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2" r:id="rId3"/>
    <p:sldId id="419" r:id="rId4"/>
    <p:sldId id="321" r:id="rId5"/>
    <p:sldId id="322" r:id="rId6"/>
    <p:sldId id="323" r:id="rId7"/>
    <p:sldId id="324" r:id="rId8"/>
    <p:sldId id="519" r:id="rId9"/>
    <p:sldId id="325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37" r:id="rId19"/>
    <p:sldId id="341" r:id="rId20"/>
    <p:sldId id="520" r:id="rId21"/>
    <p:sldId id="338" r:id="rId22"/>
    <p:sldId id="339" r:id="rId23"/>
    <p:sldId id="340" r:id="rId24"/>
    <p:sldId id="34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9" r:id="rId41"/>
    <p:sldId id="381" r:id="rId42"/>
    <p:sldId id="382" r:id="rId43"/>
    <p:sldId id="385" r:id="rId44"/>
    <p:sldId id="386" r:id="rId45"/>
    <p:sldId id="387" r:id="rId46"/>
    <p:sldId id="388" r:id="rId47"/>
    <p:sldId id="389" r:id="rId48"/>
    <p:sldId id="391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521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5349CE-41CF-46B3-B707-7316BC96BF9A}">
          <p14:sldIdLst>
            <p14:sldId id="262"/>
            <p14:sldId id="419"/>
            <p14:sldId id="321"/>
            <p14:sldId id="322"/>
            <p14:sldId id="323"/>
            <p14:sldId id="324"/>
            <p14:sldId id="519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7"/>
            <p14:sldId id="341"/>
            <p14:sldId id="520"/>
            <p14:sldId id="338"/>
            <p14:sldId id="339"/>
            <p14:sldId id="340"/>
            <p14:sldId id="342"/>
            <p14:sldId id="363"/>
            <p14:sldId id="364"/>
            <p14:sldId id="366"/>
            <p14:sldId id="370"/>
            <p14:sldId id="371"/>
            <p14:sldId id="372"/>
            <p14:sldId id="375"/>
            <p14:sldId id="376"/>
            <p14:sldId id="377"/>
            <p14:sldId id="385"/>
            <p14:sldId id="386"/>
            <p14:sldId id="389"/>
            <p14:sldId id="391"/>
            <p14:sldId id="393"/>
            <p14:sldId id="394"/>
            <p14:sldId id="396"/>
            <p14:sldId id="397"/>
            <p14:sldId id="399"/>
            <p14:sldId id="521"/>
            <p14:sldId id="368"/>
            <p14:sldId id="369"/>
            <p14:sldId id="382"/>
            <p14:sldId id="388"/>
            <p14:sldId id="387"/>
            <p14:sldId id="398"/>
            <p14:sldId id="379"/>
            <p14:sldId id="365"/>
            <p14:sldId id="367"/>
            <p14:sldId id="373"/>
            <p14:sldId id="374"/>
            <p14:sldId id="381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6" y="-84"/>
      </p:cViewPr>
      <p:guideLst>
        <p:guide orient="horz" pos="226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7917E-AA9C-4E1C-B43E-D55871A05F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3D53-75F2-48D8-A1DC-BE6A8C3089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b=3+4 ，3和4都是常量，所以java在编译时期会检查该常量的和是否超出byte类型的范围。如果没有可以赋值。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b=b1+b2不可以，是因为b1和b2是变量，因为变量的值会变化，不确定具体的值，所以默认使用int类型进行存储。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54063"/>
            <a:ext cx="5854700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>
                <a:ea typeface="宋体" panose="02010600030101010101" pitchFamily="2" charset="-122"/>
              </a:rPr>
              <a:t>表达式：就是具有一定语法规则的语句。</a:t>
            </a:r>
            <a:endParaRPr lang="zh-CN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43D53-75F2-48D8-A1DC-BE6A8C3089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43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19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379656"/>
            <a:ext cx="12192000" cy="761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1391-8CFF-4A4C-AB73-F49A234A2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093-12A7-4971-AE5D-182785139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jingyan.baidu.com/article/b0b63dbf02e4d24a4830701a.html" TargetMode="Externa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350" y="1916833"/>
            <a:ext cx="10839485" cy="18510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b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基本语法</a:t>
            </a:r>
            <a:r>
              <a:rPr lang="en-US" altLang="zh-CN" sz="8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 sz="80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7830820" y="4365625"/>
            <a:ext cx="264985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440150" y="692150"/>
            <a:ext cx="4512501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318" y="453805"/>
            <a:ext cx="3172440" cy="9383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2.3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752" y="1657350"/>
            <a:ext cx="10972800" cy="45079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变量的概念：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内存中的一个存储区域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中每个变量必须先声明，后使用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该区域的数据可以在同一类型范围内不断变化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使用变量注意：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变量的作用域：一对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定义变量的格式：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    变量名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变量是通过使用变量名来访问这块区域的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3035" y="981075"/>
            <a:ext cx="17780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823035" y="981076"/>
            <a:ext cx="1778000" cy="4619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chemeClr val="bg1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8712035" y="1484313"/>
            <a:ext cx="264583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976618" y="1628775"/>
            <a:ext cx="124883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endParaRPr lang="zh-CN" altLang="en-US" sz="1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032835" y="763588"/>
            <a:ext cx="1246716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320702" y="1268413"/>
            <a:ext cx="1248833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128085" y="1765301"/>
            <a:ext cx="1248833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0320702" y="1195389"/>
            <a:ext cx="1248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10128085" y="1731963"/>
            <a:ext cx="18245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0224459" y="692151"/>
            <a:ext cx="7683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063" y="531478"/>
            <a:ext cx="8390519" cy="857256"/>
          </a:xfrm>
        </p:spPr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变量的分类-按数据类型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796" y="1556792"/>
            <a:ext cx="10972800" cy="1042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9"/>
          <p:cNvSpPr/>
          <p:nvPr/>
        </p:nvSpPr>
        <p:spPr bwMode="auto">
          <a:xfrm>
            <a:off x="2252134" y="3765569"/>
            <a:ext cx="960967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chemeClr val="bg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22301" y="4270394"/>
            <a:ext cx="19177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213100" y="3476645"/>
            <a:ext cx="2692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基本</a:t>
            </a:r>
            <a:endParaRPr 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213100" y="4991120"/>
            <a:ext cx="2692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引用</a:t>
            </a:r>
            <a:endParaRPr 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13"/>
          <p:cNvSpPr/>
          <p:nvPr/>
        </p:nvSpPr>
        <p:spPr bwMode="auto">
          <a:xfrm>
            <a:off x="4847168" y="3187719"/>
            <a:ext cx="385233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4847167" y="4845069"/>
            <a:ext cx="287867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232400" y="29718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  <a:endParaRPr lang="zh-CN" altLang="en-US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5232400" y="3797319"/>
            <a:ext cx="23029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5232401" y="4340244"/>
            <a:ext cx="29760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6574367" y="2901969"/>
            <a:ext cx="287867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6959600" y="2755919"/>
            <a:ext cx="470746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959600" y="3476644"/>
            <a:ext cx="451273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5135034" y="4702194"/>
            <a:ext cx="23071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5134398" y="5222894"/>
            <a:ext cx="33612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5135034" y="5743594"/>
            <a:ext cx="230716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96300" y="4902219"/>
            <a:ext cx="22098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6720417" y="4902220"/>
            <a:ext cx="1775883" cy="142875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22299" y="1027114"/>
            <a:ext cx="7873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补充：变量的分类-按声明的位置的不同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622300" y="1803401"/>
            <a:ext cx="10754784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</a:rPr>
              <a:t>在方法体外，类体内声明的变量称为成员变量。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B050"/>
                </a:solidFill>
              </a:rPr>
              <a:t>在方法体内部声明的变量称为局部变量。</a:t>
            </a:r>
            <a:endParaRPr lang="zh-CN" altLang="en-US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sz="2200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0B050"/>
                </a:solidFill>
              </a:rPr>
              <a:t>●</a:t>
            </a:r>
            <a:r>
              <a:rPr lang="zh-CN" altLang="en-US" b="1" dirty="0">
                <a:solidFill>
                  <a:srgbClr val="00B050"/>
                </a:solidFill>
              </a:rPr>
              <a:t>注意：二者在初始化值方面的异同</a:t>
            </a:r>
            <a:r>
              <a:rPr lang="en-US" altLang="zh-CN" b="1" dirty="0">
                <a:solidFill>
                  <a:srgbClr val="00B050"/>
                </a:solidFill>
              </a:rPr>
              <a:t>:</a:t>
            </a:r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b="1" dirty="0">
                <a:solidFill>
                  <a:srgbClr val="00B050"/>
                </a:solidFill>
              </a:rPr>
              <a:t>         </a:t>
            </a:r>
            <a:r>
              <a:rPr lang="zh-CN" altLang="en-US" sz="2000" b="1" dirty="0">
                <a:solidFill>
                  <a:srgbClr val="00B050"/>
                </a:solidFill>
              </a:rPr>
              <a:t>同：</a:t>
            </a:r>
            <a:r>
              <a:rPr lang="zh-CN" altLang="en-US" sz="2000" dirty="0">
                <a:solidFill>
                  <a:srgbClr val="00B050"/>
                </a:solidFill>
              </a:rPr>
              <a:t>都有生命周期</a:t>
            </a:r>
            <a:r>
              <a:rPr lang="en-US" altLang="zh-CN" sz="2000" b="1" dirty="0">
                <a:solidFill>
                  <a:srgbClr val="00B050"/>
                </a:solidFill>
              </a:rPr>
              <a:t>      </a:t>
            </a:r>
            <a:r>
              <a:rPr lang="zh-CN" altLang="en-US" sz="2000" b="1" dirty="0">
                <a:solidFill>
                  <a:srgbClr val="00B050"/>
                </a:solidFill>
              </a:rPr>
              <a:t>异：</a:t>
            </a:r>
            <a:r>
              <a:rPr lang="zh-CN" altLang="en-US" sz="2000" dirty="0">
                <a:solidFill>
                  <a:srgbClr val="00B050"/>
                </a:solidFill>
              </a:rPr>
              <a:t>局部变量除形参外，需显式初始化。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581151" y="3213101"/>
            <a:ext cx="287867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869018" y="2998788"/>
            <a:ext cx="201718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C00000"/>
                </a:solidFill>
              </a:rPr>
              <a:t>成员变量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869018" y="4335463"/>
            <a:ext cx="201718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C00000"/>
                </a:solidFill>
              </a:rPr>
              <a:t>局部变量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3790951" y="2744789"/>
            <a:ext cx="336549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3695701" y="3968750"/>
            <a:ext cx="334433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4078818" y="2559051"/>
            <a:ext cx="6051549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实例变量（不以</a:t>
            </a:r>
            <a:r>
              <a:rPr lang="en-US" altLang="zh-CN" sz="2200" dirty="0">
                <a:solidFill>
                  <a:srgbClr val="00B050"/>
                </a:solidFill>
              </a:rPr>
              <a:t>static</a:t>
            </a:r>
            <a:r>
              <a:rPr lang="zh-CN" altLang="en-US" sz="2200" dirty="0">
                <a:solidFill>
                  <a:srgbClr val="00B050"/>
                </a:solidFill>
              </a:rPr>
              <a:t>修饰）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4078818" y="3398838"/>
            <a:ext cx="60515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类变量（以</a:t>
            </a:r>
            <a:r>
              <a:rPr lang="en-US" altLang="zh-CN" sz="2200" dirty="0">
                <a:solidFill>
                  <a:srgbClr val="00B050"/>
                </a:solidFill>
              </a:rPr>
              <a:t>static</a:t>
            </a:r>
            <a:r>
              <a:rPr lang="zh-CN" altLang="en-US" sz="2200" dirty="0">
                <a:solidFill>
                  <a:srgbClr val="00B050"/>
                </a:solidFill>
              </a:rPr>
              <a:t>修饰）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4150785" y="3843338"/>
            <a:ext cx="604943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形参（方法签名中定义的变量）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4078818" y="4335463"/>
            <a:ext cx="60515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方法局部变量（在方法内定义）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4161367" y="4911725"/>
            <a:ext cx="654473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B050"/>
                </a:solidFill>
              </a:rPr>
              <a:t>代码块局部变量（在代码块内定义）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552451" y="3398838"/>
            <a:ext cx="112606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所有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变量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80" y="787006"/>
            <a:ext cx="9242365" cy="79434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各整数类型有固定的表数范围和字段长度，不受具体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的影响，以保证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程序的可移植性。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的整型常量默认为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1142966" y="3573464"/>
          <a:ext cx="10181166" cy="2305051"/>
        </p:xfrm>
        <a:graphic>
          <a:graphicData uri="http://schemas.openxmlformats.org/drawingml/2006/table">
            <a:tbl>
              <a:tblPr/>
              <a:tblGrid>
                <a:gridCol w="3393016"/>
                <a:gridCol w="3393017"/>
                <a:gridCol w="3395133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类   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yte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=8bit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-128 ~ 127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02" y="519378"/>
            <a:ext cx="7238291" cy="7943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0174"/>
            <a:ext cx="10972800" cy="28289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与整数类型类似，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浮点类型也有固定的表数范围和字段长度，不受具体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的影响。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的浮点型常量默认为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浮点型常量有两种表示形式：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十进制数形式：如：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5.12       512.0f        .512   (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必须有小数点）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科学计数法形式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5.12e2      512E2     100E-2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1005418" y="4557714"/>
          <a:ext cx="10181167" cy="1320801"/>
        </p:xfrm>
        <a:graphic>
          <a:graphicData uri="http://schemas.openxmlformats.org/drawingml/2006/table">
            <a:tbl>
              <a:tblPr/>
              <a:tblGrid>
                <a:gridCol w="2689483"/>
                <a:gridCol w="2593188"/>
                <a:gridCol w="4898496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068" y="1043984"/>
            <a:ext cx="5318077" cy="78181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916833"/>
            <a:ext cx="11521280" cy="3845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型数据用来表示通常意义上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(‘ ’)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括起来的单个字符，涵盖世界上所有书面语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的字符。例如：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c1 = 'a';   char c2 = '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'; char c3 =  '9';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中还允许使用转义字符‘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 c3 = ‘\n’; 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'\n'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表示换行符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值来表示字符型常量：‘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uXXXX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代表一个十六进制整数。如：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\u000a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38013" y="16846"/>
            <a:ext cx="2609736" cy="2836090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06473" y="720098"/>
            <a:ext cx="7142280" cy="79434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600200"/>
            <a:ext cx="11713301" cy="3484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类型适于逻辑运算，一般用于程序流程控制：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条件控制语句；                  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      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或非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的整数替代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，这点和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语言不同。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005417" y="979488"/>
            <a:ext cx="4129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B050"/>
                </a:solidFill>
                <a:latin typeface="+mn-lt"/>
              </a:rPr>
              <a:t>字符串：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</a:rPr>
              <a:t> String</a:t>
            </a:r>
            <a:r>
              <a:rPr lang="zh-CN" altLang="en-US" sz="2800" b="1" dirty="0">
                <a:solidFill>
                  <a:srgbClr val="00B050"/>
                </a:solidFill>
                <a:latin typeface="+mn-lt"/>
              </a:rPr>
              <a:t>类</a:t>
            </a:r>
            <a:endParaRPr lang="zh-CN" altLang="en-US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711631" y="1536404"/>
            <a:ext cx="10852149" cy="446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latin typeface="+mn-lt"/>
              </a:rPr>
              <a:t>值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null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可以赋值给任何引用类型（类、接口、数组）的变量，用以表示这个引用类型变量中保存的地址为空。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类属于引用类型，可用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null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赋值。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类是一个典型的不可变类，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String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对象创建出来就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不可能被改变。创建出的字符串将存放在数据区，保证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</a:t>
            </a:r>
            <a:r>
              <a:rPr lang="zh-CN" altLang="en-US" dirty="0">
                <a:solidFill>
                  <a:srgbClr val="00B050"/>
                </a:solidFill>
                <a:latin typeface="+mn-lt"/>
              </a:rPr>
              <a:t>每个字符串常量只有一个，不会产生多个副本。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s0 = “hello”;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s1 = “hello”;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String s2 = “he” + “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ll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”+”o”;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(s0 ==s1);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  <a:latin typeface="+mn-lt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latin typeface="+mn-lt"/>
              </a:rPr>
              <a:t>(s0 ==s2);</a:t>
            </a:r>
            <a:endParaRPr lang="zh-CN" alt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7814733" y="4799013"/>
            <a:ext cx="316865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+mn-lt"/>
              </a:rPr>
              <a:t>输出：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true</a:t>
            </a:r>
            <a:endParaRPr lang="en-US" altLang="zh-CN" dirty="0">
              <a:solidFill>
                <a:srgbClr val="00B050"/>
              </a:solidFill>
              <a:latin typeface="+mn-lt"/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  <a:latin typeface="+mn-lt"/>
              </a:rPr>
              <a:t>true</a:t>
            </a:r>
            <a:endParaRPr lang="zh-CN" altLang="en-US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4733" y="4799013"/>
            <a:ext cx="1929672" cy="12001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弧形箭头 2"/>
          <p:cNvSpPr/>
          <p:nvPr/>
        </p:nvSpPr>
        <p:spPr>
          <a:xfrm>
            <a:off x="970929" y="5805265"/>
            <a:ext cx="433057" cy="598189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984" y="6120168"/>
            <a:ext cx="78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s3 = new String(“hello”);</a:t>
            </a:r>
            <a:r>
              <a:rPr lang="zh-CN" altLang="en-US" sz="22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又如何理解呢？</a:t>
            </a:r>
            <a:endParaRPr lang="zh-CN" altLang="en-US" sz="22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96" y="692696"/>
            <a:ext cx="4512501" cy="85494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集成开发环境（</a:t>
            </a:r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49" name="Picture 1" descr="D://Youdao/filedata/liuboyuan0098@163.com/c5b04979b17f440b9da2950bfce13285/clipboar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2500312"/>
            <a:ext cx="6286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314026" y="2029897"/>
            <a:ext cx="82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eclipse</a:t>
            </a:r>
            <a:endParaRPr lang="en-US" altLang="zh-CN" dirty="0">
              <a:effectLst/>
            </a:endParaRPr>
          </a:p>
        </p:txBody>
      </p:sp>
      <p:pic>
        <p:nvPicPr>
          <p:cNvPr id="2050" name="Picture 2" descr="D://Youdao/filedata/liuboyuan0098@163.com/c35e9336a3114697a23e70b0df071204/clip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12" y="2399229"/>
            <a:ext cx="783975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476798" y="2029897"/>
            <a:ext cx="627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IDEA</a:t>
            </a:r>
            <a:endParaRPr lang="en-US" altLang="zh-CN" dirty="0">
              <a:effectLst/>
            </a:endParaRPr>
          </a:p>
        </p:txBody>
      </p:sp>
      <p:pic>
        <p:nvPicPr>
          <p:cNvPr id="2051" name="Picture 3" descr="D://Youdao/filedata/liuboyuan0098@163.com/a0a10a262e164b6f966fe5ca238ecf01/clip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3" y="2434700"/>
            <a:ext cx="22002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800129" y="2029897"/>
            <a:ext cx="10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NetBeans</a:t>
            </a:r>
            <a:endParaRPr lang="en-US" altLang="zh-CN" dirty="0"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0286" y="3735943"/>
            <a:ext cx="872490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Eclipse</a:t>
            </a:r>
            <a:r>
              <a:rPr lang="zh-CN" altLang="en-US" sz="2800" b="1" dirty="0">
                <a:solidFill>
                  <a:srgbClr val="FF0000"/>
                </a:solidFill>
              </a:rPr>
              <a:t>安装（推荐）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官网下载，方法看以下网址</a:t>
            </a:r>
            <a:endParaRPr lang="zh-CN" altLang="en-US" dirty="0"/>
          </a:p>
          <a:p>
            <a:r>
              <a:rPr lang="en-US" altLang="zh-CN" u="sng" dirty="0">
                <a:solidFill>
                  <a:srgbClr val="003884"/>
                </a:solidFill>
                <a:hlinkClick r:id="rId4"/>
              </a:rPr>
              <a:t>https://jingyan.baidu.com/article/b0b63dbf02e4d24a4830701a.html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网盘下载（</a:t>
            </a:r>
            <a:r>
              <a:rPr lang="zh-CN" altLang="en-US" dirty="0">
                <a:solidFill>
                  <a:srgbClr val="FF0000"/>
                </a:solidFill>
              </a:rPr>
              <a:t>推荐</a:t>
            </a:r>
            <a:r>
              <a:rPr lang="zh-CN" altLang="en-US" dirty="0">
                <a:solidFill>
                  <a:srgbClr val="393939"/>
                </a:solidFill>
              </a:rPr>
              <a:t>）</a:t>
            </a:r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链接：</a:t>
            </a:r>
            <a:r>
              <a:rPr lang="en-US" altLang="zh-CN" dirty="0">
                <a:solidFill>
                  <a:srgbClr val="393939"/>
                </a:solidFill>
              </a:rPr>
              <a:t>https://pan.baidu.com/s/1qqiI22OgkW2aw1hTHIjFfQ </a:t>
            </a:r>
            <a:endParaRPr lang="zh-CN" altLang="en-US" dirty="0"/>
          </a:p>
          <a:p>
            <a:r>
              <a:rPr lang="zh-CN" altLang="en-US" dirty="0">
                <a:solidFill>
                  <a:srgbClr val="393939"/>
                </a:solidFill>
              </a:rPr>
              <a:t>提取码：</a:t>
            </a:r>
            <a:r>
              <a:rPr lang="en-US" altLang="zh-CN" dirty="0" err="1">
                <a:solidFill>
                  <a:srgbClr val="393939"/>
                </a:solidFill>
              </a:rPr>
              <a:t>zugz</a:t>
            </a:r>
            <a:r>
              <a:rPr lang="en-US" altLang="zh-CN" dirty="0">
                <a:solidFill>
                  <a:srgbClr val="393939"/>
                </a:solidFill>
              </a:rPr>
              <a:t>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解压，使用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36600" y="509176"/>
            <a:ext cx="7118401" cy="953746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863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：容量小的类型自动转换为容量大的数据类型。数据类型按容量大小排序为： 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有多种类型的数据混合运算时，系统首先自动将所有数据转换成容量最大的那种数据类型，然后再进行计算。      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byte,short,char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之间不会相互转换，他们三者在计算时首先转换为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当把任何基本类型的值和字符串值进行连接运算时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(+)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，基本类型的值将自动转化为字符串类型。 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00222" y="2648292"/>
            <a:ext cx="1248833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005418" y="3176583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22601" y="3176583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54552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76485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401052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225618" y="2816220"/>
            <a:ext cx="1248833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2159001" y="2571744"/>
            <a:ext cx="105621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244341" y="3125086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30021" y="3122440"/>
            <a:ext cx="115146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025924" y="2765249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6849546" y="2752723"/>
            <a:ext cx="105621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8578643" y="2765249"/>
            <a:ext cx="105833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0229194" y="2777775"/>
            <a:ext cx="15367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254251" y="3306757"/>
            <a:ext cx="7683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05718" y="2787644"/>
            <a:ext cx="1153583" cy="101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271434" y="3105145"/>
            <a:ext cx="383117" cy="2016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047318" y="2946394"/>
            <a:ext cx="529167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871885" y="2960683"/>
            <a:ext cx="529167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9745134" y="2946395"/>
            <a:ext cx="385233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4059" y="486400"/>
            <a:ext cx="842968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JavaSE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知识图解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132"/>
          <p:cNvSpPr txBox="1"/>
          <p:nvPr/>
        </p:nvSpPr>
        <p:spPr>
          <a:xfrm>
            <a:off x="1663131" y="1207089"/>
            <a:ext cx="158417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发展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历程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133"/>
          <p:cNvSpPr txBox="1"/>
          <p:nvPr/>
        </p:nvSpPr>
        <p:spPr>
          <a:xfrm>
            <a:off x="3538201" y="1200761"/>
            <a:ext cx="149136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环境搭建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134"/>
          <p:cNvSpPr txBox="1"/>
          <p:nvPr/>
        </p:nvSpPr>
        <p:spPr>
          <a:xfrm>
            <a:off x="7104225" y="1187979"/>
            <a:ext cx="1456123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基础程序设计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135"/>
          <p:cNvSpPr txBox="1"/>
          <p:nvPr/>
        </p:nvSpPr>
        <p:spPr>
          <a:xfrm>
            <a:off x="6095201" y="2196771"/>
            <a:ext cx="10988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数据类型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136"/>
          <p:cNvSpPr txBox="1"/>
          <p:nvPr/>
        </p:nvSpPr>
        <p:spPr>
          <a:xfrm>
            <a:off x="8199859" y="2201759"/>
            <a:ext cx="11097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流程控制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137"/>
          <p:cNvSpPr txBox="1"/>
          <p:nvPr/>
        </p:nvSpPr>
        <p:spPr>
          <a:xfrm>
            <a:off x="7247168" y="2198561"/>
            <a:ext cx="91306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运算符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138"/>
          <p:cNvSpPr txBox="1"/>
          <p:nvPr/>
        </p:nvSpPr>
        <p:spPr>
          <a:xfrm>
            <a:off x="9366701" y="2193431"/>
            <a:ext cx="69873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数组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2" name="TextBox 139"/>
          <p:cNvSpPr txBox="1"/>
          <p:nvPr/>
        </p:nvSpPr>
        <p:spPr>
          <a:xfrm>
            <a:off x="7157974" y="2993039"/>
            <a:ext cx="144895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面向对象编程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3" name="TextBox 140"/>
          <p:cNvSpPr txBox="1"/>
          <p:nvPr/>
        </p:nvSpPr>
        <p:spPr>
          <a:xfrm>
            <a:off x="5541536" y="3813328"/>
            <a:ext cx="617662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类和对象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Box 141"/>
          <p:cNvSpPr txBox="1"/>
          <p:nvPr/>
        </p:nvSpPr>
        <p:spPr>
          <a:xfrm>
            <a:off x="6335818" y="3798411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属性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2"/>
          <p:cNvSpPr txBox="1"/>
          <p:nvPr/>
        </p:nvSpPr>
        <p:spPr>
          <a:xfrm>
            <a:off x="7019548" y="3822319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方法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6" name="TextBox 143"/>
          <p:cNvSpPr txBox="1"/>
          <p:nvPr/>
        </p:nvSpPr>
        <p:spPr>
          <a:xfrm>
            <a:off x="9408991" y="3802899"/>
            <a:ext cx="65155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设计</a:t>
            </a:r>
            <a:endParaRPr lang="en-US" altLang="zh-CN" sz="140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模式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7" name="TextBox 144"/>
          <p:cNvSpPr txBox="1"/>
          <p:nvPr/>
        </p:nvSpPr>
        <p:spPr>
          <a:xfrm>
            <a:off x="8588371" y="380083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接口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8" name="TextBox 145"/>
          <p:cNvSpPr txBox="1"/>
          <p:nvPr/>
        </p:nvSpPr>
        <p:spPr>
          <a:xfrm>
            <a:off x="7737023" y="3802001"/>
            <a:ext cx="65339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三大特性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Box 146"/>
          <p:cNvSpPr txBox="1"/>
          <p:nvPr/>
        </p:nvSpPr>
        <p:spPr>
          <a:xfrm>
            <a:off x="6713488" y="4652010"/>
            <a:ext cx="141370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应用程序开发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147"/>
          <p:cNvSpPr txBox="1"/>
          <p:nvPr/>
        </p:nvSpPr>
        <p:spPr>
          <a:xfrm>
            <a:off x="3717585" y="5630631"/>
            <a:ext cx="81221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JDBC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1" name="TextBox 148"/>
          <p:cNvSpPr txBox="1"/>
          <p:nvPr/>
        </p:nvSpPr>
        <p:spPr>
          <a:xfrm>
            <a:off x="4632221" y="5636245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集合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149"/>
          <p:cNvSpPr txBox="1"/>
          <p:nvPr/>
        </p:nvSpPr>
        <p:spPr>
          <a:xfrm>
            <a:off x="5448041" y="5625053"/>
            <a:ext cx="1025978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异常处理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151"/>
          <p:cNvSpPr txBox="1"/>
          <p:nvPr/>
        </p:nvSpPr>
        <p:spPr>
          <a:xfrm>
            <a:off x="6576437" y="5630783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类库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4" name="TextBox 152"/>
          <p:cNvSpPr txBox="1"/>
          <p:nvPr/>
        </p:nvSpPr>
        <p:spPr>
          <a:xfrm>
            <a:off x="7319977" y="5625053"/>
            <a:ext cx="8102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多线程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5" name="TextBox 153"/>
          <p:cNvSpPr txBox="1"/>
          <p:nvPr/>
        </p:nvSpPr>
        <p:spPr>
          <a:xfrm>
            <a:off x="8195061" y="5633724"/>
            <a:ext cx="45284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IO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6" name="TextBox 154"/>
          <p:cNvSpPr txBox="1"/>
          <p:nvPr/>
        </p:nvSpPr>
        <p:spPr>
          <a:xfrm>
            <a:off x="8736677" y="5641942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反射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7" name="TextBox 155"/>
          <p:cNvSpPr txBox="1"/>
          <p:nvPr/>
        </p:nvSpPr>
        <p:spPr>
          <a:xfrm>
            <a:off x="9420482" y="5647780"/>
            <a:ext cx="61766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网络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8" name="TextBox 156"/>
          <p:cNvSpPr txBox="1"/>
          <p:nvPr/>
        </p:nvSpPr>
        <p:spPr>
          <a:xfrm>
            <a:off x="1658158" y="5650321"/>
            <a:ext cx="125539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连接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Oracle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29" name="TextBox 158"/>
          <p:cNvSpPr txBox="1"/>
          <p:nvPr/>
        </p:nvSpPr>
        <p:spPr>
          <a:xfrm>
            <a:off x="3589411" y="4094977"/>
            <a:ext cx="1286655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Java</a:t>
            </a:r>
            <a:r>
              <a:rPr lang="zh-CN" altLang="en-US" sz="140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新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特性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824755" y="16254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6619855" y="1856615"/>
            <a:ext cx="1422293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06167" y="1856616"/>
            <a:ext cx="1864470" cy="2880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3" name="肘形连接符 32"/>
          <p:cNvCxnSpPr/>
          <p:nvPr/>
        </p:nvCxnSpPr>
        <p:spPr>
          <a:xfrm rot="16200000" flipH="1">
            <a:off x="4292954" y="2410064"/>
            <a:ext cx="3462300" cy="13647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 flipV="1">
            <a:off x="5376132" y="3146928"/>
            <a:ext cx="1781843" cy="5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7390738" y="3237153"/>
            <a:ext cx="392262" cy="62823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肘形连接符 35"/>
          <p:cNvCxnSpPr/>
          <p:nvPr/>
        </p:nvCxnSpPr>
        <p:spPr>
          <a:xfrm rot="16200000" flipH="1">
            <a:off x="8705610" y="2564159"/>
            <a:ext cx="382879" cy="19648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7084404" y="2913964"/>
            <a:ext cx="375408" cy="1285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6684782" y="2502011"/>
            <a:ext cx="345515" cy="20869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肘形连接符 38"/>
          <p:cNvCxnSpPr/>
          <p:nvPr/>
        </p:nvCxnSpPr>
        <p:spPr>
          <a:xfrm rot="16200000" flipH="1">
            <a:off x="8209158" y="3074259"/>
            <a:ext cx="367917" cy="9569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5452889" y="3627352"/>
            <a:ext cx="583178" cy="336418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肘形连接符 40"/>
          <p:cNvCxnSpPr/>
          <p:nvPr/>
        </p:nvCxnSpPr>
        <p:spPr>
          <a:xfrm rot="5400000">
            <a:off x="5871607" y="4046070"/>
            <a:ext cx="583178" cy="25267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肘形连接符 41"/>
          <p:cNvCxnSpPr/>
          <p:nvPr/>
        </p:nvCxnSpPr>
        <p:spPr>
          <a:xfrm rot="5400000">
            <a:off x="6373871" y="4534277"/>
            <a:ext cx="569123" cy="15362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肘形连接符 42"/>
          <p:cNvCxnSpPr/>
          <p:nvPr/>
        </p:nvCxnSpPr>
        <p:spPr>
          <a:xfrm rot="5400000">
            <a:off x="6856411" y="5030874"/>
            <a:ext cx="583178" cy="5571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4" name="肘形连接符 43"/>
          <p:cNvCxnSpPr/>
          <p:nvPr/>
        </p:nvCxnSpPr>
        <p:spPr>
          <a:xfrm rot="16200000" flipH="1">
            <a:off x="7278565" y="5165859"/>
            <a:ext cx="583178" cy="2871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肘形连接符 44"/>
          <p:cNvCxnSpPr/>
          <p:nvPr/>
        </p:nvCxnSpPr>
        <p:spPr>
          <a:xfrm rot="16200000" flipH="1">
            <a:off x="7632218" y="4812206"/>
            <a:ext cx="583178" cy="99447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7923997" y="4493132"/>
            <a:ext cx="624087" cy="16189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肘形连接符 46"/>
          <p:cNvCxnSpPr/>
          <p:nvPr/>
        </p:nvCxnSpPr>
        <p:spPr>
          <a:xfrm rot="16200000" flipH="1">
            <a:off x="8307503" y="4142729"/>
            <a:ext cx="583178" cy="23450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8" name="直接箭头连接符 47"/>
          <p:cNvCxnSpPr/>
          <p:nvPr/>
        </p:nvCxnSpPr>
        <p:spPr>
          <a:xfrm rot="10800000" flipV="1">
            <a:off x="2914137" y="5800555"/>
            <a:ext cx="791745" cy="6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TextBox 168"/>
          <p:cNvSpPr txBox="1"/>
          <p:nvPr/>
        </p:nvSpPr>
        <p:spPr>
          <a:xfrm>
            <a:off x="3304429" y="1992668"/>
            <a:ext cx="147737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Eclipse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使用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/>
          <p:cNvCxnSpPr>
            <a:endCxn id="49" idx="3"/>
          </p:cNvCxnSpPr>
          <p:nvPr/>
        </p:nvCxnSpPr>
        <p:spPr>
          <a:xfrm rot="10800000" flipV="1">
            <a:off x="4781799" y="2144646"/>
            <a:ext cx="558584" cy="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1" name="TextBox 199"/>
          <p:cNvSpPr txBox="1"/>
          <p:nvPr/>
        </p:nvSpPr>
        <p:spPr>
          <a:xfrm>
            <a:off x="1661356" y="2380687"/>
            <a:ext cx="114482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泛型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2" name="TextBox 200"/>
          <p:cNvSpPr txBox="1"/>
          <p:nvPr/>
        </p:nvSpPr>
        <p:spPr>
          <a:xfrm>
            <a:off x="1652860" y="2998310"/>
            <a:ext cx="115332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枚举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3" name="TextBox 201"/>
          <p:cNvSpPr txBox="1"/>
          <p:nvPr/>
        </p:nvSpPr>
        <p:spPr>
          <a:xfrm>
            <a:off x="1652859" y="3602289"/>
            <a:ext cx="120659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装箱</a:t>
            </a:r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/</a:t>
            </a:r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拆箱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4" name="TextBox 202"/>
          <p:cNvSpPr txBox="1"/>
          <p:nvPr/>
        </p:nvSpPr>
        <p:spPr>
          <a:xfrm>
            <a:off x="1661355" y="4246448"/>
            <a:ext cx="1173502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可变参数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55" name="TextBox 203"/>
          <p:cNvSpPr txBox="1"/>
          <p:nvPr/>
        </p:nvSpPr>
        <p:spPr>
          <a:xfrm>
            <a:off x="1661355" y="4835227"/>
            <a:ext cx="119394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t>Annotation</a:t>
            </a:r>
            <a:endParaRPr lang="zh-CN" altLang="en-US" sz="1400" dirty="0"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cxnSp>
        <p:nvCxnSpPr>
          <p:cNvPr id="56" name="肘形连接符 55"/>
          <p:cNvCxnSpPr>
            <a:stCxn id="29" idx="1"/>
            <a:endCxn id="51" idx="3"/>
          </p:cNvCxnSpPr>
          <p:nvPr/>
        </p:nvCxnSpPr>
        <p:spPr>
          <a:xfrm rot="10800000">
            <a:off x="2806183" y="2534576"/>
            <a:ext cx="783229" cy="17142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7" name="肘形连接符 56"/>
          <p:cNvCxnSpPr>
            <a:stCxn id="29" idx="1"/>
            <a:endCxn id="52" idx="3"/>
          </p:cNvCxnSpPr>
          <p:nvPr/>
        </p:nvCxnSpPr>
        <p:spPr>
          <a:xfrm rot="10800000">
            <a:off x="2806183" y="3152200"/>
            <a:ext cx="783229" cy="1096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8" name="肘形连接符 57"/>
          <p:cNvCxnSpPr/>
          <p:nvPr/>
        </p:nvCxnSpPr>
        <p:spPr>
          <a:xfrm rot="10800000">
            <a:off x="2855041" y="3765693"/>
            <a:ext cx="743607" cy="483172"/>
          </a:xfrm>
          <a:prstGeom prst="bentConnector3">
            <a:avLst>
              <a:gd name="adj1" fmla="val 53925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肘形连接符 58"/>
          <p:cNvCxnSpPr/>
          <p:nvPr/>
        </p:nvCxnSpPr>
        <p:spPr>
          <a:xfrm rot="10800000" flipV="1">
            <a:off x="2841653" y="4248562"/>
            <a:ext cx="708504" cy="73788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0" name="直接箭头连接符 59"/>
          <p:cNvCxnSpPr>
            <a:stCxn id="6" idx="3"/>
          </p:cNvCxnSpPr>
          <p:nvPr/>
        </p:nvCxnSpPr>
        <p:spPr>
          <a:xfrm>
            <a:off x="5029569" y="1354649"/>
            <a:ext cx="2034162" cy="13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直接箭头连接符 60"/>
          <p:cNvCxnSpPr>
            <a:stCxn id="5" idx="3"/>
            <a:endCxn id="6" idx="1"/>
          </p:cNvCxnSpPr>
          <p:nvPr/>
        </p:nvCxnSpPr>
        <p:spPr>
          <a:xfrm flipV="1">
            <a:off x="3247307" y="1354649"/>
            <a:ext cx="290894" cy="6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>
            <a:off x="7666561" y="3539454"/>
            <a:ext cx="494887" cy="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89713" y="4251626"/>
            <a:ext cx="47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H="1">
            <a:off x="7930786" y="1397256"/>
            <a:ext cx="706003" cy="9224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623392" y="1054477"/>
            <a:ext cx="22036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B050"/>
                </a:solidFill>
              </a:rPr>
              <a:t>练习</a:t>
            </a:r>
            <a:r>
              <a:rPr lang="en-US" altLang="zh-CN" sz="3600" b="1" dirty="0">
                <a:solidFill>
                  <a:srgbClr val="00B050"/>
                </a:solidFill>
              </a:rPr>
              <a:t>1</a:t>
            </a:r>
            <a:endParaRPr lang="zh-CN" altLang="en-US" sz="3600" b="1" dirty="0">
              <a:solidFill>
                <a:srgbClr val="00B050"/>
              </a:solidFill>
            </a:endParaRP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623392" y="1700808"/>
            <a:ext cx="11425269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String str1 = 4;        //</a:t>
            </a:r>
            <a:r>
              <a:rPr lang="zh-CN" altLang="en-US" dirty="0">
                <a:solidFill>
                  <a:srgbClr val="00B050"/>
                </a:solidFill>
              </a:rPr>
              <a:t>判断对错：错  需要加上双引号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String str2 = 3.5f + “”;             //</a:t>
            </a:r>
            <a:r>
              <a:rPr lang="zh-CN" altLang="en-US" dirty="0">
                <a:solidFill>
                  <a:srgbClr val="00B050"/>
                </a:solidFill>
              </a:rPr>
              <a:t>判断</a:t>
            </a:r>
            <a:r>
              <a:rPr lang="en-US" altLang="zh-CN" dirty="0">
                <a:solidFill>
                  <a:srgbClr val="00B050"/>
                </a:solidFill>
              </a:rPr>
              <a:t>str2</a:t>
            </a:r>
            <a:r>
              <a:rPr lang="zh-CN" altLang="en-US" dirty="0">
                <a:solidFill>
                  <a:srgbClr val="00B050"/>
                </a:solidFill>
              </a:rPr>
              <a:t>对错：对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(str2);  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3.5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</a:t>
            </a:r>
            <a:r>
              <a:rPr lang="en-US" altLang="zh-CN" dirty="0">
                <a:solidFill>
                  <a:srgbClr val="00B050"/>
                </a:solidFill>
              </a:rPr>
              <a:t> .</a:t>
            </a:r>
            <a:r>
              <a:rPr lang="en-US" altLang="zh-CN" dirty="0" err="1">
                <a:solidFill>
                  <a:srgbClr val="00B050"/>
                </a:solidFill>
              </a:rPr>
              <a:t>println</a:t>
            </a:r>
            <a:r>
              <a:rPr lang="en-US" altLang="zh-CN" dirty="0">
                <a:solidFill>
                  <a:srgbClr val="00B050"/>
                </a:solidFill>
              </a:rPr>
              <a:t>(3+4+“Hello!”);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7Hello!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(“Hello!”+3+4);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Hello!34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b="1" dirty="0">
                <a:solidFill>
                  <a:srgbClr val="00B050"/>
                </a:solidFill>
              </a:rPr>
              <a:t>(‘a’+1+“Hello!”);    //</a:t>
            </a:r>
            <a:r>
              <a:rPr lang="zh-CN" altLang="en-US" b="1" dirty="0">
                <a:solidFill>
                  <a:srgbClr val="00B050"/>
                </a:solidFill>
              </a:rPr>
              <a:t>输出：</a:t>
            </a:r>
            <a:r>
              <a:rPr lang="en-US" altLang="zh-CN" b="1" dirty="0">
                <a:solidFill>
                  <a:srgbClr val="00B050"/>
                </a:solidFill>
              </a:rPr>
              <a:t>98Hello!</a:t>
            </a:r>
            <a:endParaRPr lang="en-US" altLang="zh-CN" b="1" dirty="0">
              <a:solidFill>
                <a:srgbClr val="00B05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</a:rPr>
              <a:t>(“Hello!”+‘a’+1);            //</a:t>
            </a:r>
            <a:r>
              <a:rPr lang="zh-CN" altLang="en-US" dirty="0">
                <a:solidFill>
                  <a:srgbClr val="00B050"/>
                </a:solidFill>
              </a:rPr>
              <a:t>输出：</a:t>
            </a:r>
            <a:r>
              <a:rPr lang="en-US" altLang="zh-CN" dirty="0">
                <a:solidFill>
                  <a:srgbClr val="00B050"/>
                </a:solidFill>
              </a:rPr>
              <a:t>Hello!a1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61222" y="809309"/>
            <a:ext cx="7814355" cy="781814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844824"/>
            <a:ext cx="109728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），但可能造成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精度降低或溢出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a = “43”;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(a);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类型不可以转换为其它的数据类型。  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0" y="303610"/>
            <a:ext cx="2592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00B050"/>
                </a:solidFill>
              </a:rPr>
              <a:t>练习</a:t>
            </a:r>
            <a:r>
              <a:rPr lang="en-US" altLang="zh-CN" sz="3600" b="1" dirty="0">
                <a:solidFill>
                  <a:srgbClr val="00B050"/>
                </a:solidFill>
              </a:rPr>
              <a:t>2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618947" y="1791981"/>
            <a:ext cx="9125459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short  s = 5;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s = s-2;                       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 byte b = 3;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b = b + 4;</a:t>
            </a:r>
            <a:r>
              <a:rPr lang="zh-CN" altLang="en-US" dirty="0">
                <a:solidFill>
                  <a:srgbClr val="00B050"/>
                </a:solidFill>
              </a:rPr>
              <a:t>        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  <a:endParaRPr lang="zh-CN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b = (byte)</a:t>
            </a:r>
            <a:r>
              <a:rPr lang="zh-CN" altLang="en-US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B050"/>
                </a:solidFill>
              </a:rPr>
              <a:t>b+4</a:t>
            </a:r>
            <a:r>
              <a:rPr lang="zh-CN" altLang="en-US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rgbClr val="00B050"/>
                </a:solidFill>
              </a:rPr>
              <a:t>;</a:t>
            </a:r>
            <a:r>
              <a:rPr lang="zh-CN" altLang="en-US" dirty="0">
                <a:solidFill>
                  <a:srgbClr val="00B050"/>
                </a:solidFill>
              </a:rPr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判断：对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char c = ‘a’;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 i = 5;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double d = .314;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double result = </a:t>
            </a:r>
            <a:r>
              <a:rPr lang="en-US" altLang="zh-CN" dirty="0" err="1">
                <a:solidFill>
                  <a:srgbClr val="00B050"/>
                </a:solidFill>
              </a:rPr>
              <a:t>c+i+d</a:t>
            </a:r>
            <a:r>
              <a:rPr lang="en-US" altLang="zh-CN" dirty="0">
                <a:solidFill>
                  <a:srgbClr val="00B050"/>
                </a:solidFill>
              </a:rPr>
              <a:t>;     //</a:t>
            </a:r>
            <a:r>
              <a:rPr lang="zh-CN" altLang="en-US" dirty="0">
                <a:solidFill>
                  <a:srgbClr val="00B050"/>
                </a:solidFill>
              </a:rPr>
              <a:t>判断：对   </a:t>
            </a:r>
            <a:r>
              <a:rPr lang="en-US" altLang="zh-CN" dirty="0">
                <a:solidFill>
                  <a:srgbClr val="00B050"/>
                </a:solidFill>
              </a:rPr>
              <a:t>102.314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zh-CN" altLang="en-US" dirty="0">
                <a:solidFill>
                  <a:srgbClr val="00B050"/>
                </a:solidFill>
              </a:rPr>
              <a:t>） </a:t>
            </a:r>
            <a:r>
              <a:rPr lang="en-US" altLang="zh-CN" dirty="0">
                <a:solidFill>
                  <a:srgbClr val="00B050"/>
                </a:solidFill>
              </a:rPr>
              <a:t>byte b = 5;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short s = 3;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       short t = s + b;</a:t>
            </a:r>
            <a:r>
              <a:rPr lang="zh-CN" altLang="en-US" dirty="0">
                <a:solidFill>
                  <a:srgbClr val="00B050"/>
                </a:solidFill>
              </a:rPr>
              <a:t> 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判断：错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5413" y="1268760"/>
            <a:ext cx="49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判断是否能通过编译</a:t>
            </a:r>
            <a:endParaRPr lang="zh-CN" altLang="en-US" sz="28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393" y="558881"/>
            <a:ext cx="4261960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628800"/>
            <a:ext cx="10972800" cy="43924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运算符是一种特殊的符号，用以表示数据的运算、赋值和比较等。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485" y="437168"/>
            <a:ext cx="5088565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  <a:endParaRPr lang="zh-CN" altLang="en-US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668907" y="1484313"/>
          <a:ext cx="11142133" cy="4875821"/>
        </p:xfrm>
        <a:graphic>
          <a:graphicData uri="http://schemas.openxmlformats.org/drawingml/2006/table">
            <a:tbl>
              <a:tblPr/>
              <a:tblGrid>
                <a:gridCol w="1202624"/>
                <a:gridCol w="4368443"/>
                <a:gridCol w="2785533"/>
                <a:gridCol w="2785533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结果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b=4; -b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5+5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6-4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乘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除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5/5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取模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7%5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自增（后）：先取值后运算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a=2;b=++a;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a=2;b=a++;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29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自减（前）：先运算后取值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自减（后）：先取值后运算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a=2;b=- -a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a=2;b=a- -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字符串相加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“He”+”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llo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“Hello”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12235" y="536578"/>
            <a:ext cx="7872875" cy="857256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算术运算符的注意问题</a:t>
            </a:r>
            <a:endParaRPr lang="zh-CN" altLang="en-US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72816"/>
            <a:ext cx="10657184" cy="46085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如果对负数取模，可以把模数负号忽略不记，如：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5%-2=1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 但被模数是负数则不可忽略。此外，取模运算的结果不一定总是整数。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对于除号“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，它的整数除和小数除是有区别的：整数之间做除法时，只保留整数部分而舍弃小数部分。 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x=3510;x=x/1000*1000;  x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的结果是？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除字符串相加功能外，还能把非字符串转换成字符串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System.out.println("5+5="+5+5); //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打印结果是？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5+5=55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以下二者的区别：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B050"/>
                </a:solidFill>
              </a:rPr>
              <a:t>System.</a:t>
            </a:r>
            <a:r>
              <a:rPr lang="en-US" altLang="zh-CN" sz="2000" i="1" dirty="0" err="1">
                <a:solidFill>
                  <a:srgbClr val="00B050"/>
                </a:solidFill>
              </a:rPr>
              <a:t>out.println</a:t>
            </a:r>
            <a:r>
              <a:rPr lang="en-US" altLang="zh-CN" sz="2000" i="1" dirty="0">
                <a:solidFill>
                  <a:srgbClr val="00B050"/>
                </a:solidFill>
              </a:rPr>
              <a:t>('*' + '\t' +'*');</a:t>
            </a:r>
            <a:endParaRPr lang="en-US" altLang="zh-CN" sz="2000" i="1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B050"/>
                </a:solidFill>
              </a:rPr>
              <a:t>System.</a:t>
            </a:r>
            <a:r>
              <a:rPr lang="en-US" altLang="zh-CN" sz="2000" i="1" dirty="0" err="1">
                <a:solidFill>
                  <a:srgbClr val="00B050"/>
                </a:solidFill>
              </a:rPr>
              <a:t>out.println</a:t>
            </a:r>
            <a:r>
              <a:rPr lang="en-US" altLang="zh-CN" sz="2000" i="1" dirty="0">
                <a:solidFill>
                  <a:srgbClr val="00B050"/>
                </a:solidFill>
              </a:rPr>
              <a:t>("*" + '\t' +'*');</a:t>
            </a:r>
            <a:endParaRPr lang="en-US" altLang="zh-CN" sz="20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18060" y="936495"/>
            <a:ext cx="6818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50"/>
                </a:solidFill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：算术运算符：自加、自减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682624" y="1412777"/>
            <a:ext cx="7525611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public class TestSign{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public static void main(String[] </a:t>
            </a:r>
            <a:r>
              <a:rPr lang="en-US" altLang="zh-CN" sz="2000" dirty="0" err="1">
                <a:solidFill>
                  <a:srgbClr val="00B050"/>
                </a:solidFill>
              </a:rPr>
              <a:t>args</a:t>
            </a:r>
            <a:r>
              <a:rPr lang="en-US" altLang="zh-CN" sz="2000" dirty="0">
                <a:solidFill>
                  <a:srgbClr val="00B050"/>
                </a:solidFill>
              </a:rPr>
              <a:t>){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i1 = 10,i2 = 20;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 i = i1++;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  //i=10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(“i1=”+i1);//i1=11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++i1;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(“i=”+i);//i=12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(“i1=”+i1);//i1=10 11 12 13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i2--;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(“i=”+i);//i=20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(“i2=”+i2);//i2=19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i = --i2;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</a:t>
            </a:r>
            <a:r>
              <a:rPr lang="en-US" altLang="zh-CN" sz="2000" dirty="0">
                <a:solidFill>
                  <a:srgbClr val="00B050"/>
                </a:solidFill>
              </a:rPr>
              <a:t>(“i=”+i);//i=18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000" dirty="0">
                <a:solidFill>
                  <a:srgbClr val="00B050"/>
                </a:solidFill>
              </a:rPr>
              <a:t>(“i2=”+i2);//i2=18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         }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B050"/>
                </a:solidFill>
              </a:rPr>
              <a:t>}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697" y="419966"/>
            <a:ext cx="5472608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371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当“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”两侧数据类型不一致时，可以使用自动类型转换或使用强制类型转换原则进行处理。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支持连续赋值。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=, *=, /=, %=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 s = 3; </a:t>
            </a:r>
            <a:endParaRPr lang="en-US" altLang="zh-CN" sz="26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s=s+2;  </a:t>
            </a:r>
            <a:r>
              <a:rPr lang="zh-CN" altLang="en-US" sz="19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9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s+=2;    </a:t>
            </a:r>
            <a:r>
              <a:rPr lang="zh-CN" altLang="en-US" sz="19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900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2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600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有什么区别</a:t>
            </a:r>
            <a:r>
              <a:rPr lang="zh-CN" altLang="en-US" sz="26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26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194" y="375361"/>
            <a:ext cx="5472608" cy="936104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416" y="1484785"/>
            <a:ext cx="103691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boolean b1 = false;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//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区分好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的区别。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if(b1=true)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System.out.println("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结果为真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        else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	System.out.println("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</a:rPr>
              <a:t>结果为假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思考</a:t>
            </a:r>
            <a:r>
              <a:rPr lang="en-US" altLang="zh-CN" sz="2400" b="1" dirty="0">
                <a:solidFill>
                  <a:srgbClr val="00B05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B050"/>
                </a:solidFill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int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= 1;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*= 0.1;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);//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++;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);//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1396" y="509176"/>
            <a:ext cx="6432715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143512"/>
            <a:ext cx="10972800" cy="128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型，也就是要么是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不能误写成“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=”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431371" y="1556792"/>
          <a:ext cx="11332964" cy="3260728"/>
        </p:xfrm>
        <a:graphic>
          <a:graphicData uri="http://schemas.openxmlformats.org/drawingml/2006/table">
            <a:tbl>
              <a:tblPr/>
              <a:tblGrid>
                <a:gridCol w="1922277"/>
                <a:gridCol w="9410687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                                 范例                                         结果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4==3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4!=3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4&lt;3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4&gt;3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4&lt;=3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4&gt;=3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检查是否是类的对象    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Hello” 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String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764704"/>
            <a:ext cx="8390419" cy="78181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340768"/>
            <a:ext cx="10972800" cy="5097178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478797" y="2636912"/>
          <a:ext cx="11281834" cy="3041458"/>
        </p:xfrm>
        <a:graphic>
          <a:graphicData uri="http://schemas.openxmlformats.org/drawingml/2006/table">
            <a:tbl>
              <a:tblPr/>
              <a:tblGrid>
                <a:gridCol w="1153043"/>
                <a:gridCol w="1152528"/>
                <a:gridCol w="1391420"/>
                <a:gridCol w="1585944"/>
                <a:gridCol w="1536704"/>
                <a:gridCol w="1536704"/>
                <a:gridCol w="1440660"/>
                <a:gridCol w="1484831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524934" y="1427142"/>
            <a:ext cx="1094951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短路或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 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-735982" y="458562"/>
            <a:ext cx="5280587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17072" y="553781"/>
            <a:ext cx="6336704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1055019" cy="4637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逻辑运算符用于连接布尔型表达式，在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中不可以写成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3&lt;x&lt;6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，应该写成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x&gt;3 &amp; x&lt;6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&amp;&amp;”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时，左边无论真假，右边都进行运算；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时，如果左边为真，右边参与运算，如果左边为假，那么右边不参与运算。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的区别同理，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表示：当左边为真，右边不参与运算。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在不需要逻辑运算两边都参与运算的时候，尽量使用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^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|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的不同之处是：当左右都为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时，结果为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理解：异或，追求的是“异”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sz="2400" u="sng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1371" y="534928"/>
            <a:ext cx="68180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：请写出每题的输出结果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71" y="1556793"/>
            <a:ext cx="5196069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1;</a:t>
            </a:r>
            <a:endParaRPr lang="es-ES" altLang="zh-CN" sz="2000" dirty="0"/>
          </a:p>
          <a:p>
            <a:r>
              <a:rPr lang="es-ES" altLang="zh-CN" sz="2000" dirty="0"/>
              <a:t>int y=1;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 ++y==2){</a:t>
            </a:r>
            <a:r>
              <a:rPr lang="en-US" altLang="es-ES" sz="2000" dirty="0"/>
              <a:t>//false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//2 2</a:t>
            </a:r>
            <a:endParaRPr lang="en-US" altLang="es-ES" sz="2000" dirty="0"/>
          </a:p>
        </p:txBody>
      </p:sp>
      <p:sp>
        <p:nvSpPr>
          <p:cNvPr id="4" name="矩形 3"/>
          <p:cNvSpPr/>
          <p:nvPr/>
        </p:nvSpPr>
        <p:spPr>
          <a:xfrm>
            <a:off x="6672064" y="1556792"/>
            <a:ext cx="5280587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</a:t>
            </a:r>
            <a:r>
              <a:rPr lang="en-US" altLang="es-ES" sz="2000" dirty="0"/>
              <a:t>//false</a:t>
            </a:r>
            <a:r>
              <a:rPr lang="zh-CN" altLang="en-US" sz="2000" dirty="0"/>
              <a:t>，右边未运算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//2 1</a:t>
            </a:r>
            <a:endParaRPr lang="en-US" altLang="es-E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39350" y="3789040"/>
            <a:ext cx="11713301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807968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9349" y="4221088"/>
            <a:ext cx="538809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 ++y==1){</a:t>
            </a:r>
            <a:r>
              <a:rPr lang="en-US" altLang="es-ES" sz="2000" dirty="0"/>
              <a:t>true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//7 2</a:t>
            </a:r>
            <a:endParaRPr lang="en-US" altLang="es-ES" sz="2000" dirty="0"/>
          </a:p>
        </p:txBody>
      </p:sp>
      <p:sp>
        <p:nvSpPr>
          <p:cNvPr id="12" name="矩形 11"/>
          <p:cNvSpPr/>
          <p:nvPr/>
        </p:nvSpPr>
        <p:spPr>
          <a:xfrm>
            <a:off x="6625849" y="4221088"/>
            <a:ext cx="51347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|| ++y==1){</a:t>
            </a:r>
            <a:r>
              <a:rPr lang="en-US" altLang="es-ES" sz="2000" dirty="0">
                <a:sym typeface="+mn-ea"/>
              </a:rPr>
              <a:t>//true</a:t>
            </a:r>
            <a:r>
              <a:rPr lang="zh-CN" altLang="en-US" sz="2000" dirty="0">
                <a:sym typeface="+mn-ea"/>
              </a:rPr>
              <a:t>，右边未运算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r>
              <a:rPr lang="en-US" altLang="es-ES" sz="2000" dirty="0"/>
              <a:t>//7 1</a:t>
            </a:r>
            <a:endParaRPr lang="en-US" altLang="es-E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00" y="442582"/>
            <a:ext cx="4934035" cy="86409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61" y="5643578"/>
            <a:ext cx="10972800" cy="6429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位运算是直接对二进制进行运算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5254" y="1571612"/>
          <a:ext cx="10659533" cy="3843342"/>
        </p:xfrm>
        <a:graphic>
          <a:graphicData uri="http://schemas.openxmlformats.org/drawingml/2006/table">
            <a:tbl>
              <a:tblPr/>
              <a:tblGrid>
                <a:gridCol w="2305051"/>
                <a:gridCol w="2785533"/>
                <a:gridCol w="5568949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位运算符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左移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&lt;&lt; 2 = 12 --&gt; 3*2*2=12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&lt;&lt; n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* 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右移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 1 = 1  --&gt; 3/2=1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&gt;&gt; n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* 2</a:t>
                      </a:r>
                      <a:r>
                        <a:rPr lang="en-US" altLang="zh-CN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</a:t>
                      </a:r>
                      <a:endParaRPr lang="zh-CN" altLang="zh-C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无符号右移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&gt;&gt;&gt; 1 = 1 --&gt; 3/2=1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，正数的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一致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与运算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&amp; 3 = 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或运算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| 3 = 7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异或运算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^ 3 = 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反码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~6 = -7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840873" y="874630"/>
            <a:ext cx="2906184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950456" y="836836"/>
            <a:ext cx="2702984" cy="461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注意：无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1923" y="3009600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1873501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1" y="1355324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36427" y="12687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6427" y="1804174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31&lt;&lt;3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904220" y="105273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64353" y="1844824"/>
            <a:ext cx="74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0" y="2420888"/>
            <a:ext cx="797955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128448" y="24208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248=31*2*2*2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36427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31&lt;&lt;28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9616" y="3009600"/>
            <a:ext cx="72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0000 0000 0000 0000 0000 0000 0000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5229200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832304" y="46314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84030" y="5182226"/>
            <a:ext cx="151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31&gt;&gt;2=7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336685" y="5805264"/>
            <a:ext cx="119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31&gt;&gt;&gt;2</a:t>
            </a:r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4" y="4650362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22"/>
          <p:cNvCxnSpPr/>
          <p:nvPr/>
        </p:nvCxnSpPr>
        <p:spPr>
          <a:xfrm flipH="1">
            <a:off x="8526573" y="3654316"/>
            <a:ext cx="1" cy="26015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360" y="51822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5805264"/>
            <a:ext cx="7991540" cy="27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5361" y="58052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1346395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32437" y="13001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</a:t>
            </a:r>
            <a:endParaRPr lang="zh-CN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1772816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9123160" y="9807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44405" y="1732166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-31&gt;&gt;2=-8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392" y="17321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2264543"/>
            <a:ext cx="840375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3392" y="222389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50269" y="2206659"/>
            <a:ext cx="182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-31&gt;&gt;&gt;2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67" y="13407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467" y="2060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48395" y="126876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8395" y="206084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360" y="20608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5360" y="256490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95467" y="27809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82539" y="27809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95467" y="38502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95467" y="45703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648395" y="377824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48395" y="45703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360" y="4570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335360" y="507438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95467" y="529040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682539" y="530120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67" y="13407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467" y="206084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48395" y="1268760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8395" y="206084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360" y="20608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5360" y="2564904"/>
            <a:ext cx="10945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95467" y="278092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48395" y="278092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05" y="4149080"/>
            <a:ext cx="989443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071981" y="4139788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05" y="4869160"/>
            <a:ext cx="9894432" cy="3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1037837" y="4869161"/>
            <a:ext cx="96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~12=-13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25773" y="308453"/>
            <a:ext cx="5894141" cy="781814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19403" y="1340769"/>
          <a:ext cx="11042652" cy="5110799"/>
        </p:xfrm>
        <a:graphic>
          <a:graphicData uri="http://schemas.openxmlformats.org/drawingml/2006/table">
            <a:tbl>
              <a:tblPr/>
              <a:tblGrid>
                <a:gridCol w="1809212"/>
                <a:gridCol w="923344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位运算符的总结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 hMerge="1"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补。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0;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1;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1^1=0 , 0^0=0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1^0=1 , 0^1=1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788" y="157437"/>
            <a:ext cx="6950259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三元运算符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54460"/>
            <a:ext cx="10972800" cy="45508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)?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549" y="3686286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获取两个数中的较大数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获取三个数中的较大数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119669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77979" y="2708920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203455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03455" y="3153544"/>
            <a:ext cx="288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78" y="186741"/>
            <a:ext cx="4320480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2.1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50" y="1196752"/>
            <a:ext cx="11334829" cy="1357322"/>
          </a:xfrm>
        </p:spPr>
        <p:txBody>
          <a:bodyPr>
            <a:normAutofit/>
          </a:bodyPr>
          <a:lstStyle/>
          <a:p>
            <a:pPr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关键字的定义和特点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语言赋予了特殊含义，用做专门用途的字符串（单词）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关键字中所有字母都为小写</a:t>
            </a:r>
            <a:endParaRPr lang="zh-CN" altLang="en-US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335361" y="2420888"/>
          <a:ext cx="11332633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64833"/>
                <a:gridCol w="2266951"/>
                <a:gridCol w="2264833"/>
                <a:gridCol w="2264833"/>
                <a:gridCol w="2271183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solidFill>
                            <a:srgbClr val="00B050"/>
                          </a:solidFill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387350">
                <a:tc>
                  <a:txBody>
                    <a:bodyPr/>
                    <a:lstStyle/>
                    <a:p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boolean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  <a:tr h="17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圆角矩形 3"/>
          <p:cNvSpPr>
            <a:spLocks noChangeArrowheads="1"/>
          </p:cNvSpPr>
          <p:nvPr/>
        </p:nvSpPr>
        <p:spPr bwMode="auto">
          <a:xfrm>
            <a:off x="524934" y="1700213"/>
            <a:ext cx="4995333" cy="453866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957792" y="979489"/>
            <a:ext cx="4129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运算符的优先级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717551" y="2114551"/>
            <a:ext cx="46101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●运算符有不同的优先级，所谓优先级就是表达式运算中的运算顺序。如右表，上一行运算符总优先于下一行。  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● 只有单目运算符、三元运算符、赋值运算符是从右向左运算的。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endParaRPr lang="zh-CN" altLang="en-US" sz="2200" dirty="0">
              <a:solidFill>
                <a:srgbClr val="00B050"/>
              </a:solidFill>
            </a:endParaRPr>
          </a:p>
          <a:p>
            <a:pPr eaLnBrk="1" hangingPunct="1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11298277" y="1441451"/>
            <a:ext cx="750385" cy="471049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364923" y="941450"/>
            <a:ext cx="60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3674" y="6163642"/>
            <a:ext cx="63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43298" y="1097049"/>
            <a:ext cx="5121625" cy="5297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288" y="581184"/>
            <a:ext cx="5664629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73" y="1628800"/>
            <a:ext cx="11484689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3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程序从上到下逐行地执行，中间没有任何判断和跳转。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分支结构</a:t>
            </a:r>
            <a:endParaRPr lang="zh-CN" altLang="en-US" sz="33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根据条件，选择性地执行某段代码。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if…else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两种分支语句。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300" b="1" dirty="0">
                <a:ea typeface="宋体" panose="02010600030101010101" pitchFamily="2" charset="-122"/>
                <a:cs typeface="Times New Roman" panose="02020603050405020304" pitchFamily="18" charset="0"/>
              </a:rPr>
              <a:t>循环结构</a:t>
            </a:r>
            <a:endParaRPr lang="zh-CN" altLang="en-US" sz="33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根据循环条件，重复性的执行某段代码。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do…while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三种循环语句。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JDK1.5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之后提供了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foreach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循环，方便的遍历集合、数组元素。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591" y="335857"/>
            <a:ext cx="5280587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2.5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程序流程控制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2" y="1412776"/>
            <a:ext cx="10812615" cy="48965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500" b="1" dirty="0">
                <a:ea typeface="宋体" panose="02010600030101010101" pitchFamily="2" charset="-122"/>
                <a:cs typeface="Times New Roman" panose="02020603050405020304" pitchFamily="18" charset="0"/>
              </a:rPr>
              <a:t>顺序结构</a:t>
            </a:r>
            <a:endParaRPr lang="zh-CN" altLang="en-US" sz="35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中定义成员变量时采用合法的前向引用。如：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num2 = num1 + 2;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错误形式：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num2 = num1 + 2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num1 = 12;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27382" y="1484785"/>
            <a:ext cx="4417484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语句三种格式：</a:t>
            </a:r>
            <a:endParaRPr lang="en-US" altLang="zh-CN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  if(true){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096000" y="2249313"/>
            <a:ext cx="4802717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  if(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else{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执行代码块；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2" y="438551"/>
            <a:ext cx="7584843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分支语句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if-else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60" y="380341"/>
            <a:ext cx="7201627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03260" y="1628801"/>
            <a:ext cx="11137237" cy="44135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TestAge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age = 75;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if (age&lt; 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不可能！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if (age&gt;250)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是个妖怪！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 else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人家芳龄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 + age +" ,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马马乎乎啦！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03" y="177281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判断小明的期末成绩。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</a:t>
            </a:r>
            <a:r>
              <a:rPr lang="en-US" altLang="zh-CN" dirty="0">
                <a:ea typeface="宋体" panose="02010600030101010101" pitchFamily="2" charset="-122"/>
              </a:rPr>
              <a:t>100</a:t>
            </a:r>
            <a:r>
              <a:rPr lang="zh-CN" altLang="en-US" dirty="0">
                <a:ea typeface="宋体" panose="02010600030101010101" pitchFamily="2" charset="-122"/>
              </a:rPr>
              <a:t>分时，奖励一辆</a:t>
            </a:r>
            <a:r>
              <a:rPr lang="en-US" altLang="zh-CN" dirty="0">
                <a:ea typeface="宋体" panose="02010600030101010101" pitchFamily="2" charset="-122"/>
              </a:rPr>
              <a:t>BMW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当成绩为（</a:t>
            </a:r>
            <a:r>
              <a:rPr lang="en-US" altLang="zh-CN" dirty="0">
                <a:ea typeface="宋体" panose="02010600030101010101" pitchFamily="2" charset="-122"/>
              </a:rPr>
              <a:t>80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99]</a:t>
            </a:r>
            <a:r>
              <a:rPr lang="zh-CN" altLang="en-US" dirty="0">
                <a:ea typeface="宋体" panose="02010600030101010101" pitchFamily="2" charset="-122"/>
              </a:rPr>
              <a:t>时，奖励一个台</a:t>
            </a:r>
            <a:r>
              <a:rPr lang="en-US" altLang="zh-CN" dirty="0">
                <a:ea typeface="宋体" panose="02010600030101010101" pitchFamily="2" charset="-122"/>
              </a:rPr>
              <a:t>iphone5s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当成绩为</a:t>
            </a:r>
            <a:r>
              <a:rPr lang="en-US" altLang="zh-CN" dirty="0">
                <a:ea typeface="宋体" panose="02010600030101010101" pitchFamily="2" charset="-122"/>
              </a:rPr>
              <a:t>[60,80]</a:t>
            </a:r>
            <a:r>
              <a:rPr lang="zh-CN" altLang="en-US" dirty="0">
                <a:ea typeface="宋体" panose="02010600030101010101" pitchFamily="2" charset="-122"/>
              </a:rPr>
              <a:t>时，奖励一本参考书；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其它时，什么奖励也没有。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446049" y="769805"/>
            <a:ext cx="5531379" cy="720080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语句例题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9864" y="0"/>
            <a:ext cx="4993381" cy="768718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980728"/>
            <a:ext cx="11208940" cy="5362922"/>
          </a:xfrm>
          <a:noFill/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对下列代码，若有输出，指出输出结果。</a:t>
            </a:r>
            <a:endParaRPr lang="zh-CN" altLang="en-US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if (y &gt; 2) {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(x + y);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/>
              <a:t>");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 }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else{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("x is " + x);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}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649" y="486873"/>
            <a:ext cx="7269460" cy="792088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分支结构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84785"/>
            <a:ext cx="4800533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switch(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… …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case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default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}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50" y="287357"/>
            <a:ext cx="8419332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39350" y="1268760"/>
            <a:ext cx="10176933" cy="5410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public class Test{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1;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0: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("zero");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1: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("one");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("default");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 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        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171" y="0"/>
            <a:ext cx="7171193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语句应用举例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39350" y="764704"/>
            <a:ext cx="11425269" cy="5964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public class Test{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       public static void main(String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[]){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String season = “summer”;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switch (season) {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“spring”: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春暖花开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	case “summer”: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夏日炎炎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case “autumn”: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秋高气爽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case “winter”: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冬雪皑皑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       	default: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季节输入有误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break;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 	}}}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89830" y="223024"/>
          <a:ext cx="11518899" cy="596525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2933"/>
                <a:gridCol w="2302933"/>
                <a:gridCol w="2302933"/>
                <a:gridCol w="2266951"/>
                <a:gridCol w="2343149"/>
              </a:tblGrid>
              <a:tr h="814294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rivate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ublic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static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L="121920" marR="121920" marT="45714" marB="45714" horzOverflow="overflow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207" y="697796"/>
            <a:ext cx="6864888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语句有关规则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31207" y="1772816"/>
            <a:ext cx="1113790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中表达式的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返回值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必须是下述几种类型之一：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，枚举，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子句中的值必须是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，且所有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子句中的值应是不同的；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子句是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可任选的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，当没有匹配的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时，执行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语句用来在执行完一个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分支后使程序跳出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语句块；如果没有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，程序会顺序执行到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92098" y="558881"/>
            <a:ext cx="4416491" cy="720080"/>
          </a:xfrm>
        </p:spPr>
        <p:txBody>
          <a:bodyPr/>
          <a:lstStyle/>
          <a:p>
            <a:pPr algn="ctr"/>
            <a:r>
              <a:rPr lang="zh-CN" altLang="en-US" b="1" dirty="0">
                <a:latin typeface="+mn-lt"/>
                <a:ea typeface="宋体" panose="02010600030101010101" pitchFamily="2" charset="-122"/>
              </a:rPr>
              <a:t>例  题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switch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把小写类型的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型转为大写。只转换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a, b, c, d, e.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其它的输出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“other”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对学生成绩大于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分的，输出“合格”。低于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分的，输出“不合格”。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根据用于指定月份，打印该月份所属的季节。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3,4,5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春季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6,7,8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夏季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9,10,11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秋季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12, 1, 2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冬季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6117" y="558881"/>
            <a:ext cx="6281101" cy="768718"/>
          </a:xfrm>
          <a:noFill/>
        </p:spPr>
        <p:txBody>
          <a:bodyPr/>
          <a:lstStyle/>
          <a:p>
            <a:pPr algn="ctr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switch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语句练习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628800"/>
            <a:ext cx="8449733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语句改写下列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语句：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 = 3;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 = 100;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if(a==1)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x+=5;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if(a==2)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x+=10;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 if(a==3)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x+=16;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	 else		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x+=34;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-200723" y="729592"/>
            <a:ext cx="6720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语句的对比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814917" y="1988840"/>
            <a:ext cx="1056428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switch</a:t>
            </a:r>
            <a:r>
              <a:rPr lang="zh-CN" altLang="en-US" dirty="0">
                <a:latin typeface="+mn-lt"/>
              </a:rPr>
              <a:t>语句很像，具体什么场景下，应用哪个语句呢？</a:t>
            </a: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如果判断的具体数值不多，而且符合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语句。因为效率稍高。</a:t>
            </a:r>
            <a:endParaRPr lang="zh-CN" altLang="en-US" dirty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其他情况：对区间判断，对结果为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" y="-472440"/>
            <a:ext cx="12192000" cy="780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52329" y="692696"/>
            <a:ext cx="4512501" cy="85494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620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保留字：现有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版本尚未使用，但以后版本可能会作为关键字使用。自己命名标记符时要避免使用这些保留字 </a:t>
            </a:r>
            <a:b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byValue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cast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future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generic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inner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operator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outer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rest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52329" y="692696"/>
            <a:ext cx="4512501" cy="85494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文本编辑器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961" y="2272784"/>
            <a:ext cx="1082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Windows</a:t>
            </a:r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5" name="Picture 1" descr="D://Youdao/filedata/liuboyuan0098@163.com/5670cacb40b74fef8f0747ca20fddba4/clipboard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081337"/>
            <a:ext cx="11811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035003" y="2642116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Notepad++</a:t>
            </a:r>
            <a:endParaRPr lang="en-US" altLang="zh-CN" dirty="0">
              <a:effectLst/>
            </a:endParaRPr>
          </a:p>
        </p:txBody>
      </p:sp>
      <p:pic>
        <p:nvPicPr>
          <p:cNvPr id="1026" name="Picture 2" descr="D://Youdao/filedata/liuboyuan0098@163.com/8918ef585ef540b78ac504d2e671f1d0/clipbo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15" y="3012280"/>
            <a:ext cx="842733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354340" y="2642116"/>
            <a:ext cx="1008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UltraEdit</a:t>
            </a:r>
            <a:endParaRPr lang="en-US" altLang="zh-CN" dirty="0">
              <a:effectLst/>
            </a:endParaRPr>
          </a:p>
        </p:txBody>
      </p:sp>
      <p:pic>
        <p:nvPicPr>
          <p:cNvPr id="1027" name="Picture 3" descr="D://Youdao/filedata/liuboyuan0098@163.com/07f26e19957141048f6f893b8464e9f3/clipbo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88" y="3205162"/>
            <a:ext cx="5905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846429" y="2712005"/>
            <a:ext cx="928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EditPlus</a:t>
            </a:r>
            <a:endParaRPr lang="en-US" altLang="zh-CN" dirty="0"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25655" y="4658797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Mac</a:t>
            </a:r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8" name="Picture 4" descr="D://Youdao/filedata/liuboyuan0098@163.com/3ca4d6223765419a8185719bf9c25b5d/clipbo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51" y="5543550"/>
            <a:ext cx="20955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893939" y="4843463"/>
            <a:ext cx="137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Sublime Text</a:t>
            </a:r>
            <a:endParaRPr lang="en-US" altLang="zh-CN" dirty="0">
              <a:effectLst/>
            </a:endParaRPr>
          </a:p>
        </p:txBody>
      </p:sp>
      <p:pic>
        <p:nvPicPr>
          <p:cNvPr id="1029" name="Picture 5" descr="D://Youdao/filedata/liuboyuan0098@163.com/645fc2161e234b5c9bffa7767cce9d5f/clipboar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20" y="5319429"/>
            <a:ext cx="928268" cy="8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7199230" y="4843463"/>
            <a:ext cx="795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BBEdit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868" y="430174"/>
            <a:ext cx="3227096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b="1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43008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标识符不能包含空格。</a:t>
            </a:r>
            <a:endParaRPr lang="zh-CN" altLang="en-US" b="1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注意：在起名字时，为了提高阅读性，要尽量有意义，“见名知意”。</a:t>
            </a:r>
            <a:endParaRPr lang="zh-CN" altLang="en-US" sz="2400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4079" y="714999"/>
            <a:ext cx="8448939" cy="85725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solidFill>
                <a:srgbClr val="00B05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304" y="1600201"/>
            <a:ext cx="11161097" cy="3543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：多单词组成时所有字母都小写：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：多单词组成时，所有单词的首字母大写：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：多单词组成时，第一个单词首字母小写，第二个单词开始每个单词首字母大写：</a:t>
            </a:r>
            <a:r>
              <a:rPr lang="en-US" altLang="zh-CN" dirty="0" err="1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：所有字母都大写。多单词时每个单词用下划线连接：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B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a24b2ef-eaf6-4122-bbbc-3b89ccc0cb98}"/>
</p:tagLst>
</file>

<file path=ppt/theme/theme1.xml><?xml version="1.0" encoding="utf-8"?>
<a:theme xmlns:a="http://schemas.openxmlformats.org/drawingml/2006/main" name="新研科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11883</Words>
  <Application>WPS 演示</Application>
  <PresentationFormat>自定义</PresentationFormat>
  <Paragraphs>1453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宋体</vt:lpstr>
      <vt:lpstr>Wingdings</vt:lpstr>
      <vt:lpstr>楷体</vt:lpstr>
      <vt:lpstr>微软雅黑</vt:lpstr>
      <vt:lpstr>Arial Unicode MS</vt:lpstr>
      <vt:lpstr>黑体</vt:lpstr>
      <vt:lpstr>Times New Roman</vt:lpstr>
      <vt:lpstr>华文细黑</vt:lpstr>
      <vt:lpstr>Calibri</vt:lpstr>
      <vt:lpstr>Arial Unicode MS</vt:lpstr>
      <vt:lpstr>Calibri Light</vt:lpstr>
      <vt:lpstr>新研科技</vt:lpstr>
      <vt:lpstr>第2章 Java基本语法1</vt:lpstr>
      <vt:lpstr>PowerPoint 演示文稿</vt:lpstr>
      <vt:lpstr>本章内容</vt:lpstr>
      <vt:lpstr>2.1  关键字</vt:lpstr>
      <vt:lpstr>PowerPoint 演示文稿</vt:lpstr>
      <vt:lpstr>保留字</vt:lpstr>
      <vt:lpstr>文本编辑器</vt:lpstr>
      <vt:lpstr>2.2  标识符</vt:lpstr>
      <vt:lpstr>Java中的名称命名规范</vt:lpstr>
      <vt:lpstr>2.3  变  量</vt:lpstr>
      <vt:lpstr>变量的分类-按数据类型</vt:lpstr>
      <vt:lpstr>PowerPoint 演示文稿</vt:lpstr>
      <vt:lpstr>整数类型：byte、short、int、long</vt:lpstr>
      <vt:lpstr>浮点类型：float、double</vt:lpstr>
      <vt:lpstr>字符类型：char</vt:lpstr>
      <vt:lpstr>布尔类型：boolean</vt:lpstr>
      <vt:lpstr>PowerPoint 演示文稿</vt:lpstr>
      <vt:lpstr>集成开发环境（IDE）</vt:lpstr>
      <vt:lpstr>基本数据类型转换</vt:lpstr>
      <vt:lpstr>PowerPoint 演示文稿</vt:lpstr>
      <vt:lpstr>强制类型转换</vt:lpstr>
      <vt:lpstr>PowerPoint 演示文稿</vt:lpstr>
      <vt:lpstr>2.4  运算符</vt:lpstr>
      <vt:lpstr>1.算术运算符</vt:lpstr>
      <vt:lpstr>算术运算符的注意问题</vt:lpstr>
      <vt:lpstr>PowerPoint 演示文稿</vt:lpstr>
      <vt:lpstr>2.赋值运算符</vt:lpstr>
      <vt:lpstr>2.赋值运算符</vt:lpstr>
      <vt:lpstr>3.比较运算符</vt:lpstr>
      <vt:lpstr>PowerPoint 演示文稿</vt:lpstr>
      <vt:lpstr>4.逻辑运算符</vt:lpstr>
      <vt:lpstr>PowerPoint 演示文稿</vt:lpstr>
      <vt:lpstr>5.位运算符</vt:lpstr>
      <vt:lpstr>PowerPoint 演示文稿</vt:lpstr>
      <vt:lpstr>PowerPoint 演示文稿</vt:lpstr>
      <vt:lpstr>PowerPoint 演示文稿</vt:lpstr>
      <vt:lpstr>PowerPoint 演示文稿</vt:lpstr>
      <vt:lpstr>5.位运算符</vt:lpstr>
      <vt:lpstr>6.三元运算符</vt:lpstr>
      <vt:lpstr>PowerPoint 演示文稿</vt:lpstr>
      <vt:lpstr>2.5  程序流程控制</vt:lpstr>
      <vt:lpstr>2.5  程序流程控制</vt:lpstr>
      <vt:lpstr>分支语句1： if-else语句</vt:lpstr>
      <vt:lpstr>if-else语句应用举例</vt:lpstr>
      <vt:lpstr>if语句例题1</vt:lpstr>
      <vt:lpstr>if语句练习1</vt:lpstr>
      <vt:lpstr>分支结构2：switch语句</vt:lpstr>
      <vt:lpstr>switch语句应用举例</vt:lpstr>
      <vt:lpstr>switch语句应用举例</vt:lpstr>
      <vt:lpstr>switch语句有关规则</vt:lpstr>
      <vt:lpstr>例  题</vt:lpstr>
      <vt:lpstr>switch语句练习1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Java语言概述</dc:title>
  <dc:creator>Administrator</dc:creator>
  <cp:lastModifiedBy>Yeung</cp:lastModifiedBy>
  <cp:revision>200</cp:revision>
  <dcterms:created xsi:type="dcterms:W3CDTF">2018-02-01T07:53:00Z</dcterms:created>
  <dcterms:modified xsi:type="dcterms:W3CDTF">2021-08-10T07:35:24Z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8A7B1C8CE1BD435FACC5D21E9E6E6CC1</vt:lpwstr>
  </property>
</Properties>
</file>