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45" r:id="rId3"/>
    <p:sldId id="266" r:id="rId4"/>
    <p:sldId id="346" r:id="rId5"/>
    <p:sldId id="347" r:id="rId7"/>
    <p:sldId id="348" r:id="rId8"/>
    <p:sldId id="349" r:id="rId9"/>
    <p:sldId id="354" r:id="rId10"/>
    <p:sldId id="355" r:id="rId11"/>
    <p:sldId id="356" r:id="rId12"/>
    <p:sldId id="358" r:id="rId13"/>
    <p:sldId id="359" r:id="rId14"/>
    <p:sldId id="360" r:id="rId15"/>
    <p:sldId id="365" r:id="rId16"/>
    <p:sldId id="368" r:id="rId17"/>
    <p:sldId id="361" r:id="rId18"/>
    <p:sldId id="362" r:id="rId19"/>
    <p:sldId id="363" r:id="rId20"/>
    <p:sldId id="364" r:id="rId21"/>
    <p:sldId id="370" r:id="rId22"/>
    <p:sldId id="372" r:id="rId23"/>
    <p:sldId id="382" r:id="rId24"/>
    <p:sldId id="383" r:id="rId25"/>
    <p:sldId id="384" r:id="rId26"/>
    <p:sldId id="375" r:id="rId27"/>
    <p:sldId id="380" r:id="rId28"/>
    <p:sldId id="381" r:id="rId29"/>
    <p:sldId id="373" r:id="rId30"/>
    <p:sldId id="385" r:id="rId31"/>
    <p:sldId id="386" r:id="rId32"/>
    <p:sldId id="387" r:id="rId33"/>
    <p:sldId id="388" r:id="rId34"/>
    <p:sldId id="389" r:id="rId35"/>
    <p:sldId id="390" r:id="rId36"/>
    <p:sldId id="391" r:id="rId37"/>
    <p:sldId id="392" r:id="rId38"/>
    <p:sldId id="399" r:id="rId39"/>
    <p:sldId id="400" r:id="rId40"/>
    <p:sldId id="405" r:id="rId41"/>
    <p:sldId id="406" r:id="rId42"/>
    <p:sldId id="408" r:id="rId43"/>
    <p:sldId id="409" r:id="rId44"/>
    <p:sldId id="410" r:id="rId45"/>
    <p:sldId id="411" r:id="rId46"/>
    <p:sldId id="412" r:id="rId47"/>
    <p:sldId id="413" r:id="rId48"/>
    <p:sldId id="414" r:id="rId49"/>
    <p:sldId id="415" r:id="rId50"/>
    <p:sldId id="416" r:id="rId51"/>
    <p:sldId id="417" r:id="rId52"/>
    <p:sldId id="418" r:id="rId53"/>
    <p:sldId id="419" r:id="rId54"/>
    <p:sldId id="420" r:id="rId55"/>
    <p:sldId id="421" r:id="rId56"/>
    <p:sldId id="422" r:id="rId57"/>
    <p:sldId id="423" r:id="rId58"/>
    <p:sldId id="424" r:id="rId59"/>
    <p:sldId id="425" r:id="rId60"/>
    <p:sldId id="426" r:id="rId61"/>
    <p:sldId id="427" r:id="rId62"/>
    <p:sldId id="428" r:id="rId63"/>
    <p:sldId id="429" r:id="rId64"/>
    <p:sldId id="431" r:id="rId65"/>
    <p:sldId id="432" r:id="rId66"/>
    <p:sldId id="433" r:id="rId67"/>
    <p:sldId id="434" r:id="rId68"/>
    <p:sldId id="435" r:id="rId69"/>
    <p:sldId id="436" r:id="rId70"/>
    <p:sldId id="437"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4660"/>
  </p:normalViewPr>
  <p:slideViewPr>
    <p:cSldViewPr snapToGrid="0">
      <p:cViewPr>
        <p:scale>
          <a:sx n="60" d="100"/>
          <a:sy n="60" d="100"/>
        </p:scale>
        <p:origin x="-282" y="-180"/>
      </p:cViewPr>
      <p:guideLst>
        <p:guide orient="horz" pos="2134"/>
        <p:guide pos="3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1E83FB-0F5D-49F7-B2F9-3925638FE9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F3ADF-1B6F-4514-936E-8E38207C1D1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DF3ADF-1B6F-4514-936E-8E38207C1D1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Wingdings" panose="05000000000000000000" pitchFamily="2" charset="2"/>
              <a:buChar char="l"/>
            </a:pPr>
            <a:r>
              <a:rPr lang="zh-CN" altLang="en-US" sz="2800" dirty="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281974C-A43B-40A2-93AE-54E761BC5B2F}" type="slidenum">
              <a:rPr lang="en-US" altLang="zh-CN"/>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pic>
        <p:nvPicPr>
          <p:cNvPr id="7" name="图片 6" descr="43.jpg"/>
          <p:cNvPicPr>
            <a:picLocks noChangeAspect="1"/>
          </p:cNvPicPr>
          <p:nvPr userDrawn="1"/>
        </p:nvPicPr>
        <p:blipFill>
          <a:blip r:embed="rId2" cstate="print"/>
          <a:stretch>
            <a:fillRect/>
          </a:stretch>
        </p:blipFill>
        <p:spPr>
          <a:xfrm>
            <a:off x="0" y="-379656"/>
            <a:ext cx="12192000" cy="7617312"/>
          </a:xfrm>
          <a:prstGeom prst="rect">
            <a:avLst/>
          </a:prstGeom>
        </p:spPr>
      </p:pic>
      <p:pic>
        <p:nvPicPr>
          <p:cNvPr id="8" name="图片 7" descr="19.jpg"/>
          <p:cNvPicPr>
            <a:picLocks noChangeAspect="1"/>
          </p:cNvPicPr>
          <p:nvPr userDrawn="1"/>
        </p:nvPicPr>
        <p:blipFill>
          <a:blip r:embed="rId3" cstate="print"/>
          <a:stretch>
            <a:fillRect/>
          </a:stretch>
        </p:blipFill>
        <p:spPr>
          <a:xfrm>
            <a:off x="0" y="-379656"/>
            <a:ext cx="12192000" cy="76173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981200"/>
            <a:ext cx="5080000" cy="41148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07BE8F43-0AF1-4B7F-9ECE-8F0750128BB7}" type="slidenum">
              <a:rPr lang="en-US" altLang="zh-CN"/>
            </a:fld>
            <a:endParaRPr lang="en-US" altLang="zh-CN"/>
          </a:p>
        </p:txBody>
      </p:sp>
      <p:pic>
        <p:nvPicPr>
          <p:cNvPr id="8" name="图片 7" descr="19.jpg"/>
          <p:cNvPicPr>
            <a:picLocks noChangeAspect="1"/>
          </p:cNvPicPr>
          <p:nvPr userDrawn="1"/>
        </p:nvPicPr>
        <p:blipFill>
          <a:blip r:embed="rId2" cstate="print"/>
          <a:stretch>
            <a:fillRect/>
          </a:stretch>
        </p:blipFill>
        <p:spPr>
          <a:xfrm>
            <a:off x="0" y="-379656"/>
            <a:ext cx="12192000" cy="761731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pic>
        <p:nvPicPr>
          <p:cNvPr id="7" name="图片 6" descr="19.jpg"/>
          <p:cNvPicPr>
            <a:picLocks noChangeAspect="1"/>
          </p:cNvPicPr>
          <p:nvPr userDrawn="1"/>
        </p:nvPicPr>
        <p:blipFill>
          <a:blip r:embed="rId2" cstate="print"/>
          <a:stretch>
            <a:fillRect/>
          </a:stretch>
        </p:blipFill>
        <p:spPr>
          <a:xfrm>
            <a:off x="0" y="-379656"/>
            <a:ext cx="12192000" cy="761731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pic>
        <p:nvPicPr>
          <p:cNvPr id="8" name="图片 7" descr="19.jpg"/>
          <p:cNvPicPr>
            <a:picLocks noChangeAspect="1"/>
          </p:cNvPicPr>
          <p:nvPr userDrawn="1"/>
        </p:nvPicPr>
        <p:blipFill>
          <a:blip r:embed="rId2" cstate="print"/>
          <a:stretch>
            <a:fillRect/>
          </a:stretch>
        </p:blipFill>
        <p:spPr>
          <a:xfrm>
            <a:off x="0" y="-379656"/>
            <a:ext cx="12192000" cy="761731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fld>
            <a:endParaRPr lang="zh-CN" altLang="en-US"/>
          </a:p>
        </p:txBody>
      </p:sp>
      <p:pic>
        <p:nvPicPr>
          <p:cNvPr id="5" name="图片 4" descr="19.jpg"/>
          <p:cNvPicPr>
            <a:picLocks noChangeAspect="1"/>
          </p:cNvPicPr>
          <p:nvPr userDrawn="1"/>
        </p:nvPicPr>
        <p:blipFill>
          <a:blip r:embed="rId2" cstate="print"/>
          <a:stretch>
            <a:fillRect/>
          </a:stretch>
        </p:blipFill>
        <p:spPr>
          <a:xfrm>
            <a:off x="0" y="-379656"/>
            <a:ext cx="12192000" cy="761731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C21391-8CFF-4A4C-AB73-F49A234A20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39349" y="1484784"/>
            <a:ext cx="10945216" cy="2664296"/>
          </a:xfrm>
          <a:prstGeom prst="rect">
            <a:avLst/>
          </a:prstGeom>
        </p:spPr>
        <p:txBody>
          <a:bodyPr>
            <a:normAutofit/>
          </a:bodyPr>
          <a:lstStyle/>
          <a:p>
            <a:pPr algn="ct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章</a:t>
            </a:r>
            <a:br>
              <a:rPr lang="en-US" altLang="zh-CN" b="1" dirty="0">
                <a:latin typeface="黑体" panose="02010609060101010101" pitchFamily="49" charset="-122"/>
                <a:ea typeface="黑体" panose="02010609060101010101" pitchFamily="49" charset="-122"/>
              </a:rPr>
            </a:br>
            <a:r>
              <a:rPr lang="zh-CN" altLang="en-US" b="1" dirty="0">
                <a:latin typeface="黑体" panose="02010609060101010101" pitchFamily="49" charset="-122"/>
                <a:ea typeface="黑体" panose="02010609060101010101" pitchFamily="49" charset="-122"/>
              </a:rPr>
              <a:t>面向对象编程</a:t>
            </a:r>
            <a:endParaRPr lang="zh-CN"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079005" y="1317625"/>
            <a:ext cx="102975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宋体" panose="02010600030101010101" pitchFamily="2" charset="-122"/>
              </a:rPr>
              <a:t>1.我要开车去丽江，这句话包含的类和方法有什么？</a:t>
            </a:r>
            <a:endParaRPr lang="zh-CN" altLang="en-US" sz="2400" b="1" dirty="0">
              <a:latin typeface="宋体" panose="02010600030101010101" pitchFamily="2" charset="-122"/>
            </a:endParaRPr>
          </a:p>
          <a:p>
            <a:pPr eaLnBrk="1" hangingPunct="1"/>
            <a:r>
              <a:rPr lang="zh-CN" altLang="en-US" sz="2400" b="1" dirty="0">
                <a:latin typeface="宋体" panose="02010600030101010101" pitchFamily="2" charset="-122"/>
              </a:rPr>
              <a:t>类：我，车</a:t>
            </a:r>
            <a:endParaRPr lang="zh-CN" altLang="en-US" sz="2400" b="1" dirty="0">
              <a:latin typeface="宋体" panose="02010600030101010101" pitchFamily="2" charset="-122"/>
            </a:endParaRPr>
          </a:p>
          <a:p>
            <a:pPr eaLnBrk="1" hangingPunct="1"/>
            <a:r>
              <a:rPr lang="zh-CN" altLang="en-US" sz="2400" b="1" dirty="0">
                <a:latin typeface="宋体" panose="02010600030101010101" pitchFamily="2" charset="-122"/>
              </a:rPr>
              <a:t>方法：我</a:t>
            </a:r>
            <a:r>
              <a:rPr lang="en-US" altLang="zh-CN" sz="2400" b="1" dirty="0">
                <a:latin typeface="宋体" panose="02010600030101010101" pitchFamily="2" charset="-122"/>
              </a:rPr>
              <a:t>{ </a:t>
            </a:r>
            <a:r>
              <a:rPr lang="zh-CN" altLang="en-US" sz="2400" b="1" dirty="0">
                <a:latin typeface="宋体" panose="02010600030101010101" pitchFamily="2" charset="-122"/>
              </a:rPr>
              <a:t>开车（丽江）</a:t>
            </a:r>
            <a:r>
              <a:rPr lang="en-US" altLang="zh-CN" sz="2400" b="1" dirty="0">
                <a:latin typeface="宋体" panose="02010600030101010101" pitchFamily="2" charset="-122"/>
              </a:rPr>
              <a:t>{}} </a:t>
            </a:r>
            <a:r>
              <a:rPr lang="zh-CN" altLang="en-US" sz="2400" b="1" dirty="0">
                <a:latin typeface="宋体" panose="02010600030101010101" pitchFamily="2" charset="-122"/>
              </a:rPr>
              <a:t>车</a:t>
            </a:r>
            <a:r>
              <a:rPr lang="en-US" altLang="zh-CN" sz="2400" b="1" dirty="0">
                <a:latin typeface="宋体" panose="02010600030101010101" pitchFamily="2" charset="-122"/>
              </a:rPr>
              <a:t>{</a:t>
            </a:r>
            <a:r>
              <a:rPr lang="zh-CN" altLang="en-US" sz="2400" b="1" dirty="0">
                <a:latin typeface="宋体" panose="02010600030101010101" pitchFamily="2" charset="-122"/>
              </a:rPr>
              <a:t>启动（）</a:t>
            </a:r>
            <a:r>
              <a:rPr lang="en-US" altLang="zh-CN" sz="2400" b="1" dirty="0">
                <a:latin typeface="宋体" panose="02010600030101010101" pitchFamily="2" charset="-122"/>
              </a:rPr>
              <a:t>{} </a:t>
            </a:r>
            <a:r>
              <a:rPr lang="zh-CN" altLang="en-US" sz="2400" b="1" dirty="0">
                <a:latin typeface="宋体" panose="02010600030101010101" pitchFamily="2" charset="-122"/>
              </a:rPr>
              <a:t>停止（）</a:t>
            </a:r>
            <a:r>
              <a:rPr lang="en-US" altLang="zh-CN" sz="2400" b="1" dirty="0">
                <a:latin typeface="宋体" panose="02010600030101010101" pitchFamily="2" charset="-122"/>
              </a:rPr>
              <a:t>{} </a:t>
            </a:r>
            <a:r>
              <a:rPr lang="zh-CN" altLang="en-US" sz="2400" b="1" dirty="0">
                <a:latin typeface="宋体" panose="02010600030101010101" pitchFamily="2" charset="-122"/>
              </a:rPr>
              <a:t>前进（）</a:t>
            </a:r>
            <a:r>
              <a:rPr lang="en-US" altLang="zh-CN" sz="2400" b="1" dirty="0">
                <a:latin typeface="宋体" panose="02010600030101010101" pitchFamily="2" charset="-122"/>
              </a:rPr>
              <a:t>{}</a:t>
            </a:r>
            <a:r>
              <a:rPr lang="zh-CN" altLang="en-US" sz="2400" b="1" dirty="0">
                <a:latin typeface="宋体" panose="02010600030101010101" pitchFamily="2" charset="-122"/>
              </a:rPr>
              <a:t>后退（）</a:t>
            </a:r>
            <a:r>
              <a:rPr lang="en-US" altLang="zh-CN" sz="2400" b="1" dirty="0">
                <a:latin typeface="宋体" panose="02010600030101010101" pitchFamily="2" charset="-122"/>
              </a:rPr>
              <a:t>{} </a:t>
            </a:r>
            <a:r>
              <a:rPr lang="zh-CN" altLang="en-US" sz="2400" b="1" dirty="0">
                <a:latin typeface="宋体" panose="02010600030101010101" pitchFamily="2" charset="-122"/>
              </a:rPr>
              <a:t>拐弯（）</a:t>
            </a:r>
            <a:r>
              <a:rPr lang="en-US" altLang="zh-CN" sz="2400" b="1" dirty="0">
                <a:latin typeface="宋体" panose="02010600030101010101" pitchFamily="2" charset="-122"/>
              </a:rPr>
              <a:t>{}}</a:t>
            </a:r>
            <a:endParaRPr lang="zh-CN" altLang="en-US" sz="2400" b="1" dirty="0">
              <a:latin typeface="宋体" panose="02010600030101010101" pitchFamily="2" charset="-122"/>
            </a:endParaRPr>
          </a:p>
          <a:p>
            <a:pPr eaLnBrk="1" hangingPunct="1"/>
            <a:endParaRPr lang="zh-CN" altLang="en-US" sz="2400" b="1" dirty="0">
              <a:latin typeface="宋体" panose="02010600030101010101" pitchFamily="2" charset="-122"/>
            </a:endParaRPr>
          </a:p>
        </p:txBody>
      </p:sp>
      <p:sp>
        <p:nvSpPr>
          <p:cNvPr id="5" name="TextBox 4"/>
          <p:cNvSpPr txBox="1"/>
          <p:nvPr/>
        </p:nvSpPr>
        <p:spPr>
          <a:xfrm>
            <a:off x="1048882" y="3255984"/>
            <a:ext cx="8640960"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体会以下几个经典案例涉及到的类和方法。</a:t>
            </a:r>
            <a:endParaRPr lang="zh-CN" altLang="en-US" sz="2400" b="1" dirty="0">
              <a:latin typeface="宋体" panose="02010600030101010101" pitchFamily="2" charset="-122"/>
              <a:ea typeface="宋体" panose="02010600030101010101" pitchFamily="2" charset="-122"/>
            </a:endParaRPr>
          </a:p>
        </p:txBody>
      </p:sp>
      <p:sp>
        <p:nvSpPr>
          <p:cNvPr id="2" name="TextBox 1"/>
          <p:cNvSpPr txBox="1"/>
          <p:nvPr/>
        </p:nvSpPr>
        <p:spPr>
          <a:xfrm>
            <a:off x="1048882" y="3717649"/>
            <a:ext cx="9145791" cy="111376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列车司机紧急刹车</a:t>
            </a:r>
            <a:endParaRPr lang="en-US" altLang="zh-CN" sz="24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你把门关上了</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63984" y="477319"/>
            <a:ext cx="4608512" cy="616097"/>
          </a:xfrm>
        </p:spPr>
        <p:txBody>
          <a:bodyPr>
            <a:noAutofit/>
          </a:bodyPr>
          <a:lstStyle/>
          <a:p>
            <a:pPr eaLnBrk="1" hangingPunct="1"/>
            <a:r>
              <a:rPr lang="zh-CN" altLang="en-US" b="1" dirty="0">
                <a:latin typeface="+mn-lt"/>
                <a:ea typeface="宋体" panose="02010600030101010101" pitchFamily="2" charset="-122"/>
                <a:cs typeface="Arial Unicode MS" pitchFamily="34" charset="-122"/>
              </a:rPr>
              <a:t>类的语法格式</a:t>
            </a:r>
            <a:endParaRPr lang="zh-CN" altLang="en-US" b="1" dirty="0">
              <a:latin typeface="+mn-lt"/>
              <a:ea typeface="宋体" panose="02010600030101010101" pitchFamily="2" charset="-122"/>
              <a:cs typeface="Arial Unicode MS" pitchFamily="34" charset="-122"/>
            </a:endParaRPr>
          </a:p>
        </p:txBody>
      </p:sp>
      <p:sp>
        <p:nvSpPr>
          <p:cNvPr id="10243" name="Text Box 3"/>
          <p:cNvSpPr txBox="1">
            <a:spLocks noChangeArrowheads="1"/>
          </p:cNvSpPr>
          <p:nvPr/>
        </p:nvSpPr>
        <p:spPr bwMode="auto">
          <a:xfrm>
            <a:off x="431371" y="1253073"/>
            <a:ext cx="10752667" cy="4647426"/>
          </a:xfrm>
          <a:prstGeom prst="rect">
            <a:avLst/>
          </a:prstGeom>
          <a:noFill/>
          <a:ln w="9525">
            <a:noFill/>
            <a:miter lim="800000"/>
          </a:ln>
        </p:spPr>
        <p:txBody>
          <a:bodyPr>
            <a:spAutoFit/>
          </a:bodyPr>
          <a:lstStyle/>
          <a:p>
            <a:pPr marL="0" lvl="2"/>
            <a:r>
              <a:rPr lang="zh-CN" altLang="en-US" sz="2000" b="1" dirty="0">
                <a:ea typeface="宋体" panose="02010600030101010101" pitchFamily="2" charset="-122"/>
                <a:cs typeface="Times New Roman" panose="02020603050405020304" pitchFamily="18" charset="0"/>
              </a:rPr>
              <a:t>修饰符</a:t>
            </a:r>
            <a:r>
              <a:rPr lang="en-US" altLang="zh-CN" sz="2000" b="1" dirty="0">
                <a:ea typeface="宋体" panose="02010600030101010101" pitchFamily="2" charset="-122"/>
                <a:cs typeface="Times New Roman" panose="02020603050405020304" pitchFamily="18" charset="0"/>
              </a:rPr>
              <a:t> class  </a:t>
            </a:r>
            <a:r>
              <a:rPr lang="zh-CN" altLang="en-US" sz="2000" b="1" dirty="0">
                <a:ea typeface="宋体" panose="02010600030101010101" pitchFamily="2" charset="-122"/>
                <a:cs typeface="Times New Roman" panose="02020603050405020304" pitchFamily="18" charset="0"/>
              </a:rPr>
              <a:t>类名</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属性声明</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方法声明</a:t>
            </a: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说明：修饰符</a:t>
            </a:r>
            <a:r>
              <a:rPr lang="en-US" altLang="zh-CN" sz="2000" b="1" dirty="0">
                <a:ea typeface="宋体" panose="02010600030101010101" pitchFamily="2" charset="-122"/>
                <a:cs typeface="Times New Roman" panose="02020603050405020304" pitchFamily="18" charset="0"/>
              </a:rPr>
              <a:t>public</a:t>
            </a:r>
            <a:r>
              <a:rPr lang="zh-CN" altLang="en-US" sz="2000" b="1" dirty="0">
                <a:ea typeface="宋体" panose="02010600030101010101" pitchFamily="2" charset="-122"/>
                <a:cs typeface="Times New Roman" panose="02020603050405020304" pitchFamily="18" charset="0"/>
              </a:rPr>
              <a:t>：类可以被任意访问</a:t>
            </a:r>
            <a:endParaRPr lang="zh-CN" altLang="en-US" sz="2000" b="1" dirty="0">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	类的正文要用</a:t>
            </a: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括起来</a:t>
            </a:r>
            <a:endParaRPr lang="zh-CN" altLang="en-US" sz="2000" b="1" dirty="0">
              <a:ea typeface="宋体" panose="02010600030101010101" pitchFamily="2" charset="-122"/>
              <a:cs typeface="Times New Roman" panose="02020603050405020304" pitchFamily="18" charset="0"/>
            </a:endParaRP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endParaRPr lang="zh-CN" altLang="en-US" sz="2000" b="1" dirty="0">
              <a:ea typeface="宋体" panose="02010600030101010101" pitchFamily="2" charset="-122"/>
              <a:cs typeface="Times New Roman" panose="02020603050405020304" pitchFamily="18" charset="0"/>
            </a:endParaRPr>
          </a:p>
          <a:p>
            <a:pPr>
              <a:lnSpc>
                <a:spcPct val="90000"/>
              </a:lnSpc>
            </a:pPr>
            <a:r>
              <a:rPr lang="zh-CN" altLang="en-US" sz="2000" b="1" dirty="0">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public class  Person{</a:t>
            </a:r>
            <a:endParaRPr lang="en-US" altLang="zh-CN" sz="2000" b="1" dirty="0">
              <a:ea typeface="宋体" panose="02010600030101010101" pitchFamily="2" charset="-122"/>
              <a:cs typeface="Times New Roman" panose="02020603050405020304" pitchFamily="18" charset="0"/>
            </a:endParaRPr>
          </a:p>
          <a:p>
            <a:pPr lvl="2">
              <a:lnSpc>
                <a:spcPct val="90000"/>
              </a:lnSpc>
            </a:pPr>
            <a:r>
              <a:rPr lang="en-US" altLang="zh-CN" sz="2000" b="1" dirty="0">
                <a:ea typeface="宋体" panose="02010600030101010101" pitchFamily="2" charset="-122"/>
                <a:cs typeface="Times New Roman" panose="02020603050405020304" pitchFamily="18" charset="0"/>
              </a:rPr>
              <a:t>    </a:t>
            </a:r>
            <a:r>
              <a:rPr lang="en-US" altLang="zh-CN" sz="2000" b="1" dirty="0">
                <a:cs typeface="Times New Roman" panose="02020603050405020304" pitchFamily="18" charset="0"/>
              </a:rPr>
              <a:t>public </a:t>
            </a:r>
            <a:r>
              <a:rPr lang="en-US" altLang="zh-CN" sz="2000" b="1" dirty="0">
                <a:ea typeface="宋体" panose="02010600030101010101" pitchFamily="2" charset="-122"/>
                <a:cs typeface="Times New Roman" panose="02020603050405020304" pitchFamily="18" charset="0"/>
              </a:rPr>
              <a:t>int age ;	            //</a:t>
            </a:r>
            <a:r>
              <a:rPr lang="zh-CN" altLang="en-US" sz="2000" b="1" dirty="0">
                <a:ea typeface="宋体" panose="02010600030101010101" pitchFamily="2" charset="-122"/>
                <a:cs typeface="Times New Roman" panose="02020603050405020304" pitchFamily="18" charset="0"/>
              </a:rPr>
              <a:t>声明公有变量 </a:t>
            </a:r>
            <a:r>
              <a:rPr lang="en-US" altLang="zh-CN" sz="2000" b="1" dirty="0">
                <a:ea typeface="宋体" panose="02010600030101010101" pitchFamily="2" charset="-122"/>
                <a:cs typeface="Times New Roman" panose="02020603050405020304" pitchFamily="18" charset="0"/>
              </a:rPr>
              <a:t>age</a:t>
            </a:r>
            <a:endParaRPr lang="en-US" altLang="zh-CN" sz="2000" b="1" dirty="0">
              <a:ea typeface="宋体" panose="02010600030101010101" pitchFamily="2" charset="-122"/>
              <a:cs typeface="Times New Roman" panose="02020603050405020304" pitchFamily="18" charset="0"/>
            </a:endParaRPr>
          </a:p>
          <a:p>
            <a:pPr lvl="2">
              <a:lnSpc>
                <a:spcPct val="90000"/>
              </a:lnSpc>
            </a:pPr>
            <a:r>
              <a:rPr lang="en-US" altLang="zh-CN" sz="2000" b="1" dirty="0">
                <a:ea typeface="宋体" panose="02010600030101010101" pitchFamily="2" charset="-122"/>
                <a:cs typeface="Times New Roman" panose="02020603050405020304" pitchFamily="18" charset="0"/>
              </a:rPr>
              <a:t>    public void </a:t>
            </a:r>
            <a:r>
              <a:rPr lang="en-US" altLang="zh-CN" sz="2000" b="1" dirty="0" err="1">
                <a:ea typeface="宋体" panose="02010600030101010101" pitchFamily="2" charset="-122"/>
                <a:cs typeface="Times New Roman" panose="02020603050405020304" pitchFamily="18" charset="0"/>
              </a:rPr>
              <a:t>showAge</a:t>
            </a:r>
            <a:r>
              <a:rPr lang="en-US" altLang="zh-CN" sz="2000" b="1" dirty="0">
                <a:ea typeface="宋体" panose="02010600030101010101" pitchFamily="2" charset="-122"/>
                <a:cs typeface="Times New Roman" panose="02020603050405020304" pitchFamily="18" charset="0"/>
              </a:rPr>
              <a:t>() { //</a:t>
            </a:r>
            <a:r>
              <a:rPr lang="zh-CN" altLang="en-US" sz="2000" b="1" dirty="0">
                <a:ea typeface="宋体" panose="02010600030101010101" pitchFamily="2" charset="-122"/>
                <a:cs typeface="Times New Roman" panose="02020603050405020304" pitchFamily="18" charset="0"/>
              </a:rPr>
              <a:t>声明方法</a:t>
            </a:r>
            <a:r>
              <a:rPr lang="en-US" altLang="zh-CN" sz="2000" b="1" dirty="0" err="1">
                <a:ea typeface="宋体" panose="02010600030101010101" pitchFamily="2" charset="-122"/>
                <a:cs typeface="Times New Roman" panose="02020603050405020304" pitchFamily="18" charset="0"/>
              </a:rPr>
              <a:t>showAge</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lvl="2">
              <a:lnSpc>
                <a:spcPct val="90000"/>
              </a:lnSpc>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(age);</a:t>
            </a:r>
            <a:endParaRPr lang="en-US" altLang="zh-CN" sz="2000" b="1" dirty="0">
              <a:ea typeface="宋体" panose="02010600030101010101" pitchFamily="2" charset="-122"/>
              <a:cs typeface="Times New Roman" panose="02020603050405020304" pitchFamily="18" charset="0"/>
            </a:endParaRPr>
          </a:p>
          <a:p>
            <a:pPr lvl="2">
              <a:lnSpc>
                <a:spcPct val="90000"/>
              </a:lnSpc>
            </a:pP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lvl="2">
              <a:lnSpc>
                <a:spcPct val="90000"/>
              </a:lnSpc>
            </a:pP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392" y="764705"/>
            <a:ext cx="5280587"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创建</a:t>
            </a:r>
            <a:r>
              <a:rPr lang="en-US" altLang="zh-CN" sz="3600" b="1" dirty="0">
                <a:ea typeface="宋体" panose="02010600030101010101" pitchFamily="2" charset="-122"/>
                <a:cs typeface="Times New Roman" panose="02020603050405020304" pitchFamily="18" charset="0"/>
              </a:rPr>
              <a:t>Java</a:t>
            </a:r>
            <a:r>
              <a:rPr lang="zh-CN" altLang="en-US" sz="3600" b="1" dirty="0">
                <a:ea typeface="宋体" panose="02010600030101010101" pitchFamily="2" charset="-122"/>
                <a:cs typeface="Times New Roman" panose="02020603050405020304" pitchFamily="18" charset="0"/>
              </a:rPr>
              <a:t>自定义类</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431371" y="1772816"/>
            <a:ext cx="11425269" cy="2000548"/>
          </a:xfrm>
          <a:prstGeom prst="rect">
            <a:avLst/>
          </a:prstGeom>
          <a:noFill/>
        </p:spPr>
        <p:txBody>
          <a:bodyPr wrap="square" rtlCol="0">
            <a:spAutoFit/>
          </a:bodyPr>
          <a:lstStyle/>
          <a:p>
            <a:r>
              <a:rPr lang="zh-CN" altLang="en-US" sz="2800" b="1" dirty="0">
                <a:ea typeface="宋体" panose="02010600030101010101" pitchFamily="2" charset="-122"/>
                <a:cs typeface="Times New Roman" panose="02020603050405020304" pitchFamily="18" charset="0"/>
              </a:rPr>
              <a:t>步骤：</a:t>
            </a:r>
            <a:endParaRPr lang="en-US" altLang="zh-CN" sz="2800" b="1" dirty="0">
              <a:ea typeface="宋体" panose="02010600030101010101" pitchFamily="2" charset="-122"/>
              <a:cs typeface="Times New Roman" panose="02020603050405020304" pitchFamily="18" charset="0"/>
            </a:endParaRPr>
          </a:p>
          <a:p>
            <a:endParaRPr lang="en-US" altLang="zh-CN" sz="1200"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a:ea typeface="宋体" panose="02010600030101010101" pitchFamily="2" charset="-122"/>
                <a:cs typeface="Times New Roman" panose="02020603050405020304" pitchFamily="18" charset="0"/>
              </a:rPr>
              <a:t>定义类（考虑修饰符、类名）</a:t>
            </a:r>
            <a:endParaRPr lang="en-US" altLang="zh-CN" sz="2800"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a:ea typeface="宋体" panose="02010600030101010101" pitchFamily="2" charset="-122"/>
                <a:cs typeface="Times New Roman" panose="02020603050405020304" pitchFamily="18" charset="0"/>
              </a:rPr>
              <a:t>编写类的属性（考虑修饰符、属性类型、属性名、初始化值）</a:t>
            </a:r>
            <a:endParaRPr lang="en-US" altLang="zh-CN" sz="2800"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a:ea typeface="宋体" panose="02010600030101010101" pitchFamily="2" charset="-122"/>
                <a:cs typeface="Times New Roman" panose="02020603050405020304" pitchFamily="18" charset="0"/>
              </a:rPr>
              <a:t>编写类的方法（考虑修饰符、返回值类型、方法名、形参等）</a:t>
            </a:r>
            <a:endParaRPr lang="zh-CN" altLang="en-US" sz="2800" dirty="0">
              <a:ea typeface="宋体" panose="02010600030101010101" pitchFamily="2" charset="-122"/>
              <a:cs typeface="Times New Roman" panose="02020603050405020304" pitchFamily="18" charset="0"/>
            </a:endParaRPr>
          </a:p>
        </p:txBody>
      </p:sp>
      <p:sp>
        <p:nvSpPr>
          <p:cNvPr id="6" name="TextBox 5"/>
          <p:cNvSpPr txBox="1"/>
          <p:nvPr/>
        </p:nvSpPr>
        <p:spPr>
          <a:xfrm>
            <a:off x="623392" y="5445223"/>
            <a:ext cx="11233248" cy="830997"/>
          </a:xfrm>
          <a:prstGeom prst="rect">
            <a:avLst/>
          </a:prstGeom>
          <a:noFill/>
        </p:spPr>
        <p:txBody>
          <a:bodyPr wrap="square" rtlCol="0">
            <a:spAutoFit/>
          </a:bodyPr>
          <a:lstStyle/>
          <a:p>
            <a:r>
              <a:rPr lang="zh-CN" altLang="en-US" sz="2400" b="1" dirty="0">
                <a:ea typeface="宋体" panose="02010600030101010101" pitchFamily="2" charset="-122"/>
                <a:cs typeface="Times New Roman" panose="02020603050405020304" pitchFamily="18" charset="0"/>
              </a:rPr>
              <a:t>练习：</a:t>
            </a:r>
            <a:endParaRPr lang="en-US" altLang="zh-CN" sz="2400" b="1" dirty="0">
              <a:ea typeface="宋体" panose="02010600030101010101" pitchFamily="2" charset="-122"/>
              <a:cs typeface="Times New Roman" panose="02020603050405020304" pitchFamily="18" charset="0"/>
            </a:endParaRPr>
          </a:p>
          <a:p>
            <a:r>
              <a:rPr lang="zh-CN" altLang="en-US" sz="2400" dirty="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Person</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Animal</a:t>
            </a:r>
            <a:r>
              <a:rPr lang="zh-CN" altLang="en-US" sz="2400" dirty="0">
                <a:ea typeface="宋体" panose="02010600030101010101" pitchFamily="2" charset="-122"/>
                <a:cs typeface="Times New Roman" panose="02020603050405020304" pitchFamily="18" charset="0"/>
              </a:rPr>
              <a:t>等类，加以体会。</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5437" y="2591327"/>
            <a:ext cx="3643946"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487488" y="4417949"/>
            <a:ext cx="9217024" cy="584775"/>
          </a:xfrm>
          <a:prstGeom prst="rect">
            <a:avLst/>
          </a:prstGeom>
          <a:noFill/>
        </p:spPr>
        <p:txBody>
          <a:bodyPr wrap="square" rtlCol="0">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类的实例化，即创建类的对象</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8" name="下箭头 7"/>
          <p:cNvSpPr/>
          <p:nvPr/>
        </p:nvSpPr>
        <p:spPr>
          <a:xfrm>
            <a:off x="4053913" y="3176101"/>
            <a:ext cx="601927" cy="1008112"/>
          </a:xfrm>
          <a:prstGeom prst="down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TextBox 1"/>
          <p:cNvSpPr txBox="1"/>
          <p:nvPr/>
        </p:nvSpPr>
        <p:spPr>
          <a:xfrm>
            <a:off x="4655840" y="3383415"/>
            <a:ext cx="4320481" cy="461665"/>
          </a:xfrm>
          <a:prstGeom prst="rect">
            <a:avLst/>
          </a:prstGeom>
          <a:noFill/>
        </p:spPr>
        <p:txBody>
          <a:bodyPr wrap="square" rtlCol="0">
            <a:spAutoFit/>
          </a:bodyPr>
          <a:lstStyle/>
          <a:p>
            <a:r>
              <a:rPr lang="zh-CN" altLang="en-US" sz="2400" dirty="0">
                <a:solidFill>
                  <a:srgbClr val="FF0000"/>
                </a:solidFill>
                <a:latin typeface="华文新魏" panose="02010800040101010101" pitchFamily="2" charset="-122"/>
                <a:ea typeface="华文新魏" panose="02010800040101010101" pitchFamily="2" charset="-122"/>
              </a:rPr>
              <a:t>如何使用</a:t>
            </a:r>
            <a:r>
              <a:rPr lang="en-US" altLang="zh-CN" sz="2400" dirty="0">
                <a:solidFill>
                  <a:srgbClr val="FF0000"/>
                </a:solidFill>
                <a:latin typeface="华文新魏" panose="02010800040101010101" pitchFamily="2" charset="-122"/>
                <a:ea typeface="华文新魏" panose="02010800040101010101" pitchFamily="2" charset="-122"/>
              </a:rPr>
              <a:t>java</a:t>
            </a:r>
            <a:r>
              <a:rPr lang="zh-CN" altLang="en-US" sz="2400" dirty="0">
                <a:solidFill>
                  <a:srgbClr val="FF0000"/>
                </a:solidFill>
                <a:latin typeface="华文新魏" panose="02010800040101010101" pitchFamily="2" charset="-122"/>
                <a:ea typeface="华文新魏" panose="02010800040101010101" pitchFamily="2" charset="-122"/>
              </a:rPr>
              <a:t>类？</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10" name="Rectangle 2"/>
          <p:cNvSpPr>
            <a:spLocks noGrp="1" noChangeArrowheads="1"/>
          </p:cNvSpPr>
          <p:nvPr>
            <p:ph type="title"/>
          </p:nvPr>
        </p:nvSpPr>
        <p:spPr>
          <a:xfrm>
            <a:off x="1525437" y="996933"/>
            <a:ext cx="6816757" cy="720080"/>
          </a:xfrm>
        </p:spPr>
        <p:txBody>
          <a:bodyPr>
            <a:normAutofit/>
          </a:bodyPr>
          <a:lstStyle/>
          <a:p>
            <a:pPr eaLnBrk="1" hangingPunct="1"/>
            <a:r>
              <a:rPr lang="en-US" altLang="zh-CN" b="1" dirty="0">
                <a:latin typeface="黑体" panose="02010609060101010101" pitchFamily="49" charset="-122"/>
                <a:ea typeface="黑体" panose="02010609060101010101" pitchFamily="49" charset="-122"/>
                <a:cs typeface="Arial Unicode MS" pitchFamily="34" charset="-122"/>
              </a:rPr>
              <a:t>3.5 </a:t>
            </a:r>
            <a:r>
              <a:rPr lang="zh-CN" altLang="en-US" b="1" dirty="0">
                <a:latin typeface="黑体" panose="02010609060101010101" pitchFamily="49" charset="-122"/>
                <a:ea typeface="黑体" panose="02010609060101010101" pitchFamily="49" charset="-122"/>
                <a:cs typeface="Arial Unicode MS" pitchFamily="34" charset="-122"/>
              </a:rPr>
              <a:t>对象的创建和使用</a:t>
            </a:r>
            <a:endParaRPr lang="zh-CN" altLang="en-US" b="1" dirty="0">
              <a:latin typeface="黑体" panose="02010609060101010101" pitchFamily="49" charset="-122"/>
              <a:ea typeface="黑体" panose="02010609060101010101" pitchFamily="49" charset="-122"/>
              <a:cs typeface="Arial Unicode MS"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4063" y="459304"/>
            <a:ext cx="6477589" cy="851872"/>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对象的创建和使用</a:t>
            </a:r>
            <a:endParaRPr lang="zh-CN" altLang="en-US" b="1" dirty="0">
              <a:latin typeface="+mn-lt"/>
              <a:ea typeface="宋体" panose="02010600030101010101" pitchFamily="2" charset="-122"/>
              <a:cs typeface="Times New Roman" panose="02020603050405020304" pitchFamily="18" charset="0"/>
            </a:endParaRPr>
          </a:p>
        </p:txBody>
      </p:sp>
      <p:sp>
        <p:nvSpPr>
          <p:cNvPr id="13315" name="Rectangle 3"/>
          <p:cNvSpPr>
            <a:spLocks noGrp="1" noChangeArrowheads="1"/>
          </p:cNvSpPr>
          <p:nvPr>
            <p:ph type="body" idx="1"/>
          </p:nvPr>
        </p:nvSpPr>
        <p:spPr>
          <a:xfrm>
            <a:off x="285710" y="1500174"/>
            <a:ext cx="11137900" cy="975788"/>
          </a:xfrm>
        </p:spPr>
        <p:txBody>
          <a:bodyPr/>
          <a:lstStyle/>
          <a:p>
            <a:pPr eaLnBrk="1" hangingPunct="1">
              <a:buClr>
                <a:schemeClr val="tx1"/>
              </a:buClr>
              <a:buFont typeface="Wingdings" panose="05000000000000000000" pitchFamily="2" charset="2"/>
              <a:buChar char="Ø"/>
            </a:pPr>
            <a:r>
              <a:rPr lang="zh-CN" altLang="en-US" sz="2000" b="1" dirty="0">
                <a:ea typeface="宋体" panose="02010600030101010101" pitchFamily="2" charset="-122"/>
                <a:cs typeface="Times New Roman" panose="02020603050405020304" pitchFamily="18" charset="0"/>
              </a:rPr>
              <a:t>使用</a:t>
            </a:r>
            <a:r>
              <a:rPr lang="en-US" altLang="zh-CN" sz="2000" b="1" dirty="0">
                <a:ea typeface="宋体" panose="02010600030101010101" pitchFamily="2" charset="-122"/>
                <a:cs typeface="Times New Roman" panose="02020603050405020304" pitchFamily="18" charset="0"/>
              </a:rPr>
              <a:t>new +</a:t>
            </a:r>
            <a:r>
              <a:rPr lang="zh-CN" altLang="en-US" sz="2000" b="1" dirty="0">
                <a:ea typeface="宋体" panose="02010600030101010101" pitchFamily="2" charset="-122"/>
                <a:cs typeface="Times New Roman" panose="02020603050405020304" pitchFamily="18" charset="0"/>
              </a:rPr>
              <a:t>构造器创建一个新的对象；</a:t>
            </a:r>
            <a:endParaRPr lang="zh-CN" altLang="en-US" sz="2000" b="1" dirty="0">
              <a:ea typeface="宋体" panose="02010600030101010101" pitchFamily="2" charset="-122"/>
              <a:cs typeface="Times New Roman" panose="02020603050405020304" pitchFamily="18" charset="0"/>
            </a:endParaRPr>
          </a:p>
          <a:p>
            <a:pPr eaLnBrk="1" hangingPunct="1">
              <a:buClr>
                <a:schemeClr val="tx1"/>
              </a:buClr>
              <a:buFont typeface="Wingdings" panose="05000000000000000000" pitchFamily="2" charset="2"/>
              <a:buChar char="Ø"/>
            </a:pPr>
            <a:r>
              <a:rPr lang="zh-CN" altLang="en-US" sz="2000" b="1" dirty="0">
                <a:ea typeface="宋体" panose="02010600030101010101" pitchFamily="2" charset="-122"/>
                <a:cs typeface="Times New Roman" panose="02020603050405020304" pitchFamily="18" charset="0"/>
              </a:rPr>
              <a:t>使用“对象名</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对象成员”的方式访问对象成员（包括属性和方法）；</a:t>
            </a:r>
            <a:endParaRPr lang="zh-CN" altLang="en-US" sz="2000" b="1" dirty="0">
              <a:ea typeface="宋体" panose="02010600030101010101" pitchFamily="2" charset="-122"/>
              <a:cs typeface="Times New Roman" panose="02020603050405020304" pitchFamily="18" charset="0"/>
            </a:endParaRPr>
          </a:p>
        </p:txBody>
      </p:sp>
      <p:sp>
        <p:nvSpPr>
          <p:cNvPr id="13316" name="Rectangle 4"/>
          <p:cNvSpPr>
            <a:spLocks noChangeArrowheads="1"/>
          </p:cNvSpPr>
          <p:nvPr/>
        </p:nvSpPr>
        <p:spPr bwMode="auto">
          <a:xfrm>
            <a:off x="239350" y="2815715"/>
            <a:ext cx="5376333" cy="3403304"/>
          </a:xfrm>
          <a:prstGeom prst="rect">
            <a:avLst/>
          </a:prstGeom>
          <a:noFill/>
          <a:ln w="9525">
            <a:solidFill>
              <a:schemeClr val="tx1"/>
            </a:solidFill>
            <a:miter lim="800000"/>
          </a:ln>
        </p:spPr>
        <p:txBody>
          <a:bodyPr>
            <a:spAutoFit/>
          </a:bodyPr>
          <a:lstStyle/>
          <a:p>
            <a:pPr>
              <a:lnSpc>
                <a:spcPct val="75000"/>
              </a:lnSpc>
              <a:spcBef>
                <a:spcPct val="50000"/>
              </a:spcBef>
            </a:pPr>
            <a:r>
              <a:rPr lang="en-US" altLang="zh-CN" sz="2000" b="1" dirty="0">
                <a:ea typeface="宋体" panose="02010600030101010101" pitchFamily="2" charset="-122"/>
                <a:cs typeface="Times New Roman" panose="02020603050405020304" pitchFamily="18" charset="0"/>
              </a:rPr>
              <a:t>public class Animal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legs;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void  eat(){</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(“Eating.”);</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viod</a:t>
            </a:r>
            <a:r>
              <a:rPr lang="en-US" altLang="zh-CN" sz="2000" b="1" dirty="0">
                <a:ea typeface="宋体" panose="02010600030101010101" pitchFamily="2" charset="-122"/>
                <a:cs typeface="Times New Roman" panose="02020603050405020304" pitchFamily="18" charset="0"/>
              </a:rPr>
              <a:t> move(){</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(“Move.”);</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p:txBody>
      </p:sp>
      <p:sp>
        <p:nvSpPr>
          <p:cNvPr id="13317" name="Rectangle 5"/>
          <p:cNvSpPr>
            <a:spLocks noChangeArrowheads="1"/>
          </p:cNvSpPr>
          <p:nvPr/>
        </p:nvSpPr>
        <p:spPr bwMode="auto">
          <a:xfrm>
            <a:off x="5596964" y="2348881"/>
            <a:ext cx="6336704" cy="4247317"/>
          </a:xfrm>
          <a:prstGeom prst="rect">
            <a:avLst/>
          </a:prstGeom>
          <a:noFill/>
          <a:ln w="9525">
            <a:noFill/>
            <a:miter lim="800000"/>
          </a:ln>
        </p:spPr>
        <p:txBody>
          <a:bodyPr wrap="square">
            <a:spAutoFit/>
          </a:bodyPr>
          <a:lstStyle/>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public class Zoo{</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public static void main(String </a:t>
            </a:r>
            <a:r>
              <a:rPr lang="en-US" altLang="zh-CN" sz="2000" b="1" dirty="0" err="1">
                <a:ea typeface="宋体" panose="02010600030101010101" pitchFamily="2" charset="-122"/>
                <a:cs typeface="Times New Roman" panose="02020603050405020304" pitchFamily="18" charset="0"/>
              </a:rPr>
              <a:t>args</a:t>
            </a: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Animal </a:t>
            </a:r>
            <a:r>
              <a:rPr lang="en-US" altLang="zh-CN" sz="2000" b="1" dirty="0" err="1">
                <a:ea typeface="宋体" panose="02010600030101010101" pitchFamily="2" charset="-122"/>
                <a:cs typeface="Times New Roman" panose="02020603050405020304" pitchFamily="18" charset="0"/>
              </a:rPr>
              <a:t>xb</a:t>
            </a:r>
            <a:r>
              <a:rPr lang="en-US" altLang="zh-CN" sz="2000" b="1" dirty="0">
                <a:ea typeface="宋体" panose="02010600030101010101" pitchFamily="2" charset="-122"/>
                <a:cs typeface="Times New Roman" panose="02020603050405020304" pitchFamily="18" charset="0"/>
              </a:rPr>
              <a:t>=new Animal();</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xb.legs</a:t>
            </a:r>
            <a:r>
              <a:rPr lang="en-US" altLang="zh-CN" sz="2000" b="1" dirty="0">
                <a:ea typeface="宋体" panose="02010600030101010101" pitchFamily="2" charset="-122"/>
                <a:cs typeface="Times New Roman" panose="02020603050405020304" pitchFamily="18" charset="0"/>
              </a:rPr>
              <a:t>=4;</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a:t>
            </a:r>
            <a:r>
              <a:rPr lang="en-US" altLang="zh-CN" sz="2000" b="1" dirty="0" err="1">
                <a:ea typeface="宋体" panose="02010600030101010101" pitchFamily="2" charset="-122"/>
                <a:cs typeface="Times New Roman" panose="02020603050405020304" pitchFamily="18" charset="0"/>
              </a:rPr>
              <a:t>xb.legs</a:t>
            </a: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xb.eat</a:t>
            </a: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xb.move</a:t>
            </a: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22648" y="620689"/>
            <a:ext cx="9025003" cy="894363"/>
          </a:xfrm>
        </p:spPr>
        <p:txBody>
          <a:bodyPr>
            <a:normAutofit/>
          </a:bodyPr>
          <a:lstStyle/>
          <a:p>
            <a:r>
              <a:rPr lang="en-US" altLang="zh-CN" sz="3400" b="1" dirty="0">
                <a:latin typeface="+mn-lt"/>
                <a:ea typeface="宋体" panose="02010600030101010101" pitchFamily="2" charset="-122"/>
                <a:cs typeface="Arial Unicode MS" pitchFamily="34" charset="-122"/>
              </a:rPr>
              <a:t>3.3 </a:t>
            </a:r>
            <a:r>
              <a:rPr lang="zh-CN" altLang="en-US" sz="3400" b="1" dirty="0">
                <a:latin typeface="+mn-lt"/>
                <a:ea typeface="宋体" panose="02010600030101010101" pitchFamily="2" charset="-122"/>
              </a:rPr>
              <a:t>类的成员之一：属性</a:t>
            </a:r>
            <a:endParaRPr lang="zh-CN" altLang="en-US" sz="3400" b="1" dirty="0">
              <a:latin typeface="+mn-lt"/>
              <a:ea typeface="宋体" panose="02010600030101010101" pitchFamily="2" charset="-122"/>
              <a:cs typeface="Arial Unicode MS" pitchFamily="34" charset="-122"/>
            </a:endParaRPr>
          </a:p>
        </p:txBody>
      </p:sp>
      <p:sp>
        <p:nvSpPr>
          <p:cNvPr id="11267" name="Text Box 3"/>
          <p:cNvSpPr txBox="1">
            <a:spLocks noChangeArrowheads="1"/>
          </p:cNvSpPr>
          <p:nvPr/>
        </p:nvSpPr>
        <p:spPr bwMode="auto">
          <a:xfrm>
            <a:off x="571462" y="1515052"/>
            <a:ext cx="11381189" cy="4585871"/>
          </a:xfrm>
          <a:prstGeom prst="rect">
            <a:avLst/>
          </a:prstGeom>
          <a:noFill/>
          <a:ln w="9525">
            <a:noFill/>
            <a:miter lim="800000"/>
          </a:ln>
        </p:spPr>
        <p:txBody>
          <a:bodyPr wrap="square">
            <a:spAutoFit/>
          </a:bodyPr>
          <a:lstStyle/>
          <a:p>
            <a:pPr marL="342900" indent="-342900">
              <a:spcBef>
                <a:spcPct val="200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语法格式：</a:t>
            </a:r>
            <a:endParaRPr lang="zh-CN" altLang="en-US" sz="2400" b="1" dirty="0">
              <a:ea typeface="宋体" panose="02010600030101010101" pitchFamily="2" charset="-122"/>
              <a:cs typeface="Times New Roman" panose="02020603050405020304" pitchFamily="18" charset="0"/>
            </a:endParaRPr>
          </a:p>
          <a:p>
            <a:pPr lvl="2"/>
            <a:r>
              <a:rPr lang="zh-CN" altLang="en-US" sz="2400" b="1" dirty="0">
                <a:ea typeface="宋体" panose="02010600030101010101" pitchFamily="2" charset="-122"/>
                <a:cs typeface="Times New Roman" panose="02020603050405020304" pitchFamily="18" charset="0"/>
              </a:rPr>
              <a:t>修饰符</a:t>
            </a:r>
            <a:r>
              <a:rPr lang="en-US" altLang="zh-CN" sz="2400" b="1" dirty="0">
                <a:ea typeface="宋体" panose="02010600030101010101" pitchFamily="2" charset="-122"/>
                <a:cs typeface="Times New Roman" panose="02020603050405020304" pitchFamily="18" charset="0"/>
              </a:rPr>
              <a:t>  </a:t>
            </a:r>
            <a:r>
              <a:rPr lang="zh-CN" altLang="en-US" sz="2400" b="1" dirty="0">
                <a:ea typeface="宋体" panose="02010600030101010101" pitchFamily="2" charset="-122"/>
                <a:cs typeface="Times New Roman" panose="02020603050405020304" pitchFamily="18" charset="0"/>
              </a:rPr>
              <a:t>类型  属性名</a:t>
            </a:r>
            <a:r>
              <a:rPr lang="en-US" altLang="zh-CN" sz="2400" b="1" dirty="0">
                <a:ea typeface="宋体" panose="02010600030101010101" pitchFamily="2" charset="-122"/>
                <a:cs typeface="Times New Roman" panose="02020603050405020304" pitchFamily="18" charset="0"/>
              </a:rPr>
              <a:t> =</a:t>
            </a:r>
            <a:r>
              <a:rPr lang="zh-CN" altLang="en-US" sz="2400" b="1" dirty="0">
                <a:ea typeface="宋体" panose="02010600030101010101" pitchFamily="2" charset="-122"/>
                <a:cs typeface="Times New Roman" panose="02020603050405020304" pitchFamily="18" charset="0"/>
              </a:rPr>
              <a:t>初值</a:t>
            </a:r>
            <a:r>
              <a:rPr lang="en-US" altLang="zh-CN" sz="2400" b="1" dirty="0">
                <a:ea typeface="宋体" panose="02010600030101010101" pitchFamily="2" charset="-122"/>
                <a:cs typeface="Times New Roman" panose="02020603050405020304" pitchFamily="18" charset="0"/>
              </a:rPr>
              <a:t> ; </a:t>
            </a:r>
            <a:endParaRPr lang="en-US" altLang="zh-CN" sz="2400" b="1" dirty="0">
              <a:ea typeface="宋体" panose="02010600030101010101" pitchFamily="2" charset="-122"/>
              <a:cs typeface="Times New Roman" panose="02020603050405020304" pitchFamily="18" charset="0"/>
            </a:endParaRPr>
          </a:p>
          <a:p>
            <a:pPr marL="800100" lvl="1" indent="-342900">
              <a:spcBef>
                <a:spcPct val="50000"/>
              </a:spcBef>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说明</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修饰符</a:t>
            </a:r>
            <a:r>
              <a:rPr lang="en-US" altLang="zh-CN" sz="2400" b="1" dirty="0">
                <a:ea typeface="宋体" panose="02010600030101010101" pitchFamily="2" charset="-122"/>
                <a:cs typeface="Times New Roman" panose="02020603050405020304" pitchFamily="18" charset="0"/>
              </a:rPr>
              <a:t>private:</a:t>
            </a:r>
            <a:r>
              <a:rPr lang="zh-CN" altLang="en-US" sz="2400" dirty="0">
                <a:ea typeface="宋体" panose="02010600030101010101" pitchFamily="2" charset="-122"/>
                <a:cs typeface="Times New Roman" panose="02020603050405020304" pitchFamily="18" charset="0"/>
              </a:rPr>
              <a:t>该属性只能由该类的方法访问。</a:t>
            </a:r>
            <a:endParaRPr lang="zh-CN" altLang="en-US" sz="2400" dirty="0">
              <a:ea typeface="宋体" panose="02010600030101010101" pitchFamily="2" charset="-122"/>
              <a:cs typeface="Times New Roman" panose="02020603050405020304" pitchFamily="18" charset="0"/>
            </a:endParaRPr>
          </a:p>
          <a:p>
            <a:pPr>
              <a:spcBef>
                <a:spcPct val="50000"/>
              </a:spcBef>
            </a:pPr>
            <a:r>
              <a:rPr lang="zh-CN" altLang="en-US" sz="2400" b="1" dirty="0">
                <a:ea typeface="宋体" panose="02010600030101010101" pitchFamily="2" charset="-122"/>
                <a:cs typeface="Times New Roman" panose="02020603050405020304" pitchFamily="18" charset="0"/>
              </a:rPr>
              <a:t>	        修饰符</a:t>
            </a:r>
            <a:r>
              <a:rPr lang="en-US" altLang="zh-CN" sz="2400" b="1" dirty="0">
                <a:ea typeface="宋体" panose="02010600030101010101" pitchFamily="2" charset="-122"/>
                <a:cs typeface="Times New Roman" panose="02020603050405020304" pitchFamily="18" charset="0"/>
              </a:rPr>
              <a:t>public:</a:t>
            </a:r>
            <a:r>
              <a:rPr lang="zh-CN" altLang="en-US" sz="2400" dirty="0">
                <a:ea typeface="宋体" panose="02010600030101010101" pitchFamily="2" charset="-122"/>
                <a:cs typeface="Times New Roman" panose="02020603050405020304" pitchFamily="18" charset="0"/>
              </a:rPr>
              <a:t>该属性可以被该类以外的方法访问。    </a:t>
            </a:r>
            <a:endParaRPr lang="en-US" altLang="zh-CN" sz="2400" dirty="0">
              <a:ea typeface="宋体" panose="02010600030101010101" pitchFamily="2" charset="-122"/>
              <a:cs typeface="Times New Roman" panose="02020603050405020304" pitchFamily="18" charset="0"/>
            </a:endParaRPr>
          </a:p>
          <a:p>
            <a:pPr>
              <a:spcBef>
                <a:spcPct val="50000"/>
              </a:spcBef>
            </a:pPr>
            <a:r>
              <a:rPr lang="en-US" altLang="zh-CN" sz="2400" b="1" dirty="0">
                <a:ea typeface="宋体" panose="02010600030101010101" pitchFamily="2" charset="-122"/>
                <a:cs typeface="Times New Roman" panose="02020603050405020304" pitchFamily="18" charset="0"/>
              </a:rPr>
              <a:t>                    </a:t>
            </a:r>
            <a:r>
              <a:rPr lang="zh-CN" altLang="en-US" sz="2400" b="1" dirty="0">
                <a:ea typeface="宋体" panose="02010600030101010101" pitchFamily="2" charset="-122"/>
                <a:cs typeface="Times New Roman" panose="02020603050405020304" pitchFamily="18" charset="0"/>
              </a:rPr>
              <a:t>类型：</a:t>
            </a:r>
            <a:r>
              <a:rPr lang="zh-CN" altLang="en-US" sz="2400" dirty="0">
                <a:ea typeface="宋体" panose="02010600030101010101" pitchFamily="2" charset="-122"/>
                <a:cs typeface="Times New Roman" panose="02020603050405020304" pitchFamily="18" charset="0"/>
              </a:rPr>
              <a:t>任何基本类型，如</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boolean</a:t>
            </a:r>
            <a:r>
              <a:rPr lang="zh-CN" altLang="en-US" sz="2400" dirty="0">
                <a:ea typeface="宋体" panose="02010600030101010101" pitchFamily="2" charset="-122"/>
                <a:cs typeface="Times New Roman" panose="02020603050405020304" pitchFamily="18" charset="0"/>
              </a:rPr>
              <a:t>或任何类。</a:t>
            </a:r>
            <a:endParaRPr lang="en-US" altLang="zh-CN" sz="2400" dirty="0">
              <a:ea typeface="宋体" panose="02010600030101010101" pitchFamily="2" charset="-122"/>
              <a:cs typeface="Times New Roman" panose="02020603050405020304" pitchFamily="18" charset="0"/>
            </a:endParaRPr>
          </a:p>
          <a:p>
            <a:pPr marL="342900" indent="-342900">
              <a:spcBef>
                <a:spcPct val="500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举例：</a:t>
            </a:r>
            <a:endParaRPr lang="zh-CN" altLang="en-US" sz="2400" b="1"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public class Person{</a:t>
            </a:r>
            <a:endParaRPr lang="en-US" altLang="zh-CN"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private </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age;             </a:t>
            </a:r>
            <a:r>
              <a:rPr lang="en-US" altLang="zh-CN" sz="28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声明</a:t>
            </a:r>
            <a:r>
              <a:rPr lang="en-US" altLang="zh-CN" sz="2400" dirty="0">
                <a:ea typeface="宋体" panose="02010600030101010101" pitchFamily="2" charset="-122"/>
                <a:cs typeface="Times New Roman" panose="02020603050405020304" pitchFamily="18" charset="0"/>
              </a:rPr>
              <a:t>private</a:t>
            </a:r>
            <a:r>
              <a:rPr lang="zh-CN" altLang="en-US" sz="2400" dirty="0">
                <a:ea typeface="宋体" panose="02010600030101010101" pitchFamily="2" charset="-122"/>
                <a:cs typeface="Times New Roman" panose="02020603050405020304" pitchFamily="18" charset="0"/>
              </a:rPr>
              <a:t>变量 </a:t>
            </a:r>
            <a:r>
              <a:rPr lang="en-US" altLang="zh-CN" sz="2400" dirty="0">
                <a:ea typeface="宋体" panose="02010600030101010101" pitchFamily="2" charset="-122"/>
                <a:cs typeface="Times New Roman" panose="02020603050405020304" pitchFamily="18" charset="0"/>
              </a:rPr>
              <a:t>age</a:t>
            </a:r>
            <a:endParaRPr lang="en-US" altLang="zh-CN"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public String name = “Lila”;    //</a:t>
            </a:r>
            <a:r>
              <a:rPr lang="zh-CN" altLang="en-US" sz="2400" dirty="0">
                <a:ea typeface="宋体" panose="02010600030101010101" pitchFamily="2" charset="-122"/>
                <a:cs typeface="Times New Roman" panose="02020603050405020304" pitchFamily="18" charset="0"/>
              </a:rPr>
              <a:t>声明</a:t>
            </a:r>
            <a:r>
              <a:rPr lang="en-US" altLang="zh-CN" sz="2400" dirty="0">
                <a:ea typeface="宋体" panose="02010600030101010101" pitchFamily="2" charset="-122"/>
                <a:cs typeface="Times New Roman" panose="02020603050405020304" pitchFamily="18" charset="0"/>
              </a:rPr>
              <a:t>public</a:t>
            </a:r>
            <a:r>
              <a:rPr lang="zh-CN" altLang="en-US" sz="2400" dirty="0">
                <a:ea typeface="宋体" panose="02010600030101010101" pitchFamily="2" charset="-122"/>
                <a:cs typeface="Times New Roman" panose="02020603050405020304" pitchFamily="18" charset="0"/>
              </a:rPr>
              <a:t>变量 </a:t>
            </a:r>
            <a:r>
              <a:rPr lang="en-US" altLang="zh-CN" sz="2400" dirty="0">
                <a:ea typeface="宋体" panose="02010600030101010101" pitchFamily="2" charset="-122"/>
                <a:cs typeface="Times New Roman" panose="02020603050405020304" pitchFamily="18" charset="0"/>
              </a:rPr>
              <a:t>name</a:t>
            </a:r>
            <a:endParaRPr lang="en-US" altLang="zh-CN" sz="24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      }</a:t>
            </a:r>
            <a:endParaRPr lang="en-US" altLang="zh-CN" sz="2400" dirty="0">
              <a:ea typeface="宋体" panose="02010600030101010101"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406631" y="906270"/>
            <a:ext cx="97935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补：变量的分类：成员变量与局部变量</a:t>
            </a:r>
            <a:endParaRPr lang="zh-CN" altLang="en-US" sz="3200" b="1" dirty="0"/>
          </a:p>
        </p:txBody>
      </p:sp>
      <p:sp>
        <p:nvSpPr>
          <p:cNvPr id="14341" name="TextBox 5"/>
          <p:cNvSpPr txBox="1">
            <a:spLocks noChangeArrowheads="1"/>
          </p:cNvSpPr>
          <p:nvPr/>
        </p:nvSpPr>
        <p:spPr bwMode="auto">
          <a:xfrm>
            <a:off x="262810" y="1627803"/>
            <a:ext cx="11137735"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b="1" dirty="0"/>
              <a:t>在方法体外，类体内声明的变量称为成员变量。</a:t>
            </a:r>
            <a:endParaRPr lang="en-US" altLang="zh-CN" b="1" dirty="0"/>
          </a:p>
          <a:p>
            <a:pPr marL="342900" indent="-342900" eaLnBrk="1" hangingPunct="1">
              <a:buFont typeface="Wingdings" panose="05000000000000000000" pitchFamily="2" charset="2"/>
              <a:buChar char="l"/>
            </a:pPr>
            <a:r>
              <a:rPr lang="zh-CN" altLang="en-US" b="1" dirty="0"/>
              <a:t>在方法体内部声明的变量称为局部变量。</a:t>
            </a:r>
            <a:endParaRPr lang="zh-CN" altLang="en-US"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a:p>
        </p:txBody>
      </p:sp>
      <p:sp>
        <p:nvSpPr>
          <p:cNvPr id="2" name="左大括号 1"/>
          <p:cNvSpPr/>
          <p:nvPr/>
        </p:nvSpPr>
        <p:spPr>
          <a:xfrm>
            <a:off x="1581151" y="3213101"/>
            <a:ext cx="287867"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869018" y="2998788"/>
            <a:ext cx="201718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成员变量</a:t>
            </a:r>
            <a:endParaRPr lang="zh-CN" altLang="en-US" sz="2200" b="1" dirty="0"/>
          </a:p>
        </p:txBody>
      </p:sp>
      <p:sp>
        <p:nvSpPr>
          <p:cNvPr id="14345" name="TextBox 9"/>
          <p:cNvSpPr txBox="1">
            <a:spLocks noChangeArrowheads="1"/>
          </p:cNvSpPr>
          <p:nvPr/>
        </p:nvSpPr>
        <p:spPr bwMode="auto">
          <a:xfrm>
            <a:off x="1869018" y="4335463"/>
            <a:ext cx="201718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局部变量</a:t>
            </a:r>
            <a:endParaRPr lang="zh-CN" altLang="en-US" sz="2200" b="1" dirty="0"/>
          </a:p>
        </p:txBody>
      </p:sp>
      <p:sp>
        <p:nvSpPr>
          <p:cNvPr id="11" name="左大括号 10"/>
          <p:cNvSpPr/>
          <p:nvPr/>
        </p:nvSpPr>
        <p:spPr>
          <a:xfrm>
            <a:off x="3790951" y="2744789"/>
            <a:ext cx="336549"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3695701" y="3968750"/>
            <a:ext cx="334433"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4078818" y="2559051"/>
            <a:ext cx="6051549"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实例变量（不以</a:t>
            </a:r>
            <a:r>
              <a:rPr lang="en-US" altLang="zh-CN" sz="2200" dirty="0"/>
              <a:t>static</a:t>
            </a:r>
            <a:r>
              <a:rPr lang="zh-CN" altLang="en-US" sz="2200" dirty="0"/>
              <a:t>修饰）</a:t>
            </a:r>
            <a:endParaRPr lang="zh-CN" altLang="en-US" sz="2200" dirty="0"/>
          </a:p>
        </p:txBody>
      </p:sp>
      <p:sp>
        <p:nvSpPr>
          <p:cNvPr id="14349" name="TextBox 14"/>
          <p:cNvSpPr txBox="1">
            <a:spLocks noChangeArrowheads="1"/>
          </p:cNvSpPr>
          <p:nvPr/>
        </p:nvSpPr>
        <p:spPr bwMode="auto">
          <a:xfrm>
            <a:off x="4125428" y="3382169"/>
            <a:ext cx="60515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类变量（以</a:t>
            </a:r>
            <a:r>
              <a:rPr lang="en-US" altLang="zh-CN" sz="2200" dirty="0"/>
              <a:t>static</a:t>
            </a:r>
            <a:r>
              <a:rPr lang="zh-CN" altLang="en-US" sz="2200" dirty="0"/>
              <a:t>修饰）</a:t>
            </a:r>
            <a:endParaRPr lang="zh-CN" altLang="en-US" sz="2200" dirty="0"/>
          </a:p>
        </p:txBody>
      </p:sp>
      <p:sp>
        <p:nvSpPr>
          <p:cNvPr id="14350" name="TextBox 15"/>
          <p:cNvSpPr txBox="1">
            <a:spLocks noChangeArrowheads="1"/>
          </p:cNvSpPr>
          <p:nvPr/>
        </p:nvSpPr>
        <p:spPr bwMode="auto">
          <a:xfrm>
            <a:off x="4150785" y="3843338"/>
            <a:ext cx="604943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形参（方法签名中定义的变量）</a:t>
            </a:r>
            <a:endParaRPr lang="zh-CN" altLang="en-US" sz="2200" dirty="0"/>
          </a:p>
        </p:txBody>
      </p:sp>
      <p:sp>
        <p:nvSpPr>
          <p:cNvPr id="14351" name="TextBox 16"/>
          <p:cNvSpPr txBox="1">
            <a:spLocks noChangeArrowheads="1"/>
          </p:cNvSpPr>
          <p:nvPr/>
        </p:nvSpPr>
        <p:spPr bwMode="auto">
          <a:xfrm>
            <a:off x="4078818" y="4335463"/>
            <a:ext cx="60515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方法局部变量（在方法内定义）</a:t>
            </a:r>
            <a:endParaRPr lang="zh-CN" altLang="en-US" sz="2200" dirty="0"/>
          </a:p>
        </p:txBody>
      </p:sp>
      <p:sp>
        <p:nvSpPr>
          <p:cNvPr id="14352" name="TextBox 17"/>
          <p:cNvSpPr txBox="1">
            <a:spLocks noChangeArrowheads="1"/>
          </p:cNvSpPr>
          <p:nvPr/>
        </p:nvSpPr>
        <p:spPr bwMode="auto">
          <a:xfrm>
            <a:off x="4161367" y="4911725"/>
            <a:ext cx="654473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代码块局部变量（在代码块内定义）</a:t>
            </a:r>
            <a:endParaRPr lang="zh-CN" altLang="en-US" sz="2200" dirty="0"/>
          </a:p>
        </p:txBody>
      </p:sp>
      <p:sp>
        <p:nvSpPr>
          <p:cNvPr id="14353" name="TextBox 19"/>
          <p:cNvSpPr txBox="1">
            <a:spLocks noChangeArrowheads="1"/>
          </p:cNvSpPr>
          <p:nvPr/>
        </p:nvSpPr>
        <p:spPr bwMode="auto">
          <a:xfrm>
            <a:off x="552451" y="3398838"/>
            <a:ext cx="112606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t>所有</a:t>
            </a:r>
            <a:endParaRPr lang="en-US" altLang="zh-CN" dirty="0"/>
          </a:p>
          <a:p>
            <a:pPr eaLnBrk="1" hangingPunct="1"/>
            <a:r>
              <a:rPr lang="zh-CN" altLang="en-US" dirty="0"/>
              <a:t>变量</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423709" y="559256"/>
            <a:ext cx="9313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黑体" panose="02010609060101010101" pitchFamily="49" charset="-122"/>
                <a:ea typeface="黑体" panose="02010609060101010101" pitchFamily="49" charset="-122"/>
              </a:rPr>
              <a:t>成员变量（属性）和局部变量的区别？</a:t>
            </a:r>
            <a:endParaRPr lang="zh-CN" altLang="en-US" sz="3200" b="1" dirty="0">
              <a:latin typeface="黑体" panose="02010609060101010101" pitchFamily="49" charset="-122"/>
              <a:ea typeface="黑体" panose="02010609060101010101" pitchFamily="49" charset="-122"/>
            </a:endParaRPr>
          </a:p>
        </p:txBody>
      </p:sp>
      <p:sp>
        <p:nvSpPr>
          <p:cNvPr id="11269" name="TextBox 5"/>
          <p:cNvSpPr txBox="1">
            <a:spLocks noChangeArrowheads="1"/>
          </p:cNvSpPr>
          <p:nvPr/>
        </p:nvSpPr>
        <p:spPr bwMode="auto">
          <a:xfrm>
            <a:off x="453549" y="1408688"/>
            <a:ext cx="1114001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800" b="1" dirty="0"/>
              <a:t>成员变量：</a:t>
            </a:r>
            <a:endParaRPr lang="zh-CN" altLang="en-US" sz="2800" b="1" dirty="0"/>
          </a:p>
          <a:p>
            <a:pPr marL="342900" indent="-342900" eaLnBrk="1" hangingPunct="1">
              <a:buFont typeface="Wingdings" panose="05000000000000000000" pitchFamily="2" charset="2"/>
              <a:buChar char="Ø"/>
            </a:pPr>
            <a:r>
              <a:rPr lang="zh-CN" altLang="en-US" sz="2400" dirty="0"/>
              <a:t>成员变量定义在类中，在整个类中都可以被访问。</a:t>
            </a:r>
            <a:endParaRPr lang="en-US" altLang="zh-CN" sz="2400" dirty="0"/>
          </a:p>
          <a:p>
            <a:pPr marL="342900" indent="-342900" eaLnBrk="1" hangingPunct="1">
              <a:buFont typeface="Wingdings" panose="05000000000000000000" pitchFamily="2" charset="2"/>
              <a:buChar char="Ø"/>
            </a:pPr>
            <a:r>
              <a:rPr lang="zh-CN" altLang="en-US" sz="2400" dirty="0"/>
              <a:t>成员变量分为类成员变量和实例成员变量，实例变量存在于对象所在的堆内存中。</a:t>
            </a:r>
            <a:endParaRPr lang="en-US" altLang="zh-CN" sz="2400" dirty="0"/>
          </a:p>
          <a:p>
            <a:pPr marL="342900" indent="-342900" eaLnBrk="1" hangingPunct="1">
              <a:buFont typeface="Wingdings" panose="05000000000000000000" pitchFamily="2" charset="2"/>
              <a:buChar char="Ø"/>
            </a:pPr>
            <a:r>
              <a:rPr lang="zh-CN" altLang="en-US" sz="2400" dirty="0"/>
              <a:t>成员变量有默认初始化值。</a:t>
            </a:r>
            <a:endParaRPr lang="en-US" altLang="zh-CN" sz="2400" dirty="0"/>
          </a:p>
          <a:p>
            <a:pPr marL="342900" indent="-342900" eaLnBrk="1" hangingPunct="1">
              <a:buFont typeface="Wingdings" panose="05000000000000000000" pitchFamily="2" charset="2"/>
              <a:buChar char="Ø"/>
            </a:pPr>
            <a:r>
              <a:rPr lang="zh-CN" altLang="en-US" sz="2400" dirty="0"/>
              <a:t>成员变量的权限修饰符可以根据需要，选择任意一个</a:t>
            </a:r>
            <a:endParaRPr lang="zh-CN" altLang="en-US" sz="2400" dirty="0"/>
          </a:p>
          <a:p>
            <a:pPr eaLnBrk="1" hangingPunct="1"/>
            <a:endParaRPr lang="zh-CN" altLang="en-US" sz="2400" b="1" dirty="0"/>
          </a:p>
          <a:p>
            <a:pPr marL="342900" indent="-342900" eaLnBrk="1" hangingPunct="1">
              <a:buFont typeface="Wingdings" panose="05000000000000000000" pitchFamily="2" charset="2"/>
              <a:buChar char="l"/>
            </a:pPr>
            <a:r>
              <a:rPr lang="zh-CN" altLang="en-US" sz="2800" b="1" dirty="0"/>
              <a:t>局部变量：</a:t>
            </a:r>
            <a:endParaRPr lang="zh-CN" altLang="en-US" sz="2800" b="1" dirty="0"/>
          </a:p>
          <a:p>
            <a:pPr marL="342900" indent="-342900" eaLnBrk="1" hangingPunct="1">
              <a:buFont typeface="Wingdings" panose="05000000000000000000" pitchFamily="2" charset="2"/>
              <a:buChar char="Ø"/>
            </a:pPr>
            <a:r>
              <a:rPr lang="zh-CN" altLang="en-US" sz="2400" dirty="0"/>
              <a:t>局部变量只定义在局部范围内，如：方法内，代码块内等。</a:t>
            </a:r>
            <a:endParaRPr lang="zh-CN" altLang="en-US" sz="2400" dirty="0"/>
          </a:p>
          <a:p>
            <a:pPr marL="342900" indent="-342900" eaLnBrk="1" hangingPunct="1">
              <a:buFont typeface="Wingdings" panose="05000000000000000000" pitchFamily="2" charset="2"/>
              <a:buChar char="Ø"/>
            </a:pPr>
            <a:r>
              <a:rPr lang="zh-CN" altLang="en-US" sz="2400" dirty="0"/>
              <a:t>局部变量存在于栈内存中。</a:t>
            </a:r>
            <a:endParaRPr lang="zh-CN" altLang="en-US" sz="2400" dirty="0"/>
          </a:p>
          <a:p>
            <a:pPr marL="342900" indent="-342900" eaLnBrk="1" hangingPunct="1">
              <a:buFont typeface="Wingdings" panose="05000000000000000000" pitchFamily="2" charset="2"/>
              <a:buChar char="Ø"/>
            </a:pPr>
            <a:r>
              <a:rPr lang="zh-CN" altLang="en-US" sz="2400" dirty="0"/>
              <a:t>作用的范围结束，变量空间会自动释放。</a:t>
            </a:r>
            <a:endParaRPr lang="zh-CN" altLang="en-US" sz="2400" dirty="0"/>
          </a:p>
          <a:p>
            <a:pPr marL="342900" indent="-342900" eaLnBrk="1" hangingPunct="1">
              <a:buFont typeface="Wingdings" panose="05000000000000000000" pitchFamily="2" charset="2"/>
              <a:buChar char="Ø"/>
            </a:pPr>
            <a:r>
              <a:rPr lang="zh-CN" altLang="en-US" sz="2400" dirty="0"/>
              <a:t>局部变量没有默认初始化值，每次必须显式初始化。</a:t>
            </a:r>
            <a:endParaRPr lang="en-US" altLang="zh-CN" sz="2400" dirty="0"/>
          </a:p>
          <a:p>
            <a:pPr marL="342900" indent="-342900" eaLnBrk="1" hangingPunct="1">
              <a:buFont typeface="Wingdings" panose="05000000000000000000" pitchFamily="2" charset="2"/>
              <a:buChar char="Ø"/>
            </a:pPr>
            <a:r>
              <a:rPr lang="zh-CN" altLang="en-US" sz="2400" dirty="0"/>
              <a:t>局部变量声明时不指定权限修饰符</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9349" y="190798"/>
            <a:ext cx="6528725" cy="850766"/>
          </a:xfrm>
        </p:spPr>
        <p:txBody>
          <a:bodyPr>
            <a:normAutofit/>
          </a:bodyPr>
          <a:lstStyle/>
          <a:p>
            <a:pPr eaLnBrk="1" hangingPunct="1"/>
            <a:r>
              <a:rPr lang="en-US" altLang="zh-CN" sz="3600" b="1" dirty="0">
                <a:latin typeface="黑体" panose="02010609060101010101" pitchFamily="49" charset="-122"/>
                <a:ea typeface="黑体" panose="02010609060101010101" pitchFamily="49" charset="-122"/>
                <a:cs typeface="Times New Roman" panose="02020603050405020304" pitchFamily="18" charset="0"/>
              </a:rPr>
              <a:t>3.4  </a:t>
            </a:r>
            <a:r>
              <a:rPr lang="zh-CN" altLang="en-US" sz="3600" b="1" dirty="0">
                <a:latin typeface="黑体" panose="02010609060101010101" pitchFamily="49" charset="-122"/>
                <a:ea typeface="黑体" panose="02010609060101010101" pitchFamily="49" charset="-122"/>
                <a:cs typeface="Times New Roman" panose="02020603050405020304" pitchFamily="18" charset="0"/>
              </a:rPr>
              <a:t>类的成员之二：方  法</a:t>
            </a:r>
            <a:endParaRPr lang="zh-CN" altLang="en-US" sz="36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2291" name="Text Box 3"/>
          <p:cNvSpPr txBox="1">
            <a:spLocks noChangeArrowheads="1"/>
          </p:cNvSpPr>
          <p:nvPr/>
        </p:nvSpPr>
        <p:spPr bwMode="auto">
          <a:xfrm>
            <a:off x="239349" y="1196752"/>
            <a:ext cx="11887200" cy="5515356"/>
          </a:xfrm>
          <a:prstGeom prst="rect">
            <a:avLst/>
          </a:prstGeom>
          <a:noFill/>
          <a:ln w="9525">
            <a:noFill/>
            <a:miter lim="800000"/>
          </a:ln>
        </p:spPr>
        <p:txBody>
          <a:bodyPr>
            <a:spAutoFit/>
          </a:bodyPr>
          <a:lstStyle/>
          <a:p>
            <a:pPr>
              <a:spcBef>
                <a:spcPct val="20000"/>
              </a:spcBef>
            </a:pPr>
            <a:r>
              <a:rPr lang="zh-CN" altLang="en-US" sz="2200" b="1" dirty="0">
                <a:ea typeface="宋体" panose="02010600030101010101" pitchFamily="2" charset="-122"/>
                <a:cs typeface="Times New Roman" panose="02020603050405020304" pitchFamily="18" charset="0"/>
              </a:rPr>
              <a:t>语法格式：</a:t>
            </a:r>
            <a:endParaRPr lang="zh-CN" altLang="en-US" sz="2200" b="1" dirty="0">
              <a:ea typeface="宋体" panose="02010600030101010101" pitchFamily="2" charset="-122"/>
              <a:cs typeface="Times New Roman" panose="02020603050405020304" pitchFamily="18" charset="0"/>
            </a:endParaRPr>
          </a:p>
          <a:p>
            <a:pPr>
              <a:spcBef>
                <a:spcPct val="20000"/>
              </a:spcBef>
            </a:pPr>
            <a:r>
              <a:rPr lang="zh-CN" altLang="en-US" sz="2200" b="1" dirty="0">
                <a:ea typeface="宋体" panose="02010600030101010101" pitchFamily="2" charset="-122"/>
                <a:cs typeface="Times New Roman" panose="02020603050405020304" pitchFamily="18" charset="0"/>
              </a:rPr>
              <a:t> 	修饰符</a:t>
            </a:r>
            <a:r>
              <a:rPr lang="en-US" altLang="zh-CN" sz="2200" b="1" dirty="0">
                <a:ea typeface="宋体" panose="02010600030101010101" pitchFamily="2" charset="-122"/>
                <a:cs typeface="Times New Roman" panose="02020603050405020304" pitchFamily="18" charset="0"/>
              </a:rPr>
              <a:t>  </a:t>
            </a:r>
            <a:r>
              <a:rPr lang="zh-CN" altLang="en-US" sz="2200" b="1" dirty="0">
                <a:ea typeface="宋体" panose="02010600030101010101" pitchFamily="2" charset="-122"/>
                <a:cs typeface="Times New Roman" panose="02020603050405020304" pitchFamily="18" charset="0"/>
              </a:rPr>
              <a:t>返回值类型</a:t>
            </a:r>
            <a:r>
              <a:rPr lang="en-US" altLang="zh-CN" sz="2200" b="1" dirty="0">
                <a:ea typeface="宋体" panose="02010600030101010101" pitchFamily="2" charset="-122"/>
                <a:cs typeface="Times New Roman" panose="02020603050405020304" pitchFamily="18" charset="0"/>
              </a:rPr>
              <a:t>  </a:t>
            </a:r>
            <a:r>
              <a:rPr lang="zh-CN" altLang="en-US" sz="2200" b="1" dirty="0">
                <a:ea typeface="宋体" panose="02010600030101010101" pitchFamily="2" charset="-122"/>
                <a:cs typeface="Times New Roman" panose="02020603050405020304" pitchFamily="18" charset="0"/>
              </a:rPr>
              <a:t>方法名</a:t>
            </a:r>
            <a:r>
              <a:rPr lang="en-US" altLang="zh-CN" sz="2200" b="1" dirty="0">
                <a:ea typeface="宋体" panose="02010600030101010101" pitchFamily="2" charset="-122"/>
                <a:cs typeface="Times New Roman" panose="02020603050405020304" pitchFamily="18" charset="0"/>
              </a:rPr>
              <a:t> ( </a:t>
            </a:r>
            <a:r>
              <a:rPr lang="zh-CN" altLang="en-US" sz="2200" b="1" dirty="0">
                <a:ea typeface="宋体" panose="02010600030101010101" pitchFamily="2" charset="-122"/>
                <a:cs typeface="Times New Roman" panose="02020603050405020304" pitchFamily="18" charset="0"/>
              </a:rPr>
              <a:t>参数列表</a:t>
            </a:r>
            <a:r>
              <a:rPr lang="en-US" altLang="zh-CN" sz="2200" b="1" dirty="0">
                <a:ea typeface="宋体" panose="02010600030101010101" pitchFamily="2" charset="-122"/>
                <a:cs typeface="Times New Roman" panose="02020603050405020304" pitchFamily="18" charset="0"/>
              </a:rPr>
              <a:t>) {</a:t>
            </a:r>
            <a:endParaRPr lang="en-US" altLang="zh-CN" sz="2200" b="1" dirty="0">
              <a:ea typeface="宋体" panose="02010600030101010101" pitchFamily="2" charset="-122"/>
              <a:cs typeface="Times New Roman" panose="02020603050405020304" pitchFamily="18" charset="0"/>
            </a:endParaRPr>
          </a:p>
          <a:p>
            <a:pPr lvl="2"/>
            <a:r>
              <a:rPr lang="en-US" altLang="zh-CN" sz="2200" b="1" dirty="0">
                <a:ea typeface="宋体" panose="02010600030101010101" pitchFamily="2" charset="-122"/>
                <a:cs typeface="Times New Roman" panose="02020603050405020304" pitchFamily="18" charset="0"/>
              </a:rPr>
              <a:t>  	 </a:t>
            </a:r>
            <a:r>
              <a:rPr lang="zh-CN" altLang="en-US" sz="2200" b="1" dirty="0">
                <a:ea typeface="宋体" panose="02010600030101010101" pitchFamily="2" charset="-122"/>
                <a:cs typeface="Times New Roman" panose="02020603050405020304" pitchFamily="18" charset="0"/>
              </a:rPr>
              <a:t>方法体语句；</a:t>
            </a:r>
            <a:endParaRPr lang="en-US" altLang="zh-CN" sz="2200" b="1" dirty="0">
              <a:ea typeface="宋体" panose="02010600030101010101" pitchFamily="2" charset="-122"/>
              <a:cs typeface="Times New Roman" panose="02020603050405020304" pitchFamily="18" charset="0"/>
            </a:endParaRPr>
          </a:p>
          <a:p>
            <a:pPr lvl="2"/>
            <a:r>
              <a:rPr lang="en-US" altLang="zh-CN" sz="2200" b="1" dirty="0">
                <a:ea typeface="宋体" panose="02010600030101010101" pitchFamily="2" charset="-122"/>
                <a:cs typeface="Times New Roman" panose="02020603050405020304" pitchFamily="18" charset="0"/>
              </a:rPr>
              <a:t>} </a:t>
            </a:r>
            <a:endParaRPr lang="en-US" altLang="zh-CN" sz="2200" b="1" dirty="0">
              <a:ea typeface="宋体" panose="02010600030101010101" pitchFamily="2" charset="-122"/>
              <a:cs typeface="Times New Roman" panose="02020603050405020304" pitchFamily="18" charset="0"/>
            </a:endParaRPr>
          </a:p>
          <a:p>
            <a:pPr>
              <a:spcBef>
                <a:spcPct val="50000"/>
              </a:spcBef>
            </a:pPr>
            <a:r>
              <a:rPr lang="zh-CN" altLang="en-US" sz="2200" b="1" dirty="0">
                <a:ea typeface="宋体" panose="02010600030101010101" pitchFamily="2" charset="-122"/>
                <a:cs typeface="Times New Roman" panose="02020603050405020304" pitchFamily="18" charset="0"/>
              </a:rPr>
              <a:t>说明： 修饰符：</a:t>
            </a:r>
            <a:r>
              <a:rPr lang="en-US" altLang="zh-CN" sz="2200" b="1" dirty="0">
                <a:ea typeface="宋体" panose="02010600030101010101" pitchFamily="2" charset="-122"/>
                <a:cs typeface="Times New Roman" panose="02020603050405020304" pitchFamily="18" charset="0"/>
              </a:rPr>
              <a:t>public, private, protected</a:t>
            </a:r>
            <a:r>
              <a:rPr lang="zh-CN" altLang="en-US" sz="2200" b="1" dirty="0">
                <a:ea typeface="宋体" panose="02010600030101010101" pitchFamily="2" charset="-122"/>
                <a:cs typeface="Times New Roman" panose="02020603050405020304" pitchFamily="18" charset="0"/>
              </a:rPr>
              <a:t>等。</a:t>
            </a:r>
            <a:endParaRPr lang="zh-CN" altLang="en-US" sz="2200" b="1" dirty="0">
              <a:ea typeface="宋体" panose="02010600030101010101" pitchFamily="2" charset="-122"/>
              <a:cs typeface="Times New Roman" panose="02020603050405020304" pitchFamily="18" charset="0"/>
            </a:endParaRPr>
          </a:p>
          <a:p>
            <a:pPr>
              <a:spcBef>
                <a:spcPct val="50000"/>
              </a:spcBef>
            </a:pPr>
            <a:r>
              <a:rPr lang="zh-CN" altLang="en-US" sz="2200" b="1" dirty="0">
                <a:ea typeface="宋体" panose="02010600030101010101" pitchFamily="2" charset="-122"/>
                <a:cs typeface="Times New Roman" panose="02020603050405020304" pitchFamily="18" charset="0"/>
              </a:rPr>
              <a:t>	返回值类型：</a:t>
            </a:r>
            <a:r>
              <a:rPr lang="en-US" altLang="zh-CN" sz="2200" b="1" dirty="0">
                <a:ea typeface="宋体" panose="02010600030101010101" pitchFamily="2" charset="-122"/>
                <a:cs typeface="Times New Roman" panose="02020603050405020304" pitchFamily="18" charset="0"/>
              </a:rPr>
              <a:t>return</a:t>
            </a:r>
            <a:r>
              <a:rPr lang="zh-CN" altLang="en-US" sz="2200" b="1" dirty="0">
                <a:ea typeface="宋体" panose="02010600030101010101" pitchFamily="2" charset="-122"/>
                <a:cs typeface="Times New Roman" panose="02020603050405020304" pitchFamily="18" charset="0"/>
              </a:rPr>
              <a:t>语句传递返回值。没有返回值：</a:t>
            </a:r>
            <a:r>
              <a:rPr lang="en-US" altLang="zh-CN" sz="2200" b="1" dirty="0">
                <a:ea typeface="宋体" panose="02010600030101010101" pitchFamily="2" charset="-122"/>
                <a:cs typeface="Times New Roman" panose="02020603050405020304" pitchFamily="18" charset="0"/>
              </a:rPr>
              <a:t>void</a:t>
            </a:r>
            <a:r>
              <a:rPr lang="zh-CN" altLang="en-US" sz="2200" b="1" dirty="0">
                <a:ea typeface="宋体" panose="02010600030101010101" pitchFamily="2" charset="-122"/>
                <a:cs typeface="Times New Roman" panose="02020603050405020304" pitchFamily="18" charset="0"/>
              </a:rPr>
              <a:t>。</a:t>
            </a:r>
            <a:endParaRPr lang="zh-CN" altLang="en-US" sz="2200" b="1" dirty="0">
              <a:ea typeface="宋体" panose="02010600030101010101" pitchFamily="2" charset="-122"/>
              <a:cs typeface="Times New Roman" panose="02020603050405020304" pitchFamily="18" charset="0"/>
            </a:endParaRPr>
          </a:p>
          <a:p>
            <a:pPr>
              <a:spcBef>
                <a:spcPct val="50000"/>
              </a:spcBef>
            </a:pPr>
            <a:r>
              <a:rPr lang="zh-CN" altLang="en-US" sz="2200" b="1" dirty="0">
                <a:ea typeface="宋体" panose="02010600030101010101" pitchFamily="2" charset="-122"/>
                <a:cs typeface="Times New Roman" panose="02020603050405020304" pitchFamily="18" charset="0"/>
              </a:rPr>
              <a:t>举例：</a:t>
            </a:r>
            <a:endParaRPr lang="zh-CN" altLang="en-US" sz="2200" b="1" dirty="0">
              <a:ea typeface="宋体" panose="02010600030101010101" pitchFamily="2" charset="-122"/>
              <a:cs typeface="Times New Roman" panose="02020603050405020304" pitchFamily="18" charset="0"/>
            </a:endParaRPr>
          </a:p>
          <a:p>
            <a:r>
              <a:rPr lang="zh-CN" altLang="en-US" sz="2000" dirty="0">
                <a:ea typeface="宋体" panose="02010600030101010101" pitchFamily="2" charset="-122"/>
                <a:cs typeface="Times New Roman" panose="02020603050405020304" pitchFamily="18" charset="0"/>
              </a:rPr>
              <a:t>	</a:t>
            </a:r>
            <a:r>
              <a:rPr lang="en-US" altLang="zh-CN" sz="2300" dirty="0">
                <a:ea typeface="宋体" panose="02010600030101010101" pitchFamily="2" charset="-122"/>
                <a:cs typeface="Times New Roman" panose="02020603050405020304" pitchFamily="18" charset="0"/>
              </a:rPr>
              <a:t>public class Person{</a:t>
            </a:r>
            <a:endParaRPr lang="en-US" altLang="zh-CN" sz="2300" dirty="0">
              <a:ea typeface="宋体" panose="02010600030101010101" pitchFamily="2" charset="-122"/>
              <a:cs typeface="Times New Roman" panose="02020603050405020304" pitchFamily="18" charset="0"/>
            </a:endParaRPr>
          </a:p>
          <a:p>
            <a:pPr lvl="2"/>
            <a:r>
              <a:rPr lang="en-US" altLang="zh-CN" sz="2300" dirty="0">
                <a:ea typeface="宋体" panose="02010600030101010101" pitchFamily="2" charset="-122"/>
                <a:cs typeface="Times New Roman" panose="02020603050405020304" pitchFamily="18" charset="0"/>
              </a:rPr>
              <a:t>    private </a:t>
            </a:r>
            <a:r>
              <a:rPr lang="en-US" altLang="zh-CN" sz="2300" dirty="0" err="1">
                <a:ea typeface="宋体" panose="02010600030101010101" pitchFamily="2" charset="-122"/>
                <a:cs typeface="Times New Roman" panose="02020603050405020304" pitchFamily="18" charset="0"/>
              </a:rPr>
              <a:t>int</a:t>
            </a:r>
            <a:r>
              <a:rPr lang="en-US" altLang="zh-CN" sz="2300" dirty="0">
                <a:ea typeface="宋体" panose="02010600030101010101" pitchFamily="2" charset="-122"/>
                <a:cs typeface="Times New Roman" panose="02020603050405020304" pitchFamily="18" charset="0"/>
              </a:rPr>
              <a:t> age;</a:t>
            </a:r>
            <a:endParaRPr lang="en-US" altLang="zh-CN" sz="2300" dirty="0">
              <a:ea typeface="宋体" panose="02010600030101010101" pitchFamily="2" charset="-122"/>
              <a:cs typeface="Times New Roman" panose="02020603050405020304" pitchFamily="18" charset="0"/>
            </a:endParaRPr>
          </a:p>
          <a:p>
            <a:pPr lvl="2"/>
            <a:r>
              <a:rPr lang="en-US" altLang="zh-CN" sz="2300" dirty="0">
                <a:ea typeface="宋体" panose="02010600030101010101" pitchFamily="2" charset="-122"/>
                <a:cs typeface="Times New Roman" panose="02020603050405020304" pitchFamily="18" charset="0"/>
              </a:rPr>
              <a:t>    public </a:t>
            </a:r>
            <a:r>
              <a:rPr lang="en-US" altLang="zh-CN" sz="2300" dirty="0" err="1">
                <a:ea typeface="宋体" panose="02010600030101010101" pitchFamily="2" charset="-122"/>
                <a:cs typeface="Times New Roman" panose="02020603050405020304" pitchFamily="18" charset="0"/>
              </a:rPr>
              <a:t>int</a:t>
            </a:r>
            <a:r>
              <a:rPr lang="en-US" altLang="zh-CN" sz="2300" dirty="0">
                <a:ea typeface="宋体" panose="02010600030101010101" pitchFamily="2" charset="-122"/>
                <a:cs typeface="Times New Roman" panose="02020603050405020304" pitchFamily="18" charset="0"/>
              </a:rPr>
              <a:t> </a:t>
            </a:r>
            <a:r>
              <a:rPr lang="en-US" altLang="zh-CN" sz="2300" dirty="0" err="1">
                <a:ea typeface="宋体" panose="02010600030101010101" pitchFamily="2" charset="-122"/>
                <a:cs typeface="Times New Roman" panose="02020603050405020304" pitchFamily="18" charset="0"/>
              </a:rPr>
              <a:t>getAge</a:t>
            </a:r>
            <a:r>
              <a:rPr lang="en-US" altLang="zh-CN" sz="2300" dirty="0">
                <a:ea typeface="宋体" panose="02010600030101010101" pitchFamily="2" charset="-122"/>
                <a:cs typeface="Times New Roman" panose="02020603050405020304" pitchFamily="18" charset="0"/>
              </a:rPr>
              <a:t>()  { return age; } //</a:t>
            </a:r>
            <a:r>
              <a:rPr lang="zh-CN" altLang="en-US" sz="2300" dirty="0">
                <a:ea typeface="宋体" panose="02010600030101010101" pitchFamily="2" charset="-122"/>
                <a:cs typeface="Times New Roman" panose="02020603050405020304" pitchFamily="18" charset="0"/>
              </a:rPr>
              <a:t>声明方法</a:t>
            </a:r>
            <a:r>
              <a:rPr lang="en-US" altLang="zh-CN" sz="2300" dirty="0" err="1">
                <a:ea typeface="宋体" panose="02010600030101010101" pitchFamily="2" charset="-122"/>
                <a:cs typeface="Times New Roman" panose="02020603050405020304" pitchFamily="18" charset="0"/>
              </a:rPr>
              <a:t>getAge</a:t>
            </a:r>
            <a:endParaRPr lang="en-US" altLang="zh-CN" sz="2300" dirty="0">
              <a:ea typeface="宋体" panose="02010600030101010101" pitchFamily="2" charset="-122"/>
              <a:cs typeface="Times New Roman" panose="02020603050405020304" pitchFamily="18" charset="0"/>
            </a:endParaRPr>
          </a:p>
          <a:p>
            <a:pPr lvl="2"/>
            <a:r>
              <a:rPr lang="en-US" altLang="zh-CN" sz="2300" dirty="0">
                <a:ea typeface="宋体" panose="02010600030101010101" pitchFamily="2" charset="-122"/>
                <a:cs typeface="Times New Roman" panose="02020603050405020304" pitchFamily="18" charset="0"/>
              </a:rPr>
              <a:t>    public void </a:t>
            </a:r>
            <a:r>
              <a:rPr lang="en-US" altLang="zh-CN" sz="2300" dirty="0" err="1">
                <a:ea typeface="宋体" panose="02010600030101010101" pitchFamily="2" charset="-122"/>
                <a:cs typeface="Times New Roman" panose="02020603050405020304" pitchFamily="18" charset="0"/>
              </a:rPr>
              <a:t>setAge</a:t>
            </a:r>
            <a:r>
              <a:rPr lang="en-US" altLang="zh-CN" sz="2300" dirty="0">
                <a:ea typeface="宋体" panose="02010600030101010101" pitchFamily="2" charset="-122"/>
                <a:cs typeface="Times New Roman" panose="02020603050405020304" pitchFamily="18" charset="0"/>
              </a:rPr>
              <a:t>(</a:t>
            </a:r>
            <a:r>
              <a:rPr lang="en-US" altLang="zh-CN" sz="2300" dirty="0" err="1">
                <a:ea typeface="宋体" panose="02010600030101010101" pitchFamily="2" charset="-122"/>
                <a:cs typeface="Times New Roman" panose="02020603050405020304" pitchFamily="18" charset="0"/>
              </a:rPr>
              <a:t>int</a:t>
            </a:r>
            <a:r>
              <a:rPr lang="en-US" altLang="zh-CN" sz="2300" dirty="0">
                <a:ea typeface="宋体" panose="02010600030101010101" pitchFamily="2" charset="-122"/>
                <a:cs typeface="Times New Roman" panose="02020603050405020304" pitchFamily="18" charset="0"/>
              </a:rPr>
              <a:t> </a:t>
            </a:r>
            <a:r>
              <a:rPr lang="en-US" altLang="zh-CN" sz="2300" dirty="0" err="1">
                <a:ea typeface="宋体" panose="02010600030101010101" pitchFamily="2" charset="-122"/>
                <a:cs typeface="Times New Roman" panose="02020603050405020304" pitchFamily="18" charset="0"/>
              </a:rPr>
              <a:t>i</a:t>
            </a:r>
            <a:r>
              <a:rPr lang="en-US" altLang="zh-CN" sz="2300" dirty="0">
                <a:ea typeface="宋体" panose="02010600030101010101" pitchFamily="2" charset="-122"/>
                <a:cs typeface="Times New Roman" panose="02020603050405020304" pitchFamily="18" charset="0"/>
              </a:rPr>
              <a:t>) {          //</a:t>
            </a:r>
            <a:r>
              <a:rPr lang="zh-CN" altLang="en-US" sz="2300" dirty="0">
                <a:ea typeface="宋体" panose="02010600030101010101" pitchFamily="2" charset="-122"/>
                <a:cs typeface="Times New Roman" panose="02020603050405020304" pitchFamily="18" charset="0"/>
              </a:rPr>
              <a:t>声明方法</a:t>
            </a:r>
            <a:r>
              <a:rPr lang="en-US" altLang="zh-CN" sz="2300" dirty="0" err="1">
                <a:ea typeface="宋体" panose="02010600030101010101" pitchFamily="2" charset="-122"/>
                <a:cs typeface="Times New Roman" panose="02020603050405020304" pitchFamily="18" charset="0"/>
              </a:rPr>
              <a:t>setAge</a:t>
            </a:r>
            <a:endParaRPr lang="en-US" altLang="zh-CN" sz="2300" dirty="0">
              <a:ea typeface="宋体" panose="02010600030101010101" pitchFamily="2" charset="-122"/>
              <a:cs typeface="Times New Roman" panose="02020603050405020304" pitchFamily="18" charset="0"/>
            </a:endParaRPr>
          </a:p>
          <a:p>
            <a:pPr lvl="2"/>
            <a:r>
              <a:rPr lang="en-US" altLang="zh-CN" sz="2300" dirty="0">
                <a:ea typeface="宋体" panose="02010600030101010101" pitchFamily="2" charset="-122"/>
                <a:cs typeface="Times New Roman" panose="02020603050405020304" pitchFamily="18" charset="0"/>
              </a:rPr>
              <a:t>	  age = </a:t>
            </a:r>
            <a:r>
              <a:rPr lang="en-US" altLang="zh-CN" sz="2300" dirty="0" err="1">
                <a:ea typeface="宋体" panose="02010600030101010101" pitchFamily="2" charset="-122"/>
                <a:cs typeface="Times New Roman" panose="02020603050405020304" pitchFamily="18" charset="0"/>
              </a:rPr>
              <a:t>i</a:t>
            </a:r>
            <a:r>
              <a:rPr lang="en-US" altLang="zh-CN" sz="2300" dirty="0">
                <a:ea typeface="宋体" panose="02010600030101010101" pitchFamily="2" charset="-122"/>
                <a:cs typeface="Times New Roman" panose="02020603050405020304" pitchFamily="18" charset="0"/>
              </a:rPr>
              <a:t>;        //</a:t>
            </a:r>
            <a:r>
              <a:rPr lang="zh-CN" altLang="en-US" sz="2300" dirty="0">
                <a:ea typeface="宋体" panose="02010600030101010101" pitchFamily="2" charset="-122"/>
                <a:cs typeface="Times New Roman" panose="02020603050405020304" pitchFamily="18" charset="0"/>
              </a:rPr>
              <a:t>将参数</a:t>
            </a:r>
            <a:r>
              <a:rPr lang="en-US" altLang="zh-CN" sz="2300" dirty="0" err="1">
                <a:ea typeface="宋体" panose="02010600030101010101" pitchFamily="2" charset="-122"/>
                <a:cs typeface="Times New Roman" panose="02020603050405020304" pitchFamily="18" charset="0"/>
              </a:rPr>
              <a:t>i</a:t>
            </a:r>
            <a:r>
              <a:rPr lang="zh-CN" altLang="en-US" sz="2300" dirty="0">
                <a:ea typeface="宋体" panose="02010600030101010101" pitchFamily="2" charset="-122"/>
                <a:cs typeface="Times New Roman" panose="02020603050405020304" pitchFamily="18" charset="0"/>
              </a:rPr>
              <a:t>的值赋给类的成员变量</a:t>
            </a:r>
            <a:r>
              <a:rPr lang="en-US" altLang="zh-CN" sz="2300" dirty="0">
                <a:ea typeface="宋体" panose="02010600030101010101" pitchFamily="2" charset="-122"/>
                <a:cs typeface="Times New Roman" panose="02020603050405020304" pitchFamily="18" charset="0"/>
              </a:rPr>
              <a:t>age</a:t>
            </a:r>
            <a:endParaRPr lang="en-US" altLang="zh-CN" sz="2300" dirty="0">
              <a:ea typeface="宋体" panose="02010600030101010101" pitchFamily="2" charset="-122"/>
              <a:cs typeface="Times New Roman" panose="02020603050405020304" pitchFamily="18" charset="0"/>
            </a:endParaRPr>
          </a:p>
          <a:p>
            <a:pPr lvl="2"/>
            <a:r>
              <a:rPr lang="en-US" altLang="zh-CN" sz="2300" dirty="0">
                <a:ea typeface="宋体" panose="02010600030101010101" pitchFamily="2" charset="-122"/>
                <a:cs typeface="Times New Roman" panose="02020603050405020304" pitchFamily="18" charset="0"/>
              </a:rPr>
              <a:t>    }</a:t>
            </a:r>
            <a:endParaRPr lang="en-US" altLang="zh-CN" sz="2300" dirty="0">
              <a:ea typeface="宋体" panose="02010600030101010101" pitchFamily="2" charset="-122"/>
              <a:cs typeface="Times New Roman" panose="02020603050405020304" pitchFamily="18" charset="0"/>
            </a:endParaRPr>
          </a:p>
          <a:p>
            <a:pPr lvl="2"/>
            <a:r>
              <a:rPr lang="en-US" altLang="zh-CN" sz="2300" dirty="0">
                <a:ea typeface="宋体" panose="02010600030101010101" pitchFamily="2" charset="-122"/>
                <a:cs typeface="Times New Roman" panose="02020603050405020304" pitchFamily="18" charset="0"/>
              </a:rPr>
              <a:t>}</a:t>
            </a:r>
            <a:endParaRPr lang="en-US" altLang="zh-CN" sz="2300" dirty="0">
              <a:ea typeface="宋体" panose="0201060003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3245" y="741450"/>
            <a:ext cx="6239919" cy="737982"/>
          </a:xfrm>
        </p:spPr>
        <p:txBody>
          <a:bodyPr>
            <a:normAutofit/>
          </a:bodyPr>
          <a:lstStyle/>
          <a:p>
            <a:pPr eaLnBrk="1" hangingPunct="1"/>
            <a:r>
              <a:rPr lang="zh-CN" altLang="en-US" b="1" dirty="0">
                <a:latin typeface="黑体" panose="02010609060101010101" pitchFamily="49" charset="-122"/>
                <a:ea typeface="黑体" panose="02010609060101010101" pitchFamily="49" charset="-122"/>
                <a:cs typeface="Times New Roman" panose="02020603050405020304" pitchFamily="18" charset="0"/>
              </a:rPr>
              <a:t>对象的创建和使用</a:t>
            </a:r>
            <a:endParaRPr lang="zh-CN" altLang="en-US"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4339" name="Rectangle 3"/>
          <p:cNvSpPr>
            <a:spLocks noGrp="1" noChangeArrowheads="1"/>
          </p:cNvSpPr>
          <p:nvPr>
            <p:ph type="body" idx="1"/>
          </p:nvPr>
        </p:nvSpPr>
        <p:spPr>
          <a:xfrm>
            <a:off x="239350" y="2276873"/>
            <a:ext cx="4224469" cy="2520280"/>
          </a:xfrm>
        </p:spPr>
        <p:txBody>
          <a:bodyPr>
            <a:normAutofit/>
          </a:bodyPr>
          <a:lstStyle/>
          <a:p>
            <a:pPr eaLnBrk="1" hangingPunct="1">
              <a:buClr>
                <a:schemeClr val="tx1"/>
              </a:buClr>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如果创建了一个类的多个对象，对于类中定义的属性，每个对象都拥有各自的一套副本，且互不干扰。</a:t>
            </a:r>
            <a:endParaRPr lang="zh-CN" altLang="en-US" sz="2400" b="1" dirty="0">
              <a:ea typeface="宋体" panose="02010600030101010101" pitchFamily="2" charset="-122"/>
              <a:cs typeface="Times New Roman" panose="02020603050405020304" pitchFamily="18" charset="0"/>
            </a:endParaRPr>
          </a:p>
        </p:txBody>
      </p:sp>
      <p:sp>
        <p:nvSpPr>
          <p:cNvPr id="14340" name="Rectangle 4"/>
          <p:cNvSpPr>
            <a:spLocks noChangeArrowheads="1"/>
          </p:cNvSpPr>
          <p:nvPr/>
        </p:nvSpPr>
        <p:spPr bwMode="auto">
          <a:xfrm>
            <a:off x="4271798" y="1479432"/>
            <a:ext cx="7538020" cy="5266057"/>
          </a:xfrm>
          <a:prstGeom prst="rect">
            <a:avLst/>
          </a:prstGeom>
          <a:noFill/>
          <a:ln w="9525">
            <a:noFill/>
            <a:miter lim="800000"/>
          </a:ln>
        </p:spPr>
        <p:txBody>
          <a:bodyPr wrap="square">
            <a:spAutoFit/>
          </a:bodyPr>
          <a:lstStyle/>
          <a:p>
            <a:pPr>
              <a:lnSpc>
                <a:spcPct val="75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endParaRPr lang="en-US" altLang="zh-CN" sz="20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public class Zoo{</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public static void main(String </a:t>
            </a:r>
            <a:r>
              <a:rPr lang="en-US" altLang="zh-CN" sz="2200" b="1" dirty="0" err="1">
                <a:ea typeface="宋体" panose="02010600030101010101" pitchFamily="2" charset="-122"/>
                <a:cs typeface="Times New Roman" panose="02020603050405020304" pitchFamily="18" charset="0"/>
              </a:rPr>
              <a:t>args</a:t>
            </a:r>
            <a:r>
              <a:rPr lang="en-US" altLang="zh-CN" sz="2200" b="1" dirty="0">
                <a:ea typeface="宋体" panose="02010600030101010101" pitchFamily="2" charset="-122"/>
                <a:cs typeface="Times New Roman" panose="02020603050405020304" pitchFamily="18" charset="0"/>
              </a:rPr>
              <a:t>[]){</a:t>
            </a:r>
            <a:endParaRPr lang="en-US" altLang="zh-CN" sz="2200" b="1" dirty="0">
              <a:ea typeface="宋体" panose="02010600030101010101" pitchFamily="2" charset="-122"/>
              <a:cs typeface="Times New Roman" panose="02020603050405020304" pitchFamily="18" charset="0"/>
            </a:endParaRPr>
          </a:p>
          <a:p>
            <a:pPr>
              <a:lnSpc>
                <a:spcPct val="55000"/>
              </a:lnSpc>
              <a:spcBef>
                <a:spcPct val="50000"/>
              </a:spcBef>
            </a:pPr>
            <a:r>
              <a:rPr lang="en-US" altLang="zh-CN" sz="2200" b="1" dirty="0">
                <a:ea typeface="宋体" panose="02010600030101010101" pitchFamily="2" charset="-122"/>
                <a:cs typeface="Times New Roman" panose="02020603050405020304" pitchFamily="18" charset="0"/>
              </a:rPr>
              <a:t>	Animal </a:t>
            </a:r>
            <a:r>
              <a:rPr lang="en-US" altLang="zh-CN" sz="2200" b="1" dirty="0" err="1">
                <a:ea typeface="宋体" panose="02010600030101010101" pitchFamily="2" charset="-122"/>
                <a:cs typeface="Times New Roman" panose="02020603050405020304" pitchFamily="18" charset="0"/>
              </a:rPr>
              <a:t>xb</a:t>
            </a:r>
            <a:r>
              <a:rPr lang="en-US" altLang="zh-CN" sz="2200" b="1" dirty="0">
                <a:ea typeface="宋体" panose="02010600030101010101" pitchFamily="2" charset="-122"/>
                <a:cs typeface="Times New Roman" panose="02020603050405020304" pitchFamily="18" charset="0"/>
              </a:rPr>
              <a:t>=new Animal();</a:t>
            </a:r>
            <a:endParaRPr lang="en-US" altLang="zh-CN" sz="2200" b="1" dirty="0">
              <a:ea typeface="宋体" panose="02010600030101010101" pitchFamily="2" charset="-122"/>
              <a:cs typeface="Times New Roman" panose="02020603050405020304" pitchFamily="18" charset="0"/>
            </a:endParaRPr>
          </a:p>
          <a:p>
            <a:pPr>
              <a:lnSpc>
                <a:spcPct val="55000"/>
              </a:lnSpc>
              <a:spcBef>
                <a:spcPct val="50000"/>
              </a:spcBef>
            </a:pPr>
            <a:r>
              <a:rPr lang="en-US" altLang="zh-CN" sz="2200" b="1" dirty="0">
                <a:ea typeface="宋体" panose="02010600030101010101" pitchFamily="2" charset="-122"/>
                <a:cs typeface="Times New Roman" panose="02020603050405020304" pitchFamily="18" charset="0"/>
              </a:rPr>
              <a:t>	Animal </a:t>
            </a:r>
            <a:r>
              <a:rPr lang="en-US" altLang="zh-CN" sz="2200" b="1" dirty="0" err="1">
                <a:ea typeface="宋体" panose="02010600030101010101" pitchFamily="2" charset="-122"/>
                <a:cs typeface="Times New Roman" panose="02020603050405020304" pitchFamily="18" charset="0"/>
              </a:rPr>
              <a:t>xh</a:t>
            </a:r>
            <a:r>
              <a:rPr lang="en-US" altLang="zh-CN" sz="2200" b="1" dirty="0">
                <a:ea typeface="宋体" panose="02010600030101010101" pitchFamily="2" charset="-122"/>
                <a:cs typeface="Times New Roman" panose="02020603050405020304" pitchFamily="18" charset="0"/>
              </a:rPr>
              <a:t>=new Animal();</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xb.legs</a:t>
            </a:r>
            <a:r>
              <a:rPr lang="en-US" altLang="zh-CN" sz="2200" b="1" dirty="0">
                <a:ea typeface="宋体" panose="02010600030101010101" pitchFamily="2" charset="-122"/>
                <a:cs typeface="Times New Roman" panose="02020603050405020304" pitchFamily="18" charset="0"/>
              </a:rPr>
              <a:t>=4;</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xh.legs</a:t>
            </a:r>
            <a:r>
              <a:rPr lang="en-US" altLang="zh-CN" sz="2200" b="1" dirty="0">
                <a:ea typeface="宋体" panose="02010600030101010101" pitchFamily="2" charset="-122"/>
                <a:cs typeface="Times New Roman" panose="02020603050405020304" pitchFamily="18" charset="0"/>
              </a:rPr>
              <a:t>=0;</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System.out.println</a:t>
            </a:r>
            <a:r>
              <a:rPr lang="en-US" altLang="zh-CN" sz="2200" b="1" dirty="0">
                <a:ea typeface="宋体" panose="02010600030101010101" pitchFamily="2" charset="-122"/>
                <a:cs typeface="Times New Roman" panose="02020603050405020304" pitchFamily="18" charset="0"/>
              </a:rPr>
              <a:t>(</a:t>
            </a:r>
            <a:r>
              <a:rPr lang="en-US" altLang="zh-CN" sz="2200" b="1" dirty="0" err="1">
                <a:ea typeface="宋体" panose="02010600030101010101" pitchFamily="2" charset="-122"/>
                <a:cs typeface="Times New Roman" panose="02020603050405020304" pitchFamily="18" charset="0"/>
              </a:rPr>
              <a:t>xb.legs</a:t>
            </a:r>
            <a:r>
              <a:rPr lang="en-US" altLang="zh-CN" sz="2200" b="1" dirty="0">
                <a:ea typeface="宋体" panose="02010600030101010101" pitchFamily="2" charset="-122"/>
                <a:cs typeface="Times New Roman" panose="02020603050405020304" pitchFamily="18" charset="0"/>
              </a:rPr>
              <a:t>);   //4</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System.out.println</a:t>
            </a:r>
            <a:r>
              <a:rPr lang="en-US" altLang="zh-CN" sz="2200" b="1" dirty="0">
                <a:ea typeface="宋体" panose="02010600030101010101" pitchFamily="2" charset="-122"/>
                <a:cs typeface="Times New Roman" panose="02020603050405020304" pitchFamily="18" charset="0"/>
              </a:rPr>
              <a:t>(</a:t>
            </a:r>
            <a:r>
              <a:rPr lang="en-US" altLang="zh-CN" sz="2200" b="1" dirty="0" err="1">
                <a:ea typeface="宋体" panose="02010600030101010101" pitchFamily="2" charset="-122"/>
                <a:cs typeface="Times New Roman" panose="02020603050405020304" pitchFamily="18" charset="0"/>
              </a:rPr>
              <a:t>xh.legs</a:t>
            </a:r>
            <a:r>
              <a:rPr lang="en-US" altLang="zh-CN" sz="2200" b="1" dirty="0">
                <a:ea typeface="宋体" panose="02010600030101010101" pitchFamily="2" charset="-122"/>
                <a:cs typeface="Times New Roman" panose="02020603050405020304" pitchFamily="18" charset="0"/>
              </a:rPr>
              <a:t>);   //0</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xb.legs</a:t>
            </a:r>
            <a:r>
              <a:rPr lang="en-US" altLang="zh-CN" sz="2200" b="1" dirty="0">
                <a:ea typeface="宋体" panose="02010600030101010101" pitchFamily="2" charset="-122"/>
                <a:cs typeface="Times New Roman" panose="02020603050405020304" pitchFamily="18" charset="0"/>
              </a:rPr>
              <a:t>=2;</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System.out.println</a:t>
            </a:r>
            <a:r>
              <a:rPr lang="en-US" altLang="zh-CN" sz="2200" b="1" dirty="0">
                <a:ea typeface="宋体" panose="02010600030101010101" pitchFamily="2" charset="-122"/>
                <a:cs typeface="Times New Roman" panose="02020603050405020304" pitchFamily="18" charset="0"/>
              </a:rPr>
              <a:t>(</a:t>
            </a:r>
            <a:r>
              <a:rPr lang="en-US" altLang="zh-CN" sz="2200" b="1" dirty="0" err="1">
                <a:ea typeface="宋体" panose="02010600030101010101" pitchFamily="2" charset="-122"/>
                <a:cs typeface="Times New Roman" panose="02020603050405020304" pitchFamily="18" charset="0"/>
              </a:rPr>
              <a:t>xb.legs</a:t>
            </a:r>
            <a:r>
              <a:rPr lang="en-US" altLang="zh-CN" sz="2200" b="1" dirty="0">
                <a:ea typeface="宋体" panose="02010600030101010101" pitchFamily="2" charset="-122"/>
                <a:cs typeface="Times New Roman" panose="02020603050405020304" pitchFamily="18" charset="0"/>
              </a:rPr>
              <a:t>);   //2</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System.out.println</a:t>
            </a:r>
            <a:r>
              <a:rPr lang="en-US" altLang="zh-CN" sz="2200" b="1" dirty="0">
                <a:ea typeface="宋体" panose="02010600030101010101" pitchFamily="2" charset="-122"/>
                <a:cs typeface="Times New Roman" panose="02020603050405020304" pitchFamily="18" charset="0"/>
              </a:rPr>
              <a:t>(</a:t>
            </a:r>
            <a:r>
              <a:rPr lang="en-US" altLang="zh-CN" sz="2200" b="1" dirty="0" err="1">
                <a:ea typeface="宋体" panose="02010600030101010101" pitchFamily="2" charset="-122"/>
                <a:cs typeface="Times New Roman" panose="02020603050405020304" pitchFamily="18" charset="0"/>
              </a:rPr>
              <a:t>xh.legs</a:t>
            </a:r>
            <a:r>
              <a:rPr lang="en-US" altLang="zh-CN" sz="2200" b="1" dirty="0">
                <a:ea typeface="宋体" panose="02010600030101010101" pitchFamily="2" charset="-122"/>
                <a:cs typeface="Times New Roman" panose="02020603050405020304" pitchFamily="18" charset="0"/>
              </a:rPr>
              <a:t>);   //0</a:t>
            </a:r>
            <a:endParaRPr lang="en-US" altLang="zh-CN" sz="2200" b="1" dirty="0">
              <a:ea typeface="宋体" panose="02010600030101010101" pitchFamily="2" charset="-122"/>
              <a:cs typeface="Times New Roman" panose="02020603050405020304" pitchFamily="18" charset="0"/>
            </a:endParaRP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  }</a:t>
            </a:r>
            <a:endParaRPr lang="en-US" altLang="zh-CN" sz="2200" b="1" dirty="0">
              <a:ea typeface="宋体"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34059" y="486400"/>
            <a:ext cx="842968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2400" dirty="0" err="1">
                <a:latin typeface="Arial" panose="020B0604020202020204" pitchFamily="34" charset="0"/>
                <a:ea typeface="黑体" panose="02010609060101010101" pitchFamily="49" charset="-122"/>
                <a:cs typeface="Arial" panose="020B0604020202020204" pitchFamily="34" charset="0"/>
              </a:rPr>
              <a:t>JavaSE</a:t>
            </a:r>
            <a:r>
              <a:rPr lang="zh-CN" altLang="en-US" sz="2400" dirty="0">
                <a:latin typeface="黑体" panose="02010609060101010101" pitchFamily="49" charset="-122"/>
                <a:ea typeface="黑体" panose="02010609060101010101" pitchFamily="49" charset="-122"/>
                <a:cs typeface="Times New Roman" panose="02020603050405020304" pitchFamily="18" charset="0"/>
              </a:rPr>
              <a:t>知识图解</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TextBox 132"/>
          <p:cNvSpPr txBox="1"/>
          <p:nvPr/>
        </p:nvSpPr>
        <p:spPr>
          <a:xfrm>
            <a:off x="1663131" y="1207089"/>
            <a:ext cx="158417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anose="020B0604020202020204" pitchFamily="34" charset="0"/>
                <a:ea typeface="华文细黑" pitchFamily="2" charset="-122"/>
                <a:cs typeface="Arial" panose="020B0604020202020204" pitchFamily="34" charset="0"/>
              </a:rPr>
              <a:t>Java</a:t>
            </a:r>
            <a:r>
              <a:rPr lang="zh-CN" altLang="en-US" sz="1400">
                <a:latin typeface="Arial" panose="020B0604020202020204" pitchFamily="34" charset="0"/>
                <a:ea typeface="华文细黑" pitchFamily="2" charset="-122"/>
                <a:cs typeface="Arial" panose="020B0604020202020204" pitchFamily="34" charset="0"/>
              </a:rPr>
              <a:t>发展</a:t>
            </a:r>
            <a:r>
              <a:rPr lang="zh-CN" altLang="en-US" sz="1400" dirty="0">
                <a:latin typeface="Arial" panose="020B0604020202020204" pitchFamily="34" charset="0"/>
                <a:ea typeface="华文细黑" pitchFamily="2" charset="-122"/>
                <a:cs typeface="Arial" panose="020B0604020202020204" pitchFamily="34" charset="0"/>
              </a:rPr>
              <a:t>历程</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6" name="TextBox 133"/>
          <p:cNvSpPr txBox="1"/>
          <p:nvPr/>
        </p:nvSpPr>
        <p:spPr>
          <a:xfrm>
            <a:off x="3538201" y="1200761"/>
            <a:ext cx="149136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Java</a:t>
            </a:r>
            <a:r>
              <a:rPr lang="zh-CN" altLang="en-US" sz="1400" dirty="0">
                <a:latin typeface="Arial" panose="020B0604020202020204" pitchFamily="34" charset="0"/>
                <a:ea typeface="华文细黑" pitchFamily="2" charset="-122"/>
                <a:cs typeface="Arial" panose="020B0604020202020204" pitchFamily="34" charset="0"/>
              </a:rPr>
              <a:t>环境搭建</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7" name="TextBox 134"/>
          <p:cNvSpPr txBox="1"/>
          <p:nvPr/>
        </p:nvSpPr>
        <p:spPr>
          <a:xfrm>
            <a:off x="7104225" y="1187979"/>
            <a:ext cx="1456123"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基础程序设计</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8" name="TextBox 135"/>
          <p:cNvSpPr txBox="1"/>
          <p:nvPr/>
        </p:nvSpPr>
        <p:spPr>
          <a:xfrm>
            <a:off x="6095201" y="2196771"/>
            <a:ext cx="109889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数据类型</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9" name="TextBox 136"/>
          <p:cNvSpPr txBox="1"/>
          <p:nvPr/>
        </p:nvSpPr>
        <p:spPr>
          <a:xfrm>
            <a:off x="8199859" y="2201759"/>
            <a:ext cx="11097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流程控制</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0" name="TextBox 137"/>
          <p:cNvSpPr txBox="1"/>
          <p:nvPr/>
        </p:nvSpPr>
        <p:spPr>
          <a:xfrm>
            <a:off x="7247168" y="2198561"/>
            <a:ext cx="9130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运算符</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1" name="TextBox 138"/>
          <p:cNvSpPr txBox="1"/>
          <p:nvPr/>
        </p:nvSpPr>
        <p:spPr>
          <a:xfrm>
            <a:off x="9366701" y="2193431"/>
            <a:ext cx="69873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数组</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2" name="TextBox 139"/>
          <p:cNvSpPr txBox="1"/>
          <p:nvPr/>
        </p:nvSpPr>
        <p:spPr>
          <a:xfrm>
            <a:off x="7157974" y="2993039"/>
            <a:ext cx="144895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面向对象编程</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3" name="TextBox 140"/>
          <p:cNvSpPr txBox="1"/>
          <p:nvPr/>
        </p:nvSpPr>
        <p:spPr>
          <a:xfrm>
            <a:off x="5541536" y="3813328"/>
            <a:ext cx="617662"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类和对象</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4" name="TextBox 141"/>
          <p:cNvSpPr txBox="1"/>
          <p:nvPr/>
        </p:nvSpPr>
        <p:spPr>
          <a:xfrm>
            <a:off x="6335818" y="3798411"/>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属性</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5" name="TextBox 142"/>
          <p:cNvSpPr txBox="1"/>
          <p:nvPr/>
        </p:nvSpPr>
        <p:spPr>
          <a:xfrm>
            <a:off x="7019548" y="3822319"/>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方法</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6" name="TextBox 143"/>
          <p:cNvSpPr txBox="1"/>
          <p:nvPr/>
        </p:nvSpPr>
        <p:spPr>
          <a:xfrm>
            <a:off x="9408991" y="3802899"/>
            <a:ext cx="65155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a:latin typeface="Arial" panose="020B0604020202020204" pitchFamily="34" charset="0"/>
                <a:ea typeface="华文细黑" pitchFamily="2" charset="-122"/>
                <a:cs typeface="Arial" panose="020B0604020202020204" pitchFamily="34" charset="0"/>
              </a:rPr>
              <a:t>设计</a:t>
            </a:r>
            <a:endParaRPr lang="en-US" altLang="zh-CN" sz="1400">
              <a:latin typeface="Arial" panose="020B0604020202020204" pitchFamily="34" charset="0"/>
              <a:ea typeface="华文细黑" pitchFamily="2" charset="-122"/>
              <a:cs typeface="Arial" panose="020B0604020202020204" pitchFamily="34" charset="0"/>
            </a:endParaRPr>
          </a:p>
          <a:p>
            <a:pPr algn="ctr"/>
            <a:r>
              <a:rPr lang="zh-CN" altLang="en-US" sz="1400">
                <a:latin typeface="Arial" panose="020B0604020202020204" pitchFamily="34" charset="0"/>
                <a:ea typeface="华文细黑" pitchFamily="2" charset="-122"/>
                <a:cs typeface="Arial" panose="020B0604020202020204" pitchFamily="34" charset="0"/>
              </a:rPr>
              <a:t>模式</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7" name="TextBox 144"/>
          <p:cNvSpPr txBox="1"/>
          <p:nvPr/>
        </p:nvSpPr>
        <p:spPr>
          <a:xfrm>
            <a:off x="8588371" y="380083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接口</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8" name="TextBox 145"/>
          <p:cNvSpPr txBox="1"/>
          <p:nvPr/>
        </p:nvSpPr>
        <p:spPr>
          <a:xfrm>
            <a:off x="7737023" y="3802001"/>
            <a:ext cx="65339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三大特性</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9" name="TextBox 146"/>
          <p:cNvSpPr txBox="1"/>
          <p:nvPr/>
        </p:nvSpPr>
        <p:spPr>
          <a:xfrm>
            <a:off x="6713488" y="4652010"/>
            <a:ext cx="141370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应用程序开发</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0" name="TextBox 147"/>
          <p:cNvSpPr txBox="1"/>
          <p:nvPr/>
        </p:nvSpPr>
        <p:spPr>
          <a:xfrm>
            <a:off x="3717585" y="5630631"/>
            <a:ext cx="81221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JDBC</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1" name="TextBox 148"/>
          <p:cNvSpPr txBox="1"/>
          <p:nvPr/>
        </p:nvSpPr>
        <p:spPr>
          <a:xfrm>
            <a:off x="4632221" y="5636245"/>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集合</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2" name="TextBox 149"/>
          <p:cNvSpPr txBox="1"/>
          <p:nvPr/>
        </p:nvSpPr>
        <p:spPr>
          <a:xfrm>
            <a:off x="5448041" y="5625053"/>
            <a:ext cx="102597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异常处理</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3" name="TextBox 151"/>
          <p:cNvSpPr txBox="1"/>
          <p:nvPr/>
        </p:nvSpPr>
        <p:spPr>
          <a:xfrm>
            <a:off x="6576437" y="563078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类库</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4" name="TextBox 152"/>
          <p:cNvSpPr txBox="1"/>
          <p:nvPr/>
        </p:nvSpPr>
        <p:spPr>
          <a:xfrm>
            <a:off x="7319977" y="5625053"/>
            <a:ext cx="8102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多线程</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5" name="TextBox 153"/>
          <p:cNvSpPr txBox="1"/>
          <p:nvPr/>
        </p:nvSpPr>
        <p:spPr>
          <a:xfrm>
            <a:off x="8195061" y="5633724"/>
            <a:ext cx="452847"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IO</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6" name="TextBox 154"/>
          <p:cNvSpPr txBox="1"/>
          <p:nvPr/>
        </p:nvSpPr>
        <p:spPr>
          <a:xfrm>
            <a:off x="8736677" y="5641942"/>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反射</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7" name="TextBox 155"/>
          <p:cNvSpPr txBox="1"/>
          <p:nvPr/>
        </p:nvSpPr>
        <p:spPr>
          <a:xfrm>
            <a:off x="9420482" y="5647780"/>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网络</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8" name="TextBox 156"/>
          <p:cNvSpPr txBox="1"/>
          <p:nvPr/>
        </p:nvSpPr>
        <p:spPr>
          <a:xfrm>
            <a:off x="1658158" y="5650321"/>
            <a:ext cx="125539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连接</a:t>
            </a:r>
            <a:r>
              <a:rPr lang="en-US" altLang="zh-CN" sz="1400" dirty="0">
                <a:latin typeface="Arial" panose="020B0604020202020204" pitchFamily="34" charset="0"/>
                <a:ea typeface="华文细黑" pitchFamily="2" charset="-122"/>
                <a:cs typeface="Arial" panose="020B0604020202020204" pitchFamily="34" charset="0"/>
              </a:rPr>
              <a:t>Oracle</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9" name="TextBox 158"/>
          <p:cNvSpPr txBox="1"/>
          <p:nvPr/>
        </p:nvSpPr>
        <p:spPr>
          <a:xfrm>
            <a:off x="3589411" y="4094977"/>
            <a:ext cx="1286655"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anose="020B0604020202020204" pitchFamily="34" charset="0"/>
                <a:ea typeface="华文细黑" pitchFamily="2" charset="-122"/>
                <a:cs typeface="Arial" panose="020B0604020202020204" pitchFamily="34" charset="0"/>
              </a:rPr>
              <a:t>Java</a:t>
            </a:r>
            <a:r>
              <a:rPr lang="zh-CN" altLang="en-US" sz="1400">
                <a:latin typeface="Arial" panose="020B0604020202020204" pitchFamily="34" charset="0"/>
                <a:ea typeface="华文细黑" pitchFamily="2" charset="-122"/>
                <a:cs typeface="Arial" panose="020B0604020202020204" pitchFamily="34" charset="0"/>
              </a:rPr>
              <a:t>新</a:t>
            </a:r>
            <a:r>
              <a:rPr lang="zh-CN" altLang="en-US" sz="1400" dirty="0">
                <a:latin typeface="Arial" panose="020B0604020202020204" pitchFamily="34" charset="0"/>
                <a:ea typeface="华文细黑" pitchFamily="2" charset="-122"/>
                <a:cs typeface="Arial" panose="020B0604020202020204" pitchFamily="34" charset="0"/>
              </a:rPr>
              <a:t>特性</a:t>
            </a:r>
            <a:endParaRPr lang="zh-CN" altLang="en-US" sz="1400" dirty="0">
              <a:latin typeface="Arial" panose="020B0604020202020204" pitchFamily="34" charset="0"/>
              <a:ea typeface="华文细黑" pitchFamily="2" charset="-122"/>
              <a:cs typeface="Arial" panose="020B0604020202020204" pitchFamily="34" charset="0"/>
            </a:endParaRPr>
          </a:p>
        </p:txBody>
      </p:sp>
      <p:cxnSp>
        <p:nvCxnSpPr>
          <p:cNvPr id="30" name="直接箭头连接符 29"/>
          <p:cNvCxnSpPr/>
          <p:nvPr/>
        </p:nvCxnSpPr>
        <p:spPr>
          <a:xfrm>
            <a:off x="7824755" y="1625488"/>
            <a:ext cx="0" cy="57606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1" name="肘形连接符 30"/>
          <p:cNvCxnSpPr/>
          <p:nvPr/>
        </p:nvCxnSpPr>
        <p:spPr>
          <a:xfrm rot="10800000" flipV="1">
            <a:off x="6619855" y="1856615"/>
            <a:ext cx="1422293"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2" name="肘形连接符 31"/>
          <p:cNvCxnSpPr/>
          <p:nvPr/>
        </p:nvCxnSpPr>
        <p:spPr>
          <a:xfrm>
            <a:off x="7806167" y="1856616"/>
            <a:ext cx="1864470"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3" name="肘形连接符 32"/>
          <p:cNvCxnSpPr/>
          <p:nvPr/>
        </p:nvCxnSpPr>
        <p:spPr>
          <a:xfrm rot="16200000" flipH="1">
            <a:off x="4292954" y="2410064"/>
            <a:ext cx="3462300" cy="1364771"/>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4" name="直接箭头连接符 33"/>
          <p:cNvCxnSpPr>
            <a:endCxn id="12" idx="1"/>
          </p:cNvCxnSpPr>
          <p:nvPr/>
        </p:nvCxnSpPr>
        <p:spPr>
          <a:xfrm flipV="1">
            <a:off x="5376132" y="3146928"/>
            <a:ext cx="1781843" cy="5833"/>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5" name="肘形连接符 34"/>
          <p:cNvCxnSpPr/>
          <p:nvPr/>
        </p:nvCxnSpPr>
        <p:spPr>
          <a:xfrm rot="5400000">
            <a:off x="7390738" y="3237153"/>
            <a:ext cx="392262" cy="62823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6" name="肘形连接符 35"/>
          <p:cNvCxnSpPr/>
          <p:nvPr/>
        </p:nvCxnSpPr>
        <p:spPr>
          <a:xfrm rot="16200000" flipH="1">
            <a:off x="8705610" y="2564159"/>
            <a:ext cx="382879" cy="1964833"/>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7" name="肘形连接符 36"/>
          <p:cNvCxnSpPr/>
          <p:nvPr/>
        </p:nvCxnSpPr>
        <p:spPr>
          <a:xfrm rot="5400000">
            <a:off x="7084404" y="2913964"/>
            <a:ext cx="375408" cy="128504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8" name="肘形连接符 37"/>
          <p:cNvCxnSpPr/>
          <p:nvPr/>
        </p:nvCxnSpPr>
        <p:spPr>
          <a:xfrm rot="5400000">
            <a:off x="6684782" y="2502011"/>
            <a:ext cx="345515" cy="2086900"/>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9" name="肘形连接符 38"/>
          <p:cNvCxnSpPr/>
          <p:nvPr/>
        </p:nvCxnSpPr>
        <p:spPr>
          <a:xfrm rot="16200000" flipH="1">
            <a:off x="8209158" y="3074259"/>
            <a:ext cx="367917" cy="956966"/>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0" name="肘形连接符 39"/>
          <p:cNvCxnSpPr/>
          <p:nvPr/>
        </p:nvCxnSpPr>
        <p:spPr>
          <a:xfrm rot="5400000">
            <a:off x="5452889" y="3627352"/>
            <a:ext cx="583178" cy="3364185"/>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1" name="肘形连接符 40"/>
          <p:cNvCxnSpPr/>
          <p:nvPr/>
        </p:nvCxnSpPr>
        <p:spPr>
          <a:xfrm rot="5400000">
            <a:off x="5871607" y="4046070"/>
            <a:ext cx="583178" cy="252674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2" name="肘形连接符 41"/>
          <p:cNvCxnSpPr/>
          <p:nvPr/>
        </p:nvCxnSpPr>
        <p:spPr>
          <a:xfrm rot="5400000">
            <a:off x="6373871" y="4534277"/>
            <a:ext cx="569123" cy="153627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3" name="肘形连接符 42"/>
          <p:cNvCxnSpPr/>
          <p:nvPr/>
        </p:nvCxnSpPr>
        <p:spPr>
          <a:xfrm rot="5400000">
            <a:off x="6856411" y="5030874"/>
            <a:ext cx="583178" cy="55714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4" name="肘形连接符 43"/>
          <p:cNvCxnSpPr/>
          <p:nvPr/>
        </p:nvCxnSpPr>
        <p:spPr>
          <a:xfrm rot="16200000" flipH="1">
            <a:off x="7278565" y="5165859"/>
            <a:ext cx="583178" cy="28716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5" name="肘形连接符 44"/>
          <p:cNvCxnSpPr/>
          <p:nvPr/>
        </p:nvCxnSpPr>
        <p:spPr>
          <a:xfrm rot="16200000" flipH="1">
            <a:off x="7632218" y="4812206"/>
            <a:ext cx="583178" cy="99447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6" name="肘形连接符 45"/>
          <p:cNvCxnSpPr/>
          <p:nvPr/>
        </p:nvCxnSpPr>
        <p:spPr>
          <a:xfrm rot="16200000" flipH="1">
            <a:off x="7923997" y="4493132"/>
            <a:ext cx="624087" cy="161893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7" name="肘形连接符 46"/>
          <p:cNvCxnSpPr/>
          <p:nvPr/>
        </p:nvCxnSpPr>
        <p:spPr>
          <a:xfrm rot="16200000" flipH="1">
            <a:off x="8307503" y="4142729"/>
            <a:ext cx="583178" cy="234504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8" name="直接箭头连接符 47"/>
          <p:cNvCxnSpPr/>
          <p:nvPr/>
        </p:nvCxnSpPr>
        <p:spPr>
          <a:xfrm rot="10800000" flipV="1">
            <a:off x="2914137" y="5800555"/>
            <a:ext cx="791745" cy="6107"/>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49" name="TextBox 168"/>
          <p:cNvSpPr txBox="1"/>
          <p:nvPr/>
        </p:nvSpPr>
        <p:spPr>
          <a:xfrm>
            <a:off x="3304429" y="1992668"/>
            <a:ext cx="147737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Eclipse</a:t>
            </a:r>
            <a:r>
              <a:rPr lang="zh-CN" altLang="en-US" sz="1400" dirty="0">
                <a:latin typeface="Arial" panose="020B0604020202020204" pitchFamily="34" charset="0"/>
                <a:ea typeface="华文细黑" pitchFamily="2" charset="-122"/>
                <a:cs typeface="Arial" panose="020B0604020202020204" pitchFamily="34" charset="0"/>
              </a:rPr>
              <a:t>使用</a:t>
            </a:r>
            <a:endParaRPr lang="zh-CN" altLang="en-US" sz="1400" dirty="0">
              <a:latin typeface="Arial" panose="020B0604020202020204" pitchFamily="34" charset="0"/>
              <a:ea typeface="华文细黑" pitchFamily="2" charset="-122"/>
              <a:cs typeface="Arial" panose="020B0604020202020204" pitchFamily="34" charset="0"/>
            </a:endParaRPr>
          </a:p>
        </p:txBody>
      </p:sp>
      <p:cxnSp>
        <p:nvCxnSpPr>
          <p:cNvPr id="50" name="直接箭头连接符 49"/>
          <p:cNvCxnSpPr>
            <a:endCxn id="49" idx="3"/>
          </p:cNvCxnSpPr>
          <p:nvPr/>
        </p:nvCxnSpPr>
        <p:spPr>
          <a:xfrm rot="10800000" flipV="1">
            <a:off x="4781799" y="2144646"/>
            <a:ext cx="558584" cy="1910"/>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51" name="TextBox 199"/>
          <p:cNvSpPr txBox="1"/>
          <p:nvPr/>
        </p:nvSpPr>
        <p:spPr>
          <a:xfrm>
            <a:off x="1661356" y="2380687"/>
            <a:ext cx="11448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泛型</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52" name="TextBox 200"/>
          <p:cNvSpPr txBox="1"/>
          <p:nvPr/>
        </p:nvSpPr>
        <p:spPr>
          <a:xfrm>
            <a:off x="1652860" y="2998310"/>
            <a:ext cx="115332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枚举</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53" name="TextBox 201"/>
          <p:cNvSpPr txBox="1"/>
          <p:nvPr/>
        </p:nvSpPr>
        <p:spPr>
          <a:xfrm>
            <a:off x="1652859" y="3602289"/>
            <a:ext cx="1206591"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装箱</a:t>
            </a:r>
            <a:r>
              <a:rPr lang="en-US" altLang="zh-CN" sz="1400" dirty="0">
                <a:latin typeface="Arial" panose="020B0604020202020204" pitchFamily="34" charset="0"/>
                <a:ea typeface="华文细黑" pitchFamily="2" charset="-122"/>
                <a:cs typeface="Arial" panose="020B0604020202020204" pitchFamily="34" charset="0"/>
              </a:rPr>
              <a:t>/</a:t>
            </a:r>
            <a:r>
              <a:rPr lang="zh-CN" altLang="en-US" sz="1400" dirty="0">
                <a:latin typeface="Arial" panose="020B0604020202020204" pitchFamily="34" charset="0"/>
                <a:ea typeface="华文细黑" pitchFamily="2" charset="-122"/>
                <a:cs typeface="Arial" panose="020B0604020202020204" pitchFamily="34" charset="0"/>
              </a:rPr>
              <a:t>拆箱</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54" name="TextBox 202"/>
          <p:cNvSpPr txBox="1"/>
          <p:nvPr/>
        </p:nvSpPr>
        <p:spPr>
          <a:xfrm>
            <a:off x="1661355" y="4246448"/>
            <a:ext cx="117350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可变参数</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55" name="TextBox 203"/>
          <p:cNvSpPr txBox="1"/>
          <p:nvPr/>
        </p:nvSpPr>
        <p:spPr>
          <a:xfrm>
            <a:off x="1661355" y="4835227"/>
            <a:ext cx="119394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Annotation</a:t>
            </a:r>
            <a:endParaRPr lang="zh-CN" altLang="en-US" sz="1400" dirty="0">
              <a:latin typeface="Arial" panose="020B0604020202020204" pitchFamily="34" charset="0"/>
              <a:ea typeface="华文细黑" pitchFamily="2" charset="-122"/>
              <a:cs typeface="Arial" panose="020B0604020202020204" pitchFamily="34" charset="0"/>
            </a:endParaRPr>
          </a:p>
        </p:txBody>
      </p:sp>
      <p:cxnSp>
        <p:nvCxnSpPr>
          <p:cNvPr id="56" name="肘形连接符 55"/>
          <p:cNvCxnSpPr>
            <a:stCxn id="29" idx="1"/>
            <a:endCxn id="51" idx="3"/>
          </p:cNvCxnSpPr>
          <p:nvPr/>
        </p:nvCxnSpPr>
        <p:spPr>
          <a:xfrm rot="10800000">
            <a:off x="2806183" y="2534576"/>
            <a:ext cx="783229" cy="1714290"/>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7" name="肘形连接符 56"/>
          <p:cNvCxnSpPr>
            <a:stCxn id="29" idx="1"/>
            <a:endCxn id="52" idx="3"/>
          </p:cNvCxnSpPr>
          <p:nvPr/>
        </p:nvCxnSpPr>
        <p:spPr>
          <a:xfrm rot="10800000">
            <a:off x="2806183" y="3152200"/>
            <a:ext cx="783229" cy="109666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8" name="肘形连接符 57"/>
          <p:cNvCxnSpPr/>
          <p:nvPr/>
        </p:nvCxnSpPr>
        <p:spPr>
          <a:xfrm rot="10800000">
            <a:off x="2855041" y="3765693"/>
            <a:ext cx="743607" cy="483172"/>
          </a:xfrm>
          <a:prstGeom prst="bentConnector3">
            <a:avLst>
              <a:gd name="adj1" fmla="val 53925"/>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9" name="肘形连接符 58"/>
          <p:cNvCxnSpPr/>
          <p:nvPr/>
        </p:nvCxnSpPr>
        <p:spPr>
          <a:xfrm rot="10800000" flipV="1">
            <a:off x="2841653" y="4248562"/>
            <a:ext cx="708504" cy="73788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0" name="直接箭头连接符 59"/>
          <p:cNvCxnSpPr>
            <a:stCxn id="6" idx="3"/>
          </p:cNvCxnSpPr>
          <p:nvPr/>
        </p:nvCxnSpPr>
        <p:spPr>
          <a:xfrm>
            <a:off x="5029569" y="1354649"/>
            <a:ext cx="2034162" cy="1387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1" name="直接箭头连接符 60"/>
          <p:cNvCxnSpPr>
            <a:stCxn id="5" idx="3"/>
            <a:endCxn id="6" idx="1"/>
          </p:cNvCxnSpPr>
          <p:nvPr/>
        </p:nvCxnSpPr>
        <p:spPr>
          <a:xfrm flipV="1">
            <a:off x="3247307" y="1354649"/>
            <a:ext cx="290894" cy="632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2" name="直接箭头连接符 61"/>
          <p:cNvCxnSpPr/>
          <p:nvPr/>
        </p:nvCxnSpPr>
        <p:spPr>
          <a:xfrm rot="5400000">
            <a:off x="7666561" y="3539454"/>
            <a:ext cx="494887" cy="5992"/>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3" name="直接箭头连接符 62"/>
          <p:cNvCxnSpPr/>
          <p:nvPr/>
        </p:nvCxnSpPr>
        <p:spPr>
          <a:xfrm rot="10800000">
            <a:off x="4889713" y="4251626"/>
            <a:ext cx="472770" cy="158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4" name="肘形连接符 63"/>
          <p:cNvCxnSpPr/>
          <p:nvPr/>
        </p:nvCxnSpPr>
        <p:spPr>
          <a:xfrm rot="16200000" flipH="1">
            <a:off x="7930786" y="1397256"/>
            <a:ext cx="706003" cy="92245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6751" y="1131772"/>
            <a:ext cx="11617291" cy="461665"/>
          </a:xfrm>
          <a:prstGeom prst="rect">
            <a:avLst/>
          </a:prstGeom>
          <a:noFill/>
        </p:spPr>
        <p:txBody>
          <a:bodyPr wrap="square" rtlCol="0">
            <a:spAutoFit/>
          </a:bodyPr>
          <a:lstStyle/>
          <a:p>
            <a:r>
              <a:rPr lang="zh-CN" altLang="en-US" sz="2400" b="1" dirty="0">
                <a:ea typeface="宋体" panose="02010600030101010101" pitchFamily="2" charset="-122"/>
                <a:cs typeface="Times New Roman" panose="02020603050405020304" pitchFamily="18" charset="0"/>
              </a:rPr>
              <a:t>编写教师类和学生类，并通过测试类创建对象进行测试</a:t>
            </a:r>
            <a:endParaRPr lang="zh-CN" altLang="en-US" sz="2400" b="1" dirty="0">
              <a:ea typeface="宋体" panose="02010600030101010101" pitchFamily="2" charset="-122"/>
              <a:cs typeface="Times New Roman" panose="02020603050405020304" pitchFamily="18" charset="0"/>
            </a:endParaRPr>
          </a:p>
        </p:txBody>
      </p:sp>
      <p:graphicFrame>
        <p:nvGraphicFramePr>
          <p:cNvPr id="5" name="Group 4"/>
          <p:cNvGraphicFramePr>
            <a:graphicFrameLocks noGrp="1"/>
          </p:cNvGraphicFramePr>
          <p:nvPr/>
        </p:nvGraphicFramePr>
        <p:xfrm>
          <a:off x="1106905" y="1988840"/>
          <a:ext cx="4016928" cy="4224668"/>
        </p:xfrm>
        <a:graphic>
          <a:graphicData uri="http://schemas.openxmlformats.org/drawingml/2006/table">
            <a:tbl>
              <a:tblPr>
                <a:tableStyleId>{3C2FFA5D-87B4-456A-9821-1D502468CF0F}</a:tableStyleId>
              </a:tblPr>
              <a:tblGrid>
                <a:gridCol w="4016928"/>
              </a:tblGrid>
              <a:tr h="81450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学生类</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tr>
              <a:tr h="209263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属性：</a:t>
                      </a:r>
                      <a:endParaRPr kumimoji="1" lang="en-US" altLang="zh-CN"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姓名</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年龄</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参加的课程</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兴趣</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tr>
              <a:tr h="119731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方法：</a:t>
                      </a:r>
                      <a:endParaRPr kumimoji="1" lang="en-US" altLang="zh-CN"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显示学生的个人信息</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tr>
            </a:tbl>
          </a:graphicData>
        </a:graphic>
      </p:graphicFrame>
      <p:graphicFrame>
        <p:nvGraphicFramePr>
          <p:cNvPr id="6" name="Group 4"/>
          <p:cNvGraphicFramePr>
            <a:graphicFrameLocks noGrp="1"/>
          </p:cNvGraphicFramePr>
          <p:nvPr/>
        </p:nvGraphicFramePr>
        <p:xfrm>
          <a:off x="6456040" y="1988840"/>
          <a:ext cx="4032448" cy="4202754"/>
        </p:xfrm>
        <a:graphic>
          <a:graphicData uri="http://schemas.openxmlformats.org/drawingml/2006/table">
            <a:tbl>
              <a:tblPr>
                <a:tableStyleId>{3C2FFA5D-87B4-456A-9821-1D502468CF0F}</a:tableStyleId>
              </a:tblPr>
              <a:tblGrid>
                <a:gridCol w="4032448"/>
              </a:tblGrid>
              <a:tr h="80563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教师类</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tr>
              <a:tr h="211454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属性：</a:t>
                      </a:r>
                      <a:endParaRPr kumimoji="1" lang="en-US" altLang="zh-CN"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姓名</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专业</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教授的课程</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教龄</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tr>
              <a:tr h="118427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方法：</a:t>
                      </a:r>
                      <a:endParaRPr kumimoji="1" lang="en-US" altLang="zh-CN"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显示教师的个人信息</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tr>
            </a:tbl>
          </a:graphicData>
        </a:graphic>
      </p:graphicFrame>
      <p:sp>
        <p:nvSpPr>
          <p:cNvPr id="7" name="TextBox 6"/>
          <p:cNvSpPr txBox="1"/>
          <p:nvPr/>
        </p:nvSpPr>
        <p:spPr>
          <a:xfrm>
            <a:off x="926751" y="172744"/>
            <a:ext cx="2640293"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练  习 </a:t>
            </a:r>
            <a:r>
              <a:rPr lang="en-US" altLang="zh-CN" sz="3600" b="1" dirty="0">
                <a:ea typeface="宋体" panose="02010600030101010101" pitchFamily="2" charset="-122"/>
                <a:cs typeface="Times New Roman" panose="02020603050405020304" pitchFamily="18" charset="0"/>
              </a:rPr>
              <a:t>1</a:t>
            </a:r>
            <a:endParaRPr lang="zh-CN" altLang="en-US" sz="3600" dirty="0">
              <a:ea typeface="宋体"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42279" y="344918"/>
            <a:ext cx="5907840" cy="916247"/>
          </a:xfrm>
        </p:spPr>
        <p:txBody>
          <a:bodyPr>
            <a:normAutofit/>
          </a:bodyPr>
          <a:lstStyle/>
          <a:p>
            <a:pPr eaLnBrk="1" hangingPunct="1"/>
            <a:r>
              <a:rPr lang="en-US" altLang="zh-CN" sz="3600" b="1" dirty="0">
                <a:latin typeface="黑体" panose="02010609060101010101" pitchFamily="49" charset="-122"/>
                <a:ea typeface="黑体" panose="02010609060101010101" pitchFamily="49" charset="-122"/>
                <a:cs typeface="Times New Roman" panose="02020603050405020304" pitchFamily="18" charset="0"/>
              </a:rPr>
              <a:t>3.6 </a:t>
            </a:r>
            <a:r>
              <a:rPr lang="zh-CN" altLang="en-US" sz="3600" b="1" dirty="0">
                <a:latin typeface="黑体" panose="02010609060101010101" pitchFamily="49" charset="-122"/>
                <a:ea typeface="黑体" panose="02010609060101010101" pitchFamily="49" charset="-122"/>
                <a:cs typeface="Times New Roman" panose="02020603050405020304" pitchFamily="18" charset="0"/>
              </a:rPr>
              <a:t>方法</a:t>
            </a:r>
            <a:r>
              <a:rPr lang="en-US" altLang="zh-CN" sz="3600" b="1" dirty="0">
                <a:latin typeface="黑体" panose="02010609060101010101" pitchFamily="49" charset="-122"/>
                <a:ea typeface="黑体" panose="02010609060101010101" pitchFamily="49" charset="-122"/>
                <a:cs typeface="Times New Roman" panose="02020603050405020304" pitchFamily="18" charset="0"/>
              </a:rPr>
              <a:t>(method)</a:t>
            </a:r>
            <a:endParaRPr lang="zh-CN" altLang="en-US" sz="36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1747" name="Text Box 3"/>
          <p:cNvSpPr txBox="1">
            <a:spLocks noChangeArrowheads="1"/>
          </p:cNvSpPr>
          <p:nvPr/>
        </p:nvSpPr>
        <p:spPr bwMode="auto">
          <a:xfrm>
            <a:off x="336592" y="1424013"/>
            <a:ext cx="11760200" cy="5170646"/>
          </a:xfrm>
          <a:prstGeom prst="rect">
            <a:avLst/>
          </a:prstGeom>
          <a:noFill/>
          <a:ln w="9525">
            <a:noFill/>
            <a:miter lim="800000"/>
          </a:ln>
        </p:spPr>
        <p:txBody>
          <a:bodyPr>
            <a:spAutoFit/>
          </a:bodyPr>
          <a:lstStyle/>
          <a:p>
            <a:pPr marL="342900" indent="-342900">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什么是方法（函数）？</a:t>
            </a:r>
            <a:endParaRPr lang="zh-CN" altLang="en-US" sz="2400" b="1"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方法是类或对象行为特征的抽象，也称为函数。</a:t>
            </a:r>
            <a:r>
              <a:rPr lang="zh-CN" altLang="en-US" sz="2800" dirty="0">
                <a:ea typeface="宋体" panose="02010600030101010101" pitchFamily="2" charset="-122"/>
                <a:cs typeface="Times New Roman" panose="02020603050405020304" pitchFamily="18" charset="0"/>
              </a:rPr>
              <a:t> </a:t>
            </a:r>
            <a:endParaRPr lang="en-US" altLang="zh-CN" sz="28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里的方法不能独立存在，所有的方法必须定义在类里。                  </a:t>
            </a:r>
            <a:endParaRPr lang="en-US" altLang="zh-CN" sz="2400" dirty="0">
              <a:ea typeface="宋体" panose="02010600030101010101" pitchFamily="2" charset="-122"/>
              <a:cs typeface="Times New Roman" panose="02020603050405020304" pitchFamily="18" charset="0"/>
            </a:endParaRPr>
          </a:p>
          <a:p>
            <a:pPr lvl="1"/>
            <a:endParaRPr lang="zh-CN" altLang="en-US" sz="2400" dirty="0">
              <a:ea typeface="宋体" panose="02010600030101010101" pitchFamily="2" charset="-122"/>
              <a:cs typeface="Times New Roman" panose="02020603050405020304" pitchFamily="18" charset="0"/>
            </a:endParaRPr>
          </a:p>
          <a:p>
            <a:r>
              <a:rPr lang="zh-CN" altLang="en-US" sz="2000" b="1" dirty="0">
                <a:ea typeface="宋体" panose="02010600030101010101" pitchFamily="2" charset="-122"/>
                <a:cs typeface="Times New Roman" panose="02020603050405020304" pitchFamily="18" charset="0"/>
              </a:rPr>
              <a:t>    修饰符 返回值类型 方法名（参数类型 形参</a:t>
            </a:r>
            <a:r>
              <a:rPr lang="en-US" altLang="zh-CN" sz="2000" b="1" dirty="0">
                <a:ea typeface="宋体" panose="02010600030101010101" pitchFamily="2" charset="-122"/>
                <a:cs typeface="Times New Roman" panose="02020603050405020304" pitchFamily="18" charset="0"/>
              </a:rPr>
              <a:t>1</a:t>
            </a:r>
            <a:r>
              <a:rPr lang="zh-CN" altLang="en-US" sz="2000" b="1" dirty="0">
                <a:ea typeface="宋体" panose="02010600030101010101" pitchFamily="2" charset="-122"/>
                <a:cs typeface="Times New Roman" panose="02020603050405020304" pitchFamily="18" charset="0"/>
              </a:rPr>
              <a:t>，参数类型 形参</a:t>
            </a:r>
            <a:r>
              <a:rPr lang="en-US" altLang="zh-CN" sz="2000" b="1" dirty="0">
                <a:ea typeface="宋体" panose="02010600030101010101" pitchFamily="2" charset="-122"/>
                <a:cs typeface="Times New Roman" panose="02020603050405020304" pitchFamily="18" charset="0"/>
              </a:rPr>
              <a:t>2</a:t>
            </a:r>
            <a:r>
              <a:rPr lang="zh-CN" altLang="en-US" sz="2000" b="1" dirty="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  程序代码</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return </a:t>
            </a:r>
            <a:r>
              <a:rPr lang="zh-CN" altLang="en-US" sz="2000" b="1" dirty="0">
                <a:ea typeface="宋体" panose="02010600030101010101" pitchFamily="2" charset="-122"/>
                <a:cs typeface="Times New Roman" panose="02020603050405020304" pitchFamily="18" charset="0"/>
              </a:rPr>
              <a:t>返回值</a:t>
            </a:r>
            <a:r>
              <a:rPr lang="en-US" altLang="zh-CN" sz="2000" b="1" dirty="0">
                <a:ea typeface="宋体" panose="02010600030101010101" pitchFamily="2" charset="-122"/>
                <a:cs typeface="Times New Roman" panose="02020603050405020304" pitchFamily="18" charset="0"/>
              </a:rPr>
              <a:t>;</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其中：</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形式参数：在方法被调用时用于接收外部传入的数据的变量。</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参数类型：就是该形式参数的数据类型。</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返回值：方法在执行完毕后返还给调用它的程序的数据。</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返回值类型：方法要返回的结果的数据类型。</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实参：调用方法时实际传给函数形式参数的数据。</a:t>
            </a:r>
            <a:endParaRPr lang="en-US" altLang="zh-CN" sz="2000" b="1" dirty="0">
              <a:ea typeface="宋体" panose="02010600030101010101" pitchFamily="2" charset="-122"/>
              <a:cs typeface="Times New Roman" panose="02020603050405020304" pitchFamily="18" charset="0"/>
            </a:endParaRPr>
          </a:p>
          <a:p>
            <a:pPr lvl="1"/>
            <a:endParaRPr lang="zh-CN" altLang="en-US" sz="1000" b="1"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u"/>
            </a:pPr>
            <a:r>
              <a:rPr lang="zh-CN" altLang="en-US" sz="2000" b="1" dirty="0">
                <a:ea typeface="宋体" panose="02010600030101010101" pitchFamily="2" charset="-122"/>
                <a:cs typeface="Times New Roman" panose="02020603050405020304" pitchFamily="18" charset="0"/>
              </a:rPr>
              <a:t>如何理解方法返回值类型为</a:t>
            </a:r>
            <a:r>
              <a:rPr lang="en-US" altLang="zh-CN" sz="2000" b="1" dirty="0">
                <a:ea typeface="宋体" panose="02010600030101010101" pitchFamily="2" charset="-122"/>
                <a:cs typeface="Times New Roman" panose="02020603050405020304" pitchFamily="18" charset="0"/>
              </a:rPr>
              <a:t>void</a:t>
            </a:r>
            <a:r>
              <a:rPr lang="zh-CN" altLang="en-US" sz="2000" b="1" dirty="0">
                <a:ea typeface="宋体" panose="02010600030101010101" pitchFamily="2" charset="-122"/>
                <a:cs typeface="Times New Roman" panose="02020603050405020304" pitchFamily="18" charset="0"/>
              </a:rPr>
              <a:t>的情况</a:t>
            </a:r>
            <a:r>
              <a:rPr lang="zh-CN" altLang="en-US" b="1" dirty="0">
                <a:ea typeface="宋体" panose="02010600030101010101" pitchFamily="2" charset="-122"/>
                <a:cs typeface="Times New Roman" panose="02020603050405020304" pitchFamily="18" charset="0"/>
              </a:rPr>
              <a:t> </a:t>
            </a:r>
            <a:r>
              <a:rPr lang="en-US" altLang="zh-CN" b="1" dirty="0">
                <a:ea typeface="宋体" panose="02010600030101010101" pitchFamily="2" charset="-122"/>
                <a:cs typeface="Times New Roman" panose="02020603050405020304" pitchFamily="18" charset="0"/>
              </a:rPr>
              <a:t>?</a:t>
            </a:r>
            <a:endParaRPr lang="zh-CN" altLang="en-US" b="1" dirty="0">
              <a:ea typeface="宋体" panose="02010600030101010101" pitchFamily="2" charset="-122"/>
              <a:cs typeface="Times New Roman" panose="02020603050405020304" pitchFamily="18" charset="0"/>
            </a:endParaRPr>
          </a:p>
        </p:txBody>
      </p:sp>
      <p:cxnSp>
        <p:nvCxnSpPr>
          <p:cNvPr id="2" name="直接箭头连接符 1"/>
          <p:cNvCxnSpPr/>
          <p:nvPr/>
        </p:nvCxnSpPr>
        <p:spPr>
          <a:xfrm>
            <a:off x="2480310" y="3420110"/>
            <a:ext cx="1390015" cy="20554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传值"/>
          <p:cNvPicPr>
            <a:picLocks noGrp="1" noChangeAspect="1" noChangeArrowheads="1"/>
          </p:cNvPicPr>
          <p:nvPr>
            <p:ph sz="half" idx="2"/>
          </p:nvPr>
        </p:nvPicPr>
        <p:blipFill>
          <a:blip r:embed="rId1" cstate="print">
            <a:clrChange>
              <a:clrFrom>
                <a:srgbClr val="FFFFFF"/>
              </a:clrFrom>
              <a:clrTo>
                <a:srgbClr val="FFFFFF">
                  <a:alpha val="0"/>
                </a:srgbClr>
              </a:clrTo>
            </a:clrChange>
          </a:blip>
          <a:srcRect/>
          <a:stretch>
            <a:fillRect/>
          </a:stretch>
        </p:blipFill>
        <p:spPr>
          <a:xfrm>
            <a:off x="1110117" y="2390171"/>
            <a:ext cx="9505056" cy="3680403"/>
          </a:xfrm>
          <a:noFill/>
        </p:spPr>
      </p:pic>
      <p:sp>
        <p:nvSpPr>
          <p:cNvPr id="32770" name="Rectangle 2"/>
          <p:cNvSpPr>
            <a:spLocks noGrp="1" noChangeArrowheads="1"/>
          </p:cNvSpPr>
          <p:nvPr>
            <p:ph type="title"/>
          </p:nvPr>
        </p:nvSpPr>
        <p:spPr>
          <a:xfrm>
            <a:off x="1103445" y="316452"/>
            <a:ext cx="5231947" cy="858753"/>
          </a:xfrm>
        </p:spPr>
        <p:txBody>
          <a:bodyPr>
            <a:normAutofit/>
          </a:bodyPr>
          <a:lstStyle/>
          <a:p>
            <a:pPr eaLnBrk="1" hangingPunct="1"/>
            <a:r>
              <a:rPr lang="zh-CN" altLang="en-US" b="1" dirty="0">
                <a:latin typeface="Times New Roman" panose="02020603050405020304" pitchFamily="18" charset="0"/>
                <a:ea typeface="宋体" panose="02010600030101010101" pitchFamily="2" charset="-122"/>
                <a:cs typeface="Times New Roman" panose="02020603050405020304" pitchFamily="18" charset="0"/>
              </a:rPr>
              <a:t>方法的调用</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771" name="Rectangle 3"/>
          <p:cNvSpPr>
            <a:spLocks noGrp="1" noChangeArrowheads="1"/>
          </p:cNvSpPr>
          <p:nvPr>
            <p:ph type="body" sz="half" idx="1"/>
          </p:nvPr>
        </p:nvSpPr>
        <p:spPr>
          <a:xfrm>
            <a:off x="1007435" y="1340768"/>
            <a:ext cx="7104789" cy="936104"/>
          </a:xfrm>
        </p:spPr>
        <p:txBody>
          <a:bodyPr>
            <a:noAutofit/>
          </a:bodyPr>
          <a:lstStyle/>
          <a:p>
            <a:pPr eaLnBrk="1" hangingPunct="1">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方法只有被调用才会被执行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方法调用的过程分析</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18051" y="316451"/>
            <a:ext cx="5231947" cy="858753"/>
          </a:xfrm>
        </p:spPr>
        <p:txBody>
          <a:bodyPr>
            <a:norm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方法的调用</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771" name="Rectangle 3"/>
          <p:cNvSpPr>
            <a:spLocks noGrp="1" noChangeArrowheads="1"/>
          </p:cNvSpPr>
          <p:nvPr>
            <p:ph type="body" sz="half" idx="1"/>
          </p:nvPr>
        </p:nvSpPr>
        <p:spPr>
          <a:xfrm>
            <a:off x="623392" y="1340768"/>
            <a:ext cx="11137237" cy="3744416"/>
          </a:xfrm>
        </p:spPr>
        <p:txBody>
          <a:bodyPr>
            <a:noAutofit/>
          </a:bodyPr>
          <a:lstStyle/>
          <a:p>
            <a:pPr eaLnBrk="1" hangingPunct="1">
              <a:buFont typeface="Wingdings" panose="05000000000000000000" pitchFamily="2" charset="2"/>
              <a:buChar char="l"/>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注  意：</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没有具体返回值的情况，返回值类型用关键字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void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表示，那么该函数中的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语句如果在最后一行可以省略不写。</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定义方法时，方法的结果应该返回给调用者，交由调用者处理。</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方法中只能调用方法，不可以在方法内部定义方法。</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91952" y="402410"/>
            <a:ext cx="5340117" cy="718614"/>
          </a:xfrm>
          <a:noFill/>
        </p:spPr>
        <p:txBody>
          <a:bodyPr lIns="92075" tIns="46038" rIns="92075" bIns="46038">
            <a:normAutofit/>
          </a:bodyPr>
          <a:lstStyle/>
          <a:p>
            <a:pPr eaLnBrk="1" hangingPunct="1"/>
            <a:r>
              <a:rPr lang="zh-CN" altLang="en-US" b="1" dirty="0">
                <a:latin typeface="黑体" panose="02010609060101010101" pitchFamily="49" charset="-122"/>
                <a:ea typeface="黑体" panose="02010609060101010101" pitchFamily="49" charset="-122"/>
                <a:cs typeface="Times New Roman" panose="02020603050405020304" pitchFamily="18" charset="0"/>
              </a:rPr>
              <a:t>对象的产生</a:t>
            </a:r>
            <a:endParaRPr lang="zh-CN" altLang="en-US"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7411" name="Rectangle 3"/>
          <p:cNvSpPr>
            <a:spLocks noGrp="1" noChangeArrowheads="1"/>
          </p:cNvSpPr>
          <p:nvPr>
            <p:ph type="body" sz="half" idx="1"/>
          </p:nvPr>
        </p:nvSpPr>
        <p:spPr>
          <a:xfrm>
            <a:off x="239349" y="1340769"/>
            <a:ext cx="11521016" cy="1223963"/>
          </a:xfrm>
          <a:noFill/>
        </p:spPr>
        <p:txBody>
          <a:bodyPr lIns="92075" tIns="46038" rIns="92075" bIns="46038">
            <a:normAutofit/>
          </a:bodyPr>
          <a:lstStyle/>
          <a:p>
            <a:pPr eaLnBrk="1" hangingPunct="1">
              <a:buFontTx/>
              <a:buNone/>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当一个对象被创建时，会对其中各种类型的成员变量自动进行初始化赋值。除           了基本数据类型之外的变量类型都是引用类型，如上面的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Person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及前面讲过的数组。 </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4"/>
          <p:cNvGraphicFramePr>
            <a:graphicFrameLocks noGrp="1"/>
          </p:cNvGraphicFramePr>
          <p:nvPr/>
        </p:nvGraphicFramePr>
        <p:xfrm>
          <a:off x="1104528" y="2133600"/>
          <a:ext cx="8448938" cy="4045362"/>
        </p:xfrm>
        <a:graphic>
          <a:graphicData uri="http://schemas.openxmlformats.org/drawingml/2006/table">
            <a:tbl>
              <a:tblPr firstRow="1" bandRow="1">
                <a:tableStyleId>{35758FB7-9AC5-4552-8A53-C91805E547FA}</a:tableStyleId>
              </a:tblPr>
              <a:tblGrid>
                <a:gridCol w="4224469"/>
                <a:gridCol w="4224469"/>
              </a:tblGrid>
              <a:tr h="479202">
                <a:tc>
                  <a:txBody>
                    <a:bodyPr/>
                    <a:lstStyle/>
                    <a:p>
                      <a:pPr algn="ctr"/>
                      <a:r>
                        <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成员变量类型</a:t>
                      </a:r>
                      <a:endPar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121920" marR="121920">
                    <a:solidFill>
                      <a:srgbClr val="00B050"/>
                    </a:solidFill>
                  </a:tcPr>
                </a:tc>
                <a:tc>
                  <a:txBody>
                    <a:bodyPr/>
                    <a:lstStyle/>
                    <a:p>
                      <a:pPr algn="ctr"/>
                      <a:r>
                        <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初始值</a:t>
                      </a:r>
                      <a:endPar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121920" marR="121920">
                    <a:solidFill>
                      <a:srgbClr val="00B050"/>
                    </a:solidFill>
                  </a:tcPr>
                </a:tc>
              </a:tr>
              <a:tr h="317031">
                <a:tc>
                  <a:txBody>
                    <a:bodyPr/>
                    <a:lstStyle/>
                    <a:p>
                      <a:pPr algn="ctr"/>
                      <a:r>
                        <a:rPr lang="en-US" altLang="zh-CN" sz="2000" dirty="0">
                          <a:solidFill>
                            <a:schemeClr val="bg1"/>
                          </a:solidFill>
                          <a:latin typeface="+mn-ea"/>
                          <a:ea typeface="+mn-ea"/>
                          <a:cs typeface="Times New Roman" panose="02020603050405020304" pitchFamily="18" charset="0"/>
                        </a:rPr>
                        <a:t>byte</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r>
              <a:tr h="317031">
                <a:tc>
                  <a:txBody>
                    <a:bodyPr/>
                    <a:lstStyle/>
                    <a:p>
                      <a:pPr algn="ctr"/>
                      <a:r>
                        <a:rPr lang="en-US" altLang="zh-CN" sz="2000" dirty="0">
                          <a:solidFill>
                            <a:schemeClr val="bg1"/>
                          </a:solidFill>
                          <a:latin typeface="+mn-ea"/>
                          <a:ea typeface="+mn-ea"/>
                          <a:cs typeface="Times New Roman" panose="02020603050405020304" pitchFamily="18" charset="0"/>
                        </a:rPr>
                        <a:t>short</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a:t>
                      </a:r>
                      <a:endParaRPr lang="en-US" altLang="zh-CN" sz="2000" dirty="0">
                        <a:solidFill>
                          <a:schemeClr val="bg1"/>
                        </a:solidFill>
                        <a:latin typeface="+mn-ea"/>
                        <a:ea typeface="+mn-ea"/>
                        <a:cs typeface="Times New Roman" panose="02020603050405020304" pitchFamily="18" charset="0"/>
                      </a:endParaRPr>
                    </a:p>
                  </a:txBody>
                  <a:tcPr marL="121920" marR="121920">
                    <a:solidFill>
                      <a:srgbClr val="00B050"/>
                    </a:solidFill>
                  </a:tcPr>
                </a:tc>
              </a:tr>
              <a:tr h="317031">
                <a:tc>
                  <a:txBody>
                    <a:bodyPr/>
                    <a:lstStyle/>
                    <a:p>
                      <a:pPr algn="ctr"/>
                      <a:r>
                        <a:rPr lang="en-US" altLang="zh-CN" sz="2000" dirty="0" err="1">
                          <a:solidFill>
                            <a:schemeClr val="bg1"/>
                          </a:solidFill>
                          <a:latin typeface="+mn-ea"/>
                          <a:ea typeface="+mn-ea"/>
                          <a:cs typeface="Times New Roman" panose="02020603050405020304" pitchFamily="18" charset="0"/>
                        </a:rPr>
                        <a:t>int</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r>
              <a:tr h="317031">
                <a:tc>
                  <a:txBody>
                    <a:bodyPr/>
                    <a:lstStyle/>
                    <a:p>
                      <a:pPr algn="ctr"/>
                      <a:r>
                        <a:rPr lang="en-US" altLang="zh-CN" sz="2000" dirty="0">
                          <a:solidFill>
                            <a:schemeClr val="bg1"/>
                          </a:solidFill>
                          <a:latin typeface="+mn-ea"/>
                          <a:ea typeface="+mn-ea"/>
                          <a:cs typeface="Times New Roman" panose="02020603050405020304" pitchFamily="18" charset="0"/>
                        </a:rPr>
                        <a:t>long</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0L</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r>
              <a:tr h="317031">
                <a:tc>
                  <a:txBody>
                    <a:bodyPr/>
                    <a:lstStyle/>
                    <a:p>
                      <a:pPr algn="ctr"/>
                      <a:r>
                        <a:rPr lang="en-US" altLang="zh-CN" sz="2000" dirty="0">
                          <a:solidFill>
                            <a:schemeClr val="bg1"/>
                          </a:solidFill>
                          <a:latin typeface="+mn-ea"/>
                          <a:ea typeface="+mn-ea"/>
                          <a:cs typeface="Times New Roman" panose="02020603050405020304" pitchFamily="18" charset="0"/>
                        </a:rPr>
                        <a:t>float</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0.0F</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r>
              <a:tr h="317031">
                <a:tc>
                  <a:txBody>
                    <a:bodyPr/>
                    <a:lstStyle/>
                    <a:p>
                      <a:pPr algn="ctr"/>
                      <a:r>
                        <a:rPr lang="en-US" altLang="zh-CN" sz="2000" dirty="0">
                          <a:solidFill>
                            <a:schemeClr val="bg1"/>
                          </a:solidFill>
                          <a:latin typeface="+mn-ea"/>
                          <a:ea typeface="+mn-ea"/>
                          <a:cs typeface="Times New Roman" panose="02020603050405020304" pitchFamily="18" charset="0"/>
                        </a:rPr>
                        <a:t>double</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0.0D</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r>
              <a:tr h="317031">
                <a:tc>
                  <a:txBody>
                    <a:bodyPr/>
                    <a:lstStyle/>
                    <a:p>
                      <a:pPr algn="ctr"/>
                      <a:r>
                        <a:rPr lang="en-US" altLang="zh-CN" sz="2000" dirty="0">
                          <a:solidFill>
                            <a:schemeClr val="bg1"/>
                          </a:solidFill>
                          <a:latin typeface="+mn-ea"/>
                          <a:ea typeface="+mn-ea"/>
                          <a:cs typeface="Times New Roman" panose="02020603050405020304" pitchFamily="18" charset="0"/>
                        </a:rPr>
                        <a:t>char</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‘\u0000’(</a:t>
                      </a:r>
                      <a:r>
                        <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rPr>
                        <a:t>表示为空</a:t>
                      </a:r>
                      <a:r>
                        <a:rPr lang="en-US" altLang="zh-CN" sz="2000" dirty="0">
                          <a:solidFill>
                            <a:schemeClr val="bg1"/>
                          </a:solidFill>
                          <a:latin typeface="+mn-ea"/>
                          <a:ea typeface="+mn-ea"/>
                          <a:cs typeface="Times New Roman" panose="02020603050405020304" pitchFamily="18" charset="0"/>
                        </a:rPr>
                        <a:t>)</a:t>
                      </a:r>
                      <a:endParaRPr lang="en-US" altLang="zh-CN" sz="2000" dirty="0">
                        <a:solidFill>
                          <a:schemeClr val="bg1"/>
                        </a:solidFill>
                        <a:latin typeface="+mn-ea"/>
                        <a:ea typeface="+mn-ea"/>
                        <a:cs typeface="Times New Roman" panose="02020603050405020304" pitchFamily="18" charset="0"/>
                      </a:endParaRPr>
                    </a:p>
                  </a:txBody>
                  <a:tcPr marL="121920" marR="121920">
                    <a:solidFill>
                      <a:srgbClr val="00B050"/>
                    </a:solidFill>
                  </a:tcPr>
                </a:tc>
              </a:tr>
              <a:tr h="317031">
                <a:tc>
                  <a:txBody>
                    <a:bodyPr/>
                    <a:lstStyle/>
                    <a:p>
                      <a:pPr algn="ctr"/>
                      <a:r>
                        <a:rPr lang="en-US" altLang="zh-CN" sz="2000" dirty="0" err="1">
                          <a:solidFill>
                            <a:schemeClr val="bg1"/>
                          </a:solidFill>
                          <a:latin typeface="+mn-ea"/>
                          <a:ea typeface="+mn-ea"/>
                          <a:cs typeface="Times New Roman" panose="02020603050405020304" pitchFamily="18" charset="0"/>
                        </a:rPr>
                        <a:t>boolean</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false</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r>
              <a:tr h="317031">
                <a:tc>
                  <a:txBody>
                    <a:bodyPr/>
                    <a:lstStyle/>
                    <a:p>
                      <a:pPr algn="ctr"/>
                      <a:r>
                        <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引用类型</a:t>
                      </a:r>
                      <a:endPar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null</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70654" y="533602"/>
            <a:ext cx="4128459" cy="792088"/>
          </a:xfrm>
        </p:spPr>
        <p:txBody>
          <a:bodyPr/>
          <a:lstStyle/>
          <a:p>
            <a:pPr eaLnBrk="1" hangingPunct="1"/>
            <a:r>
              <a:rPr lang="zh-CN" altLang="en-US" b="1" dirty="0">
                <a:latin typeface="黑体" panose="02010609060101010101" pitchFamily="49" charset="-122"/>
                <a:ea typeface="黑体" panose="02010609060101010101" pitchFamily="49" charset="-122"/>
                <a:cs typeface="Arial Unicode MS" pitchFamily="34" charset="-122"/>
              </a:rPr>
              <a:t>匿名对象 </a:t>
            </a:r>
            <a:endParaRPr lang="zh-CN" altLang="en-US" b="1" dirty="0">
              <a:latin typeface="黑体" panose="02010609060101010101" pitchFamily="49" charset="-122"/>
              <a:ea typeface="黑体" panose="02010609060101010101" pitchFamily="49" charset="-122"/>
              <a:cs typeface="Arial Unicode MS" pitchFamily="34" charset="-122"/>
            </a:endParaRPr>
          </a:p>
        </p:txBody>
      </p:sp>
      <p:sp>
        <p:nvSpPr>
          <p:cNvPr id="20483" name="Rectangle 3"/>
          <p:cNvSpPr>
            <a:spLocks noGrp="1" noChangeArrowheads="1"/>
          </p:cNvSpPr>
          <p:nvPr>
            <p:ph type="body" idx="1"/>
          </p:nvPr>
        </p:nvSpPr>
        <p:spPr>
          <a:xfrm>
            <a:off x="334434" y="1700214"/>
            <a:ext cx="11523133" cy="3889027"/>
          </a:xfrm>
        </p:spPr>
        <p:txBody>
          <a:bodyPr>
            <a:normAutofit/>
          </a:bodyPr>
          <a:lstStyle/>
          <a:p>
            <a:pPr eaLnBrk="1" hangingPunct="1">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我们也可以不定义对象的句柄，而直接调用这个对象的方法。这样的对象叫做匿名对象。</a:t>
            </a:r>
            <a:endParaRPr lang="en-US" altLang="zh-CN" dirty="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a:latin typeface="宋体" panose="02010600030101010101" pitchFamily="2" charset="-122"/>
                <a:ea typeface="宋体" panose="02010600030101010101" pitchFamily="2" charset="-122"/>
                <a:cs typeface="Arial Unicode MS" pitchFamily="34" charset="-122"/>
              </a:rPr>
              <a:t>如：</a:t>
            </a:r>
            <a:r>
              <a:rPr lang="en-US" altLang="zh-CN" b="1" dirty="0">
                <a:ea typeface="宋体" panose="02010600030101010101" pitchFamily="2" charset="-122"/>
                <a:cs typeface="Arial Unicode MS" pitchFamily="34" charset="-122"/>
              </a:rPr>
              <a:t>new Person().shout(); </a:t>
            </a:r>
            <a:endParaRPr lang="en-US" altLang="zh-CN" b="1" dirty="0">
              <a:ea typeface="宋体" panose="02010600030101010101" pitchFamily="2" charset="-122"/>
              <a:cs typeface="Arial Unicode MS" pitchFamily="34" charset="-122"/>
            </a:endParaRPr>
          </a:p>
          <a:p>
            <a:pPr marL="0" indent="0" eaLnBrk="1" hangingPunct="1">
              <a:buNone/>
            </a:pPr>
            <a:endParaRPr lang="en-US" altLang="zh-CN" dirty="0">
              <a:latin typeface="宋体" panose="02010600030101010101" pitchFamily="2" charset="-122"/>
              <a:ea typeface="宋体" panose="02010600030101010101" pitchFamily="2" charset="-122"/>
              <a:cs typeface="Arial Unicode MS" pitchFamily="34" charset="-122"/>
            </a:endParaRPr>
          </a:p>
          <a:p>
            <a:pPr eaLnBrk="1" hangingPunct="1">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使用情况</a:t>
            </a:r>
            <a:endParaRPr lang="en-US" altLang="zh-CN" dirty="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a:latin typeface="宋体" panose="02010600030101010101" pitchFamily="2" charset="-122"/>
                <a:ea typeface="宋体" panose="02010600030101010101" pitchFamily="2" charset="-122"/>
                <a:cs typeface="Arial Unicode MS" pitchFamily="34" charset="-122"/>
              </a:rPr>
              <a:t>如果对一个对象只需要进行一次方法调用，那么就可以使用匿名对象。 </a:t>
            </a:r>
            <a:endParaRPr lang="zh-CN" altLang="en-US" dirty="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a:latin typeface="宋体" panose="02010600030101010101" pitchFamily="2" charset="-122"/>
                <a:ea typeface="宋体" panose="02010600030101010101" pitchFamily="2" charset="-122"/>
                <a:cs typeface="Arial Unicode MS" pitchFamily="34" charset="-122"/>
              </a:rPr>
              <a:t>我们经常将匿名对象作为实参传递给一个方法调用。 </a:t>
            </a:r>
            <a:endParaRPr lang="zh-CN" altLang="en-US" dirty="0">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24701" y="373946"/>
            <a:ext cx="4465483" cy="720080"/>
          </a:xfrm>
        </p:spPr>
        <p:txBody>
          <a:bodyPr>
            <a:normAutofit/>
          </a:bodyPr>
          <a:lstStyle/>
          <a:p>
            <a:pPr eaLnBrk="1" hangingPunct="1"/>
            <a:r>
              <a:rPr lang="zh-CN" altLang="en-US" b="1" dirty="0">
                <a:latin typeface="黑体" panose="02010609060101010101" pitchFamily="49" charset="-122"/>
                <a:ea typeface="黑体" panose="02010609060101010101" pitchFamily="49" charset="-122"/>
                <a:cs typeface="Arial Unicode MS" pitchFamily="34" charset="-122"/>
              </a:rPr>
              <a:t>练习</a:t>
            </a:r>
            <a:r>
              <a:rPr lang="en-US" altLang="zh-CN" b="1" dirty="0">
                <a:latin typeface="黑体" panose="02010609060101010101" pitchFamily="49" charset="-122"/>
                <a:ea typeface="黑体" panose="02010609060101010101" pitchFamily="49" charset="-122"/>
                <a:cs typeface="Arial Unicode MS" pitchFamily="34" charset="-122"/>
              </a:rPr>
              <a:t>2</a:t>
            </a:r>
            <a:endParaRPr lang="en-US" altLang="zh-CN" b="1" dirty="0">
              <a:latin typeface="黑体" panose="02010609060101010101" pitchFamily="49" charset="-122"/>
              <a:ea typeface="黑体" panose="02010609060101010101" pitchFamily="49" charset="-122"/>
              <a:cs typeface="Arial Unicode MS" pitchFamily="34" charset="-122"/>
            </a:endParaRPr>
          </a:p>
        </p:txBody>
      </p:sp>
      <p:sp>
        <p:nvSpPr>
          <p:cNvPr id="21507" name="Rectangle 3"/>
          <p:cNvSpPr>
            <a:spLocks noGrp="1" noChangeArrowheads="1"/>
          </p:cNvSpPr>
          <p:nvPr>
            <p:ph type="body" idx="1"/>
          </p:nvPr>
        </p:nvSpPr>
        <p:spPr>
          <a:xfrm>
            <a:off x="719403" y="1340768"/>
            <a:ext cx="10464800" cy="3581400"/>
          </a:xfrm>
        </p:spPr>
        <p:txBody>
          <a:bodyPr>
            <a:normAutofit/>
          </a:bodyPr>
          <a:lstStyle/>
          <a:p>
            <a:pPr algn="just" eaLnBrk="1" hangingPunct="1">
              <a:buFontTx/>
              <a:buNone/>
            </a:pPr>
            <a:r>
              <a:rPr lang="en-US" altLang="zh-CN" sz="2600" dirty="0">
                <a:ea typeface="宋体" panose="02010600030101010101" pitchFamily="2" charset="-122"/>
                <a:cs typeface="Arial Unicode MS" pitchFamily="34" charset="-122"/>
              </a:rPr>
              <a:t>1.</a:t>
            </a:r>
            <a:r>
              <a:rPr lang="zh-CN" altLang="en-US" sz="2600" dirty="0">
                <a:ea typeface="宋体" panose="02010600030101010101" pitchFamily="2" charset="-122"/>
                <a:cs typeface="Arial Unicode MS" pitchFamily="34" charset="-122"/>
              </a:rPr>
              <a:t>创建一个</a:t>
            </a:r>
            <a:r>
              <a:rPr lang="en-US" altLang="zh-CN" sz="2600" dirty="0">
                <a:ea typeface="宋体" panose="02010600030101010101" pitchFamily="2" charset="-122"/>
                <a:cs typeface="Arial Unicode MS" pitchFamily="34" charset="-122"/>
              </a:rPr>
              <a:t>Person</a:t>
            </a:r>
            <a:r>
              <a:rPr lang="zh-CN" altLang="en-US" sz="2600" dirty="0">
                <a:ea typeface="宋体" panose="02010600030101010101" pitchFamily="2" charset="-122"/>
                <a:cs typeface="Arial Unicode MS" pitchFamily="34" charset="-122"/>
              </a:rPr>
              <a:t>类，其定义如下：</a:t>
            </a:r>
            <a:endParaRPr lang="zh-CN" altLang="en-US" sz="2600" dirty="0">
              <a:ea typeface="宋体" panose="02010600030101010101" pitchFamily="2" charset="-122"/>
              <a:cs typeface="Arial Unicode MS" pitchFamily="34" charset="-122"/>
            </a:endParaRPr>
          </a:p>
        </p:txBody>
      </p:sp>
      <p:graphicFrame>
        <p:nvGraphicFramePr>
          <p:cNvPr id="464900" name="Group 4"/>
          <p:cNvGraphicFramePr>
            <a:graphicFrameLocks noGrp="1"/>
          </p:cNvGraphicFramePr>
          <p:nvPr/>
        </p:nvGraphicFramePr>
        <p:xfrm>
          <a:off x="1016359" y="2025883"/>
          <a:ext cx="3556000" cy="2759202"/>
        </p:xfrm>
        <a:graphic>
          <a:graphicData uri="http://schemas.openxmlformats.org/drawingml/2006/table">
            <a:tbl>
              <a:tblPr>
                <a:tableStyleId>{3C2FFA5D-87B4-456A-9821-1D502468CF0F}</a:tableStyleId>
              </a:tblPr>
              <a:tblGrid>
                <a:gridCol w="3556000"/>
              </a:tblGrid>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u="none" strike="noStrike" cap="none" normalizeH="0" baseline="0" dirty="0">
                          <a:ln>
                            <a:noFill/>
                          </a:ln>
                          <a:solidFill>
                            <a:schemeClr val="bg1"/>
                          </a:solidFill>
                          <a:effectLst/>
                        </a:rPr>
                        <a:t>Person</a:t>
                      </a:r>
                      <a:endParaRPr kumimoji="1" lang="en-US" altLang="zh-CN" sz="28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tr>
              <a:tr h="609600">
                <a:tc>
                  <a:txBody>
                    <a:bodyPr/>
                    <a:lstStyle/>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err="1">
                          <a:ln>
                            <a:noFill/>
                          </a:ln>
                          <a:solidFill>
                            <a:schemeClr val="bg1"/>
                          </a:solidFill>
                          <a:effectLst/>
                        </a:rPr>
                        <a:t>name:String</a:t>
                      </a:r>
                      <a:endParaRPr kumimoji="1" lang="en-US" altLang="zh-CN" sz="2400" u="none" strike="noStrike" cap="none" normalizeH="0" baseline="0" dirty="0">
                        <a:ln>
                          <a:noFill/>
                        </a:ln>
                        <a:solidFill>
                          <a:schemeClr val="bg1"/>
                        </a:solidFill>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err="1">
                          <a:ln>
                            <a:noFill/>
                          </a:ln>
                          <a:solidFill>
                            <a:schemeClr val="bg1"/>
                          </a:solidFill>
                          <a:effectLst/>
                        </a:rPr>
                        <a:t>age:int</a:t>
                      </a:r>
                      <a:endParaRPr kumimoji="1" lang="en-US" altLang="zh-CN" sz="2400" u="none" strike="noStrike" cap="none" normalizeH="0" baseline="0" dirty="0">
                        <a:ln>
                          <a:noFill/>
                        </a:ln>
                        <a:solidFill>
                          <a:schemeClr val="bg1"/>
                        </a:solidFill>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err="1">
                          <a:ln>
                            <a:noFill/>
                          </a:ln>
                          <a:solidFill>
                            <a:schemeClr val="bg1"/>
                          </a:solidFill>
                          <a:effectLst/>
                        </a:rPr>
                        <a:t>sex:int</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tr>
              <a:tr h="838200">
                <a:tc>
                  <a:txBody>
                    <a:bodyPr/>
                    <a:lstStyle/>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+study():void</a:t>
                      </a:r>
                      <a:endParaRPr kumimoji="1" lang="en-US" altLang="zh-CN" sz="2400" u="none" strike="noStrike" cap="none" normalizeH="0" baseline="0" dirty="0">
                        <a:ln>
                          <a:noFill/>
                        </a:ln>
                        <a:solidFill>
                          <a:schemeClr val="bg1"/>
                        </a:solidFill>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showAge</a:t>
                      </a:r>
                      <a:r>
                        <a:rPr kumimoji="1" lang="en-US" altLang="zh-CN" sz="2400" u="none" strike="noStrike" cap="none" normalizeH="0" baseline="0" dirty="0">
                          <a:ln>
                            <a:noFill/>
                          </a:ln>
                          <a:solidFill>
                            <a:schemeClr val="bg1"/>
                          </a:solidFill>
                          <a:effectLst/>
                        </a:rPr>
                        <a:t>():void</a:t>
                      </a:r>
                      <a:endParaRPr kumimoji="1" lang="en-US" altLang="zh-CN" sz="2400" u="none" strike="noStrike" cap="none" normalizeH="0" baseline="0" dirty="0">
                        <a:ln>
                          <a:noFill/>
                        </a:ln>
                        <a:solidFill>
                          <a:schemeClr val="bg1"/>
                        </a:solidFill>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addAge</a:t>
                      </a: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int</a:t>
                      </a:r>
                      <a:r>
                        <a:rPr kumimoji="1" lang="en-US" altLang="zh-CN" sz="2400" u="none" strike="noStrike" cap="none" normalizeH="0" baseline="0" dirty="0">
                          <a:ln>
                            <a:noFill/>
                          </a:ln>
                          <a:solidFill>
                            <a:schemeClr val="bg1"/>
                          </a:solidFill>
                          <a:effectLst/>
                        </a:rPr>
                        <a:t> </a:t>
                      </a:r>
                      <a:r>
                        <a:rPr kumimoji="1" lang="en-US" altLang="zh-CN" sz="2400" u="none" strike="noStrike" cap="none" normalizeH="0" baseline="0" dirty="0" err="1">
                          <a:ln>
                            <a:noFill/>
                          </a:ln>
                          <a:solidFill>
                            <a:schemeClr val="bg1"/>
                          </a:solidFill>
                          <a:effectLst/>
                        </a:rPr>
                        <a:t>i</a:t>
                      </a: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int</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tr>
            </a:tbl>
          </a:graphicData>
        </a:graphic>
      </p:graphicFrame>
      <p:sp>
        <p:nvSpPr>
          <p:cNvPr id="21518" name="Text Box 14"/>
          <p:cNvSpPr txBox="1">
            <a:spLocks noChangeArrowheads="1"/>
          </p:cNvSpPr>
          <p:nvPr/>
        </p:nvSpPr>
        <p:spPr bwMode="auto">
          <a:xfrm>
            <a:off x="5231904" y="1916832"/>
            <a:ext cx="6048051" cy="2496068"/>
          </a:xfrm>
          <a:prstGeom prst="rect">
            <a:avLst/>
          </a:prstGeom>
          <a:noFill/>
          <a:ln w="9525">
            <a:noFill/>
            <a:miter lim="800000"/>
          </a:ln>
        </p:spPr>
        <p:txBody>
          <a:bodyPr wrap="square">
            <a:spAutoFit/>
          </a:bodyPr>
          <a:lstStyle/>
          <a:p>
            <a:pPr>
              <a:lnSpc>
                <a:spcPct val="110000"/>
              </a:lnSpc>
              <a:spcBef>
                <a:spcPct val="50000"/>
              </a:spcBef>
            </a:pPr>
            <a:r>
              <a:rPr lang="zh-CN" altLang="en-US" sz="2200" b="1" dirty="0">
                <a:ea typeface="宋体" panose="02010600030101010101" pitchFamily="2" charset="-122"/>
                <a:cs typeface="Times New Roman" panose="02020603050405020304" pitchFamily="18" charset="0"/>
              </a:rPr>
              <a:t>要求：</a:t>
            </a:r>
            <a:r>
              <a:rPr lang="en-US" altLang="zh-CN" sz="2200" b="1" dirty="0">
                <a:ea typeface="宋体" panose="02010600030101010101" pitchFamily="2" charset="-122"/>
                <a:cs typeface="Times New Roman" panose="02020603050405020304" pitchFamily="18" charset="0"/>
                <a:sym typeface="Wingdings" panose="05000000000000000000" pitchFamily="2" charset="2"/>
              </a:rPr>
              <a:t>(1)</a:t>
            </a:r>
            <a:r>
              <a:rPr lang="zh-CN" altLang="en-US" sz="2200" b="1" dirty="0">
                <a:ea typeface="宋体" panose="02010600030101010101" pitchFamily="2" charset="-122"/>
                <a:cs typeface="Times New Roman" panose="02020603050405020304" pitchFamily="18" charset="0"/>
              </a:rPr>
              <a:t>创建</a:t>
            </a:r>
            <a:r>
              <a:rPr lang="en-US" altLang="zh-CN" sz="2200" b="1" dirty="0">
                <a:ea typeface="宋体" panose="02010600030101010101" pitchFamily="2" charset="-122"/>
                <a:cs typeface="Times New Roman" panose="02020603050405020304" pitchFamily="18" charset="0"/>
              </a:rPr>
              <a:t>Person</a:t>
            </a:r>
            <a:r>
              <a:rPr lang="zh-CN" altLang="en-US" sz="2200" b="1" dirty="0">
                <a:ea typeface="宋体" panose="02010600030101010101" pitchFamily="2" charset="-122"/>
                <a:cs typeface="Times New Roman" panose="02020603050405020304" pitchFamily="18" charset="0"/>
              </a:rPr>
              <a:t>类的对象，设置该对象的</a:t>
            </a:r>
            <a:r>
              <a:rPr lang="en-US" altLang="zh-CN" sz="2200" b="1" dirty="0">
                <a:ea typeface="宋体" panose="02010600030101010101" pitchFamily="2" charset="-122"/>
                <a:cs typeface="Times New Roman" panose="02020603050405020304" pitchFamily="18" charset="0"/>
              </a:rPr>
              <a:t>name</a:t>
            </a:r>
            <a:r>
              <a:rPr lang="zh-CN" altLang="en-US" sz="2200" b="1" dirty="0">
                <a:ea typeface="宋体" panose="02010600030101010101" pitchFamily="2" charset="-122"/>
                <a:cs typeface="Times New Roman" panose="02020603050405020304" pitchFamily="18" charset="0"/>
              </a:rPr>
              <a:t>、</a:t>
            </a:r>
            <a:r>
              <a:rPr lang="en-US" altLang="zh-CN" sz="2200" b="1" dirty="0">
                <a:ea typeface="宋体" panose="02010600030101010101" pitchFamily="2" charset="-122"/>
                <a:cs typeface="Times New Roman" panose="02020603050405020304" pitchFamily="18" charset="0"/>
              </a:rPr>
              <a:t>age</a:t>
            </a:r>
            <a:r>
              <a:rPr lang="zh-CN" altLang="en-US" sz="2200" b="1" dirty="0">
                <a:ea typeface="宋体" panose="02010600030101010101" pitchFamily="2" charset="-122"/>
                <a:cs typeface="Times New Roman" panose="02020603050405020304" pitchFamily="18" charset="0"/>
              </a:rPr>
              <a:t>和</a:t>
            </a:r>
            <a:r>
              <a:rPr lang="en-US" altLang="zh-CN" sz="2200" b="1" dirty="0">
                <a:ea typeface="宋体" panose="02010600030101010101" pitchFamily="2" charset="-122"/>
                <a:cs typeface="Times New Roman" panose="02020603050405020304" pitchFamily="18" charset="0"/>
              </a:rPr>
              <a:t>sex</a:t>
            </a:r>
            <a:r>
              <a:rPr lang="zh-CN" altLang="en-US" sz="2200" b="1" dirty="0">
                <a:ea typeface="宋体" panose="02010600030101010101" pitchFamily="2" charset="-122"/>
                <a:cs typeface="Times New Roman" panose="02020603050405020304" pitchFamily="18" charset="0"/>
              </a:rPr>
              <a:t>属性，调用</a:t>
            </a:r>
            <a:r>
              <a:rPr lang="en-US" altLang="zh-CN" sz="2200" b="1" dirty="0">
                <a:ea typeface="宋体" panose="02010600030101010101" pitchFamily="2" charset="-122"/>
                <a:cs typeface="Times New Roman" panose="02020603050405020304" pitchFamily="18" charset="0"/>
              </a:rPr>
              <a:t>study</a:t>
            </a:r>
            <a:r>
              <a:rPr lang="zh-CN" altLang="en-US" sz="2200" b="1" dirty="0">
                <a:ea typeface="宋体" panose="02010600030101010101" pitchFamily="2" charset="-122"/>
                <a:cs typeface="Times New Roman" panose="02020603050405020304" pitchFamily="18" charset="0"/>
              </a:rPr>
              <a:t>方法，输出字符串“</a:t>
            </a:r>
            <a:r>
              <a:rPr lang="en-US" altLang="zh-CN" sz="2200" b="1" dirty="0">
                <a:ea typeface="宋体" panose="02010600030101010101" pitchFamily="2" charset="-122"/>
                <a:cs typeface="Times New Roman" panose="02020603050405020304" pitchFamily="18" charset="0"/>
              </a:rPr>
              <a:t>studying”</a:t>
            </a:r>
            <a:r>
              <a:rPr lang="zh-CN" altLang="en-US" sz="2200" b="1" dirty="0">
                <a:ea typeface="宋体" panose="02010600030101010101" pitchFamily="2" charset="-122"/>
                <a:cs typeface="Times New Roman" panose="02020603050405020304" pitchFamily="18" charset="0"/>
              </a:rPr>
              <a:t>，调用</a:t>
            </a:r>
            <a:r>
              <a:rPr lang="en-US" altLang="zh-CN" sz="2200" b="1" dirty="0" err="1">
                <a:ea typeface="宋体" panose="02010600030101010101" pitchFamily="2" charset="-122"/>
                <a:cs typeface="Times New Roman" panose="02020603050405020304" pitchFamily="18" charset="0"/>
              </a:rPr>
              <a:t>showAge</a:t>
            </a:r>
            <a:r>
              <a:rPr lang="en-US" altLang="zh-CN" sz="2200" b="1" dirty="0">
                <a:ea typeface="宋体" panose="02010600030101010101" pitchFamily="2" charset="-122"/>
                <a:cs typeface="Times New Roman" panose="02020603050405020304" pitchFamily="18" charset="0"/>
              </a:rPr>
              <a:t>()</a:t>
            </a:r>
            <a:r>
              <a:rPr lang="zh-CN" altLang="en-US" sz="2200" b="1" dirty="0">
                <a:ea typeface="宋体" panose="02010600030101010101" pitchFamily="2" charset="-122"/>
                <a:cs typeface="Times New Roman" panose="02020603050405020304" pitchFamily="18" charset="0"/>
              </a:rPr>
              <a:t>方法显示</a:t>
            </a:r>
            <a:r>
              <a:rPr lang="en-US" altLang="zh-CN" sz="2200" b="1" dirty="0">
                <a:ea typeface="宋体" panose="02010600030101010101" pitchFamily="2" charset="-122"/>
                <a:cs typeface="Times New Roman" panose="02020603050405020304" pitchFamily="18" charset="0"/>
              </a:rPr>
              <a:t>age</a:t>
            </a:r>
            <a:r>
              <a:rPr lang="zh-CN" altLang="en-US" sz="2200" b="1" dirty="0">
                <a:ea typeface="宋体" panose="02010600030101010101" pitchFamily="2" charset="-122"/>
                <a:cs typeface="Times New Roman" panose="02020603050405020304" pitchFamily="18" charset="0"/>
              </a:rPr>
              <a:t>值，调用</a:t>
            </a:r>
            <a:r>
              <a:rPr lang="en-US" altLang="zh-CN" sz="2200" b="1" dirty="0" err="1">
                <a:ea typeface="宋体" panose="02010600030101010101" pitchFamily="2" charset="-122"/>
                <a:cs typeface="Times New Roman" panose="02020603050405020304" pitchFamily="18" charset="0"/>
              </a:rPr>
              <a:t>addAge</a:t>
            </a:r>
            <a:r>
              <a:rPr lang="en-US" altLang="zh-CN" sz="2200" b="1" dirty="0">
                <a:ea typeface="宋体" panose="02010600030101010101" pitchFamily="2" charset="-122"/>
                <a:cs typeface="Times New Roman" panose="02020603050405020304" pitchFamily="18" charset="0"/>
              </a:rPr>
              <a:t>()</a:t>
            </a:r>
            <a:r>
              <a:rPr lang="zh-CN" altLang="en-US" sz="2200" b="1" dirty="0">
                <a:ea typeface="宋体" panose="02010600030101010101" pitchFamily="2" charset="-122"/>
                <a:cs typeface="Times New Roman" panose="02020603050405020304" pitchFamily="18" charset="0"/>
              </a:rPr>
              <a:t>方法给对象的</a:t>
            </a:r>
            <a:r>
              <a:rPr lang="en-US" altLang="zh-CN" sz="2200" b="1" dirty="0">
                <a:ea typeface="宋体" panose="02010600030101010101" pitchFamily="2" charset="-122"/>
                <a:cs typeface="Times New Roman" panose="02020603050405020304" pitchFamily="18" charset="0"/>
              </a:rPr>
              <a:t>age</a:t>
            </a:r>
            <a:r>
              <a:rPr lang="zh-CN" altLang="en-US" sz="2200" b="1" dirty="0">
                <a:ea typeface="宋体" panose="02010600030101010101" pitchFamily="2" charset="-122"/>
                <a:cs typeface="Times New Roman" panose="02020603050405020304" pitchFamily="18" charset="0"/>
              </a:rPr>
              <a:t>属性值增加</a:t>
            </a:r>
            <a:r>
              <a:rPr lang="en-US" altLang="zh-CN" sz="2200" b="1" dirty="0">
                <a:ea typeface="宋体" panose="02010600030101010101" pitchFamily="2" charset="-122"/>
                <a:cs typeface="Times New Roman" panose="02020603050405020304" pitchFamily="18" charset="0"/>
              </a:rPr>
              <a:t>2</a:t>
            </a:r>
            <a:r>
              <a:rPr lang="zh-CN" altLang="en-US" sz="2200" b="1" dirty="0">
                <a:ea typeface="宋体" panose="02010600030101010101" pitchFamily="2" charset="-122"/>
                <a:cs typeface="Times New Roman" panose="02020603050405020304" pitchFamily="18" charset="0"/>
              </a:rPr>
              <a:t>岁。</a:t>
            </a:r>
            <a:endParaRPr lang="zh-CN" altLang="en-US" sz="2200" b="1" dirty="0">
              <a:ea typeface="宋体" panose="02010600030101010101" pitchFamily="2" charset="-122"/>
              <a:cs typeface="Times New Roman" panose="02020603050405020304" pitchFamily="18" charset="0"/>
            </a:endParaRPr>
          </a:p>
          <a:p>
            <a:pPr>
              <a:lnSpc>
                <a:spcPct val="110000"/>
              </a:lnSpc>
              <a:spcBef>
                <a:spcPct val="50000"/>
              </a:spcBef>
            </a:pPr>
            <a:r>
              <a:rPr lang="en-US" altLang="zh-CN" sz="2200" b="1" dirty="0">
                <a:ea typeface="宋体" panose="02010600030101010101" pitchFamily="2" charset="-122"/>
                <a:cs typeface="Times New Roman" panose="02020603050405020304" pitchFamily="18" charset="0"/>
              </a:rPr>
              <a:t>(2)</a:t>
            </a:r>
            <a:r>
              <a:rPr lang="zh-CN" altLang="en-US" sz="2200" b="1" dirty="0">
                <a:ea typeface="宋体" panose="02010600030101010101" pitchFamily="2" charset="-122"/>
                <a:cs typeface="Times New Roman" panose="02020603050405020304" pitchFamily="18" charset="0"/>
              </a:rPr>
              <a:t>创建第二个对象，执行上述操作，体会同一个类的不同对象之间的关系。</a:t>
            </a:r>
            <a:endParaRPr lang="zh-CN" altLang="en-US" sz="2200" b="1" dirty="0">
              <a:ea typeface="宋体" panose="02010600030101010101" pitchFamily="2" charset="-122"/>
              <a:cs typeface="Times New Roman" panose="02020603050405020304" pitchFamily="18" charset="0"/>
            </a:endParaRPr>
          </a:p>
        </p:txBody>
      </p:sp>
      <p:sp>
        <p:nvSpPr>
          <p:cNvPr id="21519" name="Text Box 15"/>
          <p:cNvSpPr txBox="1">
            <a:spLocks noChangeArrowheads="1"/>
          </p:cNvSpPr>
          <p:nvPr/>
        </p:nvSpPr>
        <p:spPr bwMode="auto">
          <a:xfrm>
            <a:off x="527381" y="5491314"/>
            <a:ext cx="11238284" cy="492443"/>
          </a:xfrm>
          <a:prstGeom prst="rect">
            <a:avLst/>
          </a:prstGeom>
          <a:noFill/>
          <a:ln w="9525">
            <a:noFill/>
            <a:miter lim="800000"/>
          </a:ln>
        </p:spPr>
        <p:txBody>
          <a:bodyPr wrap="square">
            <a:spAutoFit/>
          </a:bodyPr>
          <a:lstStyle/>
          <a:p>
            <a:pPr>
              <a:spcBef>
                <a:spcPct val="50000"/>
              </a:spcBef>
            </a:pPr>
            <a:r>
              <a:rPr lang="en-US" altLang="zh-CN" sz="2600" dirty="0">
                <a:ea typeface="宋体" panose="02010600030101010101" pitchFamily="2" charset="-122"/>
                <a:cs typeface="Times New Roman" panose="02020603050405020304" pitchFamily="18" charset="0"/>
              </a:rPr>
              <a:t>2.</a:t>
            </a:r>
            <a:r>
              <a:rPr lang="zh-CN" altLang="en-US" sz="2600" dirty="0">
                <a:ea typeface="宋体" panose="02010600030101010101" pitchFamily="2" charset="-122"/>
                <a:cs typeface="Times New Roman" panose="02020603050405020304" pitchFamily="18" charset="0"/>
              </a:rPr>
              <a:t>利用面向对象的编程方法，设计类</a:t>
            </a:r>
            <a:r>
              <a:rPr lang="en-US" altLang="zh-CN" sz="2600" dirty="0">
                <a:ea typeface="宋体" panose="02010600030101010101" pitchFamily="2" charset="-122"/>
                <a:cs typeface="Times New Roman" panose="02020603050405020304" pitchFamily="18" charset="0"/>
              </a:rPr>
              <a:t>Circle</a:t>
            </a:r>
            <a:r>
              <a:rPr lang="zh-CN" altLang="en-US" sz="2600" dirty="0">
                <a:ea typeface="宋体" panose="02010600030101010101" pitchFamily="2" charset="-122"/>
                <a:cs typeface="Times New Roman" panose="02020603050405020304" pitchFamily="18" charset="0"/>
              </a:rPr>
              <a:t>计算圆的面积。</a:t>
            </a:r>
            <a:endParaRPr lang="zh-CN" altLang="en-US" sz="2600" dirty="0">
              <a:ea typeface="宋体" panose="02010600030101010101" pitchFamily="2"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06219" y="606174"/>
            <a:ext cx="3695776" cy="792088"/>
          </a:xfrm>
        </p:spPr>
        <p:txBody>
          <a:bodyPr>
            <a:normAutofit/>
          </a:bodyPr>
          <a:lstStyle/>
          <a:p>
            <a:pPr eaLnBrk="1" hangingPunct="1"/>
            <a:r>
              <a:rPr lang="zh-CN" altLang="en-US" b="1" dirty="0">
                <a:solidFill>
                  <a:srgbClr val="FF0000"/>
                </a:solidFill>
                <a:latin typeface="黑体" panose="02010609060101010101" pitchFamily="49" charset="-122"/>
                <a:ea typeface="黑体" panose="02010609060101010101" pitchFamily="49" charset="-122"/>
                <a:cs typeface="Arial Unicode MS" pitchFamily="34" charset="-122"/>
              </a:rPr>
              <a:t>提 示</a:t>
            </a:r>
            <a:endParaRPr lang="zh-CN" altLang="en-US" b="1" dirty="0">
              <a:solidFill>
                <a:srgbClr val="FF0000"/>
              </a:solidFill>
              <a:latin typeface="黑体" panose="02010609060101010101" pitchFamily="49" charset="-122"/>
              <a:ea typeface="黑体" panose="02010609060101010101" pitchFamily="49" charset="-122"/>
              <a:cs typeface="Arial Unicode MS" pitchFamily="34" charset="-122"/>
            </a:endParaRPr>
          </a:p>
        </p:txBody>
      </p:sp>
      <p:sp>
        <p:nvSpPr>
          <p:cNvPr id="15363" name="Rectangle 3"/>
          <p:cNvSpPr>
            <a:spLocks noGrp="1" noChangeArrowheads="1"/>
          </p:cNvSpPr>
          <p:nvPr>
            <p:ph type="body" idx="1"/>
          </p:nvPr>
        </p:nvSpPr>
        <p:spPr>
          <a:xfrm>
            <a:off x="334434" y="1785926"/>
            <a:ext cx="11138165" cy="3227250"/>
          </a:xfrm>
        </p:spPr>
        <p:txBody>
          <a:bodyPr/>
          <a:lstStyle/>
          <a:p>
            <a:pPr marL="0" indent="0" algn="just" eaLnBrk="1" hangingPunct="1">
              <a:buClr>
                <a:srgbClr val="000000"/>
              </a:buClr>
              <a:buNone/>
            </a:pPr>
            <a:r>
              <a:rPr lang="zh-CN" altLang="en-US" sz="2800" b="1" dirty="0">
                <a:solidFill>
                  <a:srgbClr val="FF0000"/>
                </a:solidFill>
                <a:latin typeface="宋体" panose="02010600030101010101" pitchFamily="2" charset="-122"/>
                <a:ea typeface="宋体" panose="02010600030101010101" pitchFamily="2" charset="-122"/>
                <a:cs typeface="Arial Unicode MS" pitchFamily="34" charset="-122"/>
              </a:rPr>
              <a:t>   类的访问机制：</a:t>
            </a:r>
            <a:endParaRPr lang="zh-CN" altLang="en-US" sz="2800" b="1" dirty="0">
              <a:solidFill>
                <a:srgbClr val="FF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在一个类中的访问机制：类中的方法可以直接访问类中的成员变量。（例外：</a:t>
            </a:r>
            <a:r>
              <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rPr>
              <a:t>static</a:t>
            </a: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方法访问非</a:t>
            </a:r>
            <a:r>
              <a:rPr lang="en-US" altLang="zh-CN" b="1" dirty="0">
                <a:solidFill>
                  <a:srgbClr val="FF0000"/>
                </a:solidFill>
                <a:latin typeface="宋体" panose="02010600030101010101" pitchFamily="2" charset="-122"/>
                <a:ea typeface="宋体" panose="02010600030101010101" pitchFamily="2" charset="-122"/>
                <a:cs typeface="Arial Unicode MS" pitchFamily="34" charset="-122"/>
              </a:rPr>
              <a:t>static</a:t>
            </a:r>
            <a:r>
              <a:rPr lang="zh-CN" altLang="en-US" b="1" dirty="0">
                <a:solidFill>
                  <a:srgbClr val="FF0000"/>
                </a:solidFill>
                <a:latin typeface="宋体" panose="02010600030101010101" pitchFamily="2" charset="-122"/>
                <a:ea typeface="宋体" panose="02010600030101010101" pitchFamily="2" charset="-122"/>
                <a:cs typeface="Arial Unicode MS" pitchFamily="34" charset="-122"/>
              </a:rPr>
              <a:t>的成员变量，</a:t>
            </a: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编译不通过。）</a:t>
            </a:r>
            <a:endPar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endPar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在不同类中的访问机制：先创建要访问类的对象，再用对象访问类中定义的成员。</a:t>
            </a:r>
            <a:endPar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endPar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873" y="1071927"/>
            <a:ext cx="8064895" cy="584775"/>
          </a:xfrm>
          <a:prstGeom prst="rect">
            <a:avLst/>
          </a:prstGeom>
          <a:noFill/>
        </p:spPr>
        <p:txBody>
          <a:bodyPr wrap="square" rtlCol="0">
            <a:spAutoFit/>
          </a:bodyPr>
          <a:lstStyle/>
          <a:p>
            <a:r>
              <a:rPr lang="zh-CN" altLang="en-US" sz="3200" b="1" dirty="0">
                <a:latin typeface="Courier New" panose="02070309020205020404" pitchFamily="49" charset="0"/>
                <a:ea typeface="新宋体" panose="02010609030101010101" pitchFamily="49" charset="-122"/>
                <a:cs typeface="Courier New" panose="02070309020205020404" pitchFamily="49" charset="0"/>
              </a:rPr>
              <a:t>面向对象思想“落地”法则</a:t>
            </a: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一</a:t>
            </a: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Rectangle 3"/>
          <p:cNvSpPr txBox="1">
            <a:spLocks noChangeArrowheads="1"/>
          </p:cNvSpPr>
          <p:nvPr/>
        </p:nvSpPr>
        <p:spPr>
          <a:xfrm>
            <a:off x="600486" y="2204864"/>
            <a:ext cx="11137900" cy="35283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altLang="zh-CN" sz="2400" dirty="0">
                <a:ea typeface="宋体" panose="02010600030101010101" pitchFamily="2" charset="-122"/>
              </a:rPr>
              <a:t>1.</a:t>
            </a:r>
            <a:r>
              <a:rPr lang="zh-CN" altLang="en-US" sz="2400" dirty="0">
                <a:ea typeface="宋体" panose="02010600030101010101" pitchFamily="2" charset="-122"/>
              </a:rPr>
              <a:t>关注于类的设计，即设计类的成员：属性 、方法</a:t>
            </a:r>
            <a:endParaRPr lang="zh-CN" altLang="en-US" sz="2400" dirty="0">
              <a:ea typeface="宋体" panose="02010600030101010101" pitchFamily="2" charset="-122"/>
            </a:endParaRPr>
          </a:p>
          <a:p>
            <a:pPr>
              <a:buFont typeface="Wingdings" panose="05000000000000000000" pitchFamily="2" charset="2"/>
              <a:buChar char="Ø"/>
            </a:pPr>
            <a:r>
              <a:rPr lang="en-US" altLang="zh-CN" sz="2400" dirty="0">
                <a:ea typeface="宋体" panose="02010600030101010101" pitchFamily="2" charset="-122"/>
              </a:rPr>
              <a:t>2.</a:t>
            </a:r>
            <a:r>
              <a:rPr lang="zh-CN" altLang="en-US" sz="2400" dirty="0">
                <a:ea typeface="宋体" panose="02010600030101010101" pitchFamily="2" charset="-122"/>
              </a:rPr>
              <a:t>类的实例化，即创建类的对象（比如：</a:t>
            </a:r>
            <a:r>
              <a:rPr lang="en-US" altLang="zh-CN" sz="2400" dirty="0">
                <a:ea typeface="宋体" panose="02010600030101010101" pitchFamily="2" charset="-122"/>
              </a:rPr>
              <a:t>Person p = new Person()</a:t>
            </a:r>
            <a:r>
              <a:rPr lang="zh-CN" altLang="en-US" sz="2400" dirty="0">
                <a:ea typeface="宋体" panose="02010600030101010101" pitchFamily="2" charset="-122"/>
              </a:rPr>
              <a:t>）</a:t>
            </a:r>
            <a:endParaRPr lang="zh-CN" altLang="en-US" sz="2400" dirty="0">
              <a:ea typeface="宋体" panose="02010600030101010101" pitchFamily="2" charset="-122"/>
            </a:endParaRPr>
          </a:p>
          <a:p>
            <a:pPr>
              <a:buFont typeface="Wingdings" panose="05000000000000000000" pitchFamily="2" charset="2"/>
              <a:buChar char="Ø"/>
            </a:pPr>
            <a:r>
              <a:rPr lang="en-US" altLang="zh-CN" sz="2400" dirty="0">
                <a:ea typeface="宋体" panose="02010600030101010101" pitchFamily="2" charset="-122"/>
              </a:rPr>
              <a:t>3.</a:t>
            </a:r>
            <a:r>
              <a:rPr lang="zh-CN" altLang="en-US" sz="2400" dirty="0">
                <a:ea typeface="宋体" panose="02010600030101010101" pitchFamily="2" charset="-122"/>
              </a:rPr>
              <a:t>通过“</a:t>
            </a:r>
            <a:r>
              <a:rPr lang="zh-CN" altLang="en-US" sz="2400" b="1" dirty="0">
                <a:solidFill>
                  <a:srgbClr val="FF0000"/>
                </a:solidFill>
                <a:ea typeface="宋体" panose="02010600030101010101" pitchFamily="2" charset="-122"/>
              </a:rPr>
              <a:t>对象</a:t>
            </a:r>
            <a:r>
              <a:rPr lang="en-US" altLang="zh-CN" sz="2400" b="1" dirty="0">
                <a:solidFill>
                  <a:srgbClr val="FF0000"/>
                </a:solidFill>
                <a:ea typeface="宋体" panose="02010600030101010101" pitchFamily="2" charset="-122"/>
              </a:rPr>
              <a:t>.</a:t>
            </a:r>
            <a:r>
              <a:rPr lang="zh-CN" altLang="en-US" sz="2400" b="1" dirty="0">
                <a:solidFill>
                  <a:srgbClr val="FF0000"/>
                </a:solidFill>
                <a:ea typeface="宋体" panose="02010600030101010101" pitchFamily="2" charset="-122"/>
              </a:rPr>
              <a:t>属性</a:t>
            </a:r>
            <a:r>
              <a:rPr lang="zh-CN" altLang="en-US" sz="2400" dirty="0">
                <a:ea typeface="宋体" panose="02010600030101010101" pitchFamily="2" charset="-122"/>
              </a:rPr>
              <a:t>” 、 “</a:t>
            </a:r>
            <a:r>
              <a:rPr lang="zh-CN" altLang="en-US" sz="2400" b="1" dirty="0">
                <a:solidFill>
                  <a:srgbClr val="FF0000"/>
                </a:solidFill>
                <a:ea typeface="宋体" panose="02010600030101010101" pitchFamily="2" charset="-122"/>
              </a:rPr>
              <a:t>对象</a:t>
            </a:r>
            <a:r>
              <a:rPr lang="en-US" altLang="zh-CN" sz="2400" b="1" dirty="0">
                <a:solidFill>
                  <a:srgbClr val="FF0000"/>
                </a:solidFill>
                <a:ea typeface="宋体" panose="02010600030101010101" pitchFamily="2" charset="-122"/>
              </a:rPr>
              <a:t>.</a:t>
            </a:r>
            <a:r>
              <a:rPr lang="zh-CN" altLang="en-US" sz="2400" b="1" dirty="0">
                <a:solidFill>
                  <a:srgbClr val="FF0000"/>
                </a:solidFill>
                <a:ea typeface="宋体" panose="02010600030101010101" pitchFamily="2" charset="-122"/>
              </a:rPr>
              <a:t>方法</a:t>
            </a:r>
            <a:r>
              <a:rPr lang="zh-CN" altLang="en-US" sz="2400" dirty="0">
                <a:ea typeface="宋体" panose="02010600030101010101" pitchFamily="2" charset="-122"/>
              </a:rPr>
              <a:t>” 执行</a:t>
            </a:r>
            <a:endParaRPr lang="zh-CN" altLang="en-US" sz="2400" b="1" dirty="0">
              <a:ea typeface="宋体" panose="02010600030101010101" pitchFamily="2"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99412" y="448102"/>
            <a:ext cx="6072760" cy="777219"/>
          </a:xfrm>
        </p:spPr>
        <p:txBody>
          <a:bodyPr/>
          <a:lstStyle/>
          <a:p>
            <a:pPr eaLnBrk="1" hangingPunct="1"/>
            <a:r>
              <a:rPr lang="zh-CN" altLang="en-US" b="1" dirty="0">
                <a:latin typeface="+mn-lt"/>
                <a:ea typeface="宋体" panose="02010600030101010101" pitchFamily="2" charset="-122"/>
                <a:cs typeface="Times New Roman" panose="02020603050405020304" pitchFamily="18" charset="0"/>
              </a:rPr>
              <a:t>方法</a:t>
            </a:r>
            <a:r>
              <a:rPr lang="zh-CN" altLang="en-US" sz="3600" b="1" dirty="0">
                <a:latin typeface="+mn-lt"/>
                <a:ea typeface="宋体" panose="02010600030101010101" pitchFamily="2" charset="-122"/>
                <a:cs typeface="Times New Roman" panose="02020603050405020304" pitchFamily="18" charset="0"/>
              </a:rPr>
              <a:t>的重载</a:t>
            </a:r>
            <a:r>
              <a:rPr lang="en-US" altLang="zh-CN" sz="3600" b="1" dirty="0">
                <a:latin typeface="+mn-lt"/>
                <a:ea typeface="宋体" panose="02010600030101010101" pitchFamily="2" charset="-122"/>
                <a:cs typeface="Times New Roman" panose="02020603050405020304" pitchFamily="18" charset="0"/>
              </a:rPr>
              <a:t>(overload</a:t>
            </a:r>
            <a:r>
              <a:rPr lang="en-US" altLang="zh-CN" b="1" dirty="0">
                <a:latin typeface="+mn-lt"/>
                <a:ea typeface="宋体" panose="02010600030101010101" pitchFamily="2" charset="-122"/>
                <a:cs typeface="Times New Roman" panose="02020603050405020304" pitchFamily="18" charset="0"/>
              </a:rPr>
              <a:t>)</a:t>
            </a:r>
            <a:endParaRPr lang="zh-CN" altLang="en-US" b="1" dirty="0">
              <a:latin typeface="+mn-lt"/>
              <a:ea typeface="宋体" panose="02010600030101010101" pitchFamily="2" charset="-122"/>
              <a:cs typeface="Times New Roman" panose="02020603050405020304" pitchFamily="18" charset="0"/>
            </a:endParaRPr>
          </a:p>
        </p:txBody>
      </p:sp>
      <p:graphicFrame>
        <p:nvGraphicFramePr>
          <p:cNvPr id="4" name="Group 5"/>
          <p:cNvGraphicFramePr>
            <a:graphicFrameLocks noGrp="1"/>
          </p:cNvGraphicFramePr>
          <p:nvPr/>
        </p:nvGraphicFramePr>
        <p:xfrm>
          <a:off x="431371" y="1413124"/>
          <a:ext cx="11425269" cy="4881173"/>
        </p:xfrm>
        <a:graphic>
          <a:graphicData uri="http://schemas.openxmlformats.org/drawingml/2006/table">
            <a:tbl>
              <a:tblPr>
                <a:tableStyleId>{35758FB7-9AC5-4552-8A53-C91805E547FA}</a:tableStyleId>
              </a:tblPr>
              <a:tblGrid>
                <a:gridCol w="11425269"/>
              </a:tblGrid>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1"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重载的概念</a:t>
                      </a:r>
                      <a:endParaRPr kumimoji="0" lang="zh-CN" altLang="en-US" sz="3200" b="1"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L="121920" marR="121920" marT="45717" marB="45717" horzOverflow="overflow">
                    <a:solidFill>
                      <a:srgbClr val="00B050"/>
                    </a:solidFill>
                  </a:tcPr>
                </a:tc>
              </a:tr>
              <a:tr h="674963">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在同一个类中，允许存在一个以上的同名方法，只要它们的</a:t>
                      </a:r>
                      <a:r>
                        <a:rPr kumimoji="0" lang="zh-CN" altLang="en-US" sz="2200" b="1"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参数个数</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或者</a:t>
                      </a:r>
                      <a:r>
                        <a:rPr kumimoji="0" lang="zh-CN" altLang="en-US" sz="2200" b="1"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参数类型</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不同即可。</a:t>
                      </a:r>
                      <a:endParaRPr kumimoji="0" lang="zh-CN" altLang="en-US" sz="22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L="121920" marR="121920" marT="45717" marB="45717" horzOverflow="overflow">
                    <a:solidFill>
                      <a:srgbClr val="00B050"/>
                    </a:solidFill>
                  </a:tcPr>
                </a:tc>
              </a:tr>
              <a:tr h="388346">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重载的特点：</a:t>
                      </a:r>
                      <a:endParaRPr kumimoji="0" lang="zh-CN" altLang="en-US" sz="2200" b="1"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L="121920" marR="121920" marT="45717" marB="45717" horzOverflow="overflow">
                    <a:solidFill>
                      <a:srgbClr val="00B050"/>
                    </a:solidFill>
                  </a:tcPr>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与返回值类型无关，只看</a:t>
                      </a:r>
                      <a:r>
                        <a:rPr kumimoji="0" lang="zh-CN" altLang="en-US" sz="2200" b="1" u="none" strike="noStrike" cap="none" normalizeH="0" baseline="0" dirty="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参数列表</a:t>
                      </a:r>
                      <a:r>
                        <a:rPr kumimoji="0" lang="zh-CN" altLang="en-US" sz="2200" b="1"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且</a:t>
                      </a:r>
                      <a:r>
                        <a:rPr kumimoji="0" lang="zh-CN" altLang="en-US" sz="2200" u="none" strike="noStrike" cap="none" normalizeH="0" baseline="0" dirty="0">
                          <a:ln>
                            <a:noFill/>
                          </a:ln>
                          <a:solidFill>
                            <a:srgbClr val="FFFF00"/>
                          </a:solidFill>
                          <a:effectLst/>
                          <a:latin typeface="+mn-lt"/>
                          <a:ea typeface="宋体" panose="02010600030101010101" pitchFamily="2" charset="-122"/>
                          <a:cs typeface="Times New Roman" panose="02020603050405020304" pitchFamily="18" charset="0"/>
                          <a:sym typeface="Calibri" panose="020F0502020204030204" charset="0"/>
                        </a:rPr>
                        <a:t>参数列表必须不同。</a:t>
                      </a:r>
                      <a:r>
                        <a:rPr kumimoji="0" lang="en-US" altLang="zh-CN" sz="2200" u="none" strike="noStrike" cap="none" normalizeH="0" baseline="0" dirty="0">
                          <a:ln>
                            <a:noFill/>
                          </a:ln>
                          <a:solidFill>
                            <a:srgbClr val="FFFF00"/>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rgbClr val="FFFF00"/>
                          </a:solidFill>
                          <a:effectLst/>
                          <a:latin typeface="+mn-lt"/>
                          <a:ea typeface="宋体" panose="02010600030101010101" pitchFamily="2" charset="-122"/>
                          <a:cs typeface="Times New Roman" panose="02020603050405020304" pitchFamily="18" charset="0"/>
                          <a:sym typeface="Calibri" panose="020F0502020204030204" charset="0"/>
                        </a:rPr>
                        <a:t>参数个数或参数类型</a:t>
                      </a:r>
                      <a:r>
                        <a:rPr kumimoji="0" lang="en-US" altLang="zh-CN"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。调用时，</a:t>
                      </a:r>
                      <a:r>
                        <a:rPr lang="zh-CN" altLang="en-US" sz="2200" dirty="0">
                          <a:solidFill>
                            <a:schemeClr val="bg1"/>
                          </a:solidFill>
                          <a:latin typeface="+mn-lt"/>
                          <a:ea typeface="宋体" panose="02010600030101010101" pitchFamily="2" charset="-122"/>
                          <a:cs typeface="Times New Roman" panose="02020603050405020304" pitchFamily="18" charset="0"/>
                        </a:rPr>
                        <a:t>根据方法参数列表的不同来区别。</a:t>
                      </a:r>
                      <a:endParaRPr lang="zh-CN" altLang="en-US" sz="2200" b="0" dirty="0">
                        <a:solidFill>
                          <a:schemeClr val="bg1"/>
                        </a:solidFill>
                        <a:latin typeface="+mn-lt"/>
                        <a:ea typeface="宋体" panose="02010600030101010101" pitchFamily="2" charset="-122"/>
                        <a:cs typeface="Times New Roman" panose="02020603050405020304" pitchFamily="18" charset="0"/>
                      </a:endParaRPr>
                    </a:p>
                  </a:txBody>
                  <a:tcPr marL="121920" marR="121920" marT="45717" marB="45717" horzOverflow="overflow">
                    <a:solidFill>
                      <a:srgbClr val="00B050"/>
                    </a:solidFill>
                  </a:tcPr>
                </a:tc>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重载示例：</a:t>
                      </a:r>
                      <a:endParaRPr kumimoji="0" lang="zh-CN" altLang="en-US" sz="3200" b="1"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L="121920" marR="121920" marT="45717" marB="45717" horzOverflow="overflow">
                    <a:solidFill>
                      <a:srgbClr val="00B050"/>
                    </a:solidFill>
                  </a:tcPr>
                </a:tc>
              </a:tr>
              <a:tr h="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返回两个整数的和</a:t>
                      </a:r>
                      <a:endPar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add(</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y){return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x+y</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endPar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返回三个整数的和</a:t>
                      </a:r>
                      <a:endPar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add(</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y,int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z){return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x+y+z</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endPar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返回两个小数的和</a:t>
                      </a:r>
                      <a:endPar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double add(double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x,double</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y){return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x+y</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endParaRPr kumimoji="0" lang="en-US" sz="22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L="121920" marR="121920" marT="45717" marB="45717" horzOverflow="overflow">
                    <a:solidFill>
                      <a:srgbClr val="00B050"/>
                    </a:solidFill>
                  </a:tcPr>
                </a:tc>
              </a:tr>
            </a:tbl>
          </a:graphicData>
        </a:graphic>
      </p:graphicFrame>
      <p:sp>
        <p:nvSpPr>
          <p:cNvPr id="5" name="流程图: 摘录 4"/>
          <p:cNvSpPr/>
          <p:nvPr/>
        </p:nvSpPr>
        <p:spPr>
          <a:xfrm>
            <a:off x="330672" y="836712"/>
            <a:ext cx="480053" cy="288032"/>
          </a:xfrm>
          <a:prstGeom prst="flowChartExtra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1477" y="908720"/>
            <a:ext cx="8448939" cy="646331"/>
          </a:xfrm>
          <a:prstGeom prst="rect">
            <a:avLst/>
          </a:prstGeom>
          <a:noFill/>
        </p:spPr>
        <p:txBody>
          <a:bodyPr wrap="square" rtlCol="0">
            <a:spAutoFit/>
          </a:bodyPr>
          <a:lstStyle/>
          <a:p>
            <a:r>
              <a:rPr lang="zh-CN" altLang="en-US" sz="3600" b="1" dirty="0">
                <a:latin typeface="黑体" panose="02010609060101010101" pitchFamily="49" charset="-122"/>
                <a:ea typeface="黑体" panose="02010609060101010101" pitchFamily="49" charset="-122"/>
                <a:cs typeface="Courier New" panose="02070309020205020404" pitchFamily="49" charset="0"/>
              </a:rPr>
              <a:t>学习面向对象内容的三条主线</a:t>
            </a:r>
            <a:endParaRPr lang="zh-CN" altLang="en-US" sz="3600" b="1" dirty="0">
              <a:latin typeface="黑体" panose="02010609060101010101" pitchFamily="49" charset="-122"/>
              <a:ea typeface="黑体" panose="02010609060101010101" pitchFamily="49" charset="-122"/>
              <a:cs typeface="Courier New" panose="02070309020205020404" pitchFamily="49" charset="0"/>
            </a:endParaRPr>
          </a:p>
        </p:txBody>
      </p:sp>
      <p:sp>
        <p:nvSpPr>
          <p:cNvPr id="3" name="TextBox 2"/>
          <p:cNvSpPr txBox="1"/>
          <p:nvPr/>
        </p:nvSpPr>
        <p:spPr>
          <a:xfrm>
            <a:off x="1391477" y="1988840"/>
            <a:ext cx="8352928" cy="2916889"/>
          </a:xfrm>
          <a:prstGeom prst="rect">
            <a:avLst/>
          </a:prstGeom>
          <a:noFill/>
        </p:spPr>
        <p:txBody>
          <a:bodyPr wrap="square" rtlCol="0">
            <a:spAutoFit/>
          </a:bodyPr>
          <a:lstStyle/>
          <a:p>
            <a:pPr>
              <a:lnSpc>
                <a:spcPct val="200000"/>
              </a:lnSpc>
            </a:pP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2.</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3.</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其它关键字</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66699" y="1238042"/>
            <a:ext cx="11762192" cy="5139869"/>
          </a:xfrm>
          <a:prstGeom prst="rect">
            <a:avLst/>
          </a:prstGeom>
          <a:noFill/>
          <a:ln w="9525">
            <a:noFill/>
            <a:miter lim="800000"/>
          </a:ln>
        </p:spPr>
        <p:txBody>
          <a:bodyPr wrap="square">
            <a:spAutoFit/>
          </a:bodyPr>
          <a:lstStyle/>
          <a:p>
            <a:pPr>
              <a:spcBef>
                <a:spcPct val="50000"/>
              </a:spcBef>
            </a:pPr>
            <a:r>
              <a:rPr lang="en-US" altLang="zh-CN" sz="2800" b="1" dirty="0">
                <a:ea typeface="宋体" panose="02010600030101010101" pitchFamily="2" charset="-122"/>
                <a:cs typeface="Times New Roman" panose="02020603050405020304" pitchFamily="18" charset="0"/>
              </a:rPr>
              <a:t>public class </a:t>
            </a:r>
            <a:r>
              <a:rPr lang="en-US" altLang="zh-CN" sz="2800" b="1" dirty="0" err="1">
                <a:ea typeface="宋体" panose="02010600030101010101" pitchFamily="2" charset="-122"/>
                <a:cs typeface="Times New Roman" panose="02020603050405020304" pitchFamily="18" charset="0"/>
              </a:rPr>
              <a:t>PrintStream</a:t>
            </a:r>
            <a:r>
              <a:rPr lang="en-US" altLang="zh-CN" sz="2800" b="1" dirty="0">
                <a:ea typeface="宋体" panose="02010600030101010101" pitchFamily="2" charset="-122"/>
                <a:cs typeface="Times New Roman" panose="02020603050405020304" pitchFamily="18" charset="0"/>
              </a:rPr>
              <a:t>{</a:t>
            </a:r>
            <a:endParaRPr lang="en-US" altLang="zh-CN" sz="2800" b="1" dirty="0">
              <a:ea typeface="宋体" panose="02010600030101010101" pitchFamily="2" charset="-122"/>
              <a:cs typeface="Times New Roman" panose="02020603050405020304" pitchFamily="18" charset="0"/>
            </a:endParaRPr>
          </a:p>
          <a:p>
            <a:pPr lvl="2"/>
            <a:r>
              <a:rPr lang="en-US" altLang="zh-CN" sz="2800" b="1" dirty="0">
                <a:ea typeface="宋体" panose="02010600030101010101" pitchFamily="2" charset="-122"/>
                <a:cs typeface="Times New Roman" panose="02020603050405020304" pitchFamily="18" charset="0"/>
              </a:rPr>
              <a:t>public static void print(</a:t>
            </a:r>
            <a:r>
              <a:rPr lang="en-US" altLang="zh-CN" sz="2800" b="1" dirty="0" err="1">
                <a:ea typeface="宋体" panose="02010600030101010101" pitchFamily="2" charset="-122"/>
                <a:cs typeface="Times New Roman" panose="02020603050405020304" pitchFamily="18" charset="0"/>
              </a:rPr>
              <a:t>int</a:t>
            </a:r>
            <a:r>
              <a:rPr lang="en-US" altLang="zh-CN" sz="2800" b="1" dirty="0">
                <a:ea typeface="宋体" panose="02010600030101010101" pitchFamily="2" charset="-122"/>
                <a:cs typeface="Times New Roman" panose="02020603050405020304" pitchFamily="18" charset="0"/>
              </a:rPr>
              <a:t> i) {……}</a:t>
            </a:r>
            <a:endParaRPr lang="en-US" altLang="zh-CN" sz="2800" b="1" dirty="0">
              <a:ea typeface="宋体" panose="02010600030101010101" pitchFamily="2" charset="-122"/>
              <a:cs typeface="Times New Roman" panose="02020603050405020304" pitchFamily="18" charset="0"/>
            </a:endParaRPr>
          </a:p>
          <a:p>
            <a:pPr lvl="2"/>
            <a:r>
              <a:rPr lang="en-US" altLang="zh-CN" sz="2800" b="1" dirty="0">
                <a:ea typeface="宋体" panose="02010600030101010101" pitchFamily="2" charset="-122"/>
                <a:cs typeface="Times New Roman" panose="02020603050405020304" pitchFamily="18" charset="0"/>
              </a:rPr>
              <a:t>public static void print(float f) {……}</a:t>
            </a:r>
            <a:endParaRPr lang="en-US" altLang="zh-CN" sz="2800" b="1" dirty="0">
              <a:ea typeface="宋体" panose="02010600030101010101" pitchFamily="2" charset="-122"/>
              <a:cs typeface="Times New Roman" panose="02020603050405020304" pitchFamily="18" charset="0"/>
            </a:endParaRPr>
          </a:p>
          <a:p>
            <a:pPr lvl="2"/>
            <a:r>
              <a:rPr lang="en-US" altLang="zh-CN" sz="2800" b="1" dirty="0">
                <a:ea typeface="宋体" panose="02010600030101010101" pitchFamily="2" charset="-122"/>
                <a:cs typeface="Times New Roman" panose="02020603050405020304" pitchFamily="18" charset="0"/>
              </a:rPr>
              <a:t>private static void print(String s) {……}</a:t>
            </a:r>
            <a:endParaRPr lang="en-US" altLang="zh-CN" sz="2800" b="1" dirty="0">
              <a:ea typeface="宋体" panose="02010600030101010101" pitchFamily="2" charset="-122"/>
              <a:cs typeface="Times New Roman" panose="02020603050405020304" pitchFamily="18" charset="0"/>
            </a:endParaRPr>
          </a:p>
          <a:p>
            <a:pPr lvl="1">
              <a:spcBef>
                <a:spcPct val="50000"/>
              </a:spcBef>
            </a:pPr>
            <a:r>
              <a:rPr lang="en-US" altLang="zh-CN" sz="2400" b="1" dirty="0">
                <a:ea typeface="宋体" panose="02010600030101010101" pitchFamily="2" charset="-122"/>
                <a:cs typeface="Times New Roman" panose="02020603050405020304" pitchFamily="18" charset="0"/>
              </a:rPr>
              <a:t>	public static void main(String[] </a:t>
            </a:r>
            <a:r>
              <a:rPr lang="en-US" altLang="zh-CN" sz="2400" b="1" dirty="0" err="1">
                <a:ea typeface="宋体" panose="02010600030101010101" pitchFamily="2" charset="-122"/>
                <a:cs typeface="Times New Roman" panose="02020603050405020304" pitchFamily="18" charset="0"/>
              </a:rPr>
              <a:t>args</a:t>
            </a:r>
            <a:r>
              <a:rPr lang="en-US" altLang="zh-CN" sz="2400" b="1" dirty="0">
                <a:ea typeface="宋体" panose="02010600030101010101" pitchFamily="2" charset="-122"/>
                <a:cs typeface="Times New Roman" panose="02020603050405020304" pitchFamily="18" charset="0"/>
              </a:rPr>
              <a:t>){	</a:t>
            </a:r>
            <a:endParaRPr lang="en-US" altLang="zh-CN" sz="2400" b="1" dirty="0">
              <a:ea typeface="宋体" panose="02010600030101010101" pitchFamily="2" charset="-122"/>
              <a:cs typeface="Times New Roman" panose="02020603050405020304" pitchFamily="18" charset="0"/>
            </a:endParaRPr>
          </a:p>
          <a:p>
            <a:pPr lvl="1">
              <a:spcBef>
                <a:spcPct val="50000"/>
              </a:spcBef>
            </a:pPr>
            <a:r>
              <a:rPr lang="en-US" altLang="zh-CN" sz="2400" b="1" dirty="0">
                <a:ea typeface="宋体" panose="02010600030101010101" pitchFamily="2" charset="-122"/>
                <a:cs typeface="Times New Roman" panose="02020603050405020304" pitchFamily="18" charset="0"/>
              </a:rPr>
              <a:t>		print(3)</a:t>
            </a:r>
            <a:r>
              <a:rPr lang="zh-CN" altLang="en-US"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a:p>
            <a:pPr lvl="1">
              <a:spcBef>
                <a:spcPct val="50000"/>
              </a:spcBef>
            </a:pPr>
            <a:r>
              <a:rPr lang="en-US" altLang="zh-CN" sz="2400" b="1" dirty="0">
                <a:ea typeface="宋体" panose="02010600030101010101" pitchFamily="2" charset="-122"/>
                <a:cs typeface="Times New Roman" panose="02020603050405020304" pitchFamily="18" charset="0"/>
              </a:rPr>
              <a:t>		print(1.2f)</a:t>
            </a:r>
            <a:r>
              <a:rPr lang="zh-CN" altLang="en-US"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a:p>
            <a:pPr lvl="1">
              <a:spcBef>
                <a:spcPct val="50000"/>
              </a:spcBef>
            </a:pPr>
            <a:r>
              <a:rPr lang="en-US" altLang="zh-CN" sz="2400" b="1" dirty="0">
                <a:ea typeface="宋体" panose="02010600030101010101" pitchFamily="2" charset="-122"/>
                <a:cs typeface="Times New Roman" panose="02020603050405020304" pitchFamily="18" charset="0"/>
              </a:rPr>
              <a:t>		print(“hello!”)</a:t>
            </a:r>
            <a:r>
              <a:rPr lang="zh-CN" altLang="en-US"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a:p>
            <a:pPr lvl="1">
              <a:spcBef>
                <a:spcPct val="50000"/>
              </a:spcBef>
            </a:pPr>
            <a:r>
              <a:rPr lang="en-US" altLang="zh-CN" sz="2400" b="1" dirty="0">
                <a:ea typeface="宋体" panose="02010600030101010101" pitchFamily="2" charset="-122"/>
                <a:cs typeface="Times New Roman" panose="02020603050405020304" pitchFamily="18" charset="0"/>
              </a:rPr>
              <a:t>	}</a:t>
            </a:r>
            <a:endParaRPr lang="en-US" altLang="zh-CN" sz="2400" b="1" dirty="0">
              <a:ea typeface="宋体" panose="02010600030101010101" pitchFamily="2" charset="-122"/>
              <a:cs typeface="Times New Roman" panose="02020603050405020304" pitchFamily="18" charset="0"/>
            </a:endParaRPr>
          </a:p>
          <a:p>
            <a:pPr lvl="1">
              <a:spcBef>
                <a:spcPct val="50000"/>
              </a:spcBef>
            </a:pPr>
            <a:r>
              <a:rPr lang="en-US" altLang="zh-CN"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p:txBody>
      </p:sp>
      <p:sp>
        <p:nvSpPr>
          <p:cNvPr id="34819" name="Rectangle 3"/>
          <p:cNvSpPr>
            <a:spLocks noGrp="1" noChangeArrowheads="1"/>
          </p:cNvSpPr>
          <p:nvPr>
            <p:ph type="title"/>
          </p:nvPr>
        </p:nvSpPr>
        <p:spPr>
          <a:xfrm>
            <a:off x="766699" y="388815"/>
            <a:ext cx="5519979" cy="849227"/>
          </a:xfrm>
          <a:noFill/>
        </p:spPr>
        <p:txBody>
          <a:bodyPr/>
          <a:lstStyle/>
          <a:p>
            <a:pPr eaLnBrk="1" hangingPunct="1"/>
            <a:r>
              <a:rPr lang="zh-CN" altLang="en-US" b="1" dirty="0">
                <a:latin typeface="+mn-lt"/>
                <a:ea typeface="宋体" panose="02010600030101010101" pitchFamily="2" charset="-122"/>
                <a:cs typeface="Arial Unicode MS" pitchFamily="34" charset="-122"/>
              </a:rPr>
              <a:t>函数的重载 </a:t>
            </a:r>
            <a:endParaRPr lang="zh-CN" altLang="en-US" b="1" dirty="0">
              <a:latin typeface="+mn-lt"/>
              <a:ea typeface="宋体" panose="02010600030101010101" pitchFamily="2" charset="-122"/>
              <a:cs typeface="Arial Unicode MS"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708628" y="1366980"/>
            <a:ext cx="11521280" cy="4608512"/>
          </a:xfrm>
          <a:noFill/>
        </p:spPr>
        <p:txBody>
          <a:bodyPr>
            <a:noAutofit/>
          </a:bodyPr>
          <a:lstStyle/>
          <a:p>
            <a:pPr marL="0" indent="0">
              <a:lnSpc>
                <a:spcPct val="110000"/>
              </a:lnSpc>
              <a:buNone/>
            </a:pPr>
            <a:r>
              <a:rPr lang="en-US" altLang="zh-CN" dirty="0">
                <a:ea typeface="宋体" panose="02010600030101010101" pitchFamily="2" charset="-122"/>
                <a:cs typeface="Times New Roman" panose="02020603050405020304" pitchFamily="18" charset="0"/>
              </a:rPr>
              <a:t>1.</a:t>
            </a:r>
            <a:r>
              <a:rPr lang="zh-CN" altLang="en-US" dirty="0">
                <a:ea typeface="宋体" panose="02010600030101010101" pitchFamily="2" charset="-122"/>
                <a:cs typeface="Times New Roman" panose="02020603050405020304" pitchFamily="18" charset="0"/>
              </a:rPr>
              <a:t>判 断：</a:t>
            </a:r>
            <a:endParaRPr lang="en-US" altLang="zh-CN" dirty="0">
              <a:ea typeface="宋体" panose="02010600030101010101" pitchFamily="2" charset="-122"/>
              <a:cs typeface="Times New Roman" panose="02020603050405020304" pitchFamily="18" charset="0"/>
            </a:endParaRPr>
          </a:p>
          <a:p>
            <a:pPr marL="0" indent="0">
              <a:lnSpc>
                <a:spcPct val="110000"/>
              </a:lnSpc>
              <a:buNone/>
            </a:pPr>
            <a:r>
              <a:rPr lang="zh-CN" altLang="en-US" dirty="0">
                <a:ea typeface="宋体" panose="02010600030101010101" pitchFamily="2" charset="-122"/>
                <a:cs typeface="Times New Roman" panose="02020603050405020304" pitchFamily="18" charset="0"/>
              </a:rPr>
              <a:t>与</a:t>
            </a:r>
            <a:r>
              <a:rPr lang="en-US" altLang="zh-CN" dirty="0">
                <a:ea typeface="宋体" panose="02010600030101010101" pitchFamily="2" charset="-122"/>
                <a:cs typeface="Times New Roman" panose="02020603050405020304" pitchFamily="18" charset="0"/>
              </a:rPr>
              <a:t>void show(</a:t>
            </a:r>
            <a:r>
              <a:rPr lang="en-US" altLang="zh-CN" dirty="0" err="1">
                <a:ea typeface="宋体" panose="02010600030101010101" pitchFamily="2" charset="-122"/>
                <a:cs typeface="Times New Roman" panose="02020603050405020304" pitchFamily="18" charset="0"/>
              </a:rPr>
              <a:t>int</a:t>
            </a: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a,char</a:t>
            </a: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b,double</a:t>
            </a:r>
            <a:r>
              <a:rPr lang="en-US" altLang="zh-CN" dirty="0">
                <a:ea typeface="宋体" panose="02010600030101010101" pitchFamily="2" charset="-122"/>
                <a:cs typeface="Times New Roman" panose="02020603050405020304" pitchFamily="18" charset="0"/>
              </a:rPr>
              <a:t> c){}</a:t>
            </a:r>
            <a:r>
              <a:rPr lang="zh-CN" altLang="en-US" dirty="0">
                <a:ea typeface="宋体" panose="02010600030101010101" pitchFamily="2" charset="-122"/>
                <a:cs typeface="Times New Roman" panose="02020603050405020304" pitchFamily="18" charset="0"/>
              </a:rPr>
              <a:t>构成重载的有：</a:t>
            </a:r>
            <a:endParaRPr lang="en-US" altLang="zh-CN" dirty="0">
              <a:ea typeface="宋体" panose="02010600030101010101" pitchFamily="2" charset="-122"/>
              <a:cs typeface="Times New Roman" panose="02020603050405020304" pitchFamily="18" charset="0"/>
            </a:endParaRPr>
          </a:p>
          <a:p>
            <a:pPr marL="457200" indent="-457200">
              <a:buAutoNum type="alphaLcParenR"/>
            </a:pPr>
            <a:r>
              <a:rPr lang="en-US" altLang="zh-CN" sz="2400" dirty="0">
                <a:ea typeface="宋体" panose="02010600030101010101" pitchFamily="2" charset="-122"/>
                <a:cs typeface="Times New Roman" panose="02020603050405020304" pitchFamily="18" charset="0"/>
              </a:rPr>
              <a:t>void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x,char</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y,double</a:t>
            </a:r>
            <a:r>
              <a:rPr lang="en-US" altLang="zh-CN" sz="2400" dirty="0">
                <a:ea typeface="宋体" panose="02010600030101010101" pitchFamily="2" charset="-122"/>
                <a:cs typeface="Times New Roman" panose="02020603050405020304" pitchFamily="18" charset="0"/>
              </a:rPr>
              <a:t> z){}   //no</a:t>
            </a:r>
            <a:endParaRPr lang="en-US" altLang="zh-CN" sz="2400" dirty="0">
              <a:ea typeface="宋体" panose="02010600030101010101" pitchFamily="2" charset="-122"/>
              <a:cs typeface="Times New Roman" panose="02020603050405020304" pitchFamily="18" charset="0"/>
            </a:endParaRPr>
          </a:p>
          <a:p>
            <a:pPr marL="457200" indent="-457200">
              <a:buAutoNum type="alphaLcParenR"/>
            </a:pP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a,double</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   //yes</a:t>
            </a:r>
            <a:r>
              <a:rPr lang="zh-CN" altLang="en-US" sz="2400" dirty="0">
                <a:ea typeface="宋体" panose="02010600030101010101" pitchFamily="2" charset="-122"/>
                <a:cs typeface="Times New Roman" panose="02020603050405020304" pitchFamily="18" charset="0"/>
              </a:rPr>
              <a:t>顺序不同也是重载</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c)  void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a</a:t>
            </a:r>
            <a:r>
              <a:rPr lang="en-US" altLang="zh-CN" sz="2400" i="1" dirty="0" err="1">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double</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  //yes</a:t>
            </a:r>
            <a:r>
              <a:rPr lang="zh-CN" altLang="en-US" sz="2400" dirty="0">
                <a:ea typeface="宋体" panose="02010600030101010101" pitchFamily="2" charset="-122"/>
                <a:cs typeface="Times New Roman" panose="02020603050405020304" pitchFamily="18" charset="0"/>
                <a:sym typeface="+mn-ea"/>
              </a:rPr>
              <a:t>顺序不同也是重载</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d)  </a:t>
            </a:r>
            <a:r>
              <a:rPr lang="en-US" altLang="zh-CN" sz="2400" dirty="0" err="1">
                <a:ea typeface="宋体" panose="02010600030101010101" pitchFamily="2" charset="-122"/>
                <a:cs typeface="Times New Roman" panose="02020603050405020304" pitchFamily="18" charset="0"/>
              </a:rPr>
              <a:t>boolean</a:t>
            </a:r>
            <a:r>
              <a:rPr lang="en-US" altLang="zh-CN" sz="2400" dirty="0">
                <a:ea typeface="宋体" panose="02010600030101010101" pitchFamily="2" charset="-122"/>
                <a:cs typeface="Times New Roman" panose="02020603050405020304" pitchFamily="18" charset="0"/>
              </a:rPr>
              <a:t>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  //yes</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e)  void show(double c){}  //yes</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f)  double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x,char</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y,double</a:t>
            </a:r>
            <a:r>
              <a:rPr lang="en-US" altLang="zh-CN" sz="2400" dirty="0">
                <a:ea typeface="宋体" panose="02010600030101010101" pitchFamily="2" charset="-122"/>
                <a:cs typeface="Times New Roman" panose="02020603050405020304" pitchFamily="18" charset="0"/>
              </a:rPr>
              <a:t> z){}  //no</a:t>
            </a:r>
            <a:endParaRPr lang="en-US" altLang="zh-CN"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g)  void shows(){double c}  //no</a:t>
            </a:r>
            <a:endParaRPr lang="zh-CN" altLang="en-US" sz="2400" dirty="0">
              <a:ea typeface="宋体" panose="02010600030101010101" pitchFamily="2" charset="-122"/>
              <a:cs typeface="Times New Roman" panose="02020603050405020304" pitchFamily="18" charset="0"/>
            </a:endParaRPr>
          </a:p>
        </p:txBody>
      </p:sp>
      <p:sp>
        <p:nvSpPr>
          <p:cNvPr id="479235" name="Rectangle 3"/>
          <p:cNvSpPr>
            <a:spLocks noGrp="1" noChangeArrowheads="1"/>
          </p:cNvSpPr>
          <p:nvPr>
            <p:ph type="title"/>
          </p:nvPr>
        </p:nvSpPr>
        <p:spPr>
          <a:xfrm>
            <a:off x="184358" y="300246"/>
            <a:ext cx="4224469" cy="648072"/>
          </a:xfrm>
        </p:spPr>
        <p:txBody>
          <a:bodyPr>
            <a:normAutofit fontScale="90000"/>
          </a:bodyPr>
          <a:lstStyle/>
          <a:p>
            <a:pPr algn="ctr" eaLnBrk="1" hangingPunct="1">
              <a:defRPr/>
            </a:pPr>
            <a:r>
              <a:rPr lang="zh-CN" altLang="en-US" b="1" dirty="0">
                <a:latin typeface="黑体" panose="02010609060101010101" pitchFamily="49" charset="-122"/>
                <a:ea typeface="黑体" panose="02010609060101010101" pitchFamily="49" charset="-122"/>
                <a:cs typeface="Arial Unicode MS" pitchFamily="34" charset="-122"/>
              </a:rPr>
              <a:t>练习</a:t>
            </a:r>
            <a:r>
              <a:rPr lang="en-US" altLang="zh-CN" b="1" dirty="0">
                <a:latin typeface="黑体" panose="02010609060101010101" pitchFamily="49" charset="-122"/>
                <a:ea typeface="黑体" panose="02010609060101010101" pitchFamily="49" charset="-122"/>
                <a:cs typeface="Arial Unicode MS" pitchFamily="34" charset="-122"/>
              </a:rPr>
              <a:t>3</a:t>
            </a:r>
            <a:endParaRPr lang="en-US" altLang="zh-CN" b="1" dirty="0">
              <a:latin typeface="黑体" panose="02010609060101010101" pitchFamily="49" charset="-122"/>
              <a:ea typeface="黑体" panose="02010609060101010101" pitchFamily="49" charset="-122"/>
              <a:cs typeface="Arial Unicode MS"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104287" y="1327376"/>
            <a:ext cx="8837998" cy="4158009"/>
          </a:xfrm>
          <a:noFill/>
        </p:spPr>
        <p:txBody>
          <a:bodyPr>
            <a:normAutofit/>
          </a:bodyPr>
          <a:lstStyle/>
          <a:p>
            <a:pPr marL="0" indent="0" eaLnBrk="1" hangingPunct="1">
              <a:lnSpc>
                <a:spcPct val="110000"/>
              </a:lnSpc>
              <a:buNone/>
            </a:pPr>
            <a:r>
              <a:rPr lang="en-US" altLang="zh-CN" sz="2400" dirty="0">
                <a:ea typeface="宋体" panose="02010600030101010101" pitchFamily="2" charset="-122"/>
                <a:cs typeface="Times New Roman" panose="02020603050405020304" pitchFamily="18" charset="0"/>
              </a:rPr>
              <a:t>2.</a:t>
            </a:r>
            <a:r>
              <a:rPr lang="zh-CN" altLang="en-US" sz="2400" dirty="0">
                <a:ea typeface="宋体" panose="02010600030101010101" pitchFamily="2" charset="-122"/>
                <a:cs typeface="Times New Roman" panose="02020603050405020304" pitchFamily="18" charset="0"/>
              </a:rPr>
              <a:t>编写程序，定义三个重载方法并调用。方法名为</a:t>
            </a:r>
            <a:r>
              <a:rPr lang="en-US" altLang="zh-CN" sz="2400" dirty="0" err="1">
                <a:ea typeface="宋体" panose="02010600030101010101" pitchFamily="2" charset="-122"/>
                <a:cs typeface="Times New Roman" panose="02020603050405020304" pitchFamily="18" charset="0"/>
              </a:rPr>
              <a:t>mOL</a:t>
            </a:r>
            <a:r>
              <a:rPr lang="zh-CN" altLang="en-US" sz="2400" dirty="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lvl="1">
              <a:lnSpc>
                <a:spcPct val="110000"/>
              </a:lnSpc>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三个方法分别接收一个</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参数、两个</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参数、一个字符串参数。分别执行平方运算并输出结果，相乘并输出结果，输出字符串信息。</a:t>
            </a:r>
            <a:endParaRPr lang="zh-CN" altLang="en-US" sz="2400" dirty="0">
              <a:ea typeface="宋体" panose="02010600030101010101" pitchFamily="2" charset="-122"/>
              <a:cs typeface="Times New Roman" panose="02020603050405020304" pitchFamily="18" charset="0"/>
            </a:endParaRPr>
          </a:p>
          <a:p>
            <a:pPr lvl="1">
              <a:lnSpc>
                <a:spcPct val="110000"/>
              </a:lnSpc>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在主类的</a:t>
            </a:r>
            <a:r>
              <a:rPr lang="en-US" altLang="zh-CN" dirty="0">
                <a:ea typeface="宋体" panose="02010600030101010101" pitchFamily="2" charset="-122"/>
                <a:cs typeface="Times New Roman" panose="02020603050405020304" pitchFamily="18" charset="0"/>
              </a:rPr>
              <a:t>main ()</a:t>
            </a:r>
            <a:r>
              <a:rPr lang="zh-CN" altLang="en-US" sz="2400" dirty="0">
                <a:ea typeface="宋体" panose="02010600030101010101" pitchFamily="2" charset="-122"/>
                <a:cs typeface="Times New Roman" panose="02020603050405020304" pitchFamily="18" charset="0"/>
              </a:rPr>
              <a:t>方法中分别用参数区别调用三个方法。</a:t>
            </a:r>
            <a:endParaRPr lang="en-US" altLang="zh-CN" sz="2400" dirty="0">
              <a:ea typeface="宋体" panose="02010600030101010101" pitchFamily="2" charset="-122"/>
              <a:cs typeface="Times New Roman" panose="02020603050405020304" pitchFamily="18" charset="0"/>
            </a:endParaRPr>
          </a:p>
          <a:p>
            <a:pPr marL="457200" lvl="1" indent="0" eaLnBrk="1" hangingPunct="1">
              <a:buNone/>
            </a:pPr>
            <a:endParaRPr lang="zh-CN" altLang="en-US" sz="2400" dirty="0">
              <a:ea typeface="宋体" panose="02010600030101010101" pitchFamily="2" charset="-122"/>
              <a:cs typeface="Times New Roman" panose="02020603050405020304" pitchFamily="18" charset="0"/>
            </a:endParaRPr>
          </a:p>
          <a:p>
            <a:pPr marL="0" indent="0" eaLnBrk="1" hangingPunct="1">
              <a:lnSpc>
                <a:spcPct val="110000"/>
              </a:lnSpc>
              <a:spcBef>
                <a:spcPts val="0"/>
              </a:spcBef>
              <a:buNone/>
            </a:pPr>
            <a:r>
              <a:rPr lang="en-US" altLang="zh-CN" sz="2400" dirty="0">
                <a:ea typeface="宋体" panose="02010600030101010101" pitchFamily="2" charset="-122"/>
                <a:cs typeface="Times New Roman" panose="02020603050405020304" pitchFamily="18" charset="0"/>
              </a:rPr>
              <a:t>3.</a:t>
            </a:r>
            <a:r>
              <a:rPr lang="zh-CN" altLang="en-US" sz="2400" dirty="0">
                <a:ea typeface="宋体" panose="02010600030101010101" pitchFamily="2" charset="-122"/>
                <a:cs typeface="Times New Roman" panose="02020603050405020304" pitchFamily="18" charset="0"/>
              </a:rPr>
              <a:t>定义三个重载方法</a:t>
            </a:r>
            <a:r>
              <a:rPr lang="en-US" altLang="zh-CN" sz="2400" dirty="0">
                <a:ea typeface="宋体" panose="02010600030101010101" pitchFamily="2" charset="-122"/>
                <a:cs typeface="Times New Roman" panose="02020603050405020304" pitchFamily="18" charset="0"/>
              </a:rPr>
              <a:t>max()</a:t>
            </a:r>
            <a:r>
              <a:rPr lang="zh-CN" altLang="en-US" sz="2400" dirty="0">
                <a:ea typeface="宋体" panose="02010600030101010101" pitchFamily="2" charset="-122"/>
                <a:cs typeface="Times New Roman" panose="02020603050405020304" pitchFamily="18" charset="0"/>
              </a:rPr>
              <a:t>，第一个方法求两个</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值中的最大值，第二个方法求两个</a:t>
            </a:r>
            <a:r>
              <a:rPr lang="en-US" altLang="zh-CN" sz="2400" dirty="0">
                <a:ea typeface="宋体" panose="02010600030101010101" pitchFamily="2" charset="-122"/>
                <a:cs typeface="Times New Roman" panose="02020603050405020304" pitchFamily="18" charset="0"/>
              </a:rPr>
              <a:t>double</a:t>
            </a:r>
            <a:r>
              <a:rPr lang="zh-CN" altLang="en-US" sz="2400" dirty="0">
                <a:ea typeface="宋体" panose="02010600030101010101" pitchFamily="2" charset="-122"/>
                <a:cs typeface="Times New Roman" panose="02020603050405020304" pitchFamily="18" charset="0"/>
              </a:rPr>
              <a:t>值中的最大值，第三个方法求三个</a:t>
            </a:r>
            <a:r>
              <a:rPr lang="en-US" altLang="zh-CN" sz="2400" dirty="0">
                <a:ea typeface="宋体" panose="02010600030101010101" pitchFamily="2" charset="-122"/>
                <a:cs typeface="Times New Roman" panose="02020603050405020304" pitchFamily="18" charset="0"/>
              </a:rPr>
              <a:t>double</a:t>
            </a:r>
            <a:r>
              <a:rPr lang="zh-CN" altLang="en-US" sz="2400" dirty="0">
                <a:ea typeface="宋体" panose="02010600030101010101" pitchFamily="2" charset="-122"/>
                <a:cs typeface="Times New Roman" panose="02020603050405020304" pitchFamily="18" charset="0"/>
              </a:rPr>
              <a:t>值中的最大值，并分别调用三个方法。</a:t>
            </a:r>
            <a:endParaRPr lang="zh-CN" altLang="en-US" sz="2400" dirty="0">
              <a:ea typeface="宋体" panose="02010600030101010101" pitchFamily="2" charset="-122"/>
              <a:cs typeface="Times New Roman" panose="02020603050405020304" pitchFamily="18" charset="0"/>
            </a:endParaRPr>
          </a:p>
        </p:txBody>
      </p:sp>
      <p:sp>
        <p:nvSpPr>
          <p:cNvPr id="479235" name="Rectangle 3"/>
          <p:cNvSpPr>
            <a:spLocks noGrp="1" noChangeArrowheads="1"/>
          </p:cNvSpPr>
          <p:nvPr>
            <p:ph type="title"/>
          </p:nvPr>
        </p:nvSpPr>
        <p:spPr>
          <a:xfrm>
            <a:off x="1040701" y="300247"/>
            <a:ext cx="4416491" cy="720080"/>
          </a:xfrm>
        </p:spPr>
        <p:txBody>
          <a:bodyPr>
            <a:normAutofit/>
          </a:bodyPr>
          <a:lstStyle/>
          <a:p>
            <a:pPr eaLnBrk="1" hangingPunct="1">
              <a:defRPr/>
            </a:pPr>
            <a:r>
              <a:rPr lang="zh-CN" altLang="en-US" b="1" dirty="0">
                <a:latin typeface="+mn-lt"/>
                <a:ea typeface="宋体" panose="02010600030101010101" pitchFamily="2" charset="-122"/>
                <a:cs typeface="Arial Unicode MS" pitchFamily="34" charset="-122"/>
              </a:rPr>
              <a:t>练习</a:t>
            </a:r>
            <a:r>
              <a:rPr lang="en-US" altLang="zh-CN" b="1" dirty="0">
                <a:latin typeface="+mn-lt"/>
                <a:ea typeface="宋体" panose="02010600030101010101" pitchFamily="2" charset="-122"/>
                <a:cs typeface="Arial Unicode MS" pitchFamily="34" charset="-122"/>
              </a:rPr>
              <a:t>3</a:t>
            </a:r>
            <a:endParaRPr lang="en-US" altLang="zh-CN" b="1" dirty="0">
              <a:latin typeface="+mn-lt"/>
              <a:ea typeface="宋体" panose="02010600030101010101" pitchFamily="2" charset="-122"/>
              <a:cs typeface="Arial Unicode MS"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2563" y="599259"/>
            <a:ext cx="5376597" cy="584775"/>
          </a:xfrm>
          <a:prstGeom prst="rect">
            <a:avLst/>
          </a:prstGeom>
          <a:noFill/>
        </p:spPr>
        <p:txBody>
          <a:bodyPr wrap="square" rtlCol="0">
            <a:spAutoFit/>
          </a:bodyPr>
          <a:lstStyle/>
          <a:p>
            <a:r>
              <a:rPr lang="zh-CN" altLang="en-US" sz="3200" b="1" dirty="0">
                <a:solidFill>
                  <a:srgbClr val="00B050"/>
                </a:solidFill>
                <a:latin typeface="黑体" panose="02010609060101010101" pitchFamily="49" charset="-122"/>
                <a:ea typeface="黑体" panose="02010609060101010101" pitchFamily="49" charset="-122"/>
                <a:cs typeface="Times New Roman" panose="02020603050405020304" pitchFamily="18" charset="0"/>
              </a:rPr>
              <a:t>体会可变个数的形参</a:t>
            </a:r>
            <a:endParaRPr lang="zh-CN" altLang="en-US" sz="3200" b="1" dirty="0">
              <a:solidFill>
                <a:srgbClr val="00B05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TextBox 4"/>
          <p:cNvSpPr txBox="1"/>
          <p:nvPr/>
        </p:nvSpPr>
        <p:spPr>
          <a:xfrm>
            <a:off x="538781" y="1412776"/>
            <a:ext cx="11329259" cy="2012859"/>
          </a:xfrm>
          <a:prstGeom prst="rect">
            <a:avLst/>
          </a:prstGeom>
          <a:noFill/>
        </p:spPr>
        <p:txBody>
          <a:bodyPr wrap="square" rtlCol="0">
            <a:spAutoFit/>
          </a:bodyPr>
          <a:lstStyle/>
          <a:p>
            <a:pPr>
              <a:lnSpc>
                <a:spcPct val="120000"/>
              </a:lnSpc>
            </a:pPr>
            <a:r>
              <a:rPr lang="en-US" altLang="zh-CN" sz="2400" dirty="0">
                <a:solidFill>
                  <a:srgbClr val="00B050"/>
                </a:solidFill>
                <a:ea typeface="宋体" panose="02010600030101010101" pitchFamily="2" charset="-122"/>
              </a:rPr>
              <a:t>//</a:t>
            </a:r>
            <a:r>
              <a:rPr lang="zh-CN" altLang="en-US" sz="2400" dirty="0">
                <a:solidFill>
                  <a:srgbClr val="00B050"/>
                </a:solidFill>
                <a:latin typeface="宋体" panose="02010600030101010101" pitchFamily="2" charset="-122"/>
                <a:ea typeface="宋体" panose="02010600030101010101" pitchFamily="2" charset="-122"/>
              </a:rPr>
              <a:t>下面采用数组形参来定义方法</a:t>
            </a:r>
            <a:endParaRPr lang="en-US" altLang="zh-CN" sz="2400" dirty="0">
              <a:solidFill>
                <a:srgbClr val="00B050"/>
              </a:solidFill>
              <a:latin typeface="宋体" panose="02010600030101010101" pitchFamily="2" charset="-122"/>
              <a:ea typeface="宋体" panose="02010600030101010101" pitchFamily="2" charset="-122"/>
            </a:endParaRPr>
          </a:p>
          <a:p>
            <a:pPr>
              <a:lnSpc>
                <a:spcPct val="120000"/>
              </a:lnSpc>
            </a:pPr>
            <a:r>
              <a:rPr lang="en-US" altLang="zh-CN" sz="2800" b="1" dirty="0">
                <a:solidFill>
                  <a:srgbClr val="00B050"/>
                </a:solidFill>
              </a:rPr>
              <a:t>public static void test(</a:t>
            </a:r>
            <a:r>
              <a:rPr lang="en-US" altLang="zh-CN" sz="2800" b="1" dirty="0" err="1">
                <a:solidFill>
                  <a:srgbClr val="00B050"/>
                </a:solidFill>
              </a:rPr>
              <a:t>int</a:t>
            </a:r>
            <a:r>
              <a:rPr lang="en-US" altLang="zh-CN" sz="2800" b="1" dirty="0">
                <a:solidFill>
                  <a:srgbClr val="00B050"/>
                </a:solidFill>
              </a:rPr>
              <a:t> a ,String[] books);</a:t>
            </a:r>
            <a:endParaRPr lang="en-US" altLang="zh-CN" sz="2800" b="1" dirty="0">
              <a:solidFill>
                <a:srgbClr val="00B050"/>
              </a:solidFill>
            </a:endParaRPr>
          </a:p>
          <a:p>
            <a:pPr>
              <a:lnSpc>
                <a:spcPct val="120000"/>
              </a:lnSpc>
            </a:pPr>
            <a:r>
              <a:rPr lang="en-US" altLang="zh-CN" sz="2400" dirty="0">
                <a:solidFill>
                  <a:srgbClr val="00B050"/>
                </a:solidFill>
                <a:ea typeface="宋体" panose="02010600030101010101" pitchFamily="2" charset="-122"/>
              </a:rPr>
              <a:t>//</a:t>
            </a:r>
            <a:r>
              <a:rPr lang="zh-CN" altLang="en-US" sz="2400" dirty="0">
                <a:solidFill>
                  <a:srgbClr val="00B050"/>
                </a:solidFill>
                <a:latin typeface="宋体" panose="02010600030101010101" pitchFamily="2" charset="-122"/>
                <a:ea typeface="宋体" panose="02010600030101010101" pitchFamily="2" charset="-122"/>
              </a:rPr>
              <a:t>以可变个数形参来定义方法</a:t>
            </a:r>
            <a:endParaRPr lang="en-US" altLang="zh-CN" sz="2400" dirty="0">
              <a:solidFill>
                <a:srgbClr val="00B050"/>
              </a:solidFill>
              <a:latin typeface="宋体" panose="02010600030101010101" pitchFamily="2" charset="-122"/>
              <a:ea typeface="宋体" panose="02010600030101010101" pitchFamily="2" charset="-122"/>
            </a:endParaRPr>
          </a:p>
          <a:p>
            <a:pPr>
              <a:lnSpc>
                <a:spcPct val="120000"/>
              </a:lnSpc>
            </a:pPr>
            <a:r>
              <a:rPr lang="en-US" altLang="zh-CN" sz="2800" b="1" dirty="0">
                <a:solidFill>
                  <a:srgbClr val="00B050"/>
                </a:solidFill>
              </a:rPr>
              <a:t>public static void test(</a:t>
            </a:r>
            <a:r>
              <a:rPr lang="en-US" altLang="zh-CN" sz="2800" b="1" dirty="0" err="1">
                <a:solidFill>
                  <a:srgbClr val="00B050"/>
                </a:solidFill>
              </a:rPr>
              <a:t>int</a:t>
            </a:r>
            <a:r>
              <a:rPr lang="en-US" altLang="zh-CN" sz="2800" b="1" dirty="0">
                <a:solidFill>
                  <a:srgbClr val="00B050"/>
                </a:solidFill>
              </a:rPr>
              <a:t> a ,String…books);</a:t>
            </a:r>
            <a:endParaRPr lang="zh-CN" altLang="en-US" sz="2800" b="1" dirty="0">
              <a:solidFill>
                <a:srgbClr val="00B050"/>
              </a:solidFill>
            </a:endParaRPr>
          </a:p>
        </p:txBody>
      </p:sp>
      <p:sp>
        <p:nvSpPr>
          <p:cNvPr id="2" name="TextBox 1"/>
          <p:cNvSpPr txBox="1"/>
          <p:nvPr/>
        </p:nvSpPr>
        <p:spPr>
          <a:xfrm>
            <a:off x="602563" y="3717032"/>
            <a:ext cx="11201696" cy="2234458"/>
          </a:xfrm>
          <a:prstGeom prst="rect">
            <a:avLst/>
          </a:prstGeom>
          <a:noFill/>
        </p:spPr>
        <p:txBody>
          <a:bodyPr wrap="square" rtlCol="0">
            <a:spAutoFit/>
          </a:bodyPr>
          <a:lstStyle/>
          <a:p>
            <a:r>
              <a:rPr lang="zh-CN" altLang="en-US" sz="2400" b="1" dirty="0">
                <a:solidFill>
                  <a:srgbClr val="00B050"/>
                </a:solidFill>
                <a:latin typeface="宋体" panose="02010600030101010101" pitchFamily="2" charset="-122"/>
                <a:ea typeface="宋体" panose="02010600030101010101" pitchFamily="2" charset="-122"/>
              </a:rPr>
              <a:t>说明：</a:t>
            </a:r>
            <a:endParaRPr lang="en-US" altLang="zh-CN" sz="2400" b="1" dirty="0">
              <a:solidFill>
                <a:srgbClr val="00B050"/>
              </a:solidFill>
              <a:latin typeface="宋体" panose="02010600030101010101" pitchFamily="2" charset="-122"/>
              <a:ea typeface="宋体" panose="02010600030101010101" pitchFamily="2" charset="-122"/>
            </a:endParaRPr>
          </a:p>
          <a:p>
            <a:pPr>
              <a:lnSpc>
                <a:spcPct val="120000"/>
              </a:lnSpc>
            </a:pPr>
            <a:r>
              <a:rPr lang="en-US" altLang="zh-CN" sz="2400" dirty="0">
                <a:solidFill>
                  <a:srgbClr val="00B050"/>
                </a:solidFill>
                <a:latin typeface="宋体" panose="02010600030101010101" pitchFamily="2" charset="-122"/>
                <a:ea typeface="宋体" panose="02010600030101010101" pitchFamily="2" charset="-122"/>
              </a:rPr>
              <a:t>1.</a:t>
            </a:r>
            <a:r>
              <a:rPr lang="zh-CN" altLang="en-US" sz="2400" dirty="0">
                <a:solidFill>
                  <a:srgbClr val="00B050"/>
                </a:solidFill>
                <a:latin typeface="宋体" panose="02010600030101010101" pitchFamily="2" charset="-122"/>
                <a:ea typeface="宋体" panose="02010600030101010101" pitchFamily="2" charset="-122"/>
              </a:rPr>
              <a:t>可变参数：方法参数部分指定类型的参数个数是可变多个</a:t>
            </a:r>
            <a:endParaRPr lang="en-US" altLang="zh-CN" sz="2400" dirty="0">
              <a:solidFill>
                <a:srgbClr val="00B050"/>
              </a:solidFill>
              <a:latin typeface="宋体" panose="02010600030101010101" pitchFamily="2" charset="-122"/>
              <a:ea typeface="宋体" panose="02010600030101010101" pitchFamily="2" charset="-122"/>
            </a:endParaRPr>
          </a:p>
          <a:p>
            <a:pPr>
              <a:lnSpc>
                <a:spcPct val="120000"/>
              </a:lnSpc>
            </a:pPr>
            <a:r>
              <a:rPr lang="en-US" altLang="zh-CN" sz="2400" dirty="0">
                <a:solidFill>
                  <a:srgbClr val="00B050"/>
                </a:solidFill>
                <a:latin typeface="宋体" panose="02010600030101010101" pitchFamily="2" charset="-122"/>
                <a:ea typeface="宋体" panose="02010600030101010101" pitchFamily="2" charset="-122"/>
              </a:rPr>
              <a:t>2.</a:t>
            </a:r>
            <a:r>
              <a:rPr lang="zh-CN" altLang="en-US" sz="2400" dirty="0">
                <a:solidFill>
                  <a:srgbClr val="FF0000"/>
                </a:solidFill>
                <a:latin typeface="宋体" panose="02010600030101010101" pitchFamily="2" charset="-122"/>
                <a:ea typeface="宋体" panose="02010600030101010101" pitchFamily="2" charset="-122"/>
              </a:rPr>
              <a:t>声明方式：方法名（参数的类型名</a:t>
            </a:r>
            <a:r>
              <a:rPr lang="en-US" altLang="zh-CN" sz="2400" dirty="0">
                <a:solidFill>
                  <a:srgbClr val="FF0000"/>
                </a:solidFill>
                <a:latin typeface="宋体" panose="02010600030101010101" pitchFamily="2" charset="-122"/>
                <a:ea typeface="宋体" panose="02010600030101010101" pitchFamily="2" charset="-122"/>
              </a:rPr>
              <a:t>...</a:t>
            </a:r>
            <a:r>
              <a:rPr lang="zh-CN" altLang="en-US" sz="2400" dirty="0">
                <a:solidFill>
                  <a:srgbClr val="FF0000"/>
                </a:solidFill>
                <a:latin typeface="宋体" panose="02010600030101010101" pitchFamily="2" charset="-122"/>
                <a:ea typeface="宋体" panose="02010600030101010101" pitchFamily="2" charset="-122"/>
              </a:rPr>
              <a:t>参数名）</a:t>
            </a:r>
            <a:endParaRPr lang="en-US" altLang="zh-CN" sz="2400" dirty="0">
              <a:solidFill>
                <a:srgbClr val="00B050"/>
              </a:solidFill>
              <a:latin typeface="宋体" panose="02010600030101010101" pitchFamily="2" charset="-122"/>
              <a:ea typeface="宋体" panose="02010600030101010101" pitchFamily="2" charset="-122"/>
            </a:endParaRPr>
          </a:p>
          <a:p>
            <a:pPr>
              <a:lnSpc>
                <a:spcPct val="120000"/>
              </a:lnSpc>
            </a:pPr>
            <a:r>
              <a:rPr lang="en-US" altLang="zh-CN" sz="2400" dirty="0">
                <a:solidFill>
                  <a:srgbClr val="00B050"/>
                </a:solidFill>
                <a:latin typeface="宋体" panose="02010600030101010101" pitchFamily="2" charset="-122"/>
                <a:ea typeface="宋体" panose="02010600030101010101" pitchFamily="2" charset="-122"/>
              </a:rPr>
              <a:t>3.</a:t>
            </a:r>
            <a:r>
              <a:rPr lang="zh-CN" altLang="en-US" sz="2400" dirty="0">
                <a:solidFill>
                  <a:srgbClr val="FF0000"/>
                </a:solidFill>
                <a:latin typeface="宋体" panose="02010600030101010101" pitchFamily="2" charset="-122"/>
                <a:ea typeface="宋体" panose="02010600030101010101" pitchFamily="2" charset="-122"/>
              </a:rPr>
              <a:t>可变参数方法的使用与方法参数部分使用数组是一致的</a:t>
            </a:r>
            <a:endParaRPr lang="en-US" altLang="zh-CN" sz="2400" dirty="0">
              <a:solidFill>
                <a:srgbClr val="FF0000"/>
              </a:solidFill>
              <a:latin typeface="宋体" panose="02010600030101010101" pitchFamily="2" charset="-122"/>
              <a:ea typeface="宋体" panose="02010600030101010101" pitchFamily="2" charset="-122"/>
            </a:endParaRPr>
          </a:p>
          <a:p>
            <a:pPr>
              <a:lnSpc>
                <a:spcPct val="120000"/>
              </a:lnSpc>
            </a:pPr>
            <a:r>
              <a:rPr lang="en-US" altLang="zh-CN" sz="2400" dirty="0">
                <a:solidFill>
                  <a:srgbClr val="00B050"/>
                </a:solidFill>
                <a:latin typeface="宋体" panose="02010600030101010101" pitchFamily="2" charset="-122"/>
                <a:ea typeface="宋体" panose="02010600030101010101" pitchFamily="2" charset="-122"/>
              </a:rPr>
              <a:t>4.</a:t>
            </a:r>
            <a:r>
              <a:rPr lang="zh-CN" altLang="en-US" sz="2400" dirty="0">
                <a:solidFill>
                  <a:srgbClr val="00B050"/>
                </a:solidFill>
                <a:latin typeface="宋体" panose="02010600030101010101" pitchFamily="2" charset="-122"/>
                <a:ea typeface="宋体" panose="02010600030101010101" pitchFamily="2" charset="-122"/>
              </a:rPr>
              <a:t>方法的参数部分</a:t>
            </a:r>
            <a:r>
              <a:rPr lang="zh-CN" altLang="en-US" sz="2400" dirty="0">
                <a:solidFill>
                  <a:srgbClr val="FF0000"/>
                </a:solidFill>
                <a:latin typeface="宋体" panose="02010600030101010101" pitchFamily="2" charset="-122"/>
                <a:ea typeface="宋体" panose="02010600030101010101" pitchFamily="2" charset="-122"/>
              </a:rPr>
              <a:t>有可变形参</a:t>
            </a:r>
            <a:r>
              <a:rPr lang="zh-CN" altLang="en-US" sz="2400" dirty="0">
                <a:solidFill>
                  <a:srgbClr val="00B050"/>
                </a:solidFill>
                <a:latin typeface="宋体" panose="02010600030101010101" pitchFamily="2" charset="-122"/>
                <a:ea typeface="宋体" panose="02010600030101010101" pitchFamily="2" charset="-122"/>
              </a:rPr>
              <a:t>，需要放在形参声明的</a:t>
            </a:r>
            <a:r>
              <a:rPr lang="zh-CN" altLang="en-US" sz="2400" dirty="0">
                <a:solidFill>
                  <a:srgbClr val="FF0000"/>
                </a:solidFill>
                <a:latin typeface="宋体" panose="02010600030101010101" pitchFamily="2" charset="-122"/>
                <a:ea typeface="宋体" panose="02010600030101010101" pitchFamily="2" charset="-122"/>
              </a:rPr>
              <a:t>最后</a:t>
            </a:r>
            <a:endParaRPr lang="zh-CN" altLang="en-US" sz="2400"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5840" y="707557"/>
            <a:ext cx="5376597" cy="584775"/>
          </a:xfrm>
          <a:prstGeom prst="rect">
            <a:avLst/>
          </a:prstGeom>
          <a:noFill/>
        </p:spPr>
        <p:txBody>
          <a:bodyPr wrap="square" rtlCol="0">
            <a:spAutoFit/>
          </a:bodyPr>
          <a:lstStyle/>
          <a:p>
            <a:r>
              <a:rPr lang="zh-CN" altLang="en-US" sz="3200" b="1" dirty="0">
                <a:solidFill>
                  <a:srgbClr val="00B050"/>
                </a:solidFill>
                <a:ea typeface="宋体" panose="02010600030101010101" pitchFamily="2" charset="-122"/>
                <a:cs typeface="Times New Roman" panose="02020603050405020304" pitchFamily="18" charset="0"/>
              </a:rPr>
              <a:t>体会可变个数的形参</a:t>
            </a:r>
            <a:endParaRPr lang="zh-CN" altLang="en-US" sz="3200" b="1" dirty="0">
              <a:solidFill>
                <a:srgbClr val="00B050"/>
              </a:solidFill>
              <a:ea typeface="宋体" panose="02010600030101010101" pitchFamily="2" charset="-122"/>
              <a:cs typeface="Times New Roman" panose="02020603050405020304" pitchFamily="18" charset="0"/>
            </a:endParaRPr>
          </a:p>
        </p:txBody>
      </p:sp>
      <p:sp>
        <p:nvSpPr>
          <p:cNvPr id="5" name="TextBox 4"/>
          <p:cNvSpPr txBox="1"/>
          <p:nvPr/>
        </p:nvSpPr>
        <p:spPr>
          <a:xfrm>
            <a:off x="527381" y="1225690"/>
            <a:ext cx="11329259" cy="5324535"/>
          </a:xfrm>
          <a:prstGeom prst="rect">
            <a:avLst/>
          </a:prstGeom>
          <a:noFill/>
        </p:spPr>
        <p:txBody>
          <a:bodyPr wrap="square" rtlCol="0">
            <a:spAutoFit/>
          </a:bodyPr>
          <a:lstStyle/>
          <a:p>
            <a:r>
              <a:rPr lang="en-US" altLang="zh-CN" sz="2000" dirty="0">
                <a:solidFill>
                  <a:srgbClr val="00B050"/>
                </a:solidFill>
                <a:ea typeface="宋体" panose="02010600030101010101" pitchFamily="2" charset="-122"/>
              </a:rPr>
              <a:t>public void test(String[] </a:t>
            </a:r>
            <a:r>
              <a:rPr lang="en-US" altLang="zh-CN" sz="2000" dirty="0" err="1">
                <a:solidFill>
                  <a:srgbClr val="00B050"/>
                </a:solidFill>
                <a:ea typeface="宋体" panose="02010600030101010101" pitchFamily="2" charset="-122"/>
              </a:rPr>
              <a:t>msg</a:t>
            </a:r>
            <a:r>
              <a:rPr lang="en-US" altLang="zh-CN" sz="2000" dirty="0">
                <a:solidFill>
                  <a:srgbClr val="00B050"/>
                </a:solidFill>
                <a:ea typeface="宋体" panose="02010600030101010101" pitchFamily="2" charset="-122"/>
              </a:rPr>
              <a:t>){</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	</a:t>
            </a:r>
            <a:r>
              <a:rPr lang="en-US" altLang="zh-CN" sz="2000" dirty="0" err="1">
                <a:solidFill>
                  <a:srgbClr val="00B050"/>
                </a:solidFill>
                <a:ea typeface="宋体" panose="02010600030101010101" pitchFamily="2" charset="-122"/>
              </a:rPr>
              <a:t>System.out.println</a:t>
            </a:r>
            <a:r>
              <a:rPr lang="en-US" altLang="zh-CN" sz="2000" dirty="0">
                <a:solidFill>
                  <a:srgbClr val="00B050"/>
                </a:solidFill>
                <a:ea typeface="宋体" panose="02010600030101010101" pitchFamily="2" charset="-122"/>
              </a:rPr>
              <a:t>(“</a:t>
            </a:r>
            <a:r>
              <a:rPr lang="zh-CN" altLang="en-US" sz="2000" dirty="0">
                <a:solidFill>
                  <a:srgbClr val="00B050"/>
                </a:solidFill>
                <a:ea typeface="宋体" panose="02010600030101010101" pitchFamily="2" charset="-122"/>
              </a:rPr>
              <a:t>含字符串数组参数的</a:t>
            </a:r>
            <a:r>
              <a:rPr lang="en-US" altLang="zh-CN" sz="2000" dirty="0">
                <a:solidFill>
                  <a:srgbClr val="00B050"/>
                </a:solidFill>
                <a:ea typeface="宋体" panose="02010600030101010101" pitchFamily="2" charset="-122"/>
              </a:rPr>
              <a:t>test</a:t>
            </a:r>
            <a:r>
              <a:rPr lang="zh-CN" altLang="en-US" sz="2000" dirty="0">
                <a:solidFill>
                  <a:srgbClr val="00B050"/>
                </a:solidFill>
                <a:ea typeface="宋体" panose="02010600030101010101" pitchFamily="2" charset="-122"/>
              </a:rPr>
              <a:t>方法 </a:t>
            </a:r>
            <a:r>
              <a:rPr lang="en-US" altLang="zh-CN" sz="2000" dirty="0">
                <a:solidFill>
                  <a:srgbClr val="00B050"/>
                </a:solidFill>
                <a:ea typeface="宋体" panose="02010600030101010101" pitchFamily="2" charset="-122"/>
              </a:rPr>
              <a:t>");</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public void test1(String book){</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	</a:t>
            </a:r>
            <a:r>
              <a:rPr lang="en-US" altLang="zh-CN" sz="2000" dirty="0" err="1">
                <a:solidFill>
                  <a:srgbClr val="00B050"/>
                </a:solidFill>
                <a:ea typeface="宋体" panose="02010600030101010101" pitchFamily="2" charset="-122"/>
              </a:rPr>
              <a:t>System.out.println</a:t>
            </a:r>
            <a:r>
              <a:rPr lang="en-US" altLang="zh-CN" sz="2000" dirty="0">
                <a:solidFill>
                  <a:srgbClr val="00B050"/>
                </a:solidFill>
                <a:ea typeface="宋体" panose="02010600030101010101" pitchFamily="2" charset="-122"/>
              </a:rPr>
              <a:t>(“</a:t>
            </a:r>
            <a:r>
              <a:rPr lang="zh-CN" altLang="en-US" sz="2000" dirty="0">
                <a:solidFill>
                  <a:srgbClr val="00B050"/>
                </a:solidFill>
                <a:ea typeface="宋体" panose="02010600030101010101" pitchFamily="2" charset="-122"/>
              </a:rPr>
              <a:t>****</a:t>
            </a:r>
            <a:r>
              <a:rPr lang="zh-CN" altLang="en-US" sz="2000" b="1" dirty="0">
                <a:solidFill>
                  <a:srgbClr val="00B050"/>
                </a:solidFill>
                <a:ea typeface="宋体" panose="02010600030101010101" pitchFamily="2" charset="-122"/>
              </a:rPr>
              <a:t>与可变形参方法构成重载的</a:t>
            </a:r>
            <a:r>
              <a:rPr lang="en-US" altLang="zh-CN" sz="2000" b="1" dirty="0">
                <a:solidFill>
                  <a:srgbClr val="00B050"/>
                </a:solidFill>
                <a:ea typeface="宋体" panose="02010600030101010101" pitchFamily="2" charset="-122"/>
              </a:rPr>
              <a:t>test1</a:t>
            </a:r>
            <a:r>
              <a:rPr lang="zh-CN" altLang="en-US" sz="2000" b="1" dirty="0">
                <a:solidFill>
                  <a:srgbClr val="00B050"/>
                </a:solidFill>
                <a:ea typeface="宋体" panose="02010600030101010101" pitchFamily="2" charset="-122"/>
              </a:rPr>
              <a:t>方法</a:t>
            </a:r>
            <a:r>
              <a:rPr lang="zh-CN" altLang="en-US" sz="2000" dirty="0">
                <a:solidFill>
                  <a:srgbClr val="00B050"/>
                </a:solidFill>
                <a:ea typeface="宋体" panose="02010600030101010101" pitchFamily="2" charset="-122"/>
              </a:rPr>
              <a:t>****</a:t>
            </a:r>
            <a:r>
              <a:rPr lang="en-US" altLang="zh-CN" sz="2000" dirty="0">
                <a:solidFill>
                  <a:srgbClr val="00B050"/>
                </a:solidFill>
                <a:ea typeface="宋体" panose="02010600030101010101" pitchFamily="2" charset="-122"/>
              </a:rPr>
              <a:t>");</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	</a:t>
            </a:r>
            <a:endParaRPr lang="zh-CN" altLang="en-US"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public void test1(String ... books){</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	</a:t>
            </a:r>
            <a:r>
              <a:rPr lang="en-US" altLang="zh-CN" sz="2000" dirty="0" err="1">
                <a:solidFill>
                  <a:srgbClr val="00B050"/>
                </a:solidFill>
                <a:ea typeface="宋体" panose="02010600030101010101" pitchFamily="2" charset="-122"/>
              </a:rPr>
              <a:t>System.out.println</a:t>
            </a:r>
            <a:r>
              <a:rPr lang="en-US" altLang="zh-CN" sz="2000" dirty="0">
                <a:solidFill>
                  <a:srgbClr val="00B050"/>
                </a:solidFill>
                <a:ea typeface="宋体" panose="02010600030101010101" pitchFamily="2" charset="-122"/>
              </a:rPr>
              <a:t>("****</a:t>
            </a:r>
            <a:r>
              <a:rPr lang="zh-CN" altLang="en-US" sz="2000" dirty="0">
                <a:solidFill>
                  <a:srgbClr val="00B050"/>
                </a:solidFill>
                <a:ea typeface="宋体" panose="02010600030101010101" pitchFamily="2" charset="-122"/>
              </a:rPr>
              <a:t>形参长度可变的</a:t>
            </a:r>
            <a:r>
              <a:rPr lang="en-US" altLang="zh-CN" sz="2000" dirty="0">
                <a:solidFill>
                  <a:srgbClr val="00B050"/>
                </a:solidFill>
                <a:ea typeface="宋体" panose="02010600030101010101" pitchFamily="2" charset="-122"/>
              </a:rPr>
              <a:t>test1</a:t>
            </a:r>
            <a:r>
              <a:rPr lang="zh-CN" altLang="en-US" sz="2000" dirty="0">
                <a:solidFill>
                  <a:srgbClr val="00B050"/>
                </a:solidFill>
                <a:ea typeface="宋体" panose="02010600030101010101" pitchFamily="2" charset="-122"/>
              </a:rPr>
              <a:t>方法****</a:t>
            </a:r>
            <a:r>
              <a:rPr lang="en-US" altLang="zh-CN" sz="2000" dirty="0">
                <a:solidFill>
                  <a:srgbClr val="00B050"/>
                </a:solidFill>
                <a:ea typeface="宋体" panose="02010600030101010101" pitchFamily="2" charset="-122"/>
              </a:rPr>
              <a:t>");</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public static void main(String[] </a:t>
            </a:r>
            <a:r>
              <a:rPr lang="en-US" altLang="zh-CN" sz="2000" dirty="0" err="1">
                <a:solidFill>
                  <a:srgbClr val="00B050"/>
                </a:solidFill>
                <a:ea typeface="宋体" panose="02010600030101010101" pitchFamily="2" charset="-122"/>
              </a:rPr>
              <a:t>args</a:t>
            </a:r>
            <a:r>
              <a:rPr lang="en-US" altLang="zh-CN" sz="2000" dirty="0">
                <a:solidFill>
                  <a:srgbClr val="00B050"/>
                </a:solidFill>
                <a:ea typeface="宋体" panose="02010600030101010101" pitchFamily="2" charset="-122"/>
              </a:rPr>
              <a:t>){</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	</a:t>
            </a:r>
            <a:r>
              <a:rPr lang="en-US" altLang="zh-CN" sz="2000" dirty="0" err="1">
                <a:solidFill>
                  <a:srgbClr val="00B050"/>
                </a:solidFill>
                <a:ea typeface="宋体" panose="02010600030101010101" pitchFamily="2" charset="-122"/>
              </a:rPr>
              <a:t>TestOverload</a:t>
            </a:r>
            <a:r>
              <a:rPr lang="en-US" altLang="zh-CN" sz="2000" dirty="0">
                <a:solidFill>
                  <a:srgbClr val="00B050"/>
                </a:solidFill>
                <a:ea typeface="宋体" panose="02010600030101010101" pitchFamily="2" charset="-122"/>
              </a:rPr>
              <a:t> to = new </a:t>
            </a:r>
            <a:r>
              <a:rPr lang="en-US" altLang="zh-CN" sz="2000" dirty="0" err="1">
                <a:solidFill>
                  <a:srgbClr val="00B050"/>
                </a:solidFill>
                <a:ea typeface="宋体" panose="02010600030101010101" pitchFamily="2" charset="-122"/>
              </a:rPr>
              <a:t>TestOverload</a:t>
            </a:r>
            <a:r>
              <a:rPr lang="en-US" altLang="zh-CN" sz="2000" dirty="0">
                <a:solidFill>
                  <a:srgbClr val="00B050"/>
                </a:solidFill>
                <a:ea typeface="宋体" panose="02010600030101010101" pitchFamily="2" charset="-122"/>
              </a:rPr>
              <a:t>();</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	//</a:t>
            </a:r>
            <a:r>
              <a:rPr lang="zh-CN" altLang="en-US" sz="2000" dirty="0">
                <a:solidFill>
                  <a:srgbClr val="00B050"/>
                </a:solidFill>
                <a:ea typeface="宋体" panose="02010600030101010101" pitchFamily="2" charset="-122"/>
              </a:rPr>
              <a:t>下面两次调用将执行第二个</a:t>
            </a:r>
            <a:r>
              <a:rPr lang="en-US" altLang="zh-CN" sz="2000" dirty="0">
                <a:solidFill>
                  <a:srgbClr val="00B050"/>
                </a:solidFill>
                <a:ea typeface="宋体" panose="02010600030101010101" pitchFamily="2" charset="-122"/>
              </a:rPr>
              <a:t>test</a:t>
            </a:r>
            <a:r>
              <a:rPr lang="zh-CN" altLang="en-US" sz="2000" dirty="0">
                <a:solidFill>
                  <a:srgbClr val="00B050"/>
                </a:solidFill>
                <a:ea typeface="宋体" panose="02010600030101010101" pitchFamily="2" charset="-122"/>
              </a:rPr>
              <a:t>方法</a:t>
            </a:r>
            <a:endParaRPr lang="zh-CN" altLang="en-US" sz="2000" dirty="0">
              <a:solidFill>
                <a:srgbClr val="00B050"/>
              </a:solidFill>
              <a:ea typeface="宋体" panose="02010600030101010101" pitchFamily="2" charset="-122"/>
            </a:endParaRPr>
          </a:p>
          <a:p>
            <a:r>
              <a:rPr lang="zh-CN" altLang="en-US" sz="2000" dirty="0">
                <a:solidFill>
                  <a:srgbClr val="00B050"/>
                </a:solidFill>
                <a:ea typeface="宋体" panose="02010600030101010101" pitchFamily="2" charset="-122"/>
              </a:rPr>
              <a:t>	</a:t>
            </a:r>
            <a:r>
              <a:rPr lang="en-US" altLang="zh-CN" sz="2000" dirty="0">
                <a:solidFill>
                  <a:srgbClr val="00B050"/>
                </a:solidFill>
                <a:ea typeface="宋体" panose="02010600030101010101" pitchFamily="2" charset="-122"/>
              </a:rPr>
              <a:t>to.test1();</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	to.test1("</a:t>
            </a:r>
            <a:r>
              <a:rPr lang="en-US" altLang="zh-CN" sz="2000" dirty="0" err="1">
                <a:solidFill>
                  <a:srgbClr val="00B050"/>
                </a:solidFill>
                <a:ea typeface="宋体" panose="02010600030101010101" pitchFamily="2" charset="-122"/>
              </a:rPr>
              <a:t>aa</a:t>
            </a:r>
            <a:r>
              <a:rPr lang="en-US" altLang="zh-CN" sz="2000" dirty="0">
                <a:solidFill>
                  <a:srgbClr val="00B050"/>
                </a:solidFill>
                <a:ea typeface="宋体" panose="02010600030101010101" pitchFamily="2" charset="-122"/>
              </a:rPr>
              <a:t>" , "bb");</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	//</a:t>
            </a:r>
            <a:r>
              <a:rPr lang="zh-CN" altLang="en-US" sz="2000" dirty="0">
                <a:solidFill>
                  <a:srgbClr val="00B050"/>
                </a:solidFill>
                <a:ea typeface="宋体" panose="02010600030101010101" pitchFamily="2" charset="-122"/>
              </a:rPr>
              <a:t>下面将执行第一个</a:t>
            </a:r>
            <a:r>
              <a:rPr lang="en-US" altLang="zh-CN" sz="2000" dirty="0">
                <a:solidFill>
                  <a:srgbClr val="00B050"/>
                </a:solidFill>
                <a:ea typeface="宋体" panose="02010600030101010101" pitchFamily="2" charset="-122"/>
              </a:rPr>
              <a:t>test</a:t>
            </a:r>
            <a:r>
              <a:rPr lang="zh-CN" altLang="en-US" sz="2000" dirty="0">
                <a:solidFill>
                  <a:srgbClr val="00B050"/>
                </a:solidFill>
                <a:ea typeface="宋体" panose="02010600030101010101" pitchFamily="2" charset="-122"/>
              </a:rPr>
              <a:t>方法</a:t>
            </a:r>
            <a:endParaRPr lang="zh-CN" altLang="en-US" sz="2000" dirty="0">
              <a:solidFill>
                <a:srgbClr val="00B050"/>
              </a:solidFill>
              <a:ea typeface="宋体" panose="02010600030101010101" pitchFamily="2" charset="-122"/>
            </a:endParaRPr>
          </a:p>
          <a:p>
            <a:r>
              <a:rPr lang="zh-CN" altLang="en-US" sz="2000" dirty="0">
                <a:solidFill>
                  <a:srgbClr val="00B050"/>
                </a:solidFill>
                <a:ea typeface="宋体" panose="02010600030101010101" pitchFamily="2" charset="-122"/>
              </a:rPr>
              <a:t>	</a:t>
            </a:r>
            <a:r>
              <a:rPr lang="en-US" altLang="zh-CN" sz="2000" dirty="0" err="1">
                <a:solidFill>
                  <a:srgbClr val="00B050"/>
                </a:solidFill>
                <a:ea typeface="宋体" panose="02010600030101010101" pitchFamily="2" charset="-122"/>
              </a:rPr>
              <a:t>to.test</a:t>
            </a:r>
            <a:r>
              <a:rPr lang="en-US" altLang="zh-CN" sz="2000" dirty="0">
                <a:solidFill>
                  <a:srgbClr val="00B050"/>
                </a:solidFill>
                <a:ea typeface="宋体" panose="02010600030101010101" pitchFamily="2" charset="-122"/>
              </a:rPr>
              <a:t>(new String[]{"</a:t>
            </a:r>
            <a:r>
              <a:rPr lang="en-US" altLang="zh-CN" sz="2000" dirty="0" err="1">
                <a:solidFill>
                  <a:srgbClr val="00B050"/>
                </a:solidFill>
                <a:ea typeface="宋体" panose="02010600030101010101" pitchFamily="2" charset="-122"/>
              </a:rPr>
              <a:t>aa</a:t>
            </a:r>
            <a:r>
              <a:rPr lang="en-US" altLang="zh-CN" sz="2000" dirty="0">
                <a:solidFill>
                  <a:srgbClr val="00B050"/>
                </a:solidFill>
                <a:ea typeface="宋体" panose="02010600030101010101" pitchFamily="2" charset="-122"/>
              </a:rPr>
              <a:t>"});</a:t>
            </a:r>
            <a:endParaRPr lang="en-US" altLang="zh-CN"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a:t>
            </a:r>
            <a:endParaRPr lang="zh-CN" altLang="en-US" sz="2000" dirty="0">
              <a:solidFill>
                <a:srgbClr val="00B050"/>
              </a:solidFill>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5787" y="789423"/>
            <a:ext cx="5215047" cy="680656"/>
          </a:xfrm>
        </p:spPr>
        <p:txBody>
          <a:bodyPr/>
          <a:lstStyle/>
          <a:p>
            <a:r>
              <a:rPr lang="zh-CN" altLang="en-US" b="1" dirty="0">
                <a:solidFill>
                  <a:srgbClr val="00B050"/>
                </a:solidFill>
                <a:latin typeface="+mn-lt"/>
                <a:ea typeface="宋体" panose="02010600030101010101" pitchFamily="2" charset="-122"/>
              </a:rPr>
              <a:t>方法的参数传递</a:t>
            </a:r>
            <a:endParaRPr lang="zh-CN" altLang="en-US" b="1" dirty="0">
              <a:solidFill>
                <a:srgbClr val="00B050"/>
              </a:solidFill>
              <a:latin typeface="+mn-lt"/>
              <a:ea typeface="宋体" panose="02010600030101010101" pitchFamily="2" charset="-122"/>
            </a:endParaRPr>
          </a:p>
        </p:txBody>
      </p:sp>
      <p:sp>
        <p:nvSpPr>
          <p:cNvPr id="3" name="内容占位符 2"/>
          <p:cNvSpPr>
            <a:spLocks noGrp="1"/>
          </p:cNvSpPr>
          <p:nvPr>
            <p:ph idx="1"/>
          </p:nvPr>
        </p:nvSpPr>
        <p:spPr>
          <a:xfrm>
            <a:off x="609600" y="1600200"/>
            <a:ext cx="10972800" cy="4709120"/>
          </a:xfrm>
        </p:spPr>
        <p:txBody>
          <a:bodyPr/>
          <a:lstStyle/>
          <a:p>
            <a:pPr>
              <a:buFont typeface="Wingdings" panose="05000000000000000000" pitchFamily="2" charset="2"/>
              <a:buChar char="l"/>
            </a:pPr>
            <a:r>
              <a:rPr lang="zh-CN" altLang="en-US" b="1" dirty="0">
                <a:solidFill>
                  <a:srgbClr val="00B050"/>
                </a:solidFill>
                <a:ea typeface="宋体" panose="02010600030101010101" pitchFamily="2" charset="-122"/>
              </a:rPr>
              <a:t>方法，必须有其所在类或对象调用才有意义。若方法含有参数：</a:t>
            </a:r>
            <a:endParaRPr lang="en-US" altLang="zh-CN" b="1" dirty="0">
              <a:solidFill>
                <a:srgbClr val="00B050"/>
              </a:solidFill>
              <a:ea typeface="宋体" panose="02010600030101010101" pitchFamily="2" charset="-122"/>
            </a:endParaRPr>
          </a:p>
          <a:p>
            <a:pPr>
              <a:buFont typeface="Wingdings" panose="05000000000000000000" pitchFamily="2" charset="2"/>
              <a:buChar char="Ø"/>
            </a:pPr>
            <a:r>
              <a:rPr lang="zh-CN" altLang="en-US" b="1" dirty="0">
                <a:solidFill>
                  <a:srgbClr val="00B050"/>
                </a:solidFill>
                <a:ea typeface="宋体" panose="02010600030101010101" pitchFamily="2" charset="-122"/>
              </a:rPr>
              <a:t>形参</a:t>
            </a:r>
            <a:r>
              <a:rPr lang="zh-CN" altLang="en-US" dirty="0">
                <a:solidFill>
                  <a:srgbClr val="00B050"/>
                </a:solidFill>
                <a:ea typeface="宋体" panose="02010600030101010101" pitchFamily="2" charset="-122"/>
              </a:rPr>
              <a:t>：方法声明时的参数</a:t>
            </a:r>
            <a:endParaRPr lang="en-US" altLang="zh-CN" dirty="0">
              <a:solidFill>
                <a:srgbClr val="00B050"/>
              </a:solidFill>
              <a:ea typeface="宋体" panose="02010600030101010101" pitchFamily="2" charset="-122"/>
            </a:endParaRPr>
          </a:p>
          <a:p>
            <a:pPr>
              <a:buFont typeface="Wingdings" panose="05000000000000000000" pitchFamily="2" charset="2"/>
              <a:buChar char="Ø"/>
            </a:pPr>
            <a:r>
              <a:rPr lang="zh-CN" altLang="en-US" b="1" dirty="0">
                <a:solidFill>
                  <a:srgbClr val="00B050"/>
                </a:solidFill>
                <a:ea typeface="宋体" panose="02010600030101010101" pitchFamily="2" charset="-122"/>
              </a:rPr>
              <a:t>实参：</a:t>
            </a:r>
            <a:r>
              <a:rPr lang="zh-CN" altLang="en-US" dirty="0">
                <a:solidFill>
                  <a:srgbClr val="00B050"/>
                </a:solidFill>
                <a:ea typeface="宋体" panose="02010600030101010101" pitchFamily="2" charset="-122"/>
              </a:rPr>
              <a:t>方法调用时</a:t>
            </a:r>
            <a:r>
              <a:rPr lang="zh-CN" altLang="en-US" dirty="0">
                <a:solidFill>
                  <a:srgbClr val="00B050"/>
                </a:solidFill>
                <a:ea typeface="宋体" panose="02010600030101010101" pitchFamily="2" charset="-122"/>
                <a:cs typeface="Times New Roman" panose="02020603050405020304" pitchFamily="18" charset="0"/>
              </a:rPr>
              <a:t>实际传给形参的参数值</a:t>
            </a:r>
            <a:endParaRPr lang="en-US" altLang="zh-CN" dirty="0">
              <a:solidFill>
                <a:srgbClr val="00B050"/>
              </a:solidFill>
              <a:ea typeface="宋体" panose="02010600030101010101" pitchFamily="2" charset="-122"/>
            </a:endParaRPr>
          </a:p>
          <a:p>
            <a:pPr marL="0" indent="0">
              <a:buNone/>
            </a:pPr>
            <a:endParaRPr lang="en-US" altLang="zh-CN" sz="1800" dirty="0">
              <a:solidFill>
                <a:srgbClr val="00B050"/>
              </a:solidFill>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dirty="0">
                <a:solidFill>
                  <a:srgbClr val="00B050"/>
                </a:solidFill>
                <a:ea typeface="宋体" panose="02010600030101010101" pitchFamily="2" charset="-122"/>
                <a:cs typeface="Times New Roman" panose="02020603050405020304" pitchFamily="18" charset="0"/>
              </a:rPr>
              <a:t>Java</a:t>
            </a:r>
            <a:r>
              <a:rPr lang="zh-CN" altLang="en-US" dirty="0">
                <a:solidFill>
                  <a:srgbClr val="00B050"/>
                </a:solidFill>
                <a:ea typeface="宋体" panose="02010600030101010101" pitchFamily="2" charset="-122"/>
                <a:cs typeface="Times New Roman" panose="02020603050405020304" pitchFamily="18" charset="0"/>
              </a:rPr>
              <a:t>的实参值如何传入方法呢？</a:t>
            </a:r>
            <a:endParaRPr lang="en-US" altLang="zh-CN" dirty="0">
              <a:solidFill>
                <a:srgbClr val="00B050"/>
              </a:solidFill>
              <a:ea typeface="宋体" panose="02010600030101010101" pitchFamily="2" charset="-122"/>
              <a:cs typeface="Times New Roman" panose="02020603050405020304" pitchFamily="18" charset="0"/>
            </a:endParaRPr>
          </a:p>
          <a:p>
            <a:pPr marL="0" indent="0">
              <a:buNone/>
            </a:pPr>
            <a:r>
              <a:rPr lang="en-US" altLang="zh-CN" dirty="0">
                <a:solidFill>
                  <a:srgbClr val="00B050"/>
                </a:solidFill>
                <a:ea typeface="宋体" panose="02010600030101010101" pitchFamily="2" charset="-122"/>
                <a:cs typeface="Times New Roman" panose="02020603050405020304" pitchFamily="18" charset="0"/>
              </a:rPr>
              <a:t>        Java</a:t>
            </a:r>
            <a:r>
              <a:rPr lang="zh-CN" altLang="en-US" dirty="0">
                <a:solidFill>
                  <a:srgbClr val="00B050"/>
                </a:solidFill>
                <a:ea typeface="宋体" panose="02010600030101010101" pitchFamily="2" charset="-122"/>
                <a:cs typeface="Times New Roman" panose="02020603050405020304" pitchFamily="18" charset="0"/>
              </a:rPr>
              <a:t>里方法的参数传递方式只有一种：值传递。  即将实际参数值的副本（复制品）传入方法内，而参数本身不受影响。</a:t>
            </a:r>
            <a:endParaRPr lang="zh-CN" altLang="en-US" dirty="0">
              <a:solidFill>
                <a:srgbClr val="00B050"/>
              </a:solidFill>
              <a:ea typeface="宋体" panose="02010600030101010101" pitchFamily="2" charset="-122"/>
              <a:cs typeface="Times New Roman" panose="02020603050405020304" pitchFamily="18" charset="0"/>
            </a:endParaRPr>
          </a:p>
        </p:txBody>
      </p:sp>
      <p:sp>
        <p:nvSpPr>
          <p:cNvPr id="4" name="五角星 3"/>
          <p:cNvSpPr/>
          <p:nvPr/>
        </p:nvSpPr>
        <p:spPr>
          <a:xfrm>
            <a:off x="3215680" y="877723"/>
            <a:ext cx="672075" cy="504056"/>
          </a:xfrm>
          <a:prstGeom prst="star5">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6314" y="268680"/>
            <a:ext cx="4896544" cy="646331"/>
          </a:xfrm>
          <a:prstGeom prst="rect">
            <a:avLst/>
          </a:prstGeom>
          <a:noFill/>
        </p:spPr>
        <p:txBody>
          <a:bodyPr wrap="square" rtlCol="0">
            <a:spAutoFit/>
          </a:bodyPr>
          <a:lstStyle/>
          <a:p>
            <a:r>
              <a:rPr lang="zh-CN" altLang="en-US" sz="3600" b="1" dirty="0">
                <a:solidFill>
                  <a:srgbClr val="00B050"/>
                </a:solidFill>
                <a:ea typeface="宋体" panose="02010600030101010101" pitchFamily="2" charset="-122"/>
                <a:cs typeface="Times New Roman" panose="02020603050405020304" pitchFamily="18" charset="0"/>
              </a:rPr>
              <a:t>方法的参数传递</a:t>
            </a:r>
            <a:endParaRPr lang="zh-CN" altLang="en-US" sz="3600" dirty="0">
              <a:solidFill>
                <a:srgbClr val="00B050"/>
              </a:solidFill>
              <a:ea typeface="宋体" panose="02010600030101010101" pitchFamily="2" charset="-122"/>
            </a:endParaRPr>
          </a:p>
        </p:txBody>
      </p:sp>
      <p:sp>
        <p:nvSpPr>
          <p:cNvPr id="2" name="TextBox 1"/>
          <p:cNvSpPr txBox="1"/>
          <p:nvPr/>
        </p:nvSpPr>
        <p:spPr>
          <a:xfrm>
            <a:off x="1216314" y="1204444"/>
            <a:ext cx="11713301" cy="5632311"/>
          </a:xfrm>
          <a:prstGeom prst="rect">
            <a:avLst/>
          </a:prstGeom>
          <a:noFill/>
        </p:spPr>
        <p:txBody>
          <a:bodyPr wrap="square" rtlCol="0">
            <a:spAutoFit/>
          </a:bodyPr>
          <a:lstStyle/>
          <a:p>
            <a:r>
              <a:rPr lang="en-US" altLang="zh-CN" sz="2400" dirty="0">
                <a:solidFill>
                  <a:srgbClr val="00B050"/>
                </a:solidFill>
                <a:ea typeface="宋体" panose="02010600030101010101" pitchFamily="2" charset="-122"/>
              </a:rPr>
              <a:t>public class </a:t>
            </a:r>
            <a:r>
              <a:rPr lang="en-US" altLang="zh-CN" sz="2400" dirty="0" err="1">
                <a:solidFill>
                  <a:srgbClr val="00B050"/>
                </a:solidFill>
                <a:ea typeface="宋体" panose="02010600030101010101" pitchFamily="2" charset="-122"/>
              </a:rPr>
              <a:t>TestTransfer</a:t>
            </a:r>
            <a:r>
              <a:rPr lang="en-US" altLang="zh-CN" sz="2400" dirty="0">
                <a:solidFill>
                  <a:srgbClr val="00B050"/>
                </a:solidFill>
                <a:ea typeface="宋体" panose="02010600030101010101" pitchFamily="2" charset="-122"/>
              </a:rPr>
              <a:t> {</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public static void swap(</a:t>
            </a:r>
            <a:r>
              <a:rPr lang="en-US" altLang="zh-CN" sz="2400" dirty="0" err="1">
                <a:solidFill>
                  <a:srgbClr val="00B050"/>
                </a:solidFill>
                <a:ea typeface="宋体" panose="02010600030101010101" pitchFamily="2" charset="-122"/>
              </a:rPr>
              <a:t>int</a:t>
            </a:r>
            <a:r>
              <a:rPr lang="en-US" altLang="zh-CN" sz="2400" dirty="0">
                <a:solidFill>
                  <a:srgbClr val="00B050"/>
                </a:solidFill>
                <a:ea typeface="宋体" panose="02010600030101010101" pitchFamily="2" charset="-122"/>
              </a:rPr>
              <a:t> a , </a:t>
            </a:r>
            <a:r>
              <a:rPr lang="en-US" altLang="zh-CN" sz="2400" dirty="0" err="1">
                <a:solidFill>
                  <a:srgbClr val="00B050"/>
                </a:solidFill>
                <a:ea typeface="宋体" panose="02010600030101010101" pitchFamily="2" charset="-122"/>
              </a:rPr>
              <a:t>int</a:t>
            </a:r>
            <a:r>
              <a:rPr lang="en-US" altLang="zh-CN" sz="2400" dirty="0">
                <a:solidFill>
                  <a:srgbClr val="00B050"/>
                </a:solidFill>
                <a:ea typeface="宋体" panose="02010600030101010101" pitchFamily="2" charset="-122"/>
              </a:rPr>
              <a:t> b){</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a:t>
            </a:r>
            <a:r>
              <a:rPr lang="en-US" altLang="zh-CN" sz="2400" dirty="0" err="1">
                <a:solidFill>
                  <a:srgbClr val="00B050"/>
                </a:solidFill>
                <a:ea typeface="宋体" panose="02010600030101010101" pitchFamily="2" charset="-122"/>
              </a:rPr>
              <a:t>int</a:t>
            </a:r>
            <a:r>
              <a:rPr lang="en-US" altLang="zh-CN" sz="2400" dirty="0">
                <a:solidFill>
                  <a:srgbClr val="00B050"/>
                </a:solidFill>
                <a:ea typeface="宋体" panose="02010600030101010101" pitchFamily="2" charset="-122"/>
              </a:rPr>
              <a:t> </a:t>
            </a:r>
            <a:r>
              <a:rPr lang="en-US" altLang="zh-CN" sz="2400" dirty="0" err="1">
                <a:solidFill>
                  <a:srgbClr val="00B050"/>
                </a:solidFill>
                <a:ea typeface="宋体" panose="02010600030101010101" pitchFamily="2" charset="-122"/>
              </a:rPr>
              <a:t>tmp</a:t>
            </a:r>
            <a:r>
              <a:rPr lang="en-US" altLang="zh-CN" sz="2400" dirty="0">
                <a:solidFill>
                  <a:srgbClr val="00B050"/>
                </a:solidFill>
                <a:ea typeface="宋体" panose="02010600030101010101" pitchFamily="2" charset="-122"/>
              </a:rPr>
              <a:t> = a;</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a = b;</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b = </a:t>
            </a:r>
            <a:r>
              <a:rPr lang="en-US" altLang="zh-CN" sz="2400" dirty="0" err="1">
                <a:solidFill>
                  <a:srgbClr val="00B050"/>
                </a:solidFill>
                <a:ea typeface="宋体" panose="02010600030101010101" pitchFamily="2" charset="-122"/>
              </a:rPr>
              <a:t>tmp</a:t>
            </a:r>
            <a:r>
              <a:rPr lang="en-US" altLang="zh-CN" sz="2400" dirty="0">
                <a:solidFill>
                  <a:srgbClr val="00B050"/>
                </a:solidFill>
                <a:ea typeface="宋体" panose="02010600030101010101" pitchFamily="2" charset="-122"/>
              </a:rPr>
              <a:t>;</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a:t>
            </a:r>
            <a:r>
              <a:rPr lang="en-US" altLang="zh-CN" sz="2400" dirty="0" err="1">
                <a:solidFill>
                  <a:srgbClr val="00B050"/>
                </a:solidFill>
                <a:ea typeface="宋体" panose="02010600030101010101" pitchFamily="2" charset="-122"/>
              </a:rPr>
              <a:t>System.out.println</a:t>
            </a:r>
            <a:r>
              <a:rPr lang="en-US" altLang="zh-CN" sz="2400" dirty="0">
                <a:solidFill>
                  <a:srgbClr val="00B050"/>
                </a:solidFill>
                <a:ea typeface="宋体" panose="02010600030101010101" pitchFamily="2" charset="-122"/>
              </a:rPr>
              <a:t>("swap</a:t>
            </a:r>
            <a:r>
              <a:rPr lang="zh-CN" altLang="en-US" sz="2400" dirty="0">
                <a:solidFill>
                  <a:srgbClr val="00B050"/>
                </a:solidFill>
                <a:ea typeface="宋体" panose="02010600030101010101" pitchFamily="2" charset="-122"/>
              </a:rPr>
              <a:t>方法里，</a:t>
            </a:r>
            <a:r>
              <a:rPr lang="en-US" altLang="zh-CN" sz="2400" dirty="0">
                <a:solidFill>
                  <a:srgbClr val="00B050"/>
                </a:solidFill>
                <a:ea typeface="宋体" panose="02010600030101010101" pitchFamily="2" charset="-122"/>
              </a:rPr>
              <a:t>a</a:t>
            </a:r>
            <a:r>
              <a:rPr lang="zh-CN" altLang="en-US" sz="2400" dirty="0">
                <a:solidFill>
                  <a:srgbClr val="00B050"/>
                </a:solidFill>
                <a:ea typeface="宋体" panose="02010600030101010101" pitchFamily="2" charset="-122"/>
              </a:rPr>
              <a:t>的值是</a:t>
            </a:r>
            <a:r>
              <a:rPr lang="en-US" altLang="zh-CN" sz="2400" dirty="0">
                <a:solidFill>
                  <a:srgbClr val="00B050"/>
                </a:solidFill>
                <a:ea typeface="宋体" panose="02010600030101010101" pitchFamily="2" charset="-122"/>
              </a:rPr>
              <a:t>" </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 a + "</a:t>
            </a:r>
            <a:r>
              <a:rPr lang="zh-CN" altLang="en-US" sz="2400" dirty="0">
                <a:solidFill>
                  <a:srgbClr val="00B050"/>
                </a:solidFill>
                <a:ea typeface="宋体" panose="02010600030101010101" pitchFamily="2" charset="-122"/>
              </a:rPr>
              <a:t>；</a:t>
            </a:r>
            <a:r>
              <a:rPr lang="en-US" altLang="zh-CN" sz="2400" dirty="0">
                <a:solidFill>
                  <a:srgbClr val="00B050"/>
                </a:solidFill>
                <a:ea typeface="宋体" panose="02010600030101010101" pitchFamily="2" charset="-122"/>
              </a:rPr>
              <a:t>b</a:t>
            </a:r>
            <a:r>
              <a:rPr lang="zh-CN" altLang="en-US" sz="2400" dirty="0">
                <a:solidFill>
                  <a:srgbClr val="00B050"/>
                </a:solidFill>
                <a:ea typeface="宋体" panose="02010600030101010101" pitchFamily="2" charset="-122"/>
              </a:rPr>
              <a:t>的值是</a:t>
            </a:r>
            <a:r>
              <a:rPr lang="en-US" altLang="zh-CN" sz="2400" dirty="0">
                <a:solidFill>
                  <a:srgbClr val="00B050"/>
                </a:solidFill>
                <a:ea typeface="宋体" panose="02010600030101010101" pitchFamily="2" charset="-122"/>
              </a:rPr>
              <a:t>" + b);</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public static void main(String[] </a:t>
            </a:r>
            <a:r>
              <a:rPr lang="en-US" altLang="zh-CN" sz="2400" dirty="0" err="1">
                <a:solidFill>
                  <a:srgbClr val="00B050"/>
                </a:solidFill>
                <a:ea typeface="宋体" panose="02010600030101010101" pitchFamily="2" charset="-122"/>
              </a:rPr>
              <a:t>args</a:t>
            </a:r>
            <a:r>
              <a:rPr lang="en-US" altLang="zh-CN" sz="2400" dirty="0">
                <a:solidFill>
                  <a:srgbClr val="00B050"/>
                </a:solidFill>
                <a:ea typeface="宋体" panose="02010600030101010101" pitchFamily="2" charset="-122"/>
              </a:rPr>
              <a:t>) {</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a:t>
            </a:r>
            <a:r>
              <a:rPr lang="en-US" altLang="zh-CN" sz="2400" dirty="0" err="1">
                <a:solidFill>
                  <a:srgbClr val="00B050"/>
                </a:solidFill>
                <a:ea typeface="宋体" panose="02010600030101010101" pitchFamily="2" charset="-122"/>
              </a:rPr>
              <a:t>int</a:t>
            </a:r>
            <a:r>
              <a:rPr lang="en-US" altLang="zh-CN" sz="2400" dirty="0">
                <a:solidFill>
                  <a:srgbClr val="00B050"/>
                </a:solidFill>
                <a:ea typeface="宋体" panose="02010600030101010101" pitchFamily="2" charset="-122"/>
              </a:rPr>
              <a:t> a = 6;</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a:t>
            </a:r>
            <a:r>
              <a:rPr lang="en-US" altLang="zh-CN" sz="2400" dirty="0" err="1">
                <a:solidFill>
                  <a:srgbClr val="00B050"/>
                </a:solidFill>
                <a:ea typeface="宋体" panose="02010600030101010101" pitchFamily="2" charset="-122"/>
              </a:rPr>
              <a:t>int</a:t>
            </a:r>
            <a:r>
              <a:rPr lang="en-US" altLang="zh-CN" sz="2400" dirty="0">
                <a:solidFill>
                  <a:srgbClr val="00B050"/>
                </a:solidFill>
                <a:ea typeface="宋体" panose="02010600030101010101" pitchFamily="2" charset="-122"/>
              </a:rPr>
              <a:t> b = 9;</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swap(a , b);</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a:t>
            </a:r>
            <a:r>
              <a:rPr lang="en-US" altLang="zh-CN" sz="2400" dirty="0" err="1">
                <a:solidFill>
                  <a:srgbClr val="00B050"/>
                </a:solidFill>
                <a:ea typeface="宋体" panose="02010600030101010101" pitchFamily="2" charset="-122"/>
              </a:rPr>
              <a:t>System.out.println</a:t>
            </a:r>
            <a:r>
              <a:rPr lang="en-US" altLang="zh-CN" sz="2400" dirty="0">
                <a:solidFill>
                  <a:srgbClr val="00B050"/>
                </a:solidFill>
                <a:ea typeface="宋体" panose="02010600030101010101" pitchFamily="2" charset="-122"/>
              </a:rPr>
              <a:t>("</a:t>
            </a:r>
            <a:r>
              <a:rPr lang="zh-CN" altLang="en-US" sz="2400" dirty="0">
                <a:solidFill>
                  <a:srgbClr val="00B050"/>
                </a:solidFill>
                <a:ea typeface="宋体" panose="02010600030101010101" pitchFamily="2" charset="-122"/>
              </a:rPr>
              <a:t>交换结束后，变量</a:t>
            </a:r>
            <a:r>
              <a:rPr lang="en-US" altLang="zh-CN" sz="2400" dirty="0">
                <a:solidFill>
                  <a:srgbClr val="00B050"/>
                </a:solidFill>
                <a:ea typeface="宋体" panose="02010600030101010101" pitchFamily="2" charset="-122"/>
              </a:rPr>
              <a:t>a</a:t>
            </a:r>
            <a:r>
              <a:rPr lang="zh-CN" altLang="en-US" sz="2400" dirty="0">
                <a:solidFill>
                  <a:srgbClr val="00B050"/>
                </a:solidFill>
                <a:ea typeface="宋体" panose="02010600030101010101" pitchFamily="2" charset="-122"/>
              </a:rPr>
              <a:t>的值是</a:t>
            </a:r>
            <a:r>
              <a:rPr lang="en-US" altLang="zh-CN" sz="2400" dirty="0">
                <a:solidFill>
                  <a:srgbClr val="00B050"/>
                </a:solidFill>
                <a:ea typeface="宋体" panose="02010600030101010101" pitchFamily="2" charset="-122"/>
              </a:rPr>
              <a:t>" </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 a + "</a:t>
            </a:r>
            <a:r>
              <a:rPr lang="zh-CN" altLang="en-US" sz="2400" dirty="0">
                <a:solidFill>
                  <a:srgbClr val="00B050"/>
                </a:solidFill>
                <a:ea typeface="宋体" panose="02010600030101010101" pitchFamily="2" charset="-122"/>
              </a:rPr>
              <a:t>；变量</a:t>
            </a:r>
            <a:r>
              <a:rPr lang="en-US" altLang="zh-CN" sz="2400" dirty="0">
                <a:solidFill>
                  <a:srgbClr val="00B050"/>
                </a:solidFill>
                <a:ea typeface="宋体" panose="02010600030101010101" pitchFamily="2" charset="-122"/>
              </a:rPr>
              <a:t>b</a:t>
            </a:r>
            <a:r>
              <a:rPr lang="zh-CN" altLang="en-US" sz="2400" dirty="0">
                <a:solidFill>
                  <a:srgbClr val="00B050"/>
                </a:solidFill>
                <a:ea typeface="宋体" panose="02010600030101010101" pitchFamily="2" charset="-122"/>
              </a:rPr>
              <a:t>的值是</a:t>
            </a:r>
            <a:r>
              <a:rPr lang="en-US" altLang="zh-CN" sz="2400" dirty="0">
                <a:solidFill>
                  <a:srgbClr val="00B050"/>
                </a:solidFill>
                <a:ea typeface="宋体" panose="02010600030101010101" pitchFamily="2" charset="-122"/>
              </a:rPr>
              <a:t>" + b);</a:t>
            </a:r>
            <a:endParaRPr lang="en-US" altLang="zh-CN" sz="2400" dirty="0">
              <a:solidFill>
                <a:srgbClr val="00B050"/>
              </a:solidFill>
              <a:ea typeface="宋体" panose="02010600030101010101" pitchFamily="2" charset="-122"/>
            </a:endParaRPr>
          </a:p>
          <a:p>
            <a:r>
              <a:rPr lang="en-US" altLang="zh-CN" sz="2400" dirty="0">
                <a:solidFill>
                  <a:srgbClr val="00B050"/>
                </a:solidFill>
                <a:ea typeface="宋体" panose="02010600030101010101" pitchFamily="2" charset="-122"/>
              </a:rPr>
              <a:t>}  }</a:t>
            </a:r>
            <a:endParaRPr lang="zh-CN" altLang="en-US" sz="2400" dirty="0">
              <a:solidFill>
                <a:srgbClr val="00B050"/>
              </a:solidFill>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6160" y="369531"/>
            <a:ext cx="4896544" cy="646331"/>
          </a:xfrm>
          <a:prstGeom prst="rect">
            <a:avLst/>
          </a:prstGeom>
          <a:noFill/>
        </p:spPr>
        <p:txBody>
          <a:bodyPr wrap="square" rtlCol="0">
            <a:spAutoFit/>
          </a:bodyPr>
          <a:lstStyle/>
          <a:p>
            <a:r>
              <a:rPr lang="zh-CN" altLang="en-US" sz="3600" b="1" dirty="0">
                <a:solidFill>
                  <a:srgbClr val="00B050"/>
                </a:solidFill>
                <a:latin typeface="黑体" panose="02010609060101010101" pitchFamily="49" charset="-122"/>
                <a:ea typeface="黑体" panose="02010609060101010101" pitchFamily="49" charset="-122"/>
                <a:cs typeface="Times New Roman" panose="02020603050405020304" pitchFamily="18" charset="0"/>
              </a:rPr>
              <a:t>方法的参数传递</a:t>
            </a:r>
            <a:endParaRPr lang="zh-CN" altLang="en-US" sz="3600" dirty="0">
              <a:solidFill>
                <a:srgbClr val="00B050"/>
              </a:solidFill>
              <a:latin typeface="黑体" panose="02010609060101010101" pitchFamily="49" charset="-122"/>
              <a:ea typeface="黑体" panose="02010609060101010101" pitchFamily="49" charset="-122"/>
            </a:endParaRPr>
          </a:p>
        </p:txBody>
      </p:sp>
      <p:sp>
        <p:nvSpPr>
          <p:cNvPr id="2" name="TextBox 1"/>
          <p:cNvSpPr txBox="1"/>
          <p:nvPr/>
        </p:nvSpPr>
        <p:spPr>
          <a:xfrm>
            <a:off x="1656160" y="1179370"/>
            <a:ext cx="11617291" cy="5909310"/>
          </a:xfrm>
          <a:prstGeom prst="rect">
            <a:avLst/>
          </a:prstGeom>
          <a:noFill/>
        </p:spPr>
        <p:txBody>
          <a:bodyPr wrap="square" rtlCol="0">
            <a:spAutoFit/>
          </a:bodyPr>
          <a:lstStyle/>
          <a:p>
            <a:r>
              <a:rPr lang="en-US" altLang="zh-CN" b="1" dirty="0">
                <a:solidFill>
                  <a:srgbClr val="00B050"/>
                </a:solidFill>
                <a:ea typeface="宋体" panose="02010600030101010101" pitchFamily="2" charset="-122"/>
              </a:rPr>
              <a:t>class </a:t>
            </a:r>
            <a:r>
              <a:rPr lang="en-US" altLang="zh-CN" b="1" dirty="0" err="1">
                <a:solidFill>
                  <a:srgbClr val="00B050"/>
                </a:solidFill>
                <a:ea typeface="宋体" panose="02010600030101010101" pitchFamily="2" charset="-122"/>
              </a:rPr>
              <a:t>DataSwap</a:t>
            </a:r>
            <a:r>
              <a:rPr lang="en-US" altLang="zh-CN" b="1" dirty="0">
                <a:solidFill>
                  <a:srgbClr val="00B050"/>
                </a:solidFill>
                <a:ea typeface="宋体" panose="02010600030101010101" pitchFamily="2" charset="-122"/>
              </a:rPr>
              <a:t>{</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public </a:t>
            </a:r>
            <a:r>
              <a:rPr lang="en-US" altLang="zh-CN" b="1" dirty="0" err="1">
                <a:solidFill>
                  <a:srgbClr val="00B050"/>
                </a:solidFill>
                <a:ea typeface="宋体" panose="02010600030101010101" pitchFamily="2" charset="-122"/>
              </a:rPr>
              <a:t>int</a:t>
            </a:r>
            <a:r>
              <a:rPr lang="en-US" altLang="zh-CN" b="1" dirty="0">
                <a:solidFill>
                  <a:srgbClr val="00B050"/>
                </a:solidFill>
                <a:ea typeface="宋体" panose="02010600030101010101" pitchFamily="2" charset="-122"/>
              </a:rPr>
              <a:t> a;</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public </a:t>
            </a:r>
            <a:r>
              <a:rPr lang="en-US" altLang="zh-CN" b="1" dirty="0" err="1">
                <a:solidFill>
                  <a:srgbClr val="00B050"/>
                </a:solidFill>
                <a:ea typeface="宋体" panose="02010600030101010101" pitchFamily="2" charset="-122"/>
              </a:rPr>
              <a:t>int</a:t>
            </a:r>
            <a:r>
              <a:rPr lang="en-US" altLang="zh-CN" b="1" dirty="0">
                <a:solidFill>
                  <a:srgbClr val="00B050"/>
                </a:solidFill>
                <a:ea typeface="宋体" panose="02010600030101010101" pitchFamily="2" charset="-122"/>
              </a:rPr>
              <a:t> b;</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public class TestTransfer1 {</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public static void swap(</a:t>
            </a:r>
            <a:r>
              <a:rPr lang="en-US" altLang="zh-CN" b="1" dirty="0" err="1">
                <a:solidFill>
                  <a:srgbClr val="00B050"/>
                </a:solidFill>
                <a:ea typeface="宋体" panose="02010600030101010101" pitchFamily="2" charset="-122"/>
              </a:rPr>
              <a:t>DataSwap</a:t>
            </a:r>
            <a:r>
              <a:rPr lang="en-US" altLang="zh-CN" b="1" dirty="0">
                <a:solidFill>
                  <a:srgbClr val="00B050"/>
                </a:solidFill>
                <a:ea typeface="宋体" panose="02010600030101010101" pitchFamily="2" charset="-122"/>
              </a:rPr>
              <a:t> ds){</a:t>
            </a:r>
            <a:endParaRPr lang="en-US" altLang="zh-CN" b="1" dirty="0">
              <a:solidFill>
                <a:srgbClr val="00B050"/>
              </a:solidFill>
              <a:ea typeface="宋体" panose="02010600030101010101" pitchFamily="2" charset="-122"/>
            </a:endParaRPr>
          </a:p>
          <a:p>
            <a:r>
              <a:rPr lang="zh-CN" altLang="en-US" b="1" dirty="0">
                <a:solidFill>
                  <a:srgbClr val="00B050"/>
                </a:solidFill>
                <a:ea typeface="宋体" panose="02010600030101010101" pitchFamily="2" charset="-122"/>
              </a:rPr>
              <a:t>		</a:t>
            </a:r>
            <a:r>
              <a:rPr lang="en-US" altLang="zh-CN" b="1" dirty="0" err="1">
                <a:solidFill>
                  <a:srgbClr val="00B050"/>
                </a:solidFill>
                <a:ea typeface="宋体" panose="02010600030101010101" pitchFamily="2" charset="-122"/>
              </a:rPr>
              <a:t>int</a:t>
            </a:r>
            <a:r>
              <a:rPr lang="en-US" altLang="zh-CN" b="1" dirty="0">
                <a:solidFill>
                  <a:srgbClr val="00B050"/>
                </a:solidFill>
                <a:ea typeface="宋体" panose="02010600030101010101" pitchFamily="2" charset="-122"/>
              </a:rPr>
              <a:t> </a:t>
            </a:r>
            <a:r>
              <a:rPr lang="en-US" altLang="zh-CN" b="1" dirty="0" err="1">
                <a:solidFill>
                  <a:srgbClr val="00B050"/>
                </a:solidFill>
                <a:ea typeface="宋体" panose="02010600030101010101" pitchFamily="2" charset="-122"/>
              </a:rPr>
              <a:t>tmp</a:t>
            </a:r>
            <a:r>
              <a:rPr lang="en-US" altLang="zh-CN" b="1" dirty="0">
                <a:solidFill>
                  <a:srgbClr val="00B050"/>
                </a:solidFill>
                <a:ea typeface="宋体" panose="02010600030101010101" pitchFamily="2" charset="-122"/>
              </a:rPr>
              <a:t> = </a:t>
            </a:r>
            <a:r>
              <a:rPr lang="en-US" altLang="zh-CN" b="1" dirty="0" err="1">
                <a:solidFill>
                  <a:srgbClr val="00B050"/>
                </a:solidFill>
                <a:ea typeface="宋体" panose="02010600030101010101" pitchFamily="2" charset="-122"/>
              </a:rPr>
              <a:t>ds.a</a:t>
            </a:r>
            <a:r>
              <a:rPr lang="en-US" altLang="zh-CN" b="1" dirty="0">
                <a:solidFill>
                  <a:srgbClr val="00B050"/>
                </a:solidFill>
                <a:ea typeface="宋体" panose="02010600030101010101" pitchFamily="2" charset="-122"/>
              </a:rPr>
              <a:t>;</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a:t>
            </a:r>
            <a:r>
              <a:rPr lang="en-US" altLang="zh-CN" b="1" dirty="0" err="1">
                <a:solidFill>
                  <a:srgbClr val="00B050"/>
                </a:solidFill>
                <a:ea typeface="宋体" panose="02010600030101010101" pitchFamily="2" charset="-122"/>
              </a:rPr>
              <a:t>ds.a</a:t>
            </a:r>
            <a:r>
              <a:rPr lang="en-US" altLang="zh-CN" b="1" dirty="0">
                <a:solidFill>
                  <a:srgbClr val="00B050"/>
                </a:solidFill>
                <a:ea typeface="宋体" panose="02010600030101010101" pitchFamily="2" charset="-122"/>
              </a:rPr>
              <a:t> = </a:t>
            </a:r>
            <a:r>
              <a:rPr lang="en-US" altLang="zh-CN" b="1" dirty="0" err="1">
                <a:solidFill>
                  <a:srgbClr val="00B050"/>
                </a:solidFill>
                <a:ea typeface="宋体" panose="02010600030101010101" pitchFamily="2" charset="-122"/>
              </a:rPr>
              <a:t>ds.b</a:t>
            </a:r>
            <a:r>
              <a:rPr lang="en-US" altLang="zh-CN" b="1" dirty="0">
                <a:solidFill>
                  <a:srgbClr val="00B050"/>
                </a:solidFill>
                <a:ea typeface="宋体" panose="02010600030101010101" pitchFamily="2" charset="-122"/>
              </a:rPr>
              <a:t>;</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a:t>
            </a:r>
            <a:r>
              <a:rPr lang="en-US" altLang="zh-CN" b="1" dirty="0" err="1">
                <a:solidFill>
                  <a:srgbClr val="00B050"/>
                </a:solidFill>
                <a:ea typeface="宋体" panose="02010600030101010101" pitchFamily="2" charset="-122"/>
              </a:rPr>
              <a:t>ds.b</a:t>
            </a:r>
            <a:r>
              <a:rPr lang="en-US" altLang="zh-CN" b="1" dirty="0">
                <a:solidFill>
                  <a:srgbClr val="00B050"/>
                </a:solidFill>
                <a:ea typeface="宋体" panose="02010600030101010101" pitchFamily="2" charset="-122"/>
              </a:rPr>
              <a:t> = </a:t>
            </a:r>
            <a:r>
              <a:rPr lang="en-US" altLang="zh-CN" b="1" dirty="0" err="1">
                <a:solidFill>
                  <a:srgbClr val="00B050"/>
                </a:solidFill>
                <a:ea typeface="宋体" panose="02010600030101010101" pitchFamily="2" charset="-122"/>
              </a:rPr>
              <a:t>tmp</a:t>
            </a:r>
            <a:r>
              <a:rPr lang="en-US" altLang="zh-CN" b="1" dirty="0">
                <a:solidFill>
                  <a:srgbClr val="00B050"/>
                </a:solidFill>
                <a:ea typeface="宋体" panose="02010600030101010101" pitchFamily="2" charset="-122"/>
              </a:rPr>
              <a:t>;</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a:t>
            </a:r>
            <a:r>
              <a:rPr lang="en-US" altLang="zh-CN" b="1" dirty="0" err="1">
                <a:solidFill>
                  <a:srgbClr val="00B050"/>
                </a:solidFill>
                <a:ea typeface="宋体" panose="02010600030101010101" pitchFamily="2" charset="-122"/>
              </a:rPr>
              <a:t>System.out.println</a:t>
            </a:r>
            <a:r>
              <a:rPr lang="en-US" altLang="zh-CN" b="1" dirty="0">
                <a:solidFill>
                  <a:srgbClr val="00B050"/>
                </a:solidFill>
                <a:ea typeface="宋体" panose="02010600030101010101" pitchFamily="2" charset="-122"/>
              </a:rPr>
              <a:t>("swap</a:t>
            </a:r>
            <a:r>
              <a:rPr lang="zh-CN" altLang="en-US" b="1" dirty="0">
                <a:solidFill>
                  <a:srgbClr val="00B050"/>
                </a:solidFill>
                <a:ea typeface="宋体" panose="02010600030101010101" pitchFamily="2" charset="-122"/>
              </a:rPr>
              <a:t>方法里，</a:t>
            </a:r>
            <a:r>
              <a:rPr lang="en-US" altLang="zh-CN" b="1" dirty="0">
                <a:solidFill>
                  <a:srgbClr val="00B050"/>
                </a:solidFill>
                <a:ea typeface="宋体" panose="02010600030101010101" pitchFamily="2" charset="-122"/>
              </a:rPr>
              <a:t>a Field</a:t>
            </a:r>
            <a:r>
              <a:rPr lang="zh-CN" altLang="en-US" b="1" dirty="0">
                <a:solidFill>
                  <a:srgbClr val="00B050"/>
                </a:solidFill>
                <a:ea typeface="宋体" panose="02010600030101010101" pitchFamily="2" charset="-122"/>
              </a:rPr>
              <a:t>的值是</a:t>
            </a:r>
            <a:r>
              <a:rPr lang="en-US" altLang="zh-CN" b="1" dirty="0">
                <a:solidFill>
                  <a:srgbClr val="00B050"/>
                </a:solidFill>
                <a:ea typeface="宋体" panose="02010600030101010101" pitchFamily="2" charset="-122"/>
              </a:rPr>
              <a:t>"</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 </a:t>
            </a:r>
            <a:r>
              <a:rPr lang="en-US" altLang="zh-CN" b="1" dirty="0" err="1">
                <a:solidFill>
                  <a:srgbClr val="00B050"/>
                </a:solidFill>
                <a:ea typeface="宋体" panose="02010600030101010101" pitchFamily="2" charset="-122"/>
              </a:rPr>
              <a:t>ds.a</a:t>
            </a:r>
            <a:r>
              <a:rPr lang="en-US" altLang="zh-CN" b="1" dirty="0">
                <a:solidFill>
                  <a:srgbClr val="00B050"/>
                </a:solidFill>
                <a:ea typeface="宋体" panose="02010600030101010101" pitchFamily="2" charset="-122"/>
              </a:rPr>
              <a:t> + "</a:t>
            </a:r>
            <a:r>
              <a:rPr lang="zh-CN" altLang="en-US" b="1" dirty="0">
                <a:solidFill>
                  <a:srgbClr val="00B050"/>
                </a:solidFill>
                <a:ea typeface="宋体" panose="02010600030101010101" pitchFamily="2" charset="-122"/>
              </a:rPr>
              <a:t>；</a:t>
            </a:r>
            <a:r>
              <a:rPr lang="en-US" altLang="zh-CN" b="1" dirty="0">
                <a:solidFill>
                  <a:srgbClr val="00B050"/>
                </a:solidFill>
                <a:ea typeface="宋体" panose="02010600030101010101" pitchFamily="2" charset="-122"/>
              </a:rPr>
              <a:t>b Field</a:t>
            </a:r>
            <a:r>
              <a:rPr lang="zh-CN" altLang="en-US" b="1" dirty="0">
                <a:solidFill>
                  <a:srgbClr val="00B050"/>
                </a:solidFill>
                <a:ea typeface="宋体" panose="02010600030101010101" pitchFamily="2" charset="-122"/>
              </a:rPr>
              <a:t>的值是</a:t>
            </a:r>
            <a:r>
              <a:rPr lang="en-US" altLang="zh-CN" b="1" dirty="0">
                <a:solidFill>
                  <a:srgbClr val="00B050"/>
                </a:solidFill>
                <a:ea typeface="宋体" panose="02010600030101010101" pitchFamily="2" charset="-122"/>
              </a:rPr>
              <a:t>" + </a:t>
            </a:r>
            <a:r>
              <a:rPr lang="en-US" altLang="zh-CN" b="1" dirty="0" err="1">
                <a:solidFill>
                  <a:srgbClr val="00B050"/>
                </a:solidFill>
                <a:ea typeface="宋体" panose="02010600030101010101" pitchFamily="2" charset="-122"/>
              </a:rPr>
              <a:t>ds.b</a:t>
            </a:r>
            <a:r>
              <a:rPr lang="en-US" altLang="zh-CN" b="1" dirty="0">
                <a:solidFill>
                  <a:srgbClr val="00B050"/>
                </a:solidFill>
                <a:ea typeface="宋体" panose="02010600030101010101" pitchFamily="2" charset="-122"/>
              </a:rPr>
              <a:t>);</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public static void main(String[] </a:t>
            </a:r>
            <a:r>
              <a:rPr lang="en-US" altLang="zh-CN" b="1" dirty="0" err="1">
                <a:solidFill>
                  <a:srgbClr val="00B050"/>
                </a:solidFill>
                <a:ea typeface="宋体" panose="02010600030101010101" pitchFamily="2" charset="-122"/>
              </a:rPr>
              <a:t>args</a:t>
            </a:r>
            <a:r>
              <a:rPr lang="en-US" altLang="zh-CN" b="1" dirty="0">
                <a:solidFill>
                  <a:srgbClr val="00B050"/>
                </a:solidFill>
                <a:ea typeface="宋体" panose="02010600030101010101" pitchFamily="2" charset="-122"/>
              </a:rPr>
              <a:t>) {</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a:t>
            </a:r>
            <a:r>
              <a:rPr lang="en-US" altLang="zh-CN" b="1" dirty="0" err="1">
                <a:solidFill>
                  <a:srgbClr val="00B050"/>
                </a:solidFill>
                <a:ea typeface="宋体" panose="02010600030101010101" pitchFamily="2" charset="-122"/>
              </a:rPr>
              <a:t>DataSwap</a:t>
            </a:r>
            <a:r>
              <a:rPr lang="en-US" altLang="zh-CN" b="1" dirty="0">
                <a:solidFill>
                  <a:srgbClr val="00B050"/>
                </a:solidFill>
                <a:ea typeface="宋体" panose="02010600030101010101" pitchFamily="2" charset="-122"/>
              </a:rPr>
              <a:t> ds = new </a:t>
            </a:r>
            <a:r>
              <a:rPr lang="en-US" altLang="zh-CN" b="1" dirty="0" err="1">
                <a:solidFill>
                  <a:srgbClr val="00B050"/>
                </a:solidFill>
                <a:ea typeface="宋体" panose="02010600030101010101" pitchFamily="2" charset="-122"/>
              </a:rPr>
              <a:t>DataSwap</a:t>
            </a:r>
            <a:r>
              <a:rPr lang="en-US" altLang="zh-CN" b="1" dirty="0">
                <a:solidFill>
                  <a:srgbClr val="00B050"/>
                </a:solidFill>
                <a:ea typeface="宋体" panose="02010600030101010101" pitchFamily="2" charset="-122"/>
              </a:rPr>
              <a:t>();</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a:t>
            </a:r>
            <a:r>
              <a:rPr lang="en-US" altLang="zh-CN" b="1" dirty="0" err="1">
                <a:solidFill>
                  <a:srgbClr val="00B050"/>
                </a:solidFill>
                <a:ea typeface="宋体" panose="02010600030101010101" pitchFamily="2" charset="-122"/>
              </a:rPr>
              <a:t>ds.a</a:t>
            </a:r>
            <a:r>
              <a:rPr lang="en-US" altLang="zh-CN" b="1" dirty="0">
                <a:solidFill>
                  <a:srgbClr val="00B050"/>
                </a:solidFill>
                <a:ea typeface="宋体" panose="02010600030101010101" pitchFamily="2" charset="-122"/>
              </a:rPr>
              <a:t> = 6;</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a:t>
            </a:r>
            <a:r>
              <a:rPr lang="en-US" altLang="zh-CN" b="1" dirty="0" err="1">
                <a:solidFill>
                  <a:srgbClr val="00B050"/>
                </a:solidFill>
                <a:ea typeface="宋体" panose="02010600030101010101" pitchFamily="2" charset="-122"/>
              </a:rPr>
              <a:t>ds.b</a:t>
            </a:r>
            <a:r>
              <a:rPr lang="en-US" altLang="zh-CN" b="1" dirty="0">
                <a:solidFill>
                  <a:srgbClr val="00B050"/>
                </a:solidFill>
                <a:ea typeface="宋体" panose="02010600030101010101" pitchFamily="2" charset="-122"/>
              </a:rPr>
              <a:t> = 9;</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swap(ds);</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a:t>
            </a:r>
            <a:r>
              <a:rPr lang="en-US" altLang="zh-CN" b="1" dirty="0" err="1">
                <a:solidFill>
                  <a:srgbClr val="00B050"/>
                </a:solidFill>
                <a:ea typeface="宋体" panose="02010600030101010101" pitchFamily="2" charset="-122"/>
              </a:rPr>
              <a:t>System.out.println</a:t>
            </a:r>
            <a:r>
              <a:rPr lang="en-US" altLang="zh-CN" b="1" dirty="0">
                <a:solidFill>
                  <a:srgbClr val="00B050"/>
                </a:solidFill>
                <a:ea typeface="宋体" panose="02010600030101010101" pitchFamily="2" charset="-122"/>
              </a:rPr>
              <a:t>("</a:t>
            </a:r>
            <a:r>
              <a:rPr lang="zh-CN" altLang="en-US" b="1" dirty="0">
                <a:solidFill>
                  <a:srgbClr val="00B050"/>
                </a:solidFill>
                <a:ea typeface="宋体" panose="02010600030101010101" pitchFamily="2" charset="-122"/>
              </a:rPr>
              <a:t>交换结束后，</a:t>
            </a:r>
            <a:r>
              <a:rPr lang="en-US" altLang="zh-CN" b="1" dirty="0">
                <a:solidFill>
                  <a:srgbClr val="00B050"/>
                </a:solidFill>
                <a:ea typeface="宋体" panose="02010600030101010101" pitchFamily="2" charset="-122"/>
              </a:rPr>
              <a:t>a Field</a:t>
            </a:r>
            <a:r>
              <a:rPr lang="zh-CN" altLang="en-US" b="1" dirty="0">
                <a:solidFill>
                  <a:srgbClr val="00B050"/>
                </a:solidFill>
                <a:ea typeface="宋体" panose="02010600030101010101" pitchFamily="2" charset="-122"/>
              </a:rPr>
              <a:t>的值是</a:t>
            </a:r>
            <a:r>
              <a:rPr lang="en-US" altLang="zh-CN" b="1" dirty="0">
                <a:solidFill>
                  <a:srgbClr val="00B050"/>
                </a:solidFill>
                <a:ea typeface="宋体" panose="02010600030101010101" pitchFamily="2" charset="-122"/>
              </a:rPr>
              <a:t>" </a:t>
            </a:r>
            <a:endParaRPr lang="en-US" altLang="zh-CN" b="1" dirty="0">
              <a:solidFill>
                <a:srgbClr val="00B050"/>
              </a:solidFill>
              <a:ea typeface="宋体" panose="02010600030101010101" pitchFamily="2" charset="-122"/>
            </a:endParaRPr>
          </a:p>
          <a:p>
            <a:r>
              <a:rPr lang="en-US" altLang="zh-CN" b="1" dirty="0">
                <a:solidFill>
                  <a:srgbClr val="00B050"/>
                </a:solidFill>
                <a:ea typeface="宋体" panose="02010600030101010101" pitchFamily="2" charset="-122"/>
              </a:rPr>
              <a:t>			+ </a:t>
            </a:r>
            <a:r>
              <a:rPr lang="en-US" altLang="zh-CN" b="1" dirty="0" err="1">
                <a:solidFill>
                  <a:srgbClr val="00B050"/>
                </a:solidFill>
                <a:ea typeface="宋体" panose="02010600030101010101" pitchFamily="2" charset="-122"/>
              </a:rPr>
              <a:t>ds.a</a:t>
            </a:r>
            <a:r>
              <a:rPr lang="en-US" altLang="zh-CN" b="1" dirty="0">
                <a:solidFill>
                  <a:srgbClr val="00B050"/>
                </a:solidFill>
                <a:ea typeface="宋体" panose="02010600030101010101" pitchFamily="2" charset="-122"/>
              </a:rPr>
              <a:t> + "</a:t>
            </a:r>
            <a:r>
              <a:rPr lang="zh-CN" altLang="en-US" b="1" dirty="0">
                <a:solidFill>
                  <a:srgbClr val="00B050"/>
                </a:solidFill>
                <a:ea typeface="宋体" panose="02010600030101010101" pitchFamily="2" charset="-122"/>
              </a:rPr>
              <a:t>；</a:t>
            </a:r>
            <a:r>
              <a:rPr lang="en-US" altLang="zh-CN" b="1" dirty="0">
                <a:solidFill>
                  <a:srgbClr val="00B050"/>
                </a:solidFill>
                <a:ea typeface="宋体" panose="02010600030101010101" pitchFamily="2" charset="-122"/>
              </a:rPr>
              <a:t>b Field</a:t>
            </a:r>
            <a:r>
              <a:rPr lang="zh-CN" altLang="en-US" b="1" dirty="0">
                <a:solidFill>
                  <a:srgbClr val="00B050"/>
                </a:solidFill>
                <a:ea typeface="宋体" panose="02010600030101010101" pitchFamily="2" charset="-122"/>
              </a:rPr>
              <a:t>的值是</a:t>
            </a:r>
            <a:r>
              <a:rPr lang="en-US" altLang="zh-CN" b="1" dirty="0">
                <a:solidFill>
                  <a:srgbClr val="00B050"/>
                </a:solidFill>
                <a:ea typeface="宋体" panose="02010600030101010101" pitchFamily="2" charset="-122"/>
              </a:rPr>
              <a:t>" + </a:t>
            </a:r>
            <a:r>
              <a:rPr lang="en-US" altLang="zh-CN" b="1" dirty="0" err="1">
                <a:solidFill>
                  <a:srgbClr val="00B050"/>
                </a:solidFill>
                <a:ea typeface="宋体" panose="02010600030101010101" pitchFamily="2" charset="-122"/>
              </a:rPr>
              <a:t>ds.b</a:t>
            </a:r>
            <a:r>
              <a:rPr lang="en-US" altLang="zh-CN" b="1" dirty="0">
                <a:solidFill>
                  <a:srgbClr val="00B050"/>
                </a:solidFill>
                <a:ea typeface="宋体" panose="02010600030101010101" pitchFamily="2" charset="-122"/>
              </a:rPr>
              <a:t>);</a:t>
            </a:r>
            <a:endParaRPr lang="en-US" altLang="zh-CN" b="1" dirty="0">
              <a:solidFill>
                <a:srgbClr val="00B050"/>
              </a:solidFill>
              <a:ea typeface="宋体" panose="02010600030101010101" pitchFamily="2" charset="-122"/>
            </a:endParaRPr>
          </a:p>
          <a:p>
            <a:r>
              <a:rPr lang="en-US" altLang="zh-CN" b="1" dirty="0">
                <a:solidFill>
                  <a:srgbClr val="92D050"/>
                </a:solidFill>
                <a:ea typeface="宋体" panose="02010600030101010101" pitchFamily="2" charset="-122"/>
              </a:rPr>
              <a:t>	}</a:t>
            </a:r>
            <a:endParaRPr lang="en-US" altLang="zh-CN" b="1" dirty="0">
              <a:solidFill>
                <a:srgbClr val="92D050"/>
              </a:solidFill>
              <a:ea typeface="宋体" panose="02010600030101010101" pitchFamily="2" charset="-122"/>
            </a:endParaRPr>
          </a:p>
          <a:p>
            <a:r>
              <a:rPr lang="en-US" altLang="zh-CN" b="1" dirty="0">
                <a:solidFill>
                  <a:srgbClr val="92D050"/>
                </a:solidFill>
                <a:ea typeface="宋体" panose="02010600030101010101" pitchFamily="2" charset="-122"/>
              </a:rPr>
              <a:t>}</a:t>
            </a:r>
            <a:endParaRPr lang="zh-CN" altLang="en-US" b="1" dirty="0">
              <a:solidFill>
                <a:srgbClr val="92D050"/>
              </a:solidFill>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250951" y="912814"/>
            <a:ext cx="120142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solidFill>
                  <a:srgbClr val="00B050"/>
                </a:solidFill>
                <a:latin typeface="+mn-lt"/>
                <a:ea typeface="宋体" panose="02010600030101010101" pitchFamily="2" charset="-122"/>
              </a:rPr>
              <a:t>class BirthDate{</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private int day;</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private int month;</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private int year;</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public BirthDate(int d,int m,int y){</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day = d; month = m; year = y;}</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public void setDay(int d){day = d;}</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public void setMonth(int m){month = m;}</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public void setYear(int y){year = y;}</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public int getDay(){return day;}</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public int getMonth(){return month;}</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public int getYear(){return year;}</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public void display(){</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		System.out.println(day+"-"+month+"-"+year);}</a:t>
            </a:r>
            <a:endParaRPr lang="zh-CN" altLang="zh-CN" sz="2400" dirty="0">
              <a:solidFill>
                <a:srgbClr val="00B050"/>
              </a:solidFill>
              <a:latin typeface="+mn-lt"/>
              <a:ea typeface="宋体" panose="02010600030101010101" pitchFamily="2" charset="-122"/>
            </a:endParaRPr>
          </a:p>
          <a:p>
            <a:pPr eaLnBrk="1" hangingPunct="1"/>
            <a:r>
              <a:rPr lang="zh-CN" altLang="zh-CN" sz="2400" dirty="0">
                <a:solidFill>
                  <a:srgbClr val="00B050"/>
                </a:solidFill>
                <a:latin typeface="+mn-lt"/>
                <a:ea typeface="宋体" panose="02010600030101010101" pitchFamily="2" charset="-122"/>
              </a:rPr>
              <a:t>}</a:t>
            </a:r>
            <a:endParaRPr lang="zh-CN" altLang="zh-CN" sz="2400" dirty="0">
              <a:solidFill>
                <a:srgbClr val="00B050"/>
              </a:solidFill>
              <a:latin typeface="+mn-lt"/>
              <a:ea typeface="宋体" panose="02010600030101010101" pitchFamily="2" charset="-122"/>
            </a:endParaRPr>
          </a:p>
        </p:txBody>
      </p:sp>
      <p:sp>
        <p:nvSpPr>
          <p:cNvPr id="25603" name="Text Box 3"/>
          <p:cNvSpPr txBox="1">
            <a:spLocks noChangeArrowheads="1"/>
          </p:cNvSpPr>
          <p:nvPr/>
        </p:nvSpPr>
        <p:spPr bwMode="auto">
          <a:xfrm>
            <a:off x="1145402" y="266483"/>
            <a:ext cx="56646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rgbClr val="00B050"/>
                </a:solidFill>
                <a:latin typeface="+mn-lt"/>
                <a:ea typeface="宋体" panose="02010600030101010101" pitchFamily="2" charset="-122"/>
              </a:rPr>
              <a:t>再体会参数的传递</a:t>
            </a:r>
            <a:endParaRPr lang="zh-CN" altLang="en-US" sz="3600" b="1" dirty="0">
              <a:solidFill>
                <a:srgbClr val="00B050"/>
              </a:solidFill>
              <a:latin typeface="+mn-lt"/>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977571" y="214992"/>
            <a:ext cx="9027584"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rgbClr val="00B050"/>
                </a:solidFill>
                <a:latin typeface="+mn-lt"/>
              </a:rPr>
              <a:t>public class Test {</a:t>
            </a:r>
            <a:endParaRPr lang="zh-CN" altLang="en-US" sz="2100" dirty="0">
              <a:solidFill>
                <a:srgbClr val="00B050"/>
              </a:solidFill>
              <a:latin typeface="+mn-lt"/>
            </a:endParaRPr>
          </a:p>
          <a:p>
            <a:pPr eaLnBrk="1" hangingPunct="1"/>
            <a:r>
              <a:rPr lang="zh-CN" altLang="en-US" sz="2100" dirty="0">
                <a:solidFill>
                  <a:srgbClr val="00B050"/>
                </a:solidFill>
                <a:latin typeface="+mn-lt"/>
              </a:rPr>
              <a:t>	public void change1(int i){</a:t>
            </a:r>
            <a:endParaRPr lang="zh-CN" altLang="en-US" sz="2100" dirty="0">
              <a:solidFill>
                <a:srgbClr val="00B050"/>
              </a:solidFill>
              <a:latin typeface="+mn-lt"/>
            </a:endParaRPr>
          </a:p>
          <a:p>
            <a:pPr eaLnBrk="1" hangingPunct="1"/>
            <a:r>
              <a:rPr lang="zh-CN" altLang="en-US" sz="2100" dirty="0">
                <a:solidFill>
                  <a:srgbClr val="00B050"/>
                </a:solidFill>
                <a:latin typeface="+mn-lt"/>
              </a:rPr>
              <a:t>		i = 1234;}</a:t>
            </a:r>
            <a:endParaRPr lang="zh-CN" altLang="en-US" sz="2100" dirty="0">
              <a:solidFill>
                <a:srgbClr val="00B050"/>
              </a:solidFill>
              <a:latin typeface="+mn-lt"/>
            </a:endParaRPr>
          </a:p>
          <a:p>
            <a:pPr eaLnBrk="1" hangingPunct="1"/>
            <a:r>
              <a:rPr lang="zh-CN" altLang="en-US" sz="2100" dirty="0">
                <a:solidFill>
                  <a:srgbClr val="00B050"/>
                </a:solidFill>
                <a:latin typeface="+mn-lt"/>
              </a:rPr>
              <a:t>	public void change2(BirthDate b){</a:t>
            </a:r>
            <a:endParaRPr lang="zh-CN" altLang="en-US" sz="2100" dirty="0">
              <a:solidFill>
                <a:srgbClr val="00B050"/>
              </a:solidFill>
              <a:latin typeface="+mn-lt"/>
            </a:endParaRPr>
          </a:p>
          <a:p>
            <a:pPr eaLnBrk="1" hangingPunct="1"/>
            <a:r>
              <a:rPr lang="zh-CN" altLang="en-US" sz="2100" dirty="0">
                <a:solidFill>
                  <a:srgbClr val="00B050"/>
                </a:solidFill>
                <a:latin typeface="+mn-lt"/>
              </a:rPr>
              <a:t>		b = new BirthDate(22,3,2004);}</a:t>
            </a:r>
            <a:endParaRPr lang="zh-CN" altLang="en-US" sz="2100" dirty="0">
              <a:solidFill>
                <a:srgbClr val="00B050"/>
              </a:solidFill>
              <a:latin typeface="+mn-lt"/>
            </a:endParaRPr>
          </a:p>
          <a:p>
            <a:pPr eaLnBrk="1" hangingPunct="1"/>
            <a:r>
              <a:rPr lang="zh-CN" altLang="en-US" sz="2100" dirty="0">
                <a:solidFill>
                  <a:srgbClr val="00B050"/>
                </a:solidFill>
                <a:latin typeface="+mn-lt"/>
              </a:rPr>
              <a:t>	public void change3(BirthDate b){</a:t>
            </a:r>
            <a:endParaRPr lang="zh-CN" altLang="en-US" sz="2100" dirty="0">
              <a:solidFill>
                <a:srgbClr val="00B050"/>
              </a:solidFill>
              <a:latin typeface="+mn-lt"/>
            </a:endParaRPr>
          </a:p>
          <a:p>
            <a:pPr eaLnBrk="1" hangingPunct="1"/>
            <a:r>
              <a:rPr lang="zh-CN" altLang="en-US" sz="2100" dirty="0">
                <a:solidFill>
                  <a:srgbClr val="00B050"/>
                </a:solidFill>
                <a:latin typeface="+mn-lt"/>
              </a:rPr>
              <a:t>		b.setDay(22);}</a:t>
            </a:r>
            <a:endParaRPr lang="zh-CN" altLang="en-US" sz="2100" dirty="0">
              <a:solidFill>
                <a:srgbClr val="00B050"/>
              </a:solidFill>
              <a:latin typeface="+mn-lt"/>
            </a:endParaRPr>
          </a:p>
          <a:p>
            <a:pPr eaLnBrk="1" hangingPunct="1"/>
            <a:r>
              <a:rPr lang="zh-CN" altLang="en-US" sz="2100" dirty="0">
                <a:solidFill>
                  <a:srgbClr val="00B050"/>
                </a:solidFill>
                <a:latin typeface="+mn-lt"/>
              </a:rPr>
              <a:t>	public static void main(String[] args) {</a:t>
            </a:r>
            <a:endParaRPr lang="zh-CN" altLang="en-US" sz="2100" dirty="0">
              <a:solidFill>
                <a:srgbClr val="00B050"/>
              </a:solidFill>
              <a:latin typeface="+mn-lt"/>
            </a:endParaRPr>
          </a:p>
          <a:p>
            <a:pPr eaLnBrk="1" hangingPunct="1"/>
            <a:r>
              <a:rPr lang="zh-CN" altLang="en-US" sz="2100" dirty="0">
                <a:solidFill>
                  <a:srgbClr val="00B050"/>
                </a:solidFill>
                <a:latin typeface="+mn-lt"/>
              </a:rPr>
              <a:t>		Test test = new Test();</a:t>
            </a:r>
            <a:endParaRPr lang="zh-CN" altLang="en-US" sz="2100" dirty="0">
              <a:solidFill>
                <a:srgbClr val="00B050"/>
              </a:solidFill>
              <a:latin typeface="+mn-lt"/>
            </a:endParaRPr>
          </a:p>
          <a:p>
            <a:pPr eaLnBrk="1" hangingPunct="1"/>
            <a:r>
              <a:rPr lang="zh-CN" altLang="en-US" sz="2100" dirty="0">
                <a:solidFill>
                  <a:srgbClr val="00B050"/>
                </a:solidFill>
                <a:latin typeface="+mn-lt"/>
              </a:rPr>
              <a:t>		int date = 9;</a:t>
            </a:r>
            <a:endParaRPr lang="zh-CN" altLang="en-US" sz="2100" dirty="0">
              <a:solidFill>
                <a:srgbClr val="00B050"/>
              </a:solidFill>
              <a:latin typeface="+mn-lt"/>
            </a:endParaRPr>
          </a:p>
          <a:p>
            <a:pPr eaLnBrk="1" hangingPunct="1"/>
            <a:r>
              <a:rPr lang="zh-CN" altLang="en-US" sz="2100" dirty="0">
                <a:solidFill>
                  <a:srgbClr val="00B050"/>
                </a:solidFill>
                <a:latin typeface="+mn-lt"/>
              </a:rPr>
              <a:t>		BirthDate d1 = new BirthDate(7,7,1970);</a:t>
            </a:r>
            <a:endParaRPr lang="zh-CN" altLang="en-US" sz="2100" dirty="0">
              <a:solidFill>
                <a:srgbClr val="00B050"/>
              </a:solidFill>
              <a:latin typeface="+mn-lt"/>
            </a:endParaRPr>
          </a:p>
          <a:p>
            <a:pPr eaLnBrk="1" hangingPunct="1"/>
            <a:r>
              <a:rPr lang="zh-CN" altLang="en-US" sz="2100" dirty="0">
                <a:solidFill>
                  <a:srgbClr val="00B050"/>
                </a:solidFill>
                <a:latin typeface="+mn-lt"/>
              </a:rPr>
              <a:t>		BirthDate d2 = new BirthDate(1,1,2009);</a:t>
            </a:r>
            <a:endParaRPr lang="zh-CN" altLang="en-US" sz="2100" dirty="0">
              <a:solidFill>
                <a:srgbClr val="00B050"/>
              </a:solidFill>
              <a:latin typeface="+mn-lt"/>
            </a:endParaRPr>
          </a:p>
          <a:p>
            <a:pPr eaLnBrk="1" hangingPunct="1"/>
            <a:r>
              <a:rPr lang="zh-CN" altLang="en-US" sz="2100" dirty="0">
                <a:solidFill>
                  <a:srgbClr val="00B050"/>
                </a:solidFill>
                <a:latin typeface="+mn-lt"/>
              </a:rPr>
              <a:t>		test.change1(date);</a:t>
            </a:r>
            <a:endParaRPr lang="zh-CN" altLang="en-US" sz="2100" dirty="0">
              <a:solidFill>
                <a:srgbClr val="00B050"/>
              </a:solidFill>
              <a:latin typeface="+mn-lt"/>
            </a:endParaRPr>
          </a:p>
          <a:p>
            <a:pPr eaLnBrk="1" hangingPunct="1"/>
            <a:r>
              <a:rPr lang="zh-CN" altLang="en-US" sz="2100" dirty="0">
                <a:solidFill>
                  <a:srgbClr val="00B050"/>
                </a:solidFill>
                <a:latin typeface="+mn-lt"/>
              </a:rPr>
              <a:t>		test.change2(d1);</a:t>
            </a:r>
            <a:endParaRPr lang="zh-CN" altLang="en-US" sz="2100" dirty="0">
              <a:solidFill>
                <a:srgbClr val="00B050"/>
              </a:solidFill>
              <a:latin typeface="+mn-lt"/>
            </a:endParaRPr>
          </a:p>
          <a:p>
            <a:pPr eaLnBrk="1" hangingPunct="1"/>
            <a:r>
              <a:rPr lang="zh-CN" altLang="en-US" sz="2100" dirty="0">
                <a:solidFill>
                  <a:srgbClr val="00B050"/>
                </a:solidFill>
                <a:latin typeface="+mn-lt"/>
              </a:rPr>
              <a:t>		test.change3(d2);</a:t>
            </a:r>
            <a:endParaRPr lang="zh-CN" altLang="en-US" sz="2100" dirty="0">
              <a:solidFill>
                <a:srgbClr val="00B050"/>
              </a:solidFill>
              <a:latin typeface="+mn-lt"/>
            </a:endParaRPr>
          </a:p>
          <a:p>
            <a:pPr eaLnBrk="1" hangingPunct="1"/>
            <a:r>
              <a:rPr lang="zh-CN" altLang="en-US" sz="2100" dirty="0">
                <a:solidFill>
                  <a:srgbClr val="00B050"/>
                </a:solidFill>
                <a:latin typeface="+mn-lt"/>
              </a:rPr>
              <a:t>		System.out.println("date="+date);</a:t>
            </a:r>
            <a:endParaRPr lang="zh-CN" altLang="en-US" sz="2100" dirty="0">
              <a:solidFill>
                <a:srgbClr val="00B050"/>
              </a:solidFill>
              <a:latin typeface="+mn-lt"/>
            </a:endParaRPr>
          </a:p>
          <a:p>
            <a:pPr eaLnBrk="1" hangingPunct="1"/>
            <a:r>
              <a:rPr lang="zh-CN" altLang="en-US" sz="2100" dirty="0">
                <a:solidFill>
                  <a:srgbClr val="00B050"/>
                </a:solidFill>
                <a:latin typeface="+mn-lt"/>
              </a:rPr>
              <a:t>		d1.display();</a:t>
            </a:r>
            <a:endParaRPr lang="zh-CN" altLang="en-US" sz="2100" dirty="0">
              <a:solidFill>
                <a:srgbClr val="00B050"/>
              </a:solidFill>
              <a:latin typeface="+mn-lt"/>
            </a:endParaRPr>
          </a:p>
          <a:p>
            <a:pPr eaLnBrk="1" hangingPunct="1"/>
            <a:r>
              <a:rPr lang="zh-CN" altLang="en-US" sz="2100" dirty="0">
                <a:solidFill>
                  <a:srgbClr val="00B050"/>
                </a:solidFill>
                <a:latin typeface="+mn-lt"/>
              </a:rPr>
              <a:t>		d2.display();</a:t>
            </a:r>
            <a:endParaRPr lang="zh-CN" altLang="en-US" sz="2100" dirty="0">
              <a:solidFill>
                <a:srgbClr val="00B050"/>
              </a:solidFill>
              <a:latin typeface="+mn-lt"/>
            </a:endParaRPr>
          </a:p>
          <a:p>
            <a:pPr eaLnBrk="1" hangingPunct="1"/>
            <a:r>
              <a:rPr lang="zh-CN" altLang="en-US" sz="2100" dirty="0">
                <a:solidFill>
                  <a:srgbClr val="00B050"/>
                </a:solidFill>
                <a:latin typeface="+mn-lt"/>
              </a:rPr>
              <a:t>	}	}</a:t>
            </a:r>
            <a:endParaRPr lang="zh-CN" altLang="en-US" sz="2100" dirty="0">
              <a:solidFill>
                <a:srgbClr val="00B050"/>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90126" y="562068"/>
            <a:ext cx="5376597" cy="792088"/>
          </a:xfrm>
        </p:spPr>
        <p:txBody>
          <a:bodyPr>
            <a:normAutofit/>
          </a:bodyPr>
          <a:lstStyle/>
          <a:p>
            <a:pPr algn="ctr" eaLnBrk="1" hangingPunct="1"/>
            <a:r>
              <a:rPr lang="zh-CN" altLang="en-US" b="1" dirty="0">
                <a:latin typeface="黑体" panose="02010609060101010101" pitchFamily="49" charset="-122"/>
                <a:ea typeface="黑体" panose="02010609060101010101" pitchFamily="49" charset="-122"/>
                <a:cs typeface="Times New Roman" panose="02020603050405020304" pitchFamily="18" charset="0"/>
              </a:rPr>
              <a:t>学习内容</a:t>
            </a:r>
            <a:endParaRPr lang="zh-CN" altLang="en-US"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Rectangle 3"/>
          <p:cNvSpPr txBox="1">
            <a:spLocks noChangeArrowheads="1"/>
          </p:cNvSpPr>
          <p:nvPr/>
        </p:nvSpPr>
        <p:spPr>
          <a:xfrm>
            <a:off x="527381" y="1484784"/>
            <a:ext cx="11233248" cy="4995936"/>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3.1  </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面向对象与面向过程</a:t>
            </a:r>
            <a:endPar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3.2  java</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语言的基本元素：类和对象</a:t>
            </a:r>
            <a:endPar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3.3  </a:t>
            </a:r>
            <a:r>
              <a:rPr lang="zh-CN" altLang="en-US" sz="30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类的成员之一</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：属 性</a:t>
            </a:r>
            <a:endPar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3.4  </a:t>
            </a:r>
            <a:r>
              <a:rPr lang="zh-CN" altLang="en-US" sz="30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类的成员之二</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：方 法</a:t>
            </a:r>
            <a:endPar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3.5  </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对象的创建和使用</a:t>
            </a:r>
            <a:endPar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3.6  </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再谈方法</a:t>
            </a:r>
            <a:endPar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3.7  </a:t>
            </a:r>
            <a:r>
              <a:rPr lang="zh-CN" altLang="en-US" sz="30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面向对象特征之一</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：封装和隐藏</a:t>
            </a:r>
            <a:endPar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3.8  </a:t>
            </a:r>
            <a:r>
              <a:rPr lang="zh-CN" altLang="en-US" sz="30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类的成员之三</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：构造器（构造方法）</a:t>
            </a:r>
            <a:endPar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3.9  </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几个关键字：</a:t>
            </a:r>
            <a:r>
              <a:rPr lang="en-US" altLang="zh-CN" sz="3000" dirty="0" err="1">
                <a:solidFill>
                  <a:schemeClr val="tx1"/>
                </a:solidFill>
                <a:latin typeface="黑体" panose="02010609060101010101" pitchFamily="49" charset="-122"/>
                <a:ea typeface="黑体" panose="02010609060101010101" pitchFamily="49" charset="-122"/>
                <a:cs typeface="Times New Roman" panose="02020603050405020304" pitchFamily="18" charset="0"/>
              </a:rPr>
              <a:t>super</a:t>
            </a:r>
            <a:r>
              <a:rPr lang="zh-CN" altLang="en-US" sz="3000" dirty="0" err="1">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000" dirty="0" err="1">
                <a:solidFill>
                  <a:schemeClr val="tx1"/>
                </a:solidFill>
                <a:latin typeface="黑体" panose="02010609060101010101" pitchFamily="49" charset="-122"/>
                <a:ea typeface="黑体" panose="02010609060101010101" pitchFamily="49" charset="-122"/>
                <a:cs typeface="Times New Roman" panose="02020603050405020304" pitchFamily="18" charset="0"/>
              </a:rPr>
              <a:t>this</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package</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import</a:t>
            </a:r>
            <a:endPar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98313" y="358867"/>
            <a:ext cx="8975436" cy="762000"/>
          </a:xfrm>
        </p:spPr>
        <p:txBody>
          <a:bodyPr>
            <a:normAutofit fontScale="90000"/>
          </a:bodyPr>
          <a:lstStyle/>
          <a:p>
            <a:r>
              <a:rPr lang="en-US" altLang="zh-CN" b="1" dirty="0">
                <a:solidFill>
                  <a:srgbClr val="00B050"/>
                </a:solidFill>
                <a:latin typeface="+mn-lt"/>
                <a:ea typeface="宋体" panose="02010600030101010101" pitchFamily="2" charset="-122"/>
                <a:cs typeface="Times New Roman" panose="02020603050405020304" pitchFamily="18" charset="0"/>
              </a:rPr>
              <a:t>3.7  </a:t>
            </a:r>
            <a:r>
              <a:rPr lang="zh-CN" altLang="en-US" b="1" dirty="0">
                <a:solidFill>
                  <a:srgbClr val="00B050"/>
                </a:solidFill>
                <a:latin typeface="+mn-lt"/>
                <a:ea typeface="宋体" panose="02010600030101010101" pitchFamily="2" charset="-122"/>
                <a:cs typeface="Times New Roman" panose="02020603050405020304" pitchFamily="18" charset="0"/>
              </a:rPr>
              <a:t>面向对象特征之一：封装和隐藏</a:t>
            </a:r>
            <a:endParaRPr lang="en-US" altLang="zh-CN" b="1" dirty="0">
              <a:solidFill>
                <a:srgbClr val="00B050"/>
              </a:solidFill>
              <a:latin typeface="+mn-lt"/>
              <a:ea typeface="宋体" panose="02010600030101010101" pitchFamily="2" charset="-122"/>
              <a:cs typeface="Times New Roman" panose="02020603050405020304" pitchFamily="18" charset="0"/>
            </a:endParaRPr>
          </a:p>
        </p:txBody>
      </p:sp>
      <p:sp>
        <p:nvSpPr>
          <p:cNvPr id="22531" name="Rectangle 3"/>
          <p:cNvSpPr>
            <a:spLocks noGrp="1" noChangeArrowheads="1"/>
          </p:cNvSpPr>
          <p:nvPr>
            <p:ph type="body" idx="1"/>
          </p:nvPr>
        </p:nvSpPr>
        <p:spPr>
          <a:xfrm>
            <a:off x="531349" y="1195375"/>
            <a:ext cx="11176000" cy="5241194"/>
          </a:xfrm>
        </p:spPr>
        <p:txBody>
          <a:bodyPr>
            <a:normAutofit fontScale="92500" lnSpcReduction="10000"/>
          </a:bodyPr>
          <a:lstStyle/>
          <a:p>
            <a:pPr marL="0" eaLnBrk="1" hangingPunct="1">
              <a:lnSpc>
                <a:spcPct val="90000"/>
              </a:lnSpc>
              <a:spcBef>
                <a:spcPct val="50000"/>
              </a:spcBef>
              <a:buClr>
                <a:schemeClr val="tx1"/>
              </a:buClr>
              <a:buFont typeface="Wingdings" panose="05000000000000000000" pitchFamily="2" charset="2"/>
              <a:buNone/>
            </a:pPr>
            <a:r>
              <a:rPr lang="zh-CN" altLang="en-US" sz="2200" b="1" dirty="0">
                <a:solidFill>
                  <a:srgbClr val="00B050"/>
                </a:solidFill>
                <a:ea typeface="宋体" panose="02010600030101010101" pitchFamily="2" charset="-122"/>
                <a:cs typeface="Times New Roman" panose="02020603050405020304" pitchFamily="18" charset="0"/>
              </a:rPr>
              <a:t>使用者对类内部定义的属性</a:t>
            </a:r>
            <a:r>
              <a:rPr lang="en-US" altLang="zh-CN" sz="2200" b="1" dirty="0">
                <a:solidFill>
                  <a:srgbClr val="00B050"/>
                </a:solidFill>
                <a:ea typeface="宋体" panose="02010600030101010101" pitchFamily="2" charset="-122"/>
                <a:cs typeface="Times New Roman" panose="02020603050405020304" pitchFamily="18" charset="0"/>
              </a:rPr>
              <a:t>(</a:t>
            </a:r>
            <a:r>
              <a:rPr lang="zh-CN" altLang="en-US" sz="2200" b="1" dirty="0">
                <a:solidFill>
                  <a:srgbClr val="00B050"/>
                </a:solidFill>
                <a:ea typeface="宋体" panose="02010600030101010101" pitchFamily="2" charset="-122"/>
                <a:cs typeface="Times New Roman" panose="02020603050405020304" pitchFamily="18" charset="0"/>
              </a:rPr>
              <a:t>对象的成员变量</a:t>
            </a:r>
            <a:r>
              <a:rPr lang="en-US" altLang="zh-CN" sz="2200" b="1" dirty="0">
                <a:solidFill>
                  <a:srgbClr val="00B050"/>
                </a:solidFill>
                <a:ea typeface="宋体" panose="02010600030101010101" pitchFamily="2" charset="-122"/>
                <a:cs typeface="Times New Roman" panose="02020603050405020304" pitchFamily="18" charset="0"/>
              </a:rPr>
              <a:t>)</a:t>
            </a:r>
            <a:r>
              <a:rPr lang="zh-CN" altLang="en-US" sz="2200" b="1" dirty="0">
                <a:solidFill>
                  <a:srgbClr val="00B050"/>
                </a:solidFill>
                <a:ea typeface="宋体" panose="02010600030101010101" pitchFamily="2" charset="-122"/>
                <a:cs typeface="Times New Roman" panose="02020603050405020304" pitchFamily="18" charset="0"/>
              </a:rPr>
              <a:t>的直接操作会导致数据的错误、混乱或安全性问题。</a:t>
            </a:r>
            <a:endParaRPr lang="en-US" altLang="zh-CN" sz="22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endParaRPr lang="en-US" altLang="zh-CN" sz="18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00B050"/>
                </a:solidFill>
                <a:ea typeface="宋体" panose="02010600030101010101" pitchFamily="2" charset="-122"/>
                <a:cs typeface="Times New Roman" panose="02020603050405020304" pitchFamily="18" charset="0"/>
              </a:rPr>
              <a:t>public class Animal {</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00B050"/>
                </a:solidFill>
                <a:ea typeface="宋体" panose="02010600030101010101" pitchFamily="2" charset="-122"/>
                <a:cs typeface="Times New Roman" panose="02020603050405020304" pitchFamily="18" charset="0"/>
              </a:rPr>
              <a:t>	 public </a:t>
            </a:r>
            <a:r>
              <a:rPr lang="en-US" altLang="zh-CN" sz="2000" b="1" dirty="0" err="1">
                <a:solidFill>
                  <a:srgbClr val="00B050"/>
                </a:solidFill>
                <a:ea typeface="宋体" panose="02010600030101010101" pitchFamily="2" charset="-122"/>
                <a:cs typeface="Times New Roman" panose="02020603050405020304" pitchFamily="18" charset="0"/>
              </a:rPr>
              <a:t>int</a:t>
            </a:r>
            <a:r>
              <a:rPr lang="en-US" altLang="zh-CN" sz="2000" b="1" dirty="0">
                <a:solidFill>
                  <a:srgbClr val="00B050"/>
                </a:solidFill>
                <a:ea typeface="宋体" panose="02010600030101010101" pitchFamily="2" charset="-122"/>
                <a:cs typeface="Times New Roman" panose="02020603050405020304" pitchFamily="18" charset="0"/>
              </a:rPr>
              <a:t> legs;	    </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00B050"/>
                </a:solidFill>
                <a:ea typeface="宋体" panose="02010600030101010101" pitchFamily="2" charset="-122"/>
                <a:cs typeface="Times New Roman" panose="02020603050405020304" pitchFamily="18" charset="0"/>
              </a:rPr>
              <a:t>	 public void  eat(){</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00B050"/>
                </a:solidFill>
                <a:ea typeface="宋体" panose="02010600030101010101" pitchFamily="2" charset="-122"/>
                <a:cs typeface="Times New Roman" panose="02020603050405020304" pitchFamily="18" charset="0"/>
              </a:rPr>
              <a:t>		</a:t>
            </a:r>
            <a:r>
              <a:rPr lang="en-US" altLang="zh-CN" sz="2000" b="1" dirty="0" err="1">
                <a:solidFill>
                  <a:srgbClr val="00B050"/>
                </a:solidFill>
                <a:ea typeface="宋体" panose="02010600030101010101" pitchFamily="2" charset="-122"/>
                <a:cs typeface="Times New Roman" panose="02020603050405020304" pitchFamily="18" charset="0"/>
              </a:rPr>
              <a:t>System.out.println</a:t>
            </a:r>
            <a:r>
              <a:rPr lang="en-US" altLang="zh-CN" sz="2000" b="1" dirty="0">
                <a:solidFill>
                  <a:srgbClr val="00B050"/>
                </a:solidFill>
                <a:ea typeface="宋体" panose="02010600030101010101" pitchFamily="2" charset="-122"/>
                <a:cs typeface="Times New Roman" panose="02020603050405020304" pitchFamily="18" charset="0"/>
              </a:rPr>
              <a:t>(“Eating.”);</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00B050"/>
                </a:solidFill>
                <a:ea typeface="宋体" panose="02010600030101010101" pitchFamily="2" charset="-122"/>
                <a:cs typeface="Times New Roman" panose="02020603050405020304" pitchFamily="18" charset="0"/>
              </a:rPr>
              <a:t>	 }</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00B050"/>
                </a:solidFill>
                <a:ea typeface="宋体" panose="02010600030101010101" pitchFamily="2" charset="-122"/>
                <a:cs typeface="Times New Roman" panose="02020603050405020304" pitchFamily="18" charset="0"/>
              </a:rPr>
              <a:t>	 public void move(){</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00B050"/>
                </a:solidFill>
                <a:ea typeface="宋体" panose="02010600030101010101" pitchFamily="2" charset="-122"/>
                <a:cs typeface="Times New Roman" panose="02020603050405020304" pitchFamily="18" charset="0"/>
              </a:rPr>
              <a:t>		</a:t>
            </a:r>
            <a:r>
              <a:rPr lang="en-US" altLang="zh-CN" sz="2000" b="1" dirty="0" err="1">
                <a:solidFill>
                  <a:srgbClr val="00B050"/>
                </a:solidFill>
                <a:ea typeface="宋体" panose="02010600030101010101" pitchFamily="2" charset="-122"/>
                <a:cs typeface="Times New Roman" panose="02020603050405020304" pitchFamily="18" charset="0"/>
              </a:rPr>
              <a:t>System.out.println</a:t>
            </a:r>
            <a:r>
              <a:rPr lang="en-US" altLang="zh-CN" sz="2000" b="1" dirty="0">
                <a:solidFill>
                  <a:srgbClr val="00B050"/>
                </a:solidFill>
                <a:ea typeface="宋体" panose="02010600030101010101" pitchFamily="2" charset="-122"/>
                <a:cs typeface="Times New Roman" panose="02020603050405020304" pitchFamily="18" charset="0"/>
              </a:rPr>
              <a:t>(“Moving.”);</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00B050"/>
                </a:solidFill>
                <a:ea typeface="宋体" panose="02010600030101010101" pitchFamily="2" charset="-122"/>
                <a:cs typeface="Times New Roman" panose="02020603050405020304" pitchFamily="18" charset="0"/>
              </a:rPr>
              <a:t>    }</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solidFill>
                  <a:srgbClr val="00B050"/>
                </a:solidFill>
                <a:ea typeface="宋体" panose="02010600030101010101" pitchFamily="2" charset="-122"/>
                <a:cs typeface="Times New Roman" panose="02020603050405020304" pitchFamily="18" charset="0"/>
              </a:rPr>
              <a:t> }</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80000"/>
              </a:lnSpc>
              <a:spcBef>
                <a:spcPct val="0"/>
              </a:spcBef>
              <a:buFontTx/>
              <a:buNone/>
            </a:pP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00B050"/>
                </a:solidFill>
                <a:ea typeface="宋体" panose="02010600030101010101" pitchFamily="2" charset="-122"/>
                <a:cs typeface="Times New Roman" panose="02020603050405020304" pitchFamily="18" charset="0"/>
              </a:rPr>
              <a:t>public class Zoo{</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00B050"/>
                </a:solidFill>
                <a:ea typeface="宋体" panose="02010600030101010101" pitchFamily="2" charset="-122"/>
                <a:cs typeface="Times New Roman" panose="02020603050405020304" pitchFamily="18" charset="0"/>
              </a:rPr>
              <a:t>	  public static void main(String </a:t>
            </a:r>
            <a:r>
              <a:rPr lang="en-US" altLang="zh-CN" sz="2000" b="1" dirty="0" err="1">
                <a:solidFill>
                  <a:srgbClr val="00B050"/>
                </a:solidFill>
                <a:ea typeface="宋体" panose="02010600030101010101" pitchFamily="2" charset="-122"/>
                <a:cs typeface="Times New Roman" panose="02020603050405020304" pitchFamily="18" charset="0"/>
              </a:rPr>
              <a:t>args</a:t>
            </a:r>
            <a:r>
              <a:rPr lang="en-US" altLang="zh-CN" sz="2000" b="1" dirty="0">
                <a:solidFill>
                  <a:srgbClr val="00B050"/>
                </a:solidFill>
                <a:ea typeface="宋体" panose="02010600030101010101" pitchFamily="2" charset="-122"/>
                <a:cs typeface="Times New Roman" panose="02020603050405020304" pitchFamily="18" charset="0"/>
              </a:rPr>
              <a:t>[]){</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00B050"/>
                </a:solidFill>
                <a:ea typeface="宋体" panose="02010600030101010101" pitchFamily="2" charset="-122"/>
                <a:cs typeface="Times New Roman" panose="02020603050405020304" pitchFamily="18" charset="0"/>
              </a:rPr>
              <a:t>		 Animal </a:t>
            </a:r>
            <a:r>
              <a:rPr lang="en-US" altLang="zh-CN" sz="2000" b="1" dirty="0" err="1">
                <a:solidFill>
                  <a:srgbClr val="00B050"/>
                </a:solidFill>
                <a:ea typeface="宋体" panose="02010600030101010101" pitchFamily="2" charset="-122"/>
                <a:cs typeface="Times New Roman" panose="02020603050405020304" pitchFamily="18" charset="0"/>
              </a:rPr>
              <a:t>xb</a:t>
            </a:r>
            <a:r>
              <a:rPr lang="en-US" altLang="zh-CN" sz="2000" b="1" dirty="0">
                <a:solidFill>
                  <a:srgbClr val="00B050"/>
                </a:solidFill>
                <a:ea typeface="宋体" panose="02010600030101010101" pitchFamily="2" charset="-122"/>
                <a:cs typeface="Times New Roman" panose="02020603050405020304" pitchFamily="18" charset="0"/>
              </a:rPr>
              <a:t>=new Animal();</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00B050"/>
                </a:solidFill>
                <a:ea typeface="宋体" panose="02010600030101010101" pitchFamily="2" charset="-122"/>
                <a:cs typeface="Times New Roman" panose="02020603050405020304" pitchFamily="18" charset="0"/>
              </a:rPr>
              <a:t>		 </a:t>
            </a:r>
            <a:r>
              <a:rPr lang="en-US" altLang="zh-CN" sz="2000" b="1" dirty="0" err="1">
                <a:solidFill>
                  <a:srgbClr val="00B050"/>
                </a:solidFill>
                <a:ea typeface="宋体" panose="02010600030101010101" pitchFamily="2" charset="-122"/>
                <a:cs typeface="Times New Roman" panose="02020603050405020304" pitchFamily="18" charset="0"/>
              </a:rPr>
              <a:t>xb.legs</a:t>
            </a:r>
            <a:r>
              <a:rPr lang="en-US" altLang="zh-CN" sz="2000" b="1" dirty="0">
                <a:solidFill>
                  <a:srgbClr val="00B050"/>
                </a:solidFill>
                <a:ea typeface="宋体" panose="02010600030101010101" pitchFamily="2" charset="-122"/>
                <a:cs typeface="Times New Roman" panose="02020603050405020304" pitchFamily="18" charset="0"/>
              </a:rPr>
              <a:t>=4;</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00B050"/>
                </a:solidFill>
                <a:ea typeface="宋体" panose="02010600030101010101" pitchFamily="2" charset="-122"/>
                <a:cs typeface="Times New Roman" panose="02020603050405020304" pitchFamily="18" charset="0"/>
              </a:rPr>
              <a:t>		 </a:t>
            </a:r>
            <a:r>
              <a:rPr lang="en-US" altLang="zh-CN" sz="2000" b="1" dirty="0" err="1">
                <a:solidFill>
                  <a:srgbClr val="00B050"/>
                </a:solidFill>
                <a:ea typeface="宋体" panose="02010600030101010101" pitchFamily="2" charset="-122"/>
                <a:cs typeface="Times New Roman" panose="02020603050405020304" pitchFamily="18" charset="0"/>
              </a:rPr>
              <a:t>System.out.println</a:t>
            </a:r>
            <a:r>
              <a:rPr lang="en-US" altLang="zh-CN" sz="2000" b="1" dirty="0">
                <a:solidFill>
                  <a:srgbClr val="00B050"/>
                </a:solidFill>
                <a:ea typeface="宋体" panose="02010600030101010101" pitchFamily="2" charset="-122"/>
                <a:cs typeface="Times New Roman" panose="02020603050405020304" pitchFamily="18" charset="0"/>
              </a:rPr>
              <a:t>(</a:t>
            </a:r>
            <a:r>
              <a:rPr lang="en-US" altLang="zh-CN" sz="2000" b="1" dirty="0" err="1">
                <a:solidFill>
                  <a:srgbClr val="00B050"/>
                </a:solidFill>
                <a:ea typeface="宋体" panose="02010600030101010101" pitchFamily="2" charset="-122"/>
                <a:cs typeface="Times New Roman" panose="02020603050405020304" pitchFamily="18" charset="0"/>
              </a:rPr>
              <a:t>xb.legs</a:t>
            </a:r>
            <a:r>
              <a:rPr lang="en-US" altLang="zh-CN" sz="2000" b="1" dirty="0">
                <a:solidFill>
                  <a:srgbClr val="00B050"/>
                </a:solidFill>
                <a:ea typeface="宋体" panose="02010600030101010101" pitchFamily="2" charset="-122"/>
                <a:cs typeface="Times New Roman" panose="02020603050405020304" pitchFamily="18" charset="0"/>
              </a:rPr>
              <a:t>);</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00B050"/>
                </a:solidFill>
                <a:ea typeface="宋体" panose="02010600030101010101" pitchFamily="2" charset="-122"/>
                <a:cs typeface="Times New Roman" panose="02020603050405020304" pitchFamily="18" charset="0"/>
              </a:rPr>
              <a:t>	           xb.eat();</a:t>
            </a:r>
            <a:r>
              <a:rPr lang="en-US" altLang="zh-CN" sz="2000" b="1" dirty="0" err="1">
                <a:solidFill>
                  <a:srgbClr val="00B050"/>
                </a:solidFill>
                <a:ea typeface="宋体" panose="02010600030101010101" pitchFamily="2" charset="-122"/>
                <a:cs typeface="Times New Roman" panose="02020603050405020304" pitchFamily="18" charset="0"/>
              </a:rPr>
              <a:t>xb.move</a:t>
            </a:r>
            <a:r>
              <a:rPr lang="en-US" altLang="zh-CN" sz="2000" b="1" dirty="0">
                <a:solidFill>
                  <a:srgbClr val="00B050"/>
                </a:solidFill>
                <a:ea typeface="宋体" panose="02010600030101010101" pitchFamily="2" charset="-122"/>
                <a:cs typeface="Times New Roman" panose="02020603050405020304" pitchFamily="18" charset="0"/>
              </a:rPr>
              <a:t>();</a:t>
            </a:r>
            <a:endParaRPr lang="en-US" altLang="zh-CN" sz="2000" b="1" dirty="0">
              <a:solidFill>
                <a:srgbClr val="00B05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solidFill>
                  <a:srgbClr val="00B050"/>
                </a:solidFill>
                <a:ea typeface="宋体" panose="02010600030101010101" pitchFamily="2" charset="-122"/>
                <a:cs typeface="Times New Roman" panose="02020603050405020304" pitchFamily="18" charset="0"/>
              </a:rPr>
              <a:t>     }  }</a:t>
            </a:r>
            <a:endParaRPr lang="en-US" altLang="zh-CN" sz="2000" b="1" dirty="0">
              <a:solidFill>
                <a:srgbClr val="00B050"/>
              </a:solidFill>
              <a:ea typeface="宋体" panose="02010600030101010101" pitchFamily="2" charset="-122"/>
              <a:cs typeface="Times New Roman" panose="02020603050405020304" pitchFamily="18" charset="0"/>
            </a:endParaRPr>
          </a:p>
        </p:txBody>
      </p:sp>
      <p:sp>
        <p:nvSpPr>
          <p:cNvPr id="465924" name="Text Box 4"/>
          <p:cNvSpPr txBox="1">
            <a:spLocks noChangeArrowheads="1"/>
          </p:cNvSpPr>
          <p:nvPr/>
        </p:nvSpPr>
        <p:spPr bwMode="auto">
          <a:xfrm>
            <a:off x="7440149" y="4629806"/>
            <a:ext cx="4267200" cy="406400"/>
          </a:xfrm>
          <a:prstGeom prst="rect">
            <a:avLst/>
          </a:prstGeom>
          <a:noFill/>
          <a:ln w="9525">
            <a:solidFill>
              <a:schemeClr val="tx1"/>
            </a:solidFill>
            <a:miter lim="800000"/>
          </a:ln>
        </p:spPr>
        <p:txBody>
          <a:bodyPr>
            <a:spAutoFit/>
          </a:bodyPr>
          <a:lstStyle/>
          <a:p>
            <a:pPr>
              <a:spcBef>
                <a:spcPct val="50000"/>
              </a:spcBef>
            </a:pPr>
            <a:r>
              <a:rPr lang="zh-CN" altLang="en-US" sz="2000" b="1" dirty="0">
                <a:solidFill>
                  <a:srgbClr val="00B050"/>
                </a:solidFill>
                <a:ea typeface="宋体" panose="02010600030101010101" pitchFamily="2" charset="-122"/>
                <a:cs typeface="Times New Roman" panose="02020603050405020304" pitchFamily="18" charset="0"/>
              </a:rPr>
              <a:t>问题：</a:t>
            </a:r>
            <a:r>
              <a:rPr lang="en-US" altLang="zh-CN" sz="2000" b="1" dirty="0" err="1">
                <a:solidFill>
                  <a:srgbClr val="00B050"/>
                </a:solidFill>
                <a:ea typeface="宋体" panose="02010600030101010101" pitchFamily="2" charset="-122"/>
                <a:cs typeface="Times New Roman" panose="02020603050405020304" pitchFamily="18" charset="0"/>
              </a:rPr>
              <a:t>xb.legs</a:t>
            </a:r>
            <a:r>
              <a:rPr lang="en-US" altLang="zh-CN" sz="2000" b="1" dirty="0">
                <a:solidFill>
                  <a:srgbClr val="00B050"/>
                </a:solidFill>
                <a:ea typeface="宋体" panose="02010600030101010101" pitchFamily="2" charset="-122"/>
                <a:cs typeface="Times New Roman" panose="02020603050405020304" pitchFamily="18" charset="0"/>
              </a:rPr>
              <a:t> = -1000;</a:t>
            </a:r>
            <a:endParaRPr lang="en-US" altLang="zh-CN" sz="2000" b="1" dirty="0">
              <a:solidFill>
                <a:srgbClr val="00B050"/>
              </a:solidFill>
              <a:ea typeface="宋体" panose="02010600030101010101" pitchFamily="2" charset="-122"/>
              <a:cs typeface="Times New Roman" panose="02020603050405020304" pitchFamily="18" charset="0"/>
            </a:endParaRPr>
          </a:p>
        </p:txBody>
      </p:sp>
      <p:sp>
        <p:nvSpPr>
          <p:cNvPr id="465925" name="Rectangle 5"/>
          <p:cNvSpPr>
            <a:spLocks noChangeArrowheads="1"/>
          </p:cNvSpPr>
          <p:nvPr/>
        </p:nvSpPr>
        <p:spPr bwMode="auto">
          <a:xfrm>
            <a:off x="7440149" y="2513204"/>
            <a:ext cx="4165600" cy="1168400"/>
          </a:xfrm>
          <a:prstGeom prst="rect">
            <a:avLst/>
          </a:prstGeom>
          <a:noFill/>
          <a:ln w="9525">
            <a:solidFill>
              <a:schemeClr val="tx1"/>
            </a:solidFill>
            <a:miter lim="800000"/>
          </a:ln>
        </p:spPr>
        <p:txBody>
          <a:bodyPr>
            <a:spAutoFit/>
          </a:bodyPr>
          <a:lstStyle/>
          <a:p>
            <a:pPr>
              <a:spcBef>
                <a:spcPct val="50000"/>
              </a:spcBef>
            </a:pPr>
            <a:r>
              <a:rPr lang="zh-CN" altLang="en-US" sz="2000" b="1" dirty="0">
                <a:solidFill>
                  <a:srgbClr val="00B050"/>
                </a:solidFill>
                <a:ea typeface="宋体" panose="02010600030101010101" pitchFamily="2" charset="-122"/>
                <a:cs typeface="Times New Roman" panose="02020603050405020304" pitchFamily="18" charset="0"/>
              </a:rPr>
              <a:t>应该将</a:t>
            </a:r>
            <a:r>
              <a:rPr lang="en-US" altLang="zh-CN" sz="2000" b="1" dirty="0">
                <a:solidFill>
                  <a:srgbClr val="00B050"/>
                </a:solidFill>
                <a:ea typeface="宋体" panose="02010600030101010101" pitchFamily="2" charset="-122"/>
                <a:cs typeface="Times New Roman" panose="02020603050405020304" pitchFamily="18" charset="0"/>
              </a:rPr>
              <a:t>legs</a:t>
            </a:r>
            <a:r>
              <a:rPr lang="zh-CN" altLang="en-US" sz="2000" b="1" dirty="0">
                <a:solidFill>
                  <a:srgbClr val="00B050"/>
                </a:solidFill>
                <a:ea typeface="宋体" panose="02010600030101010101" pitchFamily="2" charset="-122"/>
                <a:cs typeface="Times New Roman" panose="02020603050405020304" pitchFamily="18" charset="0"/>
              </a:rPr>
              <a:t>属性保护起来，防止乱用。</a:t>
            </a:r>
            <a:endParaRPr lang="zh-CN" altLang="en-US" sz="2000" b="1" dirty="0">
              <a:solidFill>
                <a:srgbClr val="00B050"/>
              </a:solidFill>
              <a:ea typeface="宋体" panose="02010600030101010101" pitchFamily="2" charset="-122"/>
              <a:cs typeface="Times New Roman" panose="02020603050405020304" pitchFamily="18" charset="0"/>
            </a:endParaRPr>
          </a:p>
          <a:p>
            <a:pPr>
              <a:spcBef>
                <a:spcPct val="50000"/>
              </a:spcBef>
            </a:pPr>
            <a:r>
              <a:rPr lang="zh-CN" altLang="en-US" sz="2000" b="1" dirty="0">
                <a:solidFill>
                  <a:srgbClr val="00B050"/>
                </a:solidFill>
                <a:ea typeface="宋体" panose="02010600030101010101" pitchFamily="2" charset="-122"/>
                <a:cs typeface="Times New Roman" panose="02020603050405020304" pitchFamily="18" charset="0"/>
              </a:rPr>
              <a:t>保护的方式：信息隐藏</a:t>
            </a:r>
            <a:endParaRPr lang="zh-CN" altLang="en-US" sz="2000" b="1" dirty="0">
              <a:solidFill>
                <a:srgbClr val="00B05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033533" y="1556230"/>
            <a:ext cx="9026354" cy="4322056"/>
          </a:xfrm>
        </p:spPr>
        <p:txBody>
          <a:bodyPr/>
          <a:lstStyle/>
          <a:p>
            <a:pPr algn="just" eaLnBrk="1" hangingPunct="1">
              <a:spcBef>
                <a:spcPct val="50000"/>
              </a:spcBef>
              <a:buClr>
                <a:schemeClr val="tx1"/>
              </a:buClr>
              <a:buFont typeface="Wingdings" panose="05000000000000000000" pitchFamily="2" charset="2"/>
              <a:buNone/>
            </a:pPr>
            <a:r>
              <a:rPr lang="en-US" altLang="zh-CN" sz="2800" dirty="0">
                <a:ea typeface="宋体" panose="02010600030101010101" pitchFamily="2" charset="-122"/>
                <a:cs typeface="Times New Roman" panose="02020603050405020304" pitchFamily="18" charset="0"/>
              </a:rPr>
              <a:t>   </a:t>
            </a:r>
            <a:r>
              <a:rPr lang="en-US" altLang="zh-CN" sz="2800" dirty="0">
                <a:solidFill>
                  <a:srgbClr val="92D050"/>
                </a:solidFill>
                <a:ea typeface="宋体" panose="02010600030101010101" pitchFamily="2" charset="-122"/>
                <a:cs typeface="Times New Roman" panose="02020603050405020304" pitchFamily="18" charset="0"/>
              </a:rPr>
              <a:t>Java</a:t>
            </a:r>
            <a:r>
              <a:rPr lang="zh-CN" altLang="en-US" sz="2800" dirty="0">
                <a:solidFill>
                  <a:srgbClr val="92D050"/>
                </a:solidFill>
                <a:ea typeface="宋体" panose="02010600030101010101" pitchFamily="2" charset="-122"/>
                <a:cs typeface="Times New Roman" panose="02020603050405020304" pitchFamily="18" charset="0"/>
              </a:rPr>
              <a:t>中通过将数据声明为私有的</a:t>
            </a:r>
            <a:r>
              <a:rPr lang="en-US" altLang="zh-CN" sz="2800" dirty="0">
                <a:solidFill>
                  <a:srgbClr val="92D050"/>
                </a:solidFill>
                <a:ea typeface="宋体" panose="02010600030101010101" pitchFamily="2" charset="-122"/>
                <a:cs typeface="Times New Roman" panose="02020603050405020304" pitchFamily="18" charset="0"/>
              </a:rPr>
              <a:t>(private)</a:t>
            </a:r>
            <a:r>
              <a:rPr lang="zh-CN" altLang="en-US" sz="2800" dirty="0">
                <a:solidFill>
                  <a:srgbClr val="92D050"/>
                </a:solidFill>
                <a:ea typeface="宋体" panose="02010600030101010101" pitchFamily="2" charset="-122"/>
                <a:cs typeface="Times New Roman" panose="02020603050405020304" pitchFamily="18" charset="0"/>
              </a:rPr>
              <a:t>，再提供</a:t>
            </a:r>
            <a:r>
              <a:rPr lang="zh-CN" altLang="en-US" dirty="0">
                <a:solidFill>
                  <a:srgbClr val="92D050"/>
                </a:solidFill>
                <a:ea typeface="宋体" panose="02010600030101010101" pitchFamily="2" charset="-122"/>
                <a:cs typeface="Times New Roman" panose="02020603050405020304" pitchFamily="18" charset="0"/>
              </a:rPr>
              <a:t>公共</a:t>
            </a:r>
            <a:r>
              <a:rPr lang="zh-CN" altLang="en-US" sz="2800" dirty="0">
                <a:solidFill>
                  <a:srgbClr val="92D050"/>
                </a:solidFill>
                <a:ea typeface="宋体" panose="02010600030101010101" pitchFamily="2" charset="-122"/>
                <a:cs typeface="Times New Roman" panose="02020603050405020304" pitchFamily="18" charset="0"/>
              </a:rPr>
              <a:t>的（</a:t>
            </a:r>
            <a:r>
              <a:rPr lang="en-US" altLang="zh-CN" sz="2800" dirty="0">
                <a:solidFill>
                  <a:srgbClr val="92D050"/>
                </a:solidFill>
                <a:ea typeface="宋体" panose="02010600030101010101" pitchFamily="2" charset="-122"/>
                <a:cs typeface="Times New Roman" panose="02020603050405020304" pitchFamily="18" charset="0"/>
              </a:rPr>
              <a:t>public</a:t>
            </a:r>
            <a:r>
              <a:rPr lang="zh-CN" altLang="en-US" sz="2800" dirty="0">
                <a:solidFill>
                  <a:srgbClr val="92D050"/>
                </a:solidFill>
                <a:ea typeface="宋体" panose="02010600030101010101" pitchFamily="2" charset="-122"/>
                <a:cs typeface="Times New Roman" panose="02020603050405020304" pitchFamily="18" charset="0"/>
              </a:rPr>
              <a:t>）方法</a:t>
            </a:r>
            <a:r>
              <a:rPr lang="en-US" altLang="zh-CN" sz="2800" dirty="0">
                <a:solidFill>
                  <a:srgbClr val="92D050"/>
                </a:solidFill>
                <a:ea typeface="宋体" panose="02010600030101010101" pitchFamily="2" charset="-122"/>
                <a:cs typeface="Times New Roman" panose="02020603050405020304" pitchFamily="18" charset="0"/>
              </a:rPr>
              <a:t>:</a:t>
            </a:r>
            <a:r>
              <a:rPr lang="en-US" altLang="zh-CN" sz="2800" b="1" dirty="0" err="1">
                <a:solidFill>
                  <a:srgbClr val="92D050"/>
                </a:solidFill>
                <a:ea typeface="宋体" panose="02010600030101010101" pitchFamily="2" charset="-122"/>
                <a:cs typeface="Times New Roman" panose="02020603050405020304" pitchFamily="18" charset="0"/>
              </a:rPr>
              <a:t>getXxx</a:t>
            </a:r>
            <a:r>
              <a:rPr lang="en-US" altLang="zh-CN" sz="2800" b="1" dirty="0">
                <a:solidFill>
                  <a:srgbClr val="92D050"/>
                </a:solidFill>
                <a:ea typeface="宋体" panose="02010600030101010101" pitchFamily="2" charset="-122"/>
                <a:cs typeface="Times New Roman" panose="02020603050405020304" pitchFamily="18" charset="0"/>
              </a:rPr>
              <a:t>()</a:t>
            </a:r>
            <a:r>
              <a:rPr lang="zh-CN" altLang="en-US" sz="2800" b="1" dirty="0">
                <a:solidFill>
                  <a:srgbClr val="92D050"/>
                </a:solidFill>
                <a:ea typeface="宋体" panose="02010600030101010101" pitchFamily="2" charset="-122"/>
                <a:cs typeface="Times New Roman" panose="02020603050405020304" pitchFamily="18" charset="0"/>
              </a:rPr>
              <a:t>和</a:t>
            </a:r>
            <a:r>
              <a:rPr lang="en-US" altLang="zh-CN" sz="2800" b="1" dirty="0" err="1">
                <a:solidFill>
                  <a:srgbClr val="92D050"/>
                </a:solidFill>
                <a:ea typeface="宋体" panose="02010600030101010101" pitchFamily="2" charset="-122"/>
                <a:cs typeface="Times New Roman" panose="02020603050405020304" pitchFamily="18" charset="0"/>
              </a:rPr>
              <a:t>setXxx</a:t>
            </a:r>
            <a:r>
              <a:rPr lang="en-US" altLang="zh-CN" sz="2800" b="1" dirty="0">
                <a:solidFill>
                  <a:srgbClr val="92D050"/>
                </a:solidFill>
                <a:ea typeface="宋体" panose="02010600030101010101" pitchFamily="2" charset="-122"/>
                <a:cs typeface="Times New Roman" panose="02020603050405020304" pitchFamily="18" charset="0"/>
              </a:rPr>
              <a:t>()</a:t>
            </a:r>
            <a:r>
              <a:rPr lang="zh-CN" altLang="en-US" sz="2800" dirty="0">
                <a:solidFill>
                  <a:srgbClr val="92D050"/>
                </a:solidFill>
                <a:ea typeface="宋体" panose="02010600030101010101" pitchFamily="2" charset="-122"/>
                <a:cs typeface="Times New Roman" panose="02020603050405020304" pitchFamily="18" charset="0"/>
              </a:rPr>
              <a:t>实现对该属性的操作，以实现下述目的：</a:t>
            </a:r>
            <a:endParaRPr lang="zh-CN" altLang="en-US" sz="2800" dirty="0">
              <a:solidFill>
                <a:srgbClr val="92D050"/>
              </a:solidFill>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a:solidFill>
                  <a:srgbClr val="92D050"/>
                </a:solidFill>
                <a:ea typeface="宋体" panose="02010600030101010101" pitchFamily="2" charset="-122"/>
                <a:cs typeface="Times New Roman" panose="02020603050405020304" pitchFamily="18" charset="0"/>
              </a:rPr>
              <a:t>隐藏一个类中</a:t>
            </a:r>
            <a:r>
              <a:rPr lang="zh-CN" altLang="en-US" dirty="0">
                <a:solidFill>
                  <a:srgbClr val="92D050"/>
                </a:solidFill>
                <a:ea typeface="宋体" panose="02010600030101010101" pitchFamily="2" charset="-122"/>
                <a:cs typeface="Times New Roman" panose="02020603050405020304" pitchFamily="18" charset="0"/>
              </a:rPr>
              <a:t>不需要对外提供的</a:t>
            </a:r>
            <a:r>
              <a:rPr lang="zh-CN" altLang="en-US" sz="2400" dirty="0">
                <a:solidFill>
                  <a:srgbClr val="92D050"/>
                </a:solidFill>
                <a:ea typeface="宋体" panose="02010600030101010101" pitchFamily="2" charset="-122"/>
                <a:cs typeface="Times New Roman" panose="02020603050405020304" pitchFamily="18" charset="0"/>
              </a:rPr>
              <a:t>实现细节；</a:t>
            </a:r>
            <a:endParaRPr lang="zh-CN" altLang="en-US" sz="2400" dirty="0">
              <a:solidFill>
                <a:srgbClr val="92D050"/>
              </a:solidFill>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a:solidFill>
                  <a:srgbClr val="92D050"/>
                </a:solidFill>
                <a:ea typeface="宋体" panose="02010600030101010101" pitchFamily="2" charset="-122"/>
                <a:cs typeface="Times New Roman" panose="02020603050405020304" pitchFamily="18" charset="0"/>
              </a:rPr>
              <a:t>使用者只能通过事先定制好的方法来访问数据，可以方便地加入控制逻辑，限制对属性的不合理操作；</a:t>
            </a:r>
            <a:endParaRPr lang="zh-CN" altLang="en-US" sz="2400" dirty="0">
              <a:solidFill>
                <a:srgbClr val="92D050"/>
              </a:solidFill>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Char char="Ø"/>
            </a:pPr>
            <a:r>
              <a:rPr lang="zh-CN" altLang="en-US" sz="2400" dirty="0">
                <a:solidFill>
                  <a:srgbClr val="92D050"/>
                </a:solidFill>
                <a:ea typeface="宋体" panose="02010600030101010101" pitchFamily="2" charset="-122"/>
                <a:cs typeface="Times New Roman" panose="02020603050405020304" pitchFamily="18" charset="0"/>
              </a:rPr>
              <a:t>便于修改，增强代码的可维护性；</a:t>
            </a:r>
            <a:endParaRPr lang="zh-CN" altLang="en-US" sz="2400" dirty="0">
              <a:solidFill>
                <a:srgbClr val="92D050"/>
              </a:solidFill>
              <a:ea typeface="宋体" panose="02010600030101010101" pitchFamily="2" charset="-122"/>
              <a:cs typeface="Times New Roman" panose="02020603050405020304" pitchFamily="18" charset="0"/>
            </a:endParaRPr>
          </a:p>
        </p:txBody>
      </p:sp>
      <p:sp>
        <p:nvSpPr>
          <p:cNvPr id="4" name="Rectangle 2"/>
          <p:cNvSpPr txBox="1">
            <a:spLocks noChangeArrowheads="1"/>
          </p:cNvSpPr>
          <p:nvPr/>
        </p:nvSpPr>
        <p:spPr>
          <a:xfrm>
            <a:off x="835337" y="401847"/>
            <a:ext cx="6586717"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solidFill>
                  <a:srgbClr val="92D050"/>
                </a:solidFill>
                <a:latin typeface="+mn-lt"/>
                <a:ea typeface="宋体" panose="02010600030101010101" pitchFamily="2" charset="-122"/>
                <a:cs typeface="Arial Unicode MS" pitchFamily="34" charset="-122"/>
              </a:rPr>
              <a:t>信息的封装和隐藏</a:t>
            </a:r>
            <a:r>
              <a:rPr lang="en-US" altLang="zh-CN" b="1" dirty="0">
                <a:solidFill>
                  <a:srgbClr val="92D050"/>
                </a:solidFill>
                <a:latin typeface="+mn-lt"/>
                <a:ea typeface="宋体" panose="02010600030101010101" pitchFamily="2" charset="-122"/>
                <a:cs typeface="Arial Unicode MS" pitchFamily="34" charset="-122"/>
              </a:rPr>
              <a:t> </a:t>
            </a:r>
            <a:endParaRPr lang="en-US" altLang="zh-CN" sz="1600" b="1" dirty="0">
              <a:solidFill>
                <a:srgbClr val="92D050"/>
              </a:solidFill>
              <a:latin typeface="+mn-lt"/>
              <a:ea typeface="宋体" panose="02010600030101010101" pitchFamily="2" charset="-122"/>
              <a:cs typeface="Arial Unicode MS"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65604" y="200337"/>
            <a:ext cx="6586717" cy="736056"/>
          </a:xfrm>
        </p:spPr>
        <p:txBody>
          <a:bodyPr>
            <a:normAutofit/>
          </a:bodyPr>
          <a:lstStyle/>
          <a:p>
            <a:pPr eaLnBrk="1" hangingPunct="1"/>
            <a:r>
              <a:rPr lang="zh-CN" altLang="en-US" b="1" dirty="0">
                <a:solidFill>
                  <a:srgbClr val="92D050"/>
                </a:solidFill>
                <a:latin typeface="+mn-lt"/>
                <a:ea typeface="宋体" panose="02010600030101010101" pitchFamily="2" charset="-122"/>
                <a:cs typeface="Arial Unicode MS" pitchFamily="34" charset="-122"/>
              </a:rPr>
              <a:t>信息的封装和隐藏</a:t>
            </a:r>
            <a:r>
              <a:rPr lang="en-US" altLang="zh-CN" b="1" dirty="0">
                <a:solidFill>
                  <a:srgbClr val="92D050"/>
                </a:solidFill>
                <a:latin typeface="+mn-lt"/>
                <a:ea typeface="宋体" panose="02010600030101010101" pitchFamily="2" charset="-122"/>
                <a:cs typeface="Arial Unicode MS" pitchFamily="34" charset="-122"/>
              </a:rPr>
              <a:t> </a:t>
            </a:r>
            <a:endParaRPr lang="en-US" altLang="zh-CN" sz="1600" b="1" dirty="0">
              <a:solidFill>
                <a:srgbClr val="92D050"/>
              </a:solidFill>
              <a:latin typeface="+mn-lt"/>
              <a:ea typeface="宋体" panose="02010600030101010101" pitchFamily="2" charset="-122"/>
              <a:cs typeface="Arial Unicode MS" pitchFamily="34" charset="-122"/>
            </a:endParaRPr>
          </a:p>
        </p:txBody>
      </p:sp>
      <p:sp>
        <p:nvSpPr>
          <p:cNvPr id="2" name="TextBox 1"/>
          <p:cNvSpPr txBox="1"/>
          <p:nvPr/>
        </p:nvSpPr>
        <p:spPr>
          <a:xfrm>
            <a:off x="1429520" y="1009194"/>
            <a:ext cx="8846593"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public class Animal{</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private </a:t>
            </a:r>
            <a:r>
              <a:rPr lang="en-US" altLang="zh-CN" sz="2000" b="1" dirty="0" err="1">
                <a:solidFill>
                  <a:srgbClr val="92D050"/>
                </a:solidFill>
                <a:ea typeface="宋体" panose="02010600030101010101" pitchFamily="2" charset="-122"/>
                <a:cs typeface="Times New Roman" panose="02020603050405020304" pitchFamily="18" charset="0"/>
              </a:rPr>
              <a:t>int</a:t>
            </a:r>
            <a:r>
              <a:rPr lang="en-US" altLang="zh-CN" sz="2000" b="1" dirty="0">
                <a:solidFill>
                  <a:srgbClr val="92D050"/>
                </a:solidFill>
                <a:ea typeface="宋体" panose="02010600030101010101" pitchFamily="2" charset="-122"/>
                <a:cs typeface="Times New Roman" panose="02020603050405020304" pitchFamily="18" charset="0"/>
              </a:rPr>
              <a:t> legs;//</a:t>
            </a:r>
            <a:r>
              <a:rPr lang="zh-CN" altLang="en-US" sz="2000" b="1" dirty="0">
                <a:solidFill>
                  <a:srgbClr val="92D050"/>
                </a:solidFill>
                <a:ea typeface="宋体" panose="02010600030101010101" pitchFamily="2" charset="-122"/>
                <a:cs typeface="Times New Roman" panose="02020603050405020304" pitchFamily="18" charset="0"/>
              </a:rPr>
              <a:t>将属性</a:t>
            </a:r>
            <a:r>
              <a:rPr lang="en-US" altLang="zh-CN" sz="2000" b="1" dirty="0">
                <a:solidFill>
                  <a:srgbClr val="92D050"/>
                </a:solidFill>
                <a:ea typeface="宋体" panose="02010600030101010101" pitchFamily="2" charset="-122"/>
                <a:cs typeface="Times New Roman" panose="02020603050405020304" pitchFamily="18" charset="0"/>
              </a:rPr>
              <a:t>legs</a:t>
            </a:r>
            <a:r>
              <a:rPr lang="zh-CN" altLang="en-US" sz="2000" b="1" dirty="0">
                <a:solidFill>
                  <a:srgbClr val="92D050"/>
                </a:solidFill>
                <a:ea typeface="宋体" panose="02010600030101010101" pitchFamily="2" charset="-122"/>
                <a:cs typeface="Times New Roman" panose="02020603050405020304" pitchFamily="18" charset="0"/>
              </a:rPr>
              <a:t>定义为</a:t>
            </a:r>
            <a:r>
              <a:rPr lang="en-US" altLang="zh-CN" sz="2000" b="1" dirty="0">
                <a:solidFill>
                  <a:srgbClr val="92D050"/>
                </a:solidFill>
                <a:ea typeface="宋体" panose="02010600030101010101" pitchFamily="2" charset="-122"/>
                <a:cs typeface="Times New Roman" panose="02020603050405020304" pitchFamily="18" charset="0"/>
              </a:rPr>
              <a:t>private</a:t>
            </a:r>
            <a:r>
              <a:rPr lang="zh-CN" altLang="en-US" sz="2000" b="1" dirty="0">
                <a:solidFill>
                  <a:srgbClr val="92D050"/>
                </a:solidFill>
                <a:ea typeface="宋体" panose="02010600030101010101" pitchFamily="2" charset="-122"/>
                <a:cs typeface="Times New Roman" panose="02020603050405020304" pitchFamily="18" charset="0"/>
              </a:rPr>
              <a:t>，只能被</a:t>
            </a:r>
            <a:r>
              <a:rPr lang="en-US" altLang="zh-CN" sz="2000" b="1" dirty="0">
                <a:solidFill>
                  <a:srgbClr val="92D050"/>
                </a:solidFill>
                <a:ea typeface="宋体" panose="02010600030101010101" pitchFamily="2" charset="-122"/>
                <a:cs typeface="Times New Roman" panose="02020603050405020304" pitchFamily="18" charset="0"/>
              </a:rPr>
              <a:t>Animal</a:t>
            </a:r>
            <a:r>
              <a:rPr lang="zh-CN" altLang="en-US" sz="2000" b="1" dirty="0">
                <a:solidFill>
                  <a:srgbClr val="92D050"/>
                </a:solidFill>
                <a:ea typeface="宋体" panose="02010600030101010101" pitchFamily="2" charset="-122"/>
                <a:cs typeface="Times New Roman" panose="02020603050405020304" pitchFamily="18" charset="0"/>
              </a:rPr>
              <a:t>类内部访问</a:t>
            </a:r>
            <a:endParaRPr lang="zh-CN" altLang="en-US"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zh-CN" altLang="en-US" sz="2000" b="1" dirty="0">
                <a:solidFill>
                  <a:srgbClr val="92D050"/>
                </a:solidFill>
                <a:ea typeface="宋体" panose="02010600030101010101" pitchFamily="2" charset="-122"/>
                <a:cs typeface="Times New Roman" panose="02020603050405020304" pitchFamily="18" charset="0"/>
              </a:rPr>
              <a:t>	</a:t>
            </a:r>
            <a:r>
              <a:rPr lang="en-US" altLang="zh-CN" sz="2000" b="1" dirty="0">
                <a:solidFill>
                  <a:srgbClr val="92D050"/>
                </a:solidFill>
                <a:ea typeface="宋体" panose="02010600030101010101" pitchFamily="2" charset="-122"/>
                <a:cs typeface="Times New Roman" panose="02020603050405020304" pitchFamily="18" charset="0"/>
              </a:rPr>
              <a:t>public void </a:t>
            </a:r>
            <a:r>
              <a:rPr lang="en-US" altLang="zh-CN" sz="2000" b="1" dirty="0" err="1">
                <a:solidFill>
                  <a:srgbClr val="92D050"/>
                </a:solidFill>
                <a:ea typeface="宋体" panose="02010600030101010101" pitchFamily="2" charset="-122"/>
                <a:cs typeface="Times New Roman" panose="02020603050405020304" pitchFamily="18" charset="0"/>
              </a:rPr>
              <a:t>setLegs</a:t>
            </a:r>
            <a:r>
              <a:rPr lang="en-US" altLang="zh-CN" sz="2000" b="1" dirty="0">
                <a:solidFill>
                  <a:srgbClr val="92D050"/>
                </a:solidFill>
                <a:ea typeface="宋体" panose="02010600030101010101" pitchFamily="2" charset="-122"/>
                <a:cs typeface="Times New Roman" panose="02020603050405020304" pitchFamily="18" charset="0"/>
              </a:rPr>
              <a:t>(</a:t>
            </a:r>
            <a:r>
              <a:rPr lang="en-US" altLang="zh-CN" sz="2000" b="1" dirty="0" err="1">
                <a:solidFill>
                  <a:srgbClr val="92D050"/>
                </a:solidFill>
                <a:ea typeface="宋体" panose="02010600030101010101" pitchFamily="2" charset="-122"/>
                <a:cs typeface="Times New Roman" panose="02020603050405020304" pitchFamily="18" charset="0"/>
              </a:rPr>
              <a:t>int</a:t>
            </a:r>
            <a:r>
              <a:rPr lang="en-US" altLang="zh-CN" sz="2000" b="1" dirty="0">
                <a:solidFill>
                  <a:srgbClr val="92D050"/>
                </a:solidFill>
                <a:ea typeface="宋体" panose="02010600030101010101" pitchFamily="2" charset="-122"/>
                <a:cs typeface="Times New Roman" panose="02020603050405020304" pitchFamily="18" charset="0"/>
              </a:rPr>
              <a:t> i){  //</a:t>
            </a:r>
            <a:r>
              <a:rPr lang="zh-CN" altLang="en-US" sz="2000" b="1" dirty="0">
                <a:solidFill>
                  <a:srgbClr val="92D050"/>
                </a:solidFill>
                <a:ea typeface="宋体" panose="02010600030101010101" pitchFamily="2" charset="-122"/>
                <a:cs typeface="Times New Roman" panose="02020603050405020304" pitchFamily="18" charset="0"/>
              </a:rPr>
              <a:t>在这里定义方法 </a:t>
            </a:r>
            <a:r>
              <a:rPr lang="en-US" altLang="zh-CN" sz="2000" b="1" dirty="0">
                <a:solidFill>
                  <a:srgbClr val="92D050"/>
                </a:solidFill>
                <a:ea typeface="宋体" panose="02010600030101010101" pitchFamily="2" charset="-122"/>
                <a:cs typeface="Times New Roman" panose="02020603050405020304" pitchFamily="18" charset="0"/>
              </a:rPr>
              <a:t>eat() </a:t>
            </a:r>
            <a:r>
              <a:rPr lang="zh-CN" altLang="en-US" sz="2000" b="1" dirty="0">
                <a:solidFill>
                  <a:srgbClr val="92D050"/>
                </a:solidFill>
                <a:ea typeface="宋体" panose="02010600030101010101" pitchFamily="2" charset="-122"/>
                <a:cs typeface="Times New Roman" panose="02020603050405020304" pitchFamily="18" charset="0"/>
              </a:rPr>
              <a:t>和 </a:t>
            </a:r>
            <a:r>
              <a:rPr lang="en-US" altLang="zh-CN" sz="2000" b="1" dirty="0">
                <a:solidFill>
                  <a:srgbClr val="92D050"/>
                </a:solidFill>
                <a:ea typeface="宋体" panose="02010600030101010101" pitchFamily="2" charset="-122"/>
                <a:cs typeface="Times New Roman" panose="02020603050405020304" pitchFamily="18" charset="0"/>
              </a:rPr>
              <a:t>move() </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if (i != 0 &amp;&amp; i != 2 &amp;&amp; i != 4){</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a:t>
            </a:r>
            <a:r>
              <a:rPr lang="en-US" altLang="zh-CN" sz="2000" b="1" dirty="0" err="1">
                <a:solidFill>
                  <a:srgbClr val="92D050"/>
                </a:solidFill>
                <a:ea typeface="宋体" panose="02010600030101010101" pitchFamily="2" charset="-122"/>
                <a:cs typeface="Times New Roman" panose="02020603050405020304" pitchFamily="18" charset="0"/>
              </a:rPr>
              <a:t>System.out.println</a:t>
            </a:r>
            <a:r>
              <a:rPr lang="en-US" altLang="zh-CN" sz="2000" b="1" dirty="0">
                <a:solidFill>
                  <a:srgbClr val="92D050"/>
                </a:solidFill>
                <a:ea typeface="宋体" panose="02010600030101010101" pitchFamily="2" charset="-122"/>
                <a:cs typeface="Times New Roman" panose="02020603050405020304" pitchFamily="18" charset="0"/>
              </a:rPr>
              <a:t>("Wrong number of legs!");</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return;</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legs=i;</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public </a:t>
            </a:r>
            <a:r>
              <a:rPr lang="en-US" altLang="zh-CN" sz="2000" b="1" dirty="0" err="1">
                <a:solidFill>
                  <a:srgbClr val="92D050"/>
                </a:solidFill>
                <a:ea typeface="宋体" panose="02010600030101010101" pitchFamily="2" charset="-122"/>
                <a:cs typeface="Times New Roman" panose="02020603050405020304" pitchFamily="18" charset="0"/>
              </a:rPr>
              <a:t>int</a:t>
            </a:r>
            <a:r>
              <a:rPr lang="en-US" altLang="zh-CN" sz="2000" b="1" dirty="0">
                <a:solidFill>
                  <a:srgbClr val="92D050"/>
                </a:solidFill>
                <a:ea typeface="宋体" panose="02010600030101010101" pitchFamily="2" charset="-122"/>
                <a:cs typeface="Times New Roman" panose="02020603050405020304" pitchFamily="18" charset="0"/>
              </a:rPr>
              <a:t> </a:t>
            </a:r>
            <a:r>
              <a:rPr lang="en-US" altLang="zh-CN" sz="2000" b="1" dirty="0" err="1">
                <a:solidFill>
                  <a:srgbClr val="92D050"/>
                </a:solidFill>
                <a:ea typeface="宋体" panose="02010600030101010101" pitchFamily="2" charset="-122"/>
                <a:cs typeface="Times New Roman" panose="02020603050405020304" pitchFamily="18" charset="0"/>
              </a:rPr>
              <a:t>getLegs</a:t>
            </a:r>
            <a:r>
              <a:rPr lang="en-US" altLang="zh-CN" sz="2000" b="1" dirty="0">
                <a:solidFill>
                  <a:srgbClr val="92D050"/>
                </a:solidFill>
                <a:ea typeface="宋体" panose="02010600030101010101" pitchFamily="2" charset="-122"/>
                <a:cs typeface="Times New Roman" panose="02020603050405020304" pitchFamily="18" charset="0"/>
              </a:rPr>
              <a:t>(){</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return legs;</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  }</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public class Zoo{</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public static void main(String </a:t>
            </a:r>
            <a:r>
              <a:rPr lang="en-US" altLang="zh-CN" sz="2000" b="1" dirty="0" err="1">
                <a:solidFill>
                  <a:srgbClr val="92D050"/>
                </a:solidFill>
                <a:ea typeface="宋体" panose="02010600030101010101" pitchFamily="2" charset="-122"/>
                <a:cs typeface="Times New Roman" panose="02020603050405020304" pitchFamily="18" charset="0"/>
              </a:rPr>
              <a:t>args</a:t>
            </a:r>
            <a:r>
              <a:rPr lang="en-US" altLang="zh-CN" sz="2000" b="1" dirty="0">
                <a:solidFill>
                  <a:srgbClr val="92D050"/>
                </a:solidFill>
                <a:ea typeface="宋体" panose="02010600030101010101" pitchFamily="2" charset="-122"/>
                <a:cs typeface="Times New Roman" panose="02020603050405020304" pitchFamily="18" charset="0"/>
              </a:rPr>
              <a:t>[]){</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Animal </a:t>
            </a:r>
            <a:r>
              <a:rPr lang="en-US" altLang="zh-CN" sz="2000" b="1" dirty="0" err="1">
                <a:solidFill>
                  <a:srgbClr val="92D050"/>
                </a:solidFill>
                <a:ea typeface="宋体" panose="02010600030101010101" pitchFamily="2" charset="-122"/>
                <a:cs typeface="Times New Roman" panose="02020603050405020304" pitchFamily="18" charset="0"/>
              </a:rPr>
              <a:t>xb</a:t>
            </a:r>
            <a:r>
              <a:rPr lang="en-US" altLang="zh-CN" sz="2000" b="1" dirty="0">
                <a:solidFill>
                  <a:srgbClr val="92D050"/>
                </a:solidFill>
                <a:ea typeface="宋体" panose="02010600030101010101" pitchFamily="2" charset="-122"/>
                <a:cs typeface="Times New Roman" panose="02020603050405020304" pitchFamily="18" charset="0"/>
              </a:rPr>
              <a:t>=new Animal();</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a:t>
            </a:r>
            <a:r>
              <a:rPr lang="en-US" altLang="zh-CN" sz="2000" b="1" dirty="0" err="1">
                <a:solidFill>
                  <a:srgbClr val="92D050"/>
                </a:solidFill>
                <a:ea typeface="宋体" panose="02010600030101010101" pitchFamily="2" charset="-122"/>
                <a:cs typeface="Times New Roman" panose="02020603050405020304" pitchFamily="18" charset="0"/>
              </a:rPr>
              <a:t>xb.setLegs</a:t>
            </a:r>
            <a:r>
              <a:rPr lang="en-US" altLang="zh-CN" sz="2000" b="1" dirty="0">
                <a:solidFill>
                  <a:srgbClr val="92D050"/>
                </a:solidFill>
                <a:ea typeface="宋体" panose="02010600030101010101" pitchFamily="2" charset="-122"/>
                <a:cs typeface="Times New Roman" panose="02020603050405020304" pitchFamily="18" charset="0"/>
              </a:rPr>
              <a:t>(4);	  //</a:t>
            </a:r>
            <a:r>
              <a:rPr lang="en-US" altLang="zh-CN" sz="2000" b="1" dirty="0" err="1">
                <a:solidFill>
                  <a:srgbClr val="92D050"/>
                </a:solidFill>
                <a:ea typeface="宋体" panose="02010600030101010101" pitchFamily="2" charset="-122"/>
                <a:cs typeface="Times New Roman" panose="02020603050405020304" pitchFamily="18" charset="0"/>
              </a:rPr>
              <a:t>xb.setLegs</a:t>
            </a:r>
            <a:r>
              <a:rPr lang="en-US" altLang="zh-CN" sz="2000" b="1" dirty="0">
                <a:solidFill>
                  <a:srgbClr val="92D050"/>
                </a:solidFill>
                <a:ea typeface="宋体" panose="02010600030101010101" pitchFamily="2" charset="-122"/>
                <a:cs typeface="Times New Roman" panose="02020603050405020304" pitchFamily="18" charset="0"/>
              </a:rPr>
              <a:t>(-1000);       </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a:t>
            </a:r>
            <a:r>
              <a:rPr lang="en-US" altLang="zh-CN" sz="2000" b="1" dirty="0" err="1">
                <a:solidFill>
                  <a:srgbClr val="92D050"/>
                </a:solidFill>
                <a:ea typeface="宋体" panose="02010600030101010101" pitchFamily="2" charset="-122"/>
                <a:cs typeface="Times New Roman" panose="02020603050405020304" pitchFamily="18" charset="0"/>
              </a:rPr>
              <a:t>xb.legs</a:t>
            </a:r>
            <a:r>
              <a:rPr lang="en-US" altLang="zh-CN" sz="2000" b="1" dirty="0">
                <a:solidFill>
                  <a:srgbClr val="92D050"/>
                </a:solidFill>
                <a:ea typeface="宋体" panose="02010600030101010101" pitchFamily="2" charset="-122"/>
                <a:cs typeface="Times New Roman" panose="02020603050405020304" pitchFamily="18" charset="0"/>
              </a:rPr>
              <a:t>=-1000;	  //</a:t>
            </a:r>
            <a:r>
              <a:rPr lang="zh-CN" altLang="en-US" sz="2000" b="1" dirty="0">
                <a:solidFill>
                  <a:srgbClr val="92D050"/>
                </a:solidFill>
                <a:ea typeface="宋体" panose="02010600030101010101" pitchFamily="2" charset="-122"/>
                <a:cs typeface="Times New Roman" panose="02020603050405020304" pitchFamily="18" charset="0"/>
              </a:rPr>
              <a:t>非法</a:t>
            </a:r>
            <a:endParaRPr lang="zh-CN" altLang="en-US"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zh-CN" altLang="en-US" sz="2000" b="1" dirty="0">
                <a:solidFill>
                  <a:srgbClr val="92D050"/>
                </a:solidFill>
                <a:ea typeface="宋体" panose="02010600030101010101" pitchFamily="2" charset="-122"/>
                <a:cs typeface="Times New Roman" panose="02020603050405020304" pitchFamily="18" charset="0"/>
              </a:rPr>
              <a:t>		</a:t>
            </a:r>
            <a:r>
              <a:rPr lang="en-US" altLang="zh-CN" sz="2000" b="1" dirty="0" err="1">
                <a:solidFill>
                  <a:srgbClr val="92D050"/>
                </a:solidFill>
                <a:ea typeface="宋体" panose="02010600030101010101" pitchFamily="2" charset="-122"/>
                <a:cs typeface="Times New Roman" panose="02020603050405020304" pitchFamily="18" charset="0"/>
              </a:rPr>
              <a:t>System.out.println</a:t>
            </a:r>
            <a:r>
              <a:rPr lang="en-US" altLang="zh-CN" sz="2000" b="1" dirty="0">
                <a:solidFill>
                  <a:srgbClr val="92D050"/>
                </a:solidFill>
                <a:ea typeface="宋体" panose="02010600030101010101" pitchFamily="2" charset="-122"/>
                <a:cs typeface="Times New Roman" panose="02020603050405020304" pitchFamily="18" charset="0"/>
              </a:rPr>
              <a:t>(</a:t>
            </a:r>
            <a:r>
              <a:rPr lang="en-US" altLang="zh-CN" sz="2000" b="1" dirty="0" err="1">
                <a:solidFill>
                  <a:srgbClr val="92D050"/>
                </a:solidFill>
                <a:ea typeface="宋体" panose="02010600030101010101" pitchFamily="2" charset="-122"/>
                <a:cs typeface="Times New Roman" panose="02020603050405020304" pitchFamily="18" charset="0"/>
              </a:rPr>
              <a:t>xb.getLegs</a:t>
            </a:r>
            <a:r>
              <a:rPr lang="en-US" altLang="zh-CN" sz="2000" b="1" dirty="0">
                <a:solidFill>
                  <a:srgbClr val="92D050"/>
                </a:solidFill>
                <a:ea typeface="宋体" panose="02010600030101010101" pitchFamily="2" charset="-122"/>
                <a:cs typeface="Times New Roman" panose="02020603050405020304" pitchFamily="18" charset="0"/>
              </a:rPr>
              <a:t>());</a:t>
            </a:r>
            <a:endParaRPr lang="en-US" altLang="zh-CN" sz="2000" b="1" dirty="0">
              <a:solidFill>
                <a:srgbClr val="92D050"/>
              </a:solidFill>
              <a:ea typeface="宋体" panose="02010600030101010101" pitchFamily="2" charset="-122"/>
              <a:cs typeface="Times New Roman" panose="02020603050405020304" pitchFamily="18" charset="0"/>
            </a:endParaRPr>
          </a:p>
          <a:p>
            <a:pPr algn="just">
              <a:lnSpc>
                <a:spcPct val="50000"/>
              </a:lnSpc>
              <a:spcBef>
                <a:spcPct val="50000"/>
              </a:spcBef>
              <a:buClr>
                <a:schemeClr val="tx1"/>
              </a:buClr>
            </a:pPr>
            <a:r>
              <a:rPr lang="en-US" altLang="zh-CN" sz="2000" b="1" dirty="0">
                <a:solidFill>
                  <a:srgbClr val="92D050"/>
                </a:solidFill>
                <a:ea typeface="宋体" panose="02010600030101010101" pitchFamily="2" charset="-122"/>
                <a:cs typeface="Times New Roman" panose="02020603050405020304" pitchFamily="18" charset="0"/>
              </a:rPr>
              <a:t>    }  }</a:t>
            </a:r>
            <a:endParaRPr lang="en-US" altLang="zh-CN" sz="2000" b="1" dirty="0">
              <a:solidFill>
                <a:srgbClr val="92D050"/>
              </a:solidFill>
              <a:ea typeface="宋体" panose="02010600030101010101" pitchFamily="2"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769259" y="4700360"/>
            <a:ext cx="10852151" cy="1296988"/>
          </a:xfrm>
          <a:prstGeom prst="roundRect">
            <a:avLst>
              <a:gd name="adj" fmla="val 16667"/>
            </a:avLst>
          </a:prstGeom>
          <a:solidFill>
            <a:srgbClr val="00B050"/>
          </a:solidFill>
          <a:ln w="25400">
            <a:solidFill>
              <a:srgbClr val="385D8A"/>
            </a:solidFill>
            <a:round/>
          </a:ln>
        </p:spPr>
        <p:txBody>
          <a:bodyPr anchor="ctr"/>
          <a:lstStyle/>
          <a:p>
            <a:pPr algn="ctr"/>
            <a:endParaRPr lang="zh-CN" altLang="en-US" sz="2400">
              <a:solidFill>
                <a:schemeClr val="bg1"/>
              </a:solidFill>
              <a:latin typeface="Calibri" panose="020F0502020204030204" charset="0"/>
              <a:ea typeface="Arial Unicode MS" pitchFamily="34" charset="-122"/>
            </a:endParaRPr>
          </a:p>
        </p:txBody>
      </p:sp>
      <p:sp>
        <p:nvSpPr>
          <p:cNvPr id="16387" name="圆角矩形 8"/>
          <p:cNvSpPr>
            <a:spLocks noChangeArrowheads="1"/>
          </p:cNvSpPr>
          <p:nvPr/>
        </p:nvSpPr>
        <p:spPr bwMode="auto">
          <a:xfrm>
            <a:off x="812801" y="1484785"/>
            <a:ext cx="10756900" cy="792163"/>
          </a:xfrm>
          <a:prstGeom prst="roundRect">
            <a:avLst>
              <a:gd name="adj" fmla="val 16667"/>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权限修饰符</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public</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protected</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private</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置于</a:t>
            </a: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类的成员</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定义前，用来限定对象对该类成员的访问权限。</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389" name="TextBox 4"/>
          <p:cNvSpPr txBox="1">
            <a:spLocks noChangeArrowheads="1"/>
          </p:cNvSpPr>
          <p:nvPr/>
        </p:nvSpPr>
        <p:spPr bwMode="auto">
          <a:xfrm>
            <a:off x="792877" y="244527"/>
            <a:ext cx="60486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rgbClr val="92D050"/>
                </a:solidFill>
              </a:rPr>
              <a:t>四种访问权限修饰符</a:t>
            </a:r>
            <a:endParaRPr lang="zh-CN" altLang="en-US" sz="3600" b="1" dirty="0">
              <a:solidFill>
                <a:srgbClr val="92D050"/>
              </a:solidFill>
            </a:endParaRPr>
          </a:p>
        </p:txBody>
      </p:sp>
      <p:graphicFrame>
        <p:nvGraphicFramePr>
          <p:cNvPr id="23558" name="Group 6"/>
          <p:cNvGraphicFramePr>
            <a:graphicFrameLocks noGrp="1"/>
          </p:cNvGraphicFramePr>
          <p:nvPr/>
        </p:nvGraphicFramePr>
        <p:xfrm>
          <a:off x="792877" y="2390733"/>
          <a:ext cx="11044767" cy="2225676"/>
        </p:xfrm>
        <a:graphic>
          <a:graphicData uri="http://schemas.openxmlformats.org/drawingml/2006/table">
            <a:tbl>
              <a:tblPr/>
              <a:tblGrid>
                <a:gridCol w="2402119"/>
                <a:gridCol w="2015364"/>
                <a:gridCol w="2209800"/>
                <a:gridCol w="2209800"/>
                <a:gridCol w="2207684"/>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修饰符</a:t>
                      </a:r>
                      <a:endPar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类内部</a:t>
                      </a:r>
                      <a:endParaRPr kumimoji="0" lang="zh-CN" altLang="en-US" sz="22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同一个包</a:t>
                      </a:r>
                      <a:endPar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子类</a:t>
                      </a:r>
                      <a:endPar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任何地方</a:t>
                      </a:r>
                      <a:endPar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private</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mn-lt"/>
                          <a:ea typeface="宋体" panose="02010600030101010101" pitchFamily="2" charset="-122"/>
                          <a:cs typeface="Arial Unicode MS" pitchFamily="34" charset="-122"/>
                          <a:sym typeface="Calibri" panose="020F0502020204030204" charset="0"/>
                        </a:rPr>
                        <a:t>(</a:t>
                      </a:r>
                      <a:r>
                        <a:rPr kumimoji="0" lang="zh-CN" altLang="en-US" sz="2200" b="0" i="0" u="none" strike="noStrike" cap="none" normalizeH="0" baseline="0" dirty="0">
                          <a:ln>
                            <a:noFill/>
                          </a:ln>
                          <a:solidFill>
                            <a:schemeClr val="bg1"/>
                          </a:solidFill>
                          <a:effectLst/>
                          <a:latin typeface="+mn-lt"/>
                          <a:ea typeface="宋体" panose="02010600030101010101" pitchFamily="2" charset="-122"/>
                          <a:cs typeface="Arial Unicode MS" pitchFamily="34" charset="-122"/>
                          <a:sym typeface="Calibri" panose="020F0502020204030204" charset="0"/>
                        </a:rPr>
                        <a:t>缺省</a:t>
                      </a:r>
                      <a:r>
                        <a:rPr kumimoji="0" lang="en-US" sz="2200" b="0" i="0" u="none" strike="noStrike" cap="none" normalizeH="0" baseline="0" dirty="0">
                          <a:ln>
                            <a:noFill/>
                          </a:ln>
                          <a:solidFill>
                            <a:schemeClr val="bg1"/>
                          </a:solidFill>
                          <a:effectLst/>
                          <a:latin typeface="+mn-lt"/>
                          <a:ea typeface="宋体" panose="02010600030101010101" pitchFamily="2" charset="-122"/>
                          <a:cs typeface="Arial Unicode MS" pitchFamily="34" charset="-122"/>
                          <a:sym typeface="Calibri" panose="020F0502020204030204" charset="0"/>
                        </a:rPr>
                        <a:t>)</a:t>
                      </a:r>
                      <a:endParaRPr kumimoji="0" lang="en-US" sz="2200" b="0" i="0" u="none" strike="noStrike" cap="none" normalizeH="0" baseline="0" dirty="0">
                        <a:ln>
                          <a:noFill/>
                        </a:ln>
                        <a:solidFill>
                          <a:schemeClr val="bg1"/>
                        </a:solidFill>
                        <a:effectLst/>
                        <a:latin typeface="+mn-lt"/>
                        <a:ea typeface="宋体" panose="02010600030101010101" pitchFamily="2"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protected</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public</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endPar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r>
            </a:tbl>
          </a:graphicData>
        </a:graphic>
      </p:graphicFrame>
      <p:sp>
        <p:nvSpPr>
          <p:cNvPr id="16429" name="TextBox 7"/>
          <p:cNvSpPr txBox="1">
            <a:spLocks noChangeArrowheads="1"/>
          </p:cNvSpPr>
          <p:nvPr/>
        </p:nvSpPr>
        <p:spPr bwMode="auto">
          <a:xfrm>
            <a:off x="792877" y="4854348"/>
            <a:ext cx="1085215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rPr>
              <a:t>对于</a:t>
            </a:r>
            <a:r>
              <a:rPr lang="en-US" altLang="zh-CN" sz="2400" dirty="0">
                <a:solidFill>
                  <a:schemeClr val="bg1"/>
                </a:solidFill>
              </a:rPr>
              <a:t>class</a:t>
            </a:r>
            <a:r>
              <a:rPr lang="zh-CN" altLang="en-US" sz="2400" dirty="0">
                <a:solidFill>
                  <a:schemeClr val="bg1"/>
                </a:solidFill>
              </a:rPr>
              <a:t>的权限修饰只可以用</a:t>
            </a:r>
            <a:r>
              <a:rPr lang="en-US" altLang="zh-CN" sz="2400" dirty="0">
                <a:solidFill>
                  <a:schemeClr val="bg1"/>
                </a:solidFill>
              </a:rPr>
              <a:t>public</a:t>
            </a:r>
            <a:r>
              <a:rPr lang="zh-CN" altLang="en-US" sz="2400" dirty="0">
                <a:solidFill>
                  <a:schemeClr val="bg1"/>
                </a:solidFill>
              </a:rPr>
              <a:t>和</a:t>
            </a:r>
            <a:r>
              <a:rPr lang="en-US" altLang="zh-CN" sz="2400" dirty="0">
                <a:solidFill>
                  <a:schemeClr val="bg1"/>
                </a:solidFill>
              </a:rPr>
              <a:t>default(</a:t>
            </a:r>
            <a:r>
              <a:rPr lang="zh-CN" altLang="en-US" sz="2400" dirty="0">
                <a:solidFill>
                  <a:schemeClr val="bg1"/>
                </a:solidFill>
              </a:rPr>
              <a:t>缺省</a:t>
            </a:r>
            <a:r>
              <a:rPr lang="en-US" altLang="zh-CN" sz="2400" dirty="0">
                <a:solidFill>
                  <a:schemeClr val="bg1"/>
                </a:solidFill>
              </a:rPr>
              <a:t>)</a:t>
            </a:r>
            <a:r>
              <a:rPr lang="zh-CN" altLang="en-US" sz="2400" dirty="0">
                <a:solidFill>
                  <a:schemeClr val="bg1"/>
                </a:solidFill>
              </a:rPr>
              <a:t>。</a:t>
            </a:r>
            <a:endParaRPr lang="en-US" sz="2400" dirty="0">
              <a:solidFill>
                <a:schemeClr val="bg1"/>
              </a:solidFill>
            </a:endParaRPr>
          </a:p>
          <a:p>
            <a:pPr marL="342900" indent="-342900" eaLnBrk="1" hangingPunct="1">
              <a:buFont typeface="Wingdings" panose="05000000000000000000" pitchFamily="2" charset="2"/>
              <a:buChar char="Ø"/>
            </a:pPr>
            <a:r>
              <a:rPr lang="en-US" altLang="zh-CN" sz="2100" dirty="0">
                <a:solidFill>
                  <a:schemeClr val="bg1"/>
                </a:solidFill>
              </a:rPr>
              <a:t>public</a:t>
            </a:r>
            <a:r>
              <a:rPr lang="zh-CN" altLang="en-US" sz="2100" dirty="0">
                <a:solidFill>
                  <a:schemeClr val="bg1"/>
                </a:solidFill>
              </a:rPr>
              <a:t>类可以在任意地方被访问。</a:t>
            </a:r>
            <a:endParaRPr lang="en-US" sz="2100" dirty="0">
              <a:solidFill>
                <a:schemeClr val="bg1"/>
              </a:solidFill>
            </a:endParaRPr>
          </a:p>
          <a:p>
            <a:pPr marL="342900" indent="-342900" eaLnBrk="1" hangingPunct="1">
              <a:buFont typeface="Wingdings" panose="05000000000000000000" pitchFamily="2" charset="2"/>
              <a:buChar char="Ø"/>
            </a:pPr>
            <a:r>
              <a:rPr lang="en-US" altLang="zh-CN" sz="2100" dirty="0">
                <a:solidFill>
                  <a:schemeClr val="bg1"/>
                </a:solidFill>
              </a:rPr>
              <a:t>default</a:t>
            </a:r>
            <a:r>
              <a:rPr lang="zh-CN" altLang="en-US" sz="2100" dirty="0">
                <a:solidFill>
                  <a:schemeClr val="bg1"/>
                </a:solidFill>
              </a:rPr>
              <a:t>类只可以被同一个包内部的类访问。</a:t>
            </a:r>
            <a:endParaRPr lang="zh-CN" altLang="en-US" sz="2100"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03446" y="1274509"/>
            <a:ext cx="9505056" cy="4248472"/>
          </a:xfrm>
          <a:prstGeom prst="rect">
            <a:avLst/>
          </a:prstGeom>
          <a:solidFill>
            <a:schemeClr val="tx2">
              <a:lumMod val="20000"/>
              <a:lumOff val="8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3"/>
          <p:cNvSpPr/>
          <p:nvPr/>
        </p:nvSpPr>
        <p:spPr>
          <a:xfrm>
            <a:off x="1967541" y="2924944"/>
            <a:ext cx="7584843" cy="3096344"/>
          </a:xfrm>
          <a:prstGeom prst="rect">
            <a:avLst/>
          </a:prstGeom>
          <a:solidFill>
            <a:schemeClr val="tx2">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2"/>
          <p:cNvSpPr/>
          <p:nvPr/>
        </p:nvSpPr>
        <p:spPr>
          <a:xfrm>
            <a:off x="3023659" y="3789040"/>
            <a:ext cx="5376597" cy="2016224"/>
          </a:xfrm>
          <a:prstGeom prst="rect">
            <a:avLst/>
          </a:prstGeom>
          <a:solidFill>
            <a:schemeClr val="tx2">
              <a:lumMod val="60000"/>
              <a:lumOff val="4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1"/>
          <p:cNvSpPr/>
          <p:nvPr/>
        </p:nvSpPr>
        <p:spPr>
          <a:xfrm>
            <a:off x="3931661" y="4437112"/>
            <a:ext cx="3744416" cy="1152128"/>
          </a:xfrm>
          <a:prstGeom prst="rect">
            <a:avLst/>
          </a:prstGeom>
          <a:solidFill>
            <a:schemeClr val="tx2">
              <a:lumMod val="75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655840" y="4797152"/>
            <a:ext cx="1824203" cy="523220"/>
          </a:xfrm>
          <a:prstGeom prst="rect">
            <a:avLst/>
          </a:prstGeom>
          <a:noFill/>
        </p:spPr>
        <p:txBody>
          <a:bodyPr wrap="square" rtlCol="0">
            <a:spAutoFit/>
          </a:bodyPr>
          <a:lstStyle/>
          <a:p>
            <a:r>
              <a:rPr lang="en-US" altLang="zh-CN" sz="2800" dirty="0">
                <a:solidFill>
                  <a:srgbClr val="C00000"/>
                </a:solidFill>
              </a:rPr>
              <a:t>private</a:t>
            </a:r>
            <a:endParaRPr lang="zh-CN" altLang="en-US" sz="2800" dirty="0">
              <a:solidFill>
                <a:srgbClr val="C00000"/>
              </a:solidFill>
            </a:endParaRPr>
          </a:p>
        </p:txBody>
      </p:sp>
      <p:sp>
        <p:nvSpPr>
          <p:cNvPr id="7" name="TextBox 6"/>
          <p:cNvSpPr txBox="1"/>
          <p:nvPr/>
        </p:nvSpPr>
        <p:spPr>
          <a:xfrm>
            <a:off x="4367808" y="3789040"/>
            <a:ext cx="1824203" cy="523220"/>
          </a:xfrm>
          <a:prstGeom prst="rect">
            <a:avLst/>
          </a:prstGeom>
          <a:noFill/>
        </p:spPr>
        <p:txBody>
          <a:bodyPr wrap="square" rtlCol="0">
            <a:spAutoFit/>
          </a:bodyPr>
          <a:lstStyle/>
          <a:p>
            <a:r>
              <a:rPr lang="en-US" altLang="zh-CN" sz="2800" dirty="0">
                <a:solidFill>
                  <a:srgbClr val="C00000"/>
                </a:solidFill>
              </a:rPr>
              <a:t>default</a:t>
            </a:r>
            <a:endParaRPr lang="zh-CN" altLang="en-US" sz="2800" dirty="0">
              <a:solidFill>
                <a:srgbClr val="C00000"/>
              </a:solidFill>
            </a:endParaRPr>
          </a:p>
        </p:txBody>
      </p:sp>
      <p:sp>
        <p:nvSpPr>
          <p:cNvPr id="8" name="TextBox 7"/>
          <p:cNvSpPr txBox="1"/>
          <p:nvPr/>
        </p:nvSpPr>
        <p:spPr>
          <a:xfrm>
            <a:off x="4054223" y="3068960"/>
            <a:ext cx="2374429" cy="523220"/>
          </a:xfrm>
          <a:prstGeom prst="rect">
            <a:avLst/>
          </a:prstGeom>
          <a:noFill/>
        </p:spPr>
        <p:txBody>
          <a:bodyPr wrap="square" rtlCol="0">
            <a:spAutoFit/>
          </a:bodyPr>
          <a:lstStyle/>
          <a:p>
            <a:r>
              <a:rPr lang="en-US" altLang="zh-CN" sz="2800" dirty="0">
                <a:solidFill>
                  <a:srgbClr val="C00000"/>
                </a:solidFill>
              </a:rPr>
              <a:t>protected</a:t>
            </a:r>
            <a:endParaRPr lang="zh-CN" altLang="en-US" sz="2800" dirty="0">
              <a:solidFill>
                <a:srgbClr val="C00000"/>
              </a:solidFill>
            </a:endParaRPr>
          </a:p>
        </p:txBody>
      </p:sp>
      <p:sp>
        <p:nvSpPr>
          <p:cNvPr id="9" name="TextBox 8"/>
          <p:cNvSpPr txBox="1"/>
          <p:nvPr/>
        </p:nvSpPr>
        <p:spPr>
          <a:xfrm>
            <a:off x="3913308" y="2276872"/>
            <a:ext cx="1824203" cy="523220"/>
          </a:xfrm>
          <a:prstGeom prst="rect">
            <a:avLst/>
          </a:prstGeom>
          <a:noFill/>
        </p:spPr>
        <p:txBody>
          <a:bodyPr wrap="square" rtlCol="0">
            <a:spAutoFit/>
          </a:bodyPr>
          <a:lstStyle/>
          <a:p>
            <a:r>
              <a:rPr lang="en-US" altLang="zh-CN" sz="2800" dirty="0">
                <a:solidFill>
                  <a:srgbClr val="C00000"/>
                </a:solidFill>
              </a:rPr>
              <a:t>public</a:t>
            </a:r>
            <a:endParaRPr lang="zh-CN" altLang="en-US" sz="2800" dirty="0">
              <a:solidFill>
                <a:srgbClr val="C00000"/>
              </a:solidFill>
            </a:endParaRPr>
          </a:p>
        </p:txBody>
      </p:sp>
      <p:cxnSp>
        <p:nvCxnSpPr>
          <p:cNvPr id="11" name="直接箭头连接符 10"/>
          <p:cNvCxnSpPr/>
          <p:nvPr/>
        </p:nvCxnSpPr>
        <p:spPr>
          <a:xfrm flipH="1">
            <a:off x="4585383" y="908720"/>
            <a:ext cx="1030564" cy="115212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135893" y="919452"/>
            <a:ext cx="1859432" cy="200549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5803870" y="1071852"/>
            <a:ext cx="2535605" cy="271718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6768075" y="1333462"/>
            <a:ext cx="2899984" cy="310365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13489" y="385500"/>
            <a:ext cx="4128459" cy="523220"/>
          </a:xfrm>
          <a:prstGeom prst="rect">
            <a:avLst/>
          </a:prstGeom>
          <a:noFill/>
        </p:spPr>
        <p:txBody>
          <a:bodyPr wrap="square" rtlCol="0">
            <a:spAutoFit/>
          </a:bodyPr>
          <a:lstStyle/>
          <a:p>
            <a:r>
              <a:rPr lang="zh-CN" altLang="en-US" sz="2800" dirty="0">
                <a:solidFill>
                  <a:srgbClr val="00B050"/>
                </a:solidFill>
                <a:latin typeface="黑体" panose="02010609060101010101" pitchFamily="49" charset="-122"/>
                <a:ea typeface="黑体" panose="02010609060101010101" pitchFamily="49" charset="-122"/>
              </a:rPr>
              <a:t>相应的调用者</a:t>
            </a:r>
            <a:endParaRPr lang="zh-CN" altLang="en-US" sz="2800" dirty="0">
              <a:solidFill>
                <a:srgbClr val="00B050"/>
              </a:solidFill>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900491" y="1146381"/>
            <a:ext cx="10159395" cy="2772476"/>
          </a:xfrm>
        </p:spPr>
        <p:txBody>
          <a:bodyPr/>
          <a:lstStyle/>
          <a:p>
            <a:pPr algn="just" eaLnBrk="1" hangingPunct="1">
              <a:buFontTx/>
              <a:buNone/>
            </a:pPr>
            <a:r>
              <a:rPr lang="en-US" altLang="zh-CN" sz="2800" dirty="0">
                <a:solidFill>
                  <a:srgbClr val="00B050"/>
                </a:solidFill>
                <a:ea typeface="宋体" panose="02010600030101010101" pitchFamily="2" charset="-122"/>
                <a:cs typeface="Times New Roman" panose="02020603050405020304" pitchFamily="18" charset="0"/>
              </a:rPr>
              <a:t>1.</a:t>
            </a:r>
            <a:r>
              <a:rPr lang="zh-CN" altLang="en-US" sz="2800" dirty="0">
                <a:solidFill>
                  <a:srgbClr val="00B050"/>
                </a:solidFill>
                <a:ea typeface="宋体" panose="02010600030101010101" pitchFamily="2" charset="-122"/>
                <a:cs typeface="Times New Roman" panose="02020603050405020304" pitchFamily="18" charset="0"/>
              </a:rPr>
              <a:t>创建程序</a:t>
            </a:r>
            <a:r>
              <a:rPr lang="en-US" altLang="zh-CN" sz="2800" dirty="0">
                <a:solidFill>
                  <a:srgbClr val="00B050"/>
                </a:solidFill>
                <a:ea typeface="宋体" panose="02010600030101010101" pitchFamily="2" charset="-122"/>
                <a:cs typeface="Times New Roman" panose="02020603050405020304" pitchFamily="18" charset="0"/>
              </a:rPr>
              <a:t>,</a:t>
            </a:r>
            <a:r>
              <a:rPr lang="zh-CN" altLang="en-US" sz="2800" dirty="0">
                <a:solidFill>
                  <a:srgbClr val="00B050"/>
                </a:solidFill>
                <a:ea typeface="宋体" panose="02010600030101010101" pitchFamily="2" charset="-122"/>
                <a:cs typeface="Times New Roman" panose="02020603050405020304" pitchFamily="18" charset="0"/>
              </a:rPr>
              <a:t>在其中定义两个类：</a:t>
            </a:r>
            <a:r>
              <a:rPr lang="en-US" altLang="zh-CN" sz="2800" dirty="0">
                <a:solidFill>
                  <a:srgbClr val="00B050"/>
                </a:solidFill>
                <a:ea typeface="宋体" panose="02010600030101010101" pitchFamily="2" charset="-122"/>
                <a:cs typeface="Times New Roman" panose="02020603050405020304" pitchFamily="18" charset="0"/>
              </a:rPr>
              <a:t>Person</a:t>
            </a:r>
            <a:r>
              <a:rPr lang="zh-CN" altLang="en-US" sz="2800" dirty="0">
                <a:solidFill>
                  <a:srgbClr val="00B050"/>
                </a:solidFill>
                <a:ea typeface="宋体" panose="02010600030101010101" pitchFamily="2" charset="-122"/>
                <a:cs typeface="Times New Roman" panose="02020603050405020304" pitchFamily="18" charset="0"/>
              </a:rPr>
              <a:t>和</a:t>
            </a:r>
            <a:r>
              <a:rPr lang="en-US" altLang="zh-CN" sz="2800" dirty="0" err="1">
                <a:solidFill>
                  <a:srgbClr val="00B050"/>
                </a:solidFill>
                <a:ea typeface="宋体" panose="02010600030101010101" pitchFamily="2" charset="-122"/>
                <a:cs typeface="Times New Roman" panose="02020603050405020304" pitchFamily="18" charset="0"/>
              </a:rPr>
              <a:t>TestPerson</a:t>
            </a:r>
            <a:r>
              <a:rPr lang="zh-CN" altLang="en-US" sz="2800" dirty="0">
                <a:solidFill>
                  <a:srgbClr val="00B050"/>
                </a:solidFill>
                <a:ea typeface="宋体" panose="02010600030101010101" pitchFamily="2" charset="-122"/>
                <a:cs typeface="Times New Roman" panose="02020603050405020304" pitchFamily="18" charset="0"/>
              </a:rPr>
              <a:t>类。定义如下：</a:t>
            </a:r>
            <a:endParaRPr lang="en-US" altLang="zh-CN" sz="2800" dirty="0">
              <a:solidFill>
                <a:srgbClr val="00B050"/>
              </a:solidFill>
              <a:ea typeface="宋体" panose="02010600030101010101" pitchFamily="2" charset="-122"/>
              <a:cs typeface="Times New Roman" panose="02020603050405020304" pitchFamily="18" charset="0"/>
            </a:endParaRPr>
          </a:p>
          <a:p>
            <a:pPr algn="just" eaLnBrk="1" hangingPunct="1">
              <a:buFontTx/>
              <a:buNone/>
            </a:pPr>
            <a:r>
              <a:rPr lang="en-US" altLang="zh-CN" dirty="0">
                <a:solidFill>
                  <a:srgbClr val="00B050"/>
                </a:solidFill>
                <a:ea typeface="宋体" panose="02010600030101010101" pitchFamily="2" charset="-122"/>
                <a:cs typeface="Times New Roman" panose="02020603050405020304" pitchFamily="18" charset="0"/>
              </a:rPr>
              <a:t>    </a:t>
            </a:r>
            <a:r>
              <a:rPr lang="zh-CN" altLang="en-US" sz="2800" dirty="0">
                <a:solidFill>
                  <a:srgbClr val="00B050"/>
                </a:solidFill>
                <a:ea typeface="宋体" panose="02010600030101010101" pitchFamily="2" charset="-122"/>
                <a:cs typeface="Times New Roman" panose="02020603050405020304" pitchFamily="18" charset="0"/>
              </a:rPr>
              <a:t>用</a:t>
            </a:r>
            <a:r>
              <a:rPr lang="en-US" altLang="zh-CN" sz="2800" dirty="0" err="1">
                <a:solidFill>
                  <a:srgbClr val="00B050"/>
                </a:solidFill>
                <a:ea typeface="宋体" panose="02010600030101010101" pitchFamily="2" charset="-122"/>
                <a:cs typeface="Times New Roman" panose="02020603050405020304" pitchFamily="18" charset="0"/>
              </a:rPr>
              <a:t>setAge</a:t>
            </a:r>
            <a:r>
              <a:rPr lang="en-US" altLang="zh-CN" sz="2800" dirty="0">
                <a:solidFill>
                  <a:srgbClr val="00B050"/>
                </a:solidFill>
                <a:ea typeface="宋体" panose="02010600030101010101" pitchFamily="2" charset="-122"/>
                <a:cs typeface="Times New Roman" panose="02020603050405020304" pitchFamily="18" charset="0"/>
              </a:rPr>
              <a:t>()</a:t>
            </a:r>
            <a:r>
              <a:rPr lang="zh-CN" altLang="en-US" sz="2800" dirty="0">
                <a:solidFill>
                  <a:srgbClr val="00B050"/>
                </a:solidFill>
                <a:ea typeface="宋体" panose="02010600030101010101" pitchFamily="2" charset="-122"/>
                <a:cs typeface="Times New Roman" panose="02020603050405020304" pitchFamily="18" charset="0"/>
              </a:rPr>
              <a:t>设置人的合法年龄</a:t>
            </a:r>
            <a:r>
              <a:rPr lang="en-US" altLang="zh-CN" sz="2800" dirty="0">
                <a:solidFill>
                  <a:srgbClr val="00B050"/>
                </a:solidFill>
                <a:ea typeface="宋体" panose="02010600030101010101" pitchFamily="2" charset="-122"/>
                <a:cs typeface="Times New Roman" panose="02020603050405020304" pitchFamily="18" charset="0"/>
              </a:rPr>
              <a:t>(0~130)</a:t>
            </a:r>
            <a:r>
              <a:rPr lang="zh-CN" altLang="en-US" sz="2800" dirty="0">
                <a:solidFill>
                  <a:srgbClr val="00B050"/>
                </a:solidFill>
                <a:ea typeface="宋体" panose="02010600030101010101" pitchFamily="2" charset="-122"/>
                <a:cs typeface="Times New Roman" panose="02020603050405020304" pitchFamily="18" charset="0"/>
              </a:rPr>
              <a:t>，用</a:t>
            </a:r>
            <a:r>
              <a:rPr lang="en-US" altLang="zh-CN" sz="2800" dirty="0" err="1">
                <a:solidFill>
                  <a:srgbClr val="00B050"/>
                </a:solidFill>
                <a:ea typeface="宋体" panose="02010600030101010101" pitchFamily="2" charset="-122"/>
                <a:cs typeface="Times New Roman" panose="02020603050405020304" pitchFamily="18" charset="0"/>
              </a:rPr>
              <a:t>getAge</a:t>
            </a:r>
            <a:r>
              <a:rPr lang="en-US" altLang="zh-CN" sz="2800" dirty="0">
                <a:solidFill>
                  <a:srgbClr val="00B050"/>
                </a:solidFill>
                <a:ea typeface="宋体" panose="02010600030101010101" pitchFamily="2" charset="-122"/>
                <a:cs typeface="Times New Roman" panose="02020603050405020304" pitchFamily="18" charset="0"/>
              </a:rPr>
              <a:t>()</a:t>
            </a:r>
            <a:r>
              <a:rPr lang="zh-CN" altLang="en-US" sz="2800" dirty="0">
                <a:solidFill>
                  <a:srgbClr val="00B050"/>
                </a:solidFill>
                <a:ea typeface="宋体" panose="02010600030101010101" pitchFamily="2" charset="-122"/>
                <a:cs typeface="Times New Roman" panose="02020603050405020304" pitchFamily="18" charset="0"/>
              </a:rPr>
              <a:t>返回人的年龄。在</a:t>
            </a:r>
            <a:r>
              <a:rPr lang="en-US" altLang="zh-CN" sz="2800" dirty="0" err="1">
                <a:solidFill>
                  <a:srgbClr val="00B050"/>
                </a:solidFill>
                <a:ea typeface="宋体" panose="02010600030101010101" pitchFamily="2" charset="-122"/>
                <a:cs typeface="Times New Roman" panose="02020603050405020304" pitchFamily="18" charset="0"/>
              </a:rPr>
              <a:t>TestPerson</a:t>
            </a:r>
            <a:r>
              <a:rPr lang="zh-CN" altLang="en-US" sz="2800" dirty="0">
                <a:solidFill>
                  <a:srgbClr val="00B050"/>
                </a:solidFill>
                <a:ea typeface="宋体" panose="02010600030101010101" pitchFamily="2" charset="-122"/>
                <a:cs typeface="Times New Roman" panose="02020603050405020304" pitchFamily="18" charset="0"/>
              </a:rPr>
              <a:t>类中实例化</a:t>
            </a:r>
            <a:r>
              <a:rPr lang="en-US" altLang="zh-CN" sz="2800" dirty="0">
                <a:solidFill>
                  <a:srgbClr val="00B050"/>
                </a:solidFill>
                <a:ea typeface="宋体" panose="02010600030101010101" pitchFamily="2" charset="-122"/>
                <a:cs typeface="Times New Roman" panose="02020603050405020304" pitchFamily="18" charset="0"/>
              </a:rPr>
              <a:t>Person</a:t>
            </a:r>
            <a:r>
              <a:rPr lang="zh-CN" altLang="en-US" sz="2800" dirty="0">
                <a:solidFill>
                  <a:srgbClr val="00B050"/>
                </a:solidFill>
                <a:ea typeface="宋体" panose="02010600030101010101" pitchFamily="2" charset="-122"/>
                <a:cs typeface="Times New Roman" panose="02020603050405020304" pitchFamily="18" charset="0"/>
              </a:rPr>
              <a:t>类的对象</a:t>
            </a:r>
            <a:r>
              <a:rPr lang="en-US" altLang="zh-CN" sz="2800" dirty="0">
                <a:solidFill>
                  <a:srgbClr val="00B050"/>
                </a:solidFill>
                <a:ea typeface="宋体" panose="02010600030101010101" pitchFamily="2" charset="-122"/>
                <a:cs typeface="Times New Roman" panose="02020603050405020304" pitchFamily="18" charset="0"/>
              </a:rPr>
              <a:t>b</a:t>
            </a:r>
            <a:r>
              <a:rPr lang="zh-CN" altLang="en-US" sz="2800" dirty="0">
                <a:solidFill>
                  <a:srgbClr val="00B050"/>
                </a:solidFill>
                <a:ea typeface="宋体" panose="02010600030101010101" pitchFamily="2" charset="-122"/>
                <a:cs typeface="Times New Roman" panose="02020603050405020304" pitchFamily="18" charset="0"/>
              </a:rPr>
              <a:t>，调用</a:t>
            </a:r>
            <a:r>
              <a:rPr lang="en-US" altLang="zh-CN" sz="2800" dirty="0" err="1">
                <a:solidFill>
                  <a:srgbClr val="00B050"/>
                </a:solidFill>
                <a:ea typeface="宋体" panose="02010600030101010101" pitchFamily="2" charset="-122"/>
                <a:cs typeface="Times New Roman" panose="02020603050405020304" pitchFamily="18" charset="0"/>
              </a:rPr>
              <a:t>setAge</a:t>
            </a:r>
            <a:r>
              <a:rPr lang="en-US" altLang="zh-CN" sz="2800" dirty="0">
                <a:solidFill>
                  <a:srgbClr val="00B050"/>
                </a:solidFill>
                <a:ea typeface="宋体" panose="02010600030101010101" pitchFamily="2" charset="-122"/>
                <a:cs typeface="Times New Roman" panose="02020603050405020304" pitchFamily="18" charset="0"/>
              </a:rPr>
              <a:t>()</a:t>
            </a:r>
            <a:r>
              <a:rPr lang="zh-CN" altLang="en-US" sz="2800" dirty="0">
                <a:solidFill>
                  <a:srgbClr val="00B050"/>
                </a:solidFill>
                <a:ea typeface="宋体" panose="02010600030101010101" pitchFamily="2" charset="-122"/>
                <a:cs typeface="Times New Roman" panose="02020603050405020304" pitchFamily="18" charset="0"/>
              </a:rPr>
              <a:t>和</a:t>
            </a:r>
            <a:r>
              <a:rPr lang="en-US" altLang="zh-CN" sz="2800" dirty="0" err="1">
                <a:solidFill>
                  <a:srgbClr val="00B050"/>
                </a:solidFill>
                <a:ea typeface="宋体" panose="02010600030101010101" pitchFamily="2" charset="-122"/>
                <a:cs typeface="Times New Roman" panose="02020603050405020304" pitchFamily="18" charset="0"/>
              </a:rPr>
              <a:t>getAge</a:t>
            </a:r>
            <a:r>
              <a:rPr lang="en-US" altLang="zh-CN" sz="2800" dirty="0">
                <a:solidFill>
                  <a:srgbClr val="00B050"/>
                </a:solidFill>
                <a:ea typeface="宋体" panose="02010600030101010101" pitchFamily="2" charset="-122"/>
                <a:cs typeface="Times New Roman" panose="02020603050405020304" pitchFamily="18" charset="0"/>
              </a:rPr>
              <a:t>()</a:t>
            </a:r>
            <a:r>
              <a:rPr lang="zh-CN" altLang="en-US" sz="2800" dirty="0">
                <a:solidFill>
                  <a:srgbClr val="00B050"/>
                </a:solidFill>
                <a:ea typeface="宋体" panose="02010600030101010101" pitchFamily="2" charset="-122"/>
                <a:cs typeface="Times New Roman" panose="02020603050405020304" pitchFamily="18" charset="0"/>
              </a:rPr>
              <a:t>方法，体会</a:t>
            </a:r>
            <a:r>
              <a:rPr lang="en-US" altLang="zh-CN" sz="2800" dirty="0">
                <a:solidFill>
                  <a:srgbClr val="00B050"/>
                </a:solidFill>
                <a:ea typeface="宋体" panose="02010600030101010101" pitchFamily="2" charset="-122"/>
                <a:cs typeface="Times New Roman" panose="02020603050405020304" pitchFamily="18" charset="0"/>
              </a:rPr>
              <a:t>Java</a:t>
            </a:r>
            <a:r>
              <a:rPr lang="zh-CN" altLang="en-US" sz="2800" dirty="0">
                <a:solidFill>
                  <a:srgbClr val="00B050"/>
                </a:solidFill>
                <a:ea typeface="宋体" panose="02010600030101010101" pitchFamily="2" charset="-122"/>
                <a:cs typeface="Times New Roman" panose="02020603050405020304" pitchFamily="18" charset="0"/>
              </a:rPr>
              <a:t>的封装性。</a:t>
            </a:r>
            <a:endParaRPr lang="zh-CN" altLang="en-US" sz="2800" dirty="0">
              <a:solidFill>
                <a:srgbClr val="00B050"/>
              </a:solidFill>
              <a:ea typeface="宋体" panose="02010600030101010101" pitchFamily="2" charset="-122"/>
              <a:cs typeface="Times New Roman" panose="02020603050405020304" pitchFamily="18" charset="0"/>
            </a:endParaRPr>
          </a:p>
          <a:p>
            <a:pPr eaLnBrk="1" hangingPunct="1">
              <a:spcBef>
                <a:spcPct val="0"/>
              </a:spcBef>
              <a:buFontTx/>
              <a:buNone/>
            </a:pPr>
            <a:endParaRPr lang="en-US" altLang="zh-CN" sz="2800" dirty="0">
              <a:solidFill>
                <a:srgbClr val="00B050"/>
              </a:solidFill>
              <a:ea typeface="宋体" panose="02010600030101010101" pitchFamily="2" charset="-122"/>
              <a:cs typeface="Times New Roman" panose="02020603050405020304" pitchFamily="18" charset="0"/>
            </a:endParaRPr>
          </a:p>
        </p:txBody>
      </p:sp>
      <p:sp>
        <p:nvSpPr>
          <p:cNvPr id="25603" name="Rectangle 3"/>
          <p:cNvSpPr>
            <a:spLocks noGrp="1" noChangeArrowheads="1"/>
          </p:cNvSpPr>
          <p:nvPr>
            <p:ph type="title"/>
          </p:nvPr>
        </p:nvSpPr>
        <p:spPr>
          <a:xfrm>
            <a:off x="898894" y="315888"/>
            <a:ext cx="3584480" cy="719848"/>
          </a:xfrm>
        </p:spPr>
        <p:txBody>
          <a:bodyPr/>
          <a:lstStyle/>
          <a:p>
            <a:pPr eaLnBrk="1" hangingPunct="1"/>
            <a:r>
              <a:rPr lang="zh-CN" altLang="en-US" b="1" dirty="0">
                <a:solidFill>
                  <a:srgbClr val="00B050"/>
                </a:solidFill>
                <a:latin typeface="+mn-lt"/>
                <a:ea typeface="宋体" panose="02010600030101010101" pitchFamily="2" charset="-122"/>
                <a:cs typeface="Times New Roman" panose="02020603050405020304" pitchFamily="18" charset="0"/>
              </a:rPr>
              <a:t>练习</a:t>
            </a:r>
            <a:r>
              <a:rPr lang="en-US" altLang="zh-CN" b="1" dirty="0">
                <a:solidFill>
                  <a:srgbClr val="00B050"/>
                </a:solidFill>
                <a:latin typeface="+mn-lt"/>
                <a:ea typeface="宋体" panose="02010600030101010101" pitchFamily="2" charset="-122"/>
                <a:cs typeface="Times New Roman" panose="02020603050405020304" pitchFamily="18" charset="0"/>
              </a:rPr>
              <a:t>4</a:t>
            </a:r>
            <a:endParaRPr lang="en-US" altLang="zh-CN" b="1" dirty="0">
              <a:solidFill>
                <a:srgbClr val="00B050"/>
              </a:solidFill>
              <a:latin typeface="+mn-lt"/>
              <a:ea typeface="宋体" panose="02010600030101010101" pitchFamily="2" charset="-122"/>
              <a:cs typeface="Times New Roman" panose="02020603050405020304" pitchFamily="18" charset="0"/>
            </a:endParaRPr>
          </a:p>
        </p:txBody>
      </p:sp>
      <p:graphicFrame>
        <p:nvGraphicFramePr>
          <p:cNvPr id="468996" name="Group 4"/>
          <p:cNvGraphicFramePr>
            <a:graphicFrameLocks noGrp="1"/>
          </p:cNvGraphicFramePr>
          <p:nvPr/>
        </p:nvGraphicFramePr>
        <p:xfrm>
          <a:off x="3147527" y="3439007"/>
          <a:ext cx="3556000" cy="2039112"/>
        </p:xfrm>
        <a:graphic>
          <a:graphicData uri="http://schemas.openxmlformats.org/drawingml/2006/table">
            <a:tbl>
              <a:tblPr>
                <a:tableStyleId>{3C2FFA5D-87B4-456A-9821-1D502468CF0F}</a:tableStyleId>
              </a:tblPr>
              <a:tblGrid>
                <a:gridCol w="3556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Person</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age:int</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setAge</a:t>
                      </a: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i</a:t>
                      </a:r>
                      <a:r>
                        <a:rPr kumimoji="1" lang="en-US" altLang="zh-CN" sz="2400" u="none" strike="noStrike" cap="none" normalizeH="0" baseline="0" dirty="0">
                          <a:ln>
                            <a:noFill/>
                          </a:ln>
                          <a:solidFill>
                            <a:schemeClr val="bg1"/>
                          </a:solidFill>
                          <a:effectLst/>
                        </a:rPr>
                        <a:t>: </a:t>
                      </a:r>
                      <a:r>
                        <a:rPr kumimoji="1" lang="en-US" altLang="zh-CN" sz="2400" u="none" strike="noStrike" cap="none" normalizeH="0" baseline="0" dirty="0" err="1">
                          <a:ln>
                            <a:noFill/>
                          </a:ln>
                          <a:solidFill>
                            <a:schemeClr val="bg1"/>
                          </a:solidFill>
                          <a:effectLst/>
                        </a:rPr>
                        <a:t>int</a:t>
                      </a:r>
                      <a:r>
                        <a:rPr kumimoji="1" lang="en-US" altLang="zh-CN" sz="2400" u="none" strike="noStrike" cap="none" normalizeH="0" baseline="0" dirty="0">
                          <a:ln>
                            <a:noFill/>
                          </a:ln>
                          <a:solidFill>
                            <a:schemeClr val="bg1"/>
                          </a:solidFill>
                          <a:effectLst/>
                        </a:rPr>
                        <a:t>)</a:t>
                      </a:r>
                      <a:endParaRPr kumimoji="1" lang="en-US" altLang="zh-CN" sz="2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getAge</a:t>
                      </a:r>
                      <a:r>
                        <a:rPr kumimoji="1" lang="en-US" altLang="zh-CN" sz="2400" u="none" strike="noStrike" cap="none" normalizeH="0" baseline="0" dirty="0">
                          <a:ln>
                            <a:noFill/>
                          </a:ln>
                          <a:solidFill>
                            <a:schemeClr val="bg1"/>
                          </a:solidFill>
                          <a:effectLst/>
                        </a:rPr>
                        <a:t>(): </a:t>
                      </a:r>
                      <a:r>
                        <a:rPr kumimoji="1" lang="en-US" altLang="zh-CN" sz="2400" u="none" strike="noStrike" cap="none" normalizeH="0" baseline="0" dirty="0" err="1">
                          <a:ln>
                            <a:noFill/>
                          </a:ln>
                          <a:solidFill>
                            <a:schemeClr val="bg1"/>
                          </a:solidFill>
                          <a:effectLst/>
                        </a:rPr>
                        <a:t>int</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29027" y="184696"/>
            <a:ext cx="9025003" cy="792088"/>
          </a:xfrm>
        </p:spPr>
        <p:txBody>
          <a:bodyPr>
            <a:normAutofit fontScale="90000"/>
          </a:bodyPr>
          <a:lstStyle/>
          <a:p>
            <a:pPr eaLnBrk="1" hangingPunct="1"/>
            <a:r>
              <a:rPr lang="en-US" altLang="zh-CN" b="1" dirty="0">
                <a:solidFill>
                  <a:srgbClr val="00B050"/>
                </a:solidFill>
                <a:latin typeface="+mn-lt"/>
                <a:ea typeface="宋体" panose="02010600030101010101" pitchFamily="2" charset="-122"/>
                <a:cs typeface="Times New Roman" panose="02020603050405020304" pitchFamily="18" charset="0"/>
              </a:rPr>
              <a:t>3.8  </a:t>
            </a:r>
            <a:r>
              <a:rPr lang="zh-CN" altLang="en-US" b="1" dirty="0">
                <a:solidFill>
                  <a:srgbClr val="00B050"/>
                </a:solidFill>
                <a:latin typeface="+mn-lt"/>
                <a:ea typeface="宋体" panose="02010600030101010101" pitchFamily="2" charset="-122"/>
                <a:cs typeface="Times New Roman" panose="02020603050405020304" pitchFamily="18" charset="0"/>
              </a:rPr>
              <a:t>类的成员之三：构造器</a:t>
            </a:r>
            <a:r>
              <a:rPr lang="en-US" altLang="zh-CN" b="1" dirty="0">
                <a:solidFill>
                  <a:srgbClr val="00B050"/>
                </a:solidFill>
                <a:latin typeface="+mn-lt"/>
                <a:ea typeface="宋体" panose="02010600030101010101" pitchFamily="2" charset="-122"/>
                <a:cs typeface="Times New Roman" panose="02020603050405020304" pitchFamily="18" charset="0"/>
              </a:rPr>
              <a:t>(</a:t>
            </a:r>
            <a:r>
              <a:rPr lang="zh-CN" altLang="en-US" b="1" dirty="0">
                <a:solidFill>
                  <a:srgbClr val="00B050"/>
                </a:solidFill>
                <a:latin typeface="+mn-lt"/>
                <a:ea typeface="宋体" panose="02010600030101010101" pitchFamily="2" charset="-122"/>
                <a:cs typeface="Times New Roman" panose="02020603050405020304" pitchFamily="18" charset="0"/>
              </a:rPr>
              <a:t>构造方法</a:t>
            </a:r>
            <a:r>
              <a:rPr lang="en-US" altLang="zh-CN" b="1" dirty="0">
                <a:solidFill>
                  <a:srgbClr val="00B050"/>
                </a:solidFill>
                <a:latin typeface="+mn-lt"/>
                <a:ea typeface="宋体" panose="02010600030101010101" pitchFamily="2" charset="-122"/>
                <a:cs typeface="Times New Roman" panose="02020603050405020304" pitchFamily="18" charset="0"/>
              </a:rPr>
              <a:t>)</a:t>
            </a:r>
            <a:endParaRPr lang="zh-CN" altLang="en-US" b="1" dirty="0">
              <a:solidFill>
                <a:srgbClr val="00B050"/>
              </a:solidFill>
              <a:latin typeface="+mn-lt"/>
              <a:ea typeface="宋体" panose="02010600030101010101" pitchFamily="2" charset="-122"/>
              <a:cs typeface="Times New Roman" panose="02020603050405020304" pitchFamily="18" charset="0"/>
            </a:endParaRPr>
          </a:p>
        </p:txBody>
      </p:sp>
      <p:sp>
        <p:nvSpPr>
          <p:cNvPr id="26627" name="Rectangle 3"/>
          <p:cNvSpPr>
            <a:spLocks noGrp="1" noChangeArrowheads="1"/>
          </p:cNvSpPr>
          <p:nvPr>
            <p:ph type="body" idx="1"/>
          </p:nvPr>
        </p:nvSpPr>
        <p:spPr>
          <a:xfrm>
            <a:off x="380960" y="1484784"/>
            <a:ext cx="11616267" cy="4824536"/>
          </a:xfrm>
        </p:spPr>
        <p:txBody>
          <a:bodyPr>
            <a:normAutofit/>
          </a:bodyPr>
          <a:lstStyle/>
          <a:p>
            <a:pPr eaLnBrk="1" hangingPunct="1">
              <a:lnSpc>
                <a:spcPct val="90000"/>
              </a:lnSpc>
              <a:buFont typeface="Wingdings" panose="05000000000000000000" pitchFamily="2" charset="2"/>
              <a:buChar char="l"/>
            </a:pPr>
            <a:r>
              <a:rPr lang="zh-CN" altLang="en-US" b="1" dirty="0">
                <a:solidFill>
                  <a:srgbClr val="00B050"/>
                </a:solidFill>
                <a:ea typeface="宋体" panose="02010600030101010101" pitchFamily="2" charset="-122"/>
                <a:cs typeface="Times New Roman" panose="02020603050405020304" pitchFamily="18" charset="0"/>
              </a:rPr>
              <a:t>构造器的特征</a:t>
            </a:r>
            <a:endParaRPr lang="en-US" altLang="zh-CN" dirty="0">
              <a:solidFill>
                <a:srgbClr val="00B050"/>
              </a:solidFill>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它具有与类相同的名称</a:t>
            </a:r>
            <a:endParaRPr lang="zh-CN" altLang="en-US" dirty="0">
              <a:solidFill>
                <a:srgbClr val="00B050"/>
              </a:solidFill>
              <a:ea typeface="宋体" panose="02010600030101010101" pitchFamily="2" charset="-122"/>
              <a:cs typeface="Times New Roman" panose="02020603050405020304" pitchFamily="18" charset="0"/>
            </a:endParaRPr>
          </a:p>
          <a:p>
            <a:pPr lvl="1" eaLnBrk="1" hangingPunct="1">
              <a:lnSpc>
                <a:spcPct val="90000"/>
              </a:lnSpc>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它不声明返回值类型。（与声明为</a:t>
            </a:r>
            <a:r>
              <a:rPr lang="en-US" altLang="zh-CN" dirty="0">
                <a:solidFill>
                  <a:srgbClr val="00B050"/>
                </a:solidFill>
                <a:ea typeface="宋体" panose="02010600030101010101" pitchFamily="2" charset="-122"/>
                <a:cs typeface="Times New Roman" panose="02020603050405020304" pitchFamily="18" charset="0"/>
              </a:rPr>
              <a:t>void</a:t>
            </a:r>
            <a:r>
              <a:rPr lang="zh-CN" altLang="en-US" dirty="0">
                <a:solidFill>
                  <a:srgbClr val="00B050"/>
                </a:solidFill>
                <a:ea typeface="宋体" panose="02010600030101010101" pitchFamily="2" charset="-122"/>
                <a:cs typeface="Times New Roman" panose="02020603050405020304" pitchFamily="18" charset="0"/>
              </a:rPr>
              <a:t>不同）</a:t>
            </a:r>
            <a:endParaRPr lang="en-US" altLang="zh-CN" dirty="0">
              <a:solidFill>
                <a:srgbClr val="00B050"/>
              </a:solidFill>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不能被</a:t>
            </a:r>
            <a:r>
              <a:rPr lang="en-US" altLang="zh-CN" dirty="0">
                <a:solidFill>
                  <a:srgbClr val="00B050"/>
                </a:solidFill>
                <a:ea typeface="宋体" panose="02010600030101010101" pitchFamily="2" charset="-122"/>
                <a:cs typeface="Times New Roman" panose="02020603050405020304" pitchFamily="18" charset="0"/>
              </a:rPr>
              <a:t>static</a:t>
            </a:r>
            <a:r>
              <a:rPr lang="zh-CN" altLang="en-US" dirty="0">
                <a:solidFill>
                  <a:srgbClr val="00B050"/>
                </a:solidFill>
                <a:ea typeface="宋体" panose="02010600030101010101" pitchFamily="2" charset="-122"/>
                <a:cs typeface="Times New Roman" panose="02020603050405020304" pitchFamily="18" charset="0"/>
              </a:rPr>
              <a:t>、</a:t>
            </a:r>
            <a:r>
              <a:rPr lang="en-US" altLang="zh-CN" dirty="0">
                <a:solidFill>
                  <a:srgbClr val="00B050"/>
                </a:solidFill>
                <a:ea typeface="宋体" panose="02010600030101010101" pitchFamily="2" charset="-122"/>
                <a:cs typeface="Times New Roman" panose="02020603050405020304" pitchFamily="18" charset="0"/>
              </a:rPr>
              <a:t>final</a:t>
            </a:r>
            <a:r>
              <a:rPr lang="zh-CN" altLang="en-US" dirty="0">
                <a:solidFill>
                  <a:srgbClr val="00B050"/>
                </a:solidFill>
                <a:ea typeface="宋体" panose="02010600030101010101" pitchFamily="2" charset="-122"/>
                <a:cs typeface="Times New Roman" panose="02020603050405020304" pitchFamily="18" charset="0"/>
              </a:rPr>
              <a:t>、</a:t>
            </a:r>
            <a:r>
              <a:rPr lang="en-US" altLang="zh-CN" dirty="0">
                <a:solidFill>
                  <a:srgbClr val="00B050"/>
                </a:solidFill>
                <a:ea typeface="宋体" panose="02010600030101010101" pitchFamily="2" charset="-122"/>
                <a:cs typeface="Times New Roman" panose="02020603050405020304" pitchFamily="18" charset="0"/>
              </a:rPr>
              <a:t>synchronized</a:t>
            </a:r>
            <a:r>
              <a:rPr lang="zh-CN" altLang="en-US" dirty="0">
                <a:solidFill>
                  <a:srgbClr val="00B050"/>
                </a:solidFill>
                <a:ea typeface="宋体" panose="02010600030101010101" pitchFamily="2" charset="-122"/>
                <a:cs typeface="Times New Roman" panose="02020603050405020304" pitchFamily="18" charset="0"/>
              </a:rPr>
              <a:t>、</a:t>
            </a:r>
            <a:r>
              <a:rPr lang="en-US" altLang="zh-CN" dirty="0">
                <a:solidFill>
                  <a:srgbClr val="00B050"/>
                </a:solidFill>
                <a:ea typeface="宋体" panose="02010600030101010101" pitchFamily="2" charset="-122"/>
                <a:cs typeface="Times New Roman" panose="02020603050405020304" pitchFamily="18" charset="0"/>
              </a:rPr>
              <a:t>abstract</a:t>
            </a:r>
            <a:r>
              <a:rPr lang="zh-CN" altLang="en-US" dirty="0">
                <a:solidFill>
                  <a:srgbClr val="00B050"/>
                </a:solidFill>
                <a:ea typeface="宋体" panose="02010600030101010101" pitchFamily="2" charset="-122"/>
                <a:cs typeface="Times New Roman" panose="02020603050405020304" pitchFamily="18" charset="0"/>
              </a:rPr>
              <a:t>、</a:t>
            </a:r>
            <a:r>
              <a:rPr lang="en-US" altLang="zh-CN" dirty="0">
                <a:solidFill>
                  <a:srgbClr val="00B050"/>
                </a:solidFill>
                <a:ea typeface="宋体" panose="02010600030101010101" pitchFamily="2" charset="-122"/>
                <a:cs typeface="Times New Roman" panose="02020603050405020304" pitchFamily="18" charset="0"/>
              </a:rPr>
              <a:t>native</a:t>
            </a:r>
            <a:r>
              <a:rPr lang="zh-CN" altLang="en-US" dirty="0">
                <a:solidFill>
                  <a:srgbClr val="00B050"/>
                </a:solidFill>
                <a:ea typeface="宋体" panose="02010600030101010101" pitchFamily="2" charset="-122"/>
                <a:cs typeface="Times New Roman" panose="02020603050405020304" pitchFamily="18" charset="0"/>
              </a:rPr>
              <a:t>修饰，不能有</a:t>
            </a:r>
            <a:r>
              <a:rPr lang="en-US" altLang="zh-CN" dirty="0">
                <a:solidFill>
                  <a:srgbClr val="00B050"/>
                </a:solidFill>
                <a:ea typeface="宋体" panose="02010600030101010101" pitchFamily="2" charset="-122"/>
                <a:cs typeface="Times New Roman" panose="02020603050405020304" pitchFamily="18" charset="0"/>
              </a:rPr>
              <a:t>return</a:t>
            </a:r>
            <a:r>
              <a:rPr lang="zh-CN" altLang="en-US" dirty="0">
                <a:solidFill>
                  <a:srgbClr val="00B050"/>
                </a:solidFill>
                <a:ea typeface="宋体" panose="02010600030101010101" pitchFamily="2" charset="-122"/>
                <a:cs typeface="Times New Roman" panose="02020603050405020304" pitchFamily="18" charset="0"/>
              </a:rPr>
              <a:t>语句返回值</a:t>
            </a:r>
            <a:endParaRPr lang="en-US" altLang="zh-CN" dirty="0">
              <a:solidFill>
                <a:srgbClr val="00B050"/>
              </a:solidFill>
              <a:ea typeface="宋体" panose="02010600030101010101" pitchFamily="2" charset="-122"/>
              <a:cs typeface="Times New Roman" panose="02020603050405020304" pitchFamily="18" charset="0"/>
            </a:endParaRPr>
          </a:p>
          <a:p>
            <a:pPr marL="457200" lvl="1" indent="0">
              <a:lnSpc>
                <a:spcPct val="90000"/>
              </a:lnSpc>
              <a:buNone/>
            </a:pPr>
            <a:endParaRPr lang="zh-CN" altLang="en-US" sz="1800" dirty="0">
              <a:solidFill>
                <a:srgbClr val="00B050"/>
              </a:solidFill>
              <a:ea typeface="宋体" panose="02010600030101010101" pitchFamily="2" charset="-122"/>
              <a:cs typeface="Times New Roman" panose="02020603050405020304" pitchFamily="18" charset="0"/>
            </a:endParaRPr>
          </a:p>
          <a:p>
            <a:pPr eaLnBrk="1" hangingPunct="1">
              <a:lnSpc>
                <a:spcPct val="90000"/>
              </a:lnSpc>
              <a:buFont typeface="Wingdings" panose="05000000000000000000" pitchFamily="2" charset="2"/>
              <a:buChar char="l"/>
            </a:pPr>
            <a:r>
              <a:rPr lang="zh-CN" altLang="en-US" b="1" dirty="0">
                <a:solidFill>
                  <a:srgbClr val="00B050"/>
                </a:solidFill>
                <a:ea typeface="宋体" panose="02010600030101010101" pitchFamily="2" charset="-122"/>
                <a:cs typeface="Times New Roman" panose="02020603050405020304" pitchFamily="18" charset="0"/>
              </a:rPr>
              <a:t>构造器的作用</a:t>
            </a:r>
            <a:r>
              <a:rPr lang="zh-CN" altLang="en-US" dirty="0">
                <a:solidFill>
                  <a:srgbClr val="00B050"/>
                </a:solidFill>
                <a:ea typeface="宋体" panose="02010600030101010101" pitchFamily="2" charset="-122"/>
                <a:cs typeface="Times New Roman" panose="02020603050405020304" pitchFamily="18" charset="0"/>
              </a:rPr>
              <a:t>：</a:t>
            </a:r>
            <a:r>
              <a:rPr lang="zh-CN" altLang="en-US" b="1" dirty="0">
                <a:solidFill>
                  <a:srgbClr val="00B050"/>
                </a:solidFill>
                <a:ea typeface="宋体" panose="02010600030101010101" pitchFamily="2" charset="-122"/>
                <a:cs typeface="Times New Roman" panose="02020603050405020304" pitchFamily="18" charset="0"/>
              </a:rPr>
              <a:t>创建对象；给对象进行初始化</a:t>
            </a:r>
            <a:endParaRPr lang="en-US" altLang="zh-CN" b="1"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如：</a:t>
            </a:r>
            <a:r>
              <a:rPr lang="en-US" altLang="zh-CN" dirty="0">
                <a:solidFill>
                  <a:srgbClr val="00B050"/>
                </a:solidFill>
                <a:ea typeface="宋体" panose="02010600030101010101" pitchFamily="2" charset="-122"/>
                <a:cs typeface="Times New Roman" panose="02020603050405020304" pitchFamily="18" charset="0"/>
              </a:rPr>
              <a:t>Order o = new Order();    Person p = new Person(Peter,15);</a:t>
            </a:r>
            <a:endParaRPr lang="en-US" altLang="zh-CN" dirty="0">
              <a:solidFill>
                <a:srgbClr val="00B050"/>
              </a:solidFill>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如同我们规定每个“人”一出生就必须先洗澡，我们就可以在“人”的构造方法中加入完成“洗澡”的程序代码，于是每个“人”一出生就会自动完成“洗澡”，程序就不必再在每个人刚出生时一个一个地告诉他们要“洗澡”了。</a:t>
            </a:r>
            <a:endParaRPr lang="en-US" altLang="zh-CN" sz="3200" dirty="0">
              <a:solidFill>
                <a:srgbClr val="00B050"/>
              </a:solidFill>
              <a:ea typeface="宋体" panose="02010600030101010101" pitchFamily="2"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73045" y="228239"/>
            <a:ext cx="4320480" cy="722332"/>
          </a:xfrm>
        </p:spPr>
        <p:txBody>
          <a:bodyPr>
            <a:normAutofit/>
          </a:bodyPr>
          <a:lstStyle/>
          <a:p>
            <a:pPr eaLnBrk="1" hangingPunct="1"/>
            <a:r>
              <a:rPr lang="zh-CN" altLang="en-US" b="1" dirty="0">
                <a:solidFill>
                  <a:srgbClr val="00B050"/>
                </a:solidFill>
                <a:latin typeface="+mn-lt"/>
                <a:ea typeface="宋体" panose="02010600030101010101" pitchFamily="2" charset="-122"/>
                <a:cs typeface="Times New Roman" panose="02020603050405020304" pitchFamily="18" charset="0"/>
              </a:rPr>
              <a:t>构造器</a:t>
            </a:r>
            <a:endParaRPr lang="zh-CN" altLang="en-US" b="1" dirty="0">
              <a:solidFill>
                <a:srgbClr val="00B050"/>
              </a:solidFill>
              <a:latin typeface="+mn-lt"/>
              <a:ea typeface="宋体" panose="02010600030101010101" pitchFamily="2" charset="-122"/>
              <a:cs typeface="Times New Roman" panose="02020603050405020304" pitchFamily="18" charset="0"/>
            </a:endParaRPr>
          </a:p>
        </p:txBody>
      </p:sp>
      <p:sp useBgFill="1">
        <p:nvSpPr>
          <p:cNvPr id="27651" name="Text Box 3"/>
          <p:cNvSpPr txBox="1">
            <a:spLocks noChangeArrowheads="1"/>
          </p:cNvSpPr>
          <p:nvPr/>
        </p:nvSpPr>
        <p:spPr bwMode="auto">
          <a:xfrm>
            <a:off x="190459" y="1268760"/>
            <a:ext cx="11859683" cy="5047536"/>
          </a:xfrm>
          <a:prstGeom prst="rect">
            <a:avLst/>
          </a:prstGeom>
          <a:ln w="9525">
            <a:noFill/>
            <a:miter lim="800000"/>
          </a:ln>
        </p:spPr>
        <p:txBody>
          <a:bodyPr>
            <a:spAutoFit/>
          </a:bodyPr>
          <a:lstStyle/>
          <a:p>
            <a:pPr marL="457200" indent="-457200">
              <a:spcBef>
                <a:spcPct val="50000"/>
              </a:spcBef>
              <a:buFont typeface="Wingdings" panose="05000000000000000000" pitchFamily="2" charset="2"/>
              <a:buChar char="l"/>
            </a:pPr>
            <a:r>
              <a:rPr lang="zh-CN" altLang="en-US" sz="2800" b="1" dirty="0">
                <a:solidFill>
                  <a:srgbClr val="00B050"/>
                </a:solidFill>
                <a:ea typeface="宋体" panose="02010600030101010101" pitchFamily="2" charset="-122"/>
                <a:cs typeface="Times New Roman" panose="02020603050405020304" pitchFamily="18" charset="0"/>
              </a:rPr>
              <a:t>语法格式：</a:t>
            </a:r>
            <a:endParaRPr lang="zh-CN" altLang="en-US" sz="2800" b="1" dirty="0">
              <a:solidFill>
                <a:srgbClr val="00B050"/>
              </a:solidFill>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zh-CN" altLang="en-US" sz="2800" b="1" dirty="0">
                <a:solidFill>
                  <a:srgbClr val="00B050"/>
                </a:solidFill>
                <a:ea typeface="宋体" panose="02010600030101010101" pitchFamily="2" charset="-122"/>
                <a:cs typeface="Times New Roman" panose="02020603050405020304" pitchFamily="18" charset="0"/>
              </a:rPr>
              <a:t>修饰符</a:t>
            </a:r>
            <a:r>
              <a:rPr lang="en-US" altLang="zh-CN" sz="2800" b="1" dirty="0">
                <a:solidFill>
                  <a:srgbClr val="00B050"/>
                </a:solidFill>
                <a:ea typeface="宋体" panose="02010600030101010101" pitchFamily="2" charset="-122"/>
                <a:cs typeface="Times New Roman" panose="02020603050405020304" pitchFamily="18" charset="0"/>
              </a:rPr>
              <a:t>  </a:t>
            </a:r>
            <a:r>
              <a:rPr lang="zh-CN" altLang="en-US" sz="2800" b="1" dirty="0">
                <a:solidFill>
                  <a:srgbClr val="00B050"/>
                </a:solidFill>
                <a:ea typeface="宋体" panose="02010600030101010101" pitchFamily="2" charset="-122"/>
                <a:cs typeface="Times New Roman" panose="02020603050405020304" pitchFamily="18" charset="0"/>
              </a:rPr>
              <a:t>类名</a:t>
            </a:r>
            <a:r>
              <a:rPr lang="en-US" altLang="zh-CN" sz="2800" b="1" dirty="0">
                <a:solidFill>
                  <a:srgbClr val="00B050"/>
                </a:solidFill>
                <a:ea typeface="宋体" panose="02010600030101010101" pitchFamily="2" charset="-122"/>
                <a:cs typeface="Times New Roman" panose="02020603050405020304" pitchFamily="18" charset="0"/>
              </a:rPr>
              <a:t> (</a:t>
            </a:r>
            <a:r>
              <a:rPr lang="zh-CN" altLang="en-US" sz="2800" b="1" dirty="0">
                <a:solidFill>
                  <a:srgbClr val="00B050"/>
                </a:solidFill>
                <a:ea typeface="宋体" panose="02010600030101010101" pitchFamily="2" charset="-122"/>
                <a:cs typeface="Times New Roman" panose="02020603050405020304" pitchFamily="18" charset="0"/>
              </a:rPr>
              <a:t>参数列表</a:t>
            </a:r>
            <a:r>
              <a:rPr lang="en-US" altLang="zh-CN" sz="2800" b="1" dirty="0">
                <a:solidFill>
                  <a:srgbClr val="00B050"/>
                </a:solidFill>
                <a:ea typeface="宋体" panose="02010600030101010101" pitchFamily="2" charset="-122"/>
                <a:cs typeface="Times New Roman" panose="02020603050405020304" pitchFamily="18" charset="0"/>
              </a:rPr>
              <a:t>) {</a:t>
            </a:r>
            <a:endParaRPr lang="en-US" altLang="zh-CN" sz="2800" b="1" dirty="0">
              <a:solidFill>
                <a:srgbClr val="00B050"/>
              </a:solidFill>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en-US" altLang="zh-CN" sz="2800" b="1" dirty="0">
                <a:solidFill>
                  <a:srgbClr val="00B050"/>
                </a:solidFill>
                <a:ea typeface="宋体" panose="02010600030101010101" pitchFamily="2" charset="-122"/>
                <a:cs typeface="Times New Roman" panose="02020603050405020304" pitchFamily="18" charset="0"/>
              </a:rPr>
              <a:t>	    </a:t>
            </a:r>
            <a:r>
              <a:rPr lang="zh-CN" altLang="en-US" sz="2800" b="1" dirty="0">
                <a:solidFill>
                  <a:srgbClr val="00B050"/>
                </a:solidFill>
                <a:ea typeface="宋体" panose="02010600030101010101" pitchFamily="2" charset="-122"/>
                <a:cs typeface="Times New Roman" panose="02020603050405020304" pitchFamily="18" charset="0"/>
              </a:rPr>
              <a:t>初始化语句；</a:t>
            </a:r>
            <a:endParaRPr lang="en-US" altLang="zh-CN" sz="2800" b="1" dirty="0">
              <a:solidFill>
                <a:srgbClr val="00B050"/>
              </a:solidFill>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en-US" altLang="zh-CN" sz="2800" b="1" dirty="0">
                <a:solidFill>
                  <a:srgbClr val="00B050"/>
                </a:solidFill>
                <a:ea typeface="宋体" panose="02010600030101010101" pitchFamily="2" charset="-122"/>
                <a:cs typeface="Times New Roman" panose="02020603050405020304" pitchFamily="18" charset="0"/>
              </a:rPr>
              <a:t>} </a:t>
            </a:r>
            <a:endParaRPr lang="en-US" altLang="zh-CN" sz="2800" b="1" dirty="0">
              <a:solidFill>
                <a:srgbClr val="00B050"/>
              </a:solidFill>
              <a:ea typeface="宋体" panose="02010600030101010101" pitchFamily="2" charset="-122"/>
              <a:cs typeface="Times New Roman" panose="02020603050405020304" pitchFamily="18" charset="0"/>
            </a:endParaRPr>
          </a:p>
          <a:p>
            <a:pPr marL="457200" indent="-457200">
              <a:spcBef>
                <a:spcPct val="50000"/>
              </a:spcBef>
              <a:buFont typeface="Wingdings" panose="05000000000000000000" pitchFamily="2" charset="2"/>
              <a:buChar char="l"/>
            </a:pPr>
            <a:r>
              <a:rPr lang="zh-CN" altLang="en-US" sz="2800" b="1" dirty="0">
                <a:solidFill>
                  <a:srgbClr val="00B050"/>
                </a:solidFill>
                <a:ea typeface="宋体" panose="02010600030101010101" pitchFamily="2" charset="-122"/>
                <a:cs typeface="Times New Roman" panose="02020603050405020304" pitchFamily="18" charset="0"/>
              </a:rPr>
              <a:t>举 例：</a:t>
            </a:r>
            <a:endParaRPr lang="zh-CN" altLang="en-US" sz="2800" b="1" dirty="0">
              <a:solidFill>
                <a:srgbClr val="00B050"/>
              </a:solidFill>
              <a:ea typeface="宋体" panose="02010600030101010101" pitchFamily="2" charset="-122"/>
              <a:cs typeface="Times New Roman" panose="02020603050405020304" pitchFamily="18" charset="0"/>
            </a:endParaRPr>
          </a:p>
          <a:p>
            <a:pPr marL="914400" lvl="1" indent="-457200"/>
            <a:r>
              <a:rPr lang="en-US" altLang="zh-CN" sz="2000" b="1" dirty="0">
                <a:solidFill>
                  <a:srgbClr val="00B050"/>
                </a:solidFill>
                <a:ea typeface="宋体" panose="02010600030101010101" pitchFamily="2" charset="-122"/>
                <a:cs typeface="Times New Roman" panose="02020603050405020304" pitchFamily="18" charset="0"/>
              </a:rPr>
              <a:t>public class Animal {</a:t>
            </a:r>
            <a:endParaRPr lang="en-US" altLang="zh-CN" sz="2000" b="1" dirty="0">
              <a:solidFill>
                <a:srgbClr val="00B05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00B050"/>
                </a:solidFill>
                <a:ea typeface="宋体" panose="02010600030101010101" pitchFamily="2" charset="-122"/>
                <a:cs typeface="Times New Roman" panose="02020603050405020304" pitchFamily="18" charset="0"/>
              </a:rPr>
              <a:t>private </a:t>
            </a:r>
            <a:r>
              <a:rPr lang="en-US" altLang="zh-CN" sz="2000" b="1" dirty="0" err="1">
                <a:solidFill>
                  <a:srgbClr val="00B050"/>
                </a:solidFill>
                <a:ea typeface="宋体" panose="02010600030101010101" pitchFamily="2" charset="-122"/>
                <a:cs typeface="Times New Roman" panose="02020603050405020304" pitchFamily="18" charset="0"/>
              </a:rPr>
              <a:t>int</a:t>
            </a:r>
            <a:r>
              <a:rPr lang="en-US" altLang="zh-CN" sz="2000" b="1" dirty="0">
                <a:solidFill>
                  <a:srgbClr val="00B050"/>
                </a:solidFill>
                <a:ea typeface="宋体" panose="02010600030101010101" pitchFamily="2" charset="-122"/>
                <a:cs typeface="Times New Roman" panose="02020603050405020304" pitchFamily="18" charset="0"/>
              </a:rPr>
              <a:t> legs;</a:t>
            </a:r>
            <a:endParaRPr lang="en-US" altLang="zh-CN" sz="2000" b="1" dirty="0">
              <a:solidFill>
                <a:srgbClr val="00B05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00B050"/>
                </a:solidFill>
                <a:ea typeface="宋体" panose="02010600030101010101" pitchFamily="2" charset="-122"/>
                <a:cs typeface="Times New Roman" panose="02020603050405020304" pitchFamily="18" charset="0"/>
              </a:rPr>
              <a:t>public Animal() {legs = 4; }	   //</a:t>
            </a:r>
            <a:r>
              <a:rPr lang="zh-CN" altLang="en-US" sz="2000" b="1" dirty="0">
                <a:solidFill>
                  <a:srgbClr val="00B050"/>
                </a:solidFill>
                <a:ea typeface="宋体" panose="02010600030101010101" pitchFamily="2" charset="-122"/>
                <a:cs typeface="Times New Roman" panose="02020603050405020304" pitchFamily="18" charset="0"/>
              </a:rPr>
              <a:t>构造器</a:t>
            </a:r>
            <a:endParaRPr lang="zh-CN" altLang="en-US" sz="2000" b="1" dirty="0">
              <a:solidFill>
                <a:srgbClr val="00B05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00B050"/>
                </a:solidFill>
                <a:ea typeface="宋体" panose="02010600030101010101" pitchFamily="2" charset="-122"/>
                <a:cs typeface="Times New Roman" panose="02020603050405020304" pitchFamily="18" charset="0"/>
              </a:rPr>
              <a:t>public void </a:t>
            </a:r>
            <a:r>
              <a:rPr lang="en-US" altLang="zh-CN" sz="2000" b="1" dirty="0" err="1">
                <a:solidFill>
                  <a:srgbClr val="00B050"/>
                </a:solidFill>
                <a:ea typeface="宋体" panose="02010600030101010101" pitchFamily="2" charset="-122"/>
                <a:cs typeface="Times New Roman" panose="02020603050405020304" pitchFamily="18" charset="0"/>
              </a:rPr>
              <a:t>setLegs</a:t>
            </a:r>
            <a:r>
              <a:rPr lang="en-US" altLang="zh-CN" sz="2000" b="1" dirty="0">
                <a:solidFill>
                  <a:srgbClr val="00B050"/>
                </a:solidFill>
                <a:ea typeface="宋体" panose="02010600030101010101" pitchFamily="2" charset="-122"/>
                <a:cs typeface="Times New Roman" panose="02020603050405020304" pitchFamily="18" charset="0"/>
              </a:rPr>
              <a:t>(</a:t>
            </a:r>
            <a:r>
              <a:rPr lang="en-US" altLang="zh-CN" sz="2000" b="1" dirty="0" err="1">
                <a:solidFill>
                  <a:srgbClr val="00B050"/>
                </a:solidFill>
                <a:ea typeface="宋体" panose="02010600030101010101" pitchFamily="2" charset="-122"/>
                <a:cs typeface="Times New Roman" panose="02020603050405020304" pitchFamily="18" charset="0"/>
              </a:rPr>
              <a:t>int</a:t>
            </a:r>
            <a:r>
              <a:rPr lang="en-US" altLang="zh-CN" sz="2000" b="1" dirty="0">
                <a:solidFill>
                  <a:srgbClr val="00B050"/>
                </a:solidFill>
                <a:ea typeface="宋体" panose="02010600030101010101" pitchFamily="2" charset="-122"/>
                <a:cs typeface="Times New Roman" panose="02020603050405020304" pitchFamily="18" charset="0"/>
              </a:rPr>
              <a:t> </a:t>
            </a:r>
            <a:r>
              <a:rPr lang="en-US" altLang="zh-CN" sz="2000" b="1" dirty="0" err="1">
                <a:solidFill>
                  <a:srgbClr val="00B050"/>
                </a:solidFill>
                <a:ea typeface="宋体" panose="02010600030101010101" pitchFamily="2" charset="-122"/>
                <a:cs typeface="Times New Roman" panose="02020603050405020304" pitchFamily="18" charset="0"/>
              </a:rPr>
              <a:t>i</a:t>
            </a:r>
            <a:r>
              <a:rPr lang="en-US" altLang="zh-CN" sz="2000" b="1" dirty="0">
                <a:solidFill>
                  <a:srgbClr val="00B050"/>
                </a:solidFill>
                <a:ea typeface="宋体" panose="02010600030101010101" pitchFamily="2" charset="-122"/>
                <a:cs typeface="Times New Roman" panose="02020603050405020304" pitchFamily="18" charset="0"/>
              </a:rPr>
              <a:t>) { legs = </a:t>
            </a:r>
            <a:r>
              <a:rPr lang="en-US" altLang="zh-CN" sz="2000" b="1" dirty="0" err="1">
                <a:solidFill>
                  <a:srgbClr val="00B050"/>
                </a:solidFill>
                <a:ea typeface="宋体" panose="02010600030101010101" pitchFamily="2" charset="-122"/>
                <a:cs typeface="Times New Roman" panose="02020603050405020304" pitchFamily="18" charset="0"/>
              </a:rPr>
              <a:t>i</a:t>
            </a:r>
            <a:r>
              <a:rPr lang="en-US" altLang="zh-CN" sz="2000" b="1" dirty="0">
                <a:solidFill>
                  <a:srgbClr val="00B050"/>
                </a:solidFill>
                <a:ea typeface="宋体" panose="02010600030101010101" pitchFamily="2" charset="-122"/>
                <a:cs typeface="Times New Roman" panose="02020603050405020304" pitchFamily="18" charset="0"/>
              </a:rPr>
              <a:t>; }</a:t>
            </a:r>
            <a:endParaRPr lang="en-US" altLang="zh-CN" sz="2000" b="1" dirty="0">
              <a:solidFill>
                <a:srgbClr val="00B050"/>
              </a:solidFill>
              <a:ea typeface="宋体" panose="02010600030101010101" pitchFamily="2" charset="-122"/>
              <a:cs typeface="Times New Roman" panose="02020603050405020304" pitchFamily="18" charset="0"/>
            </a:endParaRPr>
          </a:p>
          <a:p>
            <a:pPr marL="1371600" lvl="2" indent="-457200"/>
            <a:r>
              <a:rPr lang="en-US" altLang="zh-CN" sz="2000" b="1" dirty="0">
                <a:solidFill>
                  <a:srgbClr val="00B050"/>
                </a:solidFill>
                <a:ea typeface="宋体" panose="02010600030101010101" pitchFamily="2" charset="-122"/>
                <a:cs typeface="Times New Roman" panose="02020603050405020304" pitchFamily="18" charset="0"/>
              </a:rPr>
              <a:t>public </a:t>
            </a:r>
            <a:r>
              <a:rPr lang="en-US" altLang="zh-CN" sz="2000" b="1" dirty="0" err="1">
                <a:solidFill>
                  <a:srgbClr val="00B050"/>
                </a:solidFill>
                <a:ea typeface="宋体" panose="02010600030101010101" pitchFamily="2" charset="-122"/>
                <a:cs typeface="Times New Roman" panose="02020603050405020304" pitchFamily="18" charset="0"/>
              </a:rPr>
              <a:t>int</a:t>
            </a:r>
            <a:r>
              <a:rPr lang="en-US" altLang="zh-CN" sz="2000" b="1" dirty="0">
                <a:solidFill>
                  <a:srgbClr val="00B050"/>
                </a:solidFill>
                <a:ea typeface="宋体" panose="02010600030101010101" pitchFamily="2" charset="-122"/>
                <a:cs typeface="Times New Roman" panose="02020603050405020304" pitchFamily="18" charset="0"/>
              </a:rPr>
              <a:t> </a:t>
            </a:r>
            <a:r>
              <a:rPr lang="en-US" altLang="zh-CN" sz="2000" b="1" dirty="0" err="1">
                <a:solidFill>
                  <a:srgbClr val="00B050"/>
                </a:solidFill>
                <a:ea typeface="宋体" panose="02010600030101010101" pitchFamily="2" charset="-122"/>
                <a:cs typeface="Times New Roman" panose="02020603050405020304" pitchFamily="18" charset="0"/>
              </a:rPr>
              <a:t>getLegs</a:t>
            </a:r>
            <a:r>
              <a:rPr lang="en-US" altLang="zh-CN" sz="2000" b="1" dirty="0">
                <a:solidFill>
                  <a:srgbClr val="00B050"/>
                </a:solidFill>
                <a:ea typeface="宋体" panose="02010600030101010101" pitchFamily="2" charset="-122"/>
                <a:cs typeface="Times New Roman" panose="02020603050405020304" pitchFamily="18" charset="0"/>
              </a:rPr>
              <a:t>(){return legs;}</a:t>
            </a:r>
            <a:endParaRPr lang="en-US" altLang="zh-CN" sz="2000" b="1" dirty="0">
              <a:solidFill>
                <a:srgbClr val="00B050"/>
              </a:solidFill>
              <a:ea typeface="宋体" panose="02010600030101010101" pitchFamily="2" charset="-122"/>
              <a:cs typeface="Times New Roman" panose="02020603050405020304" pitchFamily="18" charset="0"/>
            </a:endParaRPr>
          </a:p>
          <a:p>
            <a:pPr marL="914400" lvl="1" indent="-457200"/>
            <a:r>
              <a:rPr lang="en-US" altLang="zh-CN" sz="2000" b="1" dirty="0">
                <a:solidFill>
                  <a:srgbClr val="00B050"/>
                </a:solidFill>
                <a:ea typeface="宋体" panose="02010600030101010101" pitchFamily="2" charset="-122"/>
                <a:cs typeface="Times New Roman" panose="02020603050405020304" pitchFamily="18" charset="0"/>
              </a:rPr>
              <a:t>}</a:t>
            </a:r>
            <a:endParaRPr lang="en-US" altLang="zh-CN" sz="2000" b="1" dirty="0">
              <a:solidFill>
                <a:srgbClr val="00B050"/>
              </a:solidFill>
              <a:ea typeface="宋体" panose="02010600030101010101" pitchFamily="2" charset="-122"/>
              <a:cs typeface="Times New Roman" panose="02020603050405020304" pitchFamily="18" charset="0"/>
            </a:endParaRPr>
          </a:p>
          <a:p>
            <a:pPr indent="-457200" algn="just">
              <a:buFont typeface="Wingdings" panose="05000000000000000000" pitchFamily="2" charset="2"/>
              <a:buNone/>
            </a:pPr>
            <a:r>
              <a:rPr lang="zh-CN" altLang="en-US" sz="2400" b="1" dirty="0">
                <a:solidFill>
                  <a:srgbClr val="00B050"/>
                </a:solidFill>
                <a:ea typeface="宋体" panose="02010600030101010101" pitchFamily="2" charset="-122"/>
                <a:cs typeface="Times New Roman" panose="02020603050405020304" pitchFamily="18" charset="0"/>
              </a:rPr>
              <a:t>创建</a:t>
            </a:r>
            <a:r>
              <a:rPr lang="en-US" altLang="zh-CN" sz="2400" b="1" dirty="0">
                <a:solidFill>
                  <a:srgbClr val="00B050"/>
                </a:solidFill>
                <a:ea typeface="宋体" panose="02010600030101010101" pitchFamily="2" charset="-122"/>
                <a:cs typeface="Times New Roman" panose="02020603050405020304" pitchFamily="18" charset="0"/>
              </a:rPr>
              <a:t>Animal</a:t>
            </a:r>
            <a:r>
              <a:rPr lang="zh-CN" altLang="en-US" sz="2400" b="1" dirty="0">
                <a:solidFill>
                  <a:srgbClr val="00B050"/>
                </a:solidFill>
                <a:ea typeface="宋体" panose="02010600030101010101" pitchFamily="2" charset="-122"/>
                <a:cs typeface="Times New Roman" panose="02020603050405020304" pitchFamily="18" charset="0"/>
              </a:rPr>
              <a:t>类的实例：</a:t>
            </a:r>
            <a:r>
              <a:rPr lang="en-US" altLang="zh-CN" sz="2400" b="1" dirty="0">
                <a:solidFill>
                  <a:srgbClr val="00B050"/>
                </a:solidFill>
                <a:ea typeface="宋体" panose="02010600030101010101" pitchFamily="2" charset="-122"/>
                <a:cs typeface="Times New Roman" panose="02020603050405020304" pitchFamily="18" charset="0"/>
              </a:rPr>
              <a:t>Animal  a=new Animal();    </a:t>
            </a:r>
            <a:endParaRPr lang="en-US" altLang="zh-CN" sz="2400" b="1" dirty="0">
              <a:solidFill>
                <a:srgbClr val="00B050"/>
              </a:solidFill>
              <a:ea typeface="宋体" panose="02010600030101010101" pitchFamily="2" charset="-122"/>
              <a:cs typeface="Times New Roman" panose="02020603050405020304" pitchFamily="18" charset="0"/>
            </a:endParaRPr>
          </a:p>
          <a:p>
            <a:pPr indent="-457200" algn="just">
              <a:buFont typeface="Wingdings" panose="05000000000000000000" pitchFamily="2" charset="2"/>
              <a:buNone/>
            </a:pPr>
            <a:r>
              <a:rPr lang="en-US" altLang="zh-CN" sz="2400" b="1" dirty="0">
                <a:solidFill>
                  <a:srgbClr val="00B050"/>
                </a:solidFill>
                <a:ea typeface="宋体" panose="02010600030101010101" pitchFamily="2" charset="-122"/>
                <a:cs typeface="Times New Roman" panose="02020603050405020304" pitchFamily="18" charset="0"/>
              </a:rPr>
              <a:t>//</a:t>
            </a:r>
            <a:r>
              <a:rPr lang="zh-CN" altLang="en-US" sz="2400" b="1" dirty="0">
                <a:solidFill>
                  <a:srgbClr val="00B050"/>
                </a:solidFill>
                <a:ea typeface="宋体" panose="02010600030101010101" pitchFamily="2" charset="-122"/>
                <a:cs typeface="Times New Roman" panose="02020603050405020304" pitchFamily="18" charset="0"/>
              </a:rPr>
              <a:t>调用构造器，将</a:t>
            </a:r>
            <a:r>
              <a:rPr lang="en-US" altLang="zh-CN" sz="2400" b="1" dirty="0">
                <a:solidFill>
                  <a:srgbClr val="00B050"/>
                </a:solidFill>
                <a:ea typeface="宋体" panose="02010600030101010101" pitchFamily="2" charset="-122"/>
                <a:cs typeface="Times New Roman" panose="02020603050405020304" pitchFamily="18" charset="0"/>
              </a:rPr>
              <a:t>legs</a:t>
            </a:r>
            <a:r>
              <a:rPr lang="zh-CN" altLang="en-US" sz="2400" b="1" dirty="0">
                <a:solidFill>
                  <a:srgbClr val="00B050"/>
                </a:solidFill>
                <a:ea typeface="宋体" panose="02010600030101010101" pitchFamily="2" charset="-122"/>
                <a:cs typeface="Times New Roman" panose="02020603050405020304" pitchFamily="18" charset="0"/>
              </a:rPr>
              <a:t>初始化为</a:t>
            </a:r>
            <a:r>
              <a:rPr lang="en-US" altLang="zh-CN" sz="2400" b="1" dirty="0">
                <a:solidFill>
                  <a:srgbClr val="00B050"/>
                </a:solidFill>
                <a:ea typeface="宋体" panose="02010600030101010101" pitchFamily="2" charset="-122"/>
                <a:cs typeface="Times New Roman" panose="02020603050405020304" pitchFamily="18" charset="0"/>
              </a:rPr>
              <a:t>4</a:t>
            </a:r>
            <a:r>
              <a:rPr lang="zh-CN" altLang="en-US" sz="2400" b="1" dirty="0">
                <a:solidFill>
                  <a:srgbClr val="00B050"/>
                </a:solidFill>
                <a:ea typeface="宋体" panose="02010600030101010101" pitchFamily="2" charset="-122"/>
                <a:cs typeface="Times New Roman" panose="02020603050405020304" pitchFamily="18" charset="0"/>
              </a:rPr>
              <a:t>。</a:t>
            </a:r>
            <a:endParaRPr lang="en-US" altLang="zh-CN" sz="2400" b="1" dirty="0">
              <a:solidFill>
                <a:srgbClr val="00B050"/>
              </a:solidFill>
              <a:ea typeface="宋体" panose="02010600030101010101" pitchFamily="2"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629" y="444826"/>
            <a:ext cx="3840427" cy="648072"/>
          </a:xfrm>
        </p:spPr>
        <p:txBody>
          <a:bodyPr>
            <a:normAutofit fontScale="90000"/>
          </a:bodyPr>
          <a:lstStyle/>
          <a:p>
            <a:r>
              <a:rPr lang="zh-CN" altLang="en-US" b="1" dirty="0">
                <a:solidFill>
                  <a:srgbClr val="00B050"/>
                </a:solidFill>
                <a:latin typeface="+mn-lt"/>
                <a:ea typeface="宋体" panose="02010600030101010101" pitchFamily="2" charset="-122"/>
                <a:cs typeface="Times New Roman" panose="02020603050405020304" pitchFamily="18" charset="0"/>
              </a:rPr>
              <a:t>构造器</a:t>
            </a:r>
            <a:endParaRPr lang="zh-CN" altLang="en-US" b="1" dirty="0">
              <a:solidFill>
                <a:srgbClr val="00B05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623392" y="1700808"/>
            <a:ext cx="10972800" cy="4536504"/>
          </a:xfrm>
        </p:spPr>
        <p:txBody>
          <a:bodyPr>
            <a:normAutofit lnSpcReduction="10000"/>
          </a:bodyPr>
          <a:lstStyle/>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根据参数不同，构造器可以分为如下两类：</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a:solidFill>
                  <a:srgbClr val="00B050"/>
                </a:solidFill>
                <a:ea typeface="宋体" panose="02010600030101010101" pitchFamily="2" charset="-122"/>
                <a:cs typeface="Times New Roman" panose="02020603050405020304" pitchFamily="18" charset="0"/>
              </a:rPr>
              <a:t>隐式无参构造器（系统默认提供）</a:t>
            </a:r>
            <a:endParaRPr lang="en-US" altLang="zh-CN" b="1"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a:solidFill>
                  <a:srgbClr val="00B050"/>
                </a:solidFill>
                <a:ea typeface="宋体" panose="02010600030101010101" pitchFamily="2" charset="-122"/>
                <a:cs typeface="Times New Roman" panose="02020603050405020304" pitchFamily="18" charset="0"/>
              </a:rPr>
              <a:t>显式定义一个或多个构造器（无参、有参）</a:t>
            </a:r>
            <a:endParaRPr lang="en-US" altLang="zh-CN" b="1" dirty="0">
              <a:solidFill>
                <a:srgbClr val="00B050"/>
              </a:solidFill>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endParaRPr lang="en-US" altLang="zh-CN" sz="1800" dirty="0">
              <a:solidFill>
                <a:srgbClr val="00B05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注  意：</a:t>
            </a:r>
            <a:endParaRPr lang="en-US" altLang="zh-CN" dirty="0">
              <a:solidFill>
                <a:srgbClr val="00B050"/>
              </a:solidFill>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en-US" altLang="zh-CN" b="1" dirty="0">
                <a:solidFill>
                  <a:srgbClr val="00B050"/>
                </a:solidFill>
                <a:ea typeface="宋体" panose="02010600030101010101" pitchFamily="2" charset="-122"/>
                <a:cs typeface="Times New Roman" panose="02020603050405020304" pitchFamily="18" charset="0"/>
              </a:rPr>
              <a:t>Java</a:t>
            </a:r>
            <a:r>
              <a:rPr lang="zh-CN" altLang="en-US" b="1" dirty="0">
                <a:solidFill>
                  <a:srgbClr val="00B050"/>
                </a:solidFill>
                <a:ea typeface="宋体" panose="02010600030101010101" pitchFamily="2" charset="-122"/>
                <a:cs typeface="Times New Roman" panose="02020603050405020304" pitchFamily="18" charset="0"/>
              </a:rPr>
              <a:t>语言中，每个类都至少有一个构造器</a:t>
            </a:r>
            <a:endParaRPr lang="en-US" altLang="zh-CN" b="1" dirty="0">
              <a:solidFill>
                <a:srgbClr val="00B050"/>
              </a:solidFill>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solidFill>
                  <a:srgbClr val="00B050"/>
                </a:solidFill>
                <a:ea typeface="宋体" panose="02010600030101010101" pitchFamily="2" charset="-122"/>
                <a:cs typeface="Times New Roman" panose="02020603050405020304" pitchFamily="18" charset="0"/>
              </a:rPr>
              <a:t>默认构造器的修饰符与所属类的修饰符一致</a:t>
            </a:r>
            <a:endParaRPr lang="en-US" altLang="zh-CN" dirty="0">
              <a:solidFill>
                <a:srgbClr val="00B050"/>
              </a:solidFill>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solidFill>
                  <a:srgbClr val="00B050"/>
                </a:solidFill>
                <a:ea typeface="宋体" panose="02010600030101010101" pitchFamily="2" charset="-122"/>
                <a:cs typeface="Times New Roman" panose="02020603050405020304" pitchFamily="18" charset="0"/>
              </a:rPr>
              <a:t>一旦显式定义了构造器，则系统不再提供默认构造器</a:t>
            </a:r>
            <a:endParaRPr lang="zh-CN" altLang="en-US" b="1" dirty="0">
              <a:solidFill>
                <a:srgbClr val="00B050"/>
              </a:solidFill>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solidFill>
                  <a:srgbClr val="00B050"/>
                </a:solidFill>
                <a:ea typeface="宋体" panose="02010600030101010101" pitchFamily="2" charset="-122"/>
                <a:cs typeface="Times New Roman" panose="02020603050405020304" pitchFamily="18" charset="0"/>
              </a:rPr>
              <a:t>一个类可以创建多个重载的构造器</a:t>
            </a:r>
            <a:endParaRPr lang="en-US" altLang="zh-CN" b="1" dirty="0">
              <a:solidFill>
                <a:srgbClr val="00B050"/>
              </a:solidFill>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solidFill>
                  <a:srgbClr val="00B050"/>
                </a:solidFill>
                <a:ea typeface="宋体" panose="02010600030101010101" pitchFamily="2" charset="-122"/>
                <a:cs typeface="Times New Roman" panose="02020603050405020304" pitchFamily="18" charset="0"/>
              </a:rPr>
              <a:t>父类的构造器不可被子类继承</a:t>
            </a:r>
            <a:endParaRPr lang="en-US" altLang="zh-CN" b="1" dirty="0">
              <a:solidFill>
                <a:srgbClr val="00B050"/>
              </a:solidFill>
              <a:ea typeface="宋体" panose="02010600030101010101" pitchFamily="2" charset="-122"/>
              <a:cs typeface="Times New Roman" panose="02020603050405020304" pitchFamily="18" charset="0"/>
            </a:endParaRPr>
          </a:p>
          <a:p>
            <a:pPr marL="457200" lvl="1" indent="0">
              <a:buNone/>
            </a:pPr>
            <a:endParaRPr lang="zh-CN" altLang="en-US" dirty="0">
              <a:solidFill>
                <a:srgbClr val="92D050"/>
              </a:solidFill>
              <a:ea typeface="宋体" panose="02010600030101010101" pitchFamily="2"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3887755" y="692696"/>
            <a:ext cx="4896544" cy="648072"/>
          </a:xfrm>
        </p:spPr>
        <p:txBody>
          <a:bodyPr/>
          <a:lstStyle/>
          <a:p>
            <a:pPr eaLnBrk="1" hangingPunct="1"/>
            <a:r>
              <a:rPr lang="zh-CN" altLang="en-US" b="1" dirty="0">
                <a:solidFill>
                  <a:srgbClr val="92D050"/>
                </a:solidFill>
                <a:latin typeface="+mn-lt"/>
                <a:ea typeface="宋体" panose="02010600030101010101" pitchFamily="2" charset="-122"/>
                <a:cs typeface="Times New Roman" panose="02020603050405020304" pitchFamily="18" charset="0"/>
              </a:rPr>
              <a:t>练习</a:t>
            </a:r>
            <a:r>
              <a:rPr lang="en-US" altLang="zh-CN" b="1" dirty="0">
                <a:solidFill>
                  <a:srgbClr val="92D050"/>
                </a:solidFill>
                <a:latin typeface="+mn-lt"/>
                <a:ea typeface="宋体" panose="02010600030101010101" pitchFamily="2" charset="-122"/>
                <a:cs typeface="Times New Roman" panose="02020603050405020304" pitchFamily="18" charset="0"/>
              </a:rPr>
              <a:t>5</a:t>
            </a:r>
            <a:endParaRPr lang="en-US" altLang="zh-CN" b="1" dirty="0">
              <a:solidFill>
                <a:srgbClr val="92D050"/>
              </a:solidFill>
              <a:latin typeface="+mn-lt"/>
              <a:ea typeface="宋体" panose="02010600030101010101" pitchFamily="2" charset="-122"/>
              <a:cs typeface="Times New Roman" panose="02020603050405020304" pitchFamily="18" charset="0"/>
            </a:endParaRPr>
          </a:p>
        </p:txBody>
      </p:sp>
      <p:sp>
        <p:nvSpPr>
          <p:cNvPr id="29699" name="Rectangle 2"/>
          <p:cNvSpPr>
            <a:spLocks noGrp="1" noChangeArrowheads="1"/>
          </p:cNvSpPr>
          <p:nvPr>
            <p:ph type="body" sz="half" idx="1"/>
          </p:nvPr>
        </p:nvSpPr>
        <p:spPr>
          <a:xfrm>
            <a:off x="527381" y="1556793"/>
            <a:ext cx="10945216" cy="1944216"/>
          </a:xfrm>
        </p:spPr>
        <p:txBody>
          <a:bodyPr>
            <a:normAutofit lnSpcReduction="10000"/>
          </a:bodyPr>
          <a:lstStyle/>
          <a:p>
            <a:pPr algn="just" eaLnBrk="1" hangingPunct="1">
              <a:lnSpc>
                <a:spcPct val="90000"/>
              </a:lnSpc>
              <a:buFontTx/>
              <a:buNone/>
            </a:pPr>
            <a:r>
              <a:rPr lang="en-US" altLang="zh-CN" sz="2400" dirty="0">
                <a:solidFill>
                  <a:srgbClr val="92D050"/>
                </a:solidFill>
                <a:ea typeface="宋体" panose="02010600030101010101" pitchFamily="2" charset="-122"/>
                <a:cs typeface="Times New Roman" panose="02020603050405020304" pitchFamily="18" charset="0"/>
              </a:rPr>
              <a:t>1. </a:t>
            </a:r>
            <a:r>
              <a:rPr lang="zh-CN" altLang="en-US" sz="2400" dirty="0">
                <a:solidFill>
                  <a:srgbClr val="92D050"/>
                </a:solidFill>
                <a:ea typeface="宋体" panose="02010600030101010101" pitchFamily="2" charset="-122"/>
                <a:cs typeface="Times New Roman" panose="02020603050405020304" pitchFamily="18" charset="0"/>
              </a:rPr>
              <a:t>在前面定义的</a:t>
            </a:r>
            <a:r>
              <a:rPr lang="en-US" altLang="zh-CN" sz="2400" dirty="0">
                <a:solidFill>
                  <a:srgbClr val="92D050"/>
                </a:solidFill>
                <a:ea typeface="宋体" panose="02010600030101010101" pitchFamily="2" charset="-122"/>
                <a:cs typeface="Times New Roman" panose="02020603050405020304" pitchFamily="18" charset="0"/>
              </a:rPr>
              <a:t>Person</a:t>
            </a:r>
            <a:r>
              <a:rPr lang="zh-CN" altLang="en-US" sz="2400" dirty="0">
                <a:solidFill>
                  <a:srgbClr val="92D050"/>
                </a:solidFill>
                <a:ea typeface="宋体" panose="02010600030101010101" pitchFamily="2" charset="-122"/>
                <a:cs typeface="Times New Roman" panose="02020603050405020304" pitchFamily="18" charset="0"/>
              </a:rPr>
              <a:t>类中添加构造器，利用构造器设置所有人的</a:t>
            </a:r>
            <a:r>
              <a:rPr lang="en-US" altLang="zh-CN" sz="2400" dirty="0">
                <a:solidFill>
                  <a:srgbClr val="92D050"/>
                </a:solidFill>
                <a:ea typeface="宋体" panose="02010600030101010101" pitchFamily="2" charset="-122"/>
                <a:cs typeface="Times New Roman" panose="02020603050405020304" pitchFamily="18" charset="0"/>
              </a:rPr>
              <a:t>age</a:t>
            </a:r>
            <a:r>
              <a:rPr lang="zh-CN" altLang="en-US" sz="2400" dirty="0">
                <a:solidFill>
                  <a:srgbClr val="92D050"/>
                </a:solidFill>
                <a:ea typeface="宋体" panose="02010600030101010101" pitchFamily="2" charset="-122"/>
                <a:cs typeface="Times New Roman" panose="02020603050405020304" pitchFamily="18" charset="0"/>
              </a:rPr>
              <a:t>属性初始值都为</a:t>
            </a:r>
            <a:r>
              <a:rPr lang="en-US" altLang="zh-CN" sz="2400" dirty="0">
                <a:solidFill>
                  <a:srgbClr val="92D050"/>
                </a:solidFill>
                <a:ea typeface="宋体" panose="02010600030101010101" pitchFamily="2" charset="-122"/>
                <a:cs typeface="Times New Roman" panose="02020603050405020304" pitchFamily="18" charset="0"/>
              </a:rPr>
              <a:t>18</a:t>
            </a:r>
            <a:r>
              <a:rPr lang="zh-CN" altLang="en-US" sz="2400" dirty="0">
                <a:solidFill>
                  <a:srgbClr val="92D050"/>
                </a:solidFill>
                <a:ea typeface="宋体" panose="02010600030101010101" pitchFamily="2" charset="-122"/>
                <a:cs typeface="Times New Roman" panose="02020603050405020304" pitchFamily="18" charset="0"/>
              </a:rPr>
              <a:t>。</a:t>
            </a:r>
            <a:endParaRPr lang="zh-CN" altLang="en-US" sz="2400" dirty="0">
              <a:solidFill>
                <a:srgbClr val="92D050"/>
              </a:solidFill>
              <a:ea typeface="宋体" panose="02010600030101010101" pitchFamily="2" charset="-122"/>
              <a:cs typeface="Times New Roman" panose="02020603050405020304" pitchFamily="18" charset="0"/>
            </a:endParaRPr>
          </a:p>
          <a:p>
            <a:pPr algn="just" eaLnBrk="1" hangingPunct="1">
              <a:lnSpc>
                <a:spcPct val="90000"/>
              </a:lnSpc>
              <a:buFontTx/>
              <a:buNone/>
            </a:pPr>
            <a:endParaRPr lang="en-US" altLang="zh-CN" sz="2400" dirty="0">
              <a:solidFill>
                <a:srgbClr val="92D050"/>
              </a:solidFill>
              <a:ea typeface="宋体" panose="02010600030101010101" pitchFamily="2" charset="-122"/>
              <a:cs typeface="Times New Roman" panose="02020603050405020304" pitchFamily="18" charset="0"/>
            </a:endParaRPr>
          </a:p>
          <a:p>
            <a:pPr algn="just" eaLnBrk="1" hangingPunct="1">
              <a:lnSpc>
                <a:spcPct val="90000"/>
              </a:lnSpc>
              <a:buFontTx/>
              <a:buNone/>
            </a:pPr>
            <a:r>
              <a:rPr lang="en-US" altLang="zh-CN" sz="2400" dirty="0">
                <a:solidFill>
                  <a:srgbClr val="92D050"/>
                </a:solidFill>
                <a:ea typeface="宋体" panose="02010600030101010101" pitchFamily="2" charset="-122"/>
                <a:cs typeface="Times New Roman" panose="02020603050405020304" pitchFamily="18" charset="0"/>
              </a:rPr>
              <a:t>2. </a:t>
            </a:r>
            <a:r>
              <a:rPr lang="zh-CN" altLang="en-US" sz="2400" dirty="0">
                <a:solidFill>
                  <a:srgbClr val="92D050"/>
                </a:solidFill>
                <a:ea typeface="宋体" panose="02010600030101010101" pitchFamily="2" charset="-122"/>
                <a:cs typeface="Times New Roman" panose="02020603050405020304" pitchFamily="18" charset="0"/>
              </a:rPr>
              <a:t>修改上题中类和构造器，增加</a:t>
            </a:r>
            <a:r>
              <a:rPr lang="en-US" altLang="zh-CN" sz="2400" dirty="0">
                <a:solidFill>
                  <a:srgbClr val="92D050"/>
                </a:solidFill>
                <a:ea typeface="宋体" panose="02010600030101010101" pitchFamily="2" charset="-122"/>
                <a:cs typeface="Times New Roman" panose="02020603050405020304" pitchFamily="18" charset="0"/>
              </a:rPr>
              <a:t>name</a:t>
            </a:r>
            <a:r>
              <a:rPr lang="zh-CN" altLang="en-US" sz="2400" dirty="0">
                <a:solidFill>
                  <a:srgbClr val="92D050"/>
                </a:solidFill>
                <a:ea typeface="宋体" panose="02010600030101010101" pitchFamily="2" charset="-122"/>
                <a:cs typeface="Times New Roman" panose="02020603050405020304" pitchFamily="18" charset="0"/>
              </a:rPr>
              <a:t>属性</a:t>
            </a:r>
            <a:r>
              <a:rPr lang="en-US" altLang="zh-CN" sz="2400" dirty="0">
                <a:solidFill>
                  <a:srgbClr val="92D050"/>
                </a:solidFill>
                <a:ea typeface="宋体" panose="02010600030101010101" pitchFamily="2" charset="-122"/>
                <a:cs typeface="Times New Roman" panose="02020603050405020304" pitchFamily="18" charset="0"/>
              </a:rPr>
              <a:t>,</a:t>
            </a:r>
            <a:r>
              <a:rPr lang="zh-CN" altLang="en-US" sz="2400" dirty="0">
                <a:solidFill>
                  <a:srgbClr val="92D050"/>
                </a:solidFill>
                <a:ea typeface="宋体" panose="02010600030101010101" pitchFamily="2" charset="-122"/>
                <a:cs typeface="Times New Roman" panose="02020603050405020304" pitchFamily="18" charset="0"/>
              </a:rPr>
              <a:t>使得每次创建</a:t>
            </a:r>
            <a:r>
              <a:rPr lang="en-US" altLang="zh-CN" sz="2400" dirty="0">
                <a:solidFill>
                  <a:srgbClr val="92D050"/>
                </a:solidFill>
                <a:ea typeface="宋体" panose="02010600030101010101" pitchFamily="2" charset="-122"/>
                <a:cs typeface="Times New Roman" panose="02020603050405020304" pitchFamily="18" charset="0"/>
              </a:rPr>
              <a:t>Person</a:t>
            </a:r>
            <a:r>
              <a:rPr lang="zh-CN" altLang="en-US" sz="2400" dirty="0">
                <a:solidFill>
                  <a:srgbClr val="92D050"/>
                </a:solidFill>
                <a:ea typeface="宋体" panose="02010600030101010101" pitchFamily="2" charset="-122"/>
                <a:cs typeface="Times New Roman" panose="02020603050405020304" pitchFamily="18" charset="0"/>
              </a:rPr>
              <a:t>对象的同时初始化对象的</a:t>
            </a:r>
            <a:r>
              <a:rPr lang="en-US" altLang="zh-CN" sz="2400" dirty="0">
                <a:solidFill>
                  <a:srgbClr val="92D050"/>
                </a:solidFill>
                <a:ea typeface="宋体" panose="02010600030101010101" pitchFamily="2" charset="-122"/>
                <a:cs typeface="Times New Roman" panose="02020603050405020304" pitchFamily="18" charset="0"/>
              </a:rPr>
              <a:t>age</a:t>
            </a:r>
            <a:r>
              <a:rPr lang="zh-CN" altLang="en-US" sz="2400" dirty="0">
                <a:solidFill>
                  <a:srgbClr val="92D050"/>
                </a:solidFill>
                <a:ea typeface="宋体" panose="02010600030101010101" pitchFamily="2" charset="-122"/>
                <a:cs typeface="Times New Roman" panose="02020603050405020304" pitchFamily="18" charset="0"/>
              </a:rPr>
              <a:t>属性值和</a:t>
            </a:r>
            <a:r>
              <a:rPr lang="en-US" altLang="zh-CN" sz="2400" dirty="0">
                <a:solidFill>
                  <a:srgbClr val="92D050"/>
                </a:solidFill>
                <a:ea typeface="宋体" panose="02010600030101010101" pitchFamily="2" charset="-122"/>
                <a:cs typeface="Times New Roman" panose="02020603050405020304" pitchFamily="18" charset="0"/>
              </a:rPr>
              <a:t>name</a:t>
            </a:r>
            <a:r>
              <a:rPr lang="zh-CN" altLang="en-US" sz="2400" dirty="0">
                <a:solidFill>
                  <a:srgbClr val="92D050"/>
                </a:solidFill>
                <a:ea typeface="宋体" panose="02010600030101010101" pitchFamily="2" charset="-122"/>
                <a:cs typeface="Times New Roman" panose="02020603050405020304" pitchFamily="18" charset="0"/>
              </a:rPr>
              <a:t>属性值。</a:t>
            </a:r>
            <a:endParaRPr lang="zh-CN" altLang="en-US" sz="2400" dirty="0">
              <a:solidFill>
                <a:srgbClr val="92D050"/>
              </a:solidFill>
              <a:ea typeface="宋体" panose="02010600030101010101" pitchFamily="2" charset="-122"/>
              <a:cs typeface="Times New Roman" panose="02020603050405020304" pitchFamily="18" charset="0"/>
            </a:endParaRPr>
          </a:p>
        </p:txBody>
      </p:sp>
      <p:graphicFrame>
        <p:nvGraphicFramePr>
          <p:cNvPr id="473106" name="Group 18"/>
          <p:cNvGraphicFramePr>
            <a:graphicFrameLocks noGrp="1"/>
          </p:cNvGraphicFramePr>
          <p:nvPr>
            <p:ph sz="half" idx="2"/>
          </p:nvPr>
        </p:nvGraphicFramePr>
        <p:xfrm>
          <a:off x="2543515" y="3570514"/>
          <a:ext cx="5080000" cy="2220077"/>
        </p:xfrm>
        <a:graphic>
          <a:graphicData uri="http://schemas.openxmlformats.org/drawingml/2006/table">
            <a:tbl>
              <a:tblPr>
                <a:tableStyleId>{3C2FFA5D-87B4-456A-9821-1D502468CF0F}</a:tableStyleId>
              </a:tblPr>
              <a:tblGrid>
                <a:gridCol w="5080000"/>
              </a:tblGrid>
              <a:tr h="63456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Person</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name:String</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setName</a:t>
                      </a:r>
                      <a:r>
                        <a:rPr kumimoji="1" lang="en-US" altLang="zh-CN" sz="2400" u="none" strike="noStrike" cap="none" normalizeH="0" baseline="0" dirty="0">
                          <a:ln>
                            <a:noFill/>
                          </a:ln>
                          <a:solidFill>
                            <a:schemeClr val="bg1"/>
                          </a:solidFill>
                          <a:effectLst/>
                        </a:rPr>
                        <a:t>(i: String)</a:t>
                      </a:r>
                      <a:endParaRPr kumimoji="1" lang="en-US" altLang="zh-CN" sz="2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getName</a:t>
                      </a:r>
                      <a:r>
                        <a:rPr kumimoji="1" lang="en-US" altLang="zh-CN" sz="2400" u="none" strike="noStrike" cap="none" normalizeH="0" baseline="0" dirty="0">
                          <a:ln>
                            <a:noFill/>
                          </a:ln>
                          <a:solidFill>
                            <a:schemeClr val="bg1"/>
                          </a:solidFill>
                          <a:effectLst/>
                        </a:rPr>
                        <a:t>(): String</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045891" y="3212976"/>
            <a:ext cx="2923488" cy="336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19403" y="1412776"/>
            <a:ext cx="10849205"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何谓“面向对象”的编程思想？</a:t>
            </a:r>
            <a:endParaRPr lang="zh-CN" altLang="en-US" sz="4000" b="1" dirty="0">
              <a:latin typeface="黑体" panose="02010609060101010101" pitchFamily="49" charset="-122"/>
              <a:ea typeface="黑体" panose="02010609060101010101" pitchFamily="49" charset="-122"/>
            </a:endParaRPr>
          </a:p>
        </p:txBody>
      </p:sp>
      <p:sp>
        <p:nvSpPr>
          <p:cNvPr id="3" name="TextBox 2"/>
          <p:cNvSpPr txBox="1"/>
          <p:nvPr/>
        </p:nvSpPr>
        <p:spPr>
          <a:xfrm>
            <a:off x="341724" y="4342064"/>
            <a:ext cx="9793088" cy="1107996"/>
          </a:xfrm>
          <a:prstGeom prst="rect">
            <a:avLst/>
          </a:prstGeom>
          <a:noFill/>
        </p:spPr>
        <p:txBody>
          <a:bodyPr wrap="square" rtlCol="0">
            <a:spAutoFit/>
          </a:bodyPr>
          <a:lstStyle/>
          <a:p>
            <a:r>
              <a:rPr lang="zh-CN" altLang="en-US" sz="66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顿 悟？</a:t>
            </a:r>
            <a:r>
              <a:rPr lang="en-US" altLang="zh-CN" sz="60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OR</a:t>
            </a:r>
            <a:r>
              <a:rPr lang="en-US" altLang="zh-CN" sz="6000" b="1" dirty="0">
                <a:latin typeface="Courier New" panose="02070309020205020404" pitchFamily="49" charset="0"/>
                <a:ea typeface="新宋体" panose="02010609030101010101" pitchFamily="49" charset="-122"/>
                <a:cs typeface="Courier New" panose="02070309020205020404" pitchFamily="49" charset="0"/>
              </a:rPr>
              <a:t> </a:t>
            </a:r>
            <a:r>
              <a:rPr lang="zh-CN" altLang="en-US" sz="66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渐 悟？</a:t>
            </a:r>
            <a:endParaRPr lang="zh-CN" altLang="en-US" sz="6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814062" y="300811"/>
            <a:ext cx="5231947" cy="781814"/>
          </a:xfrm>
        </p:spPr>
        <p:txBody>
          <a:bodyPr/>
          <a:lstStyle/>
          <a:p>
            <a:pPr eaLnBrk="1" hangingPunct="1"/>
            <a:r>
              <a:rPr lang="zh-CN" altLang="en-US" b="1" dirty="0">
                <a:solidFill>
                  <a:srgbClr val="00B050"/>
                </a:solidFill>
                <a:latin typeface="+mn-lt"/>
                <a:ea typeface="宋体" panose="02010600030101010101" pitchFamily="2" charset="-122"/>
                <a:cs typeface="Times New Roman" panose="02020603050405020304" pitchFamily="18" charset="0"/>
              </a:rPr>
              <a:t>练习</a:t>
            </a:r>
            <a:r>
              <a:rPr lang="en-US" altLang="zh-CN" b="1" dirty="0">
                <a:solidFill>
                  <a:srgbClr val="00B050"/>
                </a:solidFill>
                <a:latin typeface="+mn-lt"/>
                <a:ea typeface="宋体" panose="02010600030101010101" pitchFamily="2" charset="-122"/>
                <a:cs typeface="Times New Roman" panose="02020603050405020304" pitchFamily="18" charset="0"/>
              </a:rPr>
              <a:t>5</a:t>
            </a:r>
            <a:endParaRPr lang="en-US" altLang="zh-CN" b="1" dirty="0">
              <a:solidFill>
                <a:srgbClr val="00B050"/>
              </a:solidFill>
              <a:latin typeface="+mn-lt"/>
              <a:ea typeface="宋体" panose="02010600030101010101" pitchFamily="2" charset="-122"/>
              <a:cs typeface="Times New Roman" panose="02020603050405020304" pitchFamily="18" charset="0"/>
            </a:endParaRPr>
          </a:p>
        </p:txBody>
      </p:sp>
      <p:sp>
        <p:nvSpPr>
          <p:cNvPr id="29699" name="Rectangle 2"/>
          <p:cNvSpPr>
            <a:spLocks noGrp="1" noChangeArrowheads="1"/>
          </p:cNvSpPr>
          <p:nvPr>
            <p:ph type="body" sz="half" idx="1"/>
          </p:nvPr>
        </p:nvSpPr>
        <p:spPr>
          <a:xfrm>
            <a:off x="527381" y="1556792"/>
            <a:ext cx="11329259" cy="4176464"/>
          </a:xfrm>
        </p:spPr>
        <p:txBody>
          <a:bodyPr>
            <a:normAutofit/>
          </a:bodyPr>
          <a:lstStyle/>
          <a:p>
            <a:pPr marL="0" indent="0">
              <a:lnSpc>
                <a:spcPct val="110000"/>
              </a:lnSpc>
              <a:buNone/>
            </a:pPr>
            <a:r>
              <a:rPr lang="en-US" altLang="zh-CN" sz="2400" dirty="0">
                <a:solidFill>
                  <a:srgbClr val="00B050"/>
                </a:solidFill>
                <a:ea typeface="宋体" panose="02010600030101010101" pitchFamily="2" charset="-122"/>
                <a:cs typeface="Times New Roman" panose="02020603050405020304" pitchFamily="18" charset="0"/>
              </a:rPr>
              <a:t>3.</a:t>
            </a:r>
            <a:r>
              <a:rPr lang="zh-CN" altLang="zh-CN" sz="2400" dirty="0">
                <a:solidFill>
                  <a:srgbClr val="00B050"/>
                </a:solidFill>
                <a:ea typeface="宋体" panose="02010600030101010101" pitchFamily="2" charset="-122"/>
                <a:cs typeface="Times New Roman" panose="02020603050405020304" pitchFamily="18" charset="0"/>
              </a:rPr>
              <a:t>定义一个</a:t>
            </a:r>
            <a:r>
              <a:rPr lang="en-US" altLang="zh-CN" sz="2400" dirty="0">
                <a:solidFill>
                  <a:srgbClr val="00B050"/>
                </a:solidFill>
                <a:ea typeface="宋体" panose="02010600030101010101" pitchFamily="2" charset="-122"/>
                <a:cs typeface="Times New Roman" panose="02020603050405020304" pitchFamily="18" charset="0"/>
              </a:rPr>
              <a:t>“</a:t>
            </a:r>
            <a:r>
              <a:rPr lang="zh-CN" altLang="zh-CN" sz="2400" dirty="0">
                <a:solidFill>
                  <a:srgbClr val="00B050"/>
                </a:solidFill>
                <a:ea typeface="宋体" panose="02010600030101010101" pitchFamily="2" charset="-122"/>
                <a:cs typeface="Times New Roman" panose="02020603050405020304" pitchFamily="18" charset="0"/>
              </a:rPr>
              <a:t>点</a:t>
            </a:r>
            <a:r>
              <a:rPr lang="en-US" altLang="zh-CN" sz="2400" dirty="0">
                <a:solidFill>
                  <a:srgbClr val="00B050"/>
                </a:solidFill>
                <a:ea typeface="宋体" panose="02010600030101010101" pitchFamily="2" charset="-122"/>
                <a:cs typeface="Times New Roman" panose="02020603050405020304" pitchFamily="18" charset="0"/>
              </a:rPr>
              <a:t>”</a:t>
            </a:r>
            <a:r>
              <a:rPr lang="zh-CN" altLang="zh-CN" sz="2400" dirty="0">
                <a:solidFill>
                  <a:srgbClr val="00B050"/>
                </a:solidFill>
                <a:ea typeface="宋体" panose="02010600030101010101" pitchFamily="2" charset="-122"/>
                <a:cs typeface="Times New Roman" panose="02020603050405020304" pitchFamily="18" charset="0"/>
              </a:rPr>
              <a:t>（</a:t>
            </a:r>
            <a:r>
              <a:rPr lang="en-US" altLang="zh-CN" sz="2400" dirty="0">
                <a:solidFill>
                  <a:srgbClr val="00B050"/>
                </a:solidFill>
                <a:ea typeface="宋体" panose="02010600030101010101" pitchFamily="2" charset="-122"/>
                <a:cs typeface="Times New Roman" panose="02020603050405020304" pitchFamily="18" charset="0"/>
              </a:rPr>
              <a:t>Point</a:t>
            </a:r>
            <a:r>
              <a:rPr lang="zh-CN" altLang="zh-CN" sz="2400" dirty="0">
                <a:solidFill>
                  <a:srgbClr val="00B050"/>
                </a:solidFill>
                <a:ea typeface="宋体" panose="02010600030101010101" pitchFamily="2" charset="-122"/>
                <a:cs typeface="Times New Roman" panose="02020603050405020304" pitchFamily="18" charset="0"/>
              </a:rPr>
              <a:t>）类用来表示三维空间中的点（有三个坐标）。要求如下：</a:t>
            </a:r>
            <a:endParaRPr lang="zh-CN" altLang="zh-CN" sz="2400" dirty="0">
              <a:solidFill>
                <a:srgbClr val="00B050"/>
              </a:solidFill>
              <a:ea typeface="宋体" panose="02010600030101010101" pitchFamily="2" charset="-122"/>
              <a:cs typeface="Times New Roman" panose="02020603050405020304" pitchFamily="18" charset="0"/>
            </a:endParaRPr>
          </a:p>
          <a:p>
            <a:pPr marL="0" indent="0">
              <a:lnSpc>
                <a:spcPct val="110000"/>
              </a:lnSpc>
              <a:buNone/>
            </a:pPr>
            <a:r>
              <a:rPr lang="en-US" altLang="zh-CN" sz="2400" dirty="0">
                <a:solidFill>
                  <a:srgbClr val="00B050"/>
                </a:solidFill>
                <a:ea typeface="宋体" panose="02010600030101010101" pitchFamily="2" charset="-122"/>
                <a:cs typeface="Times New Roman" panose="02020603050405020304" pitchFamily="18" charset="0"/>
              </a:rPr>
              <a:t>    1</a:t>
            </a:r>
            <a:r>
              <a:rPr lang="zh-CN" altLang="zh-CN" sz="2400" dirty="0">
                <a:solidFill>
                  <a:srgbClr val="00B050"/>
                </a:solidFill>
                <a:ea typeface="宋体" panose="02010600030101010101" pitchFamily="2" charset="-122"/>
                <a:cs typeface="Times New Roman" panose="02020603050405020304" pitchFamily="18" charset="0"/>
              </a:rPr>
              <a:t>）可以生成具有特定坐标的点对象。</a:t>
            </a:r>
            <a:endParaRPr lang="zh-CN" altLang="zh-CN" sz="2400" dirty="0">
              <a:solidFill>
                <a:srgbClr val="00B050"/>
              </a:solidFill>
              <a:ea typeface="宋体" panose="02010600030101010101" pitchFamily="2" charset="-122"/>
              <a:cs typeface="Times New Roman" panose="02020603050405020304" pitchFamily="18" charset="0"/>
            </a:endParaRPr>
          </a:p>
          <a:p>
            <a:pPr marL="0" indent="0">
              <a:lnSpc>
                <a:spcPct val="110000"/>
              </a:lnSpc>
              <a:buNone/>
            </a:pPr>
            <a:r>
              <a:rPr lang="en-US" altLang="zh-CN" sz="2400" dirty="0">
                <a:solidFill>
                  <a:srgbClr val="00B050"/>
                </a:solidFill>
                <a:ea typeface="宋体" panose="02010600030101010101" pitchFamily="2" charset="-122"/>
                <a:cs typeface="Times New Roman" panose="02020603050405020304" pitchFamily="18" charset="0"/>
              </a:rPr>
              <a:t>    2</a:t>
            </a:r>
            <a:r>
              <a:rPr lang="zh-CN" altLang="zh-CN" sz="2400" dirty="0">
                <a:solidFill>
                  <a:srgbClr val="00B050"/>
                </a:solidFill>
                <a:ea typeface="宋体" panose="02010600030101010101" pitchFamily="2" charset="-122"/>
                <a:cs typeface="Times New Roman" panose="02020603050405020304" pitchFamily="18" charset="0"/>
              </a:rPr>
              <a:t>）提供可以设置三个坐标的方法。</a:t>
            </a:r>
            <a:endParaRPr lang="zh-CN" altLang="zh-CN" sz="2400" dirty="0">
              <a:solidFill>
                <a:srgbClr val="00B050"/>
              </a:solidFill>
              <a:ea typeface="宋体" panose="02010600030101010101" pitchFamily="2" charset="-122"/>
              <a:cs typeface="Times New Roman" panose="02020603050405020304" pitchFamily="18" charset="0"/>
            </a:endParaRPr>
          </a:p>
          <a:p>
            <a:pPr algn="just">
              <a:lnSpc>
                <a:spcPct val="140000"/>
              </a:lnSpc>
              <a:buNone/>
            </a:pPr>
            <a:r>
              <a:rPr lang="en-US" altLang="zh-CN" sz="2400" dirty="0">
                <a:solidFill>
                  <a:srgbClr val="00B050"/>
                </a:solidFill>
                <a:ea typeface="宋体" panose="02010600030101010101" pitchFamily="2" charset="-122"/>
                <a:cs typeface="Times New Roman" panose="02020603050405020304" pitchFamily="18" charset="0"/>
              </a:rPr>
              <a:t>4.</a:t>
            </a:r>
            <a:r>
              <a:rPr lang="zh-CN" altLang="zh-CN" sz="2400" dirty="0">
                <a:solidFill>
                  <a:srgbClr val="00B050"/>
                </a:solidFill>
                <a:ea typeface="宋体" panose="02010600030101010101" pitchFamily="2" charset="-122"/>
                <a:cs typeface="Times New Roman" panose="02020603050405020304" pitchFamily="18" charset="0"/>
              </a:rPr>
              <a:t>编写两个类，</a:t>
            </a:r>
            <a:r>
              <a:rPr lang="en-US" altLang="zh-CN" sz="2400" dirty="0" err="1">
                <a:solidFill>
                  <a:srgbClr val="00B050"/>
                </a:solidFill>
                <a:ea typeface="宋体" panose="02010600030101010101" pitchFamily="2" charset="-122"/>
                <a:cs typeface="Times New Roman" panose="02020603050405020304" pitchFamily="18" charset="0"/>
              </a:rPr>
              <a:t>TriAngle</a:t>
            </a:r>
            <a:r>
              <a:rPr lang="zh-CN" altLang="zh-CN" sz="2400" dirty="0">
                <a:solidFill>
                  <a:srgbClr val="00B050"/>
                </a:solidFill>
                <a:ea typeface="宋体" panose="02010600030101010101" pitchFamily="2" charset="-122"/>
                <a:cs typeface="Times New Roman" panose="02020603050405020304" pitchFamily="18" charset="0"/>
              </a:rPr>
              <a:t>和</a:t>
            </a:r>
            <a:r>
              <a:rPr lang="en-US" altLang="zh-CN" sz="2400" dirty="0" err="1">
                <a:solidFill>
                  <a:srgbClr val="00B050"/>
                </a:solidFill>
                <a:ea typeface="宋体" panose="02010600030101010101" pitchFamily="2" charset="-122"/>
                <a:cs typeface="Times New Roman" panose="02020603050405020304" pitchFamily="18" charset="0"/>
              </a:rPr>
              <a:t>TestTriAngle</a:t>
            </a:r>
            <a:r>
              <a:rPr lang="zh-CN" altLang="zh-CN" sz="2400" dirty="0">
                <a:solidFill>
                  <a:srgbClr val="00B050"/>
                </a:solidFill>
                <a:ea typeface="宋体" panose="02010600030101010101" pitchFamily="2" charset="-122"/>
                <a:cs typeface="Times New Roman" panose="02020603050405020304" pitchFamily="18" charset="0"/>
              </a:rPr>
              <a:t>，其中</a:t>
            </a:r>
            <a:r>
              <a:rPr lang="en-US" altLang="zh-CN" sz="2400" dirty="0" err="1">
                <a:solidFill>
                  <a:srgbClr val="00B050"/>
                </a:solidFill>
                <a:ea typeface="宋体" panose="02010600030101010101" pitchFamily="2" charset="-122"/>
                <a:cs typeface="Times New Roman" panose="02020603050405020304" pitchFamily="18" charset="0"/>
              </a:rPr>
              <a:t>TriAngle</a:t>
            </a:r>
            <a:r>
              <a:rPr lang="zh-CN" altLang="zh-CN" sz="2400" dirty="0">
                <a:solidFill>
                  <a:srgbClr val="00B050"/>
                </a:solidFill>
                <a:ea typeface="宋体" panose="02010600030101010101" pitchFamily="2" charset="-122"/>
                <a:cs typeface="Times New Roman" panose="02020603050405020304" pitchFamily="18" charset="0"/>
              </a:rPr>
              <a:t>中声明私有的底边长</a:t>
            </a:r>
            <a:r>
              <a:rPr lang="en-US" altLang="zh-CN" sz="2400" dirty="0">
                <a:solidFill>
                  <a:srgbClr val="00B050"/>
                </a:solidFill>
                <a:ea typeface="宋体" panose="02010600030101010101" pitchFamily="2" charset="-122"/>
                <a:cs typeface="Times New Roman" panose="02020603050405020304" pitchFamily="18" charset="0"/>
              </a:rPr>
              <a:t>base</a:t>
            </a:r>
            <a:r>
              <a:rPr lang="zh-CN" altLang="zh-CN" sz="2400" dirty="0">
                <a:solidFill>
                  <a:srgbClr val="00B050"/>
                </a:solidFill>
                <a:ea typeface="宋体" panose="02010600030101010101" pitchFamily="2" charset="-122"/>
                <a:cs typeface="Times New Roman" panose="02020603050405020304" pitchFamily="18" charset="0"/>
              </a:rPr>
              <a:t>和高</a:t>
            </a:r>
            <a:r>
              <a:rPr lang="en-US" altLang="zh-CN" sz="2400" dirty="0">
                <a:solidFill>
                  <a:srgbClr val="00B050"/>
                </a:solidFill>
                <a:ea typeface="宋体" panose="02010600030101010101" pitchFamily="2" charset="-122"/>
                <a:cs typeface="Times New Roman" panose="02020603050405020304" pitchFamily="18" charset="0"/>
              </a:rPr>
              <a:t>height</a:t>
            </a:r>
            <a:r>
              <a:rPr lang="zh-CN" altLang="zh-CN" sz="2400" dirty="0">
                <a:solidFill>
                  <a:srgbClr val="00B050"/>
                </a:solidFill>
                <a:ea typeface="宋体" panose="02010600030101010101" pitchFamily="2" charset="-122"/>
                <a:cs typeface="Times New Roman" panose="02020603050405020304" pitchFamily="18" charset="0"/>
              </a:rPr>
              <a:t>，同时声明公共方法访问私有变量；另一个类中使用这些公共方法，计算三角形的面积</a:t>
            </a:r>
            <a:r>
              <a:rPr lang="zh-CN" altLang="zh-CN" sz="2400" dirty="0">
                <a:solidFill>
                  <a:srgbClr val="92D050"/>
                </a:solidFill>
                <a:ea typeface="宋体" panose="02010600030101010101" pitchFamily="2" charset="-122"/>
                <a:cs typeface="Times New Roman" panose="02020603050405020304" pitchFamily="18" charset="0"/>
              </a:rPr>
              <a:t>。</a:t>
            </a:r>
            <a:endParaRPr lang="zh-CN" altLang="en-US" sz="2400" dirty="0">
              <a:solidFill>
                <a:srgbClr val="92D050"/>
              </a:solidFill>
              <a:ea typeface="宋体" panose="02010600030101010101" pitchFamily="2"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459047" y="226999"/>
            <a:ext cx="6000032" cy="912164"/>
          </a:xfrm>
        </p:spPr>
        <p:txBody>
          <a:bodyPr/>
          <a:lstStyle/>
          <a:p>
            <a:pPr eaLnBrk="1" hangingPunct="1">
              <a:defRPr/>
            </a:pPr>
            <a:r>
              <a:rPr lang="zh-CN" altLang="en-US" b="1" dirty="0">
                <a:solidFill>
                  <a:srgbClr val="00B050"/>
                </a:solidFill>
                <a:latin typeface="宋体" panose="02010600030101010101" pitchFamily="2" charset="-122"/>
                <a:ea typeface="宋体" panose="02010600030101010101" pitchFamily="2" charset="-122"/>
                <a:cs typeface="Arial Unicode MS" pitchFamily="34" charset="-122"/>
              </a:rPr>
              <a:t>构造器重载</a:t>
            </a:r>
            <a:endParaRPr lang="zh-CN" altLang="en-US" b="1" dirty="0">
              <a:solidFill>
                <a:srgbClr val="00B050"/>
              </a:solidFill>
              <a:latin typeface="宋体" panose="02010600030101010101" pitchFamily="2" charset="-122"/>
              <a:ea typeface="宋体" panose="02010600030101010101" pitchFamily="2" charset="-122"/>
              <a:cs typeface="Arial Unicode MS" pitchFamily="34" charset="-122"/>
            </a:endParaRPr>
          </a:p>
        </p:txBody>
      </p:sp>
      <p:sp>
        <p:nvSpPr>
          <p:cNvPr id="2" name="TextBox 1"/>
          <p:cNvSpPr txBox="1"/>
          <p:nvPr/>
        </p:nvSpPr>
        <p:spPr>
          <a:xfrm>
            <a:off x="335360" y="1139163"/>
            <a:ext cx="11425269" cy="5208605"/>
          </a:xfrm>
          <a:prstGeom prst="rect">
            <a:avLst/>
          </a:prstGeom>
          <a:noFill/>
        </p:spPr>
        <p:txBody>
          <a:bodyPr wrap="square" rtlCol="0">
            <a:spAutoFit/>
          </a:bodyPr>
          <a:lstStyle/>
          <a:p>
            <a:pPr marL="457200" indent="-457200">
              <a:spcBef>
                <a:spcPct val="20000"/>
              </a:spcBef>
              <a:buFont typeface="Wingdings" panose="05000000000000000000" pitchFamily="2" charset="2"/>
              <a:buChar char="l"/>
            </a:pPr>
            <a:r>
              <a:rPr lang="zh-CN" altLang="en-US" sz="2400" b="1" dirty="0">
                <a:solidFill>
                  <a:srgbClr val="00B050"/>
                </a:solidFill>
                <a:latin typeface="宋体" panose="02010600030101010101" pitchFamily="2" charset="-122"/>
                <a:ea typeface="宋体" panose="02010600030101010101" pitchFamily="2" charset="-122"/>
                <a:cs typeface="Arial Unicode MS" pitchFamily="34" charset="-122"/>
              </a:rPr>
              <a:t>构造器一般用来创建对象的同时初始化对象。如</a:t>
            </a:r>
            <a:endParaRPr lang="zh-CN" altLang="en-US" sz="2400" b="1" dirty="0">
              <a:solidFill>
                <a:srgbClr val="00B050"/>
              </a:solidFill>
              <a:latin typeface="宋体" panose="02010600030101010101" pitchFamily="2" charset="-122"/>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00B050"/>
                </a:solidFill>
                <a:ea typeface="宋体" panose="02010600030101010101" pitchFamily="2" charset="-122"/>
                <a:cs typeface="Arial Unicode MS" pitchFamily="34" charset="-122"/>
              </a:rPr>
              <a:t>class Person{</a:t>
            </a:r>
            <a:endParaRPr lang="en-US" altLang="zh-CN" sz="2000" b="1" dirty="0">
              <a:solidFill>
                <a:srgbClr val="00B050"/>
              </a:solidFill>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00B050"/>
                </a:solidFill>
                <a:ea typeface="宋体" panose="02010600030101010101" pitchFamily="2" charset="-122"/>
                <a:cs typeface="Arial Unicode MS" pitchFamily="34" charset="-122"/>
              </a:rPr>
              <a:t>	String name;</a:t>
            </a:r>
            <a:endParaRPr lang="en-US" altLang="zh-CN" sz="2000" b="1" dirty="0">
              <a:solidFill>
                <a:srgbClr val="00B050"/>
              </a:solidFill>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00B050"/>
                </a:solidFill>
                <a:ea typeface="宋体" panose="02010600030101010101" pitchFamily="2" charset="-122"/>
                <a:cs typeface="Arial Unicode MS" pitchFamily="34" charset="-122"/>
              </a:rPr>
              <a:t>	</a:t>
            </a:r>
            <a:r>
              <a:rPr lang="en-US" altLang="zh-CN" sz="2000" b="1" dirty="0" err="1">
                <a:solidFill>
                  <a:srgbClr val="00B050"/>
                </a:solidFill>
                <a:ea typeface="宋体" panose="02010600030101010101" pitchFamily="2" charset="-122"/>
                <a:cs typeface="Arial Unicode MS" pitchFamily="34" charset="-122"/>
              </a:rPr>
              <a:t>int</a:t>
            </a:r>
            <a:r>
              <a:rPr lang="en-US" altLang="zh-CN" sz="2000" b="1" dirty="0">
                <a:solidFill>
                  <a:srgbClr val="00B050"/>
                </a:solidFill>
                <a:ea typeface="宋体" panose="02010600030101010101" pitchFamily="2" charset="-122"/>
                <a:cs typeface="Arial Unicode MS" pitchFamily="34" charset="-122"/>
              </a:rPr>
              <a:t> age;</a:t>
            </a:r>
            <a:endParaRPr lang="en-US" altLang="zh-CN" sz="2000" b="1" dirty="0">
              <a:solidFill>
                <a:srgbClr val="00B050"/>
              </a:solidFill>
              <a:ea typeface="宋体" panose="02010600030101010101" pitchFamily="2" charset="-122"/>
              <a:cs typeface="Arial Unicode MS" pitchFamily="34" charset="-122"/>
            </a:endParaRPr>
          </a:p>
          <a:p>
            <a:pPr marL="457200" indent="-457200">
              <a:lnSpc>
                <a:spcPct val="80000"/>
              </a:lnSpc>
              <a:spcBef>
                <a:spcPct val="20000"/>
              </a:spcBef>
            </a:pPr>
            <a:r>
              <a:rPr lang="en-US" altLang="zh-CN" sz="2000" b="1" dirty="0">
                <a:solidFill>
                  <a:srgbClr val="00B050"/>
                </a:solidFill>
                <a:ea typeface="宋体" panose="02010600030101010101" pitchFamily="2" charset="-122"/>
                <a:cs typeface="Arial Unicode MS" pitchFamily="34" charset="-122"/>
              </a:rPr>
              <a:t>	public Person(String n , </a:t>
            </a:r>
            <a:r>
              <a:rPr lang="en-US" altLang="zh-CN" sz="2000" b="1" dirty="0" err="1">
                <a:solidFill>
                  <a:srgbClr val="00B050"/>
                </a:solidFill>
                <a:ea typeface="宋体" panose="02010600030101010101" pitchFamily="2" charset="-122"/>
                <a:cs typeface="Arial Unicode MS" pitchFamily="34" charset="-122"/>
              </a:rPr>
              <a:t>int</a:t>
            </a:r>
            <a:r>
              <a:rPr lang="en-US" altLang="zh-CN" sz="2000" b="1" dirty="0">
                <a:solidFill>
                  <a:srgbClr val="00B050"/>
                </a:solidFill>
                <a:ea typeface="宋体" panose="02010600030101010101" pitchFamily="2" charset="-122"/>
                <a:cs typeface="Arial Unicode MS" pitchFamily="34" charset="-122"/>
              </a:rPr>
              <a:t> a){  name=n; age=a;}</a:t>
            </a:r>
            <a:endParaRPr lang="en-US" altLang="zh-CN" sz="2000" b="1" dirty="0">
              <a:solidFill>
                <a:srgbClr val="00B050"/>
              </a:solidFill>
              <a:ea typeface="宋体" panose="02010600030101010101" pitchFamily="2" charset="-122"/>
              <a:cs typeface="Arial Unicode MS" pitchFamily="34" charset="-122"/>
            </a:endParaRPr>
          </a:p>
          <a:p>
            <a:pPr marL="457200" indent="-457200">
              <a:lnSpc>
                <a:spcPts val="2000"/>
              </a:lnSpc>
              <a:spcBef>
                <a:spcPct val="20000"/>
              </a:spcBef>
            </a:pPr>
            <a:r>
              <a:rPr lang="en-US" altLang="zh-CN" sz="2000" b="1" dirty="0">
                <a:solidFill>
                  <a:srgbClr val="00B050"/>
                </a:solidFill>
                <a:ea typeface="宋体" panose="02010600030101010101" pitchFamily="2" charset="-122"/>
                <a:cs typeface="Arial Unicode MS" pitchFamily="34" charset="-122"/>
              </a:rPr>
              <a:t>}</a:t>
            </a:r>
            <a:endParaRPr lang="en-US" altLang="zh-CN" sz="2000" b="1" dirty="0">
              <a:solidFill>
                <a:srgbClr val="00B050"/>
              </a:solidFill>
              <a:ea typeface="宋体" panose="02010600030101010101" pitchFamily="2" charset="-122"/>
              <a:cs typeface="Arial Unicode MS" pitchFamily="34" charset="-122"/>
            </a:endParaRPr>
          </a:p>
          <a:p>
            <a:pPr marL="457200" indent="-457200">
              <a:lnSpc>
                <a:spcPts val="2400"/>
              </a:lnSpc>
              <a:spcBef>
                <a:spcPct val="20000"/>
              </a:spcBef>
              <a:buFont typeface="Wingdings" panose="05000000000000000000" pitchFamily="2" charset="2"/>
              <a:buChar char="l"/>
            </a:pPr>
            <a:r>
              <a:rPr lang="zh-CN" altLang="en-US" sz="2400" b="1" dirty="0">
                <a:solidFill>
                  <a:srgbClr val="00B050"/>
                </a:solidFill>
                <a:latin typeface="宋体" panose="02010600030101010101" pitchFamily="2" charset="-122"/>
                <a:ea typeface="宋体" panose="02010600030101010101" pitchFamily="2" charset="-122"/>
                <a:cs typeface="Arial Unicode MS" pitchFamily="34" charset="-122"/>
              </a:rPr>
              <a:t>构造器重载使得对象的创建更加灵活，方便创建各种不同的对象。</a:t>
            </a:r>
            <a:endParaRPr lang="zh-CN" altLang="en-US" sz="2400" b="1" dirty="0">
              <a:solidFill>
                <a:srgbClr val="00B050"/>
              </a:solidFill>
              <a:latin typeface="宋体" panose="02010600030101010101" pitchFamily="2" charset="-122"/>
              <a:ea typeface="宋体" panose="02010600030101010101" pitchFamily="2" charset="-122"/>
              <a:cs typeface="Arial Unicode MS" pitchFamily="34" charset="-122"/>
            </a:endParaRPr>
          </a:p>
          <a:p>
            <a:pPr marL="457200" indent="-457200">
              <a:spcBef>
                <a:spcPct val="50000"/>
              </a:spcBef>
              <a:buFont typeface="Wingdings" panose="05000000000000000000" pitchFamily="2" charset="2"/>
              <a:buNone/>
            </a:pPr>
            <a:r>
              <a:rPr lang="zh-CN" altLang="en-US" b="1" dirty="0">
                <a:solidFill>
                  <a:srgbClr val="00B050"/>
                </a:solidFill>
                <a:latin typeface="宋体" panose="02010600030101010101" pitchFamily="2" charset="-122"/>
                <a:ea typeface="宋体" panose="02010600030101010101" pitchFamily="2" charset="-122"/>
                <a:cs typeface="Arial Unicode MS" pitchFamily="34" charset="-122"/>
              </a:rPr>
              <a:t>构造器重载举例：</a:t>
            </a:r>
            <a:endParaRPr lang="zh-CN" altLang="en-US" b="1" dirty="0">
              <a:solidFill>
                <a:srgbClr val="00B050"/>
              </a:solidFill>
              <a:latin typeface="宋体" panose="02010600030101010101" pitchFamily="2" charset="-122"/>
              <a:ea typeface="宋体" panose="02010600030101010101" pitchFamily="2" charset="-122"/>
              <a:cs typeface="Arial Unicode MS" pitchFamily="34" charset="-122"/>
            </a:endParaRPr>
          </a:p>
          <a:p>
            <a:pPr marL="457200" indent="-457200">
              <a:buFont typeface="Wingdings" panose="05000000000000000000" pitchFamily="2" charset="2"/>
              <a:buNone/>
            </a:pPr>
            <a:r>
              <a:rPr lang="en-US" altLang="zh-CN" sz="2000" b="1" dirty="0">
                <a:solidFill>
                  <a:srgbClr val="00B050"/>
                </a:solidFill>
                <a:ea typeface="宋体" panose="02010600030101010101" pitchFamily="2" charset="-122"/>
                <a:cs typeface="Arial Unicode MS" pitchFamily="34" charset="-122"/>
              </a:rPr>
              <a:t>public class Person{</a:t>
            </a:r>
            <a:endParaRPr lang="en-US" altLang="zh-CN" sz="2000" b="1" dirty="0">
              <a:solidFill>
                <a:srgbClr val="00B050"/>
              </a:solidFill>
              <a:ea typeface="宋体" panose="02010600030101010101" pitchFamily="2" charset="-122"/>
              <a:cs typeface="Arial Unicode MS" pitchFamily="34" charset="-122"/>
            </a:endParaRPr>
          </a:p>
          <a:p>
            <a:pPr marL="914400" lvl="1" indent="-457200"/>
            <a:r>
              <a:rPr lang="en-US" altLang="zh-CN" sz="2000" b="1" dirty="0">
                <a:solidFill>
                  <a:srgbClr val="00B050"/>
                </a:solidFill>
                <a:ea typeface="宋体" panose="02010600030101010101" pitchFamily="2" charset="-122"/>
                <a:cs typeface="Arial Unicode MS" pitchFamily="34" charset="-122"/>
              </a:rPr>
              <a:t>   public Person(String name, </a:t>
            </a:r>
            <a:r>
              <a:rPr lang="en-US" altLang="zh-CN" sz="2000" b="1" dirty="0" err="1">
                <a:solidFill>
                  <a:srgbClr val="00B050"/>
                </a:solidFill>
                <a:ea typeface="宋体" panose="02010600030101010101" pitchFamily="2" charset="-122"/>
                <a:cs typeface="Arial Unicode MS" pitchFamily="34" charset="-122"/>
              </a:rPr>
              <a:t>int</a:t>
            </a:r>
            <a:r>
              <a:rPr lang="en-US" altLang="zh-CN" sz="2000" b="1" dirty="0">
                <a:solidFill>
                  <a:srgbClr val="00B050"/>
                </a:solidFill>
                <a:ea typeface="宋体" panose="02010600030101010101" pitchFamily="2" charset="-122"/>
                <a:cs typeface="Arial Unicode MS" pitchFamily="34" charset="-122"/>
              </a:rPr>
              <a:t> age, Date d) {this(</a:t>
            </a:r>
            <a:r>
              <a:rPr lang="en-US" altLang="zh-CN" sz="2000" b="1" dirty="0" err="1">
                <a:solidFill>
                  <a:srgbClr val="00B050"/>
                </a:solidFill>
                <a:ea typeface="宋体" panose="02010600030101010101" pitchFamily="2" charset="-122"/>
                <a:cs typeface="Arial Unicode MS" pitchFamily="34" charset="-122"/>
              </a:rPr>
              <a:t>name,age</a:t>
            </a:r>
            <a:r>
              <a:rPr lang="en-US" altLang="zh-CN" sz="2000" b="1" dirty="0">
                <a:solidFill>
                  <a:srgbClr val="00B050"/>
                </a:solidFill>
                <a:ea typeface="宋体" panose="02010600030101010101" pitchFamily="2" charset="-122"/>
                <a:cs typeface="Arial Unicode MS" pitchFamily="34" charset="-122"/>
              </a:rPr>
              <a:t>);…}</a:t>
            </a:r>
            <a:endParaRPr lang="en-US" altLang="zh-CN" sz="2000" b="1" dirty="0">
              <a:solidFill>
                <a:srgbClr val="00B050"/>
              </a:solidFill>
              <a:ea typeface="宋体" panose="02010600030101010101" pitchFamily="2" charset="-122"/>
              <a:cs typeface="Arial Unicode MS" pitchFamily="34" charset="-122"/>
            </a:endParaRPr>
          </a:p>
          <a:p>
            <a:pPr marL="914400" lvl="1" indent="-457200"/>
            <a:r>
              <a:rPr lang="en-US" altLang="zh-CN" sz="2000" b="1" dirty="0">
                <a:solidFill>
                  <a:srgbClr val="00B050"/>
                </a:solidFill>
                <a:ea typeface="宋体" panose="02010600030101010101" pitchFamily="2" charset="-122"/>
                <a:cs typeface="Arial Unicode MS" pitchFamily="34" charset="-122"/>
              </a:rPr>
              <a:t>   public Person(String name, </a:t>
            </a:r>
            <a:r>
              <a:rPr lang="en-US" altLang="zh-CN" sz="2000" b="1" dirty="0" err="1">
                <a:solidFill>
                  <a:srgbClr val="00B050"/>
                </a:solidFill>
                <a:ea typeface="宋体" panose="02010600030101010101" pitchFamily="2" charset="-122"/>
                <a:cs typeface="Arial Unicode MS" pitchFamily="34" charset="-122"/>
              </a:rPr>
              <a:t>int</a:t>
            </a:r>
            <a:r>
              <a:rPr lang="en-US" altLang="zh-CN" sz="2000" b="1" dirty="0">
                <a:solidFill>
                  <a:srgbClr val="00B050"/>
                </a:solidFill>
                <a:ea typeface="宋体" panose="02010600030101010101" pitchFamily="2" charset="-122"/>
                <a:cs typeface="Arial Unicode MS" pitchFamily="34" charset="-122"/>
              </a:rPr>
              <a:t> age) {…}</a:t>
            </a:r>
            <a:endParaRPr lang="en-US" altLang="zh-CN" sz="2000" b="1" dirty="0">
              <a:solidFill>
                <a:srgbClr val="00B050"/>
              </a:solidFill>
              <a:ea typeface="宋体" panose="02010600030101010101" pitchFamily="2" charset="-122"/>
              <a:cs typeface="Arial Unicode MS" pitchFamily="34" charset="-122"/>
            </a:endParaRPr>
          </a:p>
          <a:p>
            <a:pPr marL="914400" lvl="1" indent="-457200"/>
            <a:r>
              <a:rPr lang="en-US" altLang="zh-CN" sz="2000" b="1" dirty="0">
                <a:solidFill>
                  <a:srgbClr val="00B050"/>
                </a:solidFill>
                <a:ea typeface="宋体" panose="02010600030101010101" pitchFamily="2" charset="-122"/>
                <a:cs typeface="Arial Unicode MS" pitchFamily="34" charset="-122"/>
              </a:rPr>
              <a:t>   public Person(String name, Date d) {…}</a:t>
            </a:r>
            <a:endParaRPr lang="en-US" altLang="zh-CN" sz="2000" b="1" dirty="0">
              <a:solidFill>
                <a:srgbClr val="00B050"/>
              </a:solidFill>
              <a:ea typeface="宋体" panose="02010600030101010101" pitchFamily="2" charset="-122"/>
              <a:cs typeface="Arial Unicode MS" pitchFamily="34" charset="-122"/>
            </a:endParaRPr>
          </a:p>
          <a:p>
            <a:pPr marL="914400" lvl="1" indent="-457200"/>
            <a:r>
              <a:rPr lang="en-US" altLang="zh-CN" sz="2000" b="1" dirty="0">
                <a:solidFill>
                  <a:srgbClr val="00B050"/>
                </a:solidFill>
                <a:ea typeface="宋体" panose="02010600030101010101" pitchFamily="2" charset="-122"/>
                <a:cs typeface="Arial Unicode MS" pitchFamily="34" charset="-122"/>
              </a:rPr>
              <a:t>   public Person(){…}</a:t>
            </a:r>
            <a:endParaRPr lang="en-US" altLang="zh-CN" sz="2000" b="1" dirty="0">
              <a:solidFill>
                <a:srgbClr val="00B050"/>
              </a:solidFill>
              <a:ea typeface="宋体" panose="02010600030101010101" pitchFamily="2" charset="-122"/>
              <a:cs typeface="Arial Unicode MS" pitchFamily="34" charset="-122"/>
            </a:endParaRPr>
          </a:p>
          <a:p>
            <a:pPr marL="914400" lvl="1" indent="-457200"/>
            <a:r>
              <a:rPr lang="en-US" altLang="zh-CN" sz="2000" b="1" dirty="0">
                <a:solidFill>
                  <a:srgbClr val="00B050"/>
                </a:solidFill>
                <a:ea typeface="宋体" panose="02010600030101010101" pitchFamily="2" charset="-122"/>
                <a:cs typeface="Arial Unicode MS" pitchFamily="34" charset="-122"/>
              </a:rPr>
              <a:t>}</a:t>
            </a:r>
            <a:endParaRPr lang="en-US" altLang="zh-CN" sz="2000" b="1" dirty="0">
              <a:solidFill>
                <a:srgbClr val="00B050"/>
              </a:solidFill>
              <a:ea typeface="宋体" panose="02010600030101010101" pitchFamily="2" charset="-122"/>
              <a:cs typeface="Arial Unicode MS" pitchFamily="34" charset="-122"/>
            </a:endParaRPr>
          </a:p>
          <a:p>
            <a:pPr marL="457200" indent="-457200">
              <a:spcBef>
                <a:spcPct val="50000"/>
              </a:spcBef>
              <a:buFont typeface="Wingdings" panose="05000000000000000000" pitchFamily="2" charset="2"/>
              <a:buChar char="l"/>
            </a:pPr>
            <a:r>
              <a:rPr lang="zh-CN" altLang="en-US" sz="2400" b="1" dirty="0">
                <a:solidFill>
                  <a:srgbClr val="00B050"/>
                </a:solidFill>
                <a:latin typeface="宋体" panose="02010600030101010101" pitchFamily="2" charset="-122"/>
                <a:ea typeface="宋体" panose="02010600030101010101" pitchFamily="2" charset="-122"/>
                <a:cs typeface="Arial Unicode MS" pitchFamily="34" charset="-122"/>
              </a:rPr>
              <a:t>构造器重载，参数列表必须不同</a:t>
            </a:r>
            <a:endParaRPr lang="zh-CN" altLang="en-US" sz="2400" b="1" dirty="0">
              <a:solidFill>
                <a:srgbClr val="00B050"/>
              </a:solidFill>
              <a:latin typeface="宋体" panose="02010600030101010101" pitchFamily="2" charset="-122"/>
              <a:ea typeface="宋体" panose="02010600030101010101" pitchFamily="2" charset="-122"/>
              <a:cs typeface="Arial Unicode MS"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719403" y="257831"/>
            <a:ext cx="5760640" cy="792088"/>
          </a:xfrm>
        </p:spPr>
        <p:txBody>
          <a:bodyPr>
            <a:normAutofit/>
          </a:bodyPr>
          <a:lstStyle/>
          <a:p>
            <a:pPr eaLnBrk="1" hangingPunct="1">
              <a:defRPr/>
            </a:pPr>
            <a:r>
              <a:rPr lang="zh-CN" altLang="en-US" b="1" dirty="0">
                <a:solidFill>
                  <a:srgbClr val="00B050"/>
                </a:solidFill>
                <a:latin typeface="+mn-lt"/>
                <a:ea typeface="宋体" panose="02010600030101010101" pitchFamily="2" charset="-122"/>
                <a:cs typeface="Times New Roman" panose="02020603050405020304" pitchFamily="18" charset="0"/>
              </a:rPr>
              <a:t>构造器重载举例</a:t>
            </a:r>
            <a:endParaRPr lang="zh-CN" altLang="en-US" b="1" dirty="0">
              <a:solidFill>
                <a:srgbClr val="00B050"/>
              </a:solidFill>
              <a:latin typeface="+mn-lt"/>
              <a:ea typeface="宋体" panose="02010600030101010101" pitchFamily="2" charset="-122"/>
              <a:cs typeface="Times New Roman" panose="02020603050405020304" pitchFamily="18" charset="0"/>
            </a:endParaRPr>
          </a:p>
        </p:txBody>
      </p:sp>
      <p:sp>
        <p:nvSpPr>
          <p:cNvPr id="37891" name="Rectangle 3"/>
          <p:cNvSpPr>
            <a:spLocks noChangeArrowheads="1"/>
          </p:cNvSpPr>
          <p:nvPr/>
        </p:nvSpPr>
        <p:spPr bwMode="auto">
          <a:xfrm>
            <a:off x="719403" y="1268761"/>
            <a:ext cx="10655300" cy="5262979"/>
          </a:xfrm>
          <a:prstGeom prst="rect">
            <a:avLst/>
          </a:prstGeom>
          <a:noFill/>
          <a:ln w="9525">
            <a:noFill/>
            <a:miter lim="800000"/>
          </a:ln>
        </p:spPr>
        <p:txBody>
          <a:bodyPr>
            <a:spAutoFit/>
          </a:bodyPr>
          <a:lstStyle/>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public class Person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private String name;</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private </a:t>
            </a:r>
            <a:r>
              <a:rPr lang="en-US" altLang="zh-CN" sz="2000" b="1" dirty="0" err="1">
                <a:solidFill>
                  <a:srgbClr val="00B050"/>
                </a:solidFill>
                <a:ea typeface="宋体" panose="02010600030101010101" pitchFamily="2" charset="-122"/>
                <a:cs typeface="Times New Roman" panose="02020603050405020304" pitchFamily="18" charset="0"/>
              </a:rPr>
              <a:t>int</a:t>
            </a:r>
            <a:r>
              <a:rPr lang="en-US" altLang="zh-CN" sz="2000" b="1" dirty="0">
                <a:solidFill>
                  <a:srgbClr val="00B050"/>
                </a:solidFill>
                <a:ea typeface="宋体" panose="02010600030101010101" pitchFamily="2" charset="-122"/>
                <a:cs typeface="Times New Roman" panose="02020603050405020304" pitchFamily="18" charset="0"/>
              </a:rPr>
              <a:t> age;</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private Date </a:t>
            </a:r>
            <a:r>
              <a:rPr lang="en-US" altLang="zh-CN" sz="2000" b="1" dirty="0" err="1">
                <a:solidFill>
                  <a:srgbClr val="00B050"/>
                </a:solidFill>
                <a:ea typeface="宋体" panose="02010600030101010101" pitchFamily="2" charset="-122"/>
                <a:cs typeface="Times New Roman" panose="02020603050405020304" pitchFamily="18" charset="0"/>
              </a:rPr>
              <a:t>birthDate</a:t>
            </a:r>
            <a:r>
              <a:rPr lang="en-US" altLang="zh-CN" sz="2000" b="1" dirty="0">
                <a:solidFill>
                  <a:srgbClr val="00B050"/>
                </a:solidFill>
                <a:ea typeface="宋体" panose="02010600030101010101" pitchFamily="2" charset="-122"/>
                <a:cs typeface="Times New Roman" panose="02020603050405020304" pitchFamily="18" charset="0"/>
              </a:rPr>
              <a:t>;</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public Person(String name, </a:t>
            </a:r>
            <a:r>
              <a:rPr lang="en-US" altLang="zh-CN" sz="2000" b="1" dirty="0" err="1">
                <a:solidFill>
                  <a:srgbClr val="00B050"/>
                </a:solidFill>
                <a:ea typeface="宋体" panose="02010600030101010101" pitchFamily="2" charset="-122"/>
                <a:cs typeface="Times New Roman" panose="02020603050405020304" pitchFamily="18" charset="0"/>
              </a:rPr>
              <a:t>int</a:t>
            </a:r>
            <a:r>
              <a:rPr lang="en-US" altLang="zh-CN" sz="2000" b="1" dirty="0">
                <a:solidFill>
                  <a:srgbClr val="00B050"/>
                </a:solidFill>
                <a:ea typeface="宋体" panose="02010600030101010101" pitchFamily="2" charset="-122"/>
                <a:cs typeface="Times New Roman" panose="02020603050405020304" pitchFamily="18" charset="0"/>
              </a:rPr>
              <a:t> age, Date d)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this.name = name;</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a:t>
            </a:r>
            <a:r>
              <a:rPr lang="en-US" altLang="zh-CN" sz="2000" b="1" dirty="0" err="1">
                <a:solidFill>
                  <a:srgbClr val="00B050"/>
                </a:solidFill>
                <a:ea typeface="宋体" panose="02010600030101010101" pitchFamily="2" charset="-122"/>
                <a:cs typeface="Times New Roman" panose="02020603050405020304" pitchFamily="18" charset="0"/>
              </a:rPr>
              <a:t>this.age</a:t>
            </a:r>
            <a:r>
              <a:rPr lang="en-US" altLang="zh-CN" sz="2000" b="1" dirty="0">
                <a:solidFill>
                  <a:srgbClr val="00B050"/>
                </a:solidFill>
                <a:ea typeface="宋体" panose="02010600030101010101" pitchFamily="2" charset="-122"/>
                <a:cs typeface="Times New Roman" panose="02020603050405020304" pitchFamily="18" charset="0"/>
              </a:rPr>
              <a:t> = age;</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a:t>
            </a:r>
            <a:r>
              <a:rPr lang="en-US" altLang="zh-CN" sz="2000" b="1" dirty="0" err="1">
                <a:solidFill>
                  <a:srgbClr val="00B050"/>
                </a:solidFill>
                <a:ea typeface="宋体" panose="02010600030101010101" pitchFamily="2" charset="-122"/>
                <a:cs typeface="Times New Roman" panose="02020603050405020304" pitchFamily="18" charset="0"/>
              </a:rPr>
              <a:t>this.birthDate</a:t>
            </a:r>
            <a:r>
              <a:rPr lang="en-US" altLang="zh-CN" sz="2000" b="1" dirty="0">
                <a:solidFill>
                  <a:srgbClr val="00B050"/>
                </a:solidFill>
                <a:ea typeface="宋体" panose="02010600030101010101" pitchFamily="2" charset="-122"/>
                <a:cs typeface="Times New Roman" panose="02020603050405020304" pitchFamily="18" charset="0"/>
              </a:rPr>
              <a:t> = d;</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public Person(String name, </a:t>
            </a:r>
            <a:r>
              <a:rPr lang="en-US" altLang="zh-CN" sz="2000" b="1" dirty="0" err="1">
                <a:solidFill>
                  <a:srgbClr val="00B050"/>
                </a:solidFill>
                <a:ea typeface="宋体" panose="02010600030101010101" pitchFamily="2" charset="-122"/>
                <a:cs typeface="Times New Roman" panose="02020603050405020304" pitchFamily="18" charset="0"/>
              </a:rPr>
              <a:t>int</a:t>
            </a:r>
            <a:r>
              <a:rPr lang="en-US" altLang="zh-CN" sz="2000" b="1" dirty="0">
                <a:solidFill>
                  <a:srgbClr val="00B050"/>
                </a:solidFill>
                <a:ea typeface="宋体" panose="02010600030101010101" pitchFamily="2" charset="-122"/>
                <a:cs typeface="Times New Roman" panose="02020603050405020304" pitchFamily="18" charset="0"/>
              </a:rPr>
              <a:t> age)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this(name, age, null);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//this.name=name; </a:t>
            </a:r>
            <a:r>
              <a:rPr lang="en-US" altLang="zh-CN" sz="2000" b="1" dirty="0" err="1">
                <a:solidFill>
                  <a:srgbClr val="00B050"/>
                </a:solidFill>
                <a:ea typeface="宋体" panose="02010600030101010101" pitchFamily="2" charset="-122"/>
                <a:cs typeface="Times New Roman" panose="02020603050405020304" pitchFamily="18" charset="0"/>
              </a:rPr>
              <a:t>this.age</a:t>
            </a:r>
            <a:r>
              <a:rPr lang="en-US" altLang="zh-CN" sz="2000" b="1" dirty="0">
                <a:solidFill>
                  <a:srgbClr val="00B050"/>
                </a:solidFill>
                <a:ea typeface="宋体" panose="02010600030101010101" pitchFamily="2" charset="-122"/>
                <a:cs typeface="Times New Roman" panose="02020603050405020304" pitchFamily="18" charset="0"/>
              </a:rPr>
              <a:t>=age; </a:t>
            </a:r>
            <a:r>
              <a:rPr lang="en-US" altLang="zh-CN" sz="2000" b="1" dirty="0" err="1">
                <a:solidFill>
                  <a:srgbClr val="00B050"/>
                </a:solidFill>
                <a:ea typeface="宋体" panose="02010600030101010101" pitchFamily="2" charset="-122"/>
                <a:cs typeface="Times New Roman" panose="02020603050405020304" pitchFamily="18" charset="0"/>
              </a:rPr>
              <a:t>this.birthDate</a:t>
            </a:r>
            <a:r>
              <a:rPr lang="en-US" altLang="zh-CN" sz="2000" b="1" dirty="0">
                <a:solidFill>
                  <a:srgbClr val="00B050"/>
                </a:solidFill>
                <a:ea typeface="宋体" panose="02010600030101010101" pitchFamily="2" charset="-122"/>
                <a:cs typeface="Times New Roman" panose="02020603050405020304" pitchFamily="18" charset="0"/>
              </a:rPr>
              <a:t>=null;</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public Person(String name, Date d)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this(name, 30, d);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//this.name=name; </a:t>
            </a:r>
            <a:r>
              <a:rPr lang="en-US" altLang="zh-CN" sz="2000" b="1" dirty="0" err="1">
                <a:solidFill>
                  <a:srgbClr val="00B050"/>
                </a:solidFill>
                <a:ea typeface="宋体" panose="02010600030101010101" pitchFamily="2" charset="-122"/>
                <a:cs typeface="Times New Roman" panose="02020603050405020304" pitchFamily="18" charset="0"/>
              </a:rPr>
              <a:t>this.age</a:t>
            </a:r>
            <a:r>
              <a:rPr lang="en-US" altLang="zh-CN" sz="2000" b="1" dirty="0">
                <a:solidFill>
                  <a:srgbClr val="00B050"/>
                </a:solidFill>
                <a:ea typeface="宋体" panose="02010600030101010101" pitchFamily="2" charset="-122"/>
                <a:cs typeface="Times New Roman" panose="02020603050405020304" pitchFamily="18" charset="0"/>
              </a:rPr>
              <a:t>=30; </a:t>
            </a:r>
            <a:r>
              <a:rPr lang="en-US" altLang="zh-CN" sz="2000" b="1" dirty="0" err="1">
                <a:solidFill>
                  <a:srgbClr val="00B050"/>
                </a:solidFill>
                <a:ea typeface="宋体" panose="02010600030101010101" pitchFamily="2" charset="-122"/>
                <a:cs typeface="Times New Roman" panose="02020603050405020304" pitchFamily="18" charset="0"/>
              </a:rPr>
              <a:t>this.birthDate</a:t>
            </a:r>
            <a:r>
              <a:rPr lang="en-US" altLang="zh-CN" sz="2000" b="1" dirty="0">
                <a:solidFill>
                  <a:srgbClr val="00B050"/>
                </a:solidFill>
                <a:ea typeface="宋体" panose="02010600030101010101" pitchFamily="2" charset="-122"/>
                <a:cs typeface="Times New Roman" panose="02020603050405020304" pitchFamily="18" charset="0"/>
              </a:rPr>
              <a:t>=d;</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public Person(String name)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this(name, 30);	   //this.name=name; </a:t>
            </a:r>
            <a:r>
              <a:rPr lang="en-US" altLang="zh-CN" sz="2000" b="1" dirty="0" err="1">
                <a:solidFill>
                  <a:srgbClr val="00B050"/>
                </a:solidFill>
                <a:ea typeface="宋体" panose="02010600030101010101" pitchFamily="2" charset="-122"/>
                <a:cs typeface="Times New Roman" panose="02020603050405020304" pitchFamily="18" charset="0"/>
              </a:rPr>
              <a:t>this.age</a:t>
            </a:r>
            <a:r>
              <a:rPr lang="en-US" altLang="zh-CN" sz="2000" b="1" dirty="0">
                <a:solidFill>
                  <a:srgbClr val="00B050"/>
                </a:solidFill>
                <a:ea typeface="宋体" panose="02010600030101010101" pitchFamily="2" charset="-122"/>
                <a:cs typeface="Times New Roman" panose="02020603050405020304" pitchFamily="18" charset="0"/>
              </a:rPr>
              <a:t>=30;</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     }</a:t>
            </a:r>
            <a:endParaRPr lang="en-US" altLang="zh-CN" sz="2000" b="1" dirty="0">
              <a:solidFill>
                <a:srgbClr val="00B050"/>
              </a:solidFill>
              <a:ea typeface="宋体" panose="02010600030101010101" pitchFamily="2" charset="-122"/>
              <a:cs typeface="Times New Roman" panose="02020603050405020304" pitchFamily="18" charset="0"/>
            </a:endParaRPr>
          </a:p>
          <a:p>
            <a:pPr>
              <a:lnSpc>
                <a:spcPct val="80000"/>
              </a:lnSpc>
            </a:pPr>
            <a:r>
              <a:rPr lang="en-US" altLang="zh-CN" sz="2000" b="1" dirty="0">
                <a:solidFill>
                  <a:srgbClr val="00B050"/>
                </a:solidFill>
                <a:ea typeface="宋体" panose="02010600030101010101" pitchFamily="2" charset="-122"/>
                <a:cs typeface="Times New Roman" panose="02020603050405020304" pitchFamily="18" charset="0"/>
              </a:rPr>
              <a:t>}</a:t>
            </a:r>
            <a:endParaRPr lang="en-US" altLang="zh-CN" sz="2000" b="1" dirty="0">
              <a:solidFill>
                <a:srgbClr val="00B050"/>
              </a:solidFill>
              <a:ea typeface="宋体" panose="02010600030101010101" pitchFamily="2" charset="-122"/>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431371" y="1556793"/>
            <a:ext cx="11184565" cy="4103687"/>
          </a:xfrm>
        </p:spPr>
        <p:txBody>
          <a:bodyPr>
            <a:noAutofit/>
          </a:bodyPr>
          <a:lstStyle/>
          <a:p>
            <a:pPr marL="0" indent="0" eaLnBrk="1" hangingPunct="1">
              <a:buNone/>
            </a:pPr>
            <a:r>
              <a:rPr lang="en-US" altLang="zh-CN" sz="2400" dirty="0">
                <a:solidFill>
                  <a:srgbClr val="00B050"/>
                </a:solidFill>
                <a:ea typeface="宋体" panose="02010600030101010101" pitchFamily="2" charset="-122"/>
                <a:cs typeface="Times New Roman" panose="02020603050405020304" pitchFamily="18" charset="0"/>
              </a:rPr>
              <a:t>(1)</a:t>
            </a:r>
            <a:r>
              <a:rPr lang="zh-CN" altLang="en-US" sz="2400" dirty="0">
                <a:solidFill>
                  <a:srgbClr val="00B050"/>
                </a:solidFill>
                <a:ea typeface="宋体" panose="02010600030101010101" pitchFamily="2" charset="-122"/>
                <a:cs typeface="Times New Roman" panose="02020603050405020304" pitchFamily="18" charset="0"/>
              </a:rPr>
              <a:t>定义</a:t>
            </a:r>
            <a:r>
              <a:rPr lang="en-US" altLang="zh-CN" sz="2400" dirty="0">
                <a:solidFill>
                  <a:srgbClr val="00B050"/>
                </a:solidFill>
                <a:ea typeface="宋体" panose="02010600030101010101" pitchFamily="2" charset="-122"/>
                <a:cs typeface="Times New Roman" panose="02020603050405020304" pitchFamily="18" charset="0"/>
              </a:rPr>
              <a:t>Person</a:t>
            </a:r>
            <a:r>
              <a:rPr lang="zh-CN" altLang="en-US" sz="2400" dirty="0">
                <a:solidFill>
                  <a:srgbClr val="00B050"/>
                </a:solidFill>
                <a:ea typeface="宋体" panose="02010600030101010101" pitchFamily="2" charset="-122"/>
                <a:cs typeface="Times New Roman" panose="02020603050405020304" pitchFamily="18" charset="0"/>
              </a:rPr>
              <a:t>类</a:t>
            </a:r>
            <a:r>
              <a:rPr lang="en-US" altLang="zh-CN" sz="2400" dirty="0">
                <a:solidFill>
                  <a:srgbClr val="00B050"/>
                </a:solidFill>
                <a:ea typeface="宋体" panose="02010600030101010101" pitchFamily="2" charset="-122"/>
                <a:cs typeface="Times New Roman" panose="02020603050405020304" pitchFamily="18" charset="0"/>
              </a:rPr>
              <a:t>,</a:t>
            </a:r>
            <a:r>
              <a:rPr lang="zh-CN" altLang="en-US" sz="2400" dirty="0">
                <a:solidFill>
                  <a:srgbClr val="00B050"/>
                </a:solidFill>
                <a:ea typeface="宋体" panose="02010600030101010101" pitchFamily="2" charset="-122"/>
                <a:cs typeface="Times New Roman" panose="02020603050405020304" pitchFamily="18" charset="0"/>
              </a:rPr>
              <a:t>有</a:t>
            </a:r>
            <a:r>
              <a:rPr lang="en-US" altLang="zh-CN" sz="2400" dirty="0">
                <a:solidFill>
                  <a:srgbClr val="00B050"/>
                </a:solidFill>
                <a:ea typeface="宋体" panose="02010600030101010101" pitchFamily="2" charset="-122"/>
                <a:cs typeface="Times New Roman" panose="02020603050405020304" pitchFamily="18" charset="0"/>
              </a:rPr>
              <a:t>4</a:t>
            </a:r>
            <a:r>
              <a:rPr lang="zh-CN" altLang="en-US" sz="2400" dirty="0">
                <a:solidFill>
                  <a:srgbClr val="00B050"/>
                </a:solidFill>
                <a:ea typeface="宋体" panose="02010600030101010101" pitchFamily="2" charset="-122"/>
                <a:cs typeface="Times New Roman" panose="02020603050405020304" pitchFamily="18" charset="0"/>
              </a:rPr>
              <a:t>个属性：</a:t>
            </a:r>
            <a:r>
              <a:rPr lang="en-US" altLang="zh-CN" sz="2400" dirty="0">
                <a:solidFill>
                  <a:srgbClr val="00B050"/>
                </a:solidFill>
                <a:ea typeface="宋体" panose="02010600030101010101" pitchFamily="2" charset="-122"/>
                <a:cs typeface="Times New Roman" panose="02020603050405020304" pitchFamily="18" charset="0"/>
              </a:rPr>
              <a:t>String name; </a:t>
            </a:r>
            <a:r>
              <a:rPr lang="en-US" altLang="zh-CN" sz="2400" dirty="0" err="1">
                <a:solidFill>
                  <a:srgbClr val="00B050"/>
                </a:solidFill>
                <a:ea typeface="宋体" panose="02010600030101010101" pitchFamily="2" charset="-122"/>
                <a:cs typeface="Times New Roman" panose="02020603050405020304" pitchFamily="18" charset="0"/>
              </a:rPr>
              <a:t>int</a:t>
            </a:r>
            <a:r>
              <a:rPr lang="en-US" altLang="zh-CN" sz="2400" dirty="0">
                <a:solidFill>
                  <a:srgbClr val="00B050"/>
                </a:solidFill>
                <a:ea typeface="宋体" panose="02010600030101010101" pitchFamily="2" charset="-122"/>
                <a:cs typeface="Times New Roman" panose="02020603050405020304" pitchFamily="18" charset="0"/>
              </a:rPr>
              <a:t> age; String school;  </a:t>
            </a:r>
            <a:endParaRPr lang="en-US" altLang="zh-CN" sz="2400" dirty="0">
              <a:solidFill>
                <a:srgbClr val="00B050"/>
              </a:solidFill>
              <a:ea typeface="宋体" panose="02010600030101010101" pitchFamily="2" charset="-122"/>
              <a:cs typeface="Times New Roman" panose="02020603050405020304" pitchFamily="18" charset="0"/>
            </a:endParaRPr>
          </a:p>
          <a:p>
            <a:pPr marL="0" indent="0" eaLnBrk="1" hangingPunct="1">
              <a:buNone/>
            </a:pPr>
            <a:r>
              <a:rPr lang="en-US" altLang="zh-CN" sz="2400" dirty="0">
                <a:solidFill>
                  <a:srgbClr val="00B050"/>
                </a:solidFill>
                <a:ea typeface="宋体" panose="02010600030101010101" pitchFamily="2" charset="-122"/>
                <a:cs typeface="Times New Roman" panose="02020603050405020304" pitchFamily="18" charset="0"/>
              </a:rPr>
              <a:t>      String major</a:t>
            </a:r>
            <a:endParaRPr lang="zh-CN" altLang="en-US" sz="2400" dirty="0">
              <a:solidFill>
                <a:srgbClr val="00B050"/>
              </a:solidFill>
              <a:ea typeface="宋体" panose="02010600030101010101" pitchFamily="2" charset="-122"/>
              <a:cs typeface="Times New Roman" panose="02020603050405020304" pitchFamily="18" charset="0"/>
            </a:endParaRPr>
          </a:p>
          <a:p>
            <a:pPr eaLnBrk="1" hangingPunct="1">
              <a:buFontTx/>
              <a:buNone/>
            </a:pPr>
            <a:r>
              <a:rPr lang="en-US" altLang="zh-CN" sz="2400" dirty="0">
                <a:solidFill>
                  <a:srgbClr val="00B050"/>
                </a:solidFill>
                <a:ea typeface="宋体" panose="02010600030101010101" pitchFamily="2" charset="-122"/>
                <a:cs typeface="Times New Roman" panose="02020603050405020304" pitchFamily="18" charset="0"/>
              </a:rPr>
              <a:t>(2)</a:t>
            </a:r>
            <a:r>
              <a:rPr lang="zh-CN" altLang="en-US" sz="2400" dirty="0">
                <a:solidFill>
                  <a:srgbClr val="00B050"/>
                </a:solidFill>
                <a:ea typeface="宋体" panose="02010600030101010101" pitchFamily="2" charset="-122"/>
                <a:cs typeface="Times New Roman" panose="02020603050405020304" pitchFamily="18" charset="0"/>
              </a:rPr>
              <a:t>定义</a:t>
            </a:r>
            <a:r>
              <a:rPr lang="en-US" altLang="zh-CN" sz="2400" dirty="0">
                <a:solidFill>
                  <a:srgbClr val="00B050"/>
                </a:solidFill>
                <a:ea typeface="宋体" panose="02010600030101010101" pitchFamily="2" charset="-122"/>
                <a:cs typeface="Times New Roman" panose="02020603050405020304" pitchFamily="18" charset="0"/>
              </a:rPr>
              <a:t>Person</a:t>
            </a:r>
            <a:r>
              <a:rPr lang="zh-CN" altLang="en-US" sz="2400" dirty="0">
                <a:solidFill>
                  <a:srgbClr val="00B050"/>
                </a:solidFill>
                <a:ea typeface="宋体" panose="02010600030101010101" pitchFamily="2" charset="-122"/>
                <a:cs typeface="Times New Roman" panose="02020603050405020304" pitchFamily="18" charset="0"/>
              </a:rPr>
              <a:t>类的</a:t>
            </a:r>
            <a:r>
              <a:rPr lang="en-US" altLang="zh-CN" sz="2400" dirty="0">
                <a:solidFill>
                  <a:srgbClr val="00B050"/>
                </a:solidFill>
                <a:ea typeface="宋体" panose="02010600030101010101" pitchFamily="2" charset="-122"/>
                <a:cs typeface="Times New Roman" panose="02020603050405020304" pitchFamily="18" charset="0"/>
              </a:rPr>
              <a:t>3</a:t>
            </a:r>
            <a:r>
              <a:rPr lang="zh-CN" altLang="en-US" sz="2400" dirty="0">
                <a:solidFill>
                  <a:srgbClr val="00B050"/>
                </a:solidFill>
                <a:ea typeface="宋体" panose="02010600030101010101" pitchFamily="2" charset="-122"/>
                <a:cs typeface="Times New Roman" panose="02020603050405020304" pitchFamily="18" charset="0"/>
              </a:rPr>
              <a:t>个构造方法</a:t>
            </a:r>
            <a:r>
              <a:rPr lang="en-US" altLang="zh-CN" sz="2400" dirty="0">
                <a:solidFill>
                  <a:srgbClr val="00B050"/>
                </a:solidFill>
                <a:ea typeface="宋体" panose="02010600030101010101" pitchFamily="2" charset="-122"/>
                <a:cs typeface="Times New Roman" panose="02020603050405020304" pitchFamily="18" charset="0"/>
              </a:rPr>
              <a:t>:</a:t>
            </a:r>
            <a:endParaRPr lang="en-US" altLang="zh-CN" sz="2400"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solidFill>
                  <a:srgbClr val="00B050"/>
                </a:solidFill>
                <a:ea typeface="宋体" panose="02010600030101010101" pitchFamily="2" charset="-122"/>
                <a:cs typeface="Times New Roman" panose="02020603050405020304" pitchFamily="18" charset="0"/>
              </a:rPr>
              <a:t>第一个构造方法</a:t>
            </a:r>
            <a:r>
              <a:rPr lang="en-US" altLang="zh-CN" sz="2000" dirty="0">
                <a:solidFill>
                  <a:srgbClr val="00B050"/>
                </a:solidFill>
                <a:ea typeface="宋体" panose="02010600030101010101" pitchFamily="2" charset="-122"/>
                <a:cs typeface="Times New Roman" panose="02020603050405020304" pitchFamily="18" charset="0"/>
              </a:rPr>
              <a:t>Person(String n, </a:t>
            </a:r>
            <a:r>
              <a:rPr lang="en-US" altLang="zh-CN" sz="2000" dirty="0" err="1">
                <a:solidFill>
                  <a:srgbClr val="00B050"/>
                </a:solidFill>
                <a:ea typeface="宋体" panose="02010600030101010101" pitchFamily="2" charset="-122"/>
                <a:cs typeface="Times New Roman" panose="02020603050405020304" pitchFamily="18" charset="0"/>
              </a:rPr>
              <a:t>int</a:t>
            </a:r>
            <a:r>
              <a:rPr lang="en-US" altLang="zh-CN" sz="2000" dirty="0">
                <a:solidFill>
                  <a:srgbClr val="00B050"/>
                </a:solidFill>
                <a:ea typeface="宋体" panose="02010600030101010101" pitchFamily="2" charset="-122"/>
                <a:cs typeface="Times New Roman" panose="02020603050405020304" pitchFamily="18" charset="0"/>
              </a:rPr>
              <a:t> a)</a:t>
            </a:r>
            <a:r>
              <a:rPr lang="zh-CN" altLang="en-US" sz="2000" dirty="0">
                <a:solidFill>
                  <a:srgbClr val="00B050"/>
                </a:solidFill>
                <a:ea typeface="宋体" panose="02010600030101010101" pitchFamily="2" charset="-122"/>
                <a:cs typeface="Times New Roman" panose="02020603050405020304" pitchFamily="18" charset="0"/>
              </a:rPr>
              <a:t>设置类的</a:t>
            </a:r>
            <a:r>
              <a:rPr lang="en-US" altLang="zh-CN" sz="2000" dirty="0">
                <a:solidFill>
                  <a:srgbClr val="00B050"/>
                </a:solidFill>
                <a:ea typeface="宋体" panose="02010600030101010101" pitchFamily="2" charset="-122"/>
                <a:cs typeface="Times New Roman" panose="02020603050405020304" pitchFamily="18" charset="0"/>
              </a:rPr>
              <a:t>name</a:t>
            </a:r>
            <a:r>
              <a:rPr lang="zh-CN" altLang="en-US" sz="2000" dirty="0">
                <a:solidFill>
                  <a:srgbClr val="00B050"/>
                </a:solidFill>
                <a:ea typeface="宋体" panose="02010600030101010101" pitchFamily="2" charset="-122"/>
                <a:cs typeface="Times New Roman" panose="02020603050405020304" pitchFamily="18" charset="0"/>
              </a:rPr>
              <a:t>和</a:t>
            </a:r>
            <a:r>
              <a:rPr lang="en-US" altLang="zh-CN" sz="2000" dirty="0">
                <a:solidFill>
                  <a:srgbClr val="00B050"/>
                </a:solidFill>
                <a:ea typeface="宋体" panose="02010600030101010101" pitchFamily="2" charset="-122"/>
                <a:cs typeface="Times New Roman" panose="02020603050405020304" pitchFamily="18" charset="0"/>
              </a:rPr>
              <a:t>age</a:t>
            </a:r>
            <a:r>
              <a:rPr lang="zh-CN" altLang="en-US" sz="2000" dirty="0">
                <a:solidFill>
                  <a:srgbClr val="00B050"/>
                </a:solidFill>
                <a:ea typeface="宋体" panose="02010600030101010101" pitchFamily="2" charset="-122"/>
                <a:cs typeface="Times New Roman" panose="02020603050405020304" pitchFamily="18" charset="0"/>
              </a:rPr>
              <a:t>属性；</a:t>
            </a:r>
            <a:endParaRPr lang="zh-CN" altLang="en-US" sz="2000"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solidFill>
                  <a:srgbClr val="00B050"/>
                </a:solidFill>
                <a:ea typeface="宋体" panose="02010600030101010101" pitchFamily="2" charset="-122"/>
                <a:cs typeface="Times New Roman" panose="02020603050405020304" pitchFamily="18" charset="0"/>
              </a:rPr>
              <a:t>第二个构造方法</a:t>
            </a:r>
            <a:r>
              <a:rPr lang="en-US" altLang="zh-CN" sz="2000" dirty="0">
                <a:solidFill>
                  <a:srgbClr val="00B050"/>
                </a:solidFill>
                <a:ea typeface="宋体" panose="02010600030101010101" pitchFamily="2" charset="-122"/>
                <a:cs typeface="Times New Roman" panose="02020603050405020304" pitchFamily="18" charset="0"/>
              </a:rPr>
              <a:t>Person(String n, </a:t>
            </a:r>
            <a:r>
              <a:rPr lang="en-US" altLang="zh-CN" sz="2000" dirty="0" err="1">
                <a:solidFill>
                  <a:srgbClr val="00B050"/>
                </a:solidFill>
                <a:ea typeface="宋体" panose="02010600030101010101" pitchFamily="2" charset="-122"/>
                <a:cs typeface="Times New Roman" panose="02020603050405020304" pitchFamily="18" charset="0"/>
              </a:rPr>
              <a:t>int</a:t>
            </a:r>
            <a:r>
              <a:rPr lang="en-US" altLang="zh-CN" sz="2000" dirty="0">
                <a:solidFill>
                  <a:srgbClr val="00B050"/>
                </a:solidFill>
                <a:ea typeface="宋体" panose="02010600030101010101" pitchFamily="2" charset="-122"/>
                <a:cs typeface="Times New Roman" panose="02020603050405020304" pitchFamily="18" charset="0"/>
              </a:rPr>
              <a:t> a, String s)</a:t>
            </a:r>
            <a:r>
              <a:rPr lang="zh-CN" altLang="en-US" sz="2000" dirty="0">
                <a:solidFill>
                  <a:srgbClr val="00B050"/>
                </a:solidFill>
                <a:ea typeface="宋体" panose="02010600030101010101" pitchFamily="2" charset="-122"/>
                <a:cs typeface="Times New Roman" panose="02020603050405020304" pitchFamily="18" charset="0"/>
              </a:rPr>
              <a:t>设置类的</a:t>
            </a:r>
            <a:r>
              <a:rPr lang="en-US" altLang="zh-CN" sz="2000" dirty="0">
                <a:solidFill>
                  <a:srgbClr val="00B050"/>
                </a:solidFill>
                <a:ea typeface="宋体" panose="02010600030101010101" pitchFamily="2" charset="-122"/>
                <a:cs typeface="Times New Roman" panose="02020603050405020304" pitchFamily="18" charset="0"/>
              </a:rPr>
              <a:t>name, age </a:t>
            </a:r>
            <a:r>
              <a:rPr lang="zh-CN" altLang="en-US" sz="2000" dirty="0">
                <a:solidFill>
                  <a:srgbClr val="00B050"/>
                </a:solidFill>
                <a:ea typeface="宋体" panose="02010600030101010101" pitchFamily="2" charset="-122"/>
                <a:cs typeface="Times New Roman" panose="02020603050405020304" pitchFamily="18" charset="0"/>
              </a:rPr>
              <a:t>和</a:t>
            </a:r>
            <a:r>
              <a:rPr lang="en-US" altLang="zh-CN" sz="2000" dirty="0">
                <a:solidFill>
                  <a:srgbClr val="00B050"/>
                </a:solidFill>
                <a:ea typeface="宋体" panose="02010600030101010101" pitchFamily="2" charset="-122"/>
                <a:cs typeface="Times New Roman" panose="02020603050405020304" pitchFamily="18" charset="0"/>
              </a:rPr>
              <a:t>school</a:t>
            </a:r>
            <a:r>
              <a:rPr lang="zh-CN" altLang="en-US" sz="2000" dirty="0">
                <a:solidFill>
                  <a:srgbClr val="00B050"/>
                </a:solidFill>
                <a:ea typeface="宋体" panose="02010600030101010101" pitchFamily="2" charset="-122"/>
                <a:cs typeface="Times New Roman" panose="02020603050405020304" pitchFamily="18" charset="0"/>
              </a:rPr>
              <a:t>属性；</a:t>
            </a:r>
            <a:endParaRPr lang="zh-CN" altLang="en-US" sz="2000"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sz="2000" dirty="0">
                <a:solidFill>
                  <a:srgbClr val="00B050"/>
                </a:solidFill>
                <a:ea typeface="宋体" panose="02010600030101010101" pitchFamily="2" charset="-122"/>
                <a:cs typeface="Times New Roman" panose="02020603050405020304" pitchFamily="18" charset="0"/>
              </a:rPr>
              <a:t>第三个构造方法</a:t>
            </a:r>
            <a:r>
              <a:rPr lang="en-US" altLang="zh-CN" sz="2000" dirty="0">
                <a:solidFill>
                  <a:srgbClr val="00B050"/>
                </a:solidFill>
                <a:ea typeface="宋体" panose="02010600030101010101" pitchFamily="2" charset="-122"/>
                <a:cs typeface="Times New Roman" panose="02020603050405020304" pitchFamily="18" charset="0"/>
              </a:rPr>
              <a:t>Person(String n, </a:t>
            </a:r>
            <a:r>
              <a:rPr lang="en-US" altLang="zh-CN" sz="2000" dirty="0" err="1">
                <a:solidFill>
                  <a:srgbClr val="00B050"/>
                </a:solidFill>
                <a:ea typeface="宋体" panose="02010600030101010101" pitchFamily="2" charset="-122"/>
                <a:cs typeface="Times New Roman" panose="02020603050405020304" pitchFamily="18" charset="0"/>
              </a:rPr>
              <a:t>int</a:t>
            </a:r>
            <a:r>
              <a:rPr lang="en-US" altLang="zh-CN" sz="2000" dirty="0">
                <a:solidFill>
                  <a:srgbClr val="00B050"/>
                </a:solidFill>
                <a:ea typeface="宋体" panose="02010600030101010101" pitchFamily="2" charset="-122"/>
                <a:cs typeface="Times New Roman" panose="02020603050405020304" pitchFamily="18" charset="0"/>
              </a:rPr>
              <a:t> a, String s, String m)</a:t>
            </a:r>
            <a:r>
              <a:rPr lang="zh-CN" altLang="en-US" sz="2000" dirty="0">
                <a:solidFill>
                  <a:srgbClr val="00B050"/>
                </a:solidFill>
                <a:ea typeface="宋体" panose="02010600030101010101" pitchFamily="2" charset="-122"/>
                <a:cs typeface="Times New Roman" panose="02020603050405020304" pitchFamily="18" charset="0"/>
              </a:rPr>
              <a:t>设置类的</a:t>
            </a:r>
            <a:r>
              <a:rPr lang="en-US" altLang="zh-CN" sz="2000" dirty="0">
                <a:solidFill>
                  <a:srgbClr val="00B050"/>
                </a:solidFill>
                <a:ea typeface="宋体" panose="02010600030101010101" pitchFamily="2" charset="-122"/>
                <a:cs typeface="Times New Roman" panose="02020603050405020304" pitchFamily="18" charset="0"/>
              </a:rPr>
              <a:t>name, age ,school</a:t>
            </a:r>
            <a:r>
              <a:rPr lang="zh-CN" altLang="en-US" sz="2000" dirty="0">
                <a:solidFill>
                  <a:srgbClr val="00B050"/>
                </a:solidFill>
                <a:ea typeface="宋体" panose="02010600030101010101" pitchFamily="2" charset="-122"/>
                <a:cs typeface="Times New Roman" panose="02020603050405020304" pitchFamily="18" charset="0"/>
              </a:rPr>
              <a:t>和</a:t>
            </a:r>
            <a:r>
              <a:rPr lang="en-US" altLang="zh-CN" sz="2000" dirty="0">
                <a:solidFill>
                  <a:srgbClr val="00B050"/>
                </a:solidFill>
                <a:ea typeface="宋体" panose="02010600030101010101" pitchFamily="2" charset="-122"/>
                <a:cs typeface="Times New Roman" panose="02020603050405020304" pitchFamily="18" charset="0"/>
              </a:rPr>
              <a:t>major</a:t>
            </a:r>
            <a:r>
              <a:rPr lang="zh-CN" altLang="en-US" sz="2000" dirty="0">
                <a:solidFill>
                  <a:srgbClr val="00B050"/>
                </a:solidFill>
                <a:ea typeface="宋体" panose="02010600030101010101" pitchFamily="2" charset="-122"/>
                <a:cs typeface="Times New Roman" panose="02020603050405020304" pitchFamily="18" charset="0"/>
              </a:rPr>
              <a:t>属性；</a:t>
            </a:r>
            <a:endParaRPr lang="zh-CN" altLang="en-US" sz="2000" dirty="0">
              <a:solidFill>
                <a:srgbClr val="00B050"/>
              </a:solidFill>
              <a:ea typeface="宋体" panose="02010600030101010101" pitchFamily="2" charset="-122"/>
              <a:cs typeface="Times New Roman" panose="02020603050405020304" pitchFamily="18" charset="0"/>
            </a:endParaRPr>
          </a:p>
          <a:p>
            <a:pPr eaLnBrk="1" hangingPunct="1">
              <a:buFontTx/>
              <a:buNone/>
            </a:pPr>
            <a:r>
              <a:rPr lang="en-US" altLang="zh-CN" sz="2400" dirty="0">
                <a:solidFill>
                  <a:srgbClr val="00B050"/>
                </a:solidFill>
                <a:ea typeface="宋体" panose="02010600030101010101" pitchFamily="2" charset="-122"/>
                <a:cs typeface="Times New Roman" panose="02020603050405020304" pitchFamily="18" charset="0"/>
              </a:rPr>
              <a:t>(3)</a:t>
            </a:r>
            <a:r>
              <a:rPr lang="zh-CN" altLang="en-US" sz="2400" dirty="0">
                <a:solidFill>
                  <a:srgbClr val="00B050"/>
                </a:solidFill>
                <a:ea typeface="宋体" panose="02010600030101010101" pitchFamily="2" charset="-122"/>
                <a:cs typeface="Times New Roman" panose="02020603050405020304" pitchFamily="18" charset="0"/>
              </a:rPr>
              <a:t>在</a:t>
            </a:r>
            <a:r>
              <a:rPr lang="en-US" altLang="zh-CN" sz="2400" dirty="0">
                <a:solidFill>
                  <a:srgbClr val="00B050"/>
                </a:solidFill>
                <a:ea typeface="宋体" panose="02010600030101010101" pitchFamily="2" charset="-122"/>
                <a:cs typeface="Times New Roman" panose="02020603050405020304" pitchFamily="18" charset="0"/>
              </a:rPr>
              <a:t>main</a:t>
            </a:r>
            <a:r>
              <a:rPr lang="zh-CN" altLang="en-US" sz="2400" dirty="0">
                <a:solidFill>
                  <a:srgbClr val="00B050"/>
                </a:solidFill>
                <a:ea typeface="宋体" panose="02010600030101010101" pitchFamily="2" charset="-122"/>
                <a:cs typeface="Times New Roman" panose="02020603050405020304" pitchFamily="18" charset="0"/>
              </a:rPr>
              <a:t>方法中分别调用不同的构造方法创建的对象，并输出其属性值</a:t>
            </a:r>
            <a:r>
              <a:rPr lang="zh-CN" altLang="en-US" sz="2400" dirty="0">
                <a:solidFill>
                  <a:srgbClr val="92D050"/>
                </a:solidFill>
                <a:ea typeface="宋体" panose="02010600030101010101" pitchFamily="2" charset="-122"/>
                <a:cs typeface="Times New Roman" panose="02020603050405020304" pitchFamily="18" charset="0"/>
              </a:rPr>
              <a:t>。</a:t>
            </a:r>
            <a:endParaRPr lang="zh-CN" altLang="en-US" sz="2400" dirty="0">
              <a:solidFill>
                <a:srgbClr val="92D050"/>
              </a:solidFill>
              <a:ea typeface="宋体" panose="02010600030101010101" pitchFamily="2" charset="-122"/>
              <a:cs typeface="Times New Roman" panose="02020603050405020304" pitchFamily="18" charset="0"/>
            </a:endParaRPr>
          </a:p>
        </p:txBody>
      </p:sp>
      <p:sp>
        <p:nvSpPr>
          <p:cNvPr id="482307" name="Rectangle 3"/>
          <p:cNvSpPr>
            <a:spLocks noGrp="1" noChangeArrowheads="1"/>
          </p:cNvSpPr>
          <p:nvPr>
            <p:ph type="title"/>
          </p:nvPr>
        </p:nvSpPr>
        <p:spPr>
          <a:xfrm>
            <a:off x="613115" y="503447"/>
            <a:ext cx="5039925" cy="648072"/>
          </a:xfrm>
        </p:spPr>
        <p:txBody>
          <a:bodyPr/>
          <a:lstStyle/>
          <a:p>
            <a:pPr eaLnBrk="1" hangingPunct="1">
              <a:defRPr/>
            </a:pPr>
            <a:r>
              <a:rPr lang="zh-CN" altLang="en-US" b="1" dirty="0">
                <a:solidFill>
                  <a:srgbClr val="00B050"/>
                </a:solidFill>
                <a:latin typeface="+mn-lt"/>
                <a:ea typeface="宋体" panose="02010600030101010101" pitchFamily="2" charset="-122"/>
                <a:cs typeface="Times New Roman" panose="02020603050405020304" pitchFamily="18" charset="0"/>
              </a:rPr>
              <a:t>练习</a:t>
            </a:r>
            <a:r>
              <a:rPr lang="en-US" altLang="zh-CN" b="1" dirty="0">
                <a:solidFill>
                  <a:srgbClr val="00B050"/>
                </a:solidFill>
                <a:latin typeface="+mn-lt"/>
                <a:ea typeface="宋体" panose="02010600030101010101" pitchFamily="2" charset="-122"/>
                <a:cs typeface="Times New Roman" panose="02020603050405020304" pitchFamily="18" charset="0"/>
              </a:rPr>
              <a:t>6</a:t>
            </a:r>
            <a:endParaRPr lang="en-US" altLang="zh-CN" b="1" dirty="0">
              <a:solidFill>
                <a:srgbClr val="00B050"/>
              </a:solidFill>
              <a:latin typeface="+mn-lt"/>
              <a:ea typeface="宋体" panose="02010600030101010101" pitchFamily="2"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360" y="2132857"/>
            <a:ext cx="11521280" cy="3600986"/>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B050"/>
                </a:solidFill>
                <a:ea typeface="宋体" panose="02010600030101010101" pitchFamily="2" charset="-122"/>
              </a:rPr>
              <a:t>在</a:t>
            </a:r>
            <a:r>
              <a:rPr lang="en-US" altLang="zh-CN" sz="2800" dirty="0">
                <a:solidFill>
                  <a:srgbClr val="00B050"/>
                </a:solidFill>
                <a:ea typeface="宋体" panose="02010600030101010101" pitchFamily="2" charset="-122"/>
              </a:rPr>
              <a:t>java</a:t>
            </a:r>
            <a:r>
              <a:rPr lang="zh-CN" altLang="en-US" sz="2800" dirty="0">
                <a:solidFill>
                  <a:srgbClr val="00B050"/>
                </a:solidFill>
                <a:ea typeface="宋体" panose="02010600030101010101" pitchFamily="2" charset="-122"/>
              </a:rPr>
              <a:t>中，</a:t>
            </a:r>
            <a:r>
              <a:rPr lang="en-US" altLang="zh-CN" sz="2800" dirty="0">
                <a:solidFill>
                  <a:srgbClr val="00B050"/>
                </a:solidFill>
                <a:ea typeface="宋体" panose="02010600030101010101" pitchFamily="2" charset="-122"/>
              </a:rPr>
              <a:t>this</a:t>
            </a:r>
            <a:r>
              <a:rPr lang="zh-CN" altLang="en-US" sz="2800" dirty="0">
                <a:solidFill>
                  <a:srgbClr val="00B050"/>
                </a:solidFill>
                <a:ea typeface="宋体" panose="02010600030101010101" pitchFamily="2" charset="-122"/>
              </a:rPr>
              <a:t>关键字比较难理解，它</a:t>
            </a:r>
            <a:r>
              <a:rPr lang="zh-CN" altLang="en-US" sz="2800" dirty="0">
                <a:solidFill>
                  <a:srgbClr val="00B050"/>
                </a:solidFill>
                <a:ea typeface="宋体" panose="02010600030101010101" pitchFamily="2" charset="-122"/>
                <a:cs typeface="Times New Roman" panose="02020603050405020304" pitchFamily="18" charset="0"/>
              </a:rPr>
              <a:t>的作用和其词义很接近。</a:t>
            </a:r>
            <a:endParaRPr lang="en-US" altLang="zh-CN" sz="2800" dirty="0">
              <a:solidFill>
                <a:srgbClr val="00B050"/>
              </a:solidFill>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a:solidFill>
                  <a:srgbClr val="00B050"/>
                </a:solidFill>
                <a:ea typeface="宋体" panose="02010600030101010101" pitchFamily="2" charset="-122"/>
                <a:cs typeface="Times New Roman" panose="02020603050405020304" pitchFamily="18" charset="0"/>
              </a:rPr>
              <a:t>它在方法内部使用，即这个方法所属对象的引用；</a:t>
            </a:r>
            <a:endParaRPr lang="en-US" altLang="zh-CN" sz="2400" dirty="0">
              <a:solidFill>
                <a:srgbClr val="00B050"/>
              </a:solidFill>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a:solidFill>
                  <a:srgbClr val="00B050"/>
                </a:solidFill>
                <a:ea typeface="宋体" panose="02010600030101010101" pitchFamily="2" charset="-122"/>
                <a:cs typeface="Times New Roman" panose="02020603050405020304" pitchFamily="18" charset="0"/>
              </a:rPr>
              <a:t>它在构造器内部使用，表示该构造器正在初始化的对象。</a:t>
            </a:r>
            <a:endParaRPr lang="en-US" altLang="zh-CN" sz="2400" dirty="0">
              <a:solidFill>
                <a:srgbClr val="00B050"/>
              </a:solidFill>
              <a:ea typeface="宋体" panose="02010600030101010101" pitchFamily="2" charset="-122"/>
            </a:endParaRPr>
          </a:p>
          <a:p>
            <a:pPr marL="342900" indent="-342900">
              <a:spcBef>
                <a:spcPts val="1200"/>
              </a:spcBef>
              <a:buFont typeface="Wingdings" panose="05000000000000000000" pitchFamily="2" charset="2"/>
              <a:buChar char="l"/>
            </a:pPr>
            <a:r>
              <a:rPr lang="en-US" altLang="zh-CN" sz="2800" dirty="0">
                <a:solidFill>
                  <a:srgbClr val="00B050"/>
                </a:solidFill>
                <a:ea typeface="宋体" panose="02010600030101010101" pitchFamily="2" charset="-122"/>
              </a:rPr>
              <a:t>  this</a:t>
            </a:r>
            <a:r>
              <a:rPr lang="zh-CN" altLang="en-US" sz="2800" dirty="0">
                <a:solidFill>
                  <a:srgbClr val="00B050"/>
                </a:solidFill>
                <a:ea typeface="宋体" panose="02010600030101010101" pitchFamily="2" charset="-122"/>
              </a:rPr>
              <a:t>表示当前对象，可以调用类的属性、方法和构 </a:t>
            </a:r>
            <a:endParaRPr lang="en-US" altLang="zh-CN" sz="2800" dirty="0">
              <a:solidFill>
                <a:srgbClr val="00B050"/>
              </a:solidFill>
              <a:ea typeface="宋体" panose="02010600030101010101" pitchFamily="2" charset="-122"/>
            </a:endParaRPr>
          </a:p>
          <a:p>
            <a:r>
              <a:rPr lang="en-US" altLang="zh-CN" sz="2800" dirty="0">
                <a:solidFill>
                  <a:srgbClr val="00B050"/>
                </a:solidFill>
                <a:ea typeface="宋体" panose="02010600030101010101" pitchFamily="2" charset="-122"/>
              </a:rPr>
              <a:t>       </a:t>
            </a:r>
            <a:r>
              <a:rPr lang="zh-CN" altLang="en-US" sz="2800" dirty="0">
                <a:solidFill>
                  <a:srgbClr val="00B050"/>
                </a:solidFill>
                <a:ea typeface="宋体" panose="02010600030101010101" pitchFamily="2" charset="-122"/>
              </a:rPr>
              <a:t>造器</a:t>
            </a:r>
            <a:endParaRPr lang="en-US" altLang="zh-CN" sz="2800" dirty="0">
              <a:solidFill>
                <a:srgbClr val="00B050"/>
              </a:solidFill>
              <a:ea typeface="宋体" panose="02010600030101010101" pitchFamily="2" charset="-122"/>
            </a:endParaRPr>
          </a:p>
          <a:p>
            <a:pPr marL="457200" indent="-457200">
              <a:spcBef>
                <a:spcPts val="1200"/>
              </a:spcBef>
              <a:buFont typeface="Wingdings" panose="05000000000000000000" pitchFamily="2" charset="2"/>
              <a:buChar char="l"/>
            </a:pPr>
            <a:r>
              <a:rPr lang="zh-CN" altLang="en-US" sz="2800" dirty="0">
                <a:solidFill>
                  <a:srgbClr val="00B050"/>
                </a:solidFill>
                <a:ea typeface="宋体" panose="02010600030101010101" pitchFamily="2" charset="-122"/>
              </a:rPr>
              <a:t>什么时候使用</a:t>
            </a:r>
            <a:r>
              <a:rPr lang="en-US" altLang="zh-CN" sz="2800" dirty="0">
                <a:solidFill>
                  <a:srgbClr val="00B050"/>
                </a:solidFill>
                <a:ea typeface="宋体" panose="02010600030101010101" pitchFamily="2" charset="-122"/>
              </a:rPr>
              <a:t>this</a:t>
            </a:r>
            <a:r>
              <a:rPr lang="zh-CN" altLang="en-US" sz="2800" dirty="0">
                <a:solidFill>
                  <a:srgbClr val="00B050"/>
                </a:solidFill>
                <a:ea typeface="宋体" panose="02010600030101010101" pitchFamily="2" charset="-122"/>
              </a:rPr>
              <a:t>关键字呢？</a:t>
            </a:r>
            <a:endParaRPr lang="zh-CN" altLang="en-US" sz="2800" dirty="0">
              <a:solidFill>
                <a:srgbClr val="00B050"/>
              </a:solidFill>
              <a:ea typeface="宋体" panose="02010600030101010101" pitchFamily="2" charset="-122"/>
            </a:endParaRPr>
          </a:p>
          <a:p>
            <a:pPr marL="914400" lvl="1" indent="-457200">
              <a:buFont typeface="Wingdings" panose="05000000000000000000" pitchFamily="2" charset="2"/>
              <a:buChar char="Ø"/>
            </a:pPr>
            <a:r>
              <a:rPr lang="zh-CN" altLang="en-US" sz="2400" dirty="0">
                <a:solidFill>
                  <a:srgbClr val="00B050"/>
                </a:solidFill>
                <a:ea typeface="宋体" panose="02010600030101010101" pitchFamily="2" charset="-122"/>
              </a:rPr>
              <a:t>当在方法内需要用到调用该方法的对象时，就用</a:t>
            </a:r>
            <a:r>
              <a:rPr lang="en-US" altLang="zh-CN" sz="2400" dirty="0">
                <a:solidFill>
                  <a:srgbClr val="00B050"/>
                </a:solidFill>
                <a:ea typeface="宋体" panose="02010600030101010101" pitchFamily="2" charset="-122"/>
              </a:rPr>
              <a:t>this</a:t>
            </a:r>
            <a:r>
              <a:rPr lang="zh-CN" altLang="en-US" sz="2400" dirty="0">
                <a:solidFill>
                  <a:srgbClr val="00B050"/>
                </a:solidFill>
                <a:ea typeface="宋体" panose="02010600030101010101" pitchFamily="2" charset="-122"/>
              </a:rPr>
              <a:t>。</a:t>
            </a:r>
            <a:endParaRPr lang="en-US" altLang="zh-CN" sz="2800" dirty="0">
              <a:solidFill>
                <a:srgbClr val="00B050"/>
              </a:solidFill>
              <a:ea typeface="宋体" panose="02010600030101010101" pitchFamily="2" charset="-122"/>
            </a:endParaRPr>
          </a:p>
          <a:p>
            <a:pPr lvl="1"/>
            <a:endParaRPr lang="zh-CN" altLang="en-US" sz="2400" dirty="0">
              <a:solidFill>
                <a:srgbClr val="92D050"/>
              </a:solidFill>
              <a:ea typeface="宋体" panose="02010600030101010101" pitchFamily="2" charset="-122"/>
            </a:endParaRPr>
          </a:p>
        </p:txBody>
      </p:sp>
      <p:sp>
        <p:nvSpPr>
          <p:cNvPr id="4" name="Rectangle 2"/>
          <p:cNvSpPr txBox="1">
            <a:spLocks noChangeArrowheads="1"/>
          </p:cNvSpPr>
          <p:nvPr/>
        </p:nvSpPr>
        <p:spPr>
          <a:xfrm>
            <a:off x="-1261215" y="466701"/>
            <a:ext cx="6720747"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a:solidFill>
                  <a:srgbClr val="00B050"/>
                </a:solidFill>
                <a:latin typeface="+mn-lt"/>
                <a:ea typeface="宋体" panose="02010600030101010101" pitchFamily="2" charset="-122"/>
                <a:cs typeface="Times New Roman" panose="02020603050405020304" pitchFamily="18" charset="0"/>
              </a:rPr>
              <a:t>3.9  </a:t>
            </a:r>
            <a:r>
              <a:rPr lang="zh-CN" altLang="en-US" b="1" dirty="0">
                <a:solidFill>
                  <a:srgbClr val="00B050"/>
                </a:solidFill>
                <a:latin typeface="+mn-lt"/>
                <a:ea typeface="宋体" panose="02010600030101010101" pitchFamily="2" charset="-122"/>
                <a:cs typeface="Times New Roman" panose="02020603050405020304" pitchFamily="18" charset="0"/>
              </a:rPr>
              <a:t>关键字</a:t>
            </a:r>
            <a:r>
              <a:rPr lang="en-US" altLang="zh-CN" b="1" dirty="0">
                <a:solidFill>
                  <a:srgbClr val="00B050"/>
                </a:solidFill>
                <a:latin typeface="+mn-lt"/>
                <a:ea typeface="宋体" panose="02010600030101010101" pitchFamily="2" charset="-122"/>
                <a:cs typeface="Times New Roman" panose="02020603050405020304" pitchFamily="18" charset="0"/>
              </a:rPr>
              <a:t>—this</a:t>
            </a:r>
            <a:endParaRPr lang="zh-CN" altLang="en-US" b="1" dirty="0">
              <a:solidFill>
                <a:srgbClr val="00B050"/>
              </a:solidFill>
              <a:latin typeface="+mn-lt"/>
              <a:ea typeface="宋体" panose="02010600030101010101" pitchFamily="2" charset="-122"/>
              <a:cs typeface="Times New Roman" panose="02020603050405020304" pitchFamily="18" charset="0"/>
            </a:endParaRPr>
          </a:p>
        </p:txBody>
      </p:sp>
      <p:sp>
        <p:nvSpPr>
          <p:cNvPr id="5" name="Rectangle 2"/>
          <p:cNvSpPr>
            <a:spLocks noGrp="1" noChangeArrowheads="1"/>
          </p:cNvSpPr>
          <p:nvPr>
            <p:ph type="title"/>
          </p:nvPr>
        </p:nvSpPr>
        <p:spPr>
          <a:xfrm>
            <a:off x="623392" y="1450008"/>
            <a:ext cx="3802293" cy="648072"/>
          </a:xfrm>
        </p:spPr>
        <p:txBody>
          <a:bodyPr>
            <a:normAutofit/>
          </a:bodyPr>
          <a:lstStyle/>
          <a:p>
            <a:pPr eaLnBrk="1" hangingPunct="1"/>
            <a:r>
              <a:rPr lang="en-US" altLang="zh-CN" sz="3200" b="1" dirty="0">
                <a:solidFill>
                  <a:srgbClr val="FF0000"/>
                </a:solidFill>
                <a:latin typeface="+mn-lt"/>
                <a:ea typeface="宋体" panose="02010600030101010101" pitchFamily="2" charset="-122"/>
                <a:cs typeface="Times New Roman" panose="02020603050405020304" pitchFamily="18" charset="0"/>
              </a:rPr>
              <a:t>this</a:t>
            </a:r>
            <a:r>
              <a:rPr lang="zh-CN" altLang="en-US" sz="3200" b="1" dirty="0">
                <a:solidFill>
                  <a:srgbClr val="FF0000"/>
                </a:solidFill>
                <a:latin typeface="+mn-lt"/>
                <a:ea typeface="宋体" panose="02010600030101010101" pitchFamily="2" charset="-122"/>
                <a:cs typeface="Times New Roman" panose="02020603050405020304" pitchFamily="18" charset="0"/>
              </a:rPr>
              <a:t>是什么？ </a:t>
            </a:r>
            <a:endParaRPr lang="zh-CN" altLang="en-US" sz="3200" b="1" dirty="0">
              <a:solidFill>
                <a:srgbClr val="FF0000"/>
              </a:solidFill>
              <a:latin typeface="+mn-lt"/>
              <a:ea typeface="宋体" panose="02010600030101010101" pitchFamily="2"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421" y="626563"/>
            <a:ext cx="8165257" cy="523220"/>
          </a:xfrm>
          <a:prstGeom prst="rect">
            <a:avLst/>
          </a:prstGeom>
          <a:noFill/>
        </p:spPr>
        <p:txBody>
          <a:bodyPr wrap="square" rtlCol="0">
            <a:spAutoFit/>
          </a:bodyPr>
          <a:lstStyle/>
          <a:p>
            <a:r>
              <a:rPr lang="zh-CN" altLang="en-US" sz="2800" b="1" dirty="0">
                <a:solidFill>
                  <a:srgbClr val="00B050"/>
                </a:solidFill>
                <a:ea typeface="宋体" panose="02010600030101010101" pitchFamily="2" charset="-122"/>
              </a:rPr>
              <a:t>使用</a:t>
            </a:r>
            <a:r>
              <a:rPr lang="en-US" altLang="zh-CN" sz="2800" b="1" dirty="0">
                <a:solidFill>
                  <a:srgbClr val="00B050"/>
                </a:solidFill>
                <a:ea typeface="宋体" panose="02010600030101010101" pitchFamily="2" charset="-122"/>
              </a:rPr>
              <a:t>this</a:t>
            </a:r>
            <a:r>
              <a:rPr lang="zh-CN" altLang="en-US" sz="2800" b="1" dirty="0">
                <a:solidFill>
                  <a:srgbClr val="00B050"/>
                </a:solidFill>
                <a:ea typeface="宋体" panose="02010600030101010101" pitchFamily="2" charset="-122"/>
              </a:rPr>
              <a:t>，调用属性、方法</a:t>
            </a:r>
            <a:endParaRPr lang="en-US" altLang="zh-CN" sz="2800" b="1" dirty="0">
              <a:solidFill>
                <a:srgbClr val="00B050"/>
              </a:solidFill>
              <a:ea typeface="宋体" panose="02010600030101010101" pitchFamily="2" charset="-122"/>
            </a:endParaRPr>
          </a:p>
        </p:txBody>
      </p:sp>
      <p:sp>
        <p:nvSpPr>
          <p:cNvPr id="3" name="TextBox 2"/>
          <p:cNvSpPr txBox="1"/>
          <p:nvPr/>
        </p:nvSpPr>
        <p:spPr>
          <a:xfrm>
            <a:off x="952421" y="1229558"/>
            <a:ext cx="11239579" cy="5262979"/>
          </a:xfrm>
          <a:prstGeom prst="rect">
            <a:avLst/>
          </a:prstGeom>
          <a:noFill/>
        </p:spPr>
        <p:txBody>
          <a:bodyPr wrap="square" rtlCol="0">
            <a:spAutoFit/>
          </a:bodyPr>
          <a:lstStyle/>
          <a:p>
            <a:r>
              <a:rPr lang="en-US" altLang="zh-CN" sz="2400" dirty="0">
                <a:solidFill>
                  <a:srgbClr val="00B050"/>
                </a:solidFill>
                <a:ea typeface="宋体" panose="02010600030101010101" pitchFamily="2" charset="-122"/>
                <a:cs typeface="Times New Roman" panose="02020603050405020304" pitchFamily="18" charset="0"/>
              </a:rPr>
              <a:t>class Person{		// </a:t>
            </a:r>
            <a:r>
              <a:rPr lang="zh-CN" altLang="en-US" sz="2400" dirty="0">
                <a:solidFill>
                  <a:srgbClr val="00B050"/>
                </a:solidFill>
                <a:ea typeface="宋体" panose="02010600030101010101" pitchFamily="2" charset="-122"/>
                <a:cs typeface="Times New Roman" panose="02020603050405020304" pitchFamily="18" charset="0"/>
              </a:rPr>
              <a:t>定义</a:t>
            </a:r>
            <a:r>
              <a:rPr lang="en-US" altLang="zh-CN" sz="2400" dirty="0">
                <a:solidFill>
                  <a:srgbClr val="00B050"/>
                </a:solidFill>
                <a:ea typeface="宋体" panose="02010600030101010101" pitchFamily="2" charset="-122"/>
                <a:cs typeface="Times New Roman" panose="02020603050405020304" pitchFamily="18" charset="0"/>
              </a:rPr>
              <a:t>Person</a:t>
            </a:r>
            <a:r>
              <a:rPr lang="zh-CN" altLang="en-US" sz="2400" dirty="0">
                <a:solidFill>
                  <a:srgbClr val="00B050"/>
                </a:solidFill>
                <a:ea typeface="宋体" panose="02010600030101010101" pitchFamily="2" charset="-122"/>
                <a:cs typeface="Times New Roman" panose="02020603050405020304" pitchFamily="18" charset="0"/>
              </a:rPr>
              <a:t>类</a:t>
            </a:r>
            <a:endParaRPr lang="zh-CN" altLang="en-US" sz="2400" dirty="0">
              <a:solidFill>
                <a:srgbClr val="00B050"/>
              </a:solidFill>
              <a:ea typeface="宋体" panose="02010600030101010101" pitchFamily="2" charset="-122"/>
              <a:cs typeface="Times New Roman" panose="02020603050405020304" pitchFamily="18" charset="0"/>
            </a:endParaRPr>
          </a:p>
          <a:p>
            <a:r>
              <a:rPr lang="zh-CN" altLang="en-US" sz="2400" dirty="0">
                <a:solidFill>
                  <a:srgbClr val="00B050"/>
                </a:solidFill>
                <a:ea typeface="宋体" panose="02010600030101010101" pitchFamily="2" charset="-122"/>
                <a:cs typeface="Times New Roman" panose="02020603050405020304" pitchFamily="18" charset="0"/>
              </a:rPr>
              <a:t>	</a:t>
            </a:r>
            <a:r>
              <a:rPr lang="en-US" altLang="zh-CN" sz="2400" dirty="0">
                <a:solidFill>
                  <a:srgbClr val="00B050"/>
                </a:solidFill>
                <a:ea typeface="宋体" panose="02010600030101010101" pitchFamily="2" charset="-122"/>
                <a:cs typeface="Times New Roman" panose="02020603050405020304" pitchFamily="18" charset="0"/>
              </a:rPr>
              <a:t>private String name ;	</a:t>
            </a:r>
            <a:endParaRPr lang="zh-CN" altLang="en-US" sz="2400" dirty="0">
              <a:solidFill>
                <a:srgbClr val="00B050"/>
              </a:solidFill>
              <a:ea typeface="宋体" panose="02010600030101010101" pitchFamily="2" charset="-122"/>
              <a:cs typeface="Times New Roman" panose="02020603050405020304" pitchFamily="18" charset="0"/>
            </a:endParaRPr>
          </a:p>
          <a:p>
            <a:r>
              <a:rPr lang="zh-CN" altLang="en-US" sz="2400" dirty="0">
                <a:solidFill>
                  <a:srgbClr val="00B050"/>
                </a:solidFill>
                <a:ea typeface="宋体" panose="02010600030101010101" pitchFamily="2" charset="-122"/>
                <a:cs typeface="Times New Roman" panose="02020603050405020304" pitchFamily="18" charset="0"/>
              </a:rPr>
              <a:t>	</a:t>
            </a:r>
            <a:r>
              <a:rPr lang="en-US" altLang="zh-CN" sz="2400" dirty="0">
                <a:solidFill>
                  <a:srgbClr val="00B050"/>
                </a:solidFill>
                <a:ea typeface="宋体" panose="02010600030101010101" pitchFamily="2" charset="-122"/>
                <a:cs typeface="Times New Roman" panose="02020603050405020304" pitchFamily="18" charset="0"/>
              </a:rPr>
              <a:t>private </a:t>
            </a:r>
            <a:r>
              <a:rPr lang="en-US" altLang="zh-CN" sz="2400" dirty="0" err="1">
                <a:solidFill>
                  <a:srgbClr val="00B050"/>
                </a:solidFill>
                <a:ea typeface="宋体" panose="02010600030101010101" pitchFamily="2" charset="-122"/>
                <a:cs typeface="Times New Roman" panose="02020603050405020304" pitchFamily="18" charset="0"/>
              </a:rPr>
              <a:t>int</a:t>
            </a:r>
            <a:r>
              <a:rPr lang="en-US" altLang="zh-CN" sz="2400" dirty="0">
                <a:solidFill>
                  <a:srgbClr val="00B050"/>
                </a:solidFill>
                <a:ea typeface="宋体" panose="02010600030101010101" pitchFamily="2" charset="-122"/>
                <a:cs typeface="Times New Roman" panose="02020603050405020304" pitchFamily="18" charset="0"/>
              </a:rPr>
              <a:t> age ;			</a:t>
            </a:r>
            <a:endParaRPr lang="zh-CN" altLang="en-US" sz="2400" dirty="0">
              <a:solidFill>
                <a:srgbClr val="00B050"/>
              </a:solidFill>
              <a:ea typeface="宋体" panose="02010600030101010101" pitchFamily="2" charset="-122"/>
              <a:cs typeface="Times New Roman" panose="02020603050405020304" pitchFamily="18" charset="0"/>
            </a:endParaRPr>
          </a:p>
          <a:p>
            <a:r>
              <a:rPr lang="zh-CN" altLang="en-US" sz="2400" dirty="0">
                <a:solidFill>
                  <a:srgbClr val="00B050"/>
                </a:solidFill>
                <a:ea typeface="宋体" panose="02010600030101010101" pitchFamily="2" charset="-122"/>
                <a:cs typeface="Times New Roman" panose="02020603050405020304" pitchFamily="18" charset="0"/>
              </a:rPr>
              <a:t>	</a:t>
            </a:r>
            <a:r>
              <a:rPr lang="en-US" altLang="zh-CN" sz="2400" dirty="0">
                <a:solidFill>
                  <a:srgbClr val="00B050"/>
                </a:solidFill>
                <a:ea typeface="宋体" panose="02010600030101010101" pitchFamily="2" charset="-122"/>
                <a:cs typeface="Times New Roman" panose="02020603050405020304" pitchFamily="18" charset="0"/>
              </a:rPr>
              <a:t>public Person(String </a:t>
            </a:r>
            <a:r>
              <a:rPr lang="en-US" altLang="zh-CN" sz="2400" dirty="0" err="1">
                <a:solidFill>
                  <a:srgbClr val="00B050"/>
                </a:solidFill>
                <a:ea typeface="宋体" panose="02010600030101010101" pitchFamily="2" charset="-122"/>
                <a:cs typeface="Times New Roman" panose="02020603050405020304" pitchFamily="18" charset="0"/>
              </a:rPr>
              <a:t>name,int</a:t>
            </a:r>
            <a:r>
              <a:rPr lang="en-US" altLang="zh-CN" sz="2400" dirty="0">
                <a:solidFill>
                  <a:srgbClr val="00B050"/>
                </a:solidFill>
                <a:ea typeface="宋体" panose="02010600030101010101" pitchFamily="2" charset="-122"/>
                <a:cs typeface="Times New Roman" panose="02020603050405020304" pitchFamily="18" charset="0"/>
              </a:rPr>
              <a:t> age){	</a:t>
            </a:r>
            <a:endParaRPr lang="zh-CN" altLang="en-US" sz="2400" dirty="0">
              <a:solidFill>
                <a:srgbClr val="00B050"/>
              </a:solidFill>
              <a:ea typeface="宋体" panose="02010600030101010101" pitchFamily="2" charset="-122"/>
              <a:cs typeface="Times New Roman" panose="02020603050405020304" pitchFamily="18" charset="0"/>
            </a:endParaRPr>
          </a:p>
          <a:p>
            <a:r>
              <a:rPr lang="zh-CN" altLang="en-US" sz="2400" dirty="0">
                <a:solidFill>
                  <a:srgbClr val="00B050"/>
                </a:solidFill>
                <a:ea typeface="宋体" panose="02010600030101010101" pitchFamily="2" charset="-122"/>
                <a:cs typeface="Times New Roman" panose="02020603050405020304" pitchFamily="18" charset="0"/>
              </a:rPr>
              <a:t>		</a:t>
            </a:r>
            <a:r>
              <a:rPr lang="en-US" altLang="zh-CN" sz="2400" dirty="0">
                <a:solidFill>
                  <a:srgbClr val="00B050"/>
                </a:solidFill>
                <a:ea typeface="宋体" panose="02010600030101010101" pitchFamily="2" charset="-122"/>
                <a:cs typeface="Times New Roman" panose="02020603050405020304" pitchFamily="18" charset="0"/>
              </a:rPr>
              <a:t>this.name = name ;   </a:t>
            </a:r>
            <a:endParaRPr lang="zh-CN" altLang="en-US" sz="2400" dirty="0">
              <a:solidFill>
                <a:srgbClr val="00B050"/>
              </a:solidFill>
              <a:ea typeface="宋体" panose="02010600030101010101" pitchFamily="2" charset="-122"/>
              <a:cs typeface="Times New Roman" panose="02020603050405020304" pitchFamily="18" charset="0"/>
            </a:endParaRPr>
          </a:p>
          <a:p>
            <a:r>
              <a:rPr lang="zh-CN" altLang="en-US" sz="2400" dirty="0">
                <a:solidFill>
                  <a:srgbClr val="00B050"/>
                </a:solidFill>
                <a:ea typeface="宋体" panose="02010600030101010101" pitchFamily="2" charset="-122"/>
                <a:cs typeface="Times New Roman" panose="02020603050405020304" pitchFamily="18" charset="0"/>
              </a:rPr>
              <a:t>		</a:t>
            </a:r>
            <a:r>
              <a:rPr lang="en-US" altLang="zh-CN" sz="2400" dirty="0" err="1">
                <a:solidFill>
                  <a:srgbClr val="00B050"/>
                </a:solidFill>
                <a:ea typeface="宋体" panose="02010600030101010101" pitchFamily="2" charset="-122"/>
                <a:cs typeface="Times New Roman" panose="02020603050405020304" pitchFamily="18" charset="0"/>
              </a:rPr>
              <a:t>this.age</a:t>
            </a:r>
            <a:r>
              <a:rPr lang="en-US" altLang="zh-CN" sz="2400" dirty="0">
                <a:solidFill>
                  <a:srgbClr val="00B050"/>
                </a:solidFill>
                <a:ea typeface="宋体" panose="02010600030101010101" pitchFamily="2" charset="-122"/>
                <a:cs typeface="Times New Roman" panose="02020603050405020304" pitchFamily="18" charset="0"/>
              </a:rPr>
              <a:t> = age ;  }</a:t>
            </a:r>
            <a:endParaRPr lang="en-US" altLang="zh-CN" sz="2400" dirty="0">
              <a:solidFill>
                <a:srgbClr val="00B050"/>
              </a:solidFill>
              <a:ea typeface="宋体" panose="02010600030101010101" pitchFamily="2" charset="-122"/>
              <a:cs typeface="Times New Roman" panose="02020603050405020304" pitchFamily="18" charset="0"/>
            </a:endParaRPr>
          </a:p>
          <a:p>
            <a:r>
              <a:rPr lang="en-US" altLang="zh-CN" sz="2400" dirty="0">
                <a:solidFill>
                  <a:srgbClr val="00B050"/>
                </a:solidFill>
                <a:ea typeface="宋体" panose="02010600030101010101" pitchFamily="2" charset="-122"/>
                <a:cs typeface="Times New Roman" panose="02020603050405020304" pitchFamily="18" charset="0"/>
              </a:rPr>
              <a:t>	public void </a:t>
            </a:r>
            <a:r>
              <a:rPr lang="en-US" altLang="zh-CN" sz="2400" dirty="0" err="1">
                <a:solidFill>
                  <a:srgbClr val="00B050"/>
                </a:solidFill>
                <a:ea typeface="宋体" panose="02010600030101010101" pitchFamily="2" charset="-122"/>
                <a:cs typeface="Times New Roman" panose="02020603050405020304" pitchFamily="18" charset="0"/>
              </a:rPr>
              <a:t>getInfo</a:t>
            </a:r>
            <a:r>
              <a:rPr lang="en-US" altLang="zh-CN" sz="2400" dirty="0">
                <a:solidFill>
                  <a:srgbClr val="00B050"/>
                </a:solidFill>
                <a:ea typeface="宋体" panose="02010600030101010101" pitchFamily="2" charset="-122"/>
                <a:cs typeface="Times New Roman" panose="02020603050405020304" pitchFamily="18" charset="0"/>
              </a:rPr>
              <a:t>(){	</a:t>
            </a:r>
            <a:endParaRPr lang="zh-CN" altLang="en-US" sz="2400" dirty="0">
              <a:solidFill>
                <a:srgbClr val="00B050"/>
              </a:solidFill>
              <a:ea typeface="宋体" panose="02010600030101010101" pitchFamily="2" charset="-122"/>
              <a:cs typeface="Times New Roman" panose="02020603050405020304" pitchFamily="18" charset="0"/>
            </a:endParaRPr>
          </a:p>
          <a:p>
            <a:r>
              <a:rPr lang="zh-CN" altLang="en-US" sz="2400" dirty="0">
                <a:solidFill>
                  <a:srgbClr val="00B050"/>
                </a:solidFill>
                <a:ea typeface="宋体" panose="02010600030101010101" pitchFamily="2" charset="-122"/>
                <a:cs typeface="Times New Roman" panose="02020603050405020304" pitchFamily="18" charset="0"/>
              </a:rPr>
              <a:t>		</a:t>
            </a:r>
            <a:r>
              <a:rPr lang="en-US" altLang="zh-CN" sz="2400" dirty="0" err="1">
                <a:solidFill>
                  <a:srgbClr val="00B050"/>
                </a:solidFill>
                <a:ea typeface="宋体" panose="02010600030101010101" pitchFamily="2" charset="-122"/>
                <a:cs typeface="Times New Roman" panose="02020603050405020304" pitchFamily="18" charset="0"/>
              </a:rPr>
              <a:t>System.out.println</a:t>
            </a:r>
            <a:r>
              <a:rPr lang="en-US" altLang="zh-CN" sz="2400" dirty="0">
                <a:solidFill>
                  <a:srgbClr val="00B050"/>
                </a:solidFill>
                <a:ea typeface="宋体" panose="02010600030101010101" pitchFamily="2" charset="-122"/>
                <a:cs typeface="Times New Roman" panose="02020603050405020304" pitchFamily="18" charset="0"/>
              </a:rPr>
              <a:t>("</a:t>
            </a:r>
            <a:r>
              <a:rPr lang="zh-CN" altLang="en-US" sz="2400" dirty="0">
                <a:solidFill>
                  <a:srgbClr val="00B050"/>
                </a:solidFill>
                <a:ea typeface="宋体" panose="02010600030101010101" pitchFamily="2" charset="-122"/>
                <a:cs typeface="Times New Roman" panose="02020603050405020304" pitchFamily="18" charset="0"/>
              </a:rPr>
              <a:t>姓名：</a:t>
            </a:r>
            <a:r>
              <a:rPr lang="en-US" altLang="zh-CN" sz="2400" dirty="0">
                <a:solidFill>
                  <a:srgbClr val="00B050"/>
                </a:solidFill>
                <a:ea typeface="宋体" panose="02010600030101010101" pitchFamily="2" charset="-122"/>
                <a:cs typeface="Times New Roman" panose="02020603050405020304" pitchFamily="18" charset="0"/>
              </a:rPr>
              <a:t>" + name) ;</a:t>
            </a:r>
            <a:endParaRPr lang="en-US" altLang="zh-CN" sz="2400" dirty="0">
              <a:solidFill>
                <a:srgbClr val="00B050"/>
              </a:solidFill>
              <a:ea typeface="宋体" panose="02010600030101010101" pitchFamily="2" charset="-122"/>
              <a:cs typeface="Times New Roman" panose="02020603050405020304" pitchFamily="18" charset="0"/>
            </a:endParaRPr>
          </a:p>
          <a:p>
            <a:r>
              <a:rPr lang="en-US" altLang="zh-CN" sz="2400" dirty="0">
                <a:solidFill>
                  <a:srgbClr val="00B050"/>
                </a:solidFill>
                <a:ea typeface="宋体" panose="02010600030101010101" pitchFamily="2" charset="-122"/>
                <a:cs typeface="Times New Roman" panose="02020603050405020304" pitchFamily="18" charset="0"/>
              </a:rPr>
              <a:t>		</a:t>
            </a:r>
            <a:r>
              <a:rPr lang="en-US" altLang="zh-CN" sz="2400" dirty="0" err="1">
                <a:solidFill>
                  <a:srgbClr val="00B050"/>
                </a:solidFill>
                <a:ea typeface="宋体" panose="02010600030101010101" pitchFamily="2" charset="-122"/>
                <a:cs typeface="Times New Roman" panose="02020603050405020304" pitchFamily="18" charset="0"/>
              </a:rPr>
              <a:t>this.speak</a:t>
            </a:r>
            <a:r>
              <a:rPr lang="en-US" altLang="zh-CN" sz="2400" dirty="0">
                <a:solidFill>
                  <a:srgbClr val="00B050"/>
                </a:solidFill>
                <a:ea typeface="宋体" panose="02010600030101010101" pitchFamily="2" charset="-122"/>
                <a:cs typeface="Times New Roman" panose="02020603050405020304" pitchFamily="18" charset="0"/>
              </a:rPr>
              <a:t>();</a:t>
            </a:r>
            <a:endParaRPr lang="en-US" altLang="zh-CN" sz="2400" dirty="0">
              <a:solidFill>
                <a:srgbClr val="00B050"/>
              </a:solidFill>
              <a:ea typeface="宋体" panose="02010600030101010101" pitchFamily="2" charset="-122"/>
              <a:cs typeface="Times New Roman" panose="02020603050405020304" pitchFamily="18" charset="0"/>
            </a:endParaRPr>
          </a:p>
          <a:p>
            <a:r>
              <a:rPr lang="en-US" altLang="zh-CN" sz="2400" dirty="0">
                <a:solidFill>
                  <a:srgbClr val="00B050"/>
                </a:solidFill>
                <a:ea typeface="宋体" panose="02010600030101010101" pitchFamily="2" charset="-122"/>
                <a:cs typeface="Times New Roman" panose="02020603050405020304" pitchFamily="18" charset="0"/>
              </a:rPr>
              <a:t>	}</a:t>
            </a:r>
            <a:endParaRPr lang="en-US" altLang="zh-CN" sz="2400" dirty="0">
              <a:solidFill>
                <a:srgbClr val="00B050"/>
              </a:solidFill>
              <a:ea typeface="宋体" panose="02010600030101010101" pitchFamily="2" charset="-122"/>
              <a:cs typeface="Times New Roman" panose="02020603050405020304" pitchFamily="18" charset="0"/>
            </a:endParaRPr>
          </a:p>
          <a:p>
            <a:r>
              <a:rPr lang="en-US" altLang="zh-CN" sz="2400" dirty="0">
                <a:solidFill>
                  <a:srgbClr val="00B050"/>
                </a:solidFill>
                <a:ea typeface="宋体" panose="02010600030101010101" pitchFamily="2" charset="-122"/>
                <a:cs typeface="Times New Roman" panose="02020603050405020304" pitchFamily="18" charset="0"/>
              </a:rPr>
              <a:t>	public void speak(){</a:t>
            </a:r>
            <a:endParaRPr lang="en-US" altLang="zh-CN" sz="2400" dirty="0">
              <a:solidFill>
                <a:srgbClr val="00B050"/>
              </a:solidFill>
              <a:ea typeface="宋体" panose="02010600030101010101" pitchFamily="2" charset="-122"/>
              <a:cs typeface="Times New Roman" panose="02020603050405020304" pitchFamily="18" charset="0"/>
            </a:endParaRPr>
          </a:p>
          <a:p>
            <a:r>
              <a:rPr lang="en-US" altLang="zh-CN" sz="2400" dirty="0">
                <a:solidFill>
                  <a:srgbClr val="00B050"/>
                </a:solidFill>
                <a:ea typeface="宋体" panose="02010600030101010101" pitchFamily="2" charset="-122"/>
                <a:cs typeface="Times New Roman" panose="02020603050405020304" pitchFamily="18" charset="0"/>
              </a:rPr>
              <a:t>		</a:t>
            </a:r>
            <a:r>
              <a:rPr lang="en-US" altLang="zh-CN" sz="2400" dirty="0" err="1">
                <a:solidFill>
                  <a:srgbClr val="00B050"/>
                </a:solidFill>
                <a:ea typeface="宋体" panose="02010600030101010101" pitchFamily="2" charset="-122"/>
                <a:cs typeface="Times New Roman" panose="02020603050405020304" pitchFamily="18" charset="0"/>
              </a:rPr>
              <a:t>System.out.println</a:t>
            </a:r>
            <a:r>
              <a:rPr lang="en-US" altLang="zh-CN" sz="2400" dirty="0">
                <a:solidFill>
                  <a:srgbClr val="00B050"/>
                </a:solidFill>
                <a:ea typeface="宋体" panose="02010600030101010101" pitchFamily="2" charset="-122"/>
                <a:cs typeface="Times New Roman" panose="02020603050405020304" pitchFamily="18" charset="0"/>
              </a:rPr>
              <a:t>(“</a:t>
            </a:r>
            <a:r>
              <a:rPr lang="zh-CN" altLang="en-US" sz="2400" dirty="0">
                <a:solidFill>
                  <a:srgbClr val="00B050"/>
                </a:solidFill>
                <a:ea typeface="宋体" panose="02010600030101010101" pitchFamily="2" charset="-122"/>
                <a:cs typeface="Times New Roman" panose="02020603050405020304" pitchFamily="18" charset="0"/>
              </a:rPr>
              <a:t>年龄：</a:t>
            </a:r>
            <a:r>
              <a:rPr lang="en-US" altLang="zh-CN" sz="2400" dirty="0">
                <a:solidFill>
                  <a:srgbClr val="00B050"/>
                </a:solidFill>
                <a:ea typeface="宋体" panose="02010600030101010101" pitchFamily="2" charset="-122"/>
                <a:cs typeface="Times New Roman" panose="02020603050405020304" pitchFamily="18" charset="0"/>
              </a:rPr>
              <a:t>” + </a:t>
            </a:r>
            <a:r>
              <a:rPr lang="en-US" altLang="zh-CN" sz="2400" dirty="0" err="1">
                <a:solidFill>
                  <a:srgbClr val="00B050"/>
                </a:solidFill>
                <a:ea typeface="宋体" panose="02010600030101010101" pitchFamily="2" charset="-122"/>
                <a:cs typeface="Times New Roman" panose="02020603050405020304" pitchFamily="18" charset="0"/>
              </a:rPr>
              <a:t>this.age</a:t>
            </a:r>
            <a:r>
              <a:rPr lang="en-US" altLang="zh-CN" sz="2400" dirty="0">
                <a:solidFill>
                  <a:srgbClr val="00B050"/>
                </a:solidFill>
                <a:ea typeface="宋体" panose="02010600030101010101" pitchFamily="2" charset="-122"/>
                <a:cs typeface="Times New Roman" panose="02020603050405020304" pitchFamily="18" charset="0"/>
              </a:rPr>
              <a:t>);	</a:t>
            </a:r>
            <a:endParaRPr lang="en-US" altLang="zh-CN" sz="2400" dirty="0">
              <a:solidFill>
                <a:srgbClr val="00B050"/>
              </a:solidFill>
              <a:ea typeface="宋体" panose="02010600030101010101" pitchFamily="2" charset="-122"/>
              <a:cs typeface="Times New Roman" panose="02020603050405020304" pitchFamily="18" charset="0"/>
            </a:endParaRPr>
          </a:p>
          <a:p>
            <a:r>
              <a:rPr lang="en-US" altLang="zh-CN" sz="2400" dirty="0">
                <a:solidFill>
                  <a:srgbClr val="00B050"/>
                </a:solidFill>
                <a:ea typeface="宋体" panose="02010600030101010101" pitchFamily="2" charset="-122"/>
                <a:cs typeface="Times New Roman" panose="02020603050405020304" pitchFamily="18" charset="0"/>
              </a:rPr>
              <a:t>	}</a:t>
            </a:r>
            <a:endParaRPr lang="en-US" altLang="zh-CN" sz="2400" dirty="0">
              <a:solidFill>
                <a:srgbClr val="00B050"/>
              </a:solidFill>
              <a:ea typeface="宋体" panose="02010600030101010101" pitchFamily="2" charset="-122"/>
              <a:cs typeface="Times New Roman" panose="02020603050405020304" pitchFamily="18" charset="0"/>
            </a:endParaRPr>
          </a:p>
          <a:p>
            <a:r>
              <a:rPr lang="en-US" altLang="zh-CN" sz="2400" dirty="0">
                <a:solidFill>
                  <a:srgbClr val="00B050"/>
                </a:solidFill>
                <a:ea typeface="宋体" panose="02010600030101010101" pitchFamily="2" charset="-122"/>
                <a:cs typeface="Times New Roman" panose="02020603050405020304" pitchFamily="18" charset="0"/>
              </a:rPr>
              <a:t>}</a:t>
            </a:r>
            <a:endParaRPr lang="zh-CN" altLang="en-US" sz="2400" dirty="0">
              <a:solidFill>
                <a:srgbClr val="00B050"/>
              </a:solidFill>
              <a:ea typeface="宋体" panose="02010600030101010101" pitchFamily="2" charset="-122"/>
              <a:cs typeface="Times New Roman" panose="02020603050405020304" pitchFamily="18" charset="0"/>
            </a:endParaRPr>
          </a:p>
        </p:txBody>
      </p:sp>
      <p:sp>
        <p:nvSpPr>
          <p:cNvPr id="4" name="TextBox 3"/>
          <p:cNvSpPr txBox="1"/>
          <p:nvPr/>
        </p:nvSpPr>
        <p:spPr>
          <a:xfrm>
            <a:off x="6712182" y="1149783"/>
            <a:ext cx="4224469" cy="2246769"/>
          </a:xfrm>
          <a:prstGeom prst="rect">
            <a:avLst/>
          </a:prstGeom>
          <a:noFill/>
        </p:spPr>
        <p:txBody>
          <a:bodyPr wrap="square" rtlCol="0">
            <a:spAutoFit/>
          </a:bodyPr>
          <a:lstStyle/>
          <a:p>
            <a:r>
              <a:rPr lang="en-US" altLang="zh-CN" sz="2000" dirty="0">
                <a:solidFill>
                  <a:srgbClr val="00B050"/>
                </a:solidFill>
                <a:ea typeface="宋体" panose="02010600030101010101" pitchFamily="2" charset="-122"/>
              </a:rPr>
              <a:t>    1.</a:t>
            </a:r>
            <a:r>
              <a:rPr lang="zh-CN" altLang="en-US" sz="2000" dirty="0">
                <a:solidFill>
                  <a:srgbClr val="00B050"/>
                </a:solidFill>
                <a:ea typeface="宋体" panose="02010600030101010101" pitchFamily="2" charset="-122"/>
              </a:rPr>
              <a:t>当形参与成员变量重名时，如果在方法内部需要使用成员变量，必须添加</a:t>
            </a:r>
            <a:r>
              <a:rPr lang="en-US" altLang="zh-CN" sz="2000" dirty="0">
                <a:solidFill>
                  <a:srgbClr val="00B050"/>
                </a:solidFill>
                <a:ea typeface="宋体" panose="02010600030101010101" pitchFamily="2" charset="-122"/>
              </a:rPr>
              <a:t>this</a:t>
            </a:r>
            <a:r>
              <a:rPr lang="zh-CN" altLang="en-US" sz="2000" dirty="0">
                <a:solidFill>
                  <a:srgbClr val="00B050"/>
                </a:solidFill>
                <a:ea typeface="宋体" panose="02010600030101010101" pitchFamily="2" charset="-122"/>
              </a:rPr>
              <a:t>来表明该变量时类成员</a:t>
            </a:r>
            <a:endParaRPr lang="en-US" altLang="zh-CN" sz="2000" dirty="0">
              <a:solidFill>
                <a:srgbClr val="00B050"/>
              </a:solidFill>
              <a:ea typeface="宋体" panose="02010600030101010101" pitchFamily="2" charset="-122"/>
            </a:endParaRPr>
          </a:p>
          <a:p>
            <a:endParaRPr lang="zh-CN" altLang="en-US" sz="2000" dirty="0">
              <a:solidFill>
                <a:srgbClr val="00B050"/>
              </a:solidFill>
              <a:ea typeface="宋体" panose="02010600030101010101" pitchFamily="2" charset="-122"/>
            </a:endParaRPr>
          </a:p>
          <a:p>
            <a:r>
              <a:rPr lang="en-US" altLang="zh-CN" sz="2000" dirty="0">
                <a:solidFill>
                  <a:srgbClr val="00B050"/>
                </a:solidFill>
                <a:ea typeface="宋体" panose="02010600030101010101" pitchFamily="2" charset="-122"/>
              </a:rPr>
              <a:t>        2.</a:t>
            </a:r>
            <a:r>
              <a:rPr lang="zh-CN" altLang="en-US" sz="2000" dirty="0">
                <a:solidFill>
                  <a:srgbClr val="00B050"/>
                </a:solidFill>
                <a:ea typeface="宋体" panose="02010600030101010101" pitchFamily="2" charset="-122"/>
              </a:rPr>
              <a:t>在任意方法内，如果使用当前类的成员变量或成员方法可以在其前面添加</a:t>
            </a:r>
            <a:r>
              <a:rPr lang="en-US" altLang="zh-CN" sz="2000" dirty="0">
                <a:solidFill>
                  <a:srgbClr val="00B050"/>
                </a:solidFill>
                <a:ea typeface="宋体" panose="02010600030101010101" pitchFamily="2" charset="-122"/>
              </a:rPr>
              <a:t>this</a:t>
            </a:r>
            <a:r>
              <a:rPr lang="zh-CN" altLang="en-US" sz="2000" dirty="0">
                <a:solidFill>
                  <a:srgbClr val="00B050"/>
                </a:solidFill>
                <a:ea typeface="宋体" panose="02010600030101010101" pitchFamily="2" charset="-122"/>
              </a:rPr>
              <a:t>，增强程序的阅读性</a:t>
            </a:r>
            <a:endParaRPr lang="zh-CN" altLang="en-US" sz="2000" dirty="0">
              <a:solidFill>
                <a:srgbClr val="00B050"/>
              </a:solidFill>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3446" y="1160460"/>
            <a:ext cx="9650717" cy="5324535"/>
          </a:xfrm>
          <a:prstGeom prst="rect">
            <a:avLst/>
          </a:prstGeom>
          <a:noFill/>
        </p:spPr>
        <p:txBody>
          <a:bodyPr wrap="square" rtlCol="0">
            <a:spAutoFit/>
          </a:bodyPr>
          <a:lstStyle/>
          <a:p>
            <a:r>
              <a:rPr lang="en-US" altLang="zh-CN" sz="2000" dirty="0">
                <a:solidFill>
                  <a:srgbClr val="00B050"/>
                </a:solidFill>
                <a:ea typeface="宋体" panose="02010600030101010101" pitchFamily="2" charset="-122"/>
                <a:cs typeface="Times New Roman" panose="02020603050405020304" pitchFamily="18" charset="0"/>
              </a:rPr>
              <a:t>class Person{		// </a:t>
            </a:r>
            <a:r>
              <a:rPr lang="zh-CN" altLang="en-US" sz="2000" dirty="0">
                <a:solidFill>
                  <a:srgbClr val="00B050"/>
                </a:solidFill>
                <a:ea typeface="宋体" panose="02010600030101010101" pitchFamily="2" charset="-122"/>
                <a:cs typeface="Times New Roman" panose="02020603050405020304" pitchFamily="18" charset="0"/>
              </a:rPr>
              <a:t>定义</a:t>
            </a:r>
            <a:r>
              <a:rPr lang="en-US" altLang="zh-CN" sz="2000" dirty="0">
                <a:solidFill>
                  <a:srgbClr val="00B050"/>
                </a:solidFill>
                <a:ea typeface="宋体" panose="02010600030101010101" pitchFamily="2" charset="-122"/>
                <a:cs typeface="Times New Roman" panose="02020603050405020304" pitchFamily="18" charset="0"/>
              </a:rPr>
              <a:t>Person</a:t>
            </a:r>
            <a:r>
              <a:rPr lang="zh-CN" altLang="en-US" sz="2000" dirty="0">
                <a:solidFill>
                  <a:srgbClr val="00B050"/>
                </a:solidFill>
                <a:ea typeface="宋体" panose="02010600030101010101" pitchFamily="2" charset="-122"/>
                <a:cs typeface="Times New Roman" panose="02020603050405020304" pitchFamily="18" charset="0"/>
              </a:rPr>
              <a:t>类</a:t>
            </a:r>
            <a:endParaRPr lang="zh-CN" altLang="en-US" sz="2000" dirty="0">
              <a:solidFill>
                <a:srgbClr val="00B050"/>
              </a:solidFill>
              <a:ea typeface="宋体" panose="02010600030101010101" pitchFamily="2" charset="-122"/>
              <a:cs typeface="Times New Roman" panose="02020603050405020304" pitchFamily="18" charset="0"/>
            </a:endParaRPr>
          </a:p>
          <a:p>
            <a:r>
              <a:rPr lang="zh-CN" altLang="en-US" sz="2000" dirty="0">
                <a:solidFill>
                  <a:srgbClr val="00B050"/>
                </a:solidFill>
                <a:ea typeface="宋体" panose="02010600030101010101" pitchFamily="2" charset="-122"/>
                <a:cs typeface="Times New Roman" panose="02020603050405020304" pitchFamily="18" charset="0"/>
              </a:rPr>
              <a:t>	</a:t>
            </a:r>
            <a:r>
              <a:rPr lang="en-US" altLang="zh-CN" sz="2000" dirty="0">
                <a:solidFill>
                  <a:srgbClr val="00B050"/>
                </a:solidFill>
                <a:ea typeface="宋体" panose="02010600030101010101" pitchFamily="2" charset="-122"/>
                <a:cs typeface="Times New Roman" panose="02020603050405020304" pitchFamily="18" charset="0"/>
              </a:rPr>
              <a:t>private String name ;		</a:t>
            </a:r>
            <a:endParaRPr lang="zh-CN" altLang="en-US" sz="2000" dirty="0">
              <a:solidFill>
                <a:srgbClr val="00B050"/>
              </a:solidFill>
              <a:ea typeface="宋体" panose="02010600030101010101" pitchFamily="2" charset="-122"/>
              <a:cs typeface="Times New Roman" panose="02020603050405020304" pitchFamily="18" charset="0"/>
            </a:endParaRPr>
          </a:p>
          <a:p>
            <a:r>
              <a:rPr lang="zh-CN" altLang="en-US" sz="2000" dirty="0">
                <a:solidFill>
                  <a:srgbClr val="00B050"/>
                </a:solidFill>
                <a:ea typeface="宋体" panose="02010600030101010101" pitchFamily="2" charset="-122"/>
                <a:cs typeface="Times New Roman" panose="02020603050405020304" pitchFamily="18" charset="0"/>
              </a:rPr>
              <a:t>	</a:t>
            </a:r>
            <a:r>
              <a:rPr lang="en-US" altLang="zh-CN" sz="2000" dirty="0">
                <a:solidFill>
                  <a:srgbClr val="00B050"/>
                </a:solidFill>
                <a:ea typeface="宋体" panose="02010600030101010101" pitchFamily="2" charset="-122"/>
                <a:cs typeface="Times New Roman" panose="02020603050405020304" pitchFamily="18" charset="0"/>
              </a:rPr>
              <a:t>private </a:t>
            </a:r>
            <a:r>
              <a:rPr lang="en-US" altLang="zh-CN" sz="2000" dirty="0" err="1">
                <a:solidFill>
                  <a:srgbClr val="00B050"/>
                </a:solidFill>
                <a:ea typeface="宋体" panose="02010600030101010101" pitchFamily="2" charset="-122"/>
                <a:cs typeface="Times New Roman" panose="02020603050405020304" pitchFamily="18" charset="0"/>
              </a:rPr>
              <a:t>int</a:t>
            </a:r>
            <a:r>
              <a:rPr lang="en-US" altLang="zh-CN" sz="2000" dirty="0">
                <a:solidFill>
                  <a:srgbClr val="00B050"/>
                </a:solidFill>
                <a:ea typeface="宋体" panose="02010600030101010101" pitchFamily="2" charset="-122"/>
                <a:cs typeface="Times New Roman" panose="02020603050405020304" pitchFamily="18" charset="0"/>
              </a:rPr>
              <a:t> age ;			</a:t>
            </a:r>
            <a:endParaRPr lang="zh-CN" altLang="en-US" sz="2000" dirty="0">
              <a:solidFill>
                <a:srgbClr val="00B050"/>
              </a:solidFill>
              <a:ea typeface="宋体" panose="02010600030101010101" pitchFamily="2" charset="-122"/>
              <a:cs typeface="Times New Roman" panose="02020603050405020304" pitchFamily="18" charset="0"/>
            </a:endParaRPr>
          </a:p>
          <a:p>
            <a:r>
              <a:rPr lang="zh-CN" altLang="en-US" sz="2000" dirty="0">
                <a:solidFill>
                  <a:srgbClr val="00B050"/>
                </a:solidFill>
                <a:ea typeface="宋体" panose="02010600030101010101" pitchFamily="2" charset="-122"/>
                <a:cs typeface="Times New Roman" panose="02020603050405020304" pitchFamily="18" charset="0"/>
              </a:rPr>
              <a:t>	</a:t>
            </a:r>
            <a:r>
              <a:rPr lang="en-US" altLang="zh-CN" sz="2000" dirty="0">
                <a:solidFill>
                  <a:srgbClr val="00B050"/>
                </a:solidFill>
                <a:ea typeface="宋体" panose="02010600030101010101" pitchFamily="2" charset="-122"/>
                <a:cs typeface="Times New Roman" panose="02020603050405020304" pitchFamily="18" charset="0"/>
              </a:rPr>
              <a:t>public Person(){	  // </a:t>
            </a:r>
            <a:r>
              <a:rPr lang="zh-CN" altLang="en-US" sz="2000" dirty="0">
                <a:solidFill>
                  <a:srgbClr val="00B050"/>
                </a:solidFill>
                <a:ea typeface="宋体" panose="02010600030101010101" pitchFamily="2" charset="-122"/>
                <a:cs typeface="Times New Roman" panose="02020603050405020304" pitchFamily="18" charset="0"/>
              </a:rPr>
              <a:t>无参构造</a:t>
            </a:r>
            <a:endParaRPr lang="zh-CN" altLang="en-US" sz="2000" dirty="0">
              <a:solidFill>
                <a:srgbClr val="00B050"/>
              </a:solidFill>
              <a:ea typeface="宋体" panose="02010600030101010101" pitchFamily="2" charset="-122"/>
              <a:cs typeface="Times New Roman" panose="02020603050405020304" pitchFamily="18" charset="0"/>
            </a:endParaRPr>
          </a:p>
          <a:p>
            <a:r>
              <a:rPr lang="zh-CN" altLang="en-US" sz="2000" dirty="0">
                <a:solidFill>
                  <a:srgbClr val="00B050"/>
                </a:solidFill>
                <a:ea typeface="宋体" panose="02010600030101010101" pitchFamily="2" charset="-122"/>
                <a:cs typeface="Times New Roman" panose="02020603050405020304" pitchFamily="18" charset="0"/>
              </a:rPr>
              <a:t>		</a:t>
            </a:r>
            <a:r>
              <a:rPr lang="en-US" altLang="zh-CN" sz="2000" dirty="0" err="1">
                <a:solidFill>
                  <a:srgbClr val="00B050"/>
                </a:solidFill>
                <a:ea typeface="宋体" panose="02010600030101010101" pitchFamily="2" charset="-122"/>
                <a:cs typeface="Times New Roman" panose="02020603050405020304" pitchFamily="18" charset="0"/>
              </a:rPr>
              <a:t>System.out.println</a:t>
            </a:r>
            <a:r>
              <a:rPr lang="en-US" altLang="zh-CN" sz="2000" dirty="0">
                <a:solidFill>
                  <a:srgbClr val="00B050"/>
                </a:solidFill>
                <a:ea typeface="宋体" panose="02010600030101010101" pitchFamily="2" charset="-122"/>
                <a:cs typeface="Times New Roman" panose="02020603050405020304" pitchFamily="18" charset="0"/>
              </a:rPr>
              <a:t>("</a:t>
            </a:r>
            <a:r>
              <a:rPr lang="zh-CN" altLang="en-US" sz="2000" dirty="0">
                <a:solidFill>
                  <a:srgbClr val="00B050"/>
                </a:solidFill>
                <a:ea typeface="宋体" panose="02010600030101010101" pitchFamily="2" charset="-122"/>
                <a:cs typeface="Times New Roman" panose="02020603050405020304" pitchFamily="18" charset="0"/>
              </a:rPr>
              <a:t>新对象实例化</a:t>
            </a:r>
            <a:r>
              <a:rPr lang="en-US" altLang="zh-CN" sz="2000" dirty="0">
                <a:solidFill>
                  <a:srgbClr val="00B050"/>
                </a:solidFill>
                <a:ea typeface="宋体" panose="02010600030101010101" pitchFamily="2" charset="-122"/>
                <a:cs typeface="Times New Roman" panose="02020603050405020304" pitchFamily="18" charset="0"/>
              </a:rPr>
              <a:t>") ;</a:t>
            </a:r>
            <a:endParaRPr lang="en-US" altLang="zh-CN" sz="2000" dirty="0">
              <a:solidFill>
                <a:srgbClr val="00B050"/>
              </a:solidFill>
              <a:ea typeface="宋体" panose="02010600030101010101" pitchFamily="2" charset="-122"/>
              <a:cs typeface="Times New Roman" panose="02020603050405020304" pitchFamily="18" charset="0"/>
            </a:endParaRPr>
          </a:p>
          <a:p>
            <a:r>
              <a:rPr lang="en-US" altLang="zh-CN" sz="2000" dirty="0">
                <a:solidFill>
                  <a:srgbClr val="00B050"/>
                </a:solidFill>
                <a:ea typeface="宋体" panose="02010600030101010101" pitchFamily="2" charset="-122"/>
                <a:cs typeface="Times New Roman" panose="02020603050405020304" pitchFamily="18" charset="0"/>
              </a:rPr>
              <a:t>	}</a:t>
            </a:r>
            <a:endParaRPr lang="en-US" altLang="zh-CN" sz="2000" dirty="0">
              <a:solidFill>
                <a:srgbClr val="00B050"/>
              </a:solidFill>
              <a:ea typeface="宋体" panose="02010600030101010101" pitchFamily="2" charset="-122"/>
              <a:cs typeface="Times New Roman" panose="02020603050405020304" pitchFamily="18" charset="0"/>
            </a:endParaRPr>
          </a:p>
          <a:p>
            <a:r>
              <a:rPr lang="en-US" altLang="zh-CN" sz="2000" dirty="0">
                <a:solidFill>
                  <a:srgbClr val="00B050"/>
                </a:solidFill>
                <a:ea typeface="宋体" panose="02010600030101010101" pitchFamily="2" charset="-122"/>
                <a:cs typeface="Times New Roman" panose="02020603050405020304" pitchFamily="18" charset="0"/>
              </a:rPr>
              <a:t>	public Person(String name){</a:t>
            </a:r>
            <a:endParaRPr lang="en-US" altLang="zh-CN" sz="2000" dirty="0">
              <a:solidFill>
                <a:srgbClr val="00B050"/>
              </a:solidFill>
              <a:ea typeface="宋体" panose="02010600030101010101" pitchFamily="2" charset="-122"/>
              <a:cs typeface="Times New Roman" panose="02020603050405020304" pitchFamily="18" charset="0"/>
            </a:endParaRPr>
          </a:p>
          <a:p>
            <a:r>
              <a:rPr lang="en-US" altLang="zh-CN" sz="2000" dirty="0">
                <a:solidFill>
                  <a:srgbClr val="00B050"/>
                </a:solidFill>
                <a:ea typeface="宋体" panose="02010600030101010101" pitchFamily="2" charset="-122"/>
                <a:cs typeface="Times New Roman" panose="02020603050405020304" pitchFamily="18" charset="0"/>
              </a:rPr>
              <a:t>		this();      // </a:t>
            </a:r>
            <a:r>
              <a:rPr lang="zh-CN" altLang="en-US" sz="2000" dirty="0">
                <a:solidFill>
                  <a:srgbClr val="00B050"/>
                </a:solidFill>
                <a:ea typeface="宋体" panose="02010600030101010101" pitchFamily="2" charset="-122"/>
                <a:cs typeface="Times New Roman" panose="02020603050405020304" pitchFamily="18" charset="0"/>
              </a:rPr>
              <a:t>调用本类中的无参构造方法</a:t>
            </a:r>
            <a:endParaRPr lang="zh-CN" altLang="en-US" sz="2000" dirty="0">
              <a:solidFill>
                <a:srgbClr val="00B050"/>
              </a:solidFill>
              <a:ea typeface="宋体" panose="02010600030101010101" pitchFamily="2" charset="-122"/>
              <a:cs typeface="Times New Roman" panose="02020603050405020304" pitchFamily="18" charset="0"/>
            </a:endParaRPr>
          </a:p>
          <a:p>
            <a:r>
              <a:rPr lang="zh-CN" altLang="en-US" sz="2000" dirty="0">
                <a:solidFill>
                  <a:srgbClr val="00B050"/>
                </a:solidFill>
                <a:ea typeface="宋体" panose="02010600030101010101" pitchFamily="2" charset="-122"/>
                <a:cs typeface="Times New Roman" panose="02020603050405020304" pitchFamily="18" charset="0"/>
              </a:rPr>
              <a:t>		</a:t>
            </a:r>
            <a:r>
              <a:rPr lang="en-US" altLang="zh-CN" sz="2000" dirty="0">
                <a:solidFill>
                  <a:srgbClr val="00B050"/>
                </a:solidFill>
                <a:ea typeface="宋体" panose="02010600030101010101" pitchFamily="2" charset="-122"/>
                <a:cs typeface="Times New Roman" panose="02020603050405020304" pitchFamily="18" charset="0"/>
              </a:rPr>
              <a:t>this.name = name ;	</a:t>
            </a:r>
            <a:endParaRPr lang="en-US" altLang="zh-CN" sz="2000" dirty="0">
              <a:solidFill>
                <a:srgbClr val="00B050"/>
              </a:solidFill>
              <a:ea typeface="宋体" panose="02010600030101010101" pitchFamily="2" charset="-122"/>
              <a:cs typeface="Times New Roman" panose="02020603050405020304" pitchFamily="18" charset="0"/>
            </a:endParaRPr>
          </a:p>
          <a:p>
            <a:r>
              <a:rPr lang="en-US" altLang="zh-CN" sz="2000" dirty="0">
                <a:solidFill>
                  <a:srgbClr val="00B050"/>
                </a:solidFill>
                <a:ea typeface="宋体" panose="02010600030101010101" pitchFamily="2" charset="-122"/>
                <a:cs typeface="Times New Roman" panose="02020603050405020304" pitchFamily="18" charset="0"/>
              </a:rPr>
              <a:t>	}</a:t>
            </a:r>
            <a:endParaRPr lang="en-US" altLang="zh-CN" sz="2000" dirty="0">
              <a:solidFill>
                <a:srgbClr val="00B050"/>
              </a:solidFill>
              <a:ea typeface="宋体" panose="02010600030101010101" pitchFamily="2" charset="-122"/>
              <a:cs typeface="Times New Roman" panose="02020603050405020304" pitchFamily="18" charset="0"/>
            </a:endParaRPr>
          </a:p>
          <a:p>
            <a:r>
              <a:rPr lang="en-US" altLang="zh-CN" sz="2000" dirty="0">
                <a:solidFill>
                  <a:srgbClr val="00B050"/>
                </a:solidFill>
                <a:ea typeface="宋体" panose="02010600030101010101" pitchFamily="2" charset="-122"/>
                <a:cs typeface="Times New Roman" panose="02020603050405020304" pitchFamily="18" charset="0"/>
              </a:rPr>
              <a:t>	public Person(String </a:t>
            </a:r>
            <a:r>
              <a:rPr lang="en-US" altLang="zh-CN" sz="2000" dirty="0" err="1">
                <a:solidFill>
                  <a:srgbClr val="00B050"/>
                </a:solidFill>
                <a:ea typeface="宋体" panose="02010600030101010101" pitchFamily="2" charset="-122"/>
                <a:cs typeface="Times New Roman" panose="02020603050405020304" pitchFamily="18" charset="0"/>
              </a:rPr>
              <a:t>name,int</a:t>
            </a:r>
            <a:r>
              <a:rPr lang="en-US" altLang="zh-CN" sz="2000" dirty="0">
                <a:solidFill>
                  <a:srgbClr val="00B050"/>
                </a:solidFill>
                <a:ea typeface="宋体" panose="02010600030101010101" pitchFamily="2" charset="-122"/>
                <a:cs typeface="Times New Roman" panose="02020603050405020304" pitchFamily="18" charset="0"/>
              </a:rPr>
              <a:t> age){	</a:t>
            </a:r>
            <a:endParaRPr lang="zh-CN" altLang="en-US" sz="2000" dirty="0">
              <a:solidFill>
                <a:srgbClr val="00B050"/>
              </a:solidFill>
              <a:ea typeface="宋体" panose="02010600030101010101" pitchFamily="2" charset="-122"/>
              <a:cs typeface="Times New Roman" panose="02020603050405020304" pitchFamily="18" charset="0"/>
            </a:endParaRPr>
          </a:p>
          <a:p>
            <a:r>
              <a:rPr lang="zh-CN" altLang="en-US" sz="2000" dirty="0">
                <a:solidFill>
                  <a:srgbClr val="00B050"/>
                </a:solidFill>
                <a:ea typeface="宋体" panose="02010600030101010101" pitchFamily="2" charset="-122"/>
                <a:cs typeface="Times New Roman" panose="02020603050405020304" pitchFamily="18" charset="0"/>
              </a:rPr>
              <a:t>		</a:t>
            </a:r>
            <a:r>
              <a:rPr lang="en-US" altLang="zh-CN" sz="2000" dirty="0">
                <a:solidFill>
                  <a:srgbClr val="00B050"/>
                </a:solidFill>
                <a:ea typeface="宋体" panose="02010600030101010101" pitchFamily="2" charset="-122"/>
                <a:cs typeface="Times New Roman" panose="02020603050405020304" pitchFamily="18" charset="0"/>
              </a:rPr>
              <a:t>this(name) ;  // </a:t>
            </a:r>
            <a:r>
              <a:rPr lang="zh-CN" altLang="en-US" sz="2000" dirty="0">
                <a:solidFill>
                  <a:srgbClr val="00B050"/>
                </a:solidFill>
                <a:ea typeface="宋体" panose="02010600030101010101" pitchFamily="2" charset="-122"/>
                <a:cs typeface="Times New Roman" panose="02020603050405020304" pitchFamily="18" charset="0"/>
              </a:rPr>
              <a:t>调用有一个参数的构造方法</a:t>
            </a:r>
            <a:endParaRPr lang="zh-CN" altLang="en-US" sz="2000" dirty="0">
              <a:solidFill>
                <a:srgbClr val="00B050"/>
              </a:solidFill>
              <a:ea typeface="宋体" panose="02010600030101010101" pitchFamily="2" charset="-122"/>
              <a:cs typeface="Times New Roman" panose="02020603050405020304" pitchFamily="18" charset="0"/>
            </a:endParaRPr>
          </a:p>
          <a:p>
            <a:r>
              <a:rPr lang="zh-CN" altLang="en-US" sz="2000" dirty="0">
                <a:solidFill>
                  <a:srgbClr val="00B050"/>
                </a:solidFill>
                <a:ea typeface="宋体" panose="02010600030101010101" pitchFamily="2" charset="-122"/>
                <a:cs typeface="Times New Roman" panose="02020603050405020304" pitchFamily="18" charset="0"/>
              </a:rPr>
              <a:t>		</a:t>
            </a:r>
            <a:r>
              <a:rPr lang="en-US" altLang="zh-CN" sz="2000" dirty="0" err="1">
                <a:solidFill>
                  <a:srgbClr val="00B050"/>
                </a:solidFill>
                <a:ea typeface="宋体" panose="02010600030101010101" pitchFamily="2" charset="-122"/>
                <a:cs typeface="Times New Roman" panose="02020603050405020304" pitchFamily="18" charset="0"/>
              </a:rPr>
              <a:t>this.age</a:t>
            </a:r>
            <a:r>
              <a:rPr lang="en-US" altLang="zh-CN" sz="2000" dirty="0">
                <a:solidFill>
                  <a:srgbClr val="00B050"/>
                </a:solidFill>
                <a:ea typeface="宋体" panose="02010600030101010101" pitchFamily="2" charset="-122"/>
                <a:cs typeface="Times New Roman" panose="02020603050405020304" pitchFamily="18" charset="0"/>
              </a:rPr>
              <a:t> = age;</a:t>
            </a:r>
            <a:endParaRPr lang="zh-CN" altLang="en-US" sz="2000" dirty="0">
              <a:solidFill>
                <a:srgbClr val="00B050"/>
              </a:solidFill>
              <a:ea typeface="宋体" panose="02010600030101010101" pitchFamily="2" charset="-122"/>
              <a:cs typeface="Times New Roman" panose="02020603050405020304" pitchFamily="18" charset="0"/>
            </a:endParaRPr>
          </a:p>
          <a:p>
            <a:r>
              <a:rPr lang="zh-CN" altLang="en-US" sz="2000" dirty="0">
                <a:solidFill>
                  <a:srgbClr val="00B050"/>
                </a:solidFill>
                <a:ea typeface="宋体" panose="02010600030101010101" pitchFamily="2" charset="-122"/>
                <a:cs typeface="Times New Roman" panose="02020603050405020304" pitchFamily="18" charset="0"/>
              </a:rPr>
              <a:t>	</a:t>
            </a:r>
            <a:r>
              <a:rPr lang="en-US" altLang="zh-CN" sz="2000" dirty="0">
                <a:solidFill>
                  <a:srgbClr val="00B050"/>
                </a:solidFill>
                <a:ea typeface="宋体" panose="02010600030101010101" pitchFamily="2" charset="-122"/>
                <a:cs typeface="Times New Roman" panose="02020603050405020304" pitchFamily="18" charset="0"/>
              </a:rPr>
              <a:t>}</a:t>
            </a:r>
            <a:endParaRPr lang="en-US" altLang="zh-CN" sz="2000" dirty="0">
              <a:solidFill>
                <a:srgbClr val="00B050"/>
              </a:solidFill>
              <a:ea typeface="宋体" panose="02010600030101010101" pitchFamily="2" charset="-122"/>
              <a:cs typeface="Times New Roman" panose="02020603050405020304" pitchFamily="18" charset="0"/>
            </a:endParaRPr>
          </a:p>
          <a:p>
            <a:r>
              <a:rPr lang="en-US" altLang="zh-CN" sz="2000" dirty="0">
                <a:solidFill>
                  <a:srgbClr val="00B050"/>
                </a:solidFill>
                <a:ea typeface="宋体" panose="02010600030101010101" pitchFamily="2" charset="-122"/>
                <a:cs typeface="Times New Roman" panose="02020603050405020304" pitchFamily="18" charset="0"/>
              </a:rPr>
              <a:t>	public String </a:t>
            </a:r>
            <a:r>
              <a:rPr lang="en-US" altLang="zh-CN" sz="2000" dirty="0" err="1">
                <a:solidFill>
                  <a:srgbClr val="00B050"/>
                </a:solidFill>
                <a:ea typeface="宋体" panose="02010600030101010101" pitchFamily="2" charset="-122"/>
                <a:cs typeface="Times New Roman" panose="02020603050405020304" pitchFamily="18" charset="0"/>
              </a:rPr>
              <a:t>getInfo</a:t>
            </a:r>
            <a:r>
              <a:rPr lang="en-US" altLang="zh-CN" sz="2000" dirty="0">
                <a:solidFill>
                  <a:srgbClr val="00B050"/>
                </a:solidFill>
                <a:ea typeface="宋体" panose="02010600030101010101" pitchFamily="2" charset="-122"/>
                <a:cs typeface="Times New Roman" panose="02020603050405020304" pitchFamily="18" charset="0"/>
              </a:rPr>
              <a:t>(){	</a:t>
            </a:r>
            <a:endParaRPr lang="en-US" altLang="zh-CN" sz="2000" dirty="0">
              <a:solidFill>
                <a:srgbClr val="00B050"/>
              </a:solidFill>
              <a:ea typeface="宋体" panose="02010600030101010101" pitchFamily="2" charset="-122"/>
              <a:cs typeface="Times New Roman" panose="02020603050405020304" pitchFamily="18" charset="0"/>
            </a:endParaRPr>
          </a:p>
          <a:p>
            <a:r>
              <a:rPr lang="en-US" altLang="zh-CN" sz="2000" dirty="0">
                <a:solidFill>
                  <a:srgbClr val="00B050"/>
                </a:solidFill>
                <a:ea typeface="宋体" panose="02010600030101010101" pitchFamily="2" charset="-122"/>
                <a:cs typeface="Times New Roman" panose="02020603050405020304" pitchFamily="18" charset="0"/>
              </a:rPr>
              <a:t>		return "</a:t>
            </a:r>
            <a:r>
              <a:rPr lang="zh-CN" altLang="en-US" sz="2000" dirty="0">
                <a:solidFill>
                  <a:srgbClr val="00B050"/>
                </a:solidFill>
                <a:ea typeface="宋体" panose="02010600030101010101" pitchFamily="2" charset="-122"/>
                <a:cs typeface="Times New Roman" panose="02020603050405020304" pitchFamily="18" charset="0"/>
              </a:rPr>
              <a:t>姓名：</a:t>
            </a:r>
            <a:r>
              <a:rPr lang="en-US" altLang="zh-CN" sz="2000" dirty="0">
                <a:solidFill>
                  <a:srgbClr val="00B050"/>
                </a:solidFill>
                <a:ea typeface="宋体" panose="02010600030101010101" pitchFamily="2" charset="-122"/>
                <a:cs typeface="Times New Roman" panose="02020603050405020304" pitchFamily="18" charset="0"/>
              </a:rPr>
              <a:t>" + name + "</a:t>
            </a:r>
            <a:r>
              <a:rPr lang="zh-CN" altLang="en-US" sz="2000" dirty="0">
                <a:solidFill>
                  <a:srgbClr val="00B050"/>
                </a:solidFill>
                <a:ea typeface="宋体" panose="02010600030101010101" pitchFamily="2" charset="-122"/>
                <a:cs typeface="Times New Roman" panose="02020603050405020304" pitchFamily="18" charset="0"/>
              </a:rPr>
              <a:t>，年龄：</a:t>
            </a:r>
            <a:r>
              <a:rPr lang="en-US" altLang="zh-CN" sz="2000" dirty="0">
                <a:solidFill>
                  <a:srgbClr val="00B050"/>
                </a:solidFill>
                <a:ea typeface="宋体" panose="02010600030101010101" pitchFamily="2" charset="-122"/>
                <a:cs typeface="Times New Roman" panose="02020603050405020304" pitchFamily="18" charset="0"/>
              </a:rPr>
              <a:t>" + age ;</a:t>
            </a:r>
            <a:endParaRPr lang="en-US" altLang="zh-CN" sz="2000" dirty="0">
              <a:solidFill>
                <a:srgbClr val="00B050"/>
              </a:solidFill>
              <a:ea typeface="宋体" panose="02010600030101010101" pitchFamily="2" charset="-122"/>
              <a:cs typeface="Times New Roman" panose="02020603050405020304" pitchFamily="18" charset="0"/>
            </a:endParaRPr>
          </a:p>
          <a:p>
            <a:r>
              <a:rPr lang="en-US" altLang="zh-CN" sz="2000" dirty="0">
                <a:solidFill>
                  <a:srgbClr val="00B050"/>
                </a:solidFill>
                <a:ea typeface="宋体" panose="02010600030101010101" pitchFamily="2" charset="-122"/>
                <a:cs typeface="Times New Roman" panose="02020603050405020304" pitchFamily="18" charset="0"/>
              </a:rPr>
              <a:t>	}  }</a:t>
            </a:r>
            <a:endParaRPr lang="zh-CN" altLang="en-US" sz="2000" dirty="0">
              <a:solidFill>
                <a:srgbClr val="00B050"/>
              </a:solidFill>
              <a:ea typeface="宋体" panose="02010600030101010101" pitchFamily="2" charset="-122"/>
              <a:cs typeface="Times New Roman" panose="02020603050405020304" pitchFamily="18" charset="0"/>
            </a:endParaRPr>
          </a:p>
        </p:txBody>
      </p:sp>
      <p:sp>
        <p:nvSpPr>
          <p:cNvPr id="3" name="TextBox 2"/>
          <p:cNvSpPr txBox="1"/>
          <p:nvPr/>
        </p:nvSpPr>
        <p:spPr>
          <a:xfrm>
            <a:off x="1103445" y="569381"/>
            <a:ext cx="8138867"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a:solidFill>
                  <a:srgbClr val="00B050"/>
                </a:solidFill>
                <a:ea typeface="宋体" panose="02010600030101010101" pitchFamily="2" charset="-122"/>
              </a:rPr>
              <a:t>使用</a:t>
            </a:r>
            <a:r>
              <a:rPr lang="en-US" altLang="zh-CN" sz="2800" b="1" dirty="0">
                <a:solidFill>
                  <a:srgbClr val="00B050"/>
                </a:solidFill>
                <a:ea typeface="宋体" panose="02010600030101010101" pitchFamily="2" charset="-122"/>
              </a:rPr>
              <a:t>this</a:t>
            </a:r>
            <a:r>
              <a:rPr lang="zh-CN" altLang="en-US" sz="2800" b="1" dirty="0">
                <a:solidFill>
                  <a:srgbClr val="00B050"/>
                </a:solidFill>
                <a:ea typeface="宋体" panose="02010600030101010101" pitchFamily="2" charset="-122"/>
              </a:rPr>
              <a:t>调用本类的构造器</a:t>
            </a:r>
            <a:endParaRPr lang="en-US" altLang="zh-CN" sz="2800" b="1" dirty="0">
              <a:solidFill>
                <a:srgbClr val="00B050"/>
              </a:solidFill>
              <a:ea typeface="宋体" panose="02010600030101010101" pitchFamily="2" charset="-122"/>
            </a:endParaRPr>
          </a:p>
        </p:txBody>
      </p:sp>
      <p:sp>
        <p:nvSpPr>
          <p:cNvPr id="4" name="矩形 3"/>
          <p:cNvSpPr/>
          <p:nvPr/>
        </p:nvSpPr>
        <p:spPr>
          <a:xfrm>
            <a:off x="8041906" y="5365523"/>
            <a:ext cx="3936437" cy="707886"/>
          </a:xfrm>
          <a:prstGeom prst="rect">
            <a:avLst/>
          </a:prstGeom>
        </p:spPr>
        <p:txBody>
          <a:bodyPr wrap="square">
            <a:spAutoFit/>
          </a:bodyPr>
          <a:lstStyle/>
          <a:p>
            <a:r>
              <a:rPr lang="en-US" altLang="zh-CN" sz="2000" dirty="0">
                <a:solidFill>
                  <a:srgbClr val="00B050"/>
                </a:solidFill>
                <a:ea typeface="宋体" panose="02010600030101010101" pitchFamily="2" charset="-122"/>
              </a:rPr>
              <a:t>3.this</a:t>
            </a:r>
            <a:r>
              <a:rPr lang="zh-CN" altLang="en-US" sz="2000" dirty="0">
                <a:solidFill>
                  <a:srgbClr val="00B050"/>
                </a:solidFill>
                <a:ea typeface="宋体" panose="02010600030101010101" pitchFamily="2" charset="-122"/>
              </a:rPr>
              <a:t>可以作为一个类中，构造器相互调用的特殊格式</a:t>
            </a:r>
            <a:endParaRPr lang="zh-CN" altLang="en-US" sz="2000" dirty="0">
              <a:solidFill>
                <a:srgbClr val="00B050"/>
              </a:solidFill>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7382" y="1500174"/>
            <a:ext cx="10807405" cy="2677656"/>
          </a:xfrm>
          <a:prstGeom prst="rect">
            <a:avLst/>
          </a:prstGeom>
          <a:noFill/>
        </p:spPr>
        <p:txBody>
          <a:bodyPr wrap="square" rtlCol="0">
            <a:spAutoFit/>
          </a:bodyPr>
          <a:lstStyle/>
          <a:p>
            <a:r>
              <a:rPr lang="zh-CN" altLang="en-US" sz="2800" b="1" dirty="0">
                <a:solidFill>
                  <a:srgbClr val="00B050"/>
                </a:solidFill>
                <a:latin typeface="宋体" panose="02010600030101010101" pitchFamily="2" charset="-122"/>
                <a:ea typeface="宋体" panose="02010600030101010101" pitchFamily="2" charset="-122"/>
              </a:rPr>
              <a:t>注意：</a:t>
            </a:r>
            <a:endParaRPr lang="en-US" altLang="zh-CN" sz="2800" b="1" dirty="0">
              <a:solidFill>
                <a:srgbClr val="00B050"/>
              </a:solidFill>
              <a:latin typeface="宋体" panose="02010600030101010101" pitchFamily="2" charset="-122"/>
              <a:ea typeface="宋体" panose="02010600030101010101" pitchFamily="2" charset="-122"/>
            </a:endParaRPr>
          </a:p>
          <a:p>
            <a:endParaRPr lang="en-US" altLang="zh-CN" sz="2800" b="1" dirty="0">
              <a:solidFill>
                <a:srgbClr val="00B050"/>
              </a:solidFill>
              <a:latin typeface="宋体" panose="02010600030101010101" pitchFamily="2" charset="-122"/>
              <a:ea typeface="宋体" panose="02010600030101010101" pitchFamily="2" charset="-122"/>
            </a:endParaRPr>
          </a:p>
          <a:p>
            <a:r>
              <a:rPr lang="en-US" altLang="zh-CN" sz="2800" b="1" dirty="0">
                <a:solidFill>
                  <a:srgbClr val="00B050"/>
                </a:solidFill>
                <a:latin typeface="宋体" panose="02010600030101010101" pitchFamily="2" charset="-122"/>
                <a:ea typeface="宋体" panose="02010600030101010101" pitchFamily="2" charset="-122"/>
              </a:rPr>
              <a:t>1.</a:t>
            </a:r>
            <a:r>
              <a:rPr lang="zh-CN" altLang="en-US" sz="2800" b="1" dirty="0">
                <a:solidFill>
                  <a:srgbClr val="00B050"/>
                </a:solidFill>
                <a:latin typeface="宋体" panose="02010600030101010101" pitchFamily="2" charset="-122"/>
                <a:ea typeface="宋体" panose="02010600030101010101" pitchFamily="2" charset="-122"/>
              </a:rPr>
              <a:t>使用</a:t>
            </a:r>
            <a:r>
              <a:rPr lang="en-US" altLang="zh-CN" sz="2800" b="1" dirty="0">
                <a:solidFill>
                  <a:srgbClr val="00B050"/>
                </a:solidFill>
                <a:latin typeface="宋体" panose="02010600030101010101" pitchFamily="2" charset="-122"/>
                <a:ea typeface="宋体" panose="02010600030101010101" pitchFamily="2" charset="-122"/>
              </a:rPr>
              <a:t>this()</a:t>
            </a:r>
            <a:r>
              <a:rPr lang="zh-CN" altLang="en-US" sz="2800" b="1" dirty="0">
                <a:solidFill>
                  <a:srgbClr val="00B050"/>
                </a:solidFill>
                <a:latin typeface="宋体" panose="02010600030101010101" pitchFamily="2" charset="-122"/>
                <a:ea typeface="宋体" panose="02010600030101010101" pitchFamily="2" charset="-122"/>
              </a:rPr>
              <a:t>必须放在构造器的首行！</a:t>
            </a:r>
            <a:endParaRPr lang="en-US" altLang="zh-CN" sz="2800" b="1" dirty="0">
              <a:solidFill>
                <a:srgbClr val="00B050"/>
              </a:solidFill>
              <a:latin typeface="宋体" panose="02010600030101010101" pitchFamily="2" charset="-122"/>
              <a:ea typeface="宋体" panose="02010600030101010101" pitchFamily="2" charset="-122"/>
            </a:endParaRPr>
          </a:p>
          <a:p>
            <a:endParaRPr lang="en-US" altLang="zh-CN" sz="2800" b="1" dirty="0">
              <a:solidFill>
                <a:srgbClr val="00B050"/>
              </a:solidFill>
              <a:latin typeface="宋体" panose="02010600030101010101" pitchFamily="2" charset="-122"/>
              <a:ea typeface="宋体" panose="02010600030101010101" pitchFamily="2" charset="-122"/>
            </a:endParaRPr>
          </a:p>
          <a:p>
            <a:r>
              <a:rPr lang="en-US" altLang="zh-CN" sz="2800" b="1" dirty="0">
                <a:solidFill>
                  <a:srgbClr val="00B050"/>
                </a:solidFill>
                <a:latin typeface="宋体" panose="02010600030101010101" pitchFamily="2" charset="-122"/>
                <a:ea typeface="宋体" panose="02010600030101010101" pitchFamily="2" charset="-122"/>
              </a:rPr>
              <a:t>2.</a:t>
            </a:r>
            <a:r>
              <a:rPr lang="zh-CN" altLang="en-US" sz="2800" b="1" dirty="0">
                <a:solidFill>
                  <a:srgbClr val="00B050"/>
                </a:solidFill>
                <a:latin typeface="宋体" panose="02010600030101010101" pitchFamily="2" charset="-122"/>
                <a:ea typeface="宋体" panose="02010600030101010101" pitchFamily="2" charset="-122"/>
              </a:rPr>
              <a:t>使用</a:t>
            </a:r>
            <a:r>
              <a:rPr lang="en-US" altLang="zh-CN" sz="2800" b="1" dirty="0">
                <a:solidFill>
                  <a:srgbClr val="00B050"/>
                </a:solidFill>
                <a:latin typeface="宋体" panose="02010600030101010101" pitchFamily="2" charset="-122"/>
                <a:ea typeface="宋体" panose="02010600030101010101" pitchFamily="2" charset="-122"/>
              </a:rPr>
              <a:t>this</a:t>
            </a:r>
            <a:r>
              <a:rPr lang="zh-CN" altLang="en-US" sz="2800" b="1" dirty="0">
                <a:solidFill>
                  <a:srgbClr val="00B050"/>
                </a:solidFill>
                <a:latin typeface="宋体" panose="02010600030101010101" pitchFamily="2" charset="-122"/>
                <a:ea typeface="宋体" panose="02010600030101010101" pitchFamily="2" charset="-122"/>
              </a:rPr>
              <a:t>调用本类中其他的构造器，保证至少有一个构造器是不用</a:t>
            </a:r>
            <a:r>
              <a:rPr lang="en-US" altLang="zh-CN" sz="2800" b="1" dirty="0">
                <a:solidFill>
                  <a:srgbClr val="00B050"/>
                </a:solidFill>
                <a:latin typeface="宋体" panose="02010600030101010101" pitchFamily="2" charset="-122"/>
                <a:ea typeface="宋体" panose="02010600030101010101" pitchFamily="2" charset="-122"/>
              </a:rPr>
              <a:t>this</a:t>
            </a:r>
            <a:r>
              <a:rPr lang="zh-CN" altLang="en-US" sz="2800" b="1" dirty="0">
                <a:solidFill>
                  <a:srgbClr val="00B050"/>
                </a:solidFill>
                <a:latin typeface="宋体" panose="02010600030101010101" pitchFamily="2" charset="-122"/>
                <a:ea typeface="宋体" panose="02010600030101010101" pitchFamily="2" charset="-122"/>
              </a:rPr>
              <a:t>的。</a:t>
            </a:r>
            <a:endParaRPr lang="zh-CN" altLang="en-US" sz="2800" b="1" dirty="0">
              <a:solidFill>
                <a:srgbClr val="00B050"/>
              </a:solidFill>
              <a:latin typeface="宋体" panose="02010600030101010101" pitchFamily="2" charset="-122"/>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5577"/>
            <a:ext cx="11760629" cy="5847755"/>
          </a:xfrm>
          <a:prstGeom prst="rect">
            <a:avLst/>
          </a:prstGeom>
          <a:noFill/>
        </p:spPr>
        <p:txBody>
          <a:bodyPr wrap="square" rtlCol="0">
            <a:spAutoFit/>
          </a:bodyPr>
          <a:lstStyle/>
          <a:p>
            <a:r>
              <a:rPr lang="en-US" altLang="zh-CN" sz="2200" dirty="0">
                <a:solidFill>
                  <a:srgbClr val="00B050"/>
                </a:solidFill>
                <a:ea typeface="新宋体" panose="02010609030101010101" pitchFamily="49" charset="-122"/>
              </a:rPr>
              <a:t>class Person{  // </a:t>
            </a:r>
            <a:r>
              <a:rPr lang="zh-CN" altLang="en-US" sz="2200" dirty="0">
                <a:solidFill>
                  <a:srgbClr val="00B050"/>
                </a:solidFill>
                <a:ea typeface="新宋体" panose="02010609030101010101" pitchFamily="49" charset="-122"/>
              </a:rPr>
              <a:t>定义</a:t>
            </a:r>
            <a:r>
              <a:rPr lang="en-US" altLang="zh-CN" sz="2200" dirty="0">
                <a:solidFill>
                  <a:srgbClr val="00B050"/>
                </a:solidFill>
                <a:ea typeface="新宋体" panose="02010609030101010101" pitchFamily="49" charset="-122"/>
              </a:rPr>
              <a:t>Person</a:t>
            </a:r>
            <a:r>
              <a:rPr lang="zh-CN" altLang="en-US" sz="2200" dirty="0">
                <a:solidFill>
                  <a:srgbClr val="00B050"/>
                </a:solidFill>
                <a:ea typeface="新宋体" panose="02010609030101010101" pitchFamily="49" charset="-122"/>
              </a:rPr>
              <a:t>类</a:t>
            </a:r>
            <a:endParaRPr lang="zh-CN" altLang="en-US" sz="2200" dirty="0">
              <a:solidFill>
                <a:srgbClr val="00B050"/>
              </a:solidFill>
              <a:ea typeface="新宋体" panose="02010609030101010101" pitchFamily="49" charset="-122"/>
            </a:endParaRPr>
          </a:p>
          <a:p>
            <a:r>
              <a:rPr lang="zh-CN" altLang="en-US" sz="2200" dirty="0">
                <a:solidFill>
                  <a:srgbClr val="00B050"/>
                </a:solidFill>
                <a:ea typeface="新宋体" panose="02010609030101010101" pitchFamily="49" charset="-122"/>
              </a:rPr>
              <a:t>	</a:t>
            </a:r>
            <a:r>
              <a:rPr lang="en-US" altLang="zh-CN" sz="2200" dirty="0">
                <a:solidFill>
                  <a:srgbClr val="00B050"/>
                </a:solidFill>
                <a:ea typeface="新宋体" panose="02010609030101010101" pitchFamily="49" charset="-122"/>
              </a:rPr>
              <a:t>String name;</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Person(String name){</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this.name = name;}</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public void </a:t>
            </a:r>
            <a:r>
              <a:rPr lang="en-US" altLang="zh-CN" sz="2200" dirty="0" err="1">
                <a:solidFill>
                  <a:srgbClr val="00B050"/>
                </a:solidFill>
                <a:ea typeface="新宋体" panose="02010609030101010101" pitchFamily="49" charset="-122"/>
              </a:rPr>
              <a:t>getInfo</a:t>
            </a:r>
            <a:r>
              <a:rPr lang="en-US" altLang="zh-CN" sz="2200" dirty="0">
                <a:solidFill>
                  <a:srgbClr val="00B050"/>
                </a:solidFill>
                <a:ea typeface="新宋体" panose="02010609030101010101" pitchFamily="49" charset="-122"/>
              </a:rPr>
              <a:t>(){	</a:t>
            </a:r>
            <a:endParaRPr lang="zh-CN" altLang="en-US" sz="2200" dirty="0">
              <a:solidFill>
                <a:srgbClr val="00B050"/>
              </a:solidFill>
              <a:ea typeface="新宋体" panose="02010609030101010101" pitchFamily="49" charset="-122"/>
            </a:endParaRPr>
          </a:p>
          <a:p>
            <a:r>
              <a:rPr lang="zh-CN" altLang="en-US" sz="2200" dirty="0">
                <a:solidFill>
                  <a:srgbClr val="00B050"/>
                </a:solidFill>
                <a:ea typeface="新宋体" panose="02010609030101010101" pitchFamily="49" charset="-122"/>
              </a:rPr>
              <a:t>		</a:t>
            </a:r>
            <a:r>
              <a:rPr lang="en-US" altLang="zh-CN" sz="2200" dirty="0" err="1">
                <a:solidFill>
                  <a:srgbClr val="00B050"/>
                </a:solidFill>
                <a:ea typeface="新宋体" panose="02010609030101010101" pitchFamily="49" charset="-122"/>
              </a:rPr>
              <a:t>System.out.println</a:t>
            </a:r>
            <a:r>
              <a:rPr lang="en-US" altLang="zh-CN" sz="2200" dirty="0">
                <a:solidFill>
                  <a:srgbClr val="00B050"/>
                </a:solidFill>
                <a:ea typeface="新宋体" panose="02010609030101010101" pitchFamily="49" charset="-122"/>
              </a:rPr>
              <a:t>("Person</a:t>
            </a:r>
            <a:r>
              <a:rPr lang="zh-CN" altLang="en-US" sz="2200" dirty="0">
                <a:solidFill>
                  <a:srgbClr val="00B050"/>
                </a:solidFill>
                <a:ea typeface="新宋体" panose="02010609030101010101" pitchFamily="49" charset="-122"/>
              </a:rPr>
              <a:t>类 </a:t>
            </a:r>
            <a:r>
              <a:rPr lang="en-US" altLang="zh-CN" sz="2200" dirty="0">
                <a:solidFill>
                  <a:srgbClr val="00B050"/>
                </a:solidFill>
                <a:ea typeface="新宋体" panose="02010609030101010101" pitchFamily="49" charset="-122"/>
              </a:rPr>
              <a:t>--&gt; " + </a:t>
            </a:r>
            <a:r>
              <a:rPr lang="en-US" altLang="zh-CN" sz="2200" b="1" dirty="0">
                <a:solidFill>
                  <a:srgbClr val="00B050"/>
                </a:solidFill>
                <a:ea typeface="新宋体" panose="02010609030101010101" pitchFamily="49" charset="-122"/>
              </a:rPr>
              <a:t>this</a:t>
            </a:r>
            <a:r>
              <a:rPr lang="en-US" altLang="zh-CN" sz="2200" dirty="0">
                <a:solidFill>
                  <a:srgbClr val="00B050"/>
                </a:solidFill>
                <a:ea typeface="新宋体" panose="02010609030101010101" pitchFamily="49" charset="-122"/>
              </a:rPr>
              <a:t>.name) ; }</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public </a:t>
            </a:r>
            <a:r>
              <a:rPr lang="en-US" altLang="zh-CN" sz="2200" dirty="0" err="1">
                <a:solidFill>
                  <a:srgbClr val="00B050"/>
                </a:solidFill>
                <a:ea typeface="新宋体" panose="02010609030101010101" pitchFamily="49" charset="-122"/>
              </a:rPr>
              <a:t>boolean</a:t>
            </a:r>
            <a:r>
              <a:rPr lang="en-US" altLang="zh-CN" sz="2200" dirty="0">
                <a:solidFill>
                  <a:srgbClr val="00B050"/>
                </a:solidFill>
                <a:ea typeface="新宋体" panose="02010609030101010101" pitchFamily="49" charset="-122"/>
              </a:rPr>
              <a:t> compare(Person p){</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return </a:t>
            </a:r>
            <a:r>
              <a:rPr lang="en-US" altLang="zh-CN" sz="2200" b="1" dirty="0">
                <a:solidFill>
                  <a:srgbClr val="00B050"/>
                </a:solidFill>
                <a:ea typeface="新宋体" panose="02010609030101010101" pitchFamily="49" charset="-122"/>
              </a:rPr>
              <a:t>this</a:t>
            </a:r>
            <a:r>
              <a:rPr lang="en-US" altLang="zh-CN" sz="2200" dirty="0">
                <a:solidFill>
                  <a:srgbClr val="00B050"/>
                </a:solidFill>
                <a:ea typeface="新宋体" panose="02010609030101010101" pitchFamily="49" charset="-122"/>
              </a:rPr>
              <a:t>.name==p.name;</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  }</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public class </a:t>
            </a:r>
            <a:r>
              <a:rPr lang="en-US" altLang="zh-CN" sz="2200" dirty="0" err="1">
                <a:solidFill>
                  <a:srgbClr val="00B050"/>
                </a:solidFill>
                <a:ea typeface="新宋体" panose="02010609030101010101" pitchFamily="49" charset="-122"/>
              </a:rPr>
              <a:t>TestPerson</a:t>
            </a:r>
            <a:r>
              <a:rPr lang="en-US" altLang="zh-CN" sz="2200" dirty="0">
                <a:solidFill>
                  <a:srgbClr val="00B050"/>
                </a:solidFill>
                <a:ea typeface="新宋体" panose="02010609030101010101" pitchFamily="49" charset="-122"/>
              </a:rPr>
              <a:t>{</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public static void main(String </a:t>
            </a:r>
            <a:r>
              <a:rPr lang="en-US" altLang="zh-CN" sz="2200" dirty="0" err="1">
                <a:solidFill>
                  <a:srgbClr val="00B050"/>
                </a:solidFill>
                <a:ea typeface="新宋体" panose="02010609030101010101" pitchFamily="49" charset="-122"/>
              </a:rPr>
              <a:t>args</a:t>
            </a:r>
            <a:r>
              <a:rPr lang="en-US" altLang="zh-CN" sz="2200" dirty="0">
                <a:solidFill>
                  <a:srgbClr val="00B050"/>
                </a:solidFill>
                <a:ea typeface="新宋体" panose="02010609030101010101" pitchFamily="49" charset="-122"/>
              </a:rPr>
              <a:t>[]){</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Person per1 = new Person("</a:t>
            </a:r>
            <a:r>
              <a:rPr lang="zh-CN" altLang="en-US" sz="2200" dirty="0">
                <a:solidFill>
                  <a:srgbClr val="00B050"/>
                </a:solidFill>
                <a:ea typeface="新宋体" panose="02010609030101010101" pitchFamily="49" charset="-122"/>
              </a:rPr>
              <a:t>张三</a:t>
            </a:r>
            <a:r>
              <a:rPr lang="en-US" altLang="zh-CN" sz="2200" dirty="0">
                <a:solidFill>
                  <a:srgbClr val="00B050"/>
                </a:solidFill>
                <a:ea typeface="新宋体" panose="02010609030101010101" pitchFamily="49" charset="-122"/>
              </a:rPr>
              <a:t>") ;	</a:t>
            </a:r>
            <a:endParaRPr lang="zh-CN" altLang="en-US" sz="2200" dirty="0">
              <a:solidFill>
                <a:srgbClr val="00B050"/>
              </a:solidFill>
              <a:ea typeface="新宋体" panose="02010609030101010101" pitchFamily="49" charset="-122"/>
            </a:endParaRPr>
          </a:p>
          <a:p>
            <a:r>
              <a:rPr lang="zh-CN" altLang="en-US" sz="2200" dirty="0">
                <a:solidFill>
                  <a:srgbClr val="00B050"/>
                </a:solidFill>
                <a:ea typeface="新宋体" panose="02010609030101010101" pitchFamily="49" charset="-122"/>
              </a:rPr>
              <a:t>		</a:t>
            </a:r>
            <a:r>
              <a:rPr lang="en-US" altLang="zh-CN" sz="2200" dirty="0">
                <a:solidFill>
                  <a:srgbClr val="00B050"/>
                </a:solidFill>
                <a:ea typeface="新宋体" panose="02010609030101010101" pitchFamily="49" charset="-122"/>
              </a:rPr>
              <a:t>Person per2 = new Person("</a:t>
            </a:r>
            <a:r>
              <a:rPr lang="zh-CN" altLang="en-US" sz="2200" dirty="0">
                <a:solidFill>
                  <a:srgbClr val="00B050"/>
                </a:solidFill>
                <a:ea typeface="新宋体" panose="02010609030101010101" pitchFamily="49" charset="-122"/>
              </a:rPr>
              <a:t>李四</a:t>
            </a:r>
            <a:r>
              <a:rPr lang="en-US" altLang="zh-CN" sz="2200" dirty="0">
                <a:solidFill>
                  <a:srgbClr val="00B050"/>
                </a:solidFill>
                <a:ea typeface="新宋体" panose="02010609030101010101" pitchFamily="49" charset="-122"/>
              </a:rPr>
              <a:t>") ;	</a:t>
            </a:r>
            <a:endParaRPr lang="zh-CN" altLang="en-US" sz="2200" dirty="0">
              <a:solidFill>
                <a:srgbClr val="00B050"/>
              </a:solidFill>
              <a:ea typeface="新宋体" panose="02010609030101010101" pitchFamily="49" charset="-122"/>
            </a:endParaRPr>
          </a:p>
          <a:p>
            <a:r>
              <a:rPr lang="zh-CN" altLang="en-US" sz="2200" dirty="0">
                <a:solidFill>
                  <a:srgbClr val="00B050"/>
                </a:solidFill>
                <a:ea typeface="新宋体" panose="02010609030101010101" pitchFamily="49" charset="-122"/>
              </a:rPr>
              <a:t>		</a:t>
            </a:r>
            <a:r>
              <a:rPr lang="en-US" altLang="zh-CN" sz="2200" dirty="0">
                <a:solidFill>
                  <a:srgbClr val="00B050"/>
                </a:solidFill>
                <a:ea typeface="新宋体" panose="02010609030101010101" pitchFamily="49" charset="-122"/>
              </a:rPr>
              <a:t>per1.getInfo() ;	// </a:t>
            </a:r>
            <a:r>
              <a:rPr lang="zh-CN" altLang="en-US" sz="2200" dirty="0">
                <a:solidFill>
                  <a:srgbClr val="00B050"/>
                </a:solidFill>
                <a:ea typeface="新宋体" panose="02010609030101010101" pitchFamily="49" charset="-122"/>
              </a:rPr>
              <a:t>当前调用</a:t>
            </a:r>
            <a:r>
              <a:rPr lang="en-US" altLang="zh-CN" sz="2200" dirty="0" err="1">
                <a:solidFill>
                  <a:srgbClr val="00B050"/>
                </a:solidFill>
                <a:ea typeface="新宋体" panose="02010609030101010101" pitchFamily="49" charset="-122"/>
              </a:rPr>
              <a:t>getInfo</a:t>
            </a:r>
            <a:r>
              <a:rPr lang="en-US" altLang="zh-CN" sz="2200" dirty="0">
                <a:solidFill>
                  <a:srgbClr val="00B050"/>
                </a:solidFill>
                <a:ea typeface="新宋体" panose="02010609030101010101" pitchFamily="49" charset="-122"/>
              </a:rPr>
              <a:t>()</a:t>
            </a:r>
            <a:r>
              <a:rPr lang="zh-CN" altLang="en-US" sz="2200" dirty="0">
                <a:solidFill>
                  <a:srgbClr val="00B050"/>
                </a:solidFill>
                <a:ea typeface="新宋体" panose="02010609030101010101" pitchFamily="49" charset="-122"/>
              </a:rPr>
              <a:t>方法的对象是</a:t>
            </a:r>
            <a:r>
              <a:rPr lang="en-US" altLang="zh-CN" sz="2200" dirty="0">
                <a:solidFill>
                  <a:srgbClr val="00B050"/>
                </a:solidFill>
                <a:ea typeface="新宋体" panose="02010609030101010101" pitchFamily="49" charset="-122"/>
              </a:rPr>
              <a:t>per1</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per2.getInfo() ;	// </a:t>
            </a:r>
            <a:r>
              <a:rPr lang="zh-CN" altLang="en-US" sz="2200" dirty="0">
                <a:solidFill>
                  <a:srgbClr val="00B050"/>
                </a:solidFill>
                <a:ea typeface="新宋体" panose="02010609030101010101" pitchFamily="49" charset="-122"/>
              </a:rPr>
              <a:t>当前调用</a:t>
            </a:r>
            <a:r>
              <a:rPr lang="en-US" altLang="zh-CN" sz="2200" dirty="0" err="1">
                <a:solidFill>
                  <a:srgbClr val="00B050"/>
                </a:solidFill>
                <a:ea typeface="新宋体" panose="02010609030101010101" pitchFamily="49" charset="-122"/>
              </a:rPr>
              <a:t>getInfo</a:t>
            </a:r>
            <a:r>
              <a:rPr lang="en-US" altLang="zh-CN" sz="2200" dirty="0">
                <a:solidFill>
                  <a:srgbClr val="00B050"/>
                </a:solidFill>
                <a:ea typeface="新宋体" panose="02010609030101010101" pitchFamily="49" charset="-122"/>
              </a:rPr>
              <a:t>()</a:t>
            </a:r>
            <a:r>
              <a:rPr lang="zh-CN" altLang="en-US" sz="2200" dirty="0">
                <a:solidFill>
                  <a:srgbClr val="00B050"/>
                </a:solidFill>
                <a:ea typeface="新宋体" panose="02010609030101010101" pitchFamily="49" charset="-122"/>
              </a:rPr>
              <a:t>方法的对象是</a:t>
            </a:r>
            <a:r>
              <a:rPr lang="en-US" altLang="zh-CN" sz="2200" dirty="0">
                <a:solidFill>
                  <a:srgbClr val="00B050"/>
                </a:solidFill>
                <a:ea typeface="新宋体" panose="02010609030101010101" pitchFamily="49" charset="-122"/>
              </a:rPr>
              <a:t>per2</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a:t>
            </a:r>
            <a:r>
              <a:rPr lang="en-US" altLang="zh-CN" sz="2200" dirty="0" err="1">
                <a:solidFill>
                  <a:srgbClr val="00B050"/>
                </a:solidFill>
                <a:ea typeface="新宋体" panose="02010609030101010101" pitchFamily="49" charset="-122"/>
              </a:rPr>
              <a:t>boolean</a:t>
            </a:r>
            <a:r>
              <a:rPr lang="en-US" altLang="zh-CN" sz="2200" dirty="0">
                <a:solidFill>
                  <a:srgbClr val="00B050"/>
                </a:solidFill>
                <a:ea typeface="新宋体" panose="02010609030101010101" pitchFamily="49" charset="-122"/>
              </a:rPr>
              <a:t> b = per1.compare(per2);</a:t>
            </a:r>
            <a:endParaRPr lang="en-US" altLang="zh-CN" sz="2200" dirty="0">
              <a:solidFill>
                <a:srgbClr val="00B050"/>
              </a:solidFill>
              <a:ea typeface="新宋体" panose="02010609030101010101" pitchFamily="49" charset="-122"/>
            </a:endParaRPr>
          </a:p>
          <a:p>
            <a:r>
              <a:rPr lang="en-US" altLang="zh-CN" sz="2200" dirty="0">
                <a:solidFill>
                  <a:srgbClr val="00B050"/>
                </a:solidFill>
                <a:ea typeface="新宋体" panose="02010609030101010101" pitchFamily="49" charset="-122"/>
              </a:rPr>
              <a:t>	}  }</a:t>
            </a:r>
            <a:endParaRPr lang="zh-CN" altLang="en-US" sz="2200" dirty="0">
              <a:solidFill>
                <a:srgbClr val="00B050"/>
              </a:solidFill>
              <a:ea typeface="新宋体" panose="02010609030101010101" pitchFamily="49" charset="-122"/>
            </a:endParaRPr>
          </a:p>
        </p:txBody>
      </p:sp>
      <p:sp>
        <p:nvSpPr>
          <p:cNvPr id="4" name="TextBox 3"/>
          <p:cNvSpPr txBox="1"/>
          <p:nvPr/>
        </p:nvSpPr>
        <p:spPr>
          <a:xfrm>
            <a:off x="1945995" y="5687833"/>
            <a:ext cx="4850184" cy="830997"/>
          </a:xfrm>
          <a:prstGeom prst="rect">
            <a:avLst/>
          </a:prstGeom>
          <a:noFill/>
        </p:spPr>
        <p:txBody>
          <a:bodyPr wrap="square" rtlCol="0">
            <a:spAutoFit/>
          </a:bodyPr>
          <a:lstStyle/>
          <a:p>
            <a:r>
              <a:rPr lang="zh-CN" altLang="en-US" sz="2400" b="1" dirty="0">
                <a:solidFill>
                  <a:srgbClr val="00B050"/>
                </a:solidFill>
                <a:ea typeface="新宋体" panose="02010609030101010101" pitchFamily="49" charset="-122"/>
              </a:rPr>
              <a:t>当前正在操作本方法的对象称为当前对象。</a:t>
            </a:r>
            <a:endParaRPr lang="zh-CN" altLang="en-US" sz="2400" b="1" dirty="0">
              <a:solidFill>
                <a:srgbClr val="00B050"/>
              </a:solidFill>
              <a:ea typeface="新宋体" panose="02010609030101010101"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8"/>
          <p:cNvGraphicFramePr>
            <a:graphicFrameLocks noGrp="1"/>
          </p:cNvGraphicFramePr>
          <p:nvPr>
            <p:ph sz="half" idx="4294967295"/>
          </p:nvPr>
        </p:nvGraphicFramePr>
        <p:xfrm>
          <a:off x="5919575" y="1133061"/>
          <a:ext cx="5080000" cy="4195572"/>
        </p:xfrm>
        <a:graphic>
          <a:graphicData uri="http://schemas.openxmlformats.org/drawingml/2006/table">
            <a:tbl>
              <a:tblPr>
                <a:tableStyleId>{3C2FFA5D-87B4-456A-9821-1D502468CF0F}</a:tableStyleId>
              </a:tblPr>
              <a:tblGrid>
                <a:gridCol w="508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Boy</a:t>
                      </a:r>
                      <a:endPar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txBody>
                  <a:tcPr marL="121920" marR="121920" horzOverflow="overflow">
                    <a:solidFill>
                      <a:srgbClr val="00B050"/>
                    </a:solidFill>
                  </a:tcPr>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name:String</a:t>
                      </a:r>
                      <a:endPar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r>
                        <a:rPr kumimoji="1" lang="en-US" altLang="zh-CN" sz="2400" b="0" i="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age:int</a:t>
                      </a:r>
                      <a:endPar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txBody>
                  <a:tcPr marL="121920" marR="121920" horzOverflow="overflow">
                    <a:solidFill>
                      <a:srgbClr val="00B050"/>
                    </a:solidFill>
                  </a:tcPr>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setName</a:t>
                      </a: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(i: String)</a:t>
                      </a:r>
                      <a:endPar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getName</a:t>
                      </a: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 String</a:t>
                      </a:r>
                      <a:endPar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setAge</a:t>
                      </a: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i</a:t>
                      </a: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 </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int</a:t>
                      </a: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endPar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getAge</a:t>
                      </a: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 </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int</a:t>
                      </a:r>
                      <a:endPar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+marry(</a:t>
                      </a:r>
                      <a:r>
                        <a:rPr kumimoji="1" lang="en-US" altLang="zh-CN" sz="2400" b="0" i="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girl:Girl</a:t>
                      </a:r>
                      <a:r>
                        <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endPar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+shout():void</a:t>
                      </a:r>
                      <a:endPar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txBody>
                  <a:tcPr marL="121920" marR="121920" horzOverflow="overflow">
                    <a:solidFill>
                      <a:srgbClr val="00B050"/>
                    </a:solidFill>
                  </a:tcPr>
                </a:tc>
              </a:tr>
            </a:tbl>
          </a:graphicData>
        </a:graphic>
      </p:graphicFrame>
      <p:graphicFrame>
        <p:nvGraphicFramePr>
          <p:cNvPr id="5" name="Group 18"/>
          <p:cNvGraphicFramePr>
            <a:graphicFrameLocks noGrp="1"/>
          </p:cNvGraphicFramePr>
          <p:nvPr>
            <p:ph sz="half" idx="4294967295"/>
          </p:nvPr>
        </p:nvGraphicFramePr>
        <p:xfrm>
          <a:off x="892794" y="2404145"/>
          <a:ext cx="4800533" cy="2928618"/>
        </p:xfrm>
        <a:graphic>
          <a:graphicData uri="http://schemas.openxmlformats.org/drawingml/2006/table">
            <a:tbl>
              <a:tblPr>
                <a:tableStyleId>{3C2FFA5D-87B4-456A-9821-1D502468CF0F}</a:tableStyleId>
              </a:tblPr>
              <a:tblGrid>
                <a:gridCol w="4800533"/>
              </a:tblGrid>
              <a:tr h="83939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Girl</a:t>
                      </a:r>
                      <a:endPar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txBody>
                  <a:tcPr marL="121920" marR="121920" horzOverflow="overflow">
                    <a:solidFill>
                      <a:srgbClr val="00B050"/>
                    </a:solidFill>
                  </a:tcPr>
                </a:tc>
              </a:tr>
              <a:tr h="58237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name:String</a:t>
                      </a:r>
                      <a:endPar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txBody>
                  <a:tcPr marL="121920" marR="121920" horzOverflow="overflow">
                    <a:solidFill>
                      <a:srgbClr val="00B050"/>
                    </a:solidFill>
                  </a:tcPr>
                </a:tc>
              </a:tr>
              <a:tr h="150684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setName</a:t>
                      </a: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(i: String)</a:t>
                      </a:r>
                      <a:endPar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r>
                        <a:rPr kumimoji="1" lang="en-US" altLang="zh-CN" sz="24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getName</a:t>
                      </a:r>
                      <a:r>
                        <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 String</a:t>
                      </a:r>
                      <a:endParaRPr kumimoji="1" lang="en-US" altLang="zh-CN"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+marry(</a:t>
                      </a:r>
                      <a:r>
                        <a:rPr kumimoji="1" lang="en-US" altLang="zh-CN" sz="2400" b="0" i="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rPr>
                        <a:t>boy:Boy</a:t>
                      </a:r>
                      <a:r>
                        <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rPr>
                        <a:t>)</a:t>
                      </a:r>
                      <a:endParaRPr kumimoji="1" lang="en-US" altLang="zh-CN" sz="24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endParaRPr>
                    </a:p>
                  </a:txBody>
                  <a:tcPr marL="121920" marR="121920" horzOverflow="overflow">
                    <a:solidFill>
                      <a:srgbClr val="00B050"/>
                    </a:solidFill>
                  </a:tcPr>
                </a:tc>
              </a:tr>
            </a:tbl>
          </a:graphicData>
        </a:graphic>
      </p:graphicFrame>
      <p:sp>
        <p:nvSpPr>
          <p:cNvPr id="6" name="TextBox 5"/>
          <p:cNvSpPr txBox="1"/>
          <p:nvPr/>
        </p:nvSpPr>
        <p:spPr>
          <a:xfrm>
            <a:off x="879061" y="213162"/>
            <a:ext cx="2208245" cy="646331"/>
          </a:xfrm>
          <a:prstGeom prst="rect">
            <a:avLst/>
          </a:prstGeom>
          <a:noFill/>
        </p:spPr>
        <p:txBody>
          <a:bodyPr wrap="square" rtlCol="0">
            <a:spAutoFit/>
          </a:bodyPr>
          <a:lstStyle/>
          <a:p>
            <a:r>
              <a:rPr lang="zh-CN" altLang="en-US" sz="3600" b="1" dirty="0">
                <a:solidFill>
                  <a:srgbClr val="92D050"/>
                </a:solidFill>
                <a:latin typeface="黑体" panose="02010609060101010101" pitchFamily="49" charset="-122"/>
                <a:ea typeface="黑体" panose="02010609060101010101" pitchFamily="49" charset="-122"/>
              </a:rPr>
              <a:t>练习</a:t>
            </a:r>
            <a:r>
              <a:rPr lang="en-US" altLang="zh-CN" sz="3600" b="1" dirty="0">
                <a:solidFill>
                  <a:srgbClr val="92D050"/>
                </a:solidFill>
                <a:latin typeface="黑体" panose="02010609060101010101" pitchFamily="49" charset="-122"/>
                <a:ea typeface="黑体" panose="02010609060101010101" pitchFamily="49" charset="-122"/>
              </a:rPr>
              <a:t>7</a:t>
            </a:r>
            <a:endParaRPr lang="zh-CN" altLang="en-US" sz="3600" b="1" dirty="0">
              <a:solidFill>
                <a:srgbClr val="92D050"/>
              </a:solidFill>
              <a:latin typeface="黑体" panose="02010609060101010101" pitchFamily="49" charset="-122"/>
              <a:ea typeface="黑体" panose="02010609060101010101" pitchFamily="49" charset="-122"/>
            </a:endParaRPr>
          </a:p>
        </p:txBody>
      </p:sp>
      <p:sp>
        <p:nvSpPr>
          <p:cNvPr id="7" name="TextBox 6"/>
          <p:cNvSpPr txBox="1"/>
          <p:nvPr/>
        </p:nvSpPr>
        <p:spPr>
          <a:xfrm>
            <a:off x="783050" y="1019150"/>
            <a:ext cx="4608512" cy="1384995"/>
          </a:xfrm>
          <a:prstGeom prst="rect">
            <a:avLst/>
          </a:prstGeom>
          <a:noFill/>
        </p:spPr>
        <p:txBody>
          <a:bodyPr wrap="square" rtlCol="0">
            <a:spAutoFit/>
          </a:bodyPr>
          <a:lstStyle/>
          <a:p>
            <a:r>
              <a:rPr lang="zh-CN" altLang="en-US" sz="2800" dirty="0">
                <a:solidFill>
                  <a:srgbClr val="92D050"/>
                </a:solidFill>
                <a:ea typeface="宋体" panose="02010600030101010101" pitchFamily="2" charset="-122"/>
                <a:cs typeface="Times New Roman" panose="02020603050405020304" pitchFamily="18" charset="0"/>
              </a:rPr>
              <a:t>添加必要的构造器，综合应用构造器的重载，</a:t>
            </a:r>
            <a:r>
              <a:rPr lang="en-US" altLang="zh-CN" sz="2800" dirty="0">
                <a:solidFill>
                  <a:srgbClr val="92D050"/>
                </a:solidFill>
                <a:ea typeface="宋体" panose="02010600030101010101" pitchFamily="2" charset="-122"/>
                <a:cs typeface="Times New Roman" panose="02020603050405020304" pitchFamily="18" charset="0"/>
              </a:rPr>
              <a:t>this</a:t>
            </a:r>
            <a:r>
              <a:rPr lang="zh-CN" altLang="en-US" sz="2800" dirty="0">
                <a:solidFill>
                  <a:srgbClr val="92D050"/>
                </a:solidFill>
                <a:ea typeface="宋体" panose="02010600030101010101" pitchFamily="2" charset="-122"/>
                <a:cs typeface="Times New Roman" panose="02020603050405020304" pitchFamily="18" charset="0"/>
              </a:rPr>
              <a:t>关键字。</a:t>
            </a:r>
            <a:endParaRPr lang="zh-CN" altLang="en-US" sz="2800" dirty="0">
              <a:solidFill>
                <a:srgbClr val="92D050"/>
              </a:solidFill>
              <a:ea typeface="宋体"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4733" y="390405"/>
            <a:ext cx="7200800" cy="869782"/>
          </a:xfrm>
          <a:noFill/>
        </p:spPr>
        <p:txBody>
          <a:bodyPr lIns="92075" tIns="46038" rIns="92075" bIns="46038">
            <a:normAutofit/>
          </a:bodyPr>
          <a:lstStyle/>
          <a:p>
            <a:pPr eaLnBrk="1" hangingPunct="1"/>
            <a:r>
              <a:rPr lang="en-US" altLang="zh-CN" b="1" dirty="0">
                <a:latin typeface="黑体" panose="02010609060101010101" pitchFamily="49" charset="-122"/>
                <a:ea typeface="黑体" panose="02010609060101010101" pitchFamily="49" charset="-122"/>
                <a:cs typeface="Arial Unicode MS" pitchFamily="34" charset="-122"/>
              </a:rPr>
              <a:t>3.1 </a:t>
            </a:r>
            <a:r>
              <a:rPr lang="zh-CN" altLang="en-US" b="1" dirty="0">
                <a:latin typeface="黑体" panose="02010609060101010101" pitchFamily="49" charset="-122"/>
                <a:ea typeface="黑体" panose="02010609060101010101" pitchFamily="49" charset="-122"/>
                <a:cs typeface="Arial Unicode MS" pitchFamily="34" charset="-122"/>
              </a:rPr>
              <a:t>面向对象与面向过程</a:t>
            </a:r>
            <a:endParaRPr lang="zh-CN" altLang="en-US" b="1" dirty="0">
              <a:latin typeface="黑体" panose="02010609060101010101" pitchFamily="49" charset="-122"/>
              <a:ea typeface="黑体" panose="02010609060101010101" pitchFamily="49" charset="-122"/>
              <a:cs typeface="Arial Unicode MS" pitchFamily="34" charset="-122"/>
            </a:endParaRPr>
          </a:p>
        </p:txBody>
      </p:sp>
      <p:sp>
        <p:nvSpPr>
          <p:cNvPr id="4099" name="Rectangle 3"/>
          <p:cNvSpPr>
            <a:spLocks noChangeArrowheads="1"/>
          </p:cNvSpPr>
          <p:nvPr/>
        </p:nvSpPr>
        <p:spPr bwMode="auto">
          <a:xfrm>
            <a:off x="577891" y="1428736"/>
            <a:ext cx="11233149" cy="5183188"/>
          </a:xfrm>
          <a:prstGeom prst="rect">
            <a:avLst/>
          </a:prstGeom>
          <a:noFill/>
          <a:ln w="9525">
            <a:noFill/>
            <a:miter lim="800000"/>
          </a:ln>
        </p:spPr>
        <p:txBody>
          <a:bodyPr lIns="92075" tIns="46038" rIns="92075" bIns="46038"/>
          <a:lstStyle/>
          <a:p>
            <a:pPr marL="457200" indent="-457200">
              <a:spcBef>
                <a:spcPct val="20000"/>
              </a:spcBef>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面向对象</a:t>
            </a:r>
            <a:r>
              <a:rPr lang="en-US" altLang="zh-CN" sz="2800" b="1" dirty="0">
                <a:ea typeface="宋体" panose="02010600030101010101" pitchFamily="2" charset="-122"/>
                <a:cs typeface="Times New Roman" panose="02020603050405020304" pitchFamily="18" charset="0"/>
              </a:rPr>
              <a:t>(OOP)</a:t>
            </a:r>
            <a:r>
              <a:rPr lang="zh-CN" altLang="en-US" sz="2800" b="1" dirty="0">
                <a:ea typeface="宋体" panose="02010600030101010101" pitchFamily="2" charset="-122"/>
                <a:cs typeface="Times New Roman" panose="02020603050405020304" pitchFamily="18" charset="0"/>
              </a:rPr>
              <a:t>与面向过程</a:t>
            </a:r>
            <a:r>
              <a:rPr lang="en-US" altLang="zh-CN" sz="2800" b="1" dirty="0">
                <a:ea typeface="宋体" panose="02010600030101010101" pitchFamily="2" charset="-122"/>
                <a:cs typeface="Times New Roman" panose="02020603050405020304" pitchFamily="18" charset="0"/>
              </a:rPr>
              <a:t>(POP)</a:t>
            </a:r>
            <a:endParaRPr lang="en-US" altLang="zh-CN" sz="2800" b="1" dirty="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二者都是一种思想，面向对象是相对于面向过程而言的。面向过程，强调的是功能行为。面向对象，将功能封装进对象，强调具备了功能的对象。</a:t>
            </a:r>
            <a:endParaRPr lang="en-US" altLang="zh-CN" sz="2400" dirty="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面向对象更加强调运用人类在日常的思维逻辑中采用的思想方法与原则，如抽象、分类、继承、聚合、多态等。</a:t>
            </a:r>
            <a:endParaRPr lang="en-US" altLang="zh-CN" sz="2400" dirty="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面向对象的三大特征</a:t>
            </a:r>
            <a:endParaRPr lang="zh-CN" altLang="en-US" sz="2800" b="1" dirty="0">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封装  </a:t>
            </a:r>
            <a:r>
              <a:rPr lang="en-US" altLang="zh-CN" sz="2400" dirty="0">
                <a:ea typeface="宋体" panose="02010600030101010101" pitchFamily="2" charset="-122"/>
                <a:cs typeface="Times New Roman" panose="02020603050405020304" pitchFamily="18" charset="0"/>
              </a:rPr>
              <a:t>(Encapsulation)</a:t>
            </a:r>
            <a:endParaRPr lang="en-US" altLang="zh-CN" sz="2400" dirty="0">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继承  </a:t>
            </a:r>
            <a:r>
              <a:rPr lang="en-US" altLang="zh-CN" sz="2400" dirty="0">
                <a:ea typeface="宋体" panose="02010600030101010101" pitchFamily="2" charset="-122"/>
                <a:cs typeface="Times New Roman" panose="02020603050405020304" pitchFamily="18" charset="0"/>
              </a:rPr>
              <a:t>(Inheritance)</a:t>
            </a:r>
            <a:endParaRPr lang="en-US" altLang="zh-CN" sz="2400" dirty="0">
              <a:ea typeface="宋体" panose="02010600030101010101" pitchFamily="2" charset="-122"/>
              <a:cs typeface="Times New Roman" panose="02020603050405020304" pitchFamily="18" charset="0"/>
            </a:endParaRPr>
          </a:p>
          <a:p>
            <a:pPr marL="742950" lvl="1" indent="-28575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多态  </a:t>
            </a:r>
            <a:r>
              <a:rPr lang="en-US" altLang="zh-CN" sz="2400" dirty="0">
                <a:ea typeface="宋体" panose="02010600030101010101" pitchFamily="2" charset="-122"/>
                <a:cs typeface="Times New Roman" panose="02020603050405020304" pitchFamily="18" charset="0"/>
              </a:rPr>
              <a:t>(Polymorphism)</a:t>
            </a:r>
            <a:endParaRPr lang="en-US" altLang="zh-CN" sz="2400" dirty="0">
              <a:ea typeface="宋体" panose="02010600030101010101" pitchFamily="2" charset="-122"/>
              <a:cs typeface="Times New Roman" panose="02020603050405020304" pitchFamily="18" charset="0"/>
            </a:endParaRPr>
          </a:p>
          <a:p>
            <a:pPr marL="342900" indent="-342900">
              <a:spcBef>
                <a:spcPct val="20000"/>
              </a:spcBef>
            </a:pPr>
            <a:r>
              <a:rPr lang="en-US" altLang="zh-CN" sz="1800" dirty="0">
                <a:ea typeface="宋体" panose="02010600030101010101" pitchFamily="2" charset="-122"/>
                <a:cs typeface="Times New Roman" panose="02020603050405020304" pitchFamily="18" charset="0"/>
              </a:rPr>
              <a:t> </a:t>
            </a:r>
            <a:endParaRPr lang="en-US" altLang="zh-CN" sz="1800" dirty="0">
              <a:ea typeface="宋体" panose="02010600030101010101" pitchFamily="2" charset="-122"/>
              <a:cs typeface="Times New Roman" panose="02020603050405020304" pitchFamily="18" charset="0"/>
            </a:endParaRPr>
          </a:p>
        </p:txBody>
      </p:sp>
      <p:sp>
        <p:nvSpPr>
          <p:cNvPr id="2" name="TextBox 1"/>
          <p:cNvSpPr txBox="1"/>
          <p:nvPr/>
        </p:nvSpPr>
        <p:spPr>
          <a:xfrm>
            <a:off x="1391477" y="5877273"/>
            <a:ext cx="8448939" cy="646331"/>
          </a:xfrm>
          <a:prstGeom prst="rect">
            <a:avLst/>
          </a:prstGeom>
          <a:noFill/>
        </p:spPr>
        <p:txBody>
          <a:bodyPr wrap="square" rtlCol="0">
            <a:spAutoFit/>
          </a:bodyPr>
          <a:lstStyle/>
          <a:p>
            <a:r>
              <a:rPr lang="en-US" altLang="zh-CN" dirty="0"/>
              <a:t>OOP: Object Oriented Programming  </a:t>
            </a:r>
            <a:endParaRPr lang="en-US" altLang="zh-CN" dirty="0"/>
          </a:p>
          <a:p>
            <a:r>
              <a:rPr lang="zh-CN" altLang="en-US" dirty="0"/>
              <a:t>面向过程：</a:t>
            </a:r>
            <a:r>
              <a:rPr lang="en-US" altLang="zh-CN" dirty="0"/>
              <a:t>procedure oriented programming</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15" y="548116"/>
            <a:ext cx="3503712" cy="857256"/>
          </a:xfrm>
        </p:spPr>
        <p:txBody>
          <a:bodyPr/>
          <a:lstStyle/>
          <a:p>
            <a:r>
              <a:rPr lang="en-US" altLang="zh-CN" b="1" dirty="0">
                <a:solidFill>
                  <a:srgbClr val="00B050"/>
                </a:solidFill>
                <a:latin typeface="黑体" panose="02010609060101010101" pitchFamily="49" charset="-122"/>
                <a:ea typeface="黑体" panose="02010609060101010101" pitchFamily="49" charset="-122"/>
                <a:cs typeface="Times New Roman" panose="02020603050405020304" pitchFamily="18" charset="0"/>
              </a:rPr>
              <a:t>JavaBean</a:t>
            </a:r>
            <a:endParaRPr lang="zh-CN" altLang="en-US" b="1" dirty="0">
              <a:solidFill>
                <a:srgbClr val="00B05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609600" y="1600200"/>
            <a:ext cx="11247040" cy="4925144"/>
          </a:xfrm>
        </p:spPr>
        <p:txBody>
          <a:bodyPr>
            <a:normAutofit/>
          </a:bodyPr>
          <a:lstStyle/>
          <a:p>
            <a:pPr>
              <a:buFont typeface="Wingdings" panose="05000000000000000000" pitchFamily="2" charset="2"/>
              <a:buChar char="l"/>
            </a:pPr>
            <a:r>
              <a:rPr lang="en-US" altLang="zh-CN" dirty="0">
                <a:solidFill>
                  <a:srgbClr val="00B050"/>
                </a:solidFill>
                <a:ea typeface="宋体" panose="02010600030101010101" pitchFamily="2" charset="-122"/>
                <a:cs typeface="Times New Roman" panose="02020603050405020304" pitchFamily="18" charset="0"/>
              </a:rPr>
              <a:t>JavaBean</a:t>
            </a:r>
            <a:r>
              <a:rPr lang="zh-CN" altLang="en-US" dirty="0">
                <a:solidFill>
                  <a:srgbClr val="00B050"/>
                </a:solidFill>
                <a:ea typeface="宋体" panose="02010600030101010101" pitchFamily="2" charset="-122"/>
                <a:cs typeface="Times New Roman" panose="02020603050405020304" pitchFamily="18" charset="0"/>
              </a:rPr>
              <a:t>是一种</a:t>
            </a:r>
            <a:r>
              <a:rPr lang="en-US" altLang="zh-CN" dirty="0">
                <a:solidFill>
                  <a:srgbClr val="00B050"/>
                </a:solidFill>
                <a:ea typeface="宋体" panose="02010600030101010101" pitchFamily="2" charset="-122"/>
                <a:cs typeface="Times New Roman" panose="02020603050405020304" pitchFamily="18" charset="0"/>
              </a:rPr>
              <a:t>Java</a:t>
            </a:r>
            <a:r>
              <a:rPr lang="zh-CN" altLang="en-US" dirty="0">
                <a:solidFill>
                  <a:srgbClr val="00B050"/>
                </a:solidFill>
                <a:ea typeface="宋体" panose="02010600030101010101" pitchFamily="2" charset="-122"/>
                <a:cs typeface="Times New Roman" panose="02020603050405020304" pitchFamily="18" charset="0"/>
              </a:rPr>
              <a:t>语言写成的可重用组件。</a:t>
            </a:r>
            <a:endParaRPr lang="en-US" altLang="zh-CN" dirty="0">
              <a:solidFill>
                <a:srgbClr val="00B050"/>
              </a:solidFill>
              <a:ea typeface="宋体" panose="02010600030101010101" pitchFamily="2" charset="-122"/>
              <a:cs typeface="Times New Roman" panose="02020603050405020304" pitchFamily="18" charset="0"/>
            </a:endParaRPr>
          </a:p>
          <a:p>
            <a:pPr marL="0" indent="0">
              <a:buNone/>
            </a:pPr>
            <a:endParaRPr lang="en-US" altLang="zh-CN" dirty="0">
              <a:solidFill>
                <a:srgbClr val="00B050"/>
              </a:solidFill>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solidFill>
                  <a:srgbClr val="00B050"/>
                </a:solidFill>
                <a:ea typeface="宋体" panose="02010600030101010101" pitchFamily="2" charset="-122"/>
                <a:cs typeface="Times New Roman" panose="02020603050405020304" pitchFamily="18" charset="0"/>
              </a:rPr>
              <a:t>所谓</a:t>
            </a:r>
            <a:r>
              <a:rPr lang="en-US" altLang="zh-CN" dirty="0" err="1">
                <a:solidFill>
                  <a:srgbClr val="00B050"/>
                </a:solidFill>
                <a:ea typeface="宋体" panose="02010600030101010101" pitchFamily="2" charset="-122"/>
                <a:cs typeface="Times New Roman" panose="02020603050405020304" pitchFamily="18" charset="0"/>
              </a:rPr>
              <a:t>javaBean</a:t>
            </a:r>
            <a:r>
              <a:rPr lang="zh-CN" altLang="en-US" dirty="0">
                <a:solidFill>
                  <a:srgbClr val="00B050"/>
                </a:solidFill>
                <a:ea typeface="宋体" panose="02010600030101010101" pitchFamily="2" charset="-122"/>
                <a:cs typeface="Times New Roman" panose="02020603050405020304" pitchFamily="18" charset="0"/>
              </a:rPr>
              <a:t>，是指符合如下标准的</a:t>
            </a:r>
            <a:r>
              <a:rPr lang="en-US" altLang="zh-CN" dirty="0">
                <a:solidFill>
                  <a:srgbClr val="00B050"/>
                </a:solidFill>
                <a:ea typeface="宋体" panose="02010600030101010101" pitchFamily="2" charset="-122"/>
                <a:cs typeface="Times New Roman" panose="02020603050405020304" pitchFamily="18" charset="0"/>
              </a:rPr>
              <a:t>Java</a:t>
            </a:r>
            <a:r>
              <a:rPr lang="zh-CN" altLang="en-US" dirty="0">
                <a:solidFill>
                  <a:srgbClr val="00B050"/>
                </a:solidFill>
                <a:ea typeface="宋体" panose="02010600030101010101" pitchFamily="2" charset="-122"/>
                <a:cs typeface="Times New Roman" panose="02020603050405020304" pitchFamily="18" charset="0"/>
              </a:rPr>
              <a:t>类：</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类是公共的</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有一个无参的公共的构造器</a:t>
            </a:r>
            <a:endParaRPr lang="en-US" altLang="zh-CN" dirty="0">
              <a:solidFill>
                <a:srgbClr val="00B050"/>
              </a:solidFill>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solidFill>
                  <a:srgbClr val="00B050"/>
                </a:solidFill>
                <a:ea typeface="宋体" panose="02010600030101010101" pitchFamily="2" charset="-122"/>
                <a:cs typeface="Times New Roman" panose="02020603050405020304" pitchFamily="18" charset="0"/>
              </a:rPr>
              <a:t>有属性，且有对应的</a:t>
            </a:r>
            <a:r>
              <a:rPr lang="en-US" altLang="zh-CN" dirty="0">
                <a:solidFill>
                  <a:srgbClr val="00B050"/>
                </a:solidFill>
                <a:ea typeface="宋体" panose="02010600030101010101" pitchFamily="2" charset="-122"/>
                <a:cs typeface="Times New Roman" panose="02020603050405020304" pitchFamily="18" charset="0"/>
              </a:rPr>
              <a:t>get</a:t>
            </a:r>
            <a:r>
              <a:rPr lang="zh-CN" altLang="en-US" dirty="0">
                <a:solidFill>
                  <a:srgbClr val="00B050"/>
                </a:solidFill>
                <a:ea typeface="宋体" panose="02010600030101010101" pitchFamily="2" charset="-122"/>
                <a:cs typeface="Times New Roman" panose="02020603050405020304" pitchFamily="18" charset="0"/>
              </a:rPr>
              <a:t>、</a:t>
            </a:r>
            <a:r>
              <a:rPr lang="en-US" altLang="zh-CN" dirty="0">
                <a:solidFill>
                  <a:srgbClr val="00B050"/>
                </a:solidFill>
                <a:ea typeface="宋体" panose="02010600030101010101" pitchFamily="2" charset="-122"/>
                <a:cs typeface="Times New Roman" panose="02020603050405020304" pitchFamily="18" charset="0"/>
              </a:rPr>
              <a:t>set</a:t>
            </a:r>
            <a:r>
              <a:rPr lang="zh-CN" altLang="en-US" dirty="0">
                <a:solidFill>
                  <a:srgbClr val="00B050"/>
                </a:solidFill>
                <a:ea typeface="宋体" panose="02010600030101010101" pitchFamily="2" charset="-122"/>
                <a:cs typeface="Times New Roman" panose="02020603050405020304" pitchFamily="18" charset="0"/>
              </a:rPr>
              <a:t>方法</a:t>
            </a:r>
            <a:endParaRPr lang="en-US" altLang="zh-CN" dirty="0">
              <a:solidFill>
                <a:srgbClr val="00B050"/>
              </a:solidFill>
              <a:ea typeface="宋体" panose="02010600030101010101" pitchFamily="2" charset="-122"/>
              <a:cs typeface="Times New Roman" panose="02020603050405020304" pitchFamily="18" charset="0"/>
            </a:endParaRPr>
          </a:p>
          <a:p>
            <a:pPr marL="57150" lvl="1" indent="-342900">
              <a:buFont typeface="Wingdings" panose="05000000000000000000" pitchFamily="2" charset="2"/>
              <a:buChar char="l"/>
            </a:pPr>
            <a:r>
              <a:rPr lang="zh-CN" altLang="en-US" dirty="0">
                <a:solidFill>
                  <a:srgbClr val="00B050"/>
                </a:solidFill>
                <a:ea typeface="宋体" panose="02010600030101010101" pitchFamily="2" charset="-122"/>
              </a:rPr>
              <a:t>用户可以使用</a:t>
            </a:r>
            <a:r>
              <a:rPr lang="en-US" altLang="zh-CN" dirty="0">
                <a:solidFill>
                  <a:srgbClr val="00B050"/>
                </a:solidFill>
                <a:ea typeface="宋体" panose="02010600030101010101" pitchFamily="2" charset="-122"/>
              </a:rPr>
              <a:t>JavaBean</a:t>
            </a:r>
            <a:r>
              <a:rPr lang="zh-CN" altLang="en-US" dirty="0">
                <a:solidFill>
                  <a:srgbClr val="00B050"/>
                </a:solidFill>
                <a:ea typeface="宋体" panose="02010600030101010101" pitchFamily="2" charset="-122"/>
              </a:rPr>
              <a:t>将功能、处理、值、数据库访问和其他任何可以用</a:t>
            </a:r>
            <a:r>
              <a:rPr lang="en-US" altLang="zh-CN" dirty="0">
                <a:solidFill>
                  <a:srgbClr val="00B050"/>
                </a:solidFill>
                <a:ea typeface="宋体" panose="02010600030101010101" pitchFamily="2" charset="-122"/>
              </a:rPr>
              <a:t>java</a:t>
            </a:r>
            <a:r>
              <a:rPr lang="zh-CN" altLang="en-US" dirty="0">
                <a:solidFill>
                  <a:srgbClr val="00B050"/>
                </a:solidFill>
                <a:ea typeface="宋体" panose="02010600030101010101" pitchFamily="2" charset="-122"/>
              </a:rPr>
              <a:t>代码创造的对象进行打包，并且其他的开发者可以通过内部的</a:t>
            </a:r>
            <a:r>
              <a:rPr lang="en-US" altLang="zh-CN" dirty="0">
                <a:solidFill>
                  <a:srgbClr val="00B050"/>
                </a:solidFill>
                <a:ea typeface="宋体" panose="02010600030101010101" pitchFamily="2" charset="-122"/>
              </a:rPr>
              <a:t>JSP</a:t>
            </a:r>
            <a:r>
              <a:rPr lang="zh-CN" altLang="en-US" dirty="0">
                <a:solidFill>
                  <a:srgbClr val="00B050"/>
                </a:solidFill>
                <a:ea typeface="宋体" panose="02010600030101010101" pitchFamily="2" charset="-122"/>
              </a:rPr>
              <a:t>页面、</a:t>
            </a:r>
            <a:r>
              <a:rPr lang="en-US" altLang="zh-CN" dirty="0">
                <a:solidFill>
                  <a:srgbClr val="00B050"/>
                </a:solidFill>
                <a:ea typeface="宋体" panose="02010600030101010101" pitchFamily="2" charset="-122"/>
              </a:rPr>
              <a:t>Servlet</a:t>
            </a:r>
            <a:r>
              <a:rPr lang="zh-CN" altLang="en-US" dirty="0">
                <a:solidFill>
                  <a:srgbClr val="00B050"/>
                </a:solidFill>
                <a:ea typeface="宋体" panose="02010600030101010101" pitchFamily="2" charset="-122"/>
              </a:rPr>
              <a:t>、其他</a:t>
            </a:r>
            <a:r>
              <a:rPr lang="en-US" altLang="zh-CN" dirty="0">
                <a:solidFill>
                  <a:srgbClr val="00B050"/>
                </a:solidFill>
                <a:ea typeface="宋体" panose="02010600030101010101" pitchFamily="2" charset="-122"/>
              </a:rPr>
              <a:t>JavaBean</a:t>
            </a:r>
            <a:r>
              <a:rPr lang="zh-CN" altLang="en-US" dirty="0">
                <a:solidFill>
                  <a:srgbClr val="00B050"/>
                </a:solidFill>
                <a:ea typeface="宋体" panose="02010600030101010101" pitchFamily="2" charset="-122"/>
              </a:rPr>
              <a:t>、</a:t>
            </a:r>
            <a:r>
              <a:rPr lang="en-US" altLang="zh-CN" dirty="0">
                <a:solidFill>
                  <a:srgbClr val="00B050"/>
                </a:solidFill>
                <a:ea typeface="宋体" panose="02010600030101010101" pitchFamily="2" charset="-122"/>
              </a:rPr>
              <a:t>applet</a:t>
            </a:r>
            <a:r>
              <a:rPr lang="zh-CN" altLang="en-US" dirty="0">
                <a:solidFill>
                  <a:srgbClr val="00B050"/>
                </a:solidFill>
                <a:ea typeface="宋体" panose="02010600030101010101" pitchFamily="2" charset="-122"/>
              </a:rPr>
              <a:t>程序或者应用来使用这些对象。用户可以认为</a:t>
            </a:r>
            <a:r>
              <a:rPr lang="en-US" altLang="zh-CN" dirty="0">
                <a:solidFill>
                  <a:srgbClr val="00B050"/>
                </a:solidFill>
                <a:ea typeface="宋体" panose="02010600030101010101" pitchFamily="2" charset="-122"/>
              </a:rPr>
              <a:t>JavaBean</a:t>
            </a:r>
            <a:r>
              <a:rPr lang="zh-CN" altLang="en-US" dirty="0">
                <a:solidFill>
                  <a:srgbClr val="00B050"/>
                </a:solidFill>
                <a:ea typeface="宋体" panose="02010600030101010101" pitchFamily="2" charset="-122"/>
              </a:rPr>
              <a:t>提供了一种随时随地的复制和粘贴的功能，而不用关心任何改变。</a:t>
            </a:r>
            <a:endParaRPr lang="zh-CN" altLang="en-US" dirty="0">
              <a:solidFill>
                <a:srgbClr val="00B050"/>
              </a:solidFill>
              <a:ea typeface="宋体" panose="02010600030101010101" pitchFamily="2" charset="-122"/>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4348" y="301374"/>
            <a:ext cx="4608512" cy="648072"/>
          </a:xfrm>
        </p:spPr>
        <p:txBody>
          <a:bodyPr/>
          <a:lstStyle/>
          <a:p>
            <a:r>
              <a:rPr lang="en-US" altLang="zh-CN" b="1" dirty="0">
                <a:solidFill>
                  <a:srgbClr val="00B050"/>
                </a:solidFill>
                <a:latin typeface="+mn-lt"/>
                <a:ea typeface="宋体" panose="02010600030101010101" pitchFamily="2" charset="-122"/>
                <a:cs typeface="Times New Roman" panose="02020603050405020304" pitchFamily="18" charset="0"/>
              </a:rPr>
              <a:t>JavaBean</a:t>
            </a:r>
            <a:r>
              <a:rPr lang="zh-CN" altLang="en-US" b="1" dirty="0">
                <a:solidFill>
                  <a:srgbClr val="00B050"/>
                </a:solidFill>
                <a:latin typeface="+mn-lt"/>
                <a:ea typeface="宋体" panose="02010600030101010101" pitchFamily="2" charset="-122"/>
                <a:cs typeface="Times New Roman" panose="02020603050405020304" pitchFamily="18" charset="0"/>
              </a:rPr>
              <a:t>示例</a:t>
            </a:r>
            <a:endParaRPr lang="zh-CN" altLang="en-US" b="1" dirty="0">
              <a:solidFill>
                <a:srgbClr val="00B050"/>
              </a:solidFill>
              <a:latin typeface="+mn-lt"/>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1117959" y="978475"/>
            <a:ext cx="7872875" cy="4406325"/>
          </a:xfrm>
        </p:spPr>
        <p:txBody>
          <a:bodyPr>
            <a:noAutofit/>
          </a:bodyPr>
          <a:lstStyle/>
          <a:p>
            <a:pPr marL="0" indent="0">
              <a:lnSpc>
                <a:spcPct val="90000"/>
              </a:lnSpc>
              <a:buNone/>
            </a:pPr>
            <a:r>
              <a:rPr lang="en-US" altLang="zh-CN" sz="2000" b="1" dirty="0">
                <a:solidFill>
                  <a:srgbClr val="00B050"/>
                </a:solidFill>
                <a:cs typeface="Times New Roman" panose="02020603050405020304" pitchFamily="18" charset="0"/>
              </a:rPr>
              <a:t>public class </a:t>
            </a:r>
            <a:r>
              <a:rPr lang="en-US" altLang="zh-CN" sz="2000" b="1" dirty="0" err="1">
                <a:solidFill>
                  <a:srgbClr val="00B050"/>
                </a:solidFill>
                <a:cs typeface="Times New Roman" panose="02020603050405020304" pitchFamily="18" charset="0"/>
              </a:rPr>
              <a:t>TestJavaBean</a:t>
            </a:r>
            <a:r>
              <a:rPr lang="en-US" altLang="zh-CN" sz="2000" b="1" dirty="0">
                <a:solidFill>
                  <a:srgbClr val="00B050"/>
                </a:solidFill>
                <a:cs typeface="Times New Roman" panose="02020603050405020304" pitchFamily="18" charset="0"/>
              </a:rPr>
              <a:t>{</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private String name;  </a:t>
            </a:r>
            <a:r>
              <a:rPr lang="en-US" altLang="zh-CN" sz="2000" dirty="0">
                <a:solidFill>
                  <a:srgbClr val="00B050"/>
                </a:solidFill>
                <a:cs typeface="Times New Roman" panose="02020603050405020304" pitchFamily="18" charset="0"/>
              </a:rPr>
              <a:t>//</a:t>
            </a:r>
            <a:r>
              <a:rPr lang="zh-CN" altLang="en-US" sz="2000" dirty="0">
                <a:solidFill>
                  <a:srgbClr val="00B050"/>
                </a:solidFill>
                <a:ea typeface="宋体" panose="02010600030101010101" pitchFamily="2" charset="-122"/>
                <a:cs typeface="Times New Roman" panose="02020603050405020304" pitchFamily="18" charset="0"/>
              </a:rPr>
              <a:t>属性一般定义为</a:t>
            </a:r>
            <a:r>
              <a:rPr lang="en-US" altLang="zh-CN" sz="2000" dirty="0">
                <a:solidFill>
                  <a:srgbClr val="00B050"/>
                </a:solidFill>
                <a:cs typeface="Times New Roman" panose="02020603050405020304" pitchFamily="18" charset="0"/>
              </a:rPr>
              <a:t>private</a:t>
            </a:r>
            <a:endParaRPr lang="en-US" altLang="zh-CN" sz="2000"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private </a:t>
            </a:r>
            <a:r>
              <a:rPr lang="en-US" altLang="zh-CN" sz="2000" b="1" dirty="0" err="1">
                <a:solidFill>
                  <a:srgbClr val="00B050"/>
                </a:solidFill>
                <a:cs typeface="Times New Roman" panose="02020603050405020304" pitchFamily="18" charset="0"/>
              </a:rPr>
              <a:t>int</a:t>
            </a:r>
            <a:r>
              <a:rPr lang="en-US" altLang="zh-CN" sz="2000" b="1" dirty="0">
                <a:solidFill>
                  <a:srgbClr val="00B050"/>
                </a:solidFill>
                <a:cs typeface="Times New Roman" panose="02020603050405020304" pitchFamily="18" charset="0"/>
              </a:rPr>
              <a:t> age;</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public  </a:t>
            </a:r>
            <a:r>
              <a:rPr lang="en-US" altLang="zh-CN" sz="2000" b="1" dirty="0" err="1">
                <a:solidFill>
                  <a:srgbClr val="00B050"/>
                </a:solidFill>
                <a:cs typeface="Times New Roman" panose="02020603050405020304" pitchFamily="18" charset="0"/>
              </a:rPr>
              <a:t>TestJavaBean</a:t>
            </a:r>
            <a:r>
              <a:rPr lang="en-US" altLang="zh-CN" sz="2000" b="1" dirty="0">
                <a:solidFill>
                  <a:srgbClr val="00B050"/>
                </a:solidFill>
                <a:cs typeface="Times New Roman" panose="02020603050405020304" pitchFamily="18" charset="0"/>
              </a:rPr>
              <a:t>(){}</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public </a:t>
            </a:r>
            <a:r>
              <a:rPr lang="en-US" altLang="zh-CN" sz="2000" b="1" dirty="0" err="1">
                <a:solidFill>
                  <a:srgbClr val="00B050"/>
                </a:solidFill>
                <a:cs typeface="Times New Roman" panose="02020603050405020304" pitchFamily="18" charset="0"/>
              </a:rPr>
              <a:t>int</a:t>
            </a:r>
            <a:r>
              <a:rPr lang="en-US" altLang="zh-CN" sz="2000" b="1" dirty="0">
                <a:solidFill>
                  <a:srgbClr val="00B050"/>
                </a:solidFill>
                <a:cs typeface="Times New Roman" panose="02020603050405020304" pitchFamily="18" charset="0"/>
              </a:rPr>
              <a:t> </a:t>
            </a:r>
            <a:r>
              <a:rPr lang="en-US" altLang="zh-CN" sz="2000" b="1" dirty="0" err="1">
                <a:solidFill>
                  <a:srgbClr val="00B050"/>
                </a:solidFill>
                <a:cs typeface="Times New Roman" panose="02020603050405020304" pitchFamily="18" charset="0"/>
              </a:rPr>
              <a:t>getAge</a:t>
            </a:r>
            <a:r>
              <a:rPr lang="en-US" altLang="zh-CN" sz="2000" b="1" dirty="0">
                <a:solidFill>
                  <a:srgbClr val="00B050"/>
                </a:solidFill>
                <a:cs typeface="Times New Roman" panose="02020603050405020304" pitchFamily="18" charset="0"/>
              </a:rPr>
              <a:t>(){</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return age;</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public void </a:t>
            </a:r>
            <a:r>
              <a:rPr lang="en-US" altLang="zh-CN" sz="2000" b="1" dirty="0" err="1">
                <a:solidFill>
                  <a:srgbClr val="00B050"/>
                </a:solidFill>
                <a:cs typeface="Times New Roman" panose="02020603050405020304" pitchFamily="18" charset="0"/>
              </a:rPr>
              <a:t>setAge</a:t>
            </a:r>
            <a:r>
              <a:rPr lang="en-US" altLang="zh-CN" sz="2000" b="1" dirty="0">
                <a:solidFill>
                  <a:srgbClr val="00B050"/>
                </a:solidFill>
                <a:cs typeface="Times New Roman" panose="02020603050405020304" pitchFamily="18" charset="0"/>
              </a:rPr>
              <a:t>(</a:t>
            </a:r>
            <a:r>
              <a:rPr lang="en-US" altLang="zh-CN" sz="2000" b="1" dirty="0" err="1">
                <a:solidFill>
                  <a:srgbClr val="00B050"/>
                </a:solidFill>
                <a:cs typeface="Times New Roman" panose="02020603050405020304" pitchFamily="18" charset="0"/>
              </a:rPr>
              <a:t>int</a:t>
            </a:r>
            <a:r>
              <a:rPr lang="en-US" altLang="zh-CN" sz="2000" b="1" dirty="0">
                <a:solidFill>
                  <a:srgbClr val="00B050"/>
                </a:solidFill>
                <a:cs typeface="Times New Roman" panose="02020603050405020304" pitchFamily="18" charset="0"/>
              </a:rPr>
              <a:t> age){</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a:t>
            </a:r>
            <a:r>
              <a:rPr lang="en-US" altLang="zh-CN" sz="2000" b="1" dirty="0" err="1">
                <a:solidFill>
                  <a:srgbClr val="00B050"/>
                </a:solidFill>
                <a:cs typeface="Times New Roman" panose="02020603050405020304" pitchFamily="18" charset="0"/>
              </a:rPr>
              <a:t>this.age</a:t>
            </a:r>
            <a:r>
              <a:rPr lang="en-US" altLang="zh-CN" sz="2000" b="1" dirty="0">
                <a:solidFill>
                  <a:srgbClr val="00B050"/>
                </a:solidFill>
                <a:cs typeface="Times New Roman" panose="02020603050405020304" pitchFamily="18" charset="0"/>
              </a:rPr>
              <a:t> = age;</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public String </a:t>
            </a:r>
            <a:r>
              <a:rPr lang="en-US" altLang="zh-CN" sz="2000" b="1" dirty="0" err="1">
                <a:solidFill>
                  <a:srgbClr val="00B050"/>
                </a:solidFill>
                <a:cs typeface="Times New Roman" panose="02020603050405020304" pitchFamily="18" charset="0"/>
              </a:rPr>
              <a:t>getName</a:t>
            </a:r>
            <a:r>
              <a:rPr lang="en-US" altLang="zh-CN" sz="2000" b="1" dirty="0">
                <a:solidFill>
                  <a:srgbClr val="00B050"/>
                </a:solidFill>
                <a:cs typeface="Times New Roman" panose="02020603050405020304" pitchFamily="18" charset="0"/>
              </a:rPr>
              <a:t>(){</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return name;</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public void </a:t>
            </a:r>
            <a:r>
              <a:rPr lang="en-US" altLang="zh-CN" sz="2000" b="1" dirty="0" err="1">
                <a:solidFill>
                  <a:srgbClr val="00B050"/>
                </a:solidFill>
                <a:cs typeface="Times New Roman" panose="02020603050405020304" pitchFamily="18" charset="0"/>
              </a:rPr>
              <a:t>setName</a:t>
            </a:r>
            <a:r>
              <a:rPr lang="en-US" altLang="zh-CN" sz="2000" b="1" dirty="0">
                <a:solidFill>
                  <a:srgbClr val="00B050"/>
                </a:solidFill>
                <a:cs typeface="Times New Roman" panose="02020603050405020304" pitchFamily="18" charset="0"/>
              </a:rPr>
              <a:t>(String name){</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            this.name = name;</a:t>
            </a:r>
            <a:endParaRPr lang="en-US" altLang="zh-CN" sz="2000" b="1" dirty="0">
              <a:solidFill>
                <a:srgbClr val="00B050"/>
              </a:solidFill>
              <a:cs typeface="Times New Roman" panose="02020603050405020304" pitchFamily="18" charset="0"/>
            </a:endParaRPr>
          </a:p>
          <a:p>
            <a:pPr marL="0" indent="0">
              <a:lnSpc>
                <a:spcPct val="90000"/>
              </a:lnSpc>
              <a:buNone/>
            </a:pPr>
            <a:r>
              <a:rPr lang="en-US" altLang="zh-CN" sz="2000" b="1" dirty="0">
                <a:solidFill>
                  <a:srgbClr val="00B050"/>
                </a:solidFill>
                <a:cs typeface="Times New Roman" panose="02020603050405020304" pitchFamily="18" charset="0"/>
              </a:rPr>
              <a:t>}</a:t>
            </a:r>
            <a:endParaRPr lang="zh-CN" altLang="en-US" sz="2000" b="1" dirty="0">
              <a:solidFill>
                <a:srgbClr val="00B050"/>
              </a:solidFill>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26096" y="1295535"/>
            <a:ext cx="3648405" cy="648072"/>
          </a:xfrm>
        </p:spPr>
        <p:txBody>
          <a:bodyPr>
            <a:normAutofit/>
          </a:bodyPr>
          <a:lstStyle/>
          <a:p>
            <a:pPr eaLnBrk="1" hangingPunct="1"/>
            <a:r>
              <a:rPr lang="zh-CN" altLang="en-US" sz="2800" b="1" dirty="0">
                <a:solidFill>
                  <a:srgbClr val="00B050"/>
                </a:solidFill>
                <a:latin typeface="+mn-lt"/>
                <a:ea typeface="宋体" panose="02010600030101010101" pitchFamily="2" charset="-122"/>
                <a:cs typeface="Times New Roman" panose="02020603050405020304" pitchFamily="18" charset="0"/>
              </a:rPr>
              <a:t>源文件布局：</a:t>
            </a:r>
            <a:endParaRPr lang="zh-CN" altLang="en-US" sz="2800" b="1" dirty="0">
              <a:solidFill>
                <a:srgbClr val="00B050"/>
              </a:solidFill>
              <a:latin typeface="+mn-lt"/>
              <a:ea typeface="宋体" panose="02010600030101010101" pitchFamily="2" charset="-122"/>
              <a:cs typeface="Times New Roman" panose="02020603050405020304" pitchFamily="18" charset="0"/>
            </a:endParaRPr>
          </a:p>
        </p:txBody>
      </p:sp>
      <p:pic>
        <p:nvPicPr>
          <p:cNvPr id="45059" name="Picture 3"/>
          <p:cNvPicPr>
            <a:picLocks noChangeAspect="1" noChangeArrowheads="1"/>
          </p:cNvPicPr>
          <p:nvPr/>
        </p:nvPicPr>
        <p:blipFill>
          <a:blip r:embed="rId1" cstate="print"/>
          <a:srcRect/>
          <a:stretch>
            <a:fillRect/>
          </a:stretch>
        </p:blipFill>
        <p:spPr bwMode="auto">
          <a:xfrm>
            <a:off x="1179353" y="1943607"/>
            <a:ext cx="8737600" cy="4343400"/>
          </a:xfrm>
          <a:prstGeom prst="rect">
            <a:avLst/>
          </a:prstGeom>
          <a:noFill/>
          <a:ln w="9525">
            <a:noFill/>
            <a:miter lim="800000"/>
            <a:headEnd/>
            <a:tailEnd/>
          </a:ln>
        </p:spPr>
      </p:pic>
      <p:sp>
        <p:nvSpPr>
          <p:cNvPr id="4" name="Rectangle 2"/>
          <p:cNvSpPr txBox="1">
            <a:spLocks noChangeArrowheads="1"/>
          </p:cNvSpPr>
          <p:nvPr/>
        </p:nvSpPr>
        <p:spPr>
          <a:xfrm>
            <a:off x="-361506" y="235467"/>
            <a:ext cx="7002925"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solidFill>
                  <a:srgbClr val="00B050"/>
                </a:solidFill>
                <a:latin typeface="+mn-lt"/>
                <a:ea typeface="宋体" panose="02010600030101010101" pitchFamily="2" charset="-122"/>
                <a:cs typeface="Times New Roman" panose="02020603050405020304" pitchFamily="18" charset="0"/>
              </a:rPr>
              <a:t>关键字</a:t>
            </a:r>
            <a:r>
              <a:rPr lang="en-US" altLang="zh-CN" b="1" dirty="0">
                <a:solidFill>
                  <a:srgbClr val="00B050"/>
                </a:solidFill>
                <a:latin typeface="+mn-lt"/>
                <a:ea typeface="宋体" panose="02010600030101010101" pitchFamily="2" charset="-122"/>
                <a:cs typeface="Times New Roman" panose="02020603050405020304" pitchFamily="18" charset="0"/>
              </a:rPr>
              <a:t>—package</a:t>
            </a:r>
            <a:endParaRPr lang="zh-CN" altLang="en-US" b="1" dirty="0">
              <a:solidFill>
                <a:srgbClr val="00B050"/>
              </a:solidFill>
              <a:latin typeface="+mn-lt"/>
              <a:ea typeface="宋体" panose="02010600030101010101" pitchFamily="2" charset="-122"/>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50019" y="908720"/>
            <a:ext cx="2647499" cy="720080"/>
          </a:xfrm>
        </p:spPr>
        <p:txBody>
          <a:bodyPr>
            <a:normAutofit/>
          </a:bodyPr>
          <a:lstStyle/>
          <a:p>
            <a:pPr eaLnBrk="1" hangingPunct="1"/>
            <a:r>
              <a:rPr lang="zh-CN" altLang="en-US" sz="2800" b="1" dirty="0">
                <a:solidFill>
                  <a:srgbClr val="00B050"/>
                </a:solidFill>
                <a:latin typeface="宋体" panose="02010600030101010101" pitchFamily="2" charset="-122"/>
                <a:ea typeface="宋体" panose="02010600030101010101" pitchFamily="2" charset="-122"/>
                <a:cs typeface="Arial Unicode MS" pitchFamily="34" charset="-122"/>
              </a:rPr>
              <a:t>软件包：</a:t>
            </a:r>
            <a:endParaRPr lang="zh-CN" altLang="en-US" sz="2800" b="1" dirty="0">
              <a:solidFill>
                <a:srgbClr val="00B050"/>
              </a:solidFill>
              <a:latin typeface="宋体" panose="02010600030101010101" pitchFamily="2" charset="-122"/>
              <a:ea typeface="宋体" panose="02010600030101010101" pitchFamily="2" charset="-122"/>
              <a:cs typeface="Arial Unicode MS" pitchFamily="34" charset="-122"/>
            </a:endParaRPr>
          </a:p>
        </p:txBody>
      </p:sp>
      <p:sp>
        <p:nvSpPr>
          <p:cNvPr id="46083" name="Text Box 3"/>
          <p:cNvSpPr txBox="1">
            <a:spLocks noChangeArrowheads="1"/>
          </p:cNvSpPr>
          <p:nvPr/>
        </p:nvSpPr>
        <p:spPr bwMode="auto">
          <a:xfrm>
            <a:off x="774580" y="1628800"/>
            <a:ext cx="10945283" cy="1323439"/>
          </a:xfrm>
          <a:prstGeom prst="rect">
            <a:avLst/>
          </a:prstGeom>
          <a:noFill/>
          <a:ln w="9525">
            <a:noFill/>
            <a:miter lim="800000"/>
          </a:ln>
        </p:spPr>
        <p:txBody>
          <a:bodyPr>
            <a:spAutoFit/>
          </a:bodyPr>
          <a:lstStyle/>
          <a:p>
            <a:pPr marL="342900" indent="-342900" algn="just">
              <a:spcBef>
                <a:spcPct val="50000"/>
              </a:spcBef>
              <a:buFont typeface="Wingdings" panose="05000000000000000000" pitchFamily="2" charset="2"/>
              <a:buChar char="l"/>
            </a:pPr>
            <a:r>
              <a:rPr lang="zh-CN" altLang="en-US" sz="2000" dirty="0">
                <a:solidFill>
                  <a:srgbClr val="00B050"/>
                </a:solidFill>
                <a:latin typeface="宋体" panose="02010600030101010101" pitchFamily="2" charset="-122"/>
                <a:ea typeface="宋体" panose="02010600030101010101" pitchFamily="2" charset="-122"/>
                <a:cs typeface="Arial Unicode MS" pitchFamily="34" charset="-122"/>
              </a:rPr>
              <a:t>包帮助管理大型软件系统：将语义近似的类组织到包中；解决类命名冲突的问题。</a:t>
            </a:r>
            <a:endParaRPr lang="zh-CN" altLang="en-US" sz="2000" dirty="0">
              <a:solidFill>
                <a:srgbClr val="00B050"/>
              </a:solidFill>
              <a:latin typeface="宋体" panose="02010600030101010101" pitchFamily="2" charset="-122"/>
              <a:ea typeface="宋体" panose="02010600030101010101" pitchFamily="2" charset="-122"/>
              <a:cs typeface="Arial Unicode MS" pitchFamily="34" charset="-122"/>
            </a:endParaRPr>
          </a:p>
          <a:p>
            <a:pPr marL="342900" indent="-342900" algn="just">
              <a:spcBef>
                <a:spcPct val="50000"/>
              </a:spcBef>
              <a:buFont typeface="Wingdings" panose="05000000000000000000" pitchFamily="2" charset="2"/>
              <a:buChar char="l"/>
            </a:pPr>
            <a:r>
              <a:rPr lang="zh-CN" altLang="en-US" sz="2000" dirty="0">
                <a:solidFill>
                  <a:srgbClr val="00B050"/>
                </a:solidFill>
                <a:latin typeface="宋体" panose="02010600030101010101" pitchFamily="2" charset="-122"/>
                <a:ea typeface="宋体" panose="02010600030101010101" pitchFamily="2" charset="-122"/>
                <a:cs typeface="Arial Unicode MS" pitchFamily="34" charset="-122"/>
              </a:rPr>
              <a:t>包可以包含类和子包。</a:t>
            </a:r>
            <a:endParaRPr lang="zh-CN" altLang="en-US" sz="2000" dirty="0">
              <a:solidFill>
                <a:srgbClr val="00B050"/>
              </a:solidFill>
              <a:latin typeface="宋体" panose="02010600030101010101" pitchFamily="2" charset="-122"/>
              <a:ea typeface="宋体" panose="02010600030101010101" pitchFamily="2" charset="-122"/>
              <a:cs typeface="Arial Unicode MS" pitchFamily="34" charset="-122"/>
            </a:endParaRPr>
          </a:p>
          <a:p>
            <a:pPr marL="342900" indent="-342900" algn="just">
              <a:spcBef>
                <a:spcPct val="50000"/>
              </a:spcBef>
              <a:buFont typeface="Wingdings" panose="05000000000000000000" pitchFamily="2" charset="2"/>
              <a:buChar char="l"/>
            </a:pPr>
            <a:r>
              <a:rPr lang="zh-CN" altLang="en-US" sz="2000" dirty="0">
                <a:solidFill>
                  <a:srgbClr val="00B050"/>
                </a:solidFill>
                <a:latin typeface="宋体" panose="02010600030101010101" pitchFamily="2" charset="-122"/>
                <a:ea typeface="宋体" panose="02010600030101010101" pitchFamily="2" charset="-122"/>
                <a:cs typeface="Arial Unicode MS" pitchFamily="34" charset="-122"/>
              </a:rPr>
              <a:t>例：某航运软件系统包括：一组域对象、</a:t>
            </a:r>
            <a:r>
              <a:rPr lang="en-US" altLang="zh-CN" sz="2000" dirty="0">
                <a:solidFill>
                  <a:srgbClr val="00B050"/>
                </a:solidFill>
                <a:latin typeface="宋体" panose="02010600030101010101" pitchFamily="2" charset="-122"/>
                <a:ea typeface="宋体" panose="02010600030101010101" pitchFamily="2" charset="-122"/>
                <a:cs typeface="Arial Unicode MS" pitchFamily="34" charset="-122"/>
              </a:rPr>
              <a:t>GUI</a:t>
            </a:r>
            <a:r>
              <a:rPr lang="zh-CN" altLang="en-US" sz="2000" dirty="0">
                <a:solidFill>
                  <a:srgbClr val="00B050"/>
                </a:solidFill>
                <a:latin typeface="宋体" panose="02010600030101010101" pitchFamily="2" charset="-122"/>
                <a:ea typeface="宋体" panose="02010600030101010101" pitchFamily="2" charset="-122"/>
                <a:cs typeface="Arial Unicode MS" pitchFamily="34" charset="-122"/>
              </a:rPr>
              <a:t>和</a:t>
            </a:r>
            <a:r>
              <a:rPr lang="en-US" altLang="zh-CN" sz="2000" dirty="0">
                <a:solidFill>
                  <a:srgbClr val="00B050"/>
                </a:solidFill>
                <a:latin typeface="宋体" panose="02010600030101010101" pitchFamily="2" charset="-122"/>
                <a:ea typeface="宋体" panose="02010600030101010101" pitchFamily="2" charset="-122"/>
                <a:cs typeface="Arial Unicode MS" pitchFamily="34" charset="-122"/>
              </a:rPr>
              <a:t>reports</a:t>
            </a:r>
            <a:r>
              <a:rPr lang="zh-CN" altLang="en-US" sz="2000" dirty="0">
                <a:solidFill>
                  <a:srgbClr val="00B050"/>
                </a:solidFill>
                <a:latin typeface="宋体" panose="02010600030101010101" pitchFamily="2" charset="-122"/>
                <a:ea typeface="宋体" panose="02010600030101010101" pitchFamily="2" charset="-122"/>
                <a:cs typeface="Arial Unicode MS" pitchFamily="34" charset="-122"/>
              </a:rPr>
              <a:t>子系统</a:t>
            </a:r>
            <a:endParaRPr lang="zh-CN" altLang="en-US" sz="2000" dirty="0">
              <a:solidFill>
                <a:srgbClr val="00B050"/>
              </a:solidFill>
              <a:latin typeface="宋体" panose="02010600030101010101" pitchFamily="2" charset="-122"/>
              <a:ea typeface="宋体" panose="02010600030101010101" pitchFamily="2" charset="-122"/>
              <a:cs typeface="Arial Unicode MS" pitchFamily="34" charset="-122"/>
            </a:endParaRPr>
          </a:p>
        </p:txBody>
      </p:sp>
      <p:pic>
        <p:nvPicPr>
          <p:cNvPr id="46084" name="Picture 4"/>
          <p:cNvPicPr>
            <a:picLocks noChangeAspect="1" noChangeArrowheads="1"/>
          </p:cNvPicPr>
          <p:nvPr/>
        </p:nvPicPr>
        <p:blipFill>
          <a:blip r:embed="rId1" cstate="print"/>
          <a:srcRect/>
          <a:stretch>
            <a:fillRect/>
          </a:stretch>
        </p:blipFill>
        <p:spPr bwMode="auto">
          <a:xfrm>
            <a:off x="774580" y="3180568"/>
            <a:ext cx="9550400" cy="2808287"/>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5809" y="344916"/>
            <a:ext cx="7002925" cy="762000"/>
          </a:xfrm>
        </p:spPr>
        <p:txBody>
          <a:bodyPr>
            <a:normAutofit/>
          </a:bodyPr>
          <a:lstStyle/>
          <a:p>
            <a:pPr eaLnBrk="1" hangingPunct="1"/>
            <a:r>
              <a:rPr lang="zh-CN" altLang="en-US" b="1" dirty="0">
                <a:solidFill>
                  <a:srgbClr val="00B050"/>
                </a:solidFill>
                <a:latin typeface="黑体" panose="02010609060101010101" pitchFamily="49" charset="-122"/>
                <a:ea typeface="黑体" panose="02010609060101010101" pitchFamily="49" charset="-122"/>
                <a:cs typeface="Times New Roman" panose="02020603050405020304" pitchFamily="18" charset="0"/>
              </a:rPr>
              <a:t>关键字</a:t>
            </a:r>
            <a:r>
              <a:rPr lang="en-US" altLang="zh-CN" b="1" dirty="0">
                <a:solidFill>
                  <a:srgbClr val="00B050"/>
                </a:solidFill>
                <a:latin typeface="黑体" panose="02010609060101010101" pitchFamily="49" charset="-122"/>
                <a:ea typeface="黑体" panose="02010609060101010101" pitchFamily="49" charset="-122"/>
                <a:cs typeface="Times New Roman" panose="02020603050405020304" pitchFamily="18" charset="0"/>
              </a:rPr>
              <a:t>—package</a:t>
            </a:r>
            <a:endParaRPr lang="zh-CN" altLang="en-US" b="1" dirty="0">
              <a:solidFill>
                <a:srgbClr val="00B05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7107" name="Rectangle 3"/>
          <p:cNvSpPr>
            <a:spLocks noGrp="1" noChangeArrowheads="1"/>
          </p:cNvSpPr>
          <p:nvPr>
            <p:ph type="body" idx="1"/>
          </p:nvPr>
        </p:nvSpPr>
        <p:spPr>
          <a:xfrm>
            <a:off x="335360" y="1412776"/>
            <a:ext cx="11521016" cy="5256584"/>
          </a:xfrm>
        </p:spPr>
        <p:txBody>
          <a:bodyPr>
            <a:normAutofit lnSpcReduction="10000"/>
          </a:bodyPr>
          <a:lstStyle/>
          <a:p>
            <a:pPr eaLnBrk="1" hangingPunct="1">
              <a:lnSpc>
                <a:spcPct val="90000"/>
              </a:lnSpc>
              <a:buClr>
                <a:schemeClr val="tx1"/>
              </a:buClr>
              <a:buFont typeface="Wingdings" panose="05000000000000000000" pitchFamily="2" charset="2"/>
              <a:buChar char="l"/>
            </a:pPr>
            <a:r>
              <a:rPr lang="en-US" altLang="zh-CN" sz="2600" dirty="0">
                <a:solidFill>
                  <a:srgbClr val="00B050"/>
                </a:solidFill>
                <a:ea typeface="宋体" panose="02010600030101010101" pitchFamily="2" charset="-122"/>
                <a:cs typeface="Times New Roman" panose="02020603050405020304" pitchFamily="18" charset="0"/>
              </a:rPr>
              <a:t>package</a:t>
            </a:r>
            <a:r>
              <a:rPr lang="zh-CN" altLang="en-US" sz="2600" dirty="0">
                <a:solidFill>
                  <a:srgbClr val="00B050"/>
                </a:solidFill>
                <a:ea typeface="宋体" panose="02010600030101010101" pitchFamily="2" charset="-122"/>
                <a:cs typeface="Times New Roman" panose="02020603050405020304" pitchFamily="18" charset="0"/>
              </a:rPr>
              <a:t>语句作为</a:t>
            </a:r>
            <a:r>
              <a:rPr lang="en-US" altLang="zh-CN" sz="2600" dirty="0">
                <a:solidFill>
                  <a:srgbClr val="00B050"/>
                </a:solidFill>
                <a:ea typeface="宋体" panose="02010600030101010101" pitchFamily="2" charset="-122"/>
                <a:cs typeface="Times New Roman" panose="02020603050405020304" pitchFamily="18" charset="0"/>
              </a:rPr>
              <a:t>Java</a:t>
            </a:r>
            <a:r>
              <a:rPr lang="zh-CN" altLang="en-US" sz="2600" dirty="0">
                <a:solidFill>
                  <a:srgbClr val="00B050"/>
                </a:solidFill>
                <a:ea typeface="宋体" panose="02010600030101010101" pitchFamily="2" charset="-122"/>
                <a:cs typeface="Times New Roman" panose="02020603050405020304" pitchFamily="18" charset="0"/>
              </a:rPr>
              <a:t>源文件的第一条语句，指明该文件中定义的类所在的包。</a:t>
            </a:r>
            <a:r>
              <a:rPr lang="en-US" altLang="zh-CN" sz="2600" dirty="0">
                <a:solidFill>
                  <a:srgbClr val="00B050"/>
                </a:solidFill>
                <a:ea typeface="宋体" panose="02010600030101010101" pitchFamily="2" charset="-122"/>
                <a:cs typeface="Times New Roman" panose="02020603050405020304" pitchFamily="18" charset="0"/>
              </a:rPr>
              <a:t>(</a:t>
            </a:r>
            <a:r>
              <a:rPr lang="zh-CN" altLang="en-US" sz="2600" dirty="0">
                <a:solidFill>
                  <a:srgbClr val="00B050"/>
                </a:solidFill>
                <a:ea typeface="宋体" panose="02010600030101010101" pitchFamily="2" charset="-122"/>
                <a:cs typeface="Times New Roman" panose="02020603050405020304" pitchFamily="18" charset="0"/>
              </a:rPr>
              <a:t>若缺省该语句，则指定为无名包</a:t>
            </a:r>
            <a:r>
              <a:rPr lang="en-US" altLang="zh-CN" sz="2600" dirty="0">
                <a:solidFill>
                  <a:srgbClr val="00B050"/>
                </a:solidFill>
                <a:ea typeface="宋体" panose="02010600030101010101" pitchFamily="2" charset="-122"/>
                <a:cs typeface="Times New Roman" panose="02020603050405020304" pitchFamily="18" charset="0"/>
              </a:rPr>
              <a:t>)</a:t>
            </a:r>
            <a:r>
              <a:rPr lang="zh-CN" altLang="en-US" sz="2600" dirty="0">
                <a:solidFill>
                  <a:srgbClr val="00B050"/>
                </a:solidFill>
                <a:ea typeface="宋体" panose="02010600030101010101" pitchFamily="2" charset="-122"/>
                <a:cs typeface="Times New Roman" panose="02020603050405020304" pitchFamily="18" charset="0"/>
              </a:rPr>
              <a:t>。它的格式为：</a:t>
            </a:r>
            <a:endParaRPr lang="zh-CN" altLang="en-US" sz="2600" dirty="0">
              <a:solidFill>
                <a:srgbClr val="00B050"/>
              </a:solidFill>
              <a:ea typeface="宋体" panose="02010600030101010101" pitchFamily="2" charset="-122"/>
              <a:cs typeface="Times New Roman" panose="02020603050405020304" pitchFamily="18" charset="0"/>
            </a:endParaRPr>
          </a:p>
          <a:p>
            <a:pPr eaLnBrk="1" hangingPunct="1">
              <a:lnSpc>
                <a:spcPct val="90000"/>
              </a:lnSpc>
              <a:buClr>
                <a:schemeClr val="tx1"/>
              </a:buClr>
              <a:buFontTx/>
              <a:buNone/>
            </a:pPr>
            <a:r>
              <a:rPr lang="zh-CN" altLang="en-US" sz="2600" b="1" dirty="0">
                <a:solidFill>
                  <a:srgbClr val="00B050"/>
                </a:solidFill>
                <a:ea typeface="宋体" panose="02010600030101010101" pitchFamily="2" charset="-122"/>
                <a:cs typeface="Times New Roman" panose="02020603050405020304" pitchFamily="18" charset="0"/>
              </a:rPr>
              <a:t>	</a:t>
            </a:r>
            <a:r>
              <a:rPr lang="en-US" altLang="zh-CN" sz="2600" b="1" dirty="0">
                <a:solidFill>
                  <a:srgbClr val="00B050"/>
                </a:solidFill>
                <a:ea typeface="宋体" panose="02010600030101010101" pitchFamily="2" charset="-122"/>
                <a:cs typeface="Times New Roman" panose="02020603050405020304" pitchFamily="18" charset="0"/>
              </a:rPr>
              <a:t>package </a:t>
            </a:r>
            <a:r>
              <a:rPr lang="zh-CN" altLang="en-US" sz="2600" b="1" dirty="0">
                <a:solidFill>
                  <a:srgbClr val="00B050"/>
                </a:solidFill>
                <a:ea typeface="宋体" panose="02010600030101010101" pitchFamily="2" charset="-122"/>
                <a:cs typeface="Times New Roman" panose="02020603050405020304" pitchFamily="18" charset="0"/>
              </a:rPr>
              <a:t>顶层包名</a:t>
            </a:r>
            <a:r>
              <a:rPr lang="en-US" altLang="zh-CN" sz="2600" b="1" dirty="0">
                <a:solidFill>
                  <a:srgbClr val="00B050"/>
                </a:solidFill>
                <a:ea typeface="宋体" panose="02010600030101010101" pitchFamily="2" charset="-122"/>
                <a:cs typeface="Times New Roman" panose="02020603050405020304" pitchFamily="18" charset="0"/>
              </a:rPr>
              <a:t>.</a:t>
            </a:r>
            <a:r>
              <a:rPr lang="zh-CN" altLang="en-US" sz="2600" b="1" dirty="0">
                <a:solidFill>
                  <a:srgbClr val="00B050"/>
                </a:solidFill>
                <a:ea typeface="宋体" panose="02010600030101010101" pitchFamily="2" charset="-122"/>
                <a:cs typeface="Times New Roman" panose="02020603050405020304" pitchFamily="18" charset="0"/>
              </a:rPr>
              <a:t>子包名</a:t>
            </a:r>
            <a:r>
              <a:rPr lang="en-US" altLang="zh-CN" sz="2600" b="1" dirty="0">
                <a:solidFill>
                  <a:srgbClr val="00B050"/>
                </a:solidFill>
                <a:ea typeface="宋体" panose="02010600030101010101" pitchFamily="2" charset="-122"/>
                <a:cs typeface="Times New Roman" panose="02020603050405020304" pitchFamily="18" charset="0"/>
              </a:rPr>
              <a:t> ;</a:t>
            </a:r>
            <a:endParaRPr lang="en-US" altLang="zh-CN" sz="2600" b="1" dirty="0">
              <a:solidFill>
                <a:srgbClr val="00B05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b="1" dirty="0">
                <a:solidFill>
                  <a:srgbClr val="00B050"/>
                </a:solidFill>
                <a:ea typeface="宋体" panose="02010600030101010101" pitchFamily="2" charset="-122"/>
                <a:cs typeface="Times New Roman" panose="02020603050405020304" pitchFamily="18" charset="0"/>
              </a:rPr>
              <a:t>	</a:t>
            </a:r>
            <a:r>
              <a:rPr lang="zh-CN" altLang="en-US" sz="2600" b="1" dirty="0">
                <a:solidFill>
                  <a:srgbClr val="00B050"/>
                </a:solidFill>
                <a:ea typeface="宋体" panose="02010600030101010101" pitchFamily="2" charset="-122"/>
                <a:cs typeface="Times New Roman" panose="02020603050405020304" pitchFamily="18" charset="0"/>
              </a:rPr>
              <a:t>举例：</a:t>
            </a:r>
            <a:r>
              <a:rPr lang="en-US" altLang="zh-CN" sz="2600" dirty="0">
                <a:solidFill>
                  <a:srgbClr val="00B050"/>
                </a:solidFill>
                <a:ea typeface="宋体" panose="02010600030101010101" pitchFamily="2" charset="-122"/>
                <a:cs typeface="Times New Roman" panose="02020603050405020304" pitchFamily="18" charset="0"/>
              </a:rPr>
              <a:t>pack\Test.java</a:t>
            </a:r>
            <a:endParaRPr lang="en-US" altLang="zh-CN" sz="2600" dirty="0">
              <a:solidFill>
                <a:srgbClr val="00B05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b="1" dirty="0">
                <a:solidFill>
                  <a:srgbClr val="00B050"/>
                </a:solidFill>
                <a:ea typeface="宋体" panose="02010600030101010101" pitchFamily="2" charset="-122"/>
                <a:cs typeface="Times New Roman" panose="02020603050405020304" pitchFamily="18" charset="0"/>
              </a:rPr>
              <a:t>		</a:t>
            </a:r>
            <a:r>
              <a:rPr lang="en-US" altLang="zh-CN" sz="2600" dirty="0">
                <a:solidFill>
                  <a:srgbClr val="00B050"/>
                </a:solidFill>
                <a:ea typeface="宋体" panose="02010600030101010101" pitchFamily="2" charset="-122"/>
                <a:cs typeface="Times New Roman" panose="02020603050405020304" pitchFamily="18" charset="0"/>
              </a:rPr>
              <a:t>package p1;    //</a:t>
            </a:r>
            <a:r>
              <a:rPr lang="zh-CN" altLang="en-US" sz="2600" dirty="0">
                <a:solidFill>
                  <a:srgbClr val="00B050"/>
                </a:solidFill>
                <a:ea typeface="宋体" panose="02010600030101010101" pitchFamily="2" charset="-122"/>
                <a:cs typeface="Times New Roman" panose="02020603050405020304" pitchFamily="18" charset="0"/>
              </a:rPr>
              <a:t>指定类</a:t>
            </a:r>
            <a:r>
              <a:rPr lang="en-US" altLang="zh-CN" sz="2600" dirty="0">
                <a:solidFill>
                  <a:srgbClr val="00B050"/>
                </a:solidFill>
                <a:ea typeface="宋体" panose="02010600030101010101" pitchFamily="2" charset="-122"/>
                <a:cs typeface="Times New Roman" panose="02020603050405020304" pitchFamily="18" charset="0"/>
              </a:rPr>
              <a:t>Test</a:t>
            </a:r>
            <a:r>
              <a:rPr lang="zh-CN" altLang="en-US" sz="2600" dirty="0">
                <a:solidFill>
                  <a:srgbClr val="00B050"/>
                </a:solidFill>
                <a:ea typeface="宋体" panose="02010600030101010101" pitchFamily="2" charset="-122"/>
                <a:cs typeface="Times New Roman" panose="02020603050405020304" pitchFamily="18" charset="0"/>
              </a:rPr>
              <a:t>属于包</a:t>
            </a:r>
            <a:r>
              <a:rPr lang="en-US" altLang="zh-CN" sz="2600" dirty="0">
                <a:solidFill>
                  <a:srgbClr val="00B050"/>
                </a:solidFill>
                <a:ea typeface="宋体" panose="02010600030101010101" pitchFamily="2" charset="-122"/>
                <a:cs typeface="Times New Roman" panose="02020603050405020304" pitchFamily="18" charset="0"/>
              </a:rPr>
              <a:t>p1</a:t>
            </a:r>
            <a:endParaRPr lang="en-US" altLang="zh-CN" sz="2600" dirty="0">
              <a:solidFill>
                <a:srgbClr val="00B05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dirty="0">
                <a:solidFill>
                  <a:srgbClr val="00B050"/>
                </a:solidFill>
                <a:ea typeface="宋体" panose="02010600030101010101" pitchFamily="2" charset="-122"/>
                <a:cs typeface="Times New Roman" panose="02020603050405020304" pitchFamily="18" charset="0"/>
              </a:rPr>
              <a:t>		public class Test{</a:t>
            </a:r>
            <a:endParaRPr lang="en-US" altLang="zh-CN" sz="2600" dirty="0">
              <a:solidFill>
                <a:srgbClr val="00B05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dirty="0">
                <a:solidFill>
                  <a:srgbClr val="00B050"/>
                </a:solidFill>
                <a:ea typeface="宋体" panose="02010600030101010101" pitchFamily="2" charset="-122"/>
                <a:cs typeface="Times New Roman" panose="02020603050405020304" pitchFamily="18" charset="0"/>
              </a:rPr>
              <a:t>		        public void display(){</a:t>
            </a:r>
            <a:endParaRPr lang="en-US" altLang="zh-CN" sz="2600" dirty="0">
              <a:solidFill>
                <a:srgbClr val="00B05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dirty="0">
                <a:solidFill>
                  <a:srgbClr val="00B050"/>
                </a:solidFill>
                <a:ea typeface="宋体" panose="02010600030101010101" pitchFamily="2" charset="-122"/>
                <a:cs typeface="Times New Roman" panose="02020603050405020304" pitchFamily="18" charset="0"/>
              </a:rPr>
              <a:t>			</a:t>
            </a:r>
            <a:r>
              <a:rPr lang="en-US" altLang="zh-CN" sz="2600" dirty="0" err="1">
                <a:solidFill>
                  <a:srgbClr val="00B050"/>
                </a:solidFill>
                <a:ea typeface="宋体" panose="02010600030101010101" pitchFamily="2" charset="-122"/>
                <a:cs typeface="Times New Roman" panose="02020603050405020304" pitchFamily="18" charset="0"/>
              </a:rPr>
              <a:t>System.out.println</a:t>
            </a:r>
            <a:r>
              <a:rPr lang="en-US" altLang="zh-CN" sz="2600" dirty="0">
                <a:solidFill>
                  <a:srgbClr val="00B050"/>
                </a:solidFill>
                <a:ea typeface="宋体" panose="02010600030101010101" pitchFamily="2" charset="-122"/>
                <a:cs typeface="Times New Roman" panose="02020603050405020304" pitchFamily="18" charset="0"/>
              </a:rPr>
              <a:t>("in  method display()");</a:t>
            </a:r>
            <a:endParaRPr lang="en-US" altLang="zh-CN" sz="2600" dirty="0">
              <a:solidFill>
                <a:srgbClr val="00B05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dirty="0">
                <a:solidFill>
                  <a:srgbClr val="00B050"/>
                </a:solidFill>
                <a:ea typeface="宋体" panose="02010600030101010101" pitchFamily="2" charset="-122"/>
                <a:cs typeface="Times New Roman" panose="02020603050405020304" pitchFamily="18" charset="0"/>
              </a:rPr>
              <a:t>		        }</a:t>
            </a:r>
            <a:endParaRPr lang="en-US" altLang="zh-CN" sz="2600" dirty="0">
              <a:solidFill>
                <a:srgbClr val="00B050"/>
              </a:solidFill>
              <a:ea typeface="宋体" panose="02010600030101010101" pitchFamily="2" charset="-122"/>
              <a:cs typeface="Times New Roman" panose="02020603050405020304" pitchFamily="18" charset="0"/>
            </a:endParaRPr>
          </a:p>
          <a:p>
            <a:pPr eaLnBrk="1" hangingPunct="1">
              <a:lnSpc>
                <a:spcPct val="110000"/>
              </a:lnSpc>
              <a:spcBef>
                <a:spcPts val="0"/>
              </a:spcBef>
              <a:buClr>
                <a:schemeClr val="tx1"/>
              </a:buClr>
              <a:buFontTx/>
              <a:buNone/>
            </a:pPr>
            <a:r>
              <a:rPr lang="en-US" altLang="zh-CN" sz="2600" dirty="0">
                <a:solidFill>
                  <a:srgbClr val="00B050"/>
                </a:solidFill>
                <a:ea typeface="宋体" panose="02010600030101010101" pitchFamily="2" charset="-122"/>
                <a:cs typeface="Times New Roman" panose="02020603050405020304" pitchFamily="18" charset="0"/>
              </a:rPr>
              <a:t>		}</a:t>
            </a:r>
            <a:endParaRPr lang="en-US" altLang="zh-CN" sz="2600" dirty="0">
              <a:solidFill>
                <a:srgbClr val="00B050"/>
              </a:solidFill>
              <a:ea typeface="宋体" panose="02010600030101010101" pitchFamily="2" charset="-122"/>
              <a:cs typeface="Times New Roman" panose="02020603050405020304" pitchFamily="18" charset="0"/>
            </a:endParaRPr>
          </a:p>
          <a:p>
            <a:pPr eaLnBrk="1" hangingPunct="1">
              <a:lnSpc>
                <a:spcPct val="90000"/>
              </a:lnSpc>
              <a:spcBef>
                <a:spcPct val="50000"/>
              </a:spcBef>
              <a:buClr>
                <a:schemeClr val="tx1"/>
              </a:buClr>
              <a:buFont typeface="Wingdings" panose="05000000000000000000" pitchFamily="2" charset="2"/>
              <a:buChar char="l"/>
            </a:pPr>
            <a:r>
              <a:rPr lang="zh-CN" altLang="en-US" sz="2400" b="1" dirty="0">
                <a:solidFill>
                  <a:srgbClr val="00B050"/>
                </a:solidFill>
                <a:ea typeface="宋体" panose="02010600030101010101" pitchFamily="2" charset="-122"/>
                <a:cs typeface="Times New Roman" panose="02020603050405020304" pitchFamily="18" charset="0"/>
              </a:rPr>
              <a:t>包对应于文件系统的目录，</a:t>
            </a:r>
            <a:r>
              <a:rPr lang="en-US" altLang="zh-CN" sz="2400" b="1" dirty="0">
                <a:solidFill>
                  <a:srgbClr val="00B050"/>
                </a:solidFill>
                <a:ea typeface="宋体" panose="02010600030101010101" pitchFamily="2" charset="-122"/>
                <a:cs typeface="Times New Roman" panose="02020603050405020304" pitchFamily="18" charset="0"/>
              </a:rPr>
              <a:t>package</a:t>
            </a:r>
            <a:r>
              <a:rPr lang="zh-CN" altLang="en-US" sz="2400" b="1" dirty="0">
                <a:solidFill>
                  <a:srgbClr val="00B050"/>
                </a:solidFill>
                <a:ea typeface="宋体" panose="02010600030101010101" pitchFamily="2" charset="-122"/>
                <a:cs typeface="Times New Roman" panose="02020603050405020304" pitchFamily="18" charset="0"/>
              </a:rPr>
              <a:t>语句中，用 “</a:t>
            </a:r>
            <a:r>
              <a:rPr lang="en-US" altLang="zh-CN" sz="2400" b="1" dirty="0">
                <a:solidFill>
                  <a:srgbClr val="00B050"/>
                </a:solidFill>
                <a:ea typeface="宋体" panose="02010600030101010101" pitchFamily="2" charset="-122"/>
                <a:cs typeface="Times New Roman" panose="02020603050405020304" pitchFamily="18" charset="0"/>
              </a:rPr>
              <a:t>.</a:t>
            </a:r>
            <a:r>
              <a:rPr lang="zh-CN" altLang="en-US" sz="2400" b="1" dirty="0">
                <a:solidFill>
                  <a:srgbClr val="00B050"/>
                </a:solidFill>
                <a:ea typeface="宋体" panose="02010600030101010101" pitchFamily="2" charset="-122"/>
                <a:cs typeface="Times New Roman" panose="02020603050405020304" pitchFamily="18" charset="0"/>
              </a:rPr>
              <a:t>”</a:t>
            </a:r>
            <a:r>
              <a:rPr lang="en-US" altLang="zh-CN" sz="2400" b="1" dirty="0">
                <a:solidFill>
                  <a:srgbClr val="00B050"/>
                </a:solidFill>
                <a:ea typeface="宋体" panose="02010600030101010101" pitchFamily="2" charset="-122"/>
                <a:cs typeface="Times New Roman" panose="02020603050405020304" pitchFamily="18" charset="0"/>
              </a:rPr>
              <a:t> </a:t>
            </a:r>
            <a:r>
              <a:rPr lang="zh-CN" altLang="en-US" sz="2400" b="1" dirty="0">
                <a:solidFill>
                  <a:srgbClr val="00B050"/>
                </a:solidFill>
                <a:ea typeface="宋体" panose="02010600030101010101" pitchFamily="2" charset="-122"/>
                <a:cs typeface="Times New Roman" panose="02020603050405020304" pitchFamily="18" charset="0"/>
              </a:rPr>
              <a:t>来指明包</a:t>
            </a:r>
            <a:r>
              <a:rPr lang="en-US" altLang="zh-CN" sz="2400" b="1" dirty="0">
                <a:solidFill>
                  <a:srgbClr val="00B050"/>
                </a:solidFill>
                <a:ea typeface="宋体" panose="02010600030101010101" pitchFamily="2" charset="-122"/>
                <a:cs typeface="Times New Roman" panose="02020603050405020304" pitchFamily="18" charset="0"/>
              </a:rPr>
              <a:t>(</a:t>
            </a:r>
            <a:r>
              <a:rPr lang="zh-CN" altLang="en-US" sz="2400" b="1" dirty="0">
                <a:solidFill>
                  <a:srgbClr val="00B050"/>
                </a:solidFill>
                <a:ea typeface="宋体" panose="02010600030101010101" pitchFamily="2" charset="-122"/>
                <a:cs typeface="Times New Roman" panose="02020603050405020304" pitchFamily="18" charset="0"/>
              </a:rPr>
              <a:t>目录</a:t>
            </a:r>
            <a:r>
              <a:rPr lang="en-US" altLang="zh-CN" sz="2400" b="1" dirty="0">
                <a:solidFill>
                  <a:srgbClr val="00B050"/>
                </a:solidFill>
                <a:ea typeface="宋体" panose="02010600030101010101" pitchFamily="2" charset="-122"/>
                <a:cs typeface="Times New Roman" panose="02020603050405020304" pitchFamily="18" charset="0"/>
              </a:rPr>
              <a:t>)</a:t>
            </a:r>
            <a:r>
              <a:rPr lang="zh-CN" altLang="en-US" sz="2400" b="1" dirty="0">
                <a:solidFill>
                  <a:srgbClr val="00B050"/>
                </a:solidFill>
                <a:ea typeface="宋体" panose="02010600030101010101" pitchFamily="2" charset="-122"/>
                <a:cs typeface="Times New Roman" panose="02020603050405020304" pitchFamily="18" charset="0"/>
              </a:rPr>
              <a:t>的层次；</a:t>
            </a:r>
            <a:endParaRPr lang="zh-CN" altLang="en-US" sz="2400" b="1" dirty="0">
              <a:solidFill>
                <a:srgbClr val="00B050"/>
              </a:solidFill>
              <a:ea typeface="宋体" panose="02010600030101010101" pitchFamily="2" charset="-122"/>
              <a:cs typeface="Times New Roman" panose="02020603050405020304" pitchFamily="18" charset="0"/>
            </a:endParaRPr>
          </a:p>
          <a:p>
            <a:pPr eaLnBrk="1" hangingPunct="1">
              <a:lnSpc>
                <a:spcPct val="90000"/>
              </a:lnSpc>
              <a:spcBef>
                <a:spcPct val="50000"/>
              </a:spcBef>
              <a:buClr>
                <a:schemeClr val="tx1"/>
              </a:buClr>
              <a:buFont typeface="Wingdings" panose="05000000000000000000" pitchFamily="2" charset="2"/>
              <a:buChar char="l"/>
            </a:pPr>
            <a:r>
              <a:rPr lang="zh-CN" altLang="en-US" sz="2400" b="1" dirty="0">
                <a:solidFill>
                  <a:srgbClr val="00B050"/>
                </a:solidFill>
                <a:ea typeface="宋体" panose="02010600030101010101" pitchFamily="2" charset="-122"/>
                <a:cs typeface="Times New Roman" panose="02020603050405020304" pitchFamily="18" charset="0"/>
              </a:rPr>
              <a:t>包通常用小写单词，类名首字母通常大写。</a:t>
            </a:r>
            <a:endParaRPr lang="zh-CN" altLang="en-US" sz="2400" b="1" dirty="0">
              <a:solidFill>
                <a:srgbClr val="00B050"/>
              </a:solidFill>
              <a:ea typeface="宋体" panose="02010600030101010101" pitchFamily="2" charset="-122"/>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54201" y="750753"/>
            <a:ext cx="7152160" cy="720080"/>
          </a:xfrm>
        </p:spPr>
        <p:txBody>
          <a:bodyPr>
            <a:normAutofit/>
          </a:bodyPr>
          <a:lstStyle/>
          <a:p>
            <a:pPr algn="ctr" eaLnBrk="1" hangingPunct="1"/>
            <a:r>
              <a:rPr lang="zh-CN" altLang="en-US" b="1" dirty="0">
                <a:solidFill>
                  <a:srgbClr val="00B050"/>
                </a:solidFill>
                <a:latin typeface="+mn-lt"/>
                <a:ea typeface="宋体" panose="02010600030101010101" pitchFamily="2" charset="-122"/>
                <a:cs typeface="Times New Roman" panose="02020603050405020304" pitchFamily="18" charset="0"/>
              </a:rPr>
              <a:t>关键字</a:t>
            </a:r>
            <a:r>
              <a:rPr lang="en-US" altLang="zh-CN" b="1" dirty="0">
                <a:solidFill>
                  <a:srgbClr val="00B050"/>
                </a:solidFill>
                <a:latin typeface="+mn-lt"/>
                <a:ea typeface="宋体" panose="02010600030101010101" pitchFamily="2" charset="-122"/>
                <a:cs typeface="Times New Roman" panose="02020603050405020304" pitchFamily="18" charset="0"/>
              </a:rPr>
              <a:t>—import</a:t>
            </a:r>
            <a:endParaRPr lang="zh-CN" altLang="en-US" b="1" dirty="0">
              <a:solidFill>
                <a:srgbClr val="00B050"/>
              </a:solidFill>
              <a:latin typeface="+mn-lt"/>
              <a:ea typeface="宋体" panose="02010600030101010101" pitchFamily="2" charset="-122"/>
              <a:cs typeface="Times New Roman" panose="02020603050405020304" pitchFamily="18" charset="0"/>
            </a:endParaRPr>
          </a:p>
        </p:txBody>
      </p:sp>
      <p:sp>
        <p:nvSpPr>
          <p:cNvPr id="49155" name="Rectangle 3"/>
          <p:cNvSpPr>
            <a:spLocks noGrp="1" noChangeArrowheads="1"/>
          </p:cNvSpPr>
          <p:nvPr>
            <p:ph type="body" idx="1"/>
          </p:nvPr>
        </p:nvSpPr>
        <p:spPr>
          <a:xfrm>
            <a:off x="453873" y="1412776"/>
            <a:ext cx="11714228" cy="5229226"/>
          </a:xfrm>
        </p:spPr>
        <p:txBody>
          <a:bodyPr>
            <a:normAutofit fontScale="70000" lnSpcReduction="20000"/>
          </a:bodyPr>
          <a:lstStyle/>
          <a:p>
            <a:pPr>
              <a:lnSpc>
                <a:spcPct val="170000"/>
              </a:lnSpc>
              <a:buClr>
                <a:schemeClr val="tx1"/>
              </a:buClr>
              <a:buFont typeface="Wingdings" panose="05000000000000000000" pitchFamily="2" charset="2"/>
              <a:buChar char="l"/>
            </a:pPr>
            <a:r>
              <a:rPr lang="zh-CN" altLang="en-US" sz="3800" dirty="0">
                <a:solidFill>
                  <a:srgbClr val="00B050"/>
                </a:solidFill>
                <a:ea typeface="宋体" panose="02010600030101010101" pitchFamily="2" charset="-122"/>
                <a:cs typeface="Times New Roman" panose="02020603050405020304" pitchFamily="18" charset="0"/>
              </a:rPr>
              <a:t>为使用定义在不同包中的</a:t>
            </a:r>
            <a:r>
              <a:rPr lang="en-US" altLang="zh-CN" sz="3800" dirty="0">
                <a:solidFill>
                  <a:srgbClr val="00B050"/>
                </a:solidFill>
                <a:ea typeface="宋体" panose="02010600030101010101" pitchFamily="2" charset="-122"/>
                <a:cs typeface="Times New Roman" panose="02020603050405020304" pitchFamily="18" charset="0"/>
              </a:rPr>
              <a:t>Java</a:t>
            </a:r>
            <a:r>
              <a:rPr lang="zh-CN" altLang="en-US" sz="3800" dirty="0">
                <a:solidFill>
                  <a:srgbClr val="00B050"/>
                </a:solidFill>
                <a:ea typeface="宋体" panose="02010600030101010101" pitchFamily="2" charset="-122"/>
                <a:cs typeface="Times New Roman" panose="02020603050405020304" pitchFamily="18" charset="0"/>
              </a:rPr>
              <a:t>类，需用</a:t>
            </a:r>
            <a:r>
              <a:rPr lang="en-US" altLang="zh-CN" sz="3800" dirty="0">
                <a:solidFill>
                  <a:srgbClr val="00B050"/>
                </a:solidFill>
                <a:ea typeface="宋体" panose="02010600030101010101" pitchFamily="2" charset="-122"/>
                <a:cs typeface="Times New Roman" panose="02020603050405020304" pitchFamily="18" charset="0"/>
              </a:rPr>
              <a:t>import</a:t>
            </a:r>
            <a:r>
              <a:rPr lang="zh-CN" altLang="en-US" sz="3800" dirty="0">
                <a:solidFill>
                  <a:srgbClr val="00B050"/>
                </a:solidFill>
                <a:ea typeface="宋体" panose="02010600030101010101" pitchFamily="2" charset="-122"/>
                <a:cs typeface="Times New Roman" panose="02020603050405020304" pitchFamily="18" charset="0"/>
              </a:rPr>
              <a:t>语句来引入</a:t>
            </a:r>
            <a:r>
              <a:rPr lang="zh-CN" altLang="en-US" sz="3800" dirty="0">
                <a:solidFill>
                  <a:srgbClr val="00B050"/>
                </a:solidFill>
                <a:ea typeface="宋体" panose="02010600030101010101" pitchFamily="2" charset="-122"/>
              </a:rPr>
              <a:t>指定包层次下</a:t>
            </a:r>
            <a:r>
              <a:rPr lang="zh-CN" altLang="en-US" sz="3800" dirty="0">
                <a:solidFill>
                  <a:srgbClr val="00B050"/>
                </a:solidFill>
                <a:ea typeface="宋体" panose="02010600030101010101" pitchFamily="2" charset="-122"/>
                <a:cs typeface="Times New Roman" panose="02020603050405020304" pitchFamily="18" charset="0"/>
              </a:rPr>
              <a:t>所需要的类</a:t>
            </a:r>
            <a:r>
              <a:rPr lang="zh-CN" altLang="en-US" sz="3800" dirty="0">
                <a:solidFill>
                  <a:srgbClr val="00B050"/>
                </a:solidFill>
                <a:ea typeface="宋体" panose="02010600030101010101" pitchFamily="2" charset="-122"/>
              </a:rPr>
              <a:t>或全部类</a:t>
            </a:r>
            <a:r>
              <a:rPr lang="en-US" altLang="zh-CN" sz="3800" dirty="0">
                <a:solidFill>
                  <a:srgbClr val="00B050"/>
                </a:solidFill>
                <a:ea typeface="宋体" panose="02010600030101010101" pitchFamily="2" charset="-122"/>
              </a:rPr>
              <a:t>(.*)</a:t>
            </a:r>
            <a:r>
              <a:rPr lang="zh-CN" altLang="en-US" sz="3800" dirty="0">
                <a:solidFill>
                  <a:srgbClr val="00B050"/>
                </a:solidFill>
                <a:ea typeface="宋体" panose="02010600030101010101" pitchFamily="2" charset="-122"/>
              </a:rPr>
              <a:t>。</a:t>
            </a:r>
            <a:r>
              <a:rPr lang="en-US" altLang="zh-CN" sz="3800" dirty="0">
                <a:solidFill>
                  <a:srgbClr val="00B050"/>
                </a:solidFill>
                <a:ea typeface="宋体" panose="02010600030101010101" pitchFamily="2" charset="-122"/>
                <a:cs typeface="Times New Roman" panose="02020603050405020304" pitchFamily="18" charset="0"/>
              </a:rPr>
              <a:t>import</a:t>
            </a:r>
            <a:r>
              <a:rPr lang="zh-CN" altLang="en-US" sz="3800" dirty="0">
                <a:solidFill>
                  <a:srgbClr val="00B050"/>
                </a:solidFill>
                <a:ea typeface="宋体" panose="02010600030101010101" pitchFamily="2" charset="-122"/>
                <a:cs typeface="Times New Roman" panose="02020603050405020304" pitchFamily="18" charset="0"/>
              </a:rPr>
              <a:t>语句告诉编译器到哪里去寻找类。</a:t>
            </a:r>
            <a:endParaRPr lang="en-US" altLang="zh-CN" sz="3800" dirty="0">
              <a:solidFill>
                <a:srgbClr val="00B050"/>
              </a:solidFill>
              <a:ea typeface="宋体" panose="02010600030101010101" pitchFamily="2" charset="-122"/>
              <a:cs typeface="Times New Roman" panose="02020603050405020304" pitchFamily="18" charset="0"/>
            </a:endParaRPr>
          </a:p>
          <a:p>
            <a:pPr>
              <a:lnSpc>
                <a:spcPct val="170000"/>
              </a:lnSpc>
              <a:buClr>
                <a:schemeClr val="tx1"/>
              </a:buClr>
              <a:buFont typeface="Wingdings" panose="05000000000000000000" pitchFamily="2" charset="2"/>
              <a:buChar char="l"/>
            </a:pPr>
            <a:r>
              <a:rPr lang="zh-CN" altLang="en-US" sz="3600" b="1" dirty="0">
                <a:solidFill>
                  <a:srgbClr val="00B050"/>
                </a:solidFill>
                <a:ea typeface="宋体" panose="02010600030101010101" pitchFamily="2" charset="-122"/>
                <a:cs typeface="Times New Roman" panose="02020603050405020304" pitchFamily="18" charset="0"/>
              </a:rPr>
              <a:t>语法格式：</a:t>
            </a:r>
            <a:endParaRPr lang="zh-CN" altLang="en-US" sz="3600" b="1" dirty="0">
              <a:solidFill>
                <a:srgbClr val="00B050"/>
              </a:solidFill>
              <a:ea typeface="宋体" panose="02010600030101010101" pitchFamily="2" charset="-122"/>
              <a:cs typeface="Times New Roman" panose="02020603050405020304" pitchFamily="18" charset="0"/>
            </a:endParaRPr>
          </a:p>
          <a:p>
            <a:pPr eaLnBrk="1" hangingPunct="1">
              <a:lnSpc>
                <a:spcPct val="90000"/>
              </a:lnSpc>
              <a:buClr>
                <a:schemeClr val="tx1"/>
              </a:buClr>
              <a:buFontTx/>
              <a:buNone/>
            </a:pPr>
            <a:r>
              <a:rPr lang="zh-CN" altLang="en-US" sz="3600" b="1" dirty="0">
                <a:solidFill>
                  <a:srgbClr val="00B050"/>
                </a:solidFill>
                <a:ea typeface="宋体" panose="02010600030101010101" pitchFamily="2" charset="-122"/>
                <a:cs typeface="Times New Roman" panose="02020603050405020304" pitchFamily="18" charset="0"/>
              </a:rPr>
              <a:t>	</a:t>
            </a:r>
            <a:r>
              <a:rPr lang="en-US" altLang="zh-CN" sz="3800" b="1" dirty="0">
                <a:solidFill>
                  <a:srgbClr val="00B050"/>
                </a:solidFill>
                <a:ea typeface="宋体" panose="02010600030101010101" pitchFamily="2" charset="-122"/>
                <a:cs typeface="Times New Roman" panose="02020603050405020304" pitchFamily="18" charset="0"/>
              </a:rPr>
              <a:t>import  </a:t>
            </a:r>
            <a:r>
              <a:rPr lang="zh-CN" altLang="en-US" sz="3800" b="1" dirty="0">
                <a:solidFill>
                  <a:srgbClr val="00B050"/>
                </a:solidFill>
                <a:ea typeface="宋体" panose="02010600030101010101" pitchFamily="2" charset="-122"/>
                <a:cs typeface="Times New Roman" panose="02020603050405020304" pitchFamily="18" charset="0"/>
              </a:rPr>
              <a:t>包名</a:t>
            </a:r>
            <a:r>
              <a:rPr lang="en-US" altLang="zh-CN" sz="3800" b="1" dirty="0">
                <a:solidFill>
                  <a:srgbClr val="00B050"/>
                </a:solidFill>
                <a:ea typeface="宋体" panose="02010600030101010101" pitchFamily="2" charset="-122"/>
                <a:cs typeface="Times New Roman" panose="02020603050405020304" pitchFamily="18" charset="0"/>
              </a:rPr>
              <a:t>[.</a:t>
            </a:r>
            <a:r>
              <a:rPr lang="zh-CN" altLang="en-US" sz="3800" b="1" dirty="0">
                <a:solidFill>
                  <a:srgbClr val="00B050"/>
                </a:solidFill>
                <a:ea typeface="宋体" panose="02010600030101010101" pitchFamily="2" charset="-122"/>
                <a:cs typeface="Times New Roman" panose="02020603050405020304" pitchFamily="18" charset="0"/>
              </a:rPr>
              <a:t>子包名</a:t>
            </a:r>
            <a:r>
              <a:rPr lang="en-US" altLang="zh-CN" sz="3800" b="1" dirty="0">
                <a:solidFill>
                  <a:srgbClr val="00B050"/>
                </a:solidFill>
                <a:ea typeface="宋体" panose="02010600030101010101" pitchFamily="2" charset="-122"/>
                <a:cs typeface="Times New Roman" panose="02020603050405020304" pitchFamily="18" charset="0"/>
              </a:rPr>
              <a:t>…]. &lt;</a:t>
            </a:r>
            <a:r>
              <a:rPr lang="zh-CN" altLang="en-US" sz="3800" b="1" dirty="0">
                <a:solidFill>
                  <a:srgbClr val="00B050"/>
                </a:solidFill>
                <a:ea typeface="宋体" panose="02010600030101010101" pitchFamily="2" charset="-122"/>
                <a:cs typeface="Times New Roman" panose="02020603050405020304" pitchFamily="18" charset="0"/>
              </a:rPr>
              <a:t>类名 </a:t>
            </a:r>
            <a:r>
              <a:rPr lang="en-US" altLang="zh-CN" sz="3800" b="1" dirty="0">
                <a:solidFill>
                  <a:srgbClr val="00B050"/>
                </a:solidFill>
                <a:ea typeface="宋体" panose="02010600030101010101" pitchFamily="2" charset="-122"/>
                <a:cs typeface="Times New Roman" panose="02020603050405020304" pitchFamily="18" charset="0"/>
              </a:rPr>
              <a:t>|*&gt;</a:t>
            </a:r>
            <a:endParaRPr lang="en-US" altLang="zh-CN" sz="3800" b="1" dirty="0">
              <a:solidFill>
                <a:srgbClr val="00B050"/>
              </a:solidFill>
              <a:ea typeface="宋体" panose="02010600030101010101" pitchFamily="2" charset="-122"/>
              <a:cs typeface="Times New Roman" panose="02020603050405020304" pitchFamily="18" charset="0"/>
            </a:endParaRPr>
          </a:p>
          <a:p>
            <a:pPr eaLnBrk="1" hangingPunct="1">
              <a:lnSpc>
                <a:spcPct val="90000"/>
              </a:lnSpc>
              <a:spcBef>
                <a:spcPct val="50000"/>
              </a:spcBef>
              <a:buClr>
                <a:schemeClr val="tx1"/>
              </a:buClr>
              <a:buFont typeface="Wingdings" panose="05000000000000000000" pitchFamily="2" charset="2"/>
              <a:buChar char="l"/>
            </a:pPr>
            <a:r>
              <a:rPr lang="zh-CN" altLang="en-US" sz="3600" b="1" dirty="0">
                <a:solidFill>
                  <a:srgbClr val="00B050"/>
                </a:solidFill>
                <a:ea typeface="宋体" panose="02010600030101010101" pitchFamily="2" charset="-122"/>
                <a:cs typeface="Times New Roman" panose="02020603050405020304" pitchFamily="18" charset="0"/>
              </a:rPr>
              <a:t>应用举例：</a:t>
            </a:r>
            <a:r>
              <a:rPr lang="zh-CN" altLang="en-US" sz="2600" b="1" dirty="0">
                <a:solidFill>
                  <a:srgbClr val="00B050"/>
                </a:solidFill>
                <a:ea typeface="宋体" panose="02010600030101010101" pitchFamily="2" charset="-122"/>
                <a:cs typeface="Times New Roman" panose="02020603050405020304" pitchFamily="18" charset="0"/>
              </a:rPr>
              <a:t> </a:t>
            </a:r>
            <a:endParaRPr lang="zh-CN" altLang="en-US" sz="2600" b="1" dirty="0">
              <a:solidFill>
                <a:srgbClr val="00B050"/>
              </a:solidFill>
              <a:ea typeface="宋体" panose="02010600030101010101" pitchFamily="2" charset="-122"/>
              <a:cs typeface="Times New Roman" panose="02020603050405020304" pitchFamily="18" charset="0"/>
            </a:endParaRPr>
          </a:p>
          <a:p>
            <a:pPr eaLnBrk="1" hangingPunct="1">
              <a:lnSpc>
                <a:spcPct val="120000"/>
              </a:lnSpc>
              <a:spcBef>
                <a:spcPct val="40000"/>
              </a:spcBef>
              <a:buClr>
                <a:schemeClr val="tx1"/>
              </a:buClr>
              <a:buFontTx/>
              <a:buNone/>
            </a:pPr>
            <a:r>
              <a:rPr lang="zh-CN" altLang="en-US" sz="2900" b="1" dirty="0">
                <a:solidFill>
                  <a:srgbClr val="00B050"/>
                </a:solidFill>
                <a:ea typeface="宋体" panose="02010600030101010101" pitchFamily="2" charset="-122"/>
                <a:cs typeface="Times New Roman" panose="02020603050405020304" pitchFamily="18" charset="0"/>
              </a:rPr>
              <a:t>	</a:t>
            </a:r>
            <a:r>
              <a:rPr lang="en-US" altLang="zh-CN" sz="2900" b="1" dirty="0">
                <a:solidFill>
                  <a:srgbClr val="00B050"/>
                </a:solidFill>
                <a:ea typeface="宋体" panose="02010600030101010101" pitchFamily="2" charset="-122"/>
                <a:cs typeface="Times New Roman" panose="02020603050405020304" pitchFamily="18" charset="0"/>
              </a:rPr>
              <a:t>import  p1.Test;   </a:t>
            </a:r>
            <a:r>
              <a:rPr lang="en-US" altLang="zh-CN" sz="3200" b="1" dirty="0">
                <a:solidFill>
                  <a:srgbClr val="00B050"/>
                </a:solidFill>
                <a:ea typeface="宋体" panose="02010600030101010101" pitchFamily="2" charset="-122"/>
                <a:cs typeface="Times New Roman" panose="02020603050405020304" pitchFamily="18" charset="0"/>
              </a:rPr>
              <a:t>//import p1.*;</a:t>
            </a:r>
            <a:r>
              <a:rPr lang="zh-CN" altLang="en-US" sz="3200" b="1" dirty="0">
                <a:solidFill>
                  <a:srgbClr val="00B050"/>
                </a:solidFill>
                <a:ea typeface="宋体" panose="02010600030101010101" pitchFamily="2" charset="-122"/>
                <a:cs typeface="Times New Roman" panose="02020603050405020304" pitchFamily="18" charset="0"/>
              </a:rPr>
              <a:t>表示引入</a:t>
            </a:r>
            <a:r>
              <a:rPr lang="en-US" altLang="zh-CN" sz="3200" b="1" dirty="0">
                <a:solidFill>
                  <a:srgbClr val="00B050"/>
                </a:solidFill>
                <a:ea typeface="宋体" panose="02010600030101010101" pitchFamily="2" charset="-122"/>
                <a:cs typeface="Times New Roman" panose="02020603050405020304" pitchFamily="18" charset="0"/>
              </a:rPr>
              <a:t>p1</a:t>
            </a:r>
            <a:r>
              <a:rPr lang="zh-CN" altLang="en-US" sz="3200" b="1" dirty="0">
                <a:solidFill>
                  <a:srgbClr val="00B050"/>
                </a:solidFill>
                <a:ea typeface="宋体" panose="02010600030101010101" pitchFamily="2" charset="-122"/>
                <a:cs typeface="Times New Roman" panose="02020603050405020304" pitchFamily="18" charset="0"/>
              </a:rPr>
              <a:t>包中的所有类</a:t>
            </a:r>
            <a:endParaRPr lang="zh-CN" altLang="en-US" sz="3200" b="1" dirty="0">
              <a:solidFill>
                <a:srgbClr val="00B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zh-CN" altLang="en-US" sz="2900" b="1" dirty="0">
                <a:solidFill>
                  <a:srgbClr val="00B050"/>
                </a:solidFill>
                <a:ea typeface="宋体" panose="02010600030101010101" pitchFamily="2" charset="-122"/>
                <a:cs typeface="Times New Roman" panose="02020603050405020304" pitchFamily="18" charset="0"/>
              </a:rPr>
              <a:t>	</a:t>
            </a:r>
            <a:r>
              <a:rPr lang="en-US" altLang="zh-CN" sz="2900" b="1" dirty="0">
                <a:solidFill>
                  <a:srgbClr val="00B050"/>
                </a:solidFill>
                <a:ea typeface="宋体" panose="02010600030101010101" pitchFamily="2" charset="-122"/>
                <a:cs typeface="Times New Roman" panose="02020603050405020304" pitchFamily="18" charset="0"/>
              </a:rPr>
              <a:t>public class </a:t>
            </a:r>
            <a:r>
              <a:rPr lang="en-US" altLang="zh-CN" sz="2900" b="1" dirty="0" err="1">
                <a:solidFill>
                  <a:srgbClr val="00B050"/>
                </a:solidFill>
                <a:ea typeface="宋体" panose="02010600030101010101" pitchFamily="2" charset="-122"/>
                <a:cs typeface="Times New Roman" panose="02020603050405020304" pitchFamily="18" charset="0"/>
              </a:rPr>
              <a:t>TestPackage</a:t>
            </a:r>
            <a:r>
              <a:rPr lang="en-US" altLang="zh-CN" sz="2900" b="1" dirty="0">
                <a:solidFill>
                  <a:srgbClr val="00B050"/>
                </a:solidFill>
                <a:ea typeface="宋体" panose="02010600030101010101" pitchFamily="2" charset="-122"/>
                <a:cs typeface="Times New Roman" panose="02020603050405020304" pitchFamily="18" charset="0"/>
              </a:rPr>
              <a:t>{</a:t>
            </a:r>
            <a:endParaRPr lang="en-US" altLang="zh-CN" sz="2900" b="1" dirty="0">
              <a:solidFill>
                <a:srgbClr val="00B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a:solidFill>
                  <a:srgbClr val="00B050"/>
                </a:solidFill>
                <a:ea typeface="宋体" panose="02010600030101010101" pitchFamily="2" charset="-122"/>
                <a:cs typeface="Times New Roman" panose="02020603050405020304" pitchFamily="18" charset="0"/>
              </a:rPr>
              <a:t>		public static void main(String </a:t>
            </a:r>
            <a:r>
              <a:rPr lang="en-US" altLang="zh-CN" sz="2900" b="1" dirty="0" err="1">
                <a:solidFill>
                  <a:srgbClr val="00B050"/>
                </a:solidFill>
                <a:ea typeface="宋体" panose="02010600030101010101" pitchFamily="2" charset="-122"/>
                <a:cs typeface="Times New Roman" panose="02020603050405020304" pitchFamily="18" charset="0"/>
              </a:rPr>
              <a:t>args</a:t>
            </a:r>
            <a:r>
              <a:rPr lang="en-US" altLang="zh-CN" sz="2900" b="1" dirty="0">
                <a:solidFill>
                  <a:srgbClr val="00B050"/>
                </a:solidFill>
                <a:ea typeface="宋体" panose="02010600030101010101" pitchFamily="2" charset="-122"/>
                <a:cs typeface="Times New Roman" panose="02020603050405020304" pitchFamily="18" charset="0"/>
              </a:rPr>
              <a:t>[]){</a:t>
            </a:r>
            <a:endParaRPr lang="en-US" altLang="zh-CN" sz="2900" b="1" dirty="0">
              <a:solidFill>
                <a:srgbClr val="00B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a:solidFill>
                  <a:srgbClr val="00B050"/>
                </a:solidFill>
                <a:ea typeface="宋体" panose="02010600030101010101" pitchFamily="2" charset="-122"/>
                <a:cs typeface="Times New Roman" panose="02020603050405020304" pitchFamily="18" charset="0"/>
              </a:rPr>
              <a:t>		          Test t = new Test();          </a:t>
            </a:r>
            <a:r>
              <a:rPr lang="en-US" altLang="zh-CN" sz="3200" b="1" dirty="0">
                <a:solidFill>
                  <a:srgbClr val="00B050"/>
                </a:solidFill>
                <a:ea typeface="宋体" panose="02010600030101010101" pitchFamily="2" charset="-122"/>
                <a:cs typeface="Times New Roman" panose="02020603050405020304" pitchFamily="18" charset="0"/>
              </a:rPr>
              <a:t>//Test</a:t>
            </a:r>
            <a:r>
              <a:rPr lang="zh-CN" altLang="en-US" sz="3200" b="1" dirty="0">
                <a:solidFill>
                  <a:srgbClr val="00B050"/>
                </a:solidFill>
                <a:ea typeface="宋体" panose="02010600030101010101" pitchFamily="2" charset="-122"/>
                <a:cs typeface="Times New Roman" panose="02020603050405020304" pitchFamily="18" charset="0"/>
              </a:rPr>
              <a:t>类在</a:t>
            </a:r>
            <a:r>
              <a:rPr lang="en-US" altLang="zh-CN" sz="3200" b="1" dirty="0">
                <a:solidFill>
                  <a:srgbClr val="00B050"/>
                </a:solidFill>
                <a:ea typeface="宋体" panose="02010600030101010101" pitchFamily="2" charset="-122"/>
                <a:cs typeface="Times New Roman" panose="02020603050405020304" pitchFamily="18" charset="0"/>
              </a:rPr>
              <a:t>p1</a:t>
            </a:r>
            <a:r>
              <a:rPr lang="zh-CN" altLang="en-US" sz="3200" b="1" dirty="0">
                <a:solidFill>
                  <a:srgbClr val="00B050"/>
                </a:solidFill>
                <a:ea typeface="宋体" panose="02010600030101010101" pitchFamily="2" charset="-122"/>
                <a:cs typeface="Times New Roman" panose="02020603050405020304" pitchFamily="18" charset="0"/>
              </a:rPr>
              <a:t>包中定义</a:t>
            </a:r>
            <a:endParaRPr lang="zh-CN" altLang="en-US" sz="3200" b="1" dirty="0">
              <a:solidFill>
                <a:srgbClr val="00B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zh-CN" altLang="en-US" sz="2900" b="1" dirty="0">
                <a:solidFill>
                  <a:srgbClr val="00B050"/>
                </a:solidFill>
                <a:ea typeface="宋体" panose="02010600030101010101" pitchFamily="2" charset="-122"/>
                <a:cs typeface="Times New Roman" panose="02020603050405020304" pitchFamily="18" charset="0"/>
              </a:rPr>
              <a:t>		          </a:t>
            </a:r>
            <a:r>
              <a:rPr lang="en-US" altLang="zh-CN" sz="2900" b="1" dirty="0" err="1">
                <a:solidFill>
                  <a:srgbClr val="00B050"/>
                </a:solidFill>
                <a:ea typeface="宋体" panose="02010600030101010101" pitchFamily="2" charset="-122"/>
                <a:cs typeface="Times New Roman" panose="02020603050405020304" pitchFamily="18" charset="0"/>
              </a:rPr>
              <a:t>t.display</a:t>
            </a:r>
            <a:r>
              <a:rPr lang="en-US" altLang="zh-CN" sz="2900" b="1" dirty="0">
                <a:solidFill>
                  <a:srgbClr val="00B050"/>
                </a:solidFill>
                <a:ea typeface="宋体" panose="02010600030101010101" pitchFamily="2" charset="-122"/>
                <a:cs typeface="Times New Roman" panose="02020603050405020304" pitchFamily="18" charset="0"/>
              </a:rPr>
              <a:t>();</a:t>
            </a:r>
            <a:endParaRPr lang="en-US" altLang="zh-CN" sz="2900" b="1" dirty="0">
              <a:solidFill>
                <a:srgbClr val="00B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a:solidFill>
                  <a:srgbClr val="00B050"/>
                </a:solidFill>
                <a:ea typeface="宋体" panose="02010600030101010101" pitchFamily="2" charset="-122"/>
                <a:cs typeface="Times New Roman" panose="02020603050405020304" pitchFamily="18" charset="0"/>
              </a:rPr>
              <a:t>		}</a:t>
            </a:r>
            <a:endParaRPr lang="en-US" altLang="zh-CN" sz="2900" b="1" dirty="0">
              <a:solidFill>
                <a:srgbClr val="00B050"/>
              </a:solidFill>
              <a:ea typeface="宋体" panose="02010600030101010101" pitchFamily="2" charset="-122"/>
              <a:cs typeface="Times New Roman" panose="02020603050405020304" pitchFamily="18" charset="0"/>
            </a:endParaRPr>
          </a:p>
          <a:p>
            <a:pPr eaLnBrk="1" hangingPunct="1">
              <a:lnSpc>
                <a:spcPct val="120000"/>
              </a:lnSpc>
              <a:spcBef>
                <a:spcPct val="0"/>
              </a:spcBef>
              <a:buClr>
                <a:schemeClr val="tx1"/>
              </a:buClr>
              <a:buFontTx/>
              <a:buNone/>
            </a:pPr>
            <a:r>
              <a:rPr lang="en-US" altLang="zh-CN" sz="2900" b="1" dirty="0">
                <a:solidFill>
                  <a:srgbClr val="00B050"/>
                </a:solidFill>
                <a:ea typeface="宋体" panose="02010600030101010101" pitchFamily="2" charset="-122"/>
                <a:cs typeface="Times New Roman" panose="02020603050405020304" pitchFamily="18" charset="0"/>
              </a:rPr>
              <a:t>      }</a:t>
            </a:r>
            <a:endParaRPr lang="en-US" altLang="zh-CN" sz="2900" b="1" dirty="0">
              <a:solidFill>
                <a:srgbClr val="00B050"/>
              </a:solidFill>
              <a:ea typeface="宋体" panose="02010600030101010101" pitchFamily="2" charset="-122"/>
              <a:cs typeface="Times New Roman" panose="02020603050405020304" pitchFamily="18" charset="0"/>
            </a:endParaRPr>
          </a:p>
          <a:p>
            <a:pPr eaLnBrk="1" hangingPunct="1">
              <a:spcBef>
                <a:spcPct val="0"/>
              </a:spcBef>
              <a:buClr>
                <a:schemeClr val="tx1"/>
              </a:buClr>
              <a:buFont typeface="Wingdings" panose="05000000000000000000" pitchFamily="2" charset="2"/>
              <a:buChar char="Ø"/>
            </a:pPr>
            <a:endParaRPr lang="en-US" altLang="zh-CN" sz="2400" b="1" dirty="0">
              <a:solidFill>
                <a:srgbClr val="92D050"/>
              </a:solidFill>
              <a:ea typeface="宋体" panose="02010600030101010101" pitchFamily="2" charset="-122"/>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85981" y="517398"/>
            <a:ext cx="5664629" cy="648072"/>
          </a:xfrm>
        </p:spPr>
        <p:txBody>
          <a:bodyPr/>
          <a:lstStyle/>
          <a:p>
            <a:pPr algn="ctr" eaLnBrk="1" hangingPunct="1"/>
            <a:r>
              <a:rPr lang="en-US" altLang="zh-CN" b="1" dirty="0">
                <a:solidFill>
                  <a:srgbClr val="00B050"/>
                </a:solidFill>
                <a:latin typeface="+mn-lt"/>
                <a:ea typeface="宋体" panose="02010600030101010101" pitchFamily="2" charset="-122"/>
                <a:cs typeface="Times New Roman" panose="02020603050405020304" pitchFamily="18" charset="0"/>
              </a:rPr>
              <a:t>import</a:t>
            </a:r>
            <a:r>
              <a:rPr lang="zh-CN" altLang="en-US" b="1" dirty="0">
                <a:solidFill>
                  <a:srgbClr val="00B050"/>
                </a:solidFill>
                <a:latin typeface="+mn-lt"/>
                <a:ea typeface="宋体" panose="02010600030101010101" pitchFamily="2" charset="-122"/>
                <a:cs typeface="Times New Roman" panose="02020603050405020304" pitchFamily="18" charset="0"/>
              </a:rPr>
              <a:t>语句</a:t>
            </a:r>
            <a:endParaRPr lang="zh-CN" altLang="en-US" b="1" dirty="0">
              <a:solidFill>
                <a:srgbClr val="00B050"/>
              </a:solidFill>
              <a:latin typeface="+mn-lt"/>
              <a:ea typeface="宋体" panose="02010600030101010101" pitchFamily="2" charset="-122"/>
              <a:cs typeface="Times New Roman" panose="02020603050405020304" pitchFamily="18" charset="0"/>
            </a:endParaRPr>
          </a:p>
        </p:txBody>
      </p:sp>
      <p:sp>
        <p:nvSpPr>
          <p:cNvPr id="50179" name="Rectangle 3"/>
          <p:cNvSpPr>
            <a:spLocks noGrp="1" noChangeArrowheads="1"/>
          </p:cNvSpPr>
          <p:nvPr>
            <p:ph type="body" idx="1"/>
          </p:nvPr>
        </p:nvSpPr>
        <p:spPr>
          <a:xfrm>
            <a:off x="815414" y="1772816"/>
            <a:ext cx="10849205" cy="4608512"/>
          </a:xfrm>
        </p:spPr>
        <p:txBody>
          <a:bodyPr>
            <a:normAutofit/>
          </a:bodyPr>
          <a:lstStyle/>
          <a:p>
            <a:pPr>
              <a:spcBef>
                <a:spcPct val="0"/>
              </a:spcBef>
              <a:buClr>
                <a:schemeClr val="tx1"/>
              </a:buClr>
              <a:buFont typeface="Wingdings" panose="05000000000000000000" pitchFamily="2" charset="2"/>
              <a:buChar char="l"/>
            </a:pPr>
            <a:r>
              <a:rPr lang="zh-CN" altLang="en-US" b="1" dirty="0">
                <a:solidFill>
                  <a:srgbClr val="00B050"/>
                </a:solidFill>
                <a:ea typeface="宋体" panose="02010600030101010101" pitchFamily="2" charset="-122"/>
                <a:cs typeface="Times New Roman" panose="02020603050405020304" pitchFamily="18" charset="0"/>
              </a:rPr>
              <a:t>注意：</a:t>
            </a:r>
            <a:endParaRPr lang="en-US" altLang="zh-CN" b="1" dirty="0">
              <a:solidFill>
                <a:srgbClr val="00B050"/>
              </a:solidFill>
              <a:ea typeface="宋体" panose="02010600030101010101" pitchFamily="2" charset="-122"/>
              <a:cs typeface="Times New Roman" panose="02020603050405020304" pitchFamily="18" charset="0"/>
            </a:endParaRPr>
          </a:p>
          <a:p>
            <a:pPr>
              <a:lnSpc>
                <a:spcPts val="4000"/>
              </a:lnSpc>
              <a:spcBef>
                <a:spcPct val="0"/>
              </a:spcBef>
              <a:buClr>
                <a:schemeClr val="tx1"/>
              </a:buClr>
              <a:buFont typeface="Wingdings" panose="05000000000000000000" pitchFamily="2" charset="2"/>
              <a:buChar char="Ø"/>
            </a:pPr>
            <a:r>
              <a:rPr lang="zh-CN" altLang="en-US" sz="2400" dirty="0">
                <a:solidFill>
                  <a:srgbClr val="00B050"/>
                </a:solidFill>
                <a:ea typeface="宋体" panose="02010600030101010101" pitchFamily="2" charset="-122"/>
                <a:cs typeface="Times New Roman" panose="02020603050405020304" pitchFamily="18" charset="0"/>
              </a:rPr>
              <a:t>若引入的包为：</a:t>
            </a:r>
            <a:r>
              <a:rPr lang="en-US" altLang="zh-CN" sz="2400" dirty="0" err="1">
                <a:solidFill>
                  <a:srgbClr val="00B050"/>
                </a:solidFill>
                <a:ea typeface="宋体" panose="02010600030101010101" pitchFamily="2" charset="-122"/>
                <a:cs typeface="Times New Roman" panose="02020603050405020304" pitchFamily="18" charset="0"/>
              </a:rPr>
              <a:t>java.lang</a:t>
            </a:r>
            <a:r>
              <a:rPr lang="zh-CN" altLang="en-US" sz="2400" dirty="0">
                <a:solidFill>
                  <a:srgbClr val="00B050"/>
                </a:solidFill>
                <a:ea typeface="宋体" panose="02010600030101010101" pitchFamily="2" charset="-122"/>
                <a:cs typeface="Times New Roman" panose="02020603050405020304" pitchFamily="18" charset="0"/>
              </a:rPr>
              <a:t>，则编译器默认可获取此包下的类，不需要再显示声明。</a:t>
            </a:r>
            <a:endParaRPr lang="en-US" altLang="zh-CN" sz="2400" dirty="0">
              <a:solidFill>
                <a:srgbClr val="00B050"/>
              </a:solidFill>
              <a:ea typeface="宋体" panose="02010600030101010101" pitchFamily="2" charset="-122"/>
              <a:cs typeface="Times New Roman" panose="02020603050405020304" pitchFamily="18" charset="0"/>
            </a:endParaRPr>
          </a:p>
          <a:p>
            <a:pPr>
              <a:lnSpc>
                <a:spcPts val="4000"/>
              </a:lnSpc>
              <a:spcBef>
                <a:spcPct val="0"/>
              </a:spcBef>
              <a:buClr>
                <a:schemeClr val="tx1"/>
              </a:buClr>
              <a:buFont typeface="Wingdings" panose="05000000000000000000" pitchFamily="2" charset="2"/>
              <a:buChar char="Ø"/>
            </a:pPr>
            <a:r>
              <a:rPr lang="en-US" altLang="zh-CN" sz="2400" dirty="0">
                <a:solidFill>
                  <a:srgbClr val="00B050"/>
                </a:solidFill>
                <a:ea typeface="宋体" panose="02010600030101010101" pitchFamily="2" charset="-122"/>
              </a:rPr>
              <a:t>import</a:t>
            </a:r>
            <a:r>
              <a:rPr lang="zh-CN" altLang="en-US" sz="2400" dirty="0">
                <a:solidFill>
                  <a:srgbClr val="00B050"/>
                </a:solidFill>
                <a:ea typeface="宋体" panose="02010600030101010101" pitchFamily="2" charset="-122"/>
              </a:rPr>
              <a:t>语句出现在</a:t>
            </a:r>
            <a:r>
              <a:rPr lang="en-US" altLang="zh-CN" sz="2400" dirty="0">
                <a:solidFill>
                  <a:srgbClr val="00B050"/>
                </a:solidFill>
                <a:ea typeface="宋体" panose="02010600030101010101" pitchFamily="2" charset="-122"/>
              </a:rPr>
              <a:t>package</a:t>
            </a:r>
            <a:r>
              <a:rPr lang="zh-CN" altLang="en-US" sz="2400" dirty="0">
                <a:solidFill>
                  <a:srgbClr val="00B050"/>
                </a:solidFill>
                <a:ea typeface="宋体" panose="02010600030101010101" pitchFamily="2" charset="-122"/>
              </a:rPr>
              <a:t>语句之后、类定义之前</a:t>
            </a:r>
            <a:endParaRPr lang="en-US" altLang="zh-CN" sz="2400" dirty="0">
              <a:solidFill>
                <a:srgbClr val="00B050"/>
              </a:solidFill>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zh-CN" altLang="en-US" sz="2400" dirty="0">
                <a:solidFill>
                  <a:srgbClr val="00B050"/>
                </a:solidFill>
                <a:ea typeface="宋体" panose="02010600030101010101" pitchFamily="2" charset="-122"/>
              </a:rPr>
              <a:t>一个源文件中可包含多个</a:t>
            </a:r>
            <a:r>
              <a:rPr lang="en-US" altLang="zh-CN" sz="2400" dirty="0">
                <a:solidFill>
                  <a:srgbClr val="00B050"/>
                </a:solidFill>
                <a:ea typeface="宋体" panose="02010600030101010101" pitchFamily="2" charset="-122"/>
              </a:rPr>
              <a:t>import</a:t>
            </a:r>
            <a:r>
              <a:rPr lang="zh-CN" altLang="en-US" sz="2400" dirty="0">
                <a:solidFill>
                  <a:srgbClr val="00B050"/>
                </a:solidFill>
                <a:ea typeface="宋体" panose="02010600030101010101" pitchFamily="2" charset="-122"/>
              </a:rPr>
              <a:t>语句</a:t>
            </a:r>
            <a:endParaRPr lang="en-US" altLang="zh-CN" sz="2400" dirty="0">
              <a:solidFill>
                <a:srgbClr val="00B050"/>
              </a:solidFill>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zh-CN" altLang="en-US" sz="2400" dirty="0">
                <a:solidFill>
                  <a:srgbClr val="00B050"/>
                </a:solidFill>
                <a:ea typeface="宋体" panose="02010600030101010101" pitchFamily="2" charset="-122"/>
              </a:rPr>
              <a:t>可以使用</a:t>
            </a:r>
            <a:r>
              <a:rPr lang="en-US" altLang="zh-CN" sz="2400" dirty="0">
                <a:solidFill>
                  <a:srgbClr val="00B050"/>
                </a:solidFill>
                <a:ea typeface="宋体" panose="02010600030101010101" pitchFamily="2" charset="-122"/>
              </a:rPr>
              <a:t>import lee.* ;</a:t>
            </a:r>
            <a:r>
              <a:rPr lang="zh-CN" altLang="en-US" sz="2400" dirty="0">
                <a:solidFill>
                  <a:srgbClr val="00B050"/>
                </a:solidFill>
                <a:ea typeface="宋体" panose="02010600030101010101" pitchFamily="2" charset="-122"/>
              </a:rPr>
              <a:t>语句，表明导入</a:t>
            </a:r>
            <a:r>
              <a:rPr lang="en-US" altLang="zh-CN" sz="2400" dirty="0">
                <a:solidFill>
                  <a:srgbClr val="00B050"/>
                </a:solidFill>
                <a:ea typeface="宋体" panose="02010600030101010101" pitchFamily="2" charset="-122"/>
              </a:rPr>
              <a:t>lee</a:t>
            </a:r>
            <a:r>
              <a:rPr lang="zh-CN" altLang="en-US" sz="2400" dirty="0">
                <a:solidFill>
                  <a:srgbClr val="00B050"/>
                </a:solidFill>
                <a:ea typeface="宋体" panose="02010600030101010101" pitchFamily="2" charset="-122"/>
              </a:rPr>
              <a:t>包下的所有类。而</a:t>
            </a:r>
            <a:r>
              <a:rPr lang="en-US" altLang="zh-CN" sz="2400" dirty="0">
                <a:solidFill>
                  <a:srgbClr val="00B050"/>
                </a:solidFill>
                <a:ea typeface="宋体" panose="02010600030101010101" pitchFamily="2" charset="-122"/>
              </a:rPr>
              <a:t>lee</a:t>
            </a:r>
            <a:r>
              <a:rPr lang="zh-CN" altLang="en-US" sz="2400" dirty="0">
                <a:solidFill>
                  <a:srgbClr val="00B050"/>
                </a:solidFill>
                <a:ea typeface="宋体" panose="02010600030101010101" pitchFamily="2" charset="-122"/>
              </a:rPr>
              <a:t>包下</a:t>
            </a:r>
            <a:r>
              <a:rPr lang="en-US" altLang="zh-CN" sz="2400" dirty="0">
                <a:solidFill>
                  <a:srgbClr val="00B050"/>
                </a:solidFill>
                <a:ea typeface="宋体" panose="02010600030101010101" pitchFamily="2" charset="-122"/>
              </a:rPr>
              <a:t>sub</a:t>
            </a:r>
            <a:r>
              <a:rPr lang="zh-CN" altLang="en-US" sz="2400" dirty="0">
                <a:solidFill>
                  <a:srgbClr val="00B050"/>
                </a:solidFill>
                <a:ea typeface="宋体" panose="02010600030101010101" pitchFamily="2" charset="-122"/>
              </a:rPr>
              <a:t>子包内的类则不会被导入。</a:t>
            </a:r>
            <a:r>
              <a:rPr lang="en-US" altLang="zh-CN" sz="2400" dirty="0">
                <a:solidFill>
                  <a:srgbClr val="00B050"/>
                </a:solidFill>
                <a:ea typeface="宋体" panose="02010600030101010101" pitchFamily="2" charset="-122"/>
              </a:rPr>
              <a:t>import </a:t>
            </a:r>
            <a:r>
              <a:rPr lang="en-US" altLang="zh-CN" sz="2400" dirty="0" err="1">
                <a:solidFill>
                  <a:srgbClr val="00B050"/>
                </a:solidFill>
                <a:ea typeface="宋体" panose="02010600030101010101" pitchFamily="2" charset="-122"/>
              </a:rPr>
              <a:t>lee.sub</a:t>
            </a:r>
            <a:r>
              <a:rPr lang="en-US" altLang="zh-CN" sz="2400" dirty="0">
                <a:solidFill>
                  <a:srgbClr val="00B050"/>
                </a:solidFill>
                <a:ea typeface="宋体" panose="02010600030101010101" pitchFamily="2" charset="-122"/>
              </a:rPr>
              <a:t>.*;</a:t>
            </a:r>
            <a:endParaRPr lang="en-US" altLang="zh-CN" sz="2400" dirty="0">
              <a:solidFill>
                <a:srgbClr val="00B050"/>
              </a:solidFill>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en-US" altLang="zh-CN" sz="2400" dirty="0">
                <a:solidFill>
                  <a:srgbClr val="00B050"/>
                </a:solidFill>
                <a:ea typeface="宋体" panose="02010600030101010101" pitchFamily="2" charset="-122"/>
              </a:rPr>
              <a:t>import</a:t>
            </a:r>
            <a:r>
              <a:rPr lang="zh-CN" altLang="en-US" sz="2400" dirty="0">
                <a:solidFill>
                  <a:srgbClr val="00B050"/>
                </a:solidFill>
                <a:ea typeface="宋体" panose="02010600030101010101" pitchFamily="2" charset="-122"/>
              </a:rPr>
              <a:t>语句不是必需的，可坚持在类里使用其它类的全名</a:t>
            </a:r>
            <a:endParaRPr lang="en-US" altLang="zh-CN" sz="2400" dirty="0">
              <a:solidFill>
                <a:srgbClr val="00B050"/>
              </a:solidFill>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en-US" altLang="zh-CN" sz="2400" dirty="0">
                <a:solidFill>
                  <a:srgbClr val="00B050"/>
                </a:solidFill>
                <a:ea typeface="宋体" panose="02010600030101010101" pitchFamily="2" charset="-122"/>
              </a:rPr>
              <a:t>JDK 1.5</a:t>
            </a:r>
            <a:r>
              <a:rPr lang="zh-CN" altLang="en-US" sz="2400" dirty="0">
                <a:solidFill>
                  <a:srgbClr val="00B050"/>
                </a:solidFill>
                <a:ea typeface="宋体" panose="02010600030101010101" pitchFamily="2" charset="-122"/>
              </a:rPr>
              <a:t>加入</a:t>
            </a:r>
            <a:r>
              <a:rPr lang="en-US" altLang="zh-CN" sz="2400" dirty="0">
                <a:solidFill>
                  <a:srgbClr val="00B050"/>
                </a:solidFill>
                <a:ea typeface="宋体" panose="02010600030101010101" pitchFamily="2" charset="-122"/>
              </a:rPr>
              <a:t>import static</a:t>
            </a:r>
            <a:r>
              <a:rPr lang="zh-CN" altLang="en-US" sz="2400" dirty="0">
                <a:solidFill>
                  <a:srgbClr val="00B050"/>
                </a:solidFill>
                <a:ea typeface="宋体" panose="02010600030101010101" pitchFamily="2" charset="-122"/>
              </a:rPr>
              <a:t>语句</a:t>
            </a:r>
            <a:endParaRPr lang="en-US" altLang="zh-CN" sz="2400" dirty="0">
              <a:solidFill>
                <a:srgbClr val="00B050"/>
              </a:solidFill>
              <a:ea typeface="宋体" panose="02010600030101010101" pitchFamily="2" charset="-122"/>
            </a:endParaRPr>
          </a:p>
          <a:p>
            <a:pPr eaLnBrk="1" hangingPunct="1">
              <a:lnSpc>
                <a:spcPct val="90000"/>
              </a:lnSpc>
            </a:pPr>
            <a:endParaRPr lang="en-US" altLang="zh-CN" dirty="0">
              <a:solidFill>
                <a:srgbClr val="00B050"/>
              </a:solidFill>
              <a:ea typeface="宋体" panose="02010600030101010101" pitchFamily="2" charset="-122"/>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13184" y="547553"/>
            <a:ext cx="7296811" cy="792088"/>
          </a:xfrm>
        </p:spPr>
        <p:txBody>
          <a:bodyPr/>
          <a:lstStyle/>
          <a:p>
            <a:pPr algn="ctr" eaLnBrk="1" hangingPunct="1"/>
            <a:r>
              <a:rPr lang="en-US" altLang="zh-CN" b="1" dirty="0">
                <a:solidFill>
                  <a:srgbClr val="00B050"/>
                </a:solidFill>
                <a:latin typeface="+mn-lt"/>
                <a:ea typeface="宋体" panose="02010600030101010101" pitchFamily="2" charset="-122"/>
                <a:cs typeface="Times New Roman" panose="02020603050405020304" pitchFamily="18" charset="0"/>
              </a:rPr>
              <a:t>JDK</a:t>
            </a:r>
            <a:r>
              <a:rPr lang="zh-CN" altLang="en-US" b="1" dirty="0">
                <a:solidFill>
                  <a:srgbClr val="00B050"/>
                </a:solidFill>
                <a:latin typeface="+mn-lt"/>
                <a:ea typeface="宋体" panose="02010600030101010101" pitchFamily="2" charset="-122"/>
                <a:cs typeface="Times New Roman" panose="02020603050405020304" pitchFamily="18" charset="0"/>
              </a:rPr>
              <a:t>中主要的包介绍</a:t>
            </a:r>
            <a:endParaRPr lang="zh-CN" altLang="en-US" b="1" dirty="0">
              <a:solidFill>
                <a:srgbClr val="00B050"/>
              </a:solidFill>
              <a:latin typeface="+mn-lt"/>
              <a:ea typeface="宋体" panose="02010600030101010101" pitchFamily="2" charset="-122"/>
              <a:cs typeface="Times New Roman" panose="02020603050405020304" pitchFamily="18" charset="0"/>
            </a:endParaRPr>
          </a:p>
        </p:txBody>
      </p:sp>
      <p:sp>
        <p:nvSpPr>
          <p:cNvPr id="51203" name="Text Box 3"/>
          <p:cNvSpPr txBox="1">
            <a:spLocks noChangeArrowheads="1"/>
          </p:cNvSpPr>
          <p:nvPr/>
        </p:nvSpPr>
        <p:spPr bwMode="auto">
          <a:xfrm>
            <a:off x="431801" y="1700809"/>
            <a:ext cx="11232819" cy="5293757"/>
          </a:xfrm>
          <a:prstGeom prst="rect">
            <a:avLst/>
          </a:prstGeom>
          <a:noFill/>
          <a:ln w="9525">
            <a:noFill/>
            <a:miter lim="800000"/>
          </a:ln>
        </p:spPr>
        <p:txBody>
          <a:bodyPr wrap="square">
            <a:spAutoFit/>
          </a:bodyPr>
          <a:lstStyle/>
          <a:p>
            <a:pPr marL="457200" indent="-457200" algn="just">
              <a:spcBef>
                <a:spcPct val="20000"/>
              </a:spcBef>
              <a:buFont typeface="Wingdings" panose="05000000000000000000" pitchFamily="2" charset="2"/>
              <a:buAutoNum type="arabicPeriod"/>
            </a:pPr>
            <a:r>
              <a:rPr lang="en-US" altLang="zh-CN" sz="2000" b="1" dirty="0" err="1">
                <a:solidFill>
                  <a:srgbClr val="00B050"/>
                </a:solidFill>
                <a:ea typeface="宋体" panose="02010600030101010101" pitchFamily="2" charset="-122"/>
                <a:cs typeface="Times New Roman" panose="02020603050405020304" pitchFamily="18" charset="0"/>
              </a:rPr>
              <a:t>java.lang</a:t>
            </a:r>
            <a:r>
              <a:rPr lang="en-US" altLang="zh-CN" sz="2000" b="1" dirty="0">
                <a:solidFill>
                  <a:srgbClr val="00B050"/>
                </a:solidFill>
                <a:ea typeface="宋体" panose="02010600030101010101" pitchFamily="2" charset="-122"/>
                <a:cs typeface="Times New Roman" panose="02020603050405020304" pitchFamily="18" charset="0"/>
              </a:rPr>
              <a:t>----</a:t>
            </a:r>
            <a:r>
              <a:rPr lang="zh-CN" altLang="en-US" sz="2000" dirty="0">
                <a:solidFill>
                  <a:srgbClr val="00B050"/>
                </a:solidFill>
                <a:ea typeface="宋体" panose="02010600030101010101" pitchFamily="2" charset="-122"/>
                <a:cs typeface="Times New Roman" panose="02020603050405020304" pitchFamily="18" charset="0"/>
              </a:rPr>
              <a:t>包含一些</a:t>
            </a:r>
            <a:r>
              <a:rPr lang="en-US" altLang="zh-CN" sz="2000" dirty="0">
                <a:solidFill>
                  <a:srgbClr val="00B050"/>
                </a:solidFill>
                <a:ea typeface="宋体" panose="02010600030101010101" pitchFamily="2" charset="-122"/>
                <a:cs typeface="Times New Roman" panose="02020603050405020304" pitchFamily="18" charset="0"/>
              </a:rPr>
              <a:t>Java</a:t>
            </a:r>
            <a:r>
              <a:rPr lang="zh-CN" altLang="en-US" sz="2000" dirty="0">
                <a:solidFill>
                  <a:srgbClr val="00B050"/>
                </a:solidFill>
                <a:ea typeface="宋体" panose="02010600030101010101" pitchFamily="2" charset="-122"/>
                <a:cs typeface="Times New Roman" panose="02020603050405020304" pitchFamily="18" charset="0"/>
              </a:rPr>
              <a:t>语言的核心类，如</a:t>
            </a:r>
            <a:r>
              <a:rPr lang="en-US" altLang="zh-CN" sz="2000" dirty="0">
                <a:solidFill>
                  <a:srgbClr val="00B050"/>
                </a:solidFill>
                <a:ea typeface="宋体" panose="02010600030101010101" pitchFamily="2" charset="-122"/>
                <a:cs typeface="Times New Roman" panose="02020603050405020304" pitchFamily="18" charset="0"/>
              </a:rPr>
              <a:t>String</a:t>
            </a:r>
            <a:r>
              <a:rPr lang="zh-CN" altLang="en-US" sz="2000" dirty="0">
                <a:solidFill>
                  <a:srgbClr val="00B050"/>
                </a:solidFill>
                <a:ea typeface="宋体" panose="02010600030101010101" pitchFamily="2" charset="-122"/>
                <a:cs typeface="Times New Roman" panose="02020603050405020304" pitchFamily="18" charset="0"/>
              </a:rPr>
              <a:t>、</a:t>
            </a:r>
            <a:r>
              <a:rPr lang="en-US" altLang="zh-CN" sz="2000" dirty="0">
                <a:solidFill>
                  <a:srgbClr val="00B050"/>
                </a:solidFill>
                <a:ea typeface="宋体" panose="02010600030101010101" pitchFamily="2" charset="-122"/>
                <a:cs typeface="Times New Roman" panose="02020603050405020304" pitchFamily="18" charset="0"/>
              </a:rPr>
              <a:t>Math</a:t>
            </a:r>
            <a:r>
              <a:rPr lang="zh-CN" altLang="en-US" sz="2000" dirty="0">
                <a:solidFill>
                  <a:srgbClr val="00B050"/>
                </a:solidFill>
                <a:ea typeface="宋体" panose="02010600030101010101" pitchFamily="2" charset="-122"/>
                <a:cs typeface="Times New Roman" panose="02020603050405020304" pitchFamily="18" charset="0"/>
              </a:rPr>
              <a:t>、</a:t>
            </a:r>
            <a:r>
              <a:rPr lang="en-US" altLang="zh-CN" sz="2000" dirty="0">
                <a:solidFill>
                  <a:srgbClr val="00B050"/>
                </a:solidFill>
                <a:ea typeface="宋体" panose="02010600030101010101" pitchFamily="2" charset="-122"/>
                <a:cs typeface="Times New Roman" panose="02020603050405020304" pitchFamily="18" charset="0"/>
              </a:rPr>
              <a:t>Integer</a:t>
            </a:r>
            <a:r>
              <a:rPr lang="zh-CN" altLang="en-US" sz="2000" dirty="0">
                <a:solidFill>
                  <a:srgbClr val="00B050"/>
                </a:solidFill>
                <a:ea typeface="宋体" panose="02010600030101010101" pitchFamily="2" charset="-122"/>
                <a:cs typeface="Times New Roman" panose="02020603050405020304" pitchFamily="18" charset="0"/>
              </a:rPr>
              <a:t>、 </a:t>
            </a:r>
            <a:endParaRPr lang="en-US" altLang="zh-CN" sz="2000" dirty="0">
              <a:solidFill>
                <a:srgbClr val="00B050"/>
              </a:solidFill>
              <a:ea typeface="宋体" panose="02010600030101010101" pitchFamily="2" charset="-122"/>
              <a:cs typeface="Times New Roman" panose="02020603050405020304" pitchFamily="18" charset="0"/>
            </a:endParaRPr>
          </a:p>
          <a:p>
            <a:pPr algn="just">
              <a:spcBef>
                <a:spcPct val="20000"/>
              </a:spcBef>
            </a:pPr>
            <a:r>
              <a:rPr lang="en-US" altLang="zh-CN" sz="2000" dirty="0">
                <a:solidFill>
                  <a:srgbClr val="00B050"/>
                </a:solidFill>
                <a:ea typeface="宋体" panose="02010600030101010101" pitchFamily="2" charset="-122"/>
                <a:cs typeface="Times New Roman" panose="02020603050405020304" pitchFamily="18" charset="0"/>
              </a:rPr>
              <a:t>                              System</a:t>
            </a:r>
            <a:r>
              <a:rPr lang="zh-CN" altLang="en-US" sz="2000" dirty="0">
                <a:solidFill>
                  <a:srgbClr val="00B050"/>
                </a:solidFill>
                <a:ea typeface="宋体" panose="02010600030101010101" pitchFamily="2" charset="-122"/>
                <a:cs typeface="Times New Roman" panose="02020603050405020304" pitchFamily="18" charset="0"/>
              </a:rPr>
              <a:t>和</a:t>
            </a:r>
            <a:r>
              <a:rPr lang="en-US" altLang="zh-CN" sz="2000" dirty="0">
                <a:solidFill>
                  <a:srgbClr val="00B050"/>
                </a:solidFill>
                <a:ea typeface="宋体" panose="02010600030101010101" pitchFamily="2" charset="-122"/>
                <a:cs typeface="Times New Roman" panose="02020603050405020304" pitchFamily="18" charset="0"/>
              </a:rPr>
              <a:t>Thread</a:t>
            </a:r>
            <a:r>
              <a:rPr lang="zh-CN" altLang="en-US" sz="2000" dirty="0">
                <a:solidFill>
                  <a:srgbClr val="00B050"/>
                </a:solidFill>
                <a:ea typeface="宋体" panose="02010600030101010101" pitchFamily="2" charset="-122"/>
                <a:cs typeface="Times New Roman" panose="02020603050405020304" pitchFamily="18" charset="0"/>
              </a:rPr>
              <a:t>，提供常用功能。</a:t>
            </a:r>
            <a:endParaRPr lang="zh-CN" altLang="en-US" sz="2000" dirty="0">
              <a:solidFill>
                <a:srgbClr val="00B050"/>
              </a:solidFill>
              <a:ea typeface="宋体" panose="02010600030101010101" pitchFamily="2" charset="-122"/>
              <a:cs typeface="Times New Roman" panose="02020603050405020304" pitchFamily="18" charset="0"/>
            </a:endParaRPr>
          </a:p>
          <a:p>
            <a:pPr algn="just">
              <a:spcBef>
                <a:spcPct val="20000"/>
              </a:spcBef>
            </a:pPr>
            <a:r>
              <a:rPr lang="en-US" altLang="zh-CN" sz="2000" b="1" dirty="0">
                <a:solidFill>
                  <a:srgbClr val="00B050"/>
                </a:solidFill>
                <a:ea typeface="宋体" panose="02010600030101010101" pitchFamily="2" charset="-122"/>
                <a:cs typeface="Times New Roman" panose="02020603050405020304" pitchFamily="18" charset="0"/>
              </a:rPr>
              <a:t>2.    java.net----</a:t>
            </a:r>
            <a:r>
              <a:rPr lang="zh-CN" altLang="en-US" sz="2000" dirty="0">
                <a:solidFill>
                  <a:srgbClr val="00B050"/>
                </a:solidFill>
                <a:ea typeface="宋体" panose="02010600030101010101" pitchFamily="2" charset="-122"/>
                <a:cs typeface="Times New Roman" panose="02020603050405020304" pitchFamily="18" charset="0"/>
              </a:rPr>
              <a:t>包含执行与网络相关的操作的类和接口。</a:t>
            </a:r>
            <a:endParaRPr lang="zh-CN" altLang="en-US" sz="2000" dirty="0">
              <a:solidFill>
                <a:srgbClr val="00B050"/>
              </a:solidFill>
              <a:ea typeface="宋体" panose="02010600030101010101" pitchFamily="2" charset="-122"/>
              <a:cs typeface="Times New Roman" panose="02020603050405020304" pitchFamily="18" charset="0"/>
            </a:endParaRPr>
          </a:p>
          <a:p>
            <a:pPr algn="just">
              <a:spcBef>
                <a:spcPct val="20000"/>
              </a:spcBef>
            </a:pPr>
            <a:r>
              <a:rPr lang="en-US" altLang="zh-CN" sz="2000" b="1" dirty="0">
                <a:solidFill>
                  <a:srgbClr val="00B050"/>
                </a:solidFill>
                <a:ea typeface="宋体" panose="02010600030101010101" pitchFamily="2" charset="-122"/>
                <a:cs typeface="Times New Roman" panose="02020603050405020304" pitchFamily="18" charset="0"/>
              </a:rPr>
              <a:t>3.    java.io   ----</a:t>
            </a:r>
            <a:r>
              <a:rPr lang="zh-CN" altLang="en-US" sz="2000" dirty="0">
                <a:solidFill>
                  <a:srgbClr val="00B050"/>
                </a:solidFill>
                <a:ea typeface="宋体" panose="02010600030101010101" pitchFamily="2" charset="-122"/>
                <a:cs typeface="Times New Roman" panose="02020603050405020304" pitchFamily="18" charset="0"/>
              </a:rPr>
              <a:t>包含能提供多种输入</a:t>
            </a:r>
            <a:r>
              <a:rPr lang="en-US" altLang="zh-CN" sz="2000" dirty="0">
                <a:solidFill>
                  <a:srgbClr val="00B050"/>
                </a:solidFill>
                <a:ea typeface="宋体" panose="02010600030101010101" pitchFamily="2" charset="-122"/>
                <a:cs typeface="Times New Roman" panose="02020603050405020304" pitchFamily="18" charset="0"/>
              </a:rPr>
              <a:t>/</a:t>
            </a:r>
            <a:r>
              <a:rPr lang="zh-CN" altLang="en-US" sz="2000" dirty="0">
                <a:solidFill>
                  <a:srgbClr val="00B050"/>
                </a:solidFill>
                <a:ea typeface="宋体" panose="02010600030101010101" pitchFamily="2" charset="-122"/>
                <a:cs typeface="Times New Roman" panose="02020603050405020304" pitchFamily="18" charset="0"/>
              </a:rPr>
              <a:t>输出功能的类。</a:t>
            </a:r>
            <a:endParaRPr lang="zh-CN" altLang="en-US" sz="2000" dirty="0">
              <a:solidFill>
                <a:srgbClr val="00B050"/>
              </a:solidFill>
              <a:ea typeface="宋体" panose="02010600030101010101" pitchFamily="2" charset="-122"/>
              <a:cs typeface="Times New Roman" panose="02020603050405020304" pitchFamily="18" charset="0"/>
            </a:endParaRPr>
          </a:p>
          <a:p>
            <a:pPr algn="just">
              <a:spcBef>
                <a:spcPct val="50000"/>
              </a:spcBef>
            </a:pPr>
            <a:r>
              <a:rPr lang="en-US" altLang="zh-CN" sz="2000" b="1" dirty="0">
                <a:solidFill>
                  <a:srgbClr val="00B050"/>
                </a:solidFill>
                <a:ea typeface="宋体" panose="02010600030101010101" pitchFamily="2" charset="-122"/>
                <a:cs typeface="Times New Roman" panose="02020603050405020304" pitchFamily="18" charset="0"/>
              </a:rPr>
              <a:t>4.  </a:t>
            </a:r>
            <a:r>
              <a:rPr lang="en-US" altLang="zh-CN" sz="2000" b="1" dirty="0" err="1">
                <a:solidFill>
                  <a:srgbClr val="00B050"/>
                </a:solidFill>
                <a:ea typeface="宋体" panose="02010600030101010101" pitchFamily="2" charset="-122"/>
                <a:cs typeface="Times New Roman" panose="02020603050405020304" pitchFamily="18" charset="0"/>
              </a:rPr>
              <a:t>java.util</a:t>
            </a:r>
            <a:r>
              <a:rPr lang="en-US" altLang="zh-CN" sz="2000" b="1" dirty="0">
                <a:solidFill>
                  <a:srgbClr val="00B050"/>
                </a:solidFill>
                <a:ea typeface="宋体" panose="02010600030101010101" pitchFamily="2" charset="-122"/>
                <a:cs typeface="Times New Roman" panose="02020603050405020304" pitchFamily="18" charset="0"/>
              </a:rPr>
              <a:t>----</a:t>
            </a:r>
            <a:r>
              <a:rPr lang="zh-CN" altLang="en-US" sz="2000" dirty="0">
                <a:solidFill>
                  <a:srgbClr val="00B050"/>
                </a:solidFill>
                <a:ea typeface="宋体" panose="02010600030101010101" pitchFamily="2" charset="-122"/>
                <a:cs typeface="Times New Roman" panose="02020603050405020304" pitchFamily="18" charset="0"/>
              </a:rPr>
              <a:t>包含一些实用工具类，如定义系统特性、接口的集合框架类、</a:t>
            </a:r>
            <a:endParaRPr lang="en-US" altLang="zh-CN" sz="2000" dirty="0">
              <a:solidFill>
                <a:srgbClr val="00B050"/>
              </a:solidFill>
              <a:ea typeface="宋体" panose="02010600030101010101" pitchFamily="2" charset="-122"/>
              <a:cs typeface="Times New Roman" panose="02020603050405020304" pitchFamily="18" charset="0"/>
            </a:endParaRPr>
          </a:p>
          <a:p>
            <a:pPr>
              <a:spcBef>
                <a:spcPct val="50000"/>
              </a:spcBef>
            </a:pPr>
            <a:r>
              <a:rPr lang="en-US" altLang="zh-CN" sz="2000" dirty="0">
                <a:solidFill>
                  <a:srgbClr val="00B050"/>
                </a:solidFill>
                <a:ea typeface="宋体" panose="02010600030101010101" pitchFamily="2" charset="-122"/>
                <a:cs typeface="Times New Roman" panose="02020603050405020304" pitchFamily="18" charset="0"/>
              </a:rPr>
              <a:t>                            </a:t>
            </a:r>
            <a:r>
              <a:rPr lang="zh-CN" altLang="en-US" sz="2000" dirty="0">
                <a:solidFill>
                  <a:srgbClr val="00B050"/>
                </a:solidFill>
                <a:ea typeface="宋体" panose="02010600030101010101" pitchFamily="2" charset="-122"/>
                <a:cs typeface="Times New Roman" panose="02020603050405020304" pitchFamily="18" charset="0"/>
              </a:rPr>
              <a:t>使用与日期日历相关的函数。</a:t>
            </a:r>
            <a:endParaRPr lang="en-US" altLang="zh-CN" sz="2000" dirty="0">
              <a:solidFill>
                <a:srgbClr val="00B050"/>
              </a:solidFill>
              <a:ea typeface="宋体" panose="02010600030101010101" pitchFamily="2" charset="-122"/>
              <a:cs typeface="Times New Roman" panose="02020603050405020304" pitchFamily="18" charset="0"/>
            </a:endParaRPr>
          </a:p>
          <a:p>
            <a:pPr algn="just">
              <a:spcBef>
                <a:spcPct val="50000"/>
              </a:spcBef>
            </a:pPr>
            <a:r>
              <a:rPr lang="en-US" altLang="zh-CN" sz="2000" b="1" dirty="0">
                <a:solidFill>
                  <a:srgbClr val="00B050"/>
                </a:solidFill>
                <a:ea typeface="宋体" panose="02010600030101010101" pitchFamily="2" charset="-122"/>
              </a:rPr>
              <a:t>5.     </a:t>
            </a:r>
            <a:r>
              <a:rPr lang="en-US" altLang="zh-CN" sz="2000" b="1" dirty="0" err="1">
                <a:solidFill>
                  <a:srgbClr val="00B050"/>
                </a:solidFill>
                <a:ea typeface="宋体" panose="02010600030101010101" pitchFamily="2" charset="-122"/>
              </a:rPr>
              <a:t>java.text</a:t>
            </a:r>
            <a:r>
              <a:rPr lang="en-US" altLang="zh-CN" sz="2000" b="1" dirty="0">
                <a:solidFill>
                  <a:srgbClr val="00B050"/>
                </a:solidFill>
                <a:ea typeface="宋体" panose="02010600030101010101" pitchFamily="2" charset="-122"/>
                <a:cs typeface="Times New Roman" panose="02020603050405020304" pitchFamily="18" charset="0"/>
              </a:rPr>
              <a:t>----</a:t>
            </a:r>
            <a:r>
              <a:rPr lang="zh-CN" altLang="en-US" sz="2000" dirty="0">
                <a:solidFill>
                  <a:srgbClr val="00B050"/>
                </a:solidFill>
                <a:ea typeface="宋体" panose="02010600030101010101" pitchFamily="2" charset="-122"/>
              </a:rPr>
              <a:t>包含了一些</a:t>
            </a:r>
            <a:r>
              <a:rPr lang="en-US" altLang="zh-CN" sz="2000" dirty="0">
                <a:solidFill>
                  <a:srgbClr val="00B050"/>
                </a:solidFill>
                <a:ea typeface="宋体" panose="02010600030101010101" pitchFamily="2" charset="-122"/>
              </a:rPr>
              <a:t>java</a:t>
            </a:r>
            <a:r>
              <a:rPr lang="zh-CN" altLang="en-US" sz="2000" dirty="0">
                <a:solidFill>
                  <a:srgbClr val="00B050"/>
                </a:solidFill>
                <a:ea typeface="宋体" panose="02010600030101010101" pitchFamily="2" charset="-122"/>
              </a:rPr>
              <a:t>格式化相关的类</a:t>
            </a:r>
            <a:endParaRPr lang="en-US" altLang="zh-CN" sz="2000" dirty="0">
              <a:solidFill>
                <a:srgbClr val="00B050"/>
              </a:solidFill>
              <a:ea typeface="宋体" panose="02010600030101010101" pitchFamily="2" charset="-122"/>
            </a:endParaRPr>
          </a:p>
          <a:p>
            <a:pPr algn="just">
              <a:spcBef>
                <a:spcPct val="50000"/>
              </a:spcBef>
            </a:pPr>
            <a:r>
              <a:rPr lang="en-US" altLang="zh-CN" sz="2000" b="1" dirty="0">
                <a:solidFill>
                  <a:srgbClr val="00B050"/>
                </a:solidFill>
                <a:ea typeface="宋体" panose="02010600030101010101" pitchFamily="2" charset="-122"/>
              </a:rPr>
              <a:t>6.     </a:t>
            </a:r>
            <a:r>
              <a:rPr lang="en-US" altLang="zh-CN" sz="2000" b="1" dirty="0" err="1">
                <a:solidFill>
                  <a:srgbClr val="00B050"/>
                </a:solidFill>
                <a:ea typeface="宋体" panose="02010600030101010101" pitchFamily="2" charset="-122"/>
              </a:rPr>
              <a:t>java.sql</a:t>
            </a:r>
            <a:r>
              <a:rPr lang="en-US" altLang="zh-CN" sz="2000" b="1" dirty="0">
                <a:solidFill>
                  <a:srgbClr val="00B050"/>
                </a:solidFill>
                <a:ea typeface="宋体" panose="02010600030101010101" pitchFamily="2" charset="-122"/>
                <a:cs typeface="Times New Roman" panose="02020603050405020304" pitchFamily="18" charset="0"/>
              </a:rPr>
              <a:t>----</a:t>
            </a:r>
            <a:r>
              <a:rPr lang="zh-CN" altLang="en-US" sz="2000" dirty="0">
                <a:solidFill>
                  <a:srgbClr val="00B050"/>
                </a:solidFill>
                <a:ea typeface="宋体" panose="02010600030101010101" pitchFamily="2" charset="-122"/>
              </a:rPr>
              <a:t>包含了</a:t>
            </a:r>
            <a:r>
              <a:rPr lang="en-US" altLang="zh-CN" sz="2000" dirty="0">
                <a:solidFill>
                  <a:srgbClr val="00B050"/>
                </a:solidFill>
                <a:ea typeface="宋体" panose="02010600030101010101" pitchFamily="2" charset="-122"/>
              </a:rPr>
              <a:t>java</a:t>
            </a:r>
            <a:r>
              <a:rPr lang="zh-CN" altLang="en-US" sz="2000" dirty="0">
                <a:solidFill>
                  <a:srgbClr val="00B050"/>
                </a:solidFill>
                <a:ea typeface="宋体" panose="02010600030101010101" pitchFamily="2" charset="-122"/>
              </a:rPr>
              <a:t>进行</a:t>
            </a:r>
            <a:r>
              <a:rPr lang="en-US" altLang="zh-CN" sz="2000" dirty="0">
                <a:solidFill>
                  <a:srgbClr val="00B050"/>
                </a:solidFill>
                <a:ea typeface="宋体" panose="02010600030101010101" pitchFamily="2" charset="-122"/>
              </a:rPr>
              <a:t>JDBC</a:t>
            </a:r>
            <a:r>
              <a:rPr lang="zh-CN" altLang="en-US" sz="2000" dirty="0">
                <a:solidFill>
                  <a:srgbClr val="00B050"/>
                </a:solidFill>
                <a:ea typeface="宋体" panose="02010600030101010101" pitchFamily="2" charset="-122"/>
              </a:rPr>
              <a:t>数据库编程的相关类</a:t>
            </a:r>
            <a:r>
              <a:rPr lang="en-US" altLang="zh-CN" sz="2000" dirty="0">
                <a:solidFill>
                  <a:srgbClr val="00B050"/>
                </a:solidFill>
                <a:ea typeface="宋体" panose="02010600030101010101" pitchFamily="2" charset="-122"/>
              </a:rPr>
              <a:t>/</a:t>
            </a:r>
            <a:r>
              <a:rPr lang="zh-CN" altLang="en-US" sz="2000" dirty="0">
                <a:solidFill>
                  <a:srgbClr val="00B050"/>
                </a:solidFill>
                <a:ea typeface="宋体" panose="02010600030101010101" pitchFamily="2" charset="-122"/>
              </a:rPr>
              <a:t>接口</a:t>
            </a:r>
            <a:endParaRPr lang="en-US" altLang="zh-CN" sz="2000" dirty="0">
              <a:solidFill>
                <a:srgbClr val="00B050"/>
              </a:solidFill>
              <a:ea typeface="宋体" panose="02010600030101010101" pitchFamily="2" charset="-122"/>
            </a:endParaRPr>
          </a:p>
          <a:p>
            <a:pPr algn="just">
              <a:spcBef>
                <a:spcPct val="20000"/>
              </a:spcBef>
            </a:pPr>
            <a:r>
              <a:rPr lang="en-US" altLang="zh-CN" sz="2000" b="1" dirty="0">
                <a:solidFill>
                  <a:srgbClr val="00B050"/>
                </a:solidFill>
                <a:ea typeface="宋体" panose="02010600030101010101" pitchFamily="2" charset="-122"/>
                <a:cs typeface="Times New Roman" panose="02020603050405020304" pitchFamily="18" charset="0"/>
              </a:rPr>
              <a:t>7.     </a:t>
            </a:r>
            <a:r>
              <a:rPr lang="en-US" altLang="zh-CN" sz="2000" b="1" dirty="0" err="1">
                <a:solidFill>
                  <a:srgbClr val="00B050"/>
                </a:solidFill>
                <a:ea typeface="宋体" panose="02010600030101010101" pitchFamily="2" charset="-122"/>
                <a:cs typeface="Times New Roman" panose="02020603050405020304" pitchFamily="18" charset="0"/>
              </a:rPr>
              <a:t>java.awt</a:t>
            </a:r>
            <a:r>
              <a:rPr lang="en-US" altLang="zh-CN" sz="2000" b="1" dirty="0">
                <a:solidFill>
                  <a:srgbClr val="00B050"/>
                </a:solidFill>
                <a:ea typeface="宋体" panose="02010600030101010101" pitchFamily="2" charset="-122"/>
                <a:cs typeface="Times New Roman" panose="02020603050405020304" pitchFamily="18" charset="0"/>
              </a:rPr>
              <a:t>----</a:t>
            </a:r>
            <a:r>
              <a:rPr lang="zh-CN" altLang="en-US" sz="2000" dirty="0">
                <a:solidFill>
                  <a:srgbClr val="00B050"/>
                </a:solidFill>
                <a:ea typeface="宋体" panose="02010600030101010101" pitchFamily="2" charset="-122"/>
                <a:cs typeface="Times New Roman" panose="02020603050405020304" pitchFamily="18" charset="0"/>
              </a:rPr>
              <a:t>包含了构成抽象窗口工具集（</a:t>
            </a:r>
            <a:r>
              <a:rPr lang="en-US" altLang="zh-CN" sz="2000" dirty="0">
                <a:solidFill>
                  <a:srgbClr val="00B050"/>
                </a:solidFill>
                <a:ea typeface="宋体" panose="02010600030101010101" pitchFamily="2" charset="-122"/>
                <a:cs typeface="Times New Roman" panose="02020603050405020304" pitchFamily="18" charset="0"/>
              </a:rPr>
              <a:t>abstract window toolkits</a:t>
            </a:r>
            <a:r>
              <a:rPr lang="zh-CN" altLang="en-US" sz="2000" dirty="0">
                <a:solidFill>
                  <a:srgbClr val="00B050"/>
                </a:solidFill>
                <a:ea typeface="宋体" panose="02010600030101010101" pitchFamily="2" charset="-122"/>
                <a:cs typeface="Times New Roman" panose="02020603050405020304" pitchFamily="18" charset="0"/>
              </a:rPr>
              <a:t>）的</a:t>
            </a:r>
            <a:endParaRPr lang="en-US" altLang="zh-CN" sz="2000" dirty="0">
              <a:solidFill>
                <a:srgbClr val="00B050"/>
              </a:solidFill>
              <a:ea typeface="宋体" panose="02010600030101010101" pitchFamily="2" charset="-122"/>
              <a:cs typeface="Times New Roman" panose="02020603050405020304" pitchFamily="18" charset="0"/>
            </a:endParaRPr>
          </a:p>
          <a:p>
            <a:pPr algn="just">
              <a:spcBef>
                <a:spcPct val="20000"/>
              </a:spcBef>
            </a:pPr>
            <a:r>
              <a:rPr lang="en-US" altLang="zh-CN" sz="2000" dirty="0">
                <a:solidFill>
                  <a:srgbClr val="00B050"/>
                </a:solidFill>
                <a:ea typeface="宋体" panose="02010600030101010101" pitchFamily="2" charset="-122"/>
                <a:cs typeface="Times New Roman" panose="02020603050405020304" pitchFamily="18" charset="0"/>
              </a:rPr>
              <a:t>                             </a:t>
            </a:r>
            <a:r>
              <a:rPr lang="zh-CN" altLang="en-US" sz="2000" dirty="0">
                <a:solidFill>
                  <a:srgbClr val="00B050"/>
                </a:solidFill>
                <a:ea typeface="宋体" panose="02010600030101010101" pitchFamily="2" charset="-122"/>
                <a:cs typeface="Times New Roman" panose="02020603050405020304" pitchFamily="18" charset="0"/>
              </a:rPr>
              <a:t>多个类，这些类被用来构建和管理应用程序的图形用户界</a:t>
            </a:r>
            <a:r>
              <a:rPr lang="en-US" altLang="zh-CN" sz="2000" dirty="0">
                <a:solidFill>
                  <a:srgbClr val="00B050"/>
                </a:solidFill>
                <a:ea typeface="宋体" panose="02010600030101010101" pitchFamily="2" charset="-122"/>
                <a:cs typeface="Times New Roman" panose="02020603050405020304" pitchFamily="18" charset="0"/>
              </a:rPr>
              <a:t>  </a:t>
            </a:r>
            <a:endParaRPr lang="en-US" altLang="zh-CN" sz="2000" dirty="0">
              <a:solidFill>
                <a:srgbClr val="00B050"/>
              </a:solidFill>
              <a:ea typeface="宋体" panose="02010600030101010101" pitchFamily="2" charset="-122"/>
              <a:cs typeface="Times New Roman" panose="02020603050405020304" pitchFamily="18" charset="0"/>
            </a:endParaRPr>
          </a:p>
          <a:p>
            <a:pPr algn="just">
              <a:spcBef>
                <a:spcPct val="20000"/>
              </a:spcBef>
            </a:pPr>
            <a:r>
              <a:rPr lang="en-US" altLang="zh-CN" sz="2000" dirty="0">
                <a:solidFill>
                  <a:srgbClr val="00B050"/>
                </a:solidFill>
                <a:ea typeface="宋体" panose="02010600030101010101" pitchFamily="2" charset="-122"/>
                <a:cs typeface="Times New Roman" panose="02020603050405020304" pitchFamily="18" charset="0"/>
              </a:rPr>
              <a:t>                             </a:t>
            </a:r>
            <a:r>
              <a:rPr lang="zh-CN" altLang="en-US" sz="2000" dirty="0">
                <a:solidFill>
                  <a:srgbClr val="00B050"/>
                </a:solidFill>
                <a:ea typeface="宋体" panose="02010600030101010101" pitchFamily="2" charset="-122"/>
                <a:cs typeface="Times New Roman" panose="02020603050405020304" pitchFamily="18" charset="0"/>
              </a:rPr>
              <a:t>面</a:t>
            </a:r>
            <a:r>
              <a:rPr lang="en-US" altLang="zh-CN" sz="2000" dirty="0">
                <a:solidFill>
                  <a:srgbClr val="00B050"/>
                </a:solidFill>
                <a:ea typeface="宋体" panose="02010600030101010101" pitchFamily="2" charset="-122"/>
                <a:cs typeface="Times New Roman" panose="02020603050405020304" pitchFamily="18" charset="0"/>
              </a:rPr>
              <a:t>(GUI)</a:t>
            </a:r>
            <a:r>
              <a:rPr lang="zh-CN" altLang="en-US" sz="2000" dirty="0">
                <a:solidFill>
                  <a:srgbClr val="00B050"/>
                </a:solidFill>
                <a:ea typeface="宋体" panose="02010600030101010101" pitchFamily="2" charset="-122"/>
                <a:cs typeface="Times New Roman" panose="02020603050405020304" pitchFamily="18" charset="0"/>
              </a:rPr>
              <a:t>。</a:t>
            </a:r>
            <a:endParaRPr lang="zh-CN" altLang="en-US" sz="2000" dirty="0">
              <a:solidFill>
                <a:srgbClr val="00B050"/>
              </a:solidFill>
              <a:ea typeface="宋体" panose="02010600030101010101" pitchFamily="2" charset="-122"/>
              <a:cs typeface="Times New Roman" panose="02020603050405020304" pitchFamily="18" charset="0"/>
            </a:endParaRPr>
          </a:p>
          <a:p>
            <a:pPr algn="just">
              <a:spcBef>
                <a:spcPct val="20000"/>
              </a:spcBef>
            </a:pPr>
            <a:r>
              <a:rPr lang="en-US" altLang="zh-CN" sz="2000" b="1" dirty="0">
                <a:solidFill>
                  <a:srgbClr val="00B050"/>
                </a:solidFill>
                <a:ea typeface="宋体" panose="02010600030101010101" pitchFamily="2" charset="-122"/>
                <a:cs typeface="Times New Roman" panose="02020603050405020304" pitchFamily="18" charset="0"/>
              </a:rPr>
              <a:t>8.     </a:t>
            </a:r>
            <a:r>
              <a:rPr lang="en-US" altLang="zh-CN" sz="2000" b="1" dirty="0" err="1">
                <a:solidFill>
                  <a:srgbClr val="00B050"/>
                </a:solidFill>
                <a:ea typeface="宋体" panose="02010600030101010101" pitchFamily="2" charset="-122"/>
                <a:cs typeface="Times New Roman" panose="02020603050405020304" pitchFamily="18" charset="0"/>
              </a:rPr>
              <a:t>java.applet</a:t>
            </a:r>
            <a:r>
              <a:rPr lang="en-US" altLang="zh-CN" sz="2000" b="1" dirty="0">
                <a:solidFill>
                  <a:srgbClr val="00B050"/>
                </a:solidFill>
                <a:ea typeface="宋体" panose="02010600030101010101" pitchFamily="2" charset="-122"/>
                <a:cs typeface="Times New Roman" panose="02020603050405020304" pitchFamily="18" charset="0"/>
              </a:rPr>
              <a:t>----</a:t>
            </a:r>
            <a:r>
              <a:rPr lang="zh-CN" altLang="en-US" sz="2000" dirty="0">
                <a:solidFill>
                  <a:srgbClr val="00B050"/>
                </a:solidFill>
                <a:ea typeface="宋体" panose="02010600030101010101" pitchFamily="2" charset="-122"/>
                <a:cs typeface="Times New Roman" panose="02020603050405020304" pitchFamily="18" charset="0"/>
              </a:rPr>
              <a:t>包含</a:t>
            </a:r>
            <a:r>
              <a:rPr lang="en-US" altLang="zh-CN" sz="2000" dirty="0">
                <a:solidFill>
                  <a:srgbClr val="00B050"/>
                </a:solidFill>
                <a:ea typeface="宋体" panose="02010600030101010101" pitchFamily="2" charset="-122"/>
                <a:cs typeface="Times New Roman" panose="02020603050405020304" pitchFamily="18" charset="0"/>
              </a:rPr>
              <a:t>applet</a:t>
            </a:r>
            <a:r>
              <a:rPr lang="zh-CN" altLang="en-US" sz="2000" dirty="0">
                <a:solidFill>
                  <a:srgbClr val="00B050"/>
                </a:solidFill>
                <a:ea typeface="宋体" panose="02010600030101010101" pitchFamily="2" charset="-122"/>
                <a:cs typeface="Times New Roman" panose="02020603050405020304" pitchFamily="18" charset="0"/>
              </a:rPr>
              <a:t>运行所需的一些类。</a:t>
            </a:r>
            <a:endParaRPr lang="en-US" altLang="zh-CN" sz="2000" dirty="0">
              <a:solidFill>
                <a:srgbClr val="00B050"/>
              </a:solidFill>
              <a:ea typeface="宋体" panose="02010600030101010101" pitchFamily="2" charset="-122"/>
            </a:endParaRPr>
          </a:p>
          <a:p>
            <a:pPr marL="457200" indent="-457200" algn="just">
              <a:spcBef>
                <a:spcPct val="50000"/>
              </a:spcBef>
              <a:buFont typeface="Wingdings" panose="05000000000000000000" pitchFamily="2" charset="2"/>
              <a:buAutoNum type="arabicPeriod"/>
            </a:pPr>
            <a:endParaRPr lang="en-US" altLang="zh-CN" sz="2000" dirty="0">
              <a:solidFill>
                <a:srgbClr val="92D050"/>
              </a:solidFill>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13.jpg"/>
          <p:cNvPicPr>
            <a:picLocks noGrp="1" noChangeAspect="1"/>
          </p:cNvPicPr>
          <p:nvPr>
            <p:ph idx="1"/>
          </p:nvPr>
        </p:nvPicPr>
        <p:blipFill>
          <a:blip r:embed="rId1" cstate="print"/>
          <a:stretch>
            <a:fillRect/>
          </a:stretch>
        </p:blipFill>
        <p:spPr>
          <a:xfrm>
            <a:off x="0" y="-362607"/>
            <a:ext cx="12192000" cy="764627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403" y="1052737"/>
            <a:ext cx="3643946"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619673" y="2276872"/>
            <a:ext cx="11233248" cy="2893100"/>
          </a:xfrm>
          <a:prstGeom prst="rect">
            <a:avLst/>
          </a:prstGeom>
        </p:spPr>
        <p:txBody>
          <a:bodyPr wrap="square">
            <a:spAutoFit/>
          </a:bodyPr>
          <a:lstStyle/>
          <a:p>
            <a:pPr marL="342900" lvl="1" indent="-342900">
              <a:buFont typeface="Wingdings" panose="05000000000000000000" pitchFamily="2" charset="2"/>
              <a:buChar char="l"/>
            </a:pPr>
            <a:r>
              <a:rPr lang="zh-CN" altLang="en-US" sz="2400" dirty="0">
                <a:latin typeface="Courier New" panose="02070309020205020404" pitchFamily="49" charset="0"/>
                <a:ea typeface="宋体" panose="02010600030101010101" pitchFamily="2" charset="-122"/>
                <a:cs typeface="Courier New" panose="02070309020205020404" pitchFamily="49" charset="0"/>
              </a:rPr>
              <a:t>现实世界万事万物是由分子、原子构成的。同理，</a:t>
            </a:r>
            <a:r>
              <a:rPr lang="en-US" altLang="zh-CN" sz="2400" dirty="0">
                <a:latin typeface="Courier New" panose="02070309020205020404" pitchFamily="49" charset="0"/>
                <a:ea typeface="宋体" panose="02010600030101010101" pitchFamily="2" charset="-122"/>
                <a:cs typeface="Courier New" panose="02070309020205020404" pitchFamily="49" charset="0"/>
              </a:rPr>
              <a:t>Java</a:t>
            </a:r>
            <a:r>
              <a:rPr lang="zh-CN" altLang="en-US" sz="2400" dirty="0">
                <a:latin typeface="Courier New" panose="02070309020205020404" pitchFamily="49" charset="0"/>
                <a:ea typeface="宋体" panose="02010600030101010101" pitchFamily="2" charset="-122"/>
                <a:cs typeface="Courier New" panose="02070309020205020404" pitchFamily="49" charset="0"/>
              </a:rPr>
              <a:t>代码世界是由诸多个不同功能的</a:t>
            </a:r>
            <a:r>
              <a:rPr lang="zh-CN" altLang="en-US" sz="2400" dirty="0">
                <a:solidFill>
                  <a:srgbClr val="FF0000"/>
                </a:solidFill>
                <a:latin typeface="Courier New" panose="02070309020205020404" pitchFamily="49" charset="0"/>
                <a:ea typeface="宋体" panose="02010600030101010101" pitchFamily="2" charset="-122"/>
                <a:cs typeface="Courier New" panose="02070309020205020404" pitchFamily="49" charset="0"/>
              </a:rPr>
              <a:t>类</a:t>
            </a:r>
            <a:r>
              <a:rPr lang="zh-CN" altLang="en-US" sz="2400" dirty="0">
                <a:latin typeface="Courier New" panose="02070309020205020404" pitchFamily="49" charset="0"/>
                <a:ea typeface="宋体" panose="02010600030101010101" pitchFamily="2" charset="-122"/>
                <a:cs typeface="Courier New" panose="02070309020205020404" pitchFamily="49" charset="0"/>
              </a:rPr>
              <a:t>构成的。</a:t>
            </a: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endParaRPr lang="en-US" altLang="zh-CN" sz="2800" dirty="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anose="05000000000000000000" pitchFamily="2" charset="2"/>
              <a:buChar char="l"/>
            </a:pPr>
            <a:r>
              <a:rPr lang="zh-CN" altLang="en-US" sz="2400" dirty="0">
                <a:latin typeface="Courier New" panose="02070309020205020404" pitchFamily="49" charset="0"/>
                <a:ea typeface="新宋体" panose="02010609030101010101" pitchFamily="49" charset="-122"/>
                <a:cs typeface="Courier New" panose="02070309020205020404" pitchFamily="49" charset="0"/>
              </a:rPr>
              <a:t>现实世界中的分子、原子又是由什么构成的呢？原子核、电子！那么，</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中用类</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来描述事物也是如此</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a:p>
            <a:pPr marL="1085850" lvl="1" indent="-342900">
              <a:spcBef>
                <a:spcPts val="1200"/>
              </a:spcBef>
              <a:buFont typeface="Wingdings" panose="05000000000000000000" pitchFamily="2" charset="2"/>
              <a:buChar char="Ø"/>
            </a:pPr>
            <a:r>
              <a:rPr lang="zh-CN" altLang="en-US" sz="2400" b="1" dirty="0">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a:p>
            <a:pPr marL="1085850" lvl="1" indent="-342900">
              <a:buFont typeface="Wingdings" panose="05000000000000000000" pitchFamily="2" charset="2"/>
              <a:buChar char="Ø"/>
            </a:pPr>
            <a:r>
              <a:rPr lang="zh-CN" altLang="en-US" sz="2400" b="1" dirty="0">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：对应类中的成员方法</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矩形 4"/>
          <p:cNvSpPr/>
          <p:nvPr/>
        </p:nvSpPr>
        <p:spPr>
          <a:xfrm>
            <a:off x="1188748" y="5877273"/>
            <a:ext cx="1008112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anose="02010600030101010101" pitchFamily="2" charset="-122"/>
                <a:cs typeface="Times New Roman" panose="02020603050405020304" pitchFamily="18" charset="0"/>
              </a:rPr>
              <a:t>Field = </a:t>
            </a:r>
            <a:r>
              <a:rPr lang="zh-CN" altLang="en-US" sz="2400" b="1" dirty="0">
                <a:solidFill>
                  <a:srgbClr val="0000FF"/>
                </a:solidFill>
                <a:ea typeface="宋体" panose="02010600030101010101" pitchFamily="2" charset="-122"/>
                <a:cs typeface="Times New Roman" panose="02020603050405020304" pitchFamily="18" charset="0"/>
              </a:rPr>
              <a:t>属性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成员变量，</a:t>
            </a:r>
            <a:r>
              <a:rPr lang="en-US" altLang="zh-CN" sz="2400" b="1" dirty="0">
                <a:solidFill>
                  <a:srgbClr val="0000FF"/>
                </a:solidFill>
                <a:ea typeface="宋体" panose="02010600030101010101" pitchFamily="2" charset="-122"/>
                <a:cs typeface="Times New Roman" panose="02020603050405020304" pitchFamily="18" charset="0"/>
              </a:rPr>
              <a:t>Method =  (</a:t>
            </a:r>
            <a:r>
              <a:rPr lang="zh-CN" altLang="en-US" sz="2400" b="1" dirty="0">
                <a:solidFill>
                  <a:srgbClr val="0000FF"/>
                </a:solidFill>
                <a:ea typeface="宋体" panose="02010600030101010101" pitchFamily="2" charset="-122"/>
                <a:cs typeface="Times New Roman" panose="02020603050405020304" pitchFamily="18" charset="0"/>
              </a:rPr>
              <a:t>成员</a:t>
            </a:r>
            <a:r>
              <a:rPr lang="en-US" altLang="zh-CN" sz="2400" b="1" dirty="0">
                <a:solidFill>
                  <a:srgbClr val="0000FF"/>
                </a:solidFill>
                <a:ea typeface="宋体" panose="02010600030101010101" pitchFamily="2" charset="-122"/>
                <a:cs typeface="Times New Roman" panose="02020603050405020304" pitchFamily="18" charset="0"/>
              </a:rPr>
              <a:t>)</a:t>
            </a:r>
            <a:r>
              <a:rPr lang="zh-CN" altLang="en-US" sz="2400" b="1" dirty="0">
                <a:solidFill>
                  <a:srgbClr val="0000FF"/>
                </a:solidFill>
                <a:ea typeface="宋体" panose="02010600030101010101" pitchFamily="2" charset="-122"/>
                <a:cs typeface="Times New Roman" panose="02020603050405020304" pitchFamily="18" charset="0"/>
              </a:rPr>
              <a:t>方法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函数</a:t>
            </a:r>
            <a:endParaRPr lang="zh-CN" altLang="en-US" sz="2400" b="1" dirty="0">
              <a:solidFill>
                <a:srgbClr val="0000FF"/>
              </a:solidFill>
              <a:ea typeface="宋体" panose="02010600030101010101" pitchFamily="2" charset="-122"/>
              <a:cs typeface="Times New Roman" panose="02020603050405020304" pitchFamily="18" charset="0"/>
            </a:endParaRPr>
          </a:p>
        </p:txBody>
      </p:sp>
      <p:pic>
        <p:nvPicPr>
          <p:cNvPr id="1026" name="Picture 2" descr="C:\Users\shkstart\Desktop\222.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8277"/>
          <a:stretch>
            <a:fillRect/>
          </a:stretch>
        </p:blipFill>
        <p:spPr bwMode="auto">
          <a:xfrm>
            <a:off x="9215797" y="13447"/>
            <a:ext cx="2976204" cy="204740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1203114" y="1916114"/>
            <a:ext cx="9880600" cy="2232025"/>
          </a:xfrm>
          <a:prstGeom prst="rect">
            <a:avLst/>
          </a:prstGeom>
          <a:noFill/>
          <a:ln w="9525">
            <a:noFill/>
            <a:miter lim="800000"/>
            <a:headEnd/>
            <a:tailEnd/>
          </a:ln>
        </p:spPr>
      </p:pic>
      <p:sp>
        <p:nvSpPr>
          <p:cNvPr id="6147" name="Text Box 3"/>
          <p:cNvSpPr txBox="1">
            <a:spLocks noChangeArrowheads="1"/>
          </p:cNvSpPr>
          <p:nvPr/>
        </p:nvSpPr>
        <p:spPr bwMode="auto">
          <a:xfrm>
            <a:off x="527051" y="4724400"/>
            <a:ext cx="11233149" cy="1569660"/>
          </a:xfrm>
          <a:prstGeom prst="rect">
            <a:avLst/>
          </a:prstGeom>
          <a:noFill/>
          <a:ln w="9525">
            <a:noFill/>
            <a:miter lim="800000"/>
          </a:ln>
        </p:spPr>
        <p:txBody>
          <a:bodyPr>
            <a:spAutoFit/>
          </a:bodyPr>
          <a:lstStyle/>
          <a:p>
            <a:pPr marL="342900" indent="-342900">
              <a:spcBef>
                <a:spcPct val="50000"/>
              </a:spcBef>
              <a:buFont typeface="Wingdings" panose="05000000000000000000" pitchFamily="2" charset="2"/>
              <a:buChar char="Ø"/>
            </a:pPr>
            <a:r>
              <a:rPr kumimoji="0" lang="zh-CN" altLang="en-US" sz="2400" dirty="0">
                <a:latin typeface="宋体" panose="02010600030101010101" pitchFamily="2" charset="-122"/>
                <a:ea typeface="宋体" panose="02010600030101010101" pitchFamily="2" charset="-122"/>
                <a:cs typeface="Arial Unicode MS" pitchFamily="34" charset="-122"/>
              </a:rPr>
              <a:t>可以理解为：</a:t>
            </a:r>
            <a:r>
              <a:rPr kumimoji="0" lang="zh-CN" altLang="en-US" sz="2400" b="1" dirty="0">
                <a:latin typeface="宋体" panose="02010600030101010101" pitchFamily="2" charset="-122"/>
                <a:ea typeface="宋体" panose="02010600030101010101" pitchFamily="2" charset="-122"/>
                <a:cs typeface="Arial Unicode MS" pitchFamily="34" charset="-122"/>
              </a:rPr>
              <a:t>类 </a:t>
            </a:r>
            <a:r>
              <a:rPr kumimoji="0" lang="en-US" altLang="zh-CN" sz="2400" b="1" dirty="0">
                <a:latin typeface="宋体" panose="02010600030101010101" pitchFamily="2" charset="-122"/>
                <a:ea typeface="宋体" panose="02010600030101010101" pitchFamily="2" charset="-122"/>
                <a:cs typeface="Arial Unicode MS" pitchFamily="34" charset="-122"/>
              </a:rPr>
              <a:t>= </a:t>
            </a:r>
            <a:r>
              <a:rPr lang="zh-CN" altLang="en-US" sz="2400" b="1" dirty="0">
                <a:latin typeface="宋体" panose="02010600030101010101" pitchFamily="2" charset="-122"/>
                <a:ea typeface="宋体" panose="02010600030101010101" pitchFamily="2" charset="-122"/>
                <a:cs typeface="Arial Unicode MS" pitchFamily="34" charset="-122"/>
              </a:rPr>
              <a:t>汽车设计图；对象 </a:t>
            </a:r>
            <a:r>
              <a:rPr lang="en-US" altLang="zh-CN" sz="2400" b="1" dirty="0">
                <a:latin typeface="宋体" panose="02010600030101010101" pitchFamily="2" charset="-122"/>
                <a:ea typeface="宋体" panose="02010600030101010101" pitchFamily="2" charset="-122"/>
                <a:cs typeface="Arial Unicode MS" pitchFamily="34" charset="-122"/>
              </a:rPr>
              <a:t>= </a:t>
            </a:r>
            <a:r>
              <a:rPr lang="zh-CN" altLang="en-US" sz="2400" b="1" dirty="0">
                <a:latin typeface="宋体" panose="02010600030101010101" pitchFamily="2" charset="-122"/>
                <a:ea typeface="宋体" panose="02010600030101010101" pitchFamily="2" charset="-122"/>
                <a:cs typeface="Arial Unicode MS" pitchFamily="34" charset="-122"/>
              </a:rPr>
              <a:t>实实在在的汽车</a:t>
            </a:r>
            <a:endParaRPr lang="en-US" altLang="zh-CN" sz="2400" b="1" dirty="0">
              <a:latin typeface="宋体" panose="02010600030101010101" pitchFamily="2" charset="-122"/>
              <a:ea typeface="宋体" panose="02010600030101010101" pitchFamily="2" charset="-122"/>
              <a:cs typeface="Arial Unicode MS" pitchFamily="34" charset="-122"/>
            </a:endParaRPr>
          </a:p>
          <a:p>
            <a:pPr marL="342900" lvl="1"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latin typeface="宋体" panose="02010600030101010101" pitchFamily="2" charset="-122"/>
                <a:ea typeface="宋体" panose="02010600030101010101" pitchFamily="2" charset="-122"/>
                <a:cs typeface="Courier New" panose="02070309020205020404" pitchFamily="49" charset="0"/>
              </a:rPr>
              <a:t>类的设计</a:t>
            </a:r>
            <a:endParaRPr kumimoji="0" lang="en-US" altLang="zh-CN" sz="2400" b="1" dirty="0">
              <a:latin typeface="宋体" panose="02010600030101010101" pitchFamily="2" charset="-122"/>
              <a:ea typeface="宋体" panose="02010600030101010101" pitchFamily="2" charset="-122"/>
              <a:cs typeface="Arial Unicode MS" pitchFamily="34" charset="-122"/>
            </a:endParaRPr>
          </a:p>
          <a:p>
            <a:pPr marL="342900"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a:latin typeface="宋体" panose="02010600030101010101" pitchFamily="2" charset="-122"/>
              <a:ea typeface="宋体" panose="02010600030101010101" pitchFamily="2" charset="-122"/>
              <a:cs typeface="Arial Unicode MS" pitchFamily="34" charset="-122"/>
            </a:endParaRPr>
          </a:p>
        </p:txBody>
      </p:sp>
      <p:sp>
        <p:nvSpPr>
          <p:cNvPr id="6148" name="Rectangle 4"/>
          <p:cNvSpPr>
            <a:spLocks noGrp="1" noChangeArrowheads="1"/>
          </p:cNvSpPr>
          <p:nvPr>
            <p:ph type="title"/>
          </p:nvPr>
        </p:nvSpPr>
        <p:spPr>
          <a:xfrm>
            <a:off x="527051" y="344917"/>
            <a:ext cx="7231469" cy="797163"/>
          </a:xfrm>
          <a:noFill/>
        </p:spPr>
        <p:txBody>
          <a:bodyPr anchor="b">
            <a:normAutofit/>
          </a:bodyPr>
          <a:lstStyle/>
          <a:p>
            <a:pPr eaLnBrk="1" hangingPunct="1"/>
            <a:r>
              <a:rPr lang="zh-CN" altLang="en-US" b="1" dirty="0">
                <a:latin typeface="黑体" panose="02010609060101010101" pitchFamily="49" charset="-122"/>
                <a:ea typeface="黑体" panose="02010609060101010101" pitchFamily="49" charset="-122"/>
                <a:cs typeface="Arial Unicode MS" pitchFamily="34" charset="-122"/>
              </a:rPr>
              <a:t>面向对象的思想概述</a:t>
            </a:r>
            <a:endParaRPr lang="zh-CN" altLang="en-US" b="1" dirty="0">
              <a:latin typeface="黑体" panose="02010609060101010101" pitchFamily="49" charset="-122"/>
              <a:ea typeface="黑体" panose="02010609060101010101" pitchFamily="49" charset="-122"/>
              <a:cs typeface="Arial Unicode MS"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teach\01_javaSE\[尚硅谷]课件\尚硅谷_宋红康_第3章_面向对象编程\类的成员构成v1.0.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9455" y="1789430"/>
            <a:ext cx="9435465" cy="31686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19403" y="908721"/>
            <a:ext cx="4137671"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新研科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15699</Words>
  <Application>WPS 演示</Application>
  <PresentationFormat>自定义</PresentationFormat>
  <Paragraphs>1044</Paragraphs>
  <Slides>68</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68</vt:i4>
      </vt:variant>
    </vt:vector>
  </HeadingPairs>
  <TitlesOfParts>
    <vt:vector size="83" baseType="lpstr">
      <vt:lpstr>Arial</vt:lpstr>
      <vt:lpstr>宋体</vt:lpstr>
      <vt:lpstr>Wingdings</vt:lpstr>
      <vt:lpstr>黑体</vt:lpstr>
      <vt:lpstr>Times New Roman</vt:lpstr>
      <vt:lpstr>华文细黑</vt:lpstr>
      <vt:lpstr>微软雅黑</vt:lpstr>
      <vt:lpstr>Courier New</vt:lpstr>
      <vt:lpstr>新宋体</vt:lpstr>
      <vt:lpstr>华文新魏</vt:lpstr>
      <vt:lpstr>Arial Unicode MS</vt:lpstr>
      <vt:lpstr>Arial Unicode MS</vt:lpstr>
      <vt:lpstr>Calibri</vt:lpstr>
      <vt:lpstr>Calibri Light</vt:lpstr>
      <vt:lpstr>新研科技</vt:lpstr>
      <vt:lpstr>第3章 面向对象编程</vt:lpstr>
      <vt:lpstr>PowerPoint 演示文稿</vt:lpstr>
      <vt:lpstr>PowerPoint 演示文稿</vt:lpstr>
      <vt:lpstr>学习内容</vt:lpstr>
      <vt:lpstr>PowerPoint 演示文稿</vt:lpstr>
      <vt:lpstr>3.1 面向对象与面向过程</vt:lpstr>
      <vt:lpstr>PowerPoint 演示文稿</vt:lpstr>
      <vt:lpstr>面向对象的思想概述</vt:lpstr>
      <vt:lpstr>PowerPoint 演示文稿</vt:lpstr>
      <vt:lpstr>PowerPoint 演示文稿</vt:lpstr>
      <vt:lpstr>类的语法格式</vt:lpstr>
      <vt:lpstr>PowerPoint 演示文稿</vt:lpstr>
      <vt:lpstr>3.5 对象的创建和使用</vt:lpstr>
      <vt:lpstr>对象的创建和使用</vt:lpstr>
      <vt:lpstr>3.3 类的成员之一：属性</vt:lpstr>
      <vt:lpstr>PowerPoint 演示文稿</vt:lpstr>
      <vt:lpstr>PowerPoint 演示文稿</vt:lpstr>
      <vt:lpstr>3.4  类的成员之二：方  法</vt:lpstr>
      <vt:lpstr>对象的创建和使用</vt:lpstr>
      <vt:lpstr>PowerPoint 演示文稿</vt:lpstr>
      <vt:lpstr>3.6 方法(method)</vt:lpstr>
      <vt:lpstr>方法的调用</vt:lpstr>
      <vt:lpstr>方法的调用</vt:lpstr>
      <vt:lpstr>对象的产生</vt:lpstr>
      <vt:lpstr>匿名对象 </vt:lpstr>
      <vt:lpstr>练习2</vt:lpstr>
      <vt:lpstr>提 示</vt:lpstr>
      <vt:lpstr>PowerPoint 演示文稿</vt:lpstr>
      <vt:lpstr>方法的重载(overload)</vt:lpstr>
      <vt:lpstr>函数的重载 </vt:lpstr>
      <vt:lpstr>练习3</vt:lpstr>
      <vt:lpstr>练习3</vt:lpstr>
      <vt:lpstr>PowerPoint 演示文稿</vt:lpstr>
      <vt:lpstr>PowerPoint 演示文稿</vt:lpstr>
      <vt:lpstr>方法的参数传递</vt:lpstr>
      <vt:lpstr>PowerPoint 演示文稿</vt:lpstr>
      <vt:lpstr>PowerPoint 演示文稿</vt:lpstr>
      <vt:lpstr>PowerPoint 演示文稿</vt:lpstr>
      <vt:lpstr>PowerPoint 演示文稿</vt:lpstr>
      <vt:lpstr>3.7  面向对象特征之一：封装和隐藏</vt:lpstr>
      <vt:lpstr>PowerPoint 演示文稿</vt:lpstr>
      <vt:lpstr>信息的封装和隐藏 </vt:lpstr>
      <vt:lpstr>PowerPoint 演示文稿</vt:lpstr>
      <vt:lpstr>PowerPoint 演示文稿</vt:lpstr>
      <vt:lpstr>练习4</vt:lpstr>
      <vt:lpstr>3.8  类的成员之三：构造器(构造方法)</vt:lpstr>
      <vt:lpstr>构造器</vt:lpstr>
      <vt:lpstr>构造器</vt:lpstr>
      <vt:lpstr>练习5</vt:lpstr>
      <vt:lpstr>练习5</vt:lpstr>
      <vt:lpstr>构造器重载</vt:lpstr>
      <vt:lpstr>构造器重载举例</vt:lpstr>
      <vt:lpstr>练习6</vt:lpstr>
      <vt:lpstr>this是什么？ </vt:lpstr>
      <vt:lpstr>PowerPoint 演示文稿</vt:lpstr>
      <vt:lpstr>PowerPoint 演示文稿</vt:lpstr>
      <vt:lpstr>PowerPoint 演示文稿</vt:lpstr>
      <vt:lpstr>PowerPoint 演示文稿</vt:lpstr>
      <vt:lpstr>PowerPoint 演示文稿</vt:lpstr>
      <vt:lpstr>JavaBean</vt:lpstr>
      <vt:lpstr>JavaBean示例</vt:lpstr>
      <vt:lpstr>源文件布局：</vt:lpstr>
      <vt:lpstr>软件包：</vt:lpstr>
      <vt:lpstr>关键字—package</vt:lpstr>
      <vt:lpstr>关键字—import</vt:lpstr>
      <vt:lpstr>import语句</vt:lpstr>
      <vt:lpstr>JDK中主要的包介绍</vt:lpstr>
      <vt:lpstr>PowerPoint 演示文稿</vt:lpstr>
    </vt:vector>
  </TitlesOfParts>
  <Company>a</Company>
  <LinksUpToDate>false</LinksUpToDate>
  <SharedDoc>false</SharedDoc>
  <HyperlinksChanged>false</HyperlinksChanged>
  <AppVersion>14.0000</AppVersion>
  <Manager>新研科技</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新研科技</dc:title>
  <dc:creator>Administrator</dc:creator>
  <cp:lastModifiedBy>Yeung</cp:lastModifiedBy>
  <cp:revision>371</cp:revision>
  <dcterms:created xsi:type="dcterms:W3CDTF">2018-02-01T07:53:00Z</dcterms:created>
  <dcterms:modified xsi:type="dcterms:W3CDTF">2021-08-13T00:56:36Z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654620461EBF449DA79E8024FD47CA63</vt:lpwstr>
  </property>
</Properties>
</file>