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6" r:id="rId4"/>
    <p:sldId id="258" r:id="rId5"/>
    <p:sldId id="262" r:id="rId6"/>
    <p:sldId id="263" r:id="rId7"/>
    <p:sldId id="264" r:id="rId8"/>
    <p:sldId id="278" r:id="rId9"/>
    <p:sldId id="265" r:id="rId10"/>
    <p:sldId id="266" r:id="rId11"/>
    <p:sldId id="269" r:id="rId12"/>
    <p:sldId id="270" r:id="rId13"/>
    <p:sldId id="298" r:id="rId14"/>
    <p:sldId id="299" r:id="rId15"/>
    <p:sldId id="300" r:id="rId16"/>
    <p:sldId id="273" r:id="rId17"/>
    <p:sldId id="275" r:id="rId18"/>
    <p:sldId id="277" r:id="rId19"/>
    <p:sldId id="260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/>
    <p:restoredTop sz="94640"/>
  </p:normalViewPr>
  <p:slideViewPr>
    <p:cSldViewPr snapToGrid="0">
      <p:cViewPr varScale="1">
        <p:scale>
          <a:sx n="67" d="100"/>
          <a:sy n="67" d="100"/>
        </p:scale>
        <p:origin x="6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7"/>
            <a:ext cx="12196150" cy="761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7"/>
            <a:ext cx="12220143" cy="76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IO</a:t>
            </a:r>
            <a:r>
              <a:rPr lang="zh-CN" altLang="en-US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流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1787525" y="5600700"/>
            <a:ext cx="5308607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50838"/>
            <a:ext cx="10910887" cy="619613"/>
          </a:xfrm>
        </p:spPr>
        <p:txBody>
          <a:bodyPr/>
          <a:lstStyle/>
          <a:p>
            <a:r>
              <a:rPr lang="zh-CN" altLang="x-none" b="1" dirty="0">
                <a:sym typeface="Times New Roman" panose="02020603050405020304" pitchFamily="18" charset="0"/>
              </a:rPr>
              <a:t>流的分类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4738"/>
            <a:ext cx="11102975" cy="51922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    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650875" y="1339850"/>
            <a:ext cx="8713788" cy="338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按操作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数据单位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字节流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(8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，字符流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(16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  <a:endParaRPr lang="zh-CN" altLang="en-US" sz="2600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按数据流的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流向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输入流，输出流</a:t>
            </a:r>
            <a:endParaRPr lang="zh-CN" altLang="en-US" sz="2600" b="1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角色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节点流，处理流</a:t>
            </a:r>
            <a:endParaRPr lang="en-US" altLang="x-none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0226" y="5056609"/>
            <a:ext cx="11574199" cy="15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Java的IO流共涉及40多个类，实际上非常规则，都是从如下4个抽象基类派生的。</a:t>
            </a:r>
            <a:endParaRPr lang="zh-CN" altLang="en-US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由这四个类派生出来的子类名称都是以其父类名作为子类名后缀。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57275" y="3128963"/>
          <a:ext cx="82497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903"/>
                <a:gridCol w="2749903"/>
                <a:gridCol w="2749903"/>
              </a:tblGrid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(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抽象基类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字节流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字符流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输入流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InputStream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Reader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输出流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OutputStream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Writer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07975"/>
            <a:ext cx="10768012" cy="752475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IO </a:t>
            </a:r>
            <a:r>
              <a:rPr lang="zh-CN" altLang="en-US" b="1" dirty="0">
                <a:sym typeface="Times New Roman" panose="02020603050405020304" pitchFamily="18" charset="0"/>
              </a:rPr>
              <a:t>流体系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46176"/>
            <a:ext cx="11057467" cy="494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850" y="1571625"/>
            <a:ext cx="9908513" cy="439841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文件字节输入流</a:t>
            </a:r>
            <a:br>
              <a:rPr lang="zh-CN" altLang="en-US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文件字节输出流</a:t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26" y="1688041"/>
            <a:ext cx="11156225" cy="35840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文件字节流练习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编写一个程序，把一个文件复制的到指定文件夹下</a:t>
            </a: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sym typeface="Times New Roman" panose="02020603050405020304" pitchFamily="18" charset="0"/>
              </a:rPr>
              <a:t>注意：文件字节流非常通用，可以用来操作字符的文档，还可以操作任何的其他类型文件（图片，压缩包等等），引用字节流直接使用二进制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文件字符输入流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  读取文件操作步骤</a:t>
            </a: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:</a:t>
            </a: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1.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建立一个流对象，将已存在的一个文件加载进流。</a:t>
            </a: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(“Test.txt”);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2.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创建一个临时存放数据的数组。</a:t>
            </a: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char[]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char[1024];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3.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调用流对象的读取方法将流中的数据读入到数组中。</a:t>
            </a: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fr.read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365125"/>
            <a:ext cx="10515600" cy="1325563"/>
          </a:xfrm>
        </p:spPr>
        <p:txBody>
          <a:bodyPr/>
          <a:lstStyle/>
          <a:p>
            <a:r>
              <a:rPr lang="zh-CN" altLang="en-US" b="1">
                <a:sym typeface="Times New Roman" panose="02020603050405020304" pitchFamily="18" charset="0"/>
              </a:rPr>
              <a:t>文件字符输出流</a:t>
            </a:r>
            <a:br>
              <a:rPr lang="en-US" altLang="zh-CN" b="1" dirty="0">
                <a:sym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09650" y="1415257"/>
            <a:ext cx="214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</a:rPr>
              <a:t>写入文件步骤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38200" y="2292278"/>
            <a:ext cx="741838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1.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创建流对象，建立数据存放文件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 </a:t>
            </a:r>
            <a:r>
              <a:rPr lang="en-US" altLang="zh-CN" sz="2400" b="1" dirty="0" err="1">
                <a:latin typeface="Calibri" panose="020F0502020204030204" charset="0"/>
              </a:rPr>
              <a:t>fw</a:t>
            </a:r>
            <a:r>
              <a:rPr lang="en-US" altLang="zh-CN" sz="2400" b="1" dirty="0">
                <a:latin typeface="Calibri" panose="020F0502020204030204" charset="0"/>
              </a:rPr>
              <a:t> = new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(“Test.txt”);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2.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调用流对象的写入方法，将数据写入流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fw.write</a:t>
            </a:r>
            <a:r>
              <a:rPr lang="en-US" altLang="zh-CN" sz="2400" b="1" dirty="0">
                <a:latin typeface="Calibri" panose="020F0502020204030204" charset="0"/>
              </a:rPr>
              <a:t>(“text”);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r>
              <a:rPr lang="zh-CN" altLang="en-US" sz="2400" dirty="0">
                <a:latin typeface="Calibri" panose="020F0502020204030204" charset="0"/>
              </a:rPr>
              <a:t>  </a:t>
            </a:r>
            <a:r>
              <a:rPr lang="en-US" altLang="zh-CN" sz="2400" dirty="0">
                <a:latin typeface="Calibri" panose="020F0502020204030204" charset="0"/>
              </a:rPr>
              <a:t>2.1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输出流关闭之前需要清空缓存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fw.flush();</a:t>
            </a:r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3.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关闭流资源，并将流中的数据清空到文件中。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fw.close</a:t>
            </a:r>
            <a:r>
              <a:rPr lang="en-US" altLang="zh-CN" sz="2400" b="1" dirty="0">
                <a:latin typeface="Calibri" panose="020F0502020204030204" charset="0"/>
              </a:rPr>
              <a:t>();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54088" y="496356"/>
            <a:ext cx="201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FF0000"/>
                </a:solidFill>
                <a:ea typeface="宋体" panose="02010600030101010101" pitchFamily="2" charset="-122"/>
              </a:rPr>
              <a:t>注  意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25499" y="2094441"/>
            <a:ext cx="9097433" cy="25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定义文件路径时，注意：可以用“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/”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或者“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\\”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在写入一个文件时，如果目录下有同名文件将被覆盖。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在读取文件时，必须保证该文件已存在，否则出异常。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1551" y="456365"/>
            <a:ext cx="8689724" cy="936104"/>
          </a:xfrm>
        </p:spPr>
        <p:txBody>
          <a:bodyPr/>
          <a:lstStyle/>
          <a:p>
            <a:r>
              <a:rPr lang="zh-CN" altLang="x-none" sz="4000" b="1" dirty="0">
                <a:latin typeface="宋体" panose="02010600030101010101" pitchFamily="2" charset="-122"/>
              </a:rPr>
              <a:t>处理流之一：缓冲流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2133" y="1463906"/>
            <a:ext cx="9328709" cy="439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为了提高数据读写的速度，</a:t>
            </a:r>
            <a:r>
              <a:rPr lang="en-US" altLang="zh-CN" sz="2400" dirty="0">
                <a:sym typeface="Times New Roman" panose="02020603050405020304" pitchFamily="18" charset="0"/>
              </a:rPr>
              <a:t>Java API</a:t>
            </a:r>
            <a:r>
              <a:rPr lang="zh-CN" altLang="en-US" sz="2400" dirty="0">
                <a:sym typeface="Times New Roman" panose="02020603050405020304" pitchFamily="18" charset="0"/>
              </a:rPr>
              <a:t>提供了带缓冲功能的流类，在使用这些流类时，会创建一个内部缓冲区数组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根据数据操作单位可以把缓冲流分为：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缓冲流要“套接”在相应的节点流之上，对读写的数据提供了缓冲的功能，提高了读写的效率，同时增加了一些新的方法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sz="2400" dirty="0">
                <a:sym typeface="Times New Roman" panose="02020603050405020304" pitchFamily="18" charset="0"/>
              </a:rPr>
              <a:t>flush()</a:t>
            </a:r>
            <a:r>
              <a:rPr lang="zh-CN" altLang="en-US" sz="2400" dirty="0">
                <a:sym typeface="Times New Roman" panose="02020603050405020304" pitchFamily="18" charset="0"/>
              </a:rPr>
              <a:t>将会使内存中的数据立刻写出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注意：缓冲流是把数据缓冲到内存中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93714"/>
            <a:ext cx="10515600" cy="583142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处理流之二：转换流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134006"/>
            <a:ext cx="10515600" cy="5228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转换流提供了在字节流和字符流之间的转换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Java API</a:t>
            </a:r>
            <a:r>
              <a:rPr lang="zh-CN" altLang="en-US" sz="2400" dirty="0">
                <a:sym typeface="Times New Roman" panose="02020603050405020304" pitchFamily="18" charset="0"/>
              </a:rPr>
              <a:t>提供了两个转换流：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InputStreamReader</a:t>
            </a:r>
            <a:r>
              <a:rPr lang="zh-CN" altLang="en-US" b="1" dirty="0"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OutputStreamWriter</a:t>
            </a:r>
            <a:endParaRPr lang="en-US" altLang="zh-CN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字节流中的数据都是字符时，转成字符流操作更高效。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endParaRPr lang="en-US" altLang="zh-CN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用于将字节流中读取到的字节按指定字符集解码成字符。需要和                     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</a:t>
            </a:r>
            <a:r>
              <a:rPr lang="zh-CN" altLang="en-US" sz="2400" dirty="0">
                <a:sym typeface="Times New Roman" panose="02020603050405020304" pitchFamily="18" charset="0"/>
              </a:rPr>
              <a:t>“套接”。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构造方法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in)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in,String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charsetName</a:t>
            </a:r>
            <a:r>
              <a:rPr lang="en-US" altLang="zh-CN" sz="2400" b="1" dirty="0">
                <a:sym typeface="Times New Roman" panose="02020603050405020304" pitchFamily="18" charset="0"/>
              </a:rPr>
              <a:t>)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          如： </a:t>
            </a:r>
            <a:r>
              <a:rPr lang="en-US" altLang="zh-CN" sz="2400" dirty="0">
                <a:sym typeface="Times New Roman" panose="02020603050405020304" pitchFamily="18" charset="0"/>
              </a:rPr>
              <a:t>Reader </a:t>
            </a:r>
            <a:r>
              <a:rPr lang="en-US" altLang="zh-CN" sz="2400" dirty="0" err="1">
                <a:sym typeface="Times New Roman" panose="02020603050405020304" pitchFamily="18" charset="0"/>
              </a:rPr>
              <a:t>isr</a:t>
            </a:r>
            <a:r>
              <a:rPr lang="en-US" altLang="zh-CN" sz="2400" dirty="0">
                <a:sym typeface="Times New Roman" panose="02020603050405020304" pitchFamily="18" charset="0"/>
              </a:rPr>
              <a:t> = new   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sym typeface="Times New Roman" panose="02020603050405020304" pitchFamily="18" charset="0"/>
              </a:rPr>
              <a:t>(System.in,”ISO5334_1”);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l"/>
            </a:pPr>
            <a:endParaRPr lang="en-US" altLang="x-non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4"/>
            <a:ext cx="10515600" cy="633942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处理流之二：转换流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4991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OutputStreamWriter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endParaRPr lang="en-US" altLang="zh-CN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200" dirty="0">
                <a:sym typeface="Times New Roman" panose="02020603050405020304" pitchFamily="18" charset="0"/>
              </a:rPr>
              <a:t> 用于将要写入到字节流中的字符按指定字符集编码成字节。  需要和</a:t>
            </a:r>
            <a:r>
              <a:rPr lang="en-US" altLang="zh-CN" sz="3200" dirty="0" err="1">
                <a:sym typeface="Times New Roman" panose="02020603050405020304" pitchFamily="18" charset="0"/>
              </a:rPr>
              <a:t>OutputStream</a:t>
            </a:r>
            <a:r>
              <a:rPr lang="zh-CN" altLang="en-US" sz="3200" dirty="0">
                <a:sym typeface="Times New Roman" panose="02020603050405020304" pitchFamily="18" charset="0"/>
              </a:rPr>
              <a:t>“套接”。</a:t>
            </a:r>
            <a:endParaRPr lang="zh-CN" altLang="en-US" sz="3200" dirty="0">
              <a:sym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3200" dirty="0">
                <a:sym typeface="Times New Roman" panose="02020603050405020304" pitchFamily="18" charset="0"/>
              </a:rPr>
              <a:t>  构造方法</a:t>
            </a:r>
            <a:endParaRPr lang="zh-CN" altLang="en-US" sz="32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out)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OutputSreamWriter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sym typeface="Times New Roman" panose="02020603050405020304" pitchFamily="18" charset="0"/>
              </a:rPr>
              <a:t>out,String</a:t>
            </a:r>
            <a:r>
              <a:rPr lang="en-US" altLang="zh-CN" b="1" dirty="0">
                <a:sym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altLang="zh-CN" b="1" dirty="0" err="1">
                <a:sym typeface="Times New Roman" panose="02020603050405020304" pitchFamily="18" charset="0"/>
              </a:rPr>
              <a:t>charsetName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b="1" dirty="0"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88" y="493713"/>
            <a:ext cx="11068050" cy="673966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处理流之三：标准输入输出流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736" y="1248208"/>
            <a:ext cx="11090564" cy="49716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System.in</a:t>
            </a:r>
            <a:r>
              <a:rPr lang="zh-CN" altLang="en-US" sz="2400" dirty="0">
                <a:sym typeface="Times New Roman" panose="02020603050405020304" pitchFamily="18" charset="0"/>
              </a:rPr>
              <a:t>和</a:t>
            </a:r>
            <a:r>
              <a:rPr lang="en-US" altLang="zh-CN" sz="24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ym typeface="Times New Roman" panose="02020603050405020304" pitchFamily="18" charset="0"/>
              </a:rPr>
              <a:t>分别代表了系统标准的输入和输出设备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默认输入设备是键盘，输出设备是显示器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System.in</a:t>
            </a:r>
            <a:r>
              <a:rPr lang="zh-CN" altLang="en-US" sz="2400" dirty="0"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</a:t>
            </a:r>
            <a:r>
              <a:rPr lang="en-US" altLang="zh-CN" sz="24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400" dirty="0">
                <a:sym typeface="Times New Roman" panose="02020603050405020304" pitchFamily="18" charset="0"/>
              </a:rPr>
              <a:t>，其是</a:t>
            </a:r>
            <a:r>
              <a:rPr lang="en-US" altLang="zh-CN" sz="2400" dirty="0" err="1">
                <a:sym typeface="Times New Roman" panose="02020603050405020304" pitchFamily="18" charset="0"/>
              </a:rPr>
              <a:t>OutputStream</a:t>
            </a:r>
            <a:r>
              <a:rPr lang="zh-CN" altLang="en-US" sz="2400" dirty="0">
                <a:sym typeface="Times New Roman" panose="02020603050405020304" pitchFamily="18" charset="0"/>
              </a:rPr>
              <a:t>的子类</a:t>
            </a:r>
            <a:r>
              <a:rPr lang="en-US" altLang="zh-CN" sz="2400" dirty="0" err="1">
                <a:sym typeface="Times New Roman" panose="02020603050405020304" pitchFamily="18" charset="0"/>
              </a:rPr>
              <a:t>FilterOutputStream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的子类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练习：把控制台输入的内容写到指定的</a:t>
            </a:r>
            <a:r>
              <a:rPr lang="en-US" altLang="zh-CN" sz="2400" dirty="0">
                <a:sym typeface="Times New Roman" panose="02020603050405020304" pitchFamily="18" charset="0"/>
              </a:rPr>
              <a:t>TXT</a:t>
            </a:r>
            <a:r>
              <a:rPr lang="zh-CN" altLang="en-US" sz="2400" dirty="0">
                <a:sym typeface="Times New Roman" panose="02020603050405020304" pitchFamily="18" charset="0"/>
              </a:rPr>
              <a:t>文件中，当接收到字符串</a:t>
            </a:r>
            <a:r>
              <a:rPr lang="en-US" altLang="zh-CN" sz="2400" dirty="0">
                <a:sym typeface="Times New Roman" panose="02020603050405020304" pitchFamily="18" charset="0"/>
              </a:rPr>
              <a:t>over</a:t>
            </a:r>
            <a:r>
              <a:rPr lang="zh-CN" altLang="en-US" sz="2400" dirty="0">
                <a:sym typeface="Times New Roman" panose="02020603050405020304" pitchFamily="18" charset="0"/>
              </a:rPr>
              <a:t>，就结束程序的运行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>
                <a:sym typeface="Times New Roman" panose="02020603050405020304" pitchFamily="18" charset="0"/>
              </a:rPr>
              <a:t>练习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：在一个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TXT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文件中，写一组用户名和密码，通过控制台输入用户名和密码，与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TXT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文件中的用户名密码做对比，如果一样就在打印登录成功，如果不一致，就打印用户名密码错误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79426"/>
            <a:ext cx="10515600" cy="687820"/>
          </a:xfrm>
        </p:spPr>
        <p:txBody>
          <a:bodyPr/>
          <a:lstStyle/>
          <a:p>
            <a:r>
              <a:rPr lang="zh-CN" altLang="en-US" b="1" dirty="0"/>
              <a:t>处理流之四：打印流（了解）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2959"/>
            <a:ext cx="10515600" cy="51240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在整个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包中，打印流是输出信息最方便的类。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PrintStream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字节打印流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ym typeface="Times New Roman" panose="02020603050405020304" pitchFamily="18" charset="0"/>
              </a:rPr>
              <a:t>PrintWriter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字符打印流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sz="2800" dirty="0">
                <a:sym typeface="Times New Roman" panose="02020603050405020304" pitchFamily="18" charset="0"/>
              </a:rPr>
              <a:t>提供了一系列重载的</a:t>
            </a:r>
            <a:r>
              <a:rPr lang="en-US" altLang="zh-CN" sz="2800" dirty="0">
                <a:sym typeface="Times New Roman" panose="02020603050405020304" pitchFamily="18" charset="0"/>
              </a:rPr>
              <a:t>print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println</a:t>
            </a:r>
            <a:r>
              <a:rPr lang="zh-CN" altLang="en-US" sz="2800" dirty="0">
                <a:sym typeface="Times New Roman" panose="02020603050405020304" pitchFamily="18" charset="0"/>
              </a:rPr>
              <a:t>方法，用于多种数据类型的输出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ym typeface="Times New Roman" panose="02020603050405020304" pitchFamily="18" charset="0"/>
              </a:rPr>
              <a:t>的输出不会抛出异常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ym typeface="Times New Roman" panose="02020603050405020304" pitchFamily="18" charset="0"/>
              </a:rPr>
              <a:t>有自动</a:t>
            </a:r>
            <a:r>
              <a:rPr lang="en-US" altLang="zh-CN" sz="2800" dirty="0">
                <a:sym typeface="Times New Roman" panose="02020603050405020304" pitchFamily="18" charset="0"/>
              </a:rPr>
              <a:t>flush</a:t>
            </a:r>
            <a:r>
              <a:rPr lang="zh-CN" altLang="en-US" sz="2800" dirty="0">
                <a:sym typeface="Times New Roman" panose="02020603050405020304" pitchFamily="18" charset="0"/>
              </a:rPr>
              <a:t>功能</a:t>
            </a:r>
            <a:endParaRPr lang="zh-CN" altLang="en-US" sz="2800" dirty="0">
              <a:sym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800" dirty="0">
                <a:sym typeface="Times New Roman" panose="02020603050405020304" pitchFamily="18" charset="0"/>
              </a:rPr>
              <a:t>返回的是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的实例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3" y="428627"/>
            <a:ext cx="10910887" cy="744248"/>
          </a:xfrm>
        </p:spPr>
        <p:txBody>
          <a:bodyPr/>
          <a:lstStyle/>
          <a:p>
            <a:r>
              <a:rPr lang="zh-CN" altLang="en-US" b="1" dirty="0"/>
              <a:t>处理流之五：数据流（了解）</a:t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721" y="1130011"/>
            <a:ext cx="11021291" cy="53041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为了方便地操作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语言的基本数据类型的数据，可以使用数据流。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数据流有两个类：</a:t>
            </a:r>
            <a:r>
              <a:rPr lang="en-US" altLang="zh-CN" sz="2400" dirty="0">
                <a:sym typeface="Times New Roman" panose="02020603050405020304" pitchFamily="18" charset="0"/>
              </a:rPr>
              <a:t>(</a:t>
            </a:r>
            <a:r>
              <a:rPr lang="zh-CN" altLang="en-US" sz="2400" dirty="0">
                <a:sym typeface="Times New Roman" panose="02020603050405020304" pitchFamily="18" charset="0"/>
              </a:rPr>
              <a:t>用于读取和写出基本数据类型的数据）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DataInputStream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ym typeface="Times New Roman" panose="02020603050405020304" pitchFamily="18" charset="0"/>
              </a:rPr>
              <a:t>DataOutputStream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分别“套接”在 </a:t>
            </a:r>
            <a:r>
              <a:rPr lang="en-US" altLang="zh-CN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节点流上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DataInputStream</a:t>
            </a:r>
            <a:r>
              <a:rPr lang="zh-CN" altLang="en-US" sz="2400" b="1" dirty="0">
                <a:sym typeface="Times New Roman" panose="02020603050405020304" pitchFamily="18" charset="0"/>
              </a:rPr>
              <a:t>中的方法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boolean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readBoolean</a:t>
            </a:r>
            <a:r>
              <a:rPr lang="en-US" altLang="zh-CN" sz="2400" dirty="0">
                <a:sym typeface="Times New Roman" panose="02020603050405020304" pitchFamily="18" charset="0"/>
              </a:rPr>
              <a:t>()		byte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readByte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char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readChar</a:t>
            </a:r>
            <a:r>
              <a:rPr lang="en-US" altLang="zh-CN" sz="2400" dirty="0">
                <a:sym typeface="Times New Roman" panose="02020603050405020304" pitchFamily="18" charset="0"/>
              </a:rPr>
              <a:t>()			float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readFloat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double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readDouble</a:t>
            </a:r>
            <a:r>
              <a:rPr lang="en-US" altLang="zh-CN" sz="2400" dirty="0">
                <a:sym typeface="Times New Roman" panose="02020603050405020304" pitchFamily="18" charset="0"/>
              </a:rPr>
              <a:t>()		short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readShort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long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readLong</a:t>
            </a:r>
            <a:r>
              <a:rPr lang="en-US" altLang="zh-CN" sz="2400" dirty="0">
                <a:sym typeface="Times New Roman" panose="02020603050405020304" pitchFamily="18" charset="0"/>
              </a:rPr>
              <a:t>()			</a:t>
            </a:r>
            <a:r>
              <a:rPr lang="en-US" altLang="zh-CN" sz="2400" dirty="0" err="1">
                <a:sym typeface="Times New Roman" panose="02020603050405020304" pitchFamily="18" charset="0"/>
              </a:rPr>
              <a:t>int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readInt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String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readUTF</a:t>
            </a:r>
            <a:r>
              <a:rPr lang="en-US" altLang="zh-CN" sz="2400" dirty="0">
                <a:sym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readFully</a:t>
            </a:r>
            <a:r>
              <a:rPr lang="en-US" altLang="zh-CN" sz="2400" dirty="0">
                <a:sym typeface="Times New Roman" panose="02020603050405020304" pitchFamily="18" charset="0"/>
              </a:rPr>
              <a:t>(byte[] b)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DataOutputStream</a:t>
            </a:r>
            <a:r>
              <a:rPr lang="zh-CN" altLang="en-US" sz="2400" b="1" dirty="0">
                <a:sym typeface="Times New Roman" panose="02020603050405020304" pitchFamily="18" charset="0"/>
              </a:rPr>
              <a:t>中的方法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将上述的方法的</a:t>
            </a:r>
            <a:r>
              <a:rPr lang="en-US" altLang="zh-CN" sz="2400" b="1" dirty="0">
                <a:sym typeface="Times New Roman" panose="02020603050405020304" pitchFamily="18" charset="0"/>
              </a:rPr>
              <a:t>read</a:t>
            </a:r>
            <a:r>
              <a:rPr lang="zh-CN" altLang="en-US" sz="2400" b="1" dirty="0">
                <a:sym typeface="Times New Roman" panose="02020603050405020304" pitchFamily="18" charset="0"/>
              </a:rPr>
              <a:t>改为相应的</a:t>
            </a:r>
            <a:r>
              <a:rPr lang="en-US" altLang="zh-CN" sz="2400" b="1" dirty="0">
                <a:sym typeface="Times New Roman" panose="02020603050405020304" pitchFamily="18" charset="0"/>
              </a:rPr>
              <a:t>write</a:t>
            </a:r>
            <a:r>
              <a:rPr lang="zh-CN" altLang="en-US" sz="2400" b="1" dirty="0">
                <a:sym typeface="Times New Roman" panose="02020603050405020304" pitchFamily="18" charset="0"/>
              </a:rPr>
              <a:t>即可。</a:t>
            </a:r>
            <a:endParaRPr lang="zh-CN" altLang="en-US" sz="2400" b="1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2" y="493713"/>
            <a:ext cx="10868025" cy="632402"/>
          </a:xfrm>
        </p:spPr>
        <p:txBody>
          <a:bodyPr/>
          <a:lstStyle/>
          <a:p>
            <a:r>
              <a:rPr lang="zh-CN" altLang="en-US" b="1" dirty="0"/>
              <a:t>处理流之六：对象流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414" y="1200583"/>
            <a:ext cx="11007436" cy="52764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sz="3200" b="1" dirty="0">
                <a:sym typeface="Times New Roman" panose="02020603050405020304" pitchFamily="18" charset="0"/>
              </a:rPr>
              <a:t>和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OjbectOutputSteam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用于存储和读取</a:t>
            </a:r>
            <a:r>
              <a:rPr lang="zh-CN" altLang="en-US" b="1" dirty="0">
                <a:sym typeface="Times New Roman" panose="02020603050405020304" pitchFamily="18" charset="0"/>
              </a:rPr>
              <a:t>对象</a:t>
            </a:r>
            <a:r>
              <a:rPr lang="zh-CN" altLang="en-US" dirty="0">
                <a:sym typeface="Times New Roman" panose="02020603050405020304" pitchFamily="18" charset="0"/>
              </a:rPr>
              <a:t>的处理流。它的强大之处就是可以把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中的对象写入到数据源中，也能把对象从数据源中还原回来。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l"/>
            </a:pPr>
            <a:endParaRPr lang="en-US" altLang="zh-CN" sz="32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序列化</a:t>
            </a:r>
            <a:r>
              <a:rPr lang="en-US" altLang="zh-CN" b="1" dirty="0">
                <a:sym typeface="Times New Roman" panose="02020603050405020304" pitchFamily="18" charset="0"/>
              </a:rPr>
              <a:t>(Serialize)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类将一个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对象写入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流中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反序列化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Deserialize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类从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流中恢复该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对象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不能序列化</a:t>
            </a:r>
            <a:r>
              <a:rPr lang="en-US" altLang="zh-CN" dirty="0">
                <a:sym typeface="Times New Roman" panose="02020603050405020304" pitchFamily="18" charset="0"/>
              </a:rPr>
              <a:t>static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>
                <a:sym typeface="Times New Roman" panose="02020603050405020304" pitchFamily="18" charset="0"/>
              </a:rPr>
              <a:t>transient</a:t>
            </a:r>
            <a:r>
              <a:rPr lang="zh-CN" altLang="en-US" dirty="0">
                <a:sym typeface="Times New Roman" panose="02020603050405020304" pitchFamily="18" charset="0"/>
              </a:rPr>
              <a:t>修饰的成员变量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22277"/>
            <a:ext cx="10515600" cy="729384"/>
          </a:xfrm>
        </p:spPr>
        <p:txBody>
          <a:bodyPr/>
          <a:lstStyle/>
          <a:p>
            <a:r>
              <a:rPr lang="zh-CN" altLang="x-none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184997"/>
            <a:ext cx="10515600" cy="52348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 对象序列化机制</a:t>
            </a:r>
            <a:r>
              <a:rPr lang="zh-CN" altLang="en-US" sz="2400" dirty="0">
                <a:sym typeface="Times New Roman" panose="02020603050405020304" pitchFamily="18" charset="0"/>
              </a:rPr>
              <a:t>允许把内存中的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对象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序列化的好处在于可将任何实现了</a:t>
            </a:r>
            <a:r>
              <a:rPr lang="en-US" altLang="zh-CN" sz="2400" dirty="0">
                <a:sym typeface="Times New Roman" panose="02020603050405020304" pitchFamily="18" charset="0"/>
              </a:rPr>
              <a:t>Serializable</a:t>
            </a:r>
            <a:r>
              <a:rPr lang="zh-CN" altLang="en-US" sz="2400" dirty="0">
                <a:sym typeface="Times New Roman" panose="02020603050405020304" pitchFamily="18" charset="0"/>
              </a:rPr>
              <a:t>接口的对象转化为</a:t>
            </a:r>
            <a:r>
              <a:rPr lang="zh-CN" altLang="en-US" sz="2400" b="1" dirty="0">
                <a:sym typeface="Times New Roman" panose="02020603050405020304" pitchFamily="18" charset="0"/>
              </a:rPr>
              <a:t>字节数据</a:t>
            </a:r>
            <a:r>
              <a:rPr lang="zh-CN" altLang="en-US" sz="2400" dirty="0">
                <a:sym typeface="Times New Roman" panose="02020603050405020304" pitchFamily="18" charset="0"/>
              </a:rPr>
              <a:t>，使其在保存和传输时可被还原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序列化是 </a:t>
            </a:r>
            <a:r>
              <a:rPr lang="en-US" altLang="zh-CN" sz="2400" dirty="0">
                <a:sym typeface="Times New Roman" panose="02020603050405020304" pitchFamily="18" charset="0"/>
              </a:rPr>
              <a:t>RMI</a:t>
            </a:r>
            <a:r>
              <a:rPr lang="zh-CN" altLang="en-US" sz="2400" dirty="0">
                <a:sym typeface="Times New Roman" panose="02020603050405020304" pitchFamily="18" charset="0"/>
              </a:rPr>
              <a:t>（</a:t>
            </a:r>
            <a:r>
              <a:rPr lang="en-US" altLang="zh-CN" sz="2400" dirty="0">
                <a:sym typeface="Times New Roman" panose="02020603050405020304" pitchFamily="18" charset="0"/>
              </a:rPr>
              <a:t>Remote Method Invoke – </a:t>
            </a:r>
            <a:r>
              <a:rPr lang="zh-CN" altLang="en-US" sz="2400" dirty="0">
                <a:sym typeface="Times New Roman" panose="02020603050405020304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sym typeface="Times New Roman" panose="02020603050405020304" pitchFamily="18" charset="0"/>
              </a:rPr>
              <a:t>RMI </a:t>
            </a:r>
            <a:r>
              <a:rPr lang="zh-CN" altLang="en-US" sz="2400" dirty="0">
                <a:sym typeface="Times New Roman" panose="02020603050405020304" pitchFamily="18" charset="0"/>
              </a:rPr>
              <a:t>是 </a:t>
            </a:r>
            <a:r>
              <a:rPr lang="en-US" altLang="zh-CN" sz="2400" dirty="0" err="1"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的基础。因此序列化机制是 </a:t>
            </a:r>
            <a:r>
              <a:rPr lang="en-US" altLang="zh-CN" sz="2400" dirty="0" err="1"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平台的基础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如果需要让某个对象支持序列化机制，则必须让其类是可序列化的，为了让某个类是可序列化的，该类必须实现如下两个接口之一：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Serializable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ym typeface="Times New Roman" panose="02020603050405020304" pitchFamily="18" charset="0"/>
              </a:rPr>
              <a:t>Externalizable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67158"/>
            <a:ext cx="10515600" cy="512619"/>
          </a:xfrm>
        </p:spPr>
        <p:txBody>
          <a:bodyPr/>
          <a:lstStyle/>
          <a:p>
            <a:r>
              <a:rPr lang="zh-CN" altLang="x-none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6" y="1151226"/>
            <a:ext cx="10515600" cy="5525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凡是实现</a:t>
            </a:r>
            <a:r>
              <a:rPr lang="en-US" altLang="zh-CN" dirty="0">
                <a:sym typeface="Times New Roman" panose="02020603050405020304" pitchFamily="18" charset="0"/>
              </a:rPr>
              <a:t>Serializable</a:t>
            </a:r>
            <a:r>
              <a:rPr lang="zh-CN" altLang="en-US" dirty="0">
                <a:sym typeface="Times New Roman" panose="02020603050405020304" pitchFamily="18" charset="0"/>
              </a:rPr>
              <a:t>接口的类都有一个表示序列化版本标识符的静态变量：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private static final long </a:t>
            </a:r>
            <a:r>
              <a:rPr lang="en-US" altLang="zh-CN" b="1" dirty="0" err="1">
                <a:sym typeface="Times New Roman" panose="02020603050405020304" pitchFamily="18" charset="0"/>
              </a:rPr>
              <a:t>serialVersionUID</a:t>
            </a:r>
            <a:r>
              <a:rPr lang="en-US" altLang="zh-CN" b="1" dirty="0">
                <a:sym typeface="Times New Roman" panose="02020603050405020304" pitchFamily="18" charset="0"/>
              </a:rPr>
              <a:t>;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ym typeface="Times New Roman" panose="02020603050405020304" pitchFamily="18" charset="0"/>
              </a:rPr>
              <a:t>用来表明类的不同版本间的兼容性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如果类没有显示定义这个静态变量，它的值是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可能发生变化。故建议，显示声明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显示定义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ym typeface="Times New Roman" panose="02020603050405020304" pitchFamily="18" charset="0"/>
              </a:rPr>
              <a:t>的用途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希望类的不同版本对序列化兼容，因此需确保类的不同版本具有相同的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不希望类的不同版本对序列化兼容，因此需确保类的不同版本具有不同的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endParaRPr lang="en-US" altLang="zh-CN" dirty="0"/>
          </a:p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6" y="479426"/>
            <a:ext cx="10515600" cy="673966"/>
          </a:xfrm>
        </p:spPr>
        <p:txBody>
          <a:bodyPr/>
          <a:lstStyle/>
          <a:p>
            <a:r>
              <a:rPr lang="zh-CN" altLang="x-none" b="1" dirty="0">
                <a:sym typeface="Times New Roman" panose="02020603050405020304" pitchFamily="18" charset="0"/>
              </a:rPr>
              <a:t>使用对象流序列化对象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129"/>
            <a:ext cx="10515600" cy="5137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若某个类实现了 </a:t>
            </a:r>
            <a:r>
              <a:rPr lang="en-US" altLang="zh-CN" sz="2400" dirty="0">
                <a:sym typeface="Times New Roman" panose="02020603050405020304" pitchFamily="18" charset="0"/>
              </a:rPr>
              <a:t>Serializable </a:t>
            </a:r>
            <a:r>
              <a:rPr lang="zh-CN" altLang="en-US" sz="2400" dirty="0">
                <a:sym typeface="Times New Roman" panose="02020603050405020304" pitchFamily="18" charset="0"/>
              </a:rPr>
              <a:t>接口，该类的对象就是可序列化的：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ym typeface="Times New Roman" panose="02020603050405020304" pitchFamily="18" charset="0"/>
              </a:rPr>
              <a:t>ObjectOutputStream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ym typeface="Times New Roman" panose="02020603050405020304" pitchFamily="18" charset="0"/>
              </a:rPr>
              <a:t>ObjectOutputStream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对象的 </a:t>
            </a:r>
            <a:r>
              <a:rPr lang="en-US" altLang="zh-CN" b="1" dirty="0" err="1">
                <a:sym typeface="Times New Roman" panose="02020603050405020304" pitchFamily="18" charset="0"/>
              </a:rPr>
              <a:t>writeObject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对象</a:t>
            </a:r>
            <a:r>
              <a:rPr lang="en-US" altLang="zh-CN" b="1" dirty="0"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sym typeface="Times New Roman" panose="02020603050405020304" pitchFamily="18" charset="0"/>
              </a:rPr>
              <a:t>方法输出可序列化对象。注意写出一次，操作</a:t>
            </a:r>
            <a:r>
              <a:rPr lang="en-US" altLang="zh-CN" b="1" dirty="0">
                <a:sym typeface="Times New Roman" panose="02020603050405020304" pitchFamily="18" charset="0"/>
              </a:rPr>
              <a:t>flush()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反序列化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ym typeface="Times New Roman" panose="02020603050405020304" pitchFamily="18" charset="0"/>
              </a:rPr>
              <a:t>ObjectInputStream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ym typeface="Times New Roman" panose="02020603050405020304" pitchFamily="18" charset="0"/>
              </a:rPr>
              <a:t>readObject</a:t>
            </a:r>
            <a:r>
              <a:rPr lang="en-US" altLang="zh-CN" b="1" dirty="0">
                <a:sym typeface="Times New Roman" panose="02020603050405020304" pitchFamily="18" charset="0"/>
              </a:rPr>
              <a:t>() </a:t>
            </a:r>
            <a:r>
              <a:rPr lang="zh-CN" altLang="en-US" b="1" dirty="0">
                <a:sym typeface="Times New Roman" panose="02020603050405020304" pitchFamily="18" charset="0"/>
              </a:rPr>
              <a:t>方法读取流中的对象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 强调：</a:t>
            </a:r>
            <a:r>
              <a:rPr lang="zh-CN" altLang="en-US" sz="2400" dirty="0">
                <a:sym typeface="Times New Roman" panose="02020603050405020304" pitchFamily="18" charset="0"/>
              </a:rPr>
              <a:t>如果某个类的字段不是基本数据类型或 </a:t>
            </a:r>
            <a:r>
              <a:rPr lang="en-US" altLang="zh-CN" sz="2400" dirty="0">
                <a:sym typeface="Times New Roman" panose="02020603050405020304" pitchFamily="18" charset="0"/>
              </a:rPr>
              <a:t>String  </a:t>
            </a:r>
            <a:r>
              <a:rPr lang="zh-CN" altLang="en-US" sz="2400" dirty="0">
                <a:sym typeface="Times New Roman" panose="0202060305040502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sym typeface="Times New Roman" panose="02020603050405020304" pitchFamily="18" charset="0"/>
              </a:rPr>
              <a:t>Field </a:t>
            </a:r>
            <a:r>
              <a:rPr lang="zh-CN" altLang="en-US" sz="2400" dirty="0">
                <a:sym typeface="Times New Roman" panose="02020603050405020304" pitchFamily="18" charset="0"/>
              </a:rPr>
              <a:t>的类也不能序列化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07988"/>
            <a:ext cx="10515600" cy="715530"/>
          </a:xfrm>
        </p:spPr>
        <p:txBody>
          <a:bodyPr/>
          <a:lstStyle/>
          <a:p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94968"/>
            <a:ext cx="10515600" cy="5096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类支持 </a:t>
            </a:r>
            <a:r>
              <a:rPr lang="en-US" altLang="x-none" sz="2400" dirty="0">
                <a:ea typeface="宋体" panose="02010600030101010101" pitchFamily="2" charset="-122"/>
                <a:sym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sym typeface="Times New Roman" panose="02020603050405020304" pitchFamily="18" charset="0"/>
              </a:rPr>
              <a:t>随机访问</a:t>
            </a:r>
            <a:r>
              <a:rPr lang="en-US" altLang="x-none" sz="2400" dirty="0">
                <a:ea typeface="宋体" panose="02010600030101010101" pitchFamily="2" charset="-122"/>
                <a:sym typeface="Times New Roman" panose="02020603050405020304" pitchFamily="18" charset="0"/>
              </a:rPr>
              <a:t>” </a:t>
            </a:r>
            <a:r>
              <a:rPr lang="zh-CN" altLang="en-US" sz="2400" dirty="0">
                <a:sym typeface="Times New Roman" panose="02020603050405020304" pitchFamily="18" charset="0"/>
              </a:rPr>
              <a:t>的方式，</a:t>
            </a:r>
            <a:r>
              <a:rPr lang="zh-CN" altLang="en-US" sz="2400" dirty="0">
                <a:solidFill>
                  <a:srgbClr val="FF0000"/>
                </a:solidFill>
                <a:sym typeface="Times New Roman" panose="02020603050405020304" pitchFamily="18" charset="0"/>
              </a:rPr>
              <a:t>程序可以直接跳到文件的任意 地方来</a:t>
            </a:r>
            <a:r>
              <a: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rPr>
              <a:t>读、写文件</a:t>
            </a:r>
            <a:endParaRPr lang="zh-CN" altLang="en-US" sz="2400" b="1" dirty="0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支持只访问文件的部分内容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可以向已存在的文件后追加内容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对象包含一个记录指针，用以标示当前读写处的位置。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类对象可以自由移动记录指针：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long </a:t>
            </a:r>
            <a:r>
              <a:rPr lang="en-US" altLang="zh-CN" b="1" dirty="0" err="1">
                <a:sym typeface="Times New Roman" panose="02020603050405020304" pitchFamily="18" charset="0"/>
              </a:rPr>
              <a:t>getFilePointer</a:t>
            </a:r>
            <a:r>
              <a:rPr lang="en-US" altLang="zh-CN" b="1" dirty="0">
                <a:sym typeface="Times New Roman" panose="02020603050405020304" pitchFamily="18" charset="0"/>
              </a:rPr>
              <a:t>()</a:t>
            </a:r>
            <a:r>
              <a:rPr lang="zh-CN" altLang="en-US" b="1" dirty="0">
                <a:sym typeface="Times New Roman" panose="02020603050405020304" pitchFamily="18" charset="0"/>
              </a:rPr>
              <a:t>：获取</a:t>
            </a:r>
            <a:r>
              <a:rPr lang="zh-CN" altLang="en-US" dirty="0">
                <a:sym typeface="Times New Roman" panose="02020603050405020304" pitchFamily="18" charset="0"/>
              </a:rPr>
              <a:t>文件记录</a:t>
            </a:r>
            <a:r>
              <a:rPr lang="zh-CN" altLang="en-US" b="1" dirty="0">
                <a:sym typeface="Times New Roman" panose="02020603050405020304" pitchFamily="18" charset="0"/>
              </a:rPr>
              <a:t>指针</a:t>
            </a:r>
            <a:r>
              <a:rPr lang="zh-CN" altLang="en-US" dirty="0">
                <a:sym typeface="Times New Roman" panose="02020603050405020304" pitchFamily="18" charset="0"/>
              </a:rPr>
              <a:t>的当前</a:t>
            </a:r>
            <a:r>
              <a:rPr lang="zh-CN" altLang="en-US" b="1" dirty="0">
                <a:sym typeface="Times New Roman" panose="02020603050405020304" pitchFamily="18" charset="0"/>
              </a:rPr>
              <a:t>位置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void seek(long </a:t>
            </a:r>
            <a:r>
              <a:rPr lang="en-US" altLang="zh-CN" b="1" dirty="0" err="1"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将文件记录指针</a:t>
            </a:r>
            <a:r>
              <a:rPr lang="zh-CN" altLang="en-US" b="1" dirty="0">
                <a:sym typeface="Times New Roman" panose="02020603050405020304" pitchFamily="18" charset="0"/>
              </a:rPr>
              <a:t>定位到 </a:t>
            </a:r>
            <a:r>
              <a:rPr lang="en-US" altLang="zh-CN" b="1" dirty="0" err="1"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位置</a:t>
            </a:r>
            <a:endParaRPr lang="en-US" altLang="x-none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50851"/>
            <a:ext cx="10515600" cy="881784"/>
          </a:xfrm>
        </p:spPr>
        <p:txBody>
          <a:bodyPr/>
          <a:lstStyle/>
          <a:p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构造器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b="1" dirty="0">
                <a:sym typeface="Times New Roman" panose="02020603050405020304" pitchFamily="18" charset="0"/>
              </a:rPr>
              <a:t>File</a:t>
            </a:r>
            <a:r>
              <a:rPr lang="en-US" altLang="zh-CN" dirty="0">
                <a:sym typeface="Times New Roman" panose="02020603050405020304" pitchFamily="18" charset="0"/>
              </a:rPr>
              <a:t> file, String mode) 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(String  name, String  mode)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创建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类实例需要指定一个 </a:t>
            </a:r>
            <a:r>
              <a:rPr lang="en-US" altLang="zh-CN" dirty="0">
                <a:sym typeface="Times New Roman" panose="02020603050405020304" pitchFamily="18" charset="0"/>
              </a:rPr>
              <a:t>mode </a:t>
            </a:r>
            <a:r>
              <a:rPr lang="zh-CN" altLang="en-US" dirty="0">
                <a:sym typeface="Times New Roman" panose="02020603050405020304" pitchFamily="18" charset="0"/>
              </a:rPr>
              <a:t>参数，该参数指定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的访问模式：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r: </a:t>
            </a:r>
            <a:r>
              <a:rPr lang="zh-CN" altLang="en-US" b="1" dirty="0">
                <a:sym typeface="Times New Roman" panose="02020603050405020304" pitchFamily="18" charset="0"/>
              </a:rPr>
              <a:t>以只读方式打开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ym typeface="Times New Roman" panose="02020603050405020304" pitchFamily="18" charset="0"/>
              </a:rPr>
              <a:t>rw</a:t>
            </a:r>
            <a:r>
              <a:rPr lang="zh-CN" altLang="en-US" b="1" dirty="0">
                <a:sym typeface="Times New Roman" panose="02020603050405020304" pitchFamily="18" charset="0"/>
              </a:rPr>
              <a:t>：打开以便读取和写入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ym typeface="Times New Roman" panose="02020603050405020304" pitchFamily="18" charset="0"/>
              </a:rPr>
              <a:t>rwd</a:t>
            </a:r>
            <a:r>
              <a:rPr lang="en-US" altLang="zh-CN" b="1" dirty="0"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ym typeface="Times New Roman" panose="02020603050405020304" pitchFamily="18" charset="0"/>
              </a:rPr>
              <a:t>打开以便读取和写入；同步文件内容的更新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rws</a:t>
            </a:r>
            <a:r>
              <a:rPr lang="en-US" altLang="zh-CN" b="1" dirty="0"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ym typeface="Times New Roman" panose="02020603050405020304" pitchFamily="18" charset="0"/>
              </a:rPr>
              <a:t>打开以便读取和写入；同步文件内容和元数据的更新</a:t>
            </a:r>
            <a:endParaRPr lang="en-US" altLang="x-none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24034" y="1776236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776236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  <a:endParaRPr lang="zh-CN" altLang="en-US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3"/>
            <a:ext cx="10515600" cy="1325563"/>
          </a:xfrm>
        </p:spPr>
        <p:txBody>
          <a:bodyPr/>
          <a:lstStyle/>
          <a:p>
            <a:r>
              <a:rPr lang="zh-CN" altLang="en-US" b="1" dirty="0"/>
              <a:t>读取文件内容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(“test.txt”, “</a:t>
            </a:r>
            <a:r>
              <a:rPr lang="en-US" altLang="zh-CN" dirty="0" err="1"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ym typeface="Times New Roman" panose="02020603050405020304" pitchFamily="18" charset="0"/>
              </a:rPr>
              <a:t>”</a:t>
            </a:r>
            <a:r>
              <a:rPr lang="zh-CN" altLang="en-US" dirty="0">
                <a:sym typeface="Times New Roman" panose="02020603050405020304" pitchFamily="18" charset="0"/>
              </a:rPr>
              <a:t>）</a:t>
            </a:r>
            <a:r>
              <a:rPr lang="en-US" altLang="zh-CN" dirty="0">
                <a:sym typeface="Times New Roman" panose="02020603050405020304" pitchFamily="18" charset="0"/>
              </a:rPr>
              <a:t>;	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ym typeface="Times New Roman" panose="02020603050405020304" pitchFamily="18" charset="0"/>
              </a:rPr>
              <a:t>(5);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byte [] b = new byte[1024];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ym typeface="Times New Roman" panose="02020603050405020304" pitchFamily="18" charset="0"/>
              </a:rPr>
              <a:t> off = 0;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 = 5;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raf.read</a:t>
            </a:r>
            <a:r>
              <a:rPr lang="en-US" altLang="zh-CN" dirty="0">
                <a:sym typeface="Times New Roman" panose="02020603050405020304" pitchFamily="18" charset="0"/>
              </a:rPr>
              <a:t>(b, off,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);	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String </a:t>
            </a:r>
            <a:r>
              <a:rPr lang="en-US" altLang="zh-CN" dirty="0" err="1"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ym typeface="Times New Roman" panose="02020603050405020304" pitchFamily="18" charset="0"/>
              </a:rPr>
              <a:t> = new String(b, 0,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System.out.println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ym typeface="Times New Roman" panose="02020603050405020304" pitchFamily="18" charset="0"/>
              </a:rPr>
              <a:t>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ym typeface="Times New Roman" panose="02020603050405020304" pitchFamily="18" charset="0"/>
              </a:rPr>
              <a:t>();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522289"/>
            <a:ext cx="10515600" cy="61854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写入文件内容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74"/>
            <a:ext cx="10515600" cy="5193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("test.txt", "</a:t>
            </a:r>
            <a:r>
              <a:rPr lang="en-US" altLang="zh-CN" dirty="0" err="1"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ym typeface="Times New Roman" panose="02020603050405020304" pitchFamily="18" charset="0"/>
              </a:rPr>
              <a:t>");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ym typeface="Times New Roman" panose="02020603050405020304" pitchFamily="18" charset="0"/>
              </a:rPr>
              <a:t>(5);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//</a:t>
            </a:r>
            <a:r>
              <a:rPr lang="zh-CN" altLang="en-US" dirty="0">
                <a:sym typeface="Times New Roman" panose="02020603050405020304" pitchFamily="18" charset="0"/>
              </a:rPr>
              <a:t>先读出来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</a:t>
            </a:r>
            <a:r>
              <a:rPr lang="en-US" altLang="zh-CN" dirty="0">
                <a:sym typeface="Times New Roman" panose="02020603050405020304" pitchFamily="18" charset="0"/>
              </a:rPr>
              <a:t>String temp = </a:t>
            </a:r>
            <a:r>
              <a:rPr lang="en-US" altLang="zh-CN" dirty="0" err="1">
                <a:sym typeface="Times New Roman" panose="02020603050405020304" pitchFamily="18" charset="0"/>
              </a:rPr>
              <a:t>raf.readLine</a:t>
            </a:r>
            <a:r>
              <a:rPr lang="en-US" altLang="zh-CN" dirty="0">
                <a:sym typeface="Times New Roman" panose="02020603050405020304" pitchFamily="18" charset="0"/>
              </a:rPr>
              <a:t>();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raf.seek</a:t>
            </a:r>
            <a:r>
              <a:rPr lang="en-US" altLang="zh-CN" b="1" dirty="0">
                <a:sym typeface="Times New Roman" panose="02020603050405020304" pitchFamily="18" charset="0"/>
              </a:rPr>
              <a:t>(5);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ym typeface="Times New Roman" panose="02020603050405020304" pitchFamily="18" charset="0"/>
              </a:rPr>
              <a:t>("xykj".</a:t>
            </a:r>
            <a:r>
              <a:rPr lang="en-US" altLang="zh-CN" dirty="0" err="1">
                <a:sym typeface="Times New Roman" panose="02020603050405020304" pitchFamily="18" charset="0"/>
              </a:rPr>
              <a:t>getBytes</a:t>
            </a:r>
            <a:r>
              <a:rPr lang="en-US" altLang="zh-CN" dirty="0">
                <a:sym typeface="Times New Roman" panose="02020603050405020304" pitchFamily="18" charset="0"/>
              </a:rPr>
              <a:t>());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ym typeface="Times New Roman" panose="02020603050405020304" pitchFamily="18" charset="0"/>
              </a:rPr>
              <a:t>temp.getBytes</a:t>
            </a:r>
            <a:r>
              <a:rPr lang="en-US" altLang="zh-CN" dirty="0">
                <a:sym typeface="Times New Roman" panose="02020603050405020304" pitchFamily="18" charset="0"/>
              </a:rPr>
              <a:t>());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ym typeface="Times New Roman" panose="02020603050405020304" pitchFamily="18" charset="0"/>
              </a:rPr>
              <a:t>();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93714"/>
            <a:ext cx="10515600" cy="881784"/>
          </a:xfrm>
        </p:spPr>
        <p:txBody>
          <a:bodyPr/>
          <a:lstStyle/>
          <a:p>
            <a:r>
              <a:rPr lang="zh-CN" altLang="en-US" b="1" dirty="0"/>
              <a:t>流的基本应用小节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流是用来处理数据的。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处理数据时，一定要先明确</a:t>
            </a:r>
            <a:r>
              <a:rPr lang="zh-CN" altLang="en-US" b="1" dirty="0"/>
              <a:t>数据源</a:t>
            </a:r>
            <a:r>
              <a:rPr lang="zh-CN" altLang="en-US" dirty="0"/>
              <a:t>，与</a:t>
            </a:r>
            <a:r>
              <a:rPr lang="zh-CN" altLang="en-US" b="1" dirty="0"/>
              <a:t>数据目的地</a:t>
            </a:r>
            <a:endParaRPr lang="zh-CN" altLang="en-US" b="1" dirty="0"/>
          </a:p>
          <a:p>
            <a:pPr marL="457200" lvl="1" indent="0">
              <a:buNone/>
            </a:pPr>
            <a:r>
              <a:rPr lang="zh-CN" altLang="en-US" sz="2800" dirty="0"/>
              <a:t>      数据源可以是文件，可以是键盘。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zh-CN" altLang="en-US" sz="2800" dirty="0"/>
              <a:t>      数据目的地可以是文件、显示器或者其他设备。</a:t>
            </a:r>
            <a:endParaRPr lang="zh-CN" altLang="en-US" sz="2800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而流只是在帮助数据进行传输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,</a:t>
            </a:r>
            <a:r>
              <a:rPr lang="zh-CN" altLang="en-US" dirty="0"/>
              <a:t>并对传输的数据进行处理，比如过滤处理、转换处理等。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字节流</a:t>
            </a:r>
            <a:r>
              <a:rPr lang="en-US" altLang="zh-CN" b="1" dirty="0"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ym typeface="Times New Roman" panose="02020603050405020304" pitchFamily="18" charset="0"/>
              </a:rPr>
              <a:t>缓冲流（重点）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输入流</a:t>
            </a:r>
            <a:r>
              <a:rPr lang="en-US" altLang="zh-CN" dirty="0" err="1">
                <a:sym typeface="Times New Roman" panose="02020603050405020304" pitchFamily="18" charset="0"/>
              </a:rPr>
              <a:t>InputStream-FileInputStream-BufferedInputStream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输出流</a:t>
            </a:r>
            <a:r>
              <a:rPr lang="en-US" altLang="zh-CN" dirty="0" err="1">
                <a:sym typeface="Times New Roman" panose="02020603050405020304" pitchFamily="18" charset="0"/>
              </a:rPr>
              <a:t>OutputStream-FileOutputStream-BufferedOutputStream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字符流</a:t>
            </a:r>
            <a:r>
              <a:rPr lang="en-US" altLang="zh-CN" b="1" dirty="0"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ym typeface="Times New Roman" panose="02020603050405020304" pitchFamily="18" charset="0"/>
              </a:rPr>
              <a:t>缓冲流（重点）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输入流</a:t>
            </a:r>
            <a:r>
              <a:rPr lang="en-US" altLang="zh-CN" dirty="0">
                <a:sym typeface="Times New Roman" panose="02020603050405020304" pitchFamily="18" charset="0"/>
              </a:rPr>
              <a:t>Reader-</a:t>
            </a:r>
            <a:r>
              <a:rPr lang="en-US" altLang="zh-CN" dirty="0" err="1">
                <a:sym typeface="Times New Roman" panose="02020603050405020304" pitchFamily="18" charset="0"/>
              </a:rPr>
              <a:t>FileReader</a:t>
            </a:r>
            <a:r>
              <a:rPr lang="en-US" altLang="zh-CN" dirty="0"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ym typeface="Times New Roman" panose="02020603050405020304" pitchFamily="18" charset="0"/>
              </a:rPr>
              <a:t>BufferedReader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输出流</a:t>
            </a:r>
            <a:r>
              <a:rPr lang="en-US" altLang="zh-CN" dirty="0">
                <a:sym typeface="Times New Roman" panose="02020603050405020304" pitchFamily="18" charset="0"/>
              </a:rPr>
              <a:t>Writer-</a:t>
            </a:r>
            <a:r>
              <a:rPr lang="en-US" altLang="zh-CN" dirty="0" err="1">
                <a:sym typeface="Times New Roman" panose="02020603050405020304" pitchFamily="18" charset="0"/>
              </a:rPr>
              <a:t>FileWriter</a:t>
            </a:r>
            <a:r>
              <a:rPr lang="en-US" altLang="zh-CN" dirty="0"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ym typeface="Times New Roman" panose="02020603050405020304" pitchFamily="18" charset="0"/>
              </a:rPr>
              <a:t>BufferedWriter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转换流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      </a:t>
            </a:r>
            <a:r>
              <a:rPr lang="en-US" altLang="zh-CN" dirty="0" err="1">
                <a:sym typeface="Times New Roman" panose="02020603050405020304" pitchFamily="18" charset="0"/>
              </a:rPr>
              <a:t>InputSteamReader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OutputStreamWriter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对象流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（难点）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序列化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反序列化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随机存取流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zh-CN" altLang="en-US" b="1" dirty="0">
                <a:sym typeface="Times New Roman" panose="02020603050405020304" pitchFamily="18" charset="0"/>
              </a:rPr>
              <a:t>（掌握读取、写入）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192638"/>
            <a:ext cx="12191999" cy="7617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379412"/>
            <a:ext cx="10515600" cy="725121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90295"/>
            <a:ext cx="10523220" cy="50869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400" b="1" dirty="0" err="1">
                <a:sym typeface="Times New Roman" panose="02020603050405020304" pitchFamily="18" charset="0"/>
              </a:rPr>
              <a:t>java.io.File</a:t>
            </a:r>
            <a:r>
              <a:rPr lang="zh-CN" altLang="en-US" sz="3400" b="1" dirty="0">
                <a:sym typeface="Times New Roman" panose="02020603050405020304" pitchFamily="18" charset="0"/>
              </a:rPr>
              <a:t>类的使用</a:t>
            </a:r>
            <a:endParaRPr lang="zh-CN" altLang="en-US" sz="3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400" b="1" dirty="0">
                <a:sym typeface="Times New Roman" panose="02020603050405020304" pitchFamily="18" charset="0"/>
              </a:rPr>
              <a:t>IO</a:t>
            </a:r>
            <a:r>
              <a:rPr lang="zh-CN" altLang="en-US" sz="3400" b="1" dirty="0">
                <a:sym typeface="Times New Roman" panose="02020603050405020304" pitchFamily="18" charset="0"/>
              </a:rPr>
              <a:t>原理及流的分类</a:t>
            </a:r>
            <a:endParaRPr lang="zh-CN" altLang="en-US" sz="3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文件流</a:t>
            </a:r>
            <a:endParaRPr lang="zh-CN" altLang="en-US" sz="3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</a:t>
            </a:r>
            <a:r>
              <a:rPr lang="zh-CN" altLang="en-US" b="1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FileInputStream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FileOutputStream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FileWriter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缓冲流</a:t>
            </a:r>
            <a:endParaRPr lang="zh-CN" altLang="en-US" sz="3400" b="1" dirty="0">
              <a:sym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BufferedInputStream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BufferedOutputStream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endParaRPr lang="zh-CN" altLang="en-US" sz="2900" b="1" dirty="0">
              <a:sym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BufferedReader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BufferedWriter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2" y="365126"/>
            <a:ext cx="10515600" cy="795460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160586"/>
            <a:ext cx="10515600" cy="5016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转换流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OutputStreamWriter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标准输入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打印流（了解）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数据流（了解）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对象流</a:t>
            </a:r>
            <a:r>
              <a:rPr lang="en-US" altLang="x-none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2400" b="1" dirty="0">
                <a:sym typeface="Times New Roman" panose="02020603050405020304" pitchFamily="18" charset="0"/>
              </a:rPr>
              <a:t>----</a:t>
            </a:r>
            <a:r>
              <a:rPr lang="zh-CN" altLang="en-US" sz="2400" b="1" dirty="0">
                <a:sym typeface="Times New Roman" panose="02020603050405020304" pitchFamily="18" charset="0"/>
              </a:rPr>
              <a:t>涉及序列化、反序列化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随机存取文件流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RandomAccessFile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379413"/>
            <a:ext cx="10515600" cy="619613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File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1" y="1013312"/>
            <a:ext cx="10515600" cy="5192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java.io.File类：</a:t>
            </a:r>
            <a:r>
              <a:rPr lang="zh-CN" altLang="en-US" sz="2400" b="1" dirty="0"/>
              <a:t>文件和目录路径名的抽象表示形式</a:t>
            </a:r>
            <a:r>
              <a:rPr lang="zh-CN" altLang="en-US" sz="2400" b="1" dirty="0">
                <a:sym typeface="Times New Roman" panose="02020603050405020304" pitchFamily="18" charset="0"/>
              </a:rPr>
              <a:t>，与平台无关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能新建、删除、重命名文件和目录，但 </a:t>
            </a: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输出流。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</a:t>
            </a:r>
            <a:r>
              <a:rPr lang="zh-CN" altLang="en-US" sz="2400" b="1" dirty="0">
                <a:sym typeface="Times New Roman" panose="02020603050405020304" pitchFamily="18" charset="0"/>
              </a:rPr>
              <a:t>对象可以作为参数传递给流的构造函数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Calibri" panose="020F0502020204030204" charset="0"/>
                <a:sym typeface="Times New Roman" panose="02020603050405020304" pitchFamily="18" charset="0"/>
              </a:rPr>
              <a:t>File类的常见构造方法：</a:t>
            </a:r>
            <a:endParaRPr lang="zh-CN" altLang="en-US" sz="2400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pathname)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以pathname为路径创建File对象，可以是绝对路径或者相对路径，如果pathname是相对路径，则默认的当前路径在系统属性user.dir中存储。</a:t>
            </a:r>
            <a:endParaRPr lang="zh-CN" altLang="en-US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parent,String child)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 以parent为父路径，child为子路径创建File对象。</a:t>
            </a:r>
            <a:endParaRPr lang="zh-CN" altLang="en-US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中，此字段为‘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’，在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\\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766" y="204080"/>
            <a:ext cx="8229600" cy="785248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211" y="932178"/>
            <a:ext cx="8463884" cy="573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类代表与平台无关的文件和目录。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能新建、删除、重命名文件和目录，但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不能访问文件内容本身。如果需要访问文件内容本身，则需要使用输入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输出流。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01940" y="3107529"/>
            <a:ext cx="2626878" cy="31432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804" y="3107529"/>
            <a:ext cx="23397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90" y="3107529"/>
            <a:ext cx="3110068" cy="2357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93701"/>
            <a:ext cx="10515600" cy="6371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</a:t>
            </a:r>
            <a:r>
              <a:rPr lang="en-US" altLang="zh-CN" dirty="0" err="1">
                <a:latin typeface="Calibri" panose="020F0502020204030204" charset="0"/>
              </a:rPr>
              <a:t>iO</a:t>
            </a:r>
            <a:r>
              <a:rPr lang="zh-CN" altLang="en-US" dirty="0">
                <a:latin typeface="Calibri" panose="020F0502020204030204" charset="0"/>
              </a:rPr>
              <a:t>流用来处理设备之间的数据传输。</a:t>
            </a:r>
            <a:endParaRPr lang="zh-CN" altLang="en-US" dirty="0">
              <a:latin typeface="Calibri" panose="020F0502020204030204" charset="0"/>
            </a:endParaRPr>
          </a:p>
          <a:p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Java程序中，对于数据的输入/输出操作以</a:t>
            </a:r>
            <a:r>
              <a:rPr lang="en-US" altLang="x-none" dirty="0">
                <a:latin typeface="Calibri" panose="020F0502020204030204" charset="0"/>
              </a:rPr>
              <a:t>”</a:t>
            </a:r>
            <a:r>
              <a:rPr lang="zh-CN" altLang="en-US" dirty="0">
                <a:latin typeface="Calibri" panose="020F0502020204030204" charset="0"/>
              </a:rPr>
              <a:t>流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(</a:t>
            </a:r>
            <a:r>
              <a:rPr lang="zh-CN" altLang="en-US" dirty="0"/>
              <a:t>stream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)</a:t>
            </a:r>
            <a:r>
              <a:rPr lang="en-US" altLang="zh-CN" dirty="0">
                <a:latin typeface="Calibri" panose="020F0502020204030204" charset="0"/>
              </a:rPr>
              <a:t>” </a:t>
            </a:r>
            <a:r>
              <a:rPr lang="zh-CN" altLang="en-US" dirty="0">
                <a:latin typeface="Calibri" panose="020F0502020204030204" charset="0"/>
              </a:rPr>
              <a:t>的方式进行。</a:t>
            </a:r>
            <a:endParaRPr lang="zh-CN" altLang="en-US" dirty="0">
              <a:latin typeface="Calibri" panose="020F0502020204030204" charset="0"/>
            </a:endParaRPr>
          </a:p>
          <a:p>
            <a:pPr>
              <a:buFont typeface="Arial" panose="020B0604020202020204" pitchFamily="34" charset="0"/>
              <a:buChar char="l"/>
            </a:pPr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java.io包下提供了各种“流”类和接口，用以获取不同种类的数据，并通过标准的</a:t>
            </a:r>
            <a:r>
              <a:rPr lang="zh-CN" altLang="en-US" b="1" dirty="0">
                <a:latin typeface="Calibri" panose="020F0502020204030204" charset="0"/>
              </a:rPr>
              <a:t>方法</a:t>
            </a:r>
            <a:r>
              <a:rPr lang="zh-CN" altLang="en-US" dirty="0">
                <a:latin typeface="Calibri" panose="020F0502020204030204" charset="0"/>
              </a:rPr>
              <a:t>输入或输出数据。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365126"/>
            <a:ext cx="10515600" cy="8657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30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baseline="30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13" y="1566863"/>
            <a:ext cx="4819283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09638" y="2096722"/>
            <a:ext cx="434584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输入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input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读取外部数据（磁盘、光盘等存储设备的数据）到程序（内存）中。</a:t>
            </a:r>
            <a:endParaRPr lang="zh-CN" altLang="en-US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l"/>
            </a:pPr>
            <a:endParaRPr lang="en-US" altLang="x-none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输出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output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将程序（内存）数据输出到磁盘、光盘等存储设备中</a:t>
            </a:r>
            <a:endParaRPr lang="en-US" altLang="x-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7084</Words>
  <Application>WPS 演示</Application>
  <PresentationFormat>宽屏</PresentationFormat>
  <Paragraphs>429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华文细黑</vt:lpstr>
      <vt:lpstr>Calibri</vt:lpstr>
      <vt:lpstr>Arial Unicode MS</vt:lpstr>
      <vt:lpstr>Calibri Light</vt:lpstr>
      <vt:lpstr>新研科技</vt:lpstr>
      <vt:lpstr>IO流</vt:lpstr>
      <vt:lpstr>PowerPoint 演示文稿</vt:lpstr>
      <vt:lpstr>JAVA基础课程内容</vt:lpstr>
      <vt:lpstr>主要内容</vt:lpstr>
      <vt:lpstr>主要内容</vt:lpstr>
      <vt:lpstr>File 类</vt:lpstr>
      <vt:lpstr>File 类</vt:lpstr>
      <vt:lpstr>Java IO原理 </vt:lpstr>
      <vt:lpstr>Java IO原理 </vt:lpstr>
      <vt:lpstr>流的分类</vt:lpstr>
      <vt:lpstr>IO 流体系</vt:lpstr>
      <vt:lpstr>文件字节输入流 </vt:lpstr>
      <vt:lpstr>文件字节输出流 </vt:lpstr>
      <vt:lpstr>文件字节流练习 </vt:lpstr>
      <vt:lpstr>文件字符输入流 </vt:lpstr>
      <vt:lpstr>文件字符输出流 </vt:lpstr>
      <vt:lpstr>PowerPoint 演示文稿</vt:lpstr>
      <vt:lpstr>处理流之一：缓冲流</vt:lpstr>
      <vt:lpstr>处理流之二：转换流 </vt:lpstr>
      <vt:lpstr>处理流之二：转换流 </vt:lpstr>
      <vt:lpstr>处理流之三：标准输入输出流 </vt:lpstr>
      <vt:lpstr>处理流之四：打印流（了解） </vt:lpstr>
      <vt:lpstr>处理流之五：数据流（了解） </vt:lpstr>
      <vt:lpstr>处理流之六：对象流</vt:lpstr>
      <vt:lpstr>对象的序列化</vt:lpstr>
      <vt:lpstr>对象的序列化</vt:lpstr>
      <vt:lpstr>使用对象流序列化对象</vt:lpstr>
      <vt:lpstr>RandomAccessFile 类</vt:lpstr>
      <vt:lpstr>RandomAccessFile 类</vt:lpstr>
      <vt:lpstr>读取文件内容 </vt:lpstr>
      <vt:lpstr>写入文件内容 </vt:lpstr>
      <vt:lpstr>流的基本应用小节 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Yeung</cp:lastModifiedBy>
  <cp:revision>87</cp:revision>
  <dcterms:created xsi:type="dcterms:W3CDTF">2018-02-01T07:53:00Z</dcterms:created>
  <dcterms:modified xsi:type="dcterms:W3CDTF">2021-08-26T01:55:12Z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6B1BD01733874C4EB7A4932371EEE473</vt:lpwstr>
  </property>
</Properties>
</file>