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1" r:id="rId4"/>
    <p:sldId id="258" r:id="rId5"/>
    <p:sldId id="259" r:id="rId6"/>
    <p:sldId id="342" r:id="rId7"/>
    <p:sldId id="343" r:id="rId8"/>
    <p:sldId id="344" r:id="rId9"/>
    <p:sldId id="345" r:id="rId10"/>
    <p:sldId id="262" r:id="rId11"/>
    <p:sldId id="263" r:id="rId12"/>
    <p:sldId id="322" r:id="rId13"/>
    <p:sldId id="323" r:id="rId14"/>
    <p:sldId id="324" r:id="rId15"/>
    <p:sldId id="339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7" r:id="rId26"/>
    <p:sldId id="338" r:id="rId27"/>
    <p:sldId id="34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2"/>
  </p:normalViewPr>
  <p:slideViewPr>
    <p:cSldViewPr snapToGrid="0">
      <p:cViewPr varScale="1">
        <p:scale>
          <a:sx n="67" d="100"/>
          <a:sy n="67" d="100"/>
        </p:scale>
        <p:origin x="6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99722" y="-441960"/>
            <a:ext cx="12291722" cy="76796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09096" y="2287593"/>
            <a:ext cx="11044777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noFill/>
                  <a:prstDash val="solid"/>
                </a:ln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反射</a:t>
            </a:r>
            <a:endParaRPr lang="zh-CN" altLang="en-US" sz="7200" dirty="0">
              <a:ln w="18415" cmpd="sng">
                <a:noFill/>
                <a:prstDash val="solid"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6" y="437697"/>
            <a:ext cx="10515600" cy="725121"/>
          </a:xfrm>
        </p:spPr>
        <p:txBody>
          <a:bodyPr/>
          <a:lstStyle/>
          <a:p>
            <a:r>
              <a:rPr lang="en-US" altLang="zh-CN" b="1" dirty="0">
                <a:sym typeface="Times New Roman" panose="02020603050405020304" pitchFamily="18" charset="0"/>
              </a:rPr>
              <a:t>Java</a:t>
            </a:r>
            <a:r>
              <a:rPr lang="zh-CN" altLang="en-US" b="1" dirty="0">
                <a:sym typeface="Times New Roman" panose="02020603050405020304" pitchFamily="18" charset="0"/>
              </a:rPr>
              <a:t>反射机制研究及应用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9143"/>
            <a:ext cx="10515600" cy="450782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b="1" dirty="0">
                <a:sym typeface="Times New Roman" panose="02020603050405020304" pitchFamily="18" charset="0"/>
              </a:rPr>
              <a:t>  反射相关的主要</a:t>
            </a:r>
            <a:r>
              <a:rPr lang="en-US" altLang="zh-CN" sz="3200" b="1" dirty="0">
                <a:sym typeface="Times New Roman" panose="02020603050405020304" pitchFamily="18" charset="0"/>
              </a:rPr>
              <a:t>API</a:t>
            </a:r>
            <a:r>
              <a:rPr lang="zh-CN" altLang="en-US" sz="3200" b="1" dirty="0">
                <a:sym typeface="Times New Roman" panose="02020603050405020304" pitchFamily="18" charset="0"/>
              </a:rPr>
              <a:t>：</a:t>
            </a:r>
            <a:endParaRPr lang="zh-CN" altLang="en-US" sz="3200" b="1" dirty="0">
              <a:sym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java.lang.Class</a:t>
            </a:r>
            <a:r>
              <a:rPr lang="en-US" altLang="zh-CN" sz="3200" b="1" dirty="0">
                <a:sym typeface="Times New Roman" panose="02020603050405020304" pitchFamily="18" charset="0"/>
              </a:rPr>
              <a:t>:</a:t>
            </a:r>
            <a:r>
              <a:rPr lang="zh-CN" altLang="en-US" sz="3200" b="1" dirty="0">
                <a:sym typeface="Times New Roman" panose="02020603050405020304" pitchFamily="18" charset="0"/>
              </a:rPr>
              <a:t>代表一个类</a:t>
            </a:r>
            <a:endParaRPr lang="zh-CN" altLang="en-US" sz="3200" b="1" dirty="0">
              <a:sym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java.lang.reflect.Method</a:t>
            </a:r>
            <a:r>
              <a:rPr lang="en-US" altLang="zh-CN" sz="3200" b="1" dirty="0">
                <a:sym typeface="Times New Roman" panose="02020603050405020304" pitchFamily="18" charset="0"/>
              </a:rPr>
              <a:t>:</a:t>
            </a:r>
            <a:r>
              <a:rPr lang="zh-CN" altLang="en-US" sz="3200" b="1" dirty="0">
                <a:sym typeface="Times New Roman" panose="02020603050405020304" pitchFamily="18" charset="0"/>
              </a:rPr>
              <a:t>代表类的方法</a:t>
            </a:r>
            <a:endParaRPr lang="zh-CN" altLang="en-US" sz="3200" b="1" dirty="0">
              <a:sym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java.lang.reflect.Field</a:t>
            </a:r>
            <a:r>
              <a:rPr lang="en-US" altLang="zh-CN" sz="3200" b="1" dirty="0">
                <a:sym typeface="Times New Roman" panose="02020603050405020304" pitchFamily="18" charset="0"/>
              </a:rPr>
              <a:t>:</a:t>
            </a:r>
            <a:r>
              <a:rPr lang="zh-CN" altLang="en-US" sz="3200" b="1" dirty="0">
                <a:sym typeface="Times New Roman" panose="02020603050405020304" pitchFamily="18" charset="0"/>
              </a:rPr>
              <a:t>代表类的成员变量</a:t>
            </a:r>
            <a:endParaRPr lang="zh-CN" altLang="en-US" sz="3200" b="1" dirty="0">
              <a:sym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java.lang.reflect.Constructor</a:t>
            </a:r>
            <a:r>
              <a:rPr lang="en-US" altLang="zh-CN" sz="3200" b="1" dirty="0">
                <a:sym typeface="Times New Roman" panose="02020603050405020304" pitchFamily="18" charset="0"/>
              </a:rPr>
              <a:t>:</a:t>
            </a:r>
            <a:r>
              <a:rPr lang="zh-CN" altLang="en-US" sz="3200" b="1" dirty="0">
                <a:sym typeface="Times New Roman" panose="02020603050405020304" pitchFamily="18" charset="0"/>
              </a:rPr>
              <a:t>代表类的构造方法</a:t>
            </a:r>
            <a:endParaRPr lang="zh-CN" altLang="en-US" sz="3200" b="1" dirty="0">
              <a:sym typeface="Times New Roman" panose="02020603050405020304" pitchFamily="18" charset="0"/>
            </a:endParaRPr>
          </a:p>
          <a:p>
            <a:endParaRPr kumimoji="1"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778" y="402703"/>
            <a:ext cx="10515600" cy="1325563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  <a:sym typeface="Arial Unicode MS" pitchFamily="34" charset="-122"/>
              </a:rPr>
              <a:t> 一、</a:t>
            </a:r>
            <a:r>
              <a:rPr lang="en-US" altLang="zh-CN" b="1" dirty="0">
                <a:ea typeface="宋体" panose="02010600030101010101" pitchFamily="2" charset="-122"/>
                <a:sym typeface="Arial Unicode MS" pitchFamily="34" charset="-122"/>
              </a:rPr>
              <a:t>Class </a:t>
            </a:r>
            <a:r>
              <a:rPr lang="zh-CN" altLang="en-US" b="1" dirty="0">
                <a:ea typeface="宋体" panose="02010600030101010101" pitchFamily="2" charset="-122"/>
                <a:sym typeface="Arial Unicode MS" pitchFamily="34" charset="-122"/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252" y="1362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Object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类中定义了以下的方法，此方法将被所有子类继承：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public final Class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以上的方法返回值的类型是一个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类，此类是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反射的源头， 实际上所谓反射从程序的运行结果来看也很好理解，即：可以通过对象反射求出类的名称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408" y="377651"/>
            <a:ext cx="10515600" cy="1325563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  <a:sym typeface="Arial Unicode MS" pitchFamily="34" charset="-122"/>
              </a:rPr>
              <a:t>一、</a:t>
            </a:r>
            <a:r>
              <a:rPr lang="en-US" altLang="zh-CN" b="1" dirty="0">
                <a:ea typeface="宋体" panose="02010600030101010101" pitchFamily="2" charset="-122"/>
                <a:sym typeface="Arial Unicode MS" pitchFamily="34" charset="-122"/>
              </a:rPr>
              <a:t>Class </a:t>
            </a:r>
            <a:r>
              <a:rPr lang="zh-CN" altLang="en-US" b="1" dirty="0">
                <a:ea typeface="宋体" panose="02010600030101010101" pitchFamily="2" charset="-122"/>
                <a:sym typeface="Arial Unicode MS" pitchFamily="34" charset="-122"/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  反射可以得到的信息：某个类的属性、方法和构造器、某个类到底实现了哪些接口。对于每个类而言，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JRE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都为其保留一个不变的 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Class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类型的对象。一个 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Class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对象包含了特定某个类的有关信息。</a:t>
            </a:r>
            <a:endParaRPr lang="zh-CN" altLang="en-US" dirty="0">
              <a:ea typeface="宋体" panose="02010600030101010101" pitchFamily="2" charset="-122"/>
              <a:sym typeface="Arial Unicode MS" pitchFamily="34" charset="-122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  <a:sym typeface="Arial Unicode MS" pitchFamily="34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Class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本身也是一个类</a:t>
            </a:r>
            <a:endParaRPr lang="zh-CN" altLang="en-US" dirty="0">
              <a:ea typeface="宋体" panose="02010600030101010101" pitchFamily="2" charset="-122"/>
              <a:sym typeface="Arial Unicode MS" pitchFamily="34" charset="-122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  Class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对象只能由系统建立对象</a:t>
            </a:r>
            <a:endParaRPr lang="zh-CN" altLang="en-US" dirty="0">
              <a:ea typeface="宋体" panose="02010600030101010101" pitchFamily="2" charset="-122"/>
              <a:sym typeface="Arial Unicode MS" pitchFamily="34" charset="-122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  一个类在 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JVM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中只会有一个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Class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实例 </a:t>
            </a:r>
            <a:endParaRPr lang="zh-CN" altLang="en-US" dirty="0">
              <a:ea typeface="宋体" panose="02010600030101010101" pitchFamily="2" charset="-122"/>
              <a:sym typeface="Arial Unicode MS" pitchFamily="34" charset="-122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  一个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对象对应的是一个加载到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JVM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中的一个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.class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文件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  每个类的实例都会记得自己是由哪个 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Class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实例所生成</a:t>
            </a:r>
            <a:endParaRPr lang="zh-CN" altLang="en-US" dirty="0">
              <a:ea typeface="宋体" panose="02010600030101010101" pitchFamily="2" charset="-122"/>
              <a:sym typeface="Arial Unicode MS" pitchFamily="34" charset="-122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Arial Unicode MS" pitchFamily="34" charset="-122"/>
              </a:rPr>
              <a:t>  通过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Arial Unicode MS" pitchFamily="34" charset="-122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Arial Unicode MS" pitchFamily="34" charset="-122"/>
              </a:rPr>
              <a:t>可以完整地得到一个类中的完整结构 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987" y="465333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类的常用方法</a:t>
            </a:r>
            <a:br>
              <a:rPr lang="en-US" altLang="zh-CN" sz="2400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64712" y="1362166"/>
          <a:ext cx="1047697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489"/>
                <a:gridCol w="5238489"/>
              </a:tblGrid>
              <a:tr h="430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方法名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static Class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forName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(String name)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根据类的全类名（包名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类名）获取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对象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Object newInstance()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创建目标类对象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getName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()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获取全类名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Class getSuperclass()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获取所有的父类的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对象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Class []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getInterfaces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()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获取所有实现的接口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ClassLoader getClassLoader()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获取类 的类加载器</a:t>
                      </a:r>
                      <a:endParaRPr kumimoji="0" 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Class getSuperclass()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获取父类的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对象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Constructor[] getConstructors()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获取所有的构造器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Field[] getDeclaredFields()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获取所有的属性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43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Method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getMethod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(String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name,Class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  …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paramTypes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Arial Unicode MS" pitchFamily="34" charset="-122"/>
                        </a:rPr>
                        <a:t>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</a:rPr>
                        <a:t>获取对应的方法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409" y="452807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实例化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类对象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四种方法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br>
              <a:rPr lang="en-US" altLang="zh-CN" sz="2800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0285"/>
            <a:ext cx="10515600" cy="4836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前提：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若已知具体的类，通过类的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属性获取，该方法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最为安全可靠，程序性能最高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实例：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clazz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String.class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前提：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已知某个类的实例，调用该实例的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getClass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方法获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取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实例：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clazz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= “www.xyd.com”.getClass();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前提：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已知一个类的全类名，且该类在类路径下，可通过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Class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类的静态方法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forName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获取，可能抛出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ClassNotFoundException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实例：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clazz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Class.forName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(“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java.lang.String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”);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其他方式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不做要求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ClassLoader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cl =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this.getClass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().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getClassLoader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Class clazz4 =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cl.loadClass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(“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类的全类名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”);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934" y="40270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二、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通过反射调用类的完整结构</a:t>
            </a:r>
            <a:b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460" y="1550052"/>
            <a:ext cx="10515600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Method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Constructor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Superclass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Interface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Annotation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实现的全部接口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所继承的父类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全部的构造器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全部的方法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408" y="415229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通过反射调用类的完整结构</a:t>
            </a:r>
            <a:b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3564" y="13371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使用反射可以取得：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实现的全部接口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public Class&lt;?&gt;[]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getInterfaces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确定此对象所表示的类或接口实现的接口。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2.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所继承的父类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 Class&lt;? Super T&gt;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getSuperclass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返回表示此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所表示的实体（类、接口、基本类型）的父类的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/>
            <a:endParaRPr lang="en-US" altLang="zh-CN" sz="36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779" y="6857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3.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全部的构造器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public Constructor&lt;T&gt;[]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getConstructors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返回此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对象所表示的类的所有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构造方法。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public Constructor&lt;T&gt;[]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getDeclaredConstructors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返回此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对象表示的类声明的所有构造方法。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Constructor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类中：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取得修饰符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getModifiers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取得方法名称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: public String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getName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取得参数的类型：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 Class&lt;?&gt;[]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getParameterTypes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();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096" y="463463"/>
            <a:ext cx="10515600" cy="51498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4.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全部的方法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public Method[]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getDeclaredMethods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返回此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对象所表示的类或接口的全部方法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public Method[]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getMethods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返回此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对象所表示的类或接口的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的方法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Method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类中：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public Class&lt;?&gt;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getReturnType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取得全部的返回值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public Class&lt;?&gt;[]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getParameterTypes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取得全部的参数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 public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getModifiers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取得修饰符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253" y="438411"/>
            <a:ext cx="10515600" cy="53251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5.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全部的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public Field[]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getFields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返回此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对象所表示的类或接口的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public Field[]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getDeclaredFields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返回此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对象所表示的类或接口的全部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方法中：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public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getModifiers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以整数形式返回此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的修饰符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public Class&lt;?&gt;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getType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得到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的属性类型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   public String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getName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()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返回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的名称。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8619"/>
            <a:ext cx="10515600" cy="5638344"/>
          </a:xfrm>
        </p:spPr>
        <p:txBody>
          <a:bodyPr/>
          <a:lstStyle/>
          <a:p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6.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类所在的包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Package </a:t>
            </a:r>
            <a:r>
              <a:rPr lang="en-US" altLang="zh-CN" sz="2400" b="1" dirty="0" err="1">
                <a:latin typeface="Arial" panose="020B0604020202020204" pitchFamily="34" charset="0"/>
                <a:ea typeface="宋体" panose="02010600030101010101" pitchFamily="2" charset="-122"/>
              </a:rPr>
              <a:t>getPackage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()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三、通过反射调用类中的指定方法、指定属性</a:t>
            </a:r>
            <a:b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0077"/>
            <a:ext cx="10515600" cy="4936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1.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调用指定方法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通过反射，调用类中的方法，通过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Method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类完成。步骤：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1.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通过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类的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getMethod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(String 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name,Class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…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parameterTypes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方法取得一个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Method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对象，并设置此方法操作时所需要的参数类型。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2.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之后使用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Object invoke(Object 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, Object[] 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args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进行调用，并向方法中传递要设置的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对象的参数信息。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357" y="452807"/>
            <a:ext cx="10515600" cy="1325563"/>
          </a:xfrm>
        </p:spPr>
        <p:txBody>
          <a:bodyPr/>
          <a:lstStyle/>
          <a:p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三、通过反射调用类中的指定方法、指定属性</a:t>
            </a:r>
            <a:b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603"/>
            <a:ext cx="10515600" cy="4924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Object invoke(Object </a:t>
            </a:r>
            <a:r>
              <a:rPr lang="en-US" altLang="zh-CN" sz="32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, Object …  </a:t>
            </a:r>
            <a:r>
              <a:rPr lang="en-US" altLang="zh-CN" sz="3200" b="1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args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endParaRPr lang="en-US" altLang="zh-CN" sz="3200" dirty="0"/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说明：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1.Object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对应原方法的返回值，若原方法无返回值，此时返回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null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2.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若原方法若为静态方法，此时形参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Object 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可为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null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3.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若原方法形参列表为空，则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Object[] 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args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为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null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4.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若原方法声明为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private,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则需要在调用此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invoke()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方法前，显式调用方法对象的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setAccessible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(true)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方法，将可访问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private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的方法。</a:t>
            </a:r>
            <a:endParaRPr lang="en-US" altLang="zh-CN" sz="3200" dirty="0">
              <a:latin typeface="Arial" panose="020B0604020202020204" pitchFamily="34" charset="0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882" y="42775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调用指定属性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9868"/>
            <a:ext cx="10515600" cy="50370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在反射机制中，可以直接通过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类操作类中的属性，通过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类提供的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set()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方法就可以完成设置和取得属性内容的操作。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public Field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getField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(String name)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返回此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对象表示的类或接口的指定的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public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public Field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getDeclaredField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(String name)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返回此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Class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对象表示的类或接口的指定的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中：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public Object get(Object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取得指定对象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上此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的属性内容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public void set(Object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obj,Object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value)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设置指定对象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obj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上此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的属性内容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注：在类中属性都设置为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的前提下，在使用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set()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get()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方法时，首先要使用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Field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类中的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setAccessible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(true)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方法将需要操作的属性设置为可以被外部访问。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 public void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setAccessible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(true)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访问私有属性时，让这个属性可见。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882" y="465333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动态代理</a:t>
            </a:r>
            <a:br>
              <a:rPr lang="zh-CN" altLang="en-US" sz="2400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Arial Unicode MS" pitchFamily="34" charset="-122"/>
              </a:rPr>
              <a:t>  Proxy</a:t>
            </a:r>
            <a:r>
              <a:rPr lang="en-US" altLang="zh-CN" dirty="0">
                <a:ea typeface="宋体" panose="02010600030101010101" pitchFamily="2" charset="-122"/>
                <a:sym typeface="Arial Unicode MS" pitchFamily="34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  <a:sym typeface="Arial Unicode MS" pitchFamily="34" charset="-122"/>
              </a:rPr>
              <a:t>：专门完成代理的操作类，是所有动态代理类的父类。通过此类为一个或多个接口动态地生成实现类。</a:t>
            </a:r>
            <a:endParaRPr lang="zh-CN" altLang="en-US" dirty="0">
              <a:ea typeface="宋体" panose="02010600030101010101" pitchFamily="2" charset="-122"/>
              <a:sym typeface="Arial Unicode MS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创建一个动态代理类所对应的</a:t>
            </a:r>
            <a:r>
              <a:rPr lang="en-US" altLang="zh-CN" dirty="0">
                <a:ea typeface="宋体" panose="02010600030101010101" pitchFamily="2" charset="-122"/>
              </a:rPr>
              <a:t>Class</a:t>
            </a:r>
            <a:r>
              <a:rPr lang="zh-CN" altLang="en-US" dirty="0">
                <a:ea typeface="宋体" panose="02010600030101010101" pitchFamily="2" charset="-122"/>
              </a:rPr>
              <a:t>对象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  static Object   </a:t>
            </a:r>
            <a:r>
              <a:rPr lang="en-US" altLang="zh-CN" b="1" dirty="0" err="1">
                <a:ea typeface="宋体" panose="02010600030101010101" pitchFamily="2" charset="-122"/>
              </a:rPr>
              <a:t>newProxyInstance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</a:rPr>
              <a:t>ClassLoader</a:t>
            </a:r>
            <a:r>
              <a:rPr lang="en-US" altLang="zh-CN" b="1" dirty="0">
                <a:ea typeface="宋体" panose="02010600030101010101" pitchFamily="2" charset="-122"/>
              </a:rPr>
              <a:t> loader, Class&lt;?&gt;[] interfaces, </a:t>
            </a:r>
            <a:r>
              <a:rPr lang="en-US" altLang="zh-CN" b="1" dirty="0" err="1">
                <a:ea typeface="宋体" panose="02010600030101010101" pitchFamily="2" charset="-122"/>
              </a:rPr>
              <a:t>InvocationHandler</a:t>
            </a:r>
            <a:r>
              <a:rPr lang="en-US" altLang="zh-CN" b="1" dirty="0">
                <a:ea typeface="宋体" panose="02010600030101010101" pitchFamily="2" charset="-122"/>
              </a:rPr>
              <a:t> h)  </a:t>
            </a:r>
            <a:r>
              <a:rPr lang="zh-CN" altLang="en-US" dirty="0">
                <a:ea typeface="宋体" panose="02010600030101010101" pitchFamily="2" charset="-122"/>
              </a:rPr>
              <a:t>直接创建一个动态代理对象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90738" y="41456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/**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* 注意：如果一个对象想要通过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Proxy.newProxyInstance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方法被代理，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* 那么这个对象的类一定要有相应的接口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* 就像本类中的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ITestDemo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接口和实现类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TestDemoImpl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/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357" y="452807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动态代理步骤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986" y="15876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创建一个实现接口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InvocationHandler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的类，它必须实现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invoke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方法，以完成代理的具体操作。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2.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创建被代理的类以及接口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None/>
            </a:pP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3.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通过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Proxy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的静态方法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newProxyInstance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ClassLoader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loader, Class[] interfaces, 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InvocationHandler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h)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创建一个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Subject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接口代理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4.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通过 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Subject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代理调用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RealSubject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实现类的方法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40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192637"/>
            <a:ext cx="12192000" cy="761731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75544" y="474418"/>
            <a:ext cx="8229600" cy="100013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</a:t>
            </a:r>
            <a:r>
              <a:rPr lang="zh-CN" altLang="en-US" sz="4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基础课程内容</a:t>
            </a:r>
            <a:endParaRPr lang="zh-CN" altLang="en-US" sz="4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08034" y="1703665"/>
            <a:ext cx="4071966" cy="450059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第一章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语言概述              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第二章 基本语法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第三章 面向对象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类设计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第五章 高级类特性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第六章 异常处理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第七章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第八章 泛型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第九章 注解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&amp;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      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283200" y="1790750"/>
            <a:ext cx="4071966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第十一章 线程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第十二章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常用类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第十三章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网络编程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25826" y="592575"/>
            <a:ext cx="8229600" cy="77042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  <a:endParaRPr lang="zh-CN" altLang="en-US" sz="4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65625" y="1596107"/>
            <a:ext cx="8215370" cy="43291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理解</a:t>
            </a:r>
            <a:r>
              <a:rPr lang="en-US" altLang="zh-CN" b="1" dirty="0"/>
              <a:t>Class</a:t>
            </a:r>
            <a:r>
              <a:rPr lang="zh-CN" altLang="en-US" b="1" dirty="0"/>
              <a:t>类并实例化</a:t>
            </a:r>
            <a:r>
              <a:rPr lang="en-US" altLang="zh-CN" b="1" dirty="0"/>
              <a:t>Class</a:t>
            </a:r>
            <a:r>
              <a:rPr lang="zh-CN" altLang="en-US" b="1" dirty="0"/>
              <a:t>类对象</a:t>
            </a:r>
            <a:endParaRPr lang="zh-CN" altLang="en-US" b="1" dirty="0"/>
          </a:p>
          <a:p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 运行时创建类对象并获取类的完整结构</a:t>
            </a:r>
            <a:endParaRPr lang="zh-CN" altLang="en-US" b="1" dirty="0"/>
          </a:p>
          <a:p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3.</a:t>
            </a:r>
            <a:r>
              <a:rPr lang="zh-CN" altLang="en-US" b="1" dirty="0"/>
              <a:t>通过反射调用类的指定方法、指定属性</a:t>
            </a:r>
            <a:endParaRPr lang="zh-CN" altLang="en-US" b="1" dirty="0"/>
          </a:p>
          <a:p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4.</a:t>
            </a:r>
            <a:r>
              <a:rPr lang="zh-CN" altLang="en-US" b="1" dirty="0"/>
              <a:t>动态代理</a:t>
            </a:r>
            <a:endParaRPr lang="zh-CN" alt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242887"/>
            <a:ext cx="2695575" cy="3971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4214812"/>
            <a:ext cx="1971675" cy="2371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2350" y="51006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前提：脑海中有这个图的记忆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01088" y="1357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葫芦娃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3957638" y="1541979"/>
            <a:ext cx="4743450" cy="78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30755" y="365283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人观察图片，从记忆中发现这个是葫芦娃，这是一个正向的思考过程</a:t>
            </a:r>
            <a:endParaRPr lang="en-US" altLang="zh-CN" dirty="0"/>
          </a:p>
          <a:p>
            <a:r>
              <a:rPr lang="zh-CN" altLang="en-US" dirty="0"/>
              <a:t>这个过程是从形象的图到抽象的名字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8712" y="4071937"/>
            <a:ext cx="1971675" cy="2371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0163" y="205740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葫芦娃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7372350" y="51006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前提：脑海中有葫芦娃的记忆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629025" y="2286000"/>
            <a:ext cx="5057775" cy="185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43000" y="3288267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想象葫芦娃的形象：头顶带叶小葫芦，胖娃娃，敞胸坎肩，腰间围着一圈叶子，</a:t>
            </a:r>
            <a:endParaRPr lang="en-US" altLang="zh-CN" dirty="0"/>
          </a:p>
          <a:p>
            <a:r>
              <a:rPr lang="zh-CN" altLang="en-US" dirty="0"/>
              <a:t>一个大短裤，光脚。</a:t>
            </a:r>
            <a:endParaRPr lang="en-US" altLang="zh-CN" dirty="0"/>
          </a:p>
          <a:p>
            <a:r>
              <a:rPr lang="zh-CN" altLang="en-US" dirty="0"/>
              <a:t>这个过程就是人类的一个思维的反射过程，通过抽象的一个名字，在记忆中寻找跟</a:t>
            </a:r>
            <a:endParaRPr lang="en-US" altLang="zh-CN" dirty="0"/>
          </a:p>
          <a:p>
            <a:r>
              <a:rPr lang="zh-CN" altLang="en-US" dirty="0"/>
              <a:t>这个名字相匹配的形象的画面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671511"/>
            <a:ext cx="4846584" cy="38862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4766652"/>
            <a:ext cx="2124075" cy="14198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2350" y="5100638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前提：</a:t>
            </a:r>
            <a:r>
              <a:rPr lang="en-US" altLang="zh-CN" b="1" dirty="0" err="1">
                <a:solidFill>
                  <a:srgbClr val="FF0000"/>
                </a:solidFill>
              </a:rPr>
              <a:t>jvm</a:t>
            </a:r>
            <a:r>
              <a:rPr lang="zh-CN" altLang="en-US" b="1" dirty="0">
                <a:solidFill>
                  <a:srgbClr val="FF0000"/>
                </a:solidFill>
              </a:rPr>
              <a:t>已经加载这个类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>
          <a:xfrm flipV="1">
            <a:off x="5618109" y="2486025"/>
            <a:ext cx="2797229" cy="1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15375" y="210026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 葫芦娃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5375" y="4766652"/>
            <a:ext cx="2124075" cy="14198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0163" y="205740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类名：葫芦娃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7372350" y="5100638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前提：</a:t>
            </a:r>
            <a:r>
              <a:rPr lang="en-US" altLang="zh-CN" b="1" dirty="0" err="1">
                <a:solidFill>
                  <a:srgbClr val="FF0000"/>
                </a:solidFill>
              </a:rPr>
              <a:t>jvm</a:t>
            </a:r>
            <a:r>
              <a:rPr lang="zh-CN" altLang="en-US" b="1" dirty="0">
                <a:solidFill>
                  <a:srgbClr val="FF0000"/>
                </a:solidFill>
              </a:rPr>
              <a:t>已经加载这个类，相当于人脑有了这个类的记忆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38" y="4043363"/>
            <a:ext cx="1034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现在，给</a:t>
            </a:r>
            <a:r>
              <a:rPr lang="en-US" altLang="zh-CN" dirty="0" err="1"/>
              <a:t>jvm</a:t>
            </a:r>
            <a:r>
              <a:rPr lang="zh-CN" altLang="en-US" dirty="0"/>
              <a:t>一个类名，能不能知道类的具体信息呢？能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反射机制，就是通过一个抽象的类名能够在自己记忆（加载类的内存）中找到相匹配的类的具体信息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54394" y="29383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反射机制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1"/>
          </p:cNvCxnSpPr>
          <p:nvPr/>
        </p:nvCxnSpPr>
        <p:spPr>
          <a:xfrm>
            <a:off x="5178148" y="2700338"/>
            <a:ext cx="976246" cy="422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416" y="157162"/>
            <a:ext cx="4846584" cy="3886201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8" idx="3"/>
          </p:cNvCxnSpPr>
          <p:nvPr/>
        </p:nvCxnSpPr>
        <p:spPr>
          <a:xfrm flipV="1">
            <a:off x="7262390" y="2472898"/>
            <a:ext cx="552873" cy="650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435" y="483716"/>
            <a:ext cx="11037277" cy="6176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b="1" dirty="0">
                <a:sym typeface="Times New Roman" panose="02020603050405020304" pitchFamily="18" charset="0"/>
              </a:rPr>
              <a:t>   Java Reflection</a:t>
            </a:r>
            <a:endParaRPr lang="zh-CN" altLang="en-US" sz="4400" b="1" dirty="0">
              <a:sym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</a:t>
            </a:r>
            <a:r>
              <a:rPr lang="en-US" altLang="zh-CN" dirty="0">
                <a:sym typeface="Times New Roman" panose="02020603050405020304" pitchFamily="18" charset="0"/>
              </a:rPr>
              <a:t>Reflection</a:t>
            </a:r>
            <a:r>
              <a:rPr lang="zh-CN" altLang="en-US" dirty="0">
                <a:sym typeface="Times New Roman" panose="02020603050405020304" pitchFamily="18" charset="0"/>
              </a:rPr>
              <a:t>（反射）是</a:t>
            </a:r>
            <a:r>
              <a:rPr lang="zh-CN" altLang="en-US" dirty="0">
                <a:sym typeface="Arial Unicode MS" charset="0"/>
              </a:rPr>
              <a:t>被视为动态语言的关键，反射机制允许程序在执行期借助于</a:t>
            </a:r>
            <a:r>
              <a:rPr lang="en-US" altLang="zh-CN" dirty="0">
                <a:sym typeface="Arial Unicode MS" charset="0"/>
              </a:rPr>
              <a:t>Reflection API</a:t>
            </a:r>
            <a:r>
              <a:rPr lang="zh-CN" altLang="en-US" dirty="0">
                <a:sym typeface="Arial Unicode MS" charset="0"/>
              </a:rPr>
              <a:t>取得任何类的内部信息，并能直接操作任意对象的内部属性及方法</a:t>
            </a:r>
            <a:endParaRPr lang="zh-CN" altLang="en-US" dirty="0">
              <a:sym typeface="Arial Unicode MS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</a:t>
            </a:r>
            <a:r>
              <a:rPr lang="en-US" altLang="zh-CN" sz="4400" b="1" dirty="0">
                <a:sym typeface="Times New Roman" panose="02020603050405020304" pitchFamily="18" charset="0"/>
              </a:rPr>
              <a:t>Java</a:t>
            </a:r>
            <a:r>
              <a:rPr lang="zh-CN" altLang="en-US" sz="4400" b="1" dirty="0">
                <a:sym typeface="Times New Roman" panose="02020603050405020304" pitchFamily="18" charset="0"/>
              </a:rPr>
              <a:t>反射机制提供的功能</a:t>
            </a:r>
            <a:endParaRPr lang="zh-CN" altLang="en-US" sz="4400" b="1" dirty="0">
              <a:sym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</a:t>
            </a:r>
            <a:r>
              <a:rPr lang="zh-CN" altLang="en-US" sz="2800" dirty="0">
                <a:sym typeface="Times New Roman" panose="02020603050405020304" pitchFamily="18" charset="0"/>
              </a:rPr>
              <a:t>在运行时判断任意一个对象所属的类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800" dirty="0">
                <a:sym typeface="Times New Roman" panose="02020603050405020304" pitchFamily="18" charset="0"/>
              </a:rPr>
              <a:t>        在运行时构造任意一个类的对象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800" dirty="0">
                <a:sym typeface="Times New Roman" panose="02020603050405020304" pitchFamily="18" charset="0"/>
              </a:rPr>
              <a:t>        在运行时判断任意一个类所具有的成员变量和方法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800" dirty="0">
                <a:sym typeface="Times New Roman" panose="02020603050405020304" pitchFamily="18" charset="0"/>
              </a:rPr>
              <a:t>         在运行时调用任意一个对象的成员变量和方法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800" dirty="0">
                <a:sym typeface="Times New Roman" panose="02020603050405020304" pitchFamily="18" charset="0"/>
              </a:rPr>
              <a:t>         </a:t>
            </a:r>
            <a:r>
              <a:rPr lang="zh-CN" altLang="en-US" sz="2800" dirty="0">
                <a:solidFill>
                  <a:srgbClr val="FF0000"/>
                </a:solidFill>
                <a:sym typeface="Times New Roman" panose="02020603050405020304" pitchFamily="18" charset="0"/>
              </a:rPr>
              <a:t>生成动态代理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5065</Words>
  <Application>WPS 演示</Application>
  <PresentationFormat>宽屏</PresentationFormat>
  <Paragraphs>343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黑体</vt:lpstr>
      <vt:lpstr>Times New Roman</vt:lpstr>
      <vt:lpstr>华文细黑</vt:lpstr>
      <vt:lpstr>微软雅黑</vt:lpstr>
      <vt:lpstr>Arial Unicode MS</vt:lpstr>
      <vt:lpstr>Arial Unicode MS</vt:lpstr>
      <vt:lpstr>Calibri</vt:lpstr>
      <vt:lpstr>Calibri Light</vt:lpstr>
      <vt:lpstr>Courier New</vt:lpstr>
      <vt:lpstr>新研科技</vt:lpstr>
      <vt:lpstr>反射</vt:lpstr>
      <vt:lpstr>PowerPoint 演示文稿</vt:lpstr>
      <vt:lpstr>JAVA基础课程内容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Java反射机制研究及应用</vt:lpstr>
      <vt:lpstr> 一、Class 类</vt:lpstr>
      <vt:lpstr>一、Class 类</vt:lpstr>
      <vt:lpstr>Class类的常用方法 </vt:lpstr>
      <vt:lpstr>实例化Class类对象(四种方法) </vt:lpstr>
      <vt:lpstr>二、通过反射调用类的完整结构 </vt:lpstr>
      <vt:lpstr>2.2通过反射调用类的完整结构 </vt:lpstr>
      <vt:lpstr>PowerPoint 演示文稿</vt:lpstr>
      <vt:lpstr>PowerPoint 演示文稿</vt:lpstr>
      <vt:lpstr>PowerPoint 演示文稿</vt:lpstr>
      <vt:lpstr>PowerPoint 演示文稿</vt:lpstr>
      <vt:lpstr> 三、通过反射调用类中的指定方法、指定属性 </vt:lpstr>
      <vt:lpstr>三、通过反射调用类中的指定方法、指定属性 </vt:lpstr>
      <vt:lpstr>2.调用指定属性</vt:lpstr>
      <vt:lpstr>Java动态代理 </vt:lpstr>
      <vt:lpstr>动态代理步骤</vt:lpstr>
      <vt:lpstr>PowerPoint 演示文稿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Yeung</cp:lastModifiedBy>
  <cp:revision>65</cp:revision>
  <dcterms:created xsi:type="dcterms:W3CDTF">2018-02-01T07:53:00Z</dcterms:created>
  <dcterms:modified xsi:type="dcterms:W3CDTF">2021-08-27T14:49:50Z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B9BB3218F60446B8B7D5AF6C4DA17214</vt:lpwstr>
  </property>
</Properties>
</file>