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60" r:id="rId4"/>
    <p:sldId id="262" r:id="rId5"/>
    <p:sldId id="263" r:id="rId6"/>
    <p:sldId id="261" r:id="rId7"/>
    <p:sldId id="272" r:id="rId8"/>
    <p:sldId id="273" r:id="rId9"/>
    <p:sldId id="274" r:id="rId10"/>
    <p:sldId id="266" r:id="rId11"/>
    <p:sldId id="267" r:id="rId12"/>
    <p:sldId id="264" r:id="rId13"/>
    <p:sldId id="265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9159"/>
    <a:srgbClr val="E17727"/>
    <a:srgbClr val="006974"/>
    <a:srgbClr val="435132"/>
    <a:srgbClr val="E8C738"/>
    <a:srgbClr val="014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284" autoAdjust="0"/>
  </p:normalViewPr>
  <p:slideViewPr>
    <p:cSldViewPr snapToGrid="0">
      <p:cViewPr>
        <p:scale>
          <a:sx n="80" d="100"/>
          <a:sy n="80" d="100"/>
        </p:scale>
        <p:origin x="1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627B3-07F9-4A29-AB59-9B3CABADEA0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8EC7A-C847-4BE7-A6B2-AA690329F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72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800" b="1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BlueSky is a modeling framework. 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BlueSky modularly links a variety of independent models of fire information, fuel loading, fire consumption, fire emissions, and smoke dispersion.</a:t>
            </a:r>
          </a:p>
          <a:p>
            <a:pPr algn="l" rtl="0"/>
            <a:endParaRPr lang="en-US" sz="1800" b="0" i="0" dirty="0">
              <a:solidFill>
                <a:srgbClr val="212121"/>
              </a:solidFill>
              <a:effectLst/>
              <a:latin typeface="Lato" panose="020F0502020204030203" pitchFamily="34" charset="0"/>
            </a:endParaRPr>
          </a:p>
          <a:p>
            <a:pPr algn="l" rtl="0"/>
            <a:r>
              <a:rPr lang="en-US" sz="18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At each modeling step, BlueSky has several different specific models from which to choose. 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BlueSky is not a model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 per se because many different modeling pathways are possible within BlueSky.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8EC7A-C847-4BE7-A6B2-AA690329FA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56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8EC7A-C847-4BE7-A6B2-AA690329FA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6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8EC7A-C847-4BE7-A6B2-AA690329FA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10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8EC7A-C847-4BE7-A6B2-AA690329FA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80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800" b="1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BlueSky is a modeling framework. 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BlueSky modularly links a variety of independent models of fire information, fuel loading, fire consumption, fire emissions, and smoke dispersion.</a:t>
            </a:r>
          </a:p>
          <a:p>
            <a:pPr algn="l" rtl="0"/>
            <a:endParaRPr lang="en-US" sz="1800" b="0" i="0" dirty="0">
              <a:solidFill>
                <a:srgbClr val="212121"/>
              </a:solidFill>
              <a:effectLst/>
              <a:latin typeface="Lato" panose="020F0502020204030203" pitchFamily="34" charset="0"/>
            </a:endParaRPr>
          </a:p>
          <a:p>
            <a:pPr algn="l" rtl="0"/>
            <a:r>
              <a:rPr lang="en-US" sz="18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At each modeling step, BlueSky has several different specific models from which to choose. 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BlueSky is not a model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 per se because many different modeling pathways are possible within BlueSky.</a:t>
            </a:r>
          </a:p>
          <a:p>
            <a:endParaRPr lang="en-US" dirty="0"/>
          </a:p>
          <a:p>
            <a:r>
              <a:rPr lang="en-US" dirty="0"/>
              <a:t>Predictive Services, National Interagency Fire Center. ‘Geographic Area Forecasts November 2024 through February 2025’,  Retrieved from https://www.nifc.gov/nicc-files/predictive/outlooks/monthly_seasonal_outlook.pdf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Image caption: "Smith, J. (2020). 'Urban Landscape.' [Image]. Retrieved from https://www.cityscape.com".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8EC7A-C847-4BE7-A6B2-AA690329FA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79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800" b="1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BlueSky is a modeling framework. 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BlueSky modularly links a variety of independent models of fire information, fuel loading, fire consumption, fire emissions, and smoke dispersion.</a:t>
            </a:r>
          </a:p>
          <a:p>
            <a:pPr algn="l" rtl="0"/>
            <a:endParaRPr lang="en-US" sz="1800" b="0" i="0" dirty="0">
              <a:solidFill>
                <a:srgbClr val="212121"/>
              </a:solidFill>
              <a:effectLst/>
              <a:latin typeface="Lato" panose="020F0502020204030203" pitchFamily="34" charset="0"/>
            </a:endParaRPr>
          </a:p>
          <a:p>
            <a:pPr algn="l" rtl="0"/>
            <a:r>
              <a:rPr lang="en-US" sz="18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At each modeling step, BlueSky has several different specific models from which to choose. 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BlueSky is not a model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 per se because many different modeling pathways are possible within BlueSky.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8EC7A-C847-4BE7-A6B2-AA690329FA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1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95C3-F90B-1EEB-56A5-5A497A6C3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E6812-6C16-23F8-8F70-861149327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36A9D-93C7-2019-10C5-E6B2DE18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CE83-340F-4D74-8C52-143A083F72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F113-6707-CBF2-C0A7-B974E48B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BDFB3-6E1E-41E8-3560-70E7E380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E8D9-E3EC-4B4C-B884-9335E80C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1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9E07-E892-054D-FE87-D88779A3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47713-BB08-0B13-6C98-F4F68BC34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26357-8C26-5FED-BAB6-D8C57441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CE83-340F-4D74-8C52-143A083F72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45185-365B-9FB8-D71E-36E68763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451D8-8AB7-967A-755E-C1EBB5D8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E8D9-E3EC-4B4C-B884-9335E80C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7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29780-8C57-E5CF-DCF3-F136FBD50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21592-0BB8-4DA8-3717-C14895E3B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1B2AB-4682-1072-5EF8-21524B7D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CE83-340F-4D74-8C52-143A083F72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85476-AA5F-D031-47D4-53D34B79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E9E02-06B2-06AA-61CA-DBCC9677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E8D9-E3EC-4B4C-B884-9335E80C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8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E00A-705A-F6E2-2FAF-DCC0EF85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95186-41A1-478E-2876-1AF9A2A19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AFE7B-7150-4221-03F5-47A5FE27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CE83-340F-4D74-8C52-143A083F72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36744-0AC9-3CC2-5765-90F28488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985AE-1128-A507-0AF3-4CBEB0C2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E8D9-E3EC-4B4C-B884-9335E80C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8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8F02-B937-E808-F4C3-32259584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F03B6-7F6A-6219-3F10-21D122C85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142BE-696B-D0AE-005F-658F260F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CE83-340F-4D74-8C52-143A083F72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E92A4-C07B-6646-9E0A-38C0E721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CD56B-1D9E-A4D1-9F13-DCB22519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E8D9-E3EC-4B4C-B884-9335E80C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4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5AEA-3CB7-1D9F-C7FD-78D4BCE3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7340B-258F-F1C1-62B0-0307D16DA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E34DA-BC45-32E2-23CA-71BF6483A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5FD6B-7BA5-EEEF-50FA-54B4F54C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CE83-340F-4D74-8C52-143A083F72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2F7DE-0FF9-E673-2A8E-628A9114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378ED-1D53-91D9-4D6B-94C91CA4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E8D9-E3EC-4B4C-B884-9335E80C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729A-D64E-BA50-04CA-CBC1CB1C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201FD-1EF6-30E8-342F-79DB3B97E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F0FCA-C2E3-F36A-2FF8-E39A911C6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3A47A-C350-DCCA-E78F-645DDB451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3AB74-B33B-17D6-50B9-45A78F566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49777-3065-F185-2C99-3DB6F6D2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CE83-340F-4D74-8C52-143A083F72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7D72F7-D414-6402-D3BF-547A9A6A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4EBA1-F7A8-9389-F0C9-5A3A6EB7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E8D9-E3EC-4B4C-B884-9335E80C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8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2CFD-DCE3-1B7C-3C4C-0A53C766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918F8-CFA8-02D6-F081-58BF3DAE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CE83-340F-4D74-8C52-143A083F72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FB13C-BBB2-D59D-017A-028D24E4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2A1C6-1981-6B6F-FC70-0CB86BF8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E8D9-E3EC-4B4C-B884-9335E80C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9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C911C-C70B-8637-B093-6C8C9EAC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CE83-340F-4D74-8C52-143A083F72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71C05-5141-6455-EF72-938FDB7C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6DC22-3068-EF20-89A4-C07A5045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E8D9-E3EC-4B4C-B884-9335E80C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8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7B2E-B421-C62E-BB8C-EB43F4EE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BC4B8-59A4-49D0-AD86-75E638FCB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93D16-11F8-1E3E-1776-A558DC4E5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3CB6B-9BC1-572F-DF11-5E37B53A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CE83-340F-4D74-8C52-143A083F72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06B73-D4BF-9DED-B198-96A294AC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4533C-FAD8-88E5-D8FE-5AAC8E84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E8D9-E3EC-4B4C-B884-9335E80C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7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6714-711F-4B58-FFEA-B2498783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BB7C3-F5DF-9DDD-0B38-3E18B3C68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62475-7FBF-7A8B-ECD7-F4CDC8922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C7A9E-D865-2B2F-EB27-49DCA977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CE83-340F-4D74-8C52-143A083F72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89B86-2B49-AF47-36EB-44385663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20BD0-FD5B-5203-73A5-FDAE50D9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E8D9-E3EC-4B4C-B884-9335E80C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46E2B-CF80-E506-587D-60B4AD20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FAE6E-066B-9AD2-4D6C-13B26D64B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3636A-A36E-B094-4FEE-553A782A4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CCE83-340F-4D74-8C52-143A083F72D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866F3-829F-96D8-CE6C-39CCDAF6C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3B3AC-EB02-6A87-20C9-86B8F0DFF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1E8D9-E3EC-4B4C-B884-9335E80C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2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C2997EE-0889-44C3-AC0D-18F26AC9A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swimming in a lake&#10;&#10;Description automatically generated">
            <a:extLst>
              <a:ext uri="{FF2B5EF4-FFF2-40B4-BE49-F238E27FC236}">
                <a16:creationId xmlns:a16="http://schemas.microsoft.com/office/drawing/2014/main" id="{28FBD27A-FBC4-E172-6D29-5E0D8C0BB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" r="-3" b="38840"/>
          <a:stretch/>
        </p:blipFill>
        <p:spPr>
          <a:xfrm>
            <a:off x="20" y="10"/>
            <a:ext cx="7215381" cy="2969294"/>
          </a:xfrm>
          <a:custGeom>
            <a:avLst/>
            <a:gdLst/>
            <a:ahLst/>
            <a:cxnLst/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5" name="Picture 4" descr="A blue water in a forest&#10;&#10;Description automatically generated">
            <a:extLst>
              <a:ext uri="{FF2B5EF4-FFF2-40B4-BE49-F238E27FC236}">
                <a16:creationId xmlns:a16="http://schemas.microsoft.com/office/drawing/2014/main" id="{5146381C-18C8-8A9C-F286-DC94A1E36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7" r="-3" b="13321"/>
          <a:stretch/>
        </p:blipFill>
        <p:spPr>
          <a:xfrm>
            <a:off x="5622233" y="10"/>
            <a:ext cx="6569769" cy="3750724"/>
          </a:xfrm>
          <a:custGeom>
            <a:avLst/>
            <a:gdLst/>
            <a:ahLst/>
            <a:cxnLst/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7" name="Picture 6" descr="A baby alligator on top of a crocodile&#10;&#10;Description automatically generated">
            <a:extLst>
              <a:ext uri="{FF2B5EF4-FFF2-40B4-BE49-F238E27FC236}">
                <a16:creationId xmlns:a16="http://schemas.microsoft.com/office/drawing/2014/main" id="{9E8CC269-DF97-06FE-4018-373445F40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29" b="23132"/>
          <a:stretch/>
        </p:blipFill>
        <p:spPr>
          <a:xfrm>
            <a:off x="9427779" y="3497179"/>
            <a:ext cx="8009991" cy="2970106"/>
          </a:xfrm>
          <a:custGeom>
            <a:avLst/>
            <a:gdLst/>
            <a:ahLst/>
            <a:cxnLst/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9" name="Picture 8" descr="A person and person walking on a path in the woods&#10;&#10;Description automatically generated">
            <a:extLst>
              <a:ext uri="{FF2B5EF4-FFF2-40B4-BE49-F238E27FC236}">
                <a16:creationId xmlns:a16="http://schemas.microsoft.com/office/drawing/2014/main" id="{C6F1ECA6-AA9D-4503-0106-1DCCF7CCFF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0" r="1" b="7842"/>
          <a:stretch/>
        </p:blipFill>
        <p:spPr>
          <a:xfrm>
            <a:off x="1" y="3106464"/>
            <a:ext cx="6209553" cy="3751536"/>
          </a:xfrm>
          <a:custGeom>
            <a:avLst/>
            <a:gdLst/>
            <a:ahLst/>
            <a:cxnLst/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  <p:pic>
        <p:nvPicPr>
          <p:cNvPr id="12" name="Picture 11" descr="A baby alligator on top of a crocodile&#10;&#10;Description automatically generated">
            <a:extLst>
              <a:ext uri="{FF2B5EF4-FFF2-40B4-BE49-F238E27FC236}">
                <a16:creationId xmlns:a16="http://schemas.microsoft.com/office/drawing/2014/main" id="{6E05E11C-9DB3-371B-906D-2D3890F7A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11" y="2575550"/>
            <a:ext cx="6209553" cy="4282450"/>
          </a:xfrm>
          <a:prstGeom prst="parallelogram">
            <a:avLst>
              <a:gd name="adj" fmla="val 44520"/>
            </a:avLst>
          </a:prstGeom>
        </p:spPr>
      </p:pic>
      <p:pic>
        <p:nvPicPr>
          <p:cNvPr id="16" name="Picture 15" descr="A green and white logo&#10;&#10;Description automatically generated">
            <a:extLst>
              <a:ext uri="{FF2B5EF4-FFF2-40B4-BE49-F238E27FC236}">
                <a16:creationId xmlns:a16="http://schemas.microsoft.com/office/drawing/2014/main" id="{F5FEA5D5-F7CF-AEFF-A80B-D9CF1BFB5B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052" y="-2547444"/>
            <a:ext cx="7922393" cy="273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9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A3DED-607C-EAB8-F7B0-87475CCB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E8D9-E3EC-4B4C-B884-9335E80C875B}" type="slidenum">
              <a:rPr lang="en-US" smtClean="0"/>
              <a:t>10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986E62-04FA-389A-1487-0B4D2EE63C7E}"/>
              </a:ext>
            </a:extLst>
          </p:cNvPr>
          <p:cNvGrpSpPr/>
          <p:nvPr/>
        </p:nvGrpSpPr>
        <p:grpSpPr>
          <a:xfrm>
            <a:off x="0" y="0"/>
            <a:ext cx="11454063" cy="6858000"/>
            <a:chOff x="0" y="0"/>
            <a:chExt cx="11454063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F7656C-BFEB-A697-7F4C-98E72C9A6E63}"/>
                </a:ext>
              </a:extLst>
            </p:cNvPr>
            <p:cNvSpPr/>
            <p:nvPr/>
          </p:nvSpPr>
          <p:spPr>
            <a:xfrm>
              <a:off x="0" y="0"/>
              <a:ext cx="561474" cy="6858000"/>
            </a:xfrm>
            <a:prstGeom prst="rect">
              <a:avLst/>
            </a:prstGeom>
            <a:solidFill>
              <a:srgbClr val="E1772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A887FA5-5E40-9E8B-6BAD-0D6F2F4DB3F8}"/>
                </a:ext>
              </a:extLst>
            </p:cNvPr>
            <p:cNvCxnSpPr>
              <a:cxnSpLocks/>
            </p:cNvCxnSpPr>
            <p:nvPr/>
          </p:nvCxnSpPr>
          <p:spPr>
            <a:xfrm>
              <a:off x="2662990" y="6416841"/>
              <a:ext cx="8791073" cy="0"/>
            </a:xfrm>
            <a:prstGeom prst="line">
              <a:avLst/>
            </a:prstGeom>
            <a:ln>
              <a:solidFill>
                <a:srgbClr val="E17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 descr="A green and white logo&#10;&#10;Description automatically generated">
              <a:extLst>
                <a:ext uri="{FF2B5EF4-FFF2-40B4-BE49-F238E27FC236}">
                  <a16:creationId xmlns:a16="http://schemas.microsoft.com/office/drawing/2014/main" id="{2A10754D-DB6E-EC79-6F51-EF325C1A8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504" y="6029826"/>
              <a:ext cx="2004370" cy="691649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304635B-3637-97C9-2493-AF65E9BD3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721" y="2182658"/>
            <a:ext cx="5571029" cy="316611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6E383C7-3241-EA9B-7921-E325214E88D2}"/>
              </a:ext>
            </a:extLst>
          </p:cNvPr>
          <p:cNvGrpSpPr/>
          <p:nvPr/>
        </p:nvGrpSpPr>
        <p:grpSpPr>
          <a:xfrm>
            <a:off x="693305" y="1501609"/>
            <a:ext cx="5507346" cy="4528217"/>
            <a:chOff x="1258455" y="1501610"/>
            <a:chExt cx="5507346" cy="452821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F45E843-8CF5-F6B0-A830-4B30057F50AC}"/>
                </a:ext>
              </a:extLst>
            </p:cNvPr>
            <p:cNvGrpSpPr/>
            <p:nvPr/>
          </p:nvGrpSpPr>
          <p:grpSpPr>
            <a:xfrm>
              <a:off x="1828800" y="1501610"/>
              <a:ext cx="4937001" cy="4528216"/>
              <a:chOff x="1828800" y="1501610"/>
              <a:chExt cx="4937001" cy="4528216"/>
            </a:xfrm>
          </p:grpSpPr>
          <p:pic>
            <p:nvPicPr>
              <p:cNvPr id="5" name="Picture 4" descr="A graph showing a graph of hazard&#10;&#10;Description automatically generated with medium confidence">
                <a:extLst>
                  <a:ext uri="{FF2B5EF4-FFF2-40B4-BE49-F238E27FC236}">
                    <a16:creationId xmlns:a16="http://schemas.microsoft.com/office/drawing/2014/main" id="{7F6B8254-B1F3-854E-4174-1BB6F17F3C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488" r="23372"/>
              <a:stretch/>
            </p:blipFill>
            <p:spPr>
              <a:xfrm>
                <a:off x="1828800" y="1501610"/>
                <a:ext cx="4937001" cy="4528216"/>
              </a:xfrm>
              <a:prstGeom prst="rect">
                <a:avLst/>
              </a:prstGeom>
            </p:spPr>
          </p:pic>
          <p:pic>
            <p:nvPicPr>
              <p:cNvPr id="8" name="Picture 7" descr="A graph showing a graph of hazard&#10;&#10;Description automatically generated with medium confidence">
                <a:extLst>
                  <a:ext uri="{FF2B5EF4-FFF2-40B4-BE49-F238E27FC236}">
                    <a16:creationId xmlns:a16="http://schemas.microsoft.com/office/drawing/2014/main" id="{8E90FAD4-80EA-1C20-8930-02FE379F9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alphaModFix amt="6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531" t="4211" b="78246"/>
              <a:stretch/>
            </p:blipFill>
            <p:spPr>
              <a:xfrm>
                <a:off x="4401371" y="1697017"/>
                <a:ext cx="2246272" cy="1046183"/>
              </a:xfrm>
              <a:prstGeom prst="rect">
                <a:avLst/>
              </a:prstGeom>
            </p:spPr>
          </p:pic>
        </p:grpSp>
        <p:pic>
          <p:nvPicPr>
            <p:cNvPr id="15" name="Picture 14" descr="A graph showing a graph of hazard&#10;&#10;Description automatically generated with medium confidence">
              <a:extLst>
                <a:ext uri="{FF2B5EF4-FFF2-40B4-BE49-F238E27FC236}">
                  <a16:creationId xmlns:a16="http://schemas.microsoft.com/office/drawing/2014/main" id="{183F5EFA-D488-8648-9B8B-5C4644874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2821"/>
            <a:stretch/>
          </p:blipFill>
          <p:spPr>
            <a:xfrm>
              <a:off x="1258455" y="1501611"/>
              <a:ext cx="570346" cy="452821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AB24BA5-A136-135A-4302-1C49EBE4D1E7}"/>
              </a:ext>
            </a:extLst>
          </p:cNvPr>
          <p:cNvSpPr txBox="1"/>
          <p:nvPr/>
        </p:nvSpPr>
        <p:spPr>
          <a:xfrm>
            <a:off x="561474" y="0"/>
            <a:ext cx="11630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17727"/>
                </a:solidFill>
                <a:latin typeface="+mj-lt"/>
                <a:cs typeface="Khmer UI" panose="020F0502020204030204" pitchFamily="34" charset="0"/>
              </a:rPr>
              <a:t>Tallahassee Historical AQI:</a:t>
            </a:r>
          </a:p>
        </p:txBody>
      </p:sp>
    </p:spTree>
    <p:extLst>
      <p:ext uri="{BB962C8B-B14F-4D97-AF65-F5344CB8AC3E}">
        <p14:creationId xmlns:p14="http://schemas.microsoft.com/office/powerpoint/2010/main" val="60019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A3DED-607C-EAB8-F7B0-87475CCB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E8D9-E3EC-4B4C-B884-9335E80C875B}" type="slidenum">
              <a:rPr lang="en-US" smtClean="0"/>
              <a:t>11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986E62-04FA-389A-1487-0B4D2EE63C7E}"/>
              </a:ext>
            </a:extLst>
          </p:cNvPr>
          <p:cNvGrpSpPr/>
          <p:nvPr/>
        </p:nvGrpSpPr>
        <p:grpSpPr>
          <a:xfrm>
            <a:off x="0" y="0"/>
            <a:ext cx="11454063" cy="6858000"/>
            <a:chOff x="0" y="0"/>
            <a:chExt cx="11454063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F7656C-BFEB-A697-7F4C-98E72C9A6E63}"/>
                </a:ext>
              </a:extLst>
            </p:cNvPr>
            <p:cNvSpPr/>
            <p:nvPr/>
          </p:nvSpPr>
          <p:spPr>
            <a:xfrm>
              <a:off x="0" y="0"/>
              <a:ext cx="561474" cy="6858000"/>
            </a:xfrm>
            <a:prstGeom prst="rect">
              <a:avLst/>
            </a:prstGeom>
            <a:solidFill>
              <a:srgbClr val="E1772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A887FA5-5E40-9E8B-6BAD-0D6F2F4DB3F8}"/>
                </a:ext>
              </a:extLst>
            </p:cNvPr>
            <p:cNvCxnSpPr>
              <a:cxnSpLocks/>
            </p:cNvCxnSpPr>
            <p:nvPr/>
          </p:nvCxnSpPr>
          <p:spPr>
            <a:xfrm>
              <a:off x="2662990" y="6416841"/>
              <a:ext cx="8791073" cy="0"/>
            </a:xfrm>
            <a:prstGeom prst="line">
              <a:avLst/>
            </a:prstGeom>
            <a:ln>
              <a:solidFill>
                <a:srgbClr val="E17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 descr="A green and white logo&#10;&#10;Description automatically generated">
              <a:extLst>
                <a:ext uri="{FF2B5EF4-FFF2-40B4-BE49-F238E27FC236}">
                  <a16:creationId xmlns:a16="http://schemas.microsoft.com/office/drawing/2014/main" id="{2A10754D-DB6E-EC79-6F51-EF325C1A8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504" y="6029826"/>
              <a:ext cx="2004370" cy="691649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AB24BA5-A136-135A-4302-1C49EBE4D1E7}"/>
              </a:ext>
            </a:extLst>
          </p:cNvPr>
          <p:cNvSpPr txBox="1"/>
          <p:nvPr/>
        </p:nvSpPr>
        <p:spPr>
          <a:xfrm>
            <a:off x="561474" y="0"/>
            <a:ext cx="11630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E17727"/>
                </a:solidFill>
                <a:latin typeface="+mj-lt"/>
                <a:cs typeface="Khmer UI" panose="020F0502020204030204" pitchFamily="34" charset="0"/>
              </a:rPr>
              <a:t>Smoke &amp; AQI Projection:</a:t>
            </a:r>
          </a:p>
        </p:txBody>
      </p:sp>
    </p:spTree>
    <p:extLst>
      <p:ext uri="{BB962C8B-B14F-4D97-AF65-F5344CB8AC3E}">
        <p14:creationId xmlns:p14="http://schemas.microsoft.com/office/powerpoint/2010/main" val="261005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A3DED-607C-EAB8-F7B0-87475CCB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E8D9-E3EC-4B4C-B884-9335E80C875B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7656C-BFEB-A697-7F4C-98E72C9A6E63}"/>
              </a:ext>
            </a:extLst>
          </p:cNvPr>
          <p:cNvSpPr/>
          <p:nvPr/>
        </p:nvSpPr>
        <p:spPr>
          <a:xfrm>
            <a:off x="0" y="0"/>
            <a:ext cx="561474" cy="6858000"/>
          </a:xfrm>
          <a:prstGeom prst="rect">
            <a:avLst/>
          </a:prstGeom>
          <a:solidFill>
            <a:srgbClr val="0069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887FA5-5E40-9E8B-6BAD-0D6F2F4DB3F8}"/>
              </a:ext>
            </a:extLst>
          </p:cNvPr>
          <p:cNvCxnSpPr>
            <a:cxnSpLocks/>
          </p:cNvCxnSpPr>
          <p:nvPr/>
        </p:nvCxnSpPr>
        <p:spPr>
          <a:xfrm>
            <a:off x="2662990" y="6416841"/>
            <a:ext cx="8791073" cy="0"/>
          </a:xfrm>
          <a:prstGeom prst="line">
            <a:avLst/>
          </a:prstGeom>
          <a:ln>
            <a:solidFill>
              <a:srgbClr val="0069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een and white logo&#10;&#10;Description automatically generated">
            <a:extLst>
              <a:ext uri="{FF2B5EF4-FFF2-40B4-BE49-F238E27FC236}">
                <a16:creationId xmlns:a16="http://schemas.microsoft.com/office/drawing/2014/main" id="{2A10754D-DB6E-EC79-6F51-EF325C1A8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4" y="6029826"/>
            <a:ext cx="2004370" cy="6916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E48BC7-9A0A-E9D9-149D-903D67826A4E}"/>
              </a:ext>
            </a:extLst>
          </p:cNvPr>
          <p:cNvSpPr txBox="1"/>
          <p:nvPr/>
        </p:nvSpPr>
        <p:spPr>
          <a:xfrm>
            <a:off x="561474" y="0"/>
            <a:ext cx="11630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974"/>
                </a:solidFill>
                <a:latin typeface="+mj-lt"/>
                <a:cs typeface="Khmer UI" panose="020F0502020204030204" pitchFamily="34" charset="0"/>
              </a:rPr>
              <a:t>Modeling Deficiencies: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24362C-49C6-E19A-64C1-D5128D9B32B7}"/>
              </a:ext>
            </a:extLst>
          </p:cNvPr>
          <p:cNvSpPr txBox="1"/>
          <p:nvPr/>
        </p:nvSpPr>
        <p:spPr>
          <a:xfrm>
            <a:off x="599409" y="3333320"/>
            <a:ext cx="642118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Khmer UI" panose="020F0502020204030204" pitchFamily="34" charset="0"/>
              </a:rPr>
              <a:t>Update Assumptions: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Khmer UI" panose="020F0502020204030204" pitchFamily="34" charset="0"/>
              </a:rPr>
              <a:t>fire season is all year in the southeastern United States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Khmer UI" panose="020F0502020204030204" pitchFamily="34" charset="0"/>
              </a:rPr>
              <a:t>Summer is rainy season and winter is dry season</a:t>
            </a:r>
          </a:p>
        </p:txBody>
      </p:sp>
      <p:pic>
        <p:nvPicPr>
          <p:cNvPr id="5" name="Picture 4" descr="A map of the united states with different colors of the same map&#10;&#10;Description automatically generated">
            <a:extLst>
              <a:ext uri="{FF2B5EF4-FFF2-40B4-BE49-F238E27FC236}">
                <a16:creationId xmlns:a16="http://schemas.microsoft.com/office/drawing/2014/main" id="{975A9DBD-4C62-D400-9432-F66ABBC2D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526" y="2118065"/>
            <a:ext cx="4604083" cy="38968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E77753-9D0A-AF7E-5672-3E4D96D73781}"/>
              </a:ext>
            </a:extLst>
          </p:cNvPr>
          <p:cNvSpPr txBox="1"/>
          <p:nvPr/>
        </p:nvSpPr>
        <p:spPr>
          <a:xfrm>
            <a:off x="599409" y="644766"/>
            <a:ext cx="96332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cs typeface="Khmer UI" panose="020F0502020204030204" pitchFamily="34" charset="0"/>
              </a:rPr>
              <a:t>Current Smoke &amp; AQI Model: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Khmer UI" panose="020F0502020204030204" pitchFamily="34" charset="0"/>
              </a:rPr>
              <a:t>weak correlation between smoke model and AQI readings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Khmer UI" panose="020F0502020204030204" pitchFamily="34" charset="0"/>
              </a:rPr>
              <a:t>Larger range and lower confidence in budgetary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6CB95A-FE92-5A5A-B7AB-DA3C4FEABB8A}"/>
              </a:ext>
            </a:extLst>
          </p:cNvPr>
          <p:cNvSpPr txBox="1"/>
          <p:nvPr/>
        </p:nvSpPr>
        <p:spPr>
          <a:xfrm>
            <a:off x="5257800" y="645308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Predictive Services, National Interagency Fire Center. ‘Geographic Area Forecasts November 2024 through February 2025’,  Retrieved from https://www.nifc.gov/nicc-files/predictive/outlooks/monthly_seasonal_outlook.pdf</a:t>
            </a:r>
          </a:p>
        </p:txBody>
      </p:sp>
    </p:spTree>
    <p:extLst>
      <p:ext uri="{BB962C8B-B14F-4D97-AF65-F5344CB8AC3E}">
        <p14:creationId xmlns:p14="http://schemas.microsoft.com/office/powerpoint/2010/main" val="4244450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A3DED-607C-EAB8-F7B0-87475CCB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E8D9-E3EC-4B4C-B884-9335E80C875B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7656C-BFEB-A697-7F4C-98E72C9A6E63}"/>
              </a:ext>
            </a:extLst>
          </p:cNvPr>
          <p:cNvSpPr/>
          <p:nvPr/>
        </p:nvSpPr>
        <p:spPr>
          <a:xfrm>
            <a:off x="0" y="0"/>
            <a:ext cx="561474" cy="6858000"/>
          </a:xfrm>
          <a:prstGeom prst="rect">
            <a:avLst/>
          </a:prstGeom>
          <a:solidFill>
            <a:srgbClr val="0069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887FA5-5E40-9E8B-6BAD-0D6F2F4DB3F8}"/>
              </a:ext>
            </a:extLst>
          </p:cNvPr>
          <p:cNvCxnSpPr>
            <a:cxnSpLocks/>
          </p:cNvCxnSpPr>
          <p:nvPr/>
        </p:nvCxnSpPr>
        <p:spPr>
          <a:xfrm>
            <a:off x="2662990" y="6416841"/>
            <a:ext cx="8791073" cy="0"/>
          </a:xfrm>
          <a:prstGeom prst="line">
            <a:avLst/>
          </a:prstGeom>
          <a:ln>
            <a:solidFill>
              <a:srgbClr val="0069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een and white logo&#10;&#10;Description automatically generated">
            <a:extLst>
              <a:ext uri="{FF2B5EF4-FFF2-40B4-BE49-F238E27FC236}">
                <a16:creationId xmlns:a16="http://schemas.microsoft.com/office/drawing/2014/main" id="{2A10754D-DB6E-EC79-6F51-EF325C1A8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4" y="6029826"/>
            <a:ext cx="2004370" cy="6916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E48BC7-9A0A-E9D9-149D-903D67826A4E}"/>
              </a:ext>
            </a:extLst>
          </p:cNvPr>
          <p:cNvSpPr txBox="1"/>
          <p:nvPr/>
        </p:nvSpPr>
        <p:spPr>
          <a:xfrm>
            <a:off x="561474" y="0"/>
            <a:ext cx="11630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974"/>
                </a:solidFill>
                <a:latin typeface="+mj-lt"/>
                <a:cs typeface="Khmer UI" panose="020F0502020204030204" pitchFamily="34" charset="0"/>
              </a:rPr>
              <a:t>Modeling Improvements: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24362C-49C6-E19A-64C1-D5128D9B32B7}"/>
              </a:ext>
            </a:extLst>
          </p:cNvPr>
          <p:cNvSpPr txBox="1"/>
          <p:nvPr/>
        </p:nvSpPr>
        <p:spPr>
          <a:xfrm>
            <a:off x="561474" y="657546"/>
            <a:ext cx="113898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cs typeface="Khmer UI" panose="020F0502020204030204" pitchFamily="34" charset="0"/>
              </a:rPr>
              <a:t>Shift to </a:t>
            </a:r>
            <a:r>
              <a:rPr lang="en-US" sz="2400" b="1" dirty="0">
                <a:cs typeface="Khmer UI" panose="020F0502020204030204" pitchFamily="34" charset="0"/>
              </a:rPr>
              <a:t>BlueSky </a:t>
            </a:r>
            <a:r>
              <a:rPr lang="en-US" sz="2400" dirty="0">
                <a:cs typeface="Khmer UI" panose="020F0502020204030204" pitchFamily="34" charset="0"/>
              </a:rPr>
              <a:t>for modeling</a:t>
            </a:r>
          </a:p>
          <a:p>
            <a:endParaRPr lang="en-US" sz="2400" dirty="0">
              <a:cs typeface="Khmer U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Khmer UI" panose="020F0502020204030204" pitchFamily="34" charset="0"/>
              </a:rPr>
              <a:t>Modeling tools from the US Forest Service, EPA and Fire Sciences Labs</a:t>
            </a:r>
            <a:endParaRPr lang="en-US" sz="2400" b="0" i="0" dirty="0">
              <a:solidFill>
                <a:srgbClr val="212121"/>
              </a:solidFill>
              <a:effectLst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Khmer UI" panose="020F0502020204030204" pitchFamily="34" charset="0"/>
              </a:rPr>
              <a:t>Incorporates wind, fuel type, fuel moisture, consumption rate, timing/duration, fire type, and seasonality</a:t>
            </a:r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1B2CC58C-1387-A6DB-7A0B-D729CF429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89" y="3059694"/>
            <a:ext cx="6045602" cy="2538263"/>
          </a:xfrm>
          <a:prstGeom prst="rect">
            <a:avLst/>
          </a:prstGeom>
        </p:spPr>
      </p:pic>
      <p:pic>
        <p:nvPicPr>
          <p:cNvPr id="13" name="Picture 12" descr="A screenshot of a map&#10;&#10;Description automatically generated">
            <a:extLst>
              <a:ext uri="{FF2B5EF4-FFF2-40B4-BE49-F238E27FC236}">
                <a16:creationId xmlns:a16="http://schemas.microsoft.com/office/drawing/2014/main" id="{ACAFA30B-F52C-A969-841C-7B7E6E8D9B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324" y="2565362"/>
            <a:ext cx="3874202" cy="351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1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A3DED-607C-EAB8-F7B0-87475CCB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E8D9-E3EC-4B4C-B884-9335E80C875B}" type="slidenum">
              <a:rPr lang="en-US" smtClean="0"/>
              <a:t>14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986E62-04FA-389A-1487-0B4D2EE63C7E}"/>
              </a:ext>
            </a:extLst>
          </p:cNvPr>
          <p:cNvGrpSpPr/>
          <p:nvPr/>
        </p:nvGrpSpPr>
        <p:grpSpPr>
          <a:xfrm>
            <a:off x="0" y="0"/>
            <a:ext cx="11454063" cy="6858000"/>
            <a:chOff x="0" y="0"/>
            <a:chExt cx="11454063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F7656C-BFEB-A697-7F4C-98E72C9A6E63}"/>
                </a:ext>
              </a:extLst>
            </p:cNvPr>
            <p:cNvSpPr/>
            <p:nvPr/>
          </p:nvSpPr>
          <p:spPr>
            <a:xfrm>
              <a:off x="0" y="0"/>
              <a:ext cx="561474" cy="6858000"/>
            </a:xfrm>
            <a:prstGeom prst="rect">
              <a:avLst/>
            </a:prstGeom>
            <a:solidFill>
              <a:srgbClr val="7891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A887FA5-5E40-9E8B-6BAD-0D6F2F4DB3F8}"/>
                </a:ext>
              </a:extLst>
            </p:cNvPr>
            <p:cNvCxnSpPr>
              <a:cxnSpLocks/>
            </p:cNvCxnSpPr>
            <p:nvPr/>
          </p:nvCxnSpPr>
          <p:spPr>
            <a:xfrm>
              <a:off x="2662990" y="6416841"/>
              <a:ext cx="8791073" cy="0"/>
            </a:xfrm>
            <a:prstGeom prst="line">
              <a:avLst/>
            </a:prstGeom>
            <a:ln>
              <a:solidFill>
                <a:srgbClr val="7891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 descr="A green and white logo&#10;&#10;Description automatically generated">
              <a:extLst>
                <a:ext uri="{FF2B5EF4-FFF2-40B4-BE49-F238E27FC236}">
                  <a16:creationId xmlns:a16="http://schemas.microsoft.com/office/drawing/2014/main" id="{2A10754D-DB6E-EC79-6F51-EF325C1A8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504" y="6029826"/>
              <a:ext cx="2004370" cy="69164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239E6B3-D2D3-0507-4233-CA4CA4A76C78}"/>
              </a:ext>
            </a:extLst>
          </p:cNvPr>
          <p:cNvSpPr txBox="1"/>
          <p:nvPr/>
        </p:nvSpPr>
        <p:spPr>
          <a:xfrm>
            <a:off x="561474" y="0"/>
            <a:ext cx="11630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89159"/>
                </a:solidFill>
                <a:latin typeface="+mj-lt"/>
              </a:rPr>
              <a:t>Economic Impact on State Parks</a:t>
            </a:r>
            <a:endParaRPr lang="en-US" sz="4000" dirty="0">
              <a:solidFill>
                <a:srgbClr val="789159"/>
              </a:solidFill>
              <a:latin typeface="+mj-lt"/>
              <a:cs typeface="Khmer U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98A35-97EF-5FD9-ECC1-6EC427B1BA95}"/>
              </a:ext>
            </a:extLst>
          </p:cNvPr>
          <p:cNvSpPr txBox="1"/>
          <p:nvPr/>
        </p:nvSpPr>
        <p:spPr>
          <a:xfrm>
            <a:off x="1184744" y="1463039"/>
            <a:ext cx="6917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revenue losses for Tallahassee state parks due to reduced visitation.</a:t>
            </a:r>
          </a:p>
          <a:p>
            <a:r>
              <a:rPr lang="en-US" dirty="0"/>
              <a:t>Graph or table showing projected budget shortfalls.</a:t>
            </a:r>
          </a:p>
          <a:p>
            <a:r>
              <a:rPr lang="en-US" dirty="0"/>
              <a:t>Highlight local vs. tourist behavior assumptions.</a:t>
            </a:r>
          </a:p>
        </p:txBody>
      </p:sp>
    </p:spTree>
    <p:extLst>
      <p:ext uri="{BB962C8B-B14F-4D97-AF65-F5344CB8AC3E}">
        <p14:creationId xmlns:p14="http://schemas.microsoft.com/office/powerpoint/2010/main" val="2869694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A3DED-607C-EAB8-F7B0-87475CCB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E8D9-E3EC-4B4C-B884-9335E80C875B}" type="slidenum">
              <a:rPr lang="en-US" smtClean="0"/>
              <a:t>15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986E62-04FA-389A-1487-0B4D2EE63C7E}"/>
              </a:ext>
            </a:extLst>
          </p:cNvPr>
          <p:cNvGrpSpPr/>
          <p:nvPr/>
        </p:nvGrpSpPr>
        <p:grpSpPr>
          <a:xfrm>
            <a:off x="0" y="0"/>
            <a:ext cx="11454063" cy="6858000"/>
            <a:chOff x="0" y="0"/>
            <a:chExt cx="11454063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F7656C-BFEB-A697-7F4C-98E72C9A6E63}"/>
                </a:ext>
              </a:extLst>
            </p:cNvPr>
            <p:cNvSpPr/>
            <p:nvPr/>
          </p:nvSpPr>
          <p:spPr>
            <a:xfrm>
              <a:off x="0" y="0"/>
              <a:ext cx="561474" cy="6858000"/>
            </a:xfrm>
            <a:prstGeom prst="rect">
              <a:avLst/>
            </a:prstGeom>
            <a:solidFill>
              <a:srgbClr val="7891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A887FA5-5E40-9E8B-6BAD-0D6F2F4DB3F8}"/>
                </a:ext>
              </a:extLst>
            </p:cNvPr>
            <p:cNvCxnSpPr>
              <a:cxnSpLocks/>
            </p:cNvCxnSpPr>
            <p:nvPr/>
          </p:nvCxnSpPr>
          <p:spPr>
            <a:xfrm>
              <a:off x="2662990" y="6416841"/>
              <a:ext cx="8791073" cy="0"/>
            </a:xfrm>
            <a:prstGeom prst="line">
              <a:avLst/>
            </a:prstGeom>
            <a:ln>
              <a:solidFill>
                <a:srgbClr val="7891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 descr="A green and white logo&#10;&#10;Description automatically generated">
              <a:extLst>
                <a:ext uri="{FF2B5EF4-FFF2-40B4-BE49-F238E27FC236}">
                  <a16:creationId xmlns:a16="http://schemas.microsoft.com/office/drawing/2014/main" id="{2A10754D-DB6E-EC79-6F51-EF325C1A8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504" y="6029826"/>
              <a:ext cx="2004370" cy="69164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239E6B3-D2D3-0507-4233-CA4CA4A76C78}"/>
              </a:ext>
            </a:extLst>
          </p:cNvPr>
          <p:cNvSpPr txBox="1"/>
          <p:nvPr/>
        </p:nvSpPr>
        <p:spPr>
          <a:xfrm>
            <a:off x="561474" y="0"/>
            <a:ext cx="11630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89159"/>
                </a:solidFill>
                <a:latin typeface="+mj-lt"/>
              </a:rPr>
              <a:t>Policy Recommendations</a:t>
            </a:r>
            <a:endParaRPr lang="en-US" sz="4000" dirty="0">
              <a:solidFill>
                <a:srgbClr val="789159"/>
              </a:solidFill>
              <a:latin typeface="+mj-lt"/>
              <a:cs typeface="Khmer U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98A35-97EF-5FD9-ECC1-6EC427B1BA95}"/>
              </a:ext>
            </a:extLst>
          </p:cNvPr>
          <p:cNvSpPr txBox="1"/>
          <p:nvPr/>
        </p:nvSpPr>
        <p:spPr>
          <a:xfrm>
            <a:off x="1184744" y="1463039"/>
            <a:ext cx="6917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Suggestions for mitigating economic and social </a:t>
            </a:r>
            <a:r>
              <a:rPr lang="en-US" dirty="0" err="1"/>
              <a:t>impacts:Alternative</a:t>
            </a:r>
            <a:r>
              <a:rPr lang="en-US" dirty="0"/>
              <a:t> funding sources for parks.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Community programs to encourage outdoor activity during lower-smoke periods.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Public education about smoke impacts and health.</a:t>
            </a:r>
          </a:p>
        </p:txBody>
      </p:sp>
    </p:spTree>
    <p:extLst>
      <p:ext uri="{BB962C8B-B14F-4D97-AF65-F5344CB8AC3E}">
        <p14:creationId xmlns:p14="http://schemas.microsoft.com/office/powerpoint/2010/main" val="2746085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A3DED-607C-EAB8-F7B0-87475CCB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E8D9-E3EC-4B4C-B884-9335E80C875B}" type="slidenum">
              <a:rPr lang="en-US" smtClean="0"/>
              <a:t>16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986E62-04FA-389A-1487-0B4D2EE63C7E}"/>
              </a:ext>
            </a:extLst>
          </p:cNvPr>
          <p:cNvGrpSpPr/>
          <p:nvPr/>
        </p:nvGrpSpPr>
        <p:grpSpPr>
          <a:xfrm>
            <a:off x="0" y="0"/>
            <a:ext cx="11454063" cy="6858000"/>
            <a:chOff x="0" y="0"/>
            <a:chExt cx="11454063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F7656C-BFEB-A697-7F4C-98E72C9A6E63}"/>
                </a:ext>
              </a:extLst>
            </p:cNvPr>
            <p:cNvSpPr/>
            <p:nvPr/>
          </p:nvSpPr>
          <p:spPr>
            <a:xfrm>
              <a:off x="0" y="0"/>
              <a:ext cx="561474" cy="6858000"/>
            </a:xfrm>
            <a:prstGeom prst="rect">
              <a:avLst/>
            </a:prstGeom>
            <a:solidFill>
              <a:srgbClr val="7891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A887FA5-5E40-9E8B-6BAD-0D6F2F4DB3F8}"/>
                </a:ext>
              </a:extLst>
            </p:cNvPr>
            <p:cNvCxnSpPr>
              <a:cxnSpLocks/>
            </p:cNvCxnSpPr>
            <p:nvPr/>
          </p:nvCxnSpPr>
          <p:spPr>
            <a:xfrm>
              <a:off x="2662990" y="6416841"/>
              <a:ext cx="8791073" cy="0"/>
            </a:xfrm>
            <a:prstGeom prst="line">
              <a:avLst/>
            </a:prstGeom>
            <a:ln>
              <a:solidFill>
                <a:srgbClr val="7891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 descr="A green and white logo&#10;&#10;Description automatically generated">
              <a:extLst>
                <a:ext uri="{FF2B5EF4-FFF2-40B4-BE49-F238E27FC236}">
                  <a16:creationId xmlns:a16="http://schemas.microsoft.com/office/drawing/2014/main" id="{2A10754D-DB6E-EC79-6F51-EF325C1A8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504" y="6029826"/>
              <a:ext cx="2004370" cy="69164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239E6B3-D2D3-0507-4233-CA4CA4A76C78}"/>
              </a:ext>
            </a:extLst>
          </p:cNvPr>
          <p:cNvSpPr txBox="1"/>
          <p:nvPr/>
        </p:nvSpPr>
        <p:spPr>
          <a:xfrm>
            <a:off x="561474" y="0"/>
            <a:ext cx="11630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89159"/>
                </a:solidFill>
                <a:latin typeface="+mj-lt"/>
              </a:rPr>
              <a:t>Recap</a:t>
            </a:r>
            <a:endParaRPr lang="en-US" sz="4000" dirty="0">
              <a:solidFill>
                <a:srgbClr val="789159"/>
              </a:solidFill>
              <a:latin typeface="+mj-lt"/>
              <a:cs typeface="Khmer U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98A35-97EF-5FD9-ECC1-6EC427B1BA95}"/>
              </a:ext>
            </a:extLst>
          </p:cNvPr>
          <p:cNvSpPr txBox="1"/>
          <p:nvPr/>
        </p:nvSpPr>
        <p:spPr>
          <a:xfrm>
            <a:off x="1184744" y="1463039"/>
            <a:ext cx="69176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10. 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Recap of key findings and their implications: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Wildfire smoke impacts on AQI, outdoor activity, and state park revenue.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Importance of proactive planning and policy-making.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Final thought: Balancing economic sustainability with community well-being.</a:t>
            </a:r>
          </a:p>
        </p:txBody>
      </p:sp>
    </p:spTree>
    <p:extLst>
      <p:ext uri="{BB962C8B-B14F-4D97-AF65-F5344CB8AC3E}">
        <p14:creationId xmlns:p14="http://schemas.microsoft.com/office/powerpoint/2010/main" val="404494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een and white logo&#10;&#10;Description automatically generated">
            <a:extLst>
              <a:ext uri="{FF2B5EF4-FFF2-40B4-BE49-F238E27FC236}">
                <a16:creationId xmlns:a16="http://schemas.microsoft.com/office/drawing/2014/main" id="{EA2B4A3E-19B0-6005-BE9C-B031FC0CD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64" y="163672"/>
            <a:ext cx="7922393" cy="2733784"/>
          </a:xfrm>
          <a:prstGeom prst="rect">
            <a:avLst/>
          </a:prstGeom>
        </p:spPr>
      </p:pic>
      <p:pic>
        <p:nvPicPr>
          <p:cNvPr id="3" name="Picture 2" descr="A person swimming in a lake&#10;&#10;Description automatically generated">
            <a:extLst>
              <a:ext uri="{FF2B5EF4-FFF2-40B4-BE49-F238E27FC236}">
                <a16:creationId xmlns:a16="http://schemas.microsoft.com/office/drawing/2014/main" id="{1B6D220C-DBEC-04AB-1678-3FD90577B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" r="-3" b="38840"/>
          <a:stretch/>
        </p:blipFill>
        <p:spPr>
          <a:xfrm>
            <a:off x="12192000" y="-3558096"/>
            <a:ext cx="7215381" cy="2969294"/>
          </a:xfrm>
          <a:custGeom>
            <a:avLst/>
            <a:gdLst/>
            <a:ahLst/>
            <a:cxnLst/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51EAE4-6CA3-4898-4E4B-233D7EE7706A}"/>
              </a:ext>
            </a:extLst>
          </p:cNvPr>
          <p:cNvSpPr/>
          <p:nvPr/>
        </p:nvSpPr>
        <p:spPr>
          <a:xfrm>
            <a:off x="625645" y="3625516"/>
            <a:ext cx="1860884" cy="1363579"/>
          </a:xfrm>
          <a:prstGeom prst="roundRect">
            <a:avLst/>
          </a:prstGeom>
          <a:solidFill>
            <a:srgbClr val="7891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A9C45A-8918-3C72-ECAD-89118AEFE2F5}"/>
              </a:ext>
            </a:extLst>
          </p:cNvPr>
          <p:cNvSpPr/>
          <p:nvPr/>
        </p:nvSpPr>
        <p:spPr>
          <a:xfrm>
            <a:off x="2638929" y="3625515"/>
            <a:ext cx="1860884" cy="1363579"/>
          </a:xfrm>
          <a:prstGeom prst="roundRect">
            <a:avLst/>
          </a:prstGeom>
          <a:solidFill>
            <a:srgbClr val="E8C7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1D312A-9B50-5482-4545-87F1E30C46FD}"/>
              </a:ext>
            </a:extLst>
          </p:cNvPr>
          <p:cNvSpPr/>
          <p:nvPr/>
        </p:nvSpPr>
        <p:spPr>
          <a:xfrm>
            <a:off x="4660233" y="3625516"/>
            <a:ext cx="1860884" cy="1363579"/>
          </a:xfrm>
          <a:prstGeom prst="roundRect">
            <a:avLst/>
          </a:prstGeom>
          <a:solidFill>
            <a:srgbClr val="0069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DAC11F-27C1-6BC2-6D12-111DE941DE45}"/>
              </a:ext>
            </a:extLst>
          </p:cNvPr>
          <p:cNvSpPr/>
          <p:nvPr/>
        </p:nvSpPr>
        <p:spPr>
          <a:xfrm>
            <a:off x="6673517" y="3625516"/>
            <a:ext cx="1860884" cy="1363579"/>
          </a:xfrm>
          <a:prstGeom prst="roundRect">
            <a:avLst/>
          </a:prstGeom>
          <a:solidFill>
            <a:srgbClr val="E177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4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A3DED-607C-EAB8-F7B0-87475CCB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E8D9-E3EC-4B4C-B884-9335E80C875B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7656C-BFEB-A697-7F4C-98E72C9A6E63}"/>
              </a:ext>
            </a:extLst>
          </p:cNvPr>
          <p:cNvSpPr/>
          <p:nvPr/>
        </p:nvSpPr>
        <p:spPr>
          <a:xfrm>
            <a:off x="0" y="0"/>
            <a:ext cx="561474" cy="6858000"/>
          </a:xfrm>
          <a:prstGeom prst="rect">
            <a:avLst/>
          </a:prstGeom>
          <a:solidFill>
            <a:srgbClr val="0069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887FA5-5E40-9E8B-6BAD-0D6F2F4DB3F8}"/>
              </a:ext>
            </a:extLst>
          </p:cNvPr>
          <p:cNvCxnSpPr>
            <a:cxnSpLocks/>
          </p:cNvCxnSpPr>
          <p:nvPr/>
        </p:nvCxnSpPr>
        <p:spPr>
          <a:xfrm>
            <a:off x="2662990" y="6416841"/>
            <a:ext cx="8791073" cy="0"/>
          </a:xfrm>
          <a:prstGeom prst="line">
            <a:avLst/>
          </a:prstGeom>
          <a:ln>
            <a:solidFill>
              <a:srgbClr val="0069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een and white logo&#10;&#10;Description automatically generated">
            <a:extLst>
              <a:ext uri="{FF2B5EF4-FFF2-40B4-BE49-F238E27FC236}">
                <a16:creationId xmlns:a16="http://schemas.microsoft.com/office/drawing/2014/main" id="{2A10754D-DB6E-EC79-6F51-EF325C1A8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4" y="6029826"/>
            <a:ext cx="2004370" cy="69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4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A3DED-607C-EAB8-F7B0-87475CCB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E8D9-E3EC-4B4C-B884-9335E80C875B}" type="slidenum">
              <a:rPr lang="en-US" smtClean="0"/>
              <a:t>4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986E62-04FA-389A-1487-0B4D2EE63C7E}"/>
              </a:ext>
            </a:extLst>
          </p:cNvPr>
          <p:cNvGrpSpPr/>
          <p:nvPr/>
        </p:nvGrpSpPr>
        <p:grpSpPr>
          <a:xfrm>
            <a:off x="0" y="0"/>
            <a:ext cx="11454063" cy="6858000"/>
            <a:chOff x="0" y="0"/>
            <a:chExt cx="11454063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F7656C-BFEB-A697-7F4C-98E72C9A6E63}"/>
                </a:ext>
              </a:extLst>
            </p:cNvPr>
            <p:cNvSpPr/>
            <p:nvPr/>
          </p:nvSpPr>
          <p:spPr>
            <a:xfrm>
              <a:off x="0" y="0"/>
              <a:ext cx="561474" cy="6858000"/>
            </a:xfrm>
            <a:prstGeom prst="rect">
              <a:avLst/>
            </a:prstGeom>
            <a:solidFill>
              <a:srgbClr val="7891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A887FA5-5E40-9E8B-6BAD-0D6F2F4DB3F8}"/>
                </a:ext>
              </a:extLst>
            </p:cNvPr>
            <p:cNvCxnSpPr>
              <a:cxnSpLocks/>
            </p:cNvCxnSpPr>
            <p:nvPr/>
          </p:nvCxnSpPr>
          <p:spPr>
            <a:xfrm>
              <a:off x="2662990" y="6416841"/>
              <a:ext cx="8791073" cy="0"/>
            </a:xfrm>
            <a:prstGeom prst="line">
              <a:avLst/>
            </a:prstGeom>
            <a:ln>
              <a:solidFill>
                <a:srgbClr val="7891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 descr="A green and white logo&#10;&#10;Description automatically generated">
              <a:extLst>
                <a:ext uri="{FF2B5EF4-FFF2-40B4-BE49-F238E27FC236}">
                  <a16:creationId xmlns:a16="http://schemas.microsoft.com/office/drawing/2014/main" id="{2A10754D-DB6E-EC79-6F51-EF325C1A8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504" y="6029826"/>
              <a:ext cx="2004370" cy="691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781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A3DED-607C-EAB8-F7B0-87475CCB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E8D9-E3EC-4B4C-B884-9335E80C875B}" type="slidenum">
              <a:rPr lang="en-US" smtClean="0"/>
              <a:t>5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986E62-04FA-389A-1487-0B4D2EE63C7E}"/>
              </a:ext>
            </a:extLst>
          </p:cNvPr>
          <p:cNvGrpSpPr/>
          <p:nvPr/>
        </p:nvGrpSpPr>
        <p:grpSpPr>
          <a:xfrm>
            <a:off x="0" y="0"/>
            <a:ext cx="11454063" cy="6858000"/>
            <a:chOff x="0" y="0"/>
            <a:chExt cx="11454063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F7656C-BFEB-A697-7F4C-98E72C9A6E63}"/>
                </a:ext>
              </a:extLst>
            </p:cNvPr>
            <p:cNvSpPr/>
            <p:nvPr/>
          </p:nvSpPr>
          <p:spPr>
            <a:xfrm>
              <a:off x="0" y="0"/>
              <a:ext cx="561474" cy="6858000"/>
            </a:xfrm>
            <a:prstGeom prst="rect">
              <a:avLst/>
            </a:prstGeom>
            <a:solidFill>
              <a:srgbClr val="E1772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A887FA5-5E40-9E8B-6BAD-0D6F2F4DB3F8}"/>
                </a:ext>
              </a:extLst>
            </p:cNvPr>
            <p:cNvCxnSpPr>
              <a:cxnSpLocks/>
            </p:cNvCxnSpPr>
            <p:nvPr/>
          </p:nvCxnSpPr>
          <p:spPr>
            <a:xfrm>
              <a:off x="2662990" y="6416841"/>
              <a:ext cx="8791073" cy="0"/>
            </a:xfrm>
            <a:prstGeom prst="line">
              <a:avLst/>
            </a:prstGeom>
            <a:ln>
              <a:solidFill>
                <a:srgbClr val="E17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 descr="A green and white logo&#10;&#10;Description automatically generated">
              <a:extLst>
                <a:ext uri="{FF2B5EF4-FFF2-40B4-BE49-F238E27FC236}">
                  <a16:creationId xmlns:a16="http://schemas.microsoft.com/office/drawing/2014/main" id="{2A10754D-DB6E-EC79-6F51-EF325C1A8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504" y="6029826"/>
              <a:ext cx="2004370" cy="691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444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A3DED-607C-EAB8-F7B0-87475CCB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E8D9-E3EC-4B4C-B884-9335E80C875B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7656C-BFEB-A697-7F4C-98E72C9A6E63}"/>
              </a:ext>
            </a:extLst>
          </p:cNvPr>
          <p:cNvSpPr/>
          <p:nvPr/>
        </p:nvSpPr>
        <p:spPr>
          <a:xfrm>
            <a:off x="0" y="0"/>
            <a:ext cx="561474" cy="6858000"/>
          </a:xfrm>
          <a:prstGeom prst="rect">
            <a:avLst/>
          </a:prstGeom>
          <a:solidFill>
            <a:srgbClr val="E8C738"/>
          </a:solidFill>
          <a:ln>
            <a:solidFill>
              <a:srgbClr val="E8C7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887FA5-5E40-9E8B-6BAD-0D6F2F4DB3F8}"/>
              </a:ext>
            </a:extLst>
          </p:cNvPr>
          <p:cNvCxnSpPr>
            <a:cxnSpLocks/>
          </p:cNvCxnSpPr>
          <p:nvPr/>
        </p:nvCxnSpPr>
        <p:spPr>
          <a:xfrm>
            <a:off x="2662990" y="6416841"/>
            <a:ext cx="8791073" cy="0"/>
          </a:xfrm>
          <a:prstGeom prst="line">
            <a:avLst/>
          </a:prstGeom>
          <a:ln>
            <a:solidFill>
              <a:srgbClr val="E8C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een and white logo&#10;&#10;Description automatically generated">
            <a:extLst>
              <a:ext uri="{FF2B5EF4-FFF2-40B4-BE49-F238E27FC236}">
                <a16:creationId xmlns:a16="http://schemas.microsoft.com/office/drawing/2014/main" id="{2A10754D-DB6E-EC79-6F51-EF325C1A8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4" y="6029826"/>
            <a:ext cx="2004370" cy="69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7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A3DED-607C-EAB8-F7B0-87475CCB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E8D9-E3EC-4B4C-B884-9335E80C875B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7656C-BFEB-A697-7F4C-98E72C9A6E63}"/>
              </a:ext>
            </a:extLst>
          </p:cNvPr>
          <p:cNvSpPr/>
          <p:nvPr/>
        </p:nvSpPr>
        <p:spPr>
          <a:xfrm>
            <a:off x="0" y="0"/>
            <a:ext cx="561474" cy="6858000"/>
          </a:xfrm>
          <a:prstGeom prst="rect">
            <a:avLst/>
          </a:prstGeom>
          <a:solidFill>
            <a:srgbClr val="E8C738"/>
          </a:solidFill>
          <a:ln>
            <a:solidFill>
              <a:srgbClr val="E8C7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887FA5-5E40-9E8B-6BAD-0D6F2F4DB3F8}"/>
              </a:ext>
            </a:extLst>
          </p:cNvPr>
          <p:cNvCxnSpPr>
            <a:cxnSpLocks/>
          </p:cNvCxnSpPr>
          <p:nvPr/>
        </p:nvCxnSpPr>
        <p:spPr>
          <a:xfrm>
            <a:off x="2662990" y="6416841"/>
            <a:ext cx="8791073" cy="0"/>
          </a:xfrm>
          <a:prstGeom prst="line">
            <a:avLst/>
          </a:prstGeom>
          <a:ln>
            <a:solidFill>
              <a:srgbClr val="E8C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een and white logo&#10;&#10;Description automatically generated">
            <a:extLst>
              <a:ext uri="{FF2B5EF4-FFF2-40B4-BE49-F238E27FC236}">
                <a16:creationId xmlns:a16="http://schemas.microsoft.com/office/drawing/2014/main" id="{2A10754D-DB6E-EC79-6F51-EF325C1A8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4" y="6029826"/>
            <a:ext cx="2004370" cy="6916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5CE882-D4FA-F312-91DE-7A52E07A4840}"/>
              </a:ext>
            </a:extLst>
          </p:cNvPr>
          <p:cNvSpPr txBox="1"/>
          <p:nvPr/>
        </p:nvSpPr>
        <p:spPr>
          <a:xfrm>
            <a:off x="3041374" y="2549849"/>
            <a:ext cx="60986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Title Slide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</a:t>
            </a:r>
            <a:r>
              <a:rPr lang="en-US" dirty="0"/>
              <a:t>: Impact of Wildfire Smoke on Outdoor Activity and Florida State Parks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Subtitle</a:t>
            </a:r>
            <a:r>
              <a:rPr lang="en-US" dirty="0"/>
              <a:t>: Economic and Community Outcomes in Tallahassee, Florida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Your Name and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5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A3DED-607C-EAB8-F7B0-87475CCB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E8D9-E3EC-4B4C-B884-9335E80C875B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7656C-BFEB-A697-7F4C-98E72C9A6E63}"/>
              </a:ext>
            </a:extLst>
          </p:cNvPr>
          <p:cNvSpPr/>
          <p:nvPr/>
        </p:nvSpPr>
        <p:spPr>
          <a:xfrm>
            <a:off x="0" y="0"/>
            <a:ext cx="561474" cy="6858000"/>
          </a:xfrm>
          <a:prstGeom prst="rect">
            <a:avLst/>
          </a:prstGeom>
          <a:solidFill>
            <a:srgbClr val="E8C738"/>
          </a:solidFill>
          <a:ln>
            <a:solidFill>
              <a:srgbClr val="E8C7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887FA5-5E40-9E8B-6BAD-0D6F2F4DB3F8}"/>
              </a:ext>
            </a:extLst>
          </p:cNvPr>
          <p:cNvCxnSpPr>
            <a:cxnSpLocks/>
          </p:cNvCxnSpPr>
          <p:nvPr/>
        </p:nvCxnSpPr>
        <p:spPr>
          <a:xfrm>
            <a:off x="2662990" y="6416841"/>
            <a:ext cx="8791073" cy="0"/>
          </a:xfrm>
          <a:prstGeom prst="line">
            <a:avLst/>
          </a:prstGeom>
          <a:ln>
            <a:solidFill>
              <a:srgbClr val="E8C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een and white logo&#10;&#10;Description automatically generated">
            <a:extLst>
              <a:ext uri="{FF2B5EF4-FFF2-40B4-BE49-F238E27FC236}">
                <a16:creationId xmlns:a16="http://schemas.microsoft.com/office/drawing/2014/main" id="{2A10754D-DB6E-EC79-6F51-EF325C1A8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4" y="6029826"/>
            <a:ext cx="2004370" cy="6916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5CE882-D4FA-F312-91DE-7A52E07A4840}"/>
              </a:ext>
            </a:extLst>
          </p:cNvPr>
          <p:cNvSpPr txBox="1"/>
          <p:nvPr/>
        </p:nvSpPr>
        <p:spPr>
          <a:xfrm>
            <a:off x="3041374" y="2549849"/>
            <a:ext cx="60986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Overview of wildfire smoke impacts on air quality, outdoor activities, and local economies.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on Florida state parks and outdoor recreation in Tallahassee.</a:t>
            </a:r>
          </a:p>
        </p:txBody>
      </p:sp>
    </p:spTree>
    <p:extLst>
      <p:ext uri="{BB962C8B-B14F-4D97-AF65-F5344CB8AC3E}">
        <p14:creationId xmlns:p14="http://schemas.microsoft.com/office/powerpoint/2010/main" val="199224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A3DED-607C-EAB8-F7B0-87475CCB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E8D9-E3EC-4B4C-B884-9335E80C875B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7656C-BFEB-A697-7F4C-98E72C9A6E63}"/>
              </a:ext>
            </a:extLst>
          </p:cNvPr>
          <p:cNvSpPr/>
          <p:nvPr/>
        </p:nvSpPr>
        <p:spPr>
          <a:xfrm>
            <a:off x="0" y="0"/>
            <a:ext cx="561474" cy="6858000"/>
          </a:xfrm>
          <a:prstGeom prst="rect">
            <a:avLst/>
          </a:prstGeom>
          <a:solidFill>
            <a:srgbClr val="E8C738"/>
          </a:solidFill>
          <a:ln>
            <a:solidFill>
              <a:srgbClr val="E8C7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887FA5-5E40-9E8B-6BAD-0D6F2F4DB3F8}"/>
              </a:ext>
            </a:extLst>
          </p:cNvPr>
          <p:cNvCxnSpPr>
            <a:cxnSpLocks/>
          </p:cNvCxnSpPr>
          <p:nvPr/>
        </p:nvCxnSpPr>
        <p:spPr>
          <a:xfrm>
            <a:off x="2662990" y="6416841"/>
            <a:ext cx="8791073" cy="0"/>
          </a:xfrm>
          <a:prstGeom prst="line">
            <a:avLst/>
          </a:prstGeom>
          <a:ln>
            <a:solidFill>
              <a:srgbClr val="E8C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een and white logo&#10;&#10;Description automatically generated">
            <a:extLst>
              <a:ext uri="{FF2B5EF4-FFF2-40B4-BE49-F238E27FC236}">
                <a16:creationId xmlns:a16="http://schemas.microsoft.com/office/drawing/2014/main" id="{2A10754D-DB6E-EC79-6F51-EF325C1A8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4" y="6029826"/>
            <a:ext cx="2004370" cy="6916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5CE882-D4FA-F312-91DE-7A52E07A4840}"/>
              </a:ext>
            </a:extLst>
          </p:cNvPr>
          <p:cNvSpPr txBox="1"/>
          <p:nvPr/>
        </p:nvSpPr>
        <p:spPr>
          <a:xfrm>
            <a:off x="3041374" y="2549849"/>
            <a:ext cx="60986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Motivation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Why this study matters: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Increasing wildfire frequency and intensity.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Importance of state park revenue for local economies and community well-being.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Connection between outdoor access and mental/physical health.</a:t>
            </a:r>
          </a:p>
        </p:txBody>
      </p:sp>
    </p:spTree>
    <p:extLst>
      <p:ext uri="{BB962C8B-B14F-4D97-AF65-F5344CB8AC3E}">
        <p14:creationId xmlns:p14="http://schemas.microsoft.com/office/powerpoint/2010/main" val="126046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</TotalTime>
  <Words>624</Words>
  <Application>Microsoft Office PowerPoint</Application>
  <PresentationFormat>Widescreen</PresentationFormat>
  <Paragraphs>74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Google Sans</vt:lpstr>
      <vt:lpstr>Khmer UI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 Roll</dc:creator>
  <cp:lastModifiedBy>Clark Roll</cp:lastModifiedBy>
  <cp:revision>1</cp:revision>
  <dcterms:created xsi:type="dcterms:W3CDTF">2024-11-26T01:34:27Z</dcterms:created>
  <dcterms:modified xsi:type="dcterms:W3CDTF">2024-11-27T23:33:16Z</dcterms:modified>
</cp:coreProperties>
</file>