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8EF32-960C-D143-BF4A-FEF960E494EF}" v="3" dt="2021-10-06T13:17:48.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hyperlink" Target="https://www.atlassian.com/git/tutorials/what-is-git" TargetMode="External"/><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hyperlink" Target="https://shop.juce.com/get-juce" TargetMode="External"/><Relationship Id="rId1" Type="http://schemas.openxmlformats.org/officeDocument/2006/relationships/hyperlink" Target="https://juce.com/discover/stories/projucer-manual" TargetMode="Externa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hyperlink" Target="https://www.sourcetreeapp.com/" TargetMode="External"/><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hyperlink" Target="https://www.atlassian.com/git/tutorials/learn-git-with-bitbucket-cloud" TargetMode="External"/><Relationship Id="rId9" Type="http://schemas.openxmlformats.org/officeDocument/2006/relationships/image" Target="../media/image7.svg"/><Relationship Id="rId14"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hyperlink" Target="https://www.youtube.com/watch?v=WgJMjDh0nLU" TargetMode="External"/><Relationship Id="rId5" Type="http://schemas.openxmlformats.org/officeDocument/2006/relationships/image" Target="../media/image21.svg"/><Relationship Id="rId4" Type="http://schemas.openxmlformats.org/officeDocument/2006/relationships/image" Target="../media/image20.png"/></Relationships>
</file>

<file path=ppt/diagrams/_rels/data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kadenze.com/courses/intro-to-audio-plugin-development/info" TargetMode="External"/><Relationship Id="rId7" Type="http://schemas.openxmlformats.org/officeDocument/2006/relationships/image" Target="../media/image7.svg"/><Relationship Id="rId2" Type="http://schemas.openxmlformats.org/officeDocument/2006/relationships/hyperlink" Target="https://www.programmingformusicians.com/pfmcpp/" TargetMode="External"/><Relationship Id="rId1" Type="http://schemas.openxmlformats.org/officeDocument/2006/relationships/hyperlink" Target="https://www.youtube.com/channel/UCpKb02FsH4WH4X_2xhIoJ1A" TargetMode="External"/><Relationship Id="rId6" Type="http://schemas.openxmlformats.org/officeDocument/2006/relationships/image" Target="../media/image6.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2.png"/><Relationship Id="rId3" Type="http://schemas.openxmlformats.org/officeDocument/2006/relationships/hyperlink" Target="https://juce.com/discover/stories/projucer-manual" TargetMode="External"/><Relationship Id="rId7" Type="http://schemas.openxmlformats.org/officeDocument/2006/relationships/image" Target="../media/image8.png"/><Relationship Id="rId12" Type="http://schemas.openxmlformats.org/officeDocument/2006/relationships/hyperlink" Target="https://www.atlassian.com/git/tutorials/learn-git-with-bitbucket-cloud" TargetMode="External"/><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hyperlink" Target="https://shop.juce.com/get-juce" TargetMode="External"/><Relationship Id="rId11" Type="http://schemas.openxmlformats.org/officeDocument/2006/relationships/image" Target="../media/image11.svg"/><Relationship Id="rId5" Type="http://schemas.openxmlformats.org/officeDocument/2006/relationships/image" Target="../media/image7.svg"/><Relationship Id="rId15" Type="http://schemas.openxmlformats.org/officeDocument/2006/relationships/hyperlink" Target="https://www.sourcetreeapp.com/" TargetMode="External"/><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hyperlink" Target="https://www.atlassian.com/git/tutorials/what-is-git" TargetMode="External"/><Relationship Id="rId1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5" Type="http://schemas.openxmlformats.org/officeDocument/2006/relationships/hyperlink" Target="https://www.youtube.com/watch?v=WgJMjDh0nLU" TargetMode="External"/><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s://www.youtube.com/channel/UCpKb02FsH4WH4X_2xhIoJ1A" TargetMode="External"/><Relationship Id="rId7"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hyperlink" Target="https://www.programmingformusicians.com/pfmcpp/"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hyperlink" Target="https://www.kadenze.com/courses/intro-to-audio-plugin-development/info"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3791D8F-AE60-42DF-AEC4-2D07C0E19B3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05F083-05AD-406D-910A-454FCCCDA861}">
      <dgm:prSet/>
      <dgm:spPr/>
      <dgm:t>
        <a:bodyPr/>
        <a:lstStyle/>
        <a:p>
          <a:r>
            <a:rPr lang="en-US" dirty="0"/>
            <a:t>An IDE which is compatible with the JUCE framework. For instance </a:t>
          </a:r>
          <a:r>
            <a:rPr lang="en-US" dirty="0" err="1"/>
            <a:t>Xcode</a:t>
          </a:r>
          <a:r>
            <a:rPr lang="en-US" dirty="0"/>
            <a:t> is the native IDE for Mac and Visual Studio is the native IDE for Windows. Linux is a little bit more difficult but you can find more info here:</a:t>
          </a:r>
          <a:br>
            <a:rPr lang="en-US" dirty="0"/>
          </a:br>
          <a:br>
            <a:rPr lang="en-US" dirty="0"/>
          </a:br>
          <a:r>
            <a:rPr lang="en-GB" dirty="0">
              <a:hlinkClick xmlns:r="http://schemas.openxmlformats.org/officeDocument/2006/relationships" r:id="rId1"/>
            </a:rPr>
            <a:t>https://juce.com/discover/stories/projucer-manual#1.2-system-requirements</a:t>
          </a:r>
          <a:br>
            <a:rPr lang="en-GB" dirty="0"/>
          </a:br>
          <a:br>
            <a:rPr lang="en-GB" dirty="0"/>
          </a:br>
          <a:r>
            <a:rPr lang="en-GB" dirty="0"/>
            <a:t>The IDE should be free and </a:t>
          </a:r>
          <a:r>
            <a:rPr lang="en-GB" dirty="0" err="1"/>
            <a:t>Xcode</a:t>
          </a:r>
          <a:r>
            <a:rPr lang="en-GB" dirty="0"/>
            <a:t> for instance is available on the APP store. Before you download please make sure that the version you are downloading is compatible with your Operating System and JUCE.</a:t>
          </a:r>
          <a:endParaRPr lang="en-US" dirty="0"/>
        </a:p>
      </dgm:t>
    </dgm:pt>
    <dgm:pt modelId="{84B1E37F-8AB9-42D4-AAA2-DDCAA6736972}" type="parTrans" cxnId="{388E8F37-9E11-4322-9F0E-0F2A325C486F}">
      <dgm:prSet/>
      <dgm:spPr/>
      <dgm:t>
        <a:bodyPr/>
        <a:lstStyle/>
        <a:p>
          <a:endParaRPr lang="en-US"/>
        </a:p>
      </dgm:t>
    </dgm:pt>
    <dgm:pt modelId="{29AAA86E-F0E8-4F69-AF01-17152D521569}" type="sibTrans" cxnId="{388E8F37-9E11-4322-9F0E-0F2A325C486F}">
      <dgm:prSet/>
      <dgm:spPr/>
      <dgm:t>
        <a:bodyPr/>
        <a:lstStyle/>
        <a:p>
          <a:endParaRPr lang="en-US"/>
        </a:p>
      </dgm:t>
    </dgm:pt>
    <dgm:pt modelId="{9CB9EF7F-703D-4D6B-9EF4-C33D31488F90}">
      <dgm:prSet/>
      <dgm:spPr/>
      <dgm:t>
        <a:bodyPr/>
        <a:lstStyle/>
        <a:p>
          <a:r>
            <a:rPr lang="en-GB" dirty="0"/>
            <a:t>You need to sign up for a free educational license for the JUCE framework and download it to your computer. JUCE is owned by ROLI (who make the seaboard) you can sign up here:</a:t>
          </a:r>
          <a:br>
            <a:rPr lang="en-GB" dirty="0"/>
          </a:br>
          <a:br>
            <a:rPr lang="en-GB" dirty="0"/>
          </a:br>
          <a:r>
            <a:rPr lang="en-GB" dirty="0">
              <a:hlinkClick xmlns:r="http://schemas.openxmlformats.org/officeDocument/2006/relationships" r:id="rId2"/>
            </a:rPr>
            <a:t>https://shop.juce.com/get-juce</a:t>
          </a:r>
          <a:endParaRPr lang="en-US" dirty="0"/>
        </a:p>
      </dgm:t>
    </dgm:pt>
    <dgm:pt modelId="{71BDFECF-6DDF-4F09-8361-D5F11FF08692}" type="parTrans" cxnId="{592E11AE-3074-40D5-9536-48A15C457373}">
      <dgm:prSet/>
      <dgm:spPr/>
      <dgm:t>
        <a:bodyPr/>
        <a:lstStyle/>
        <a:p>
          <a:endParaRPr lang="en-US"/>
        </a:p>
      </dgm:t>
    </dgm:pt>
    <dgm:pt modelId="{E190ED48-4C42-4381-94FD-8B2870565006}" type="sibTrans" cxnId="{592E11AE-3074-40D5-9536-48A15C457373}">
      <dgm:prSet/>
      <dgm:spPr/>
      <dgm:t>
        <a:bodyPr/>
        <a:lstStyle/>
        <a:p>
          <a:endParaRPr lang="en-US"/>
        </a:p>
      </dgm:t>
    </dgm:pt>
    <dgm:pt modelId="{AEEFB386-61C7-46B0-972F-14BC0E992F8F}">
      <dgm:prSet/>
      <dgm:spPr/>
      <dgm:t>
        <a:bodyPr/>
        <a:lstStyle/>
        <a:p>
          <a:r>
            <a:rPr lang="en-GB"/>
            <a:t>You will need to get familiar with the Git version control system. Here is a guide to setting up Git:</a:t>
          </a:r>
          <a:br>
            <a:rPr lang="en-GB"/>
          </a:br>
          <a:br>
            <a:rPr lang="en-GB"/>
          </a:br>
          <a:r>
            <a:rPr lang="en-GB">
              <a:hlinkClick xmlns:r="http://schemas.openxmlformats.org/officeDocument/2006/relationships" r:id="rId3"/>
            </a:rPr>
            <a:t>https://www.atlassian.com/git/tutorials/what-is-git</a:t>
          </a:r>
          <a:endParaRPr lang="en-US"/>
        </a:p>
      </dgm:t>
    </dgm:pt>
    <dgm:pt modelId="{611977E4-DD7D-4C00-8B11-AD173D48A750}" type="parTrans" cxnId="{07C88C15-822B-49F8-928D-4D17801617A5}">
      <dgm:prSet/>
      <dgm:spPr/>
      <dgm:t>
        <a:bodyPr/>
        <a:lstStyle/>
        <a:p>
          <a:endParaRPr lang="en-US"/>
        </a:p>
      </dgm:t>
    </dgm:pt>
    <dgm:pt modelId="{23E094AA-81A5-40AF-9E76-C5D4BEC4792E}" type="sibTrans" cxnId="{07C88C15-822B-49F8-928D-4D17801617A5}">
      <dgm:prSet/>
      <dgm:spPr/>
      <dgm:t>
        <a:bodyPr/>
        <a:lstStyle/>
        <a:p>
          <a:endParaRPr lang="en-US"/>
        </a:p>
      </dgm:t>
    </dgm:pt>
    <dgm:pt modelId="{D2F9F50F-BAEE-4181-B028-10FCFB6CF6FA}">
      <dgm:prSet/>
      <dgm:spPr/>
      <dgm:t>
        <a:bodyPr/>
        <a:lstStyle/>
        <a:p>
          <a:r>
            <a:rPr lang="en-GB" dirty="0"/>
            <a:t>Remote git repository cloud account. As well as being stored locally (on your computer) git repositories can also be backed up on the cloud. This is also great if you have a team of people working on a project. Two popular examples of remote git hosts are </a:t>
          </a:r>
          <a:r>
            <a:rPr lang="en-GB" dirty="0" err="1"/>
            <a:t>Github</a:t>
          </a:r>
          <a:r>
            <a:rPr lang="en-GB" dirty="0"/>
            <a:t> and Bitbucket.  Here is a guide on how to use Git and how to set it up with the Bitbucket remote host:</a:t>
          </a:r>
          <a:br>
            <a:rPr lang="en-GB" dirty="0"/>
          </a:br>
          <a:br>
            <a:rPr lang="en-GB" dirty="0"/>
          </a:br>
          <a:r>
            <a:rPr lang="en-GB" dirty="0">
              <a:hlinkClick xmlns:r="http://schemas.openxmlformats.org/officeDocument/2006/relationships" r:id="rId4"/>
            </a:rPr>
            <a:t>https://www.atlassian.com/git/tutorials/learn-git-with-bitbucket-cloud</a:t>
          </a:r>
          <a:br>
            <a:rPr lang="en-GB" dirty="0"/>
          </a:br>
          <a:br>
            <a:rPr lang="en-GB" dirty="0"/>
          </a:br>
          <a:endParaRPr lang="en-US" dirty="0"/>
        </a:p>
      </dgm:t>
    </dgm:pt>
    <dgm:pt modelId="{CED10212-3BCF-4AF0-A7AE-C97156786423}" type="parTrans" cxnId="{9F3F1B50-4C30-47FF-AEE0-E389B50C3197}">
      <dgm:prSet/>
      <dgm:spPr/>
      <dgm:t>
        <a:bodyPr/>
        <a:lstStyle/>
        <a:p>
          <a:endParaRPr lang="en-US"/>
        </a:p>
      </dgm:t>
    </dgm:pt>
    <dgm:pt modelId="{F453D3F9-C49E-4313-A87A-9D914B4E8EAC}" type="sibTrans" cxnId="{9F3F1B50-4C30-47FF-AEE0-E389B50C3197}">
      <dgm:prSet/>
      <dgm:spPr/>
      <dgm:t>
        <a:bodyPr/>
        <a:lstStyle/>
        <a:p>
          <a:endParaRPr lang="en-US"/>
        </a:p>
      </dgm:t>
    </dgm:pt>
    <dgm:pt modelId="{D3BB4FAD-C832-46CD-8BC9-6A2F5D72C320}">
      <dgm:prSet/>
      <dgm:spPr/>
      <dgm:t>
        <a:bodyPr/>
        <a:lstStyle/>
        <a:p>
          <a:r>
            <a:rPr lang="en-GB"/>
            <a:t>I would also recommend you install a Git Client to make it easier to use (rather than having to use the command lines), I use a client called Sourcetree.</a:t>
          </a:r>
          <a:br>
            <a:rPr lang="en-GB"/>
          </a:br>
          <a:br>
            <a:rPr lang="en-GB"/>
          </a:br>
          <a:r>
            <a:rPr lang="en-GB">
              <a:hlinkClick xmlns:r="http://schemas.openxmlformats.org/officeDocument/2006/relationships" r:id="rId5"/>
            </a:rPr>
            <a:t>https://www.sourcetreeapp.com/</a:t>
          </a:r>
          <a:br>
            <a:rPr lang="en-GB"/>
          </a:br>
          <a:br>
            <a:rPr lang="en-GB"/>
          </a:br>
          <a:br>
            <a:rPr lang="en-GB"/>
          </a:br>
          <a:endParaRPr lang="en-US"/>
        </a:p>
      </dgm:t>
    </dgm:pt>
    <dgm:pt modelId="{435E6EE2-CEFD-4214-A254-66197ED272AC}" type="parTrans" cxnId="{60471550-0FA0-46B3-91B8-A939E4C9A663}">
      <dgm:prSet/>
      <dgm:spPr/>
      <dgm:t>
        <a:bodyPr/>
        <a:lstStyle/>
        <a:p>
          <a:endParaRPr lang="en-US"/>
        </a:p>
      </dgm:t>
    </dgm:pt>
    <dgm:pt modelId="{06C31773-5D96-4759-BA64-141ECF7626ED}" type="sibTrans" cxnId="{60471550-0FA0-46B3-91B8-A939E4C9A663}">
      <dgm:prSet/>
      <dgm:spPr/>
      <dgm:t>
        <a:bodyPr/>
        <a:lstStyle/>
        <a:p>
          <a:endParaRPr lang="en-US"/>
        </a:p>
      </dgm:t>
    </dgm:pt>
    <dgm:pt modelId="{91900BE6-D289-4D64-A524-2D9FB8A61F6A}" type="pres">
      <dgm:prSet presAssocID="{F3791D8F-AE60-42DF-AEC4-2D07C0E19B39}" presName="root" presStyleCnt="0">
        <dgm:presLayoutVars>
          <dgm:dir/>
          <dgm:resizeHandles val="exact"/>
        </dgm:presLayoutVars>
      </dgm:prSet>
      <dgm:spPr/>
    </dgm:pt>
    <dgm:pt modelId="{D82F24E8-CA3F-4C58-836F-C53E414528C5}" type="pres">
      <dgm:prSet presAssocID="{F3791D8F-AE60-42DF-AEC4-2D07C0E19B39}" presName="container" presStyleCnt="0">
        <dgm:presLayoutVars>
          <dgm:dir/>
          <dgm:resizeHandles val="exact"/>
        </dgm:presLayoutVars>
      </dgm:prSet>
      <dgm:spPr/>
    </dgm:pt>
    <dgm:pt modelId="{7AB6EE2B-B0E8-4DCA-9D8E-517E1E2B546F}" type="pres">
      <dgm:prSet presAssocID="{DE05F083-05AD-406D-910A-454FCCCDA861}" presName="compNode" presStyleCnt="0"/>
      <dgm:spPr/>
    </dgm:pt>
    <dgm:pt modelId="{87CD3E29-3EAA-4144-8EB9-86517336E898}" type="pres">
      <dgm:prSet presAssocID="{DE05F083-05AD-406D-910A-454FCCCDA861}" presName="iconBgRect" presStyleLbl="bgShp" presStyleIdx="0" presStyleCnt="5"/>
      <dgm:spPr/>
    </dgm:pt>
    <dgm:pt modelId="{2B730952-037C-494D-B1D0-CCA618E6E8BB}" type="pres">
      <dgm:prSet presAssocID="{DE05F083-05AD-406D-910A-454FCCCDA861}" presName="iconRect" presStyleLbl="node1" presStyleIdx="0"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Processor"/>
        </a:ext>
      </dgm:extLst>
    </dgm:pt>
    <dgm:pt modelId="{13056785-D24E-46D6-986C-5B9EAACD2027}" type="pres">
      <dgm:prSet presAssocID="{DE05F083-05AD-406D-910A-454FCCCDA861}" presName="spaceRect" presStyleCnt="0"/>
      <dgm:spPr/>
    </dgm:pt>
    <dgm:pt modelId="{235D1CB6-3705-492D-A505-4BFD691C0E9A}" type="pres">
      <dgm:prSet presAssocID="{DE05F083-05AD-406D-910A-454FCCCDA861}" presName="textRect" presStyleLbl="revTx" presStyleIdx="0" presStyleCnt="5">
        <dgm:presLayoutVars>
          <dgm:chMax val="1"/>
          <dgm:chPref val="1"/>
        </dgm:presLayoutVars>
      </dgm:prSet>
      <dgm:spPr/>
    </dgm:pt>
    <dgm:pt modelId="{C8D79ADD-BC7B-4ACF-8604-31C7B001FE55}" type="pres">
      <dgm:prSet presAssocID="{29AAA86E-F0E8-4F69-AF01-17152D521569}" presName="sibTrans" presStyleLbl="sibTrans2D1" presStyleIdx="0" presStyleCnt="0"/>
      <dgm:spPr/>
    </dgm:pt>
    <dgm:pt modelId="{4DFC531E-76A4-4A0D-A730-55A119ED348D}" type="pres">
      <dgm:prSet presAssocID="{9CB9EF7F-703D-4D6B-9EF4-C33D31488F90}" presName="compNode" presStyleCnt="0"/>
      <dgm:spPr/>
    </dgm:pt>
    <dgm:pt modelId="{AB35FB4F-7AD8-4DD1-B894-A908B151ECAF}" type="pres">
      <dgm:prSet presAssocID="{9CB9EF7F-703D-4D6B-9EF4-C33D31488F90}" presName="iconBgRect" presStyleLbl="bgShp" presStyleIdx="1" presStyleCnt="5"/>
      <dgm:spPr/>
    </dgm:pt>
    <dgm:pt modelId="{1B00791A-CDBB-4F36-9379-958B1B762B69}" type="pres">
      <dgm:prSet presAssocID="{9CB9EF7F-703D-4D6B-9EF4-C33D31488F90}" presName="iconRect" presStyleLbl="node1" presStyleIdx="1"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itcoin"/>
        </a:ext>
      </dgm:extLst>
    </dgm:pt>
    <dgm:pt modelId="{6D990EBE-158F-4CAE-BB50-862C22FEE63F}" type="pres">
      <dgm:prSet presAssocID="{9CB9EF7F-703D-4D6B-9EF4-C33D31488F90}" presName="spaceRect" presStyleCnt="0"/>
      <dgm:spPr/>
    </dgm:pt>
    <dgm:pt modelId="{6DA51F16-9401-4AAE-87FF-72DB16D0B97B}" type="pres">
      <dgm:prSet presAssocID="{9CB9EF7F-703D-4D6B-9EF4-C33D31488F90}" presName="textRect" presStyleLbl="revTx" presStyleIdx="1" presStyleCnt="5">
        <dgm:presLayoutVars>
          <dgm:chMax val="1"/>
          <dgm:chPref val="1"/>
        </dgm:presLayoutVars>
      </dgm:prSet>
      <dgm:spPr/>
    </dgm:pt>
    <dgm:pt modelId="{B534A621-8F19-4730-909A-4C1FA357D811}" type="pres">
      <dgm:prSet presAssocID="{E190ED48-4C42-4381-94FD-8B2870565006}" presName="sibTrans" presStyleLbl="sibTrans2D1" presStyleIdx="0" presStyleCnt="0"/>
      <dgm:spPr/>
    </dgm:pt>
    <dgm:pt modelId="{7939EADE-A6AF-4AB7-8A2C-F43930CE2B9A}" type="pres">
      <dgm:prSet presAssocID="{AEEFB386-61C7-46B0-972F-14BC0E992F8F}" presName="compNode" presStyleCnt="0"/>
      <dgm:spPr/>
    </dgm:pt>
    <dgm:pt modelId="{3EFFEA90-1801-4CE4-89CE-F5CDF7B19D93}" type="pres">
      <dgm:prSet presAssocID="{AEEFB386-61C7-46B0-972F-14BC0E992F8F}" presName="iconBgRect" presStyleLbl="bgShp" presStyleIdx="2" presStyleCnt="5"/>
      <dgm:spPr/>
    </dgm:pt>
    <dgm:pt modelId="{50AFECCD-3ADA-4292-B70D-208AB31A8D45}" type="pres">
      <dgm:prSet presAssocID="{AEEFB386-61C7-46B0-972F-14BC0E992F8F}" presName="iconRect" presStyleLbl="node1" presStyleIdx="2"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Flowchart"/>
        </a:ext>
      </dgm:extLst>
    </dgm:pt>
    <dgm:pt modelId="{1C982622-0C62-4F67-B3D6-E9532BF5754C}" type="pres">
      <dgm:prSet presAssocID="{AEEFB386-61C7-46B0-972F-14BC0E992F8F}" presName="spaceRect" presStyleCnt="0"/>
      <dgm:spPr/>
    </dgm:pt>
    <dgm:pt modelId="{7460AB34-39B7-435E-9251-CD1872BE4A09}" type="pres">
      <dgm:prSet presAssocID="{AEEFB386-61C7-46B0-972F-14BC0E992F8F}" presName="textRect" presStyleLbl="revTx" presStyleIdx="2" presStyleCnt="5">
        <dgm:presLayoutVars>
          <dgm:chMax val="1"/>
          <dgm:chPref val="1"/>
        </dgm:presLayoutVars>
      </dgm:prSet>
      <dgm:spPr/>
    </dgm:pt>
    <dgm:pt modelId="{33B6BBAD-AA12-4738-B8A8-A3A2BC399A3F}" type="pres">
      <dgm:prSet presAssocID="{23E094AA-81A5-40AF-9E76-C5D4BEC4792E}" presName="sibTrans" presStyleLbl="sibTrans2D1" presStyleIdx="0" presStyleCnt="0"/>
      <dgm:spPr/>
    </dgm:pt>
    <dgm:pt modelId="{1E677709-9994-42FD-9D02-874F57CB43F0}" type="pres">
      <dgm:prSet presAssocID="{D2F9F50F-BAEE-4181-B028-10FCFB6CF6FA}" presName="compNode" presStyleCnt="0"/>
      <dgm:spPr/>
    </dgm:pt>
    <dgm:pt modelId="{23DB7703-3679-45D8-85A1-1AB91238500C}" type="pres">
      <dgm:prSet presAssocID="{D2F9F50F-BAEE-4181-B028-10FCFB6CF6FA}" presName="iconBgRect" presStyleLbl="bgShp" presStyleIdx="3" presStyleCnt="5"/>
      <dgm:spPr/>
    </dgm:pt>
    <dgm:pt modelId="{F7634EEA-94BD-493C-AF5C-63786B30A107}" type="pres">
      <dgm:prSet presAssocID="{D2F9F50F-BAEE-4181-B028-10FCFB6CF6FA}" presName="iconRect" presStyleLbl="node1" presStyleIdx="3" presStyleCnt="5"/>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Database"/>
        </a:ext>
      </dgm:extLst>
    </dgm:pt>
    <dgm:pt modelId="{A4D64570-7286-46C1-92E7-A199D7001C9C}" type="pres">
      <dgm:prSet presAssocID="{D2F9F50F-BAEE-4181-B028-10FCFB6CF6FA}" presName="spaceRect" presStyleCnt="0"/>
      <dgm:spPr/>
    </dgm:pt>
    <dgm:pt modelId="{26289B45-43AF-44E5-89AE-59D9E43B77DE}" type="pres">
      <dgm:prSet presAssocID="{D2F9F50F-BAEE-4181-B028-10FCFB6CF6FA}" presName="textRect" presStyleLbl="revTx" presStyleIdx="3" presStyleCnt="5" custLinFactNeighborX="-2864" custLinFactNeighborY="72951">
        <dgm:presLayoutVars>
          <dgm:chMax val="1"/>
          <dgm:chPref val="1"/>
        </dgm:presLayoutVars>
      </dgm:prSet>
      <dgm:spPr/>
    </dgm:pt>
    <dgm:pt modelId="{5D85EEF8-4CA8-4AA5-BFB3-400E94DCDE7A}" type="pres">
      <dgm:prSet presAssocID="{F453D3F9-C49E-4313-A87A-9D914B4E8EAC}" presName="sibTrans" presStyleLbl="sibTrans2D1" presStyleIdx="0" presStyleCnt="0"/>
      <dgm:spPr/>
    </dgm:pt>
    <dgm:pt modelId="{5E1A1949-40A8-4A86-9CD2-F9D7B4AF7E65}" type="pres">
      <dgm:prSet presAssocID="{D3BB4FAD-C832-46CD-8BC9-6A2F5D72C320}" presName="compNode" presStyleCnt="0"/>
      <dgm:spPr/>
    </dgm:pt>
    <dgm:pt modelId="{D8B6D6D8-3D97-449A-8518-619A1F4F747B}" type="pres">
      <dgm:prSet presAssocID="{D3BB4FAD-C832-46CD-8BC9-6A2F5D72C320}" presName="iconBgRect" presStyleLbl="bgShp" presStyleIdx="4" presStyleCnt="5"/>
      <dgm:spPr/>
    </dgm:pt>
    <dgm:pt modelId="{A289BB33-F36C-4109-89B3-18D55962A375}" type="pres">
      <dgm:prSet presAssocID="{D3BB4FAD-C832-46CD-8BC9-6A2F5D72C320}" presName="iconRect" presStyleLbl="node1" presStyleIdx="4" presStyleCnt="5"/>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User Network"/>
        </a:ext>
      </dgm:extLst>
    </dgm:pt>
    <dgm:pt modelId="{A002DE11-8EA6-45EF-8090-FD17A3E5C4E4}" type="pres">
      <dgm:prSet presAssocID="{D3BB4FAD-C832-46CD-8BC9-6A2F5D72C320}" presName="spaceRect" presStyleCnt="0"/>
      <dgm:spPr/>
    </dgm:pt>
    <dgm:pt modelId="{1BB9E7A4-CDFE-49BF-A6E6-644A8C29DF99}" type="pres">
      <dgm:prSet presAssocID="{D3BB4FAD-C832-46CD-8BC9-6A2F5D72C320}" presName="textRect" presStyleLbl="revTx" presStyleIdx="4" presStyleCnt="5">
        <dgm:presLayoutVars>
          <dgm:chMax val="1"/>
          <dgm:chPref val="1"/>
        </dgm:presLayoutVars>
      </dgm:prSet>
      <dgm:spPr/>
    </dgm:pt>
  </dgm:ptLst>
  <dgm:cxnLst>
    <dgm:cxn modelId="{07C88C15-822B-49F8-928D-4D17801617A5}" srcId="{F3791D8F-AE60-42DF-AEC4-2D07C0E19B39}" destId="{AEEFB386-61C7-46B0-972F-14BC0E992F8F}" srcOrd="2" destOrd="0" parTransId="{611977E4-DD7D-4C00-8B11-AD173D48A750}" sibTransId="{23E094AA-81A5-40AF-9E76-C5D4BEC4792E}"/>
    <dgm:cxn modelId="{FB986C1E-6F31-4B9C-90B2-7916B948CE87}" type="presOf" srcId="{AEEFB386-61C7-46B0-972F-14BC0E992F8F}" destId="{7460AB34-39B7-435E-9251-CD1872BE4A09}" srcOrd="0" destOrd="0" presId="urn:microsoft.com/office/officeart/2018/2/layout/IconCircleList"/>
    <dgm:cxn modelId="{73B0112B-6651-49DA-8A37-051C663C798B}" type="presOf" srcId="{29AAA86E-F0E8-4F69-AF01-17152D521569}" destId="{C8D79ADD-BC7B-4ACF-8604-31C7B001FE55}" srcOrd="0" destOrd="0" presId="urn:microsoft.com/office/officeart/2018/2/layout/IconCircleList"/>
    <dgm:cxn modelId="{388E8F37-9E11-4322-9F0E-0F2A325C486F}" srcId="{F3791D8F-AE60-42DF-AEC4-2D07C0E19B39}" destId="{DE05F083-05AD-406D-910A-454FCCCDA861}" srcOrd="0" destOrd="0" parTransId="{84B1E37F-8AB9-42D4-AAA2-DDCAA6736972}" sibTransId="{29AAA86E-F0E8-4F69-AF01-17152D521569}"/>
    <dgm:cxn modelId="{CDA50A43-7D01-4DA6-BE73-A506A8F15E76}" type="presOf" srcId="{E190ED48-4C42-4381-94FD-8B2870565006}" destId="{B534A621-8F19-4730-909A-4C1FA357D811}" srcOrd="0" destOrd="0" presId="urn:microsoft.com/office/officeart/2018/2/layout/IconCircleList"/>
    <dgm:cxn modelId="{C8BBFF47-F743-4956-B3DD-1B8DF9DFC732}" type="presOf" srcId="{F3791D8F-AE60-42DF-AEC4-2D07C0E19B39}" destId="{91900BE6-D289-4D64-A524-2D9FB8A61F6A}" srcOrd="0" destOrd="0" presId="urn:microsoft.com/office/officeart/2018/2/layout/IconCircleList"/>
    <dgm:cxn modelId="{60471550-0FA0-46B3-91B8-A939E4C9A663}" srcId="{F3791D8F-AE60-42DF-AEC4-2D07C0E19B39}" destId="{D3BB4FAD-C832-46CD-8BC9-6A2F5D72C320}" srcOrd="4" destOrd="0" parTransId="{435E6EE2-CEFD-4214-A254-66197ED272AC}" sibTransId="{06C31773-5D96-4759-BA64-141ECF7626ED}"/>
    <dgm:cxn modelId="{9F3F1B50-4C30-47FF-AEE0-E389B50C3197}" srcId="{F3791D8F-AE60-42DF-AEC4-2D07C0E19B39}" destId="{D2F9F50F-BAEE-4181-B028-10FCFB6CF6FA}" srcOrd="3" destOrd="0" parTransId="{CED10212-3BCF-4AF0-A7AE-C97156786423}" sibTransId="{F453D3F9-C49E-4313-A87A-9D914B4E8EAC}"/>
    <dgm:cxn modelId="{3925155B-288A-495F-98CA-091A0D452D99}" type="presOf" srcId="{9CB9EF7F-703D-4D6B-9EF4-C33D31488F90}" destId="{6DA51F16-9401-4AAE-87FF-72DB16D0B97B}" srcOrd="0" destOrd="0" presId="urn:microsoft.com/office/officeart/2018/2/layout/IconCircleList"/>
    <dgm:cxn modelId="{C60BD997-AED6-4426-95CB-7EE18A19D0E7}" type="presOf" srcId="{DE05F083-05AD-406D-910A-454FCCCDA861}" destId="{235D1CB6-3705-492D-A505-4BFD691C0E9A}" srcOrd="0" destOrd="0" presId="urn:microsoft.com/office/officeart/2018/2/layout/IconCircleList"/>
    <dgm:cxn modelId="{497DE5A4-0098-4534-8FB4-53CFE27D9380}" type="presOf" srcId="{F453D3F9-C49E-4313-A87A-9D914B4E8EAC}" destId="{5D85EEF8-4CA8-4AA5-BFB3-400E94DCDE7A}" srcOrd="0" destOrd="0" presId="urn:microsoft.com/office/officeart/2018/2/layout/IconCircleList"/>
    <dgm:cxn modelId="{592E11AE-3074-40D5-9536-48A15C457373}" srcId="{F3791D8F-AE60-42DF-AEC4-2D07C0E19B39}" destId="{9CB9EF7F-703D-4D6B-9EF4-C33D31488F90}" srcOrd="1" destOrd="0" parTransId="{71BDFECF-6DDF-4F09-8361-D5F11FF08692}" sibTransId="{E190ED48-4C42-4381-94FD-8B2870565006}"/>
    <dgm:cxn modelId="{1CE44FD9-6ECD-4CF2-8034-CB634B7F20D6}" type="presOf" srcId="{D3BB4FAD-C832-46CD-8BC9-6A2F5D72C320}" destId="{1BB9E7A4-CDFE-49BF-A6E6-644A8C29DF99}" srcOrd="0" destOrd="0" presId="urn:microsoft.com/office/officeart/2018/2/layout/IconCircleList"/>
    <dgm:cxn modelId="{19EDDAE5-D4B7-4B0A-91EC-EFE1DED6EBB3}" type="presOf" srcId="{23E094AA-81A5-40AF-9E76-C5D4BEC4792E}" destId="{33B6BBAD-AA12-4738-B8A8-A3A2BC399A3F}" srcOrd="0" destOrd="0" presId="urn:microsoft.com/office/officeart/2018/2/layout/IconCircleList"/>
    <dgm:cxn modelId="{CE4804F8-885D-49A1-AAF8-DDAC49034345}" type="presOf" srcId="{D2F9F50F-BAEE-4181-B028-10FCFB6CF6FA}" destId="{26289B45-43AF-44E5-89AE-59D9E43B77DE}" srcOrd="0" destOrd="0" presId="urn:microsoft.com/office/officeart/2018/2/layout/IconCircleList"/>
    <dgm:cxn modelId="{E3B1A8AE-132F-42EC-A107-9C7F6920D047}" type="presParOf" srcId="{91900BE6-D289-4D64-A524-2D9FB8A61F6A}" destId="{D82F24E8-CA3F-4C58-836F-C53E414528C5}" srcOrd="0" destOrd="0" presId="urn:microsoft.com/office/officeart/2018/2/layout/IconCircleList"/>
    <dgm:cxn modelId="{43779FA5-53B9-4A4B-930A-C197DAB441AC}" type="presParOf" srcId="{D82F24E8-CA3F-4C58-836F-C53E414528C5}" destId="{7AB6EE2B-B0E8-4DCA-9D8E-517E1E2B546F}" srcOrd="0" destOrd="0" presId="urn:microsoft.com/office/officeart/2018/2/layout/IconCircleList"/>
    <dgm:cxn modelId="{967A3C69-73C3-4466-ADE2-48EFB101A02F}" type="presParOf" srcId="{7AB6EE2B-B0E8-4DCA-9D8E-517E1E2B546F}" destId="{87CD3E29-3EAA-4144-8EB9-86517336E898}" srcOrd="0" destOrd="0" presId="urn:microsoft.com/office/officeart/2018/2/layout/IconCircleList"/>
    <dgm:cxn modelId="{6696E849-C9C3-4AA9-9434-7B27BACE4453}" type="presParOf" srcId="{7AB6EE2B-B0E8-4DCA-9D8E-517E1E2B546F}" destId="{2B730952-037C-494D-B1D0-CCA618E6E8BB}" srcOrd="1" destOrd="0" presId="urn:microsoft.com/office/officeart/2018/2/layout/IconCircleList"/>
    <dgm:cxn modelId="{5C1AA03E-8EA2-4873-9C96-3963EB7879C7}" type="presParOf" srcId="{7AB6EE2B-B0E8-4DCA-9D8E-517E1E2B546F}" destId="{13056785-D24E-46D6-986C-5B9EAACD2027}" srcOrd="2" destOrd="0" presId="urn:microsoft.com/office/officeart/2018/2/layout/IconCircleList"/>
    <dgm:cxn modelId="{D8164B4D-0729-4C64-BDEC-D178CBC9E095}" type="presParOf" srcId="{7AB6EE2B-B0E8-4DCA-9D8E-517E1E2B546F}" destId="{235D1CB6-3705-492D-A505-4BFD691C0E9A}" srcOrd="3" destOrd="0" presId="urn:microsoft.com/office/officeart/2018/2/layout/IconCircleList"/>
    <dgm:cxn modelId="{70609717-F7C7-4BD1-93E3-5EA17CCBCE1D}" type="presParOf" srcId="{D82F24E8-CA3F-4C58-836F-C53E414528C5}" destId="{C8D79ADD-BC7B-4ACF-8604-31C7B001FE55}" srcOrd="1" destOrd="0" presId="urn:microsoft.com/office/officeart/2018/2/layout/IconCircleList"/>
    <dgm:cxn modelId="{DDC554F0-145F-44A7-9DF3-D81B8AD60FEB}" type="presParOf" srcId="{D82F24E8-CA3F-4C58-836F-C53E414528C5}" destId="{4DFC531E-76A4-4A0D-A730-55A119ED348D}" srcOrd="2" destOrd="0" presId="urn:microsoft.com/office/officeart/2018/2/layout/IconCircleList"/>
    <dgm:cxn modelId="{91C5A6FE-6727-497E-8579-0391C31A198D}" type="presParOf" srcId="{4DFC531E-76A4-4A0D-A730-55A119ED348D}" destId="{AB35FB4F-7AD8-4DD1-B894-A908B151ECAF}" srcOrd="0" destOrd="0" presId="urn:microsoft.com/office/officeart/2018/2/layout/IconCircleList"/>
    <dgm:cxn modelId="{F852A542-7DC1-4800-8837-5F80703155DB}" type="presParOf" srcId="{4DFC531E-76A4-4A0D-A730-55A119ED348D}" destId="{1B00791A-CDBB-4F36-9379-958B1B762B69}" srcOrd="1" destOrd="0" presId="urn:microsoft.com/office/officeart/2018/2/layout/IconCircleList"/>
    <dgm:cxn modelId="{B3A82CF7-F08E-48F3-9FBC-AEA19A28B0A7}" type="presParOf" srcId="{4DFC531E-76A4-4A0D-A730-55A119ED348D}" destId="{6D990EBE-158F-4CAE-BB50-862C22FEE63F}" srcOrd="2" destOrd="0" presId="urn:microsoft.com/office/officeart/2018/2/layout/IconCircleList"/>
    <dgm:cxn modelId="{3280545D-42C8-4137-9221-2E6509D6DBDB}" type="presParOf" srcId="{4DFC531E-76A4-4A0D-A730-55A119ED348D}" destId="{6DA51F16-9401-4AAE-87FF-72DB16D0B97B}" srcOrd="3" destOrd="0" presId="urn:microsoft.com/office/officeart/2018/2/layout/IconCircleList"/>
    <dgm:cxn modelId="{2DD74E6D-C0B2-40F9-B07E-5D206B4F126D}" type="presParOf" srcId="{D82F24E8-CA3F-4C58-836F-C53E414528C5}" destId="{B534A621-8F19-4730-909A-4C1FA357D811}" srcOrd="3" destOrd="0" presId="urn:microsoft.com/office/officeart/2018/2/layout/IconCircleList"/>
    <dgm:cxn modelId="{53294AFD-189F-440E-B041-F790CA67F464}" type="presParOf" srcId="{D82F24E8-CA3F-4C58-836F-C53E414528C5}" destId="{7939EADE-A6AF-4AB7-8A2C-F43930CE2B9A}" srcOrd="4" destOrd="0" presId="urn:microsoft.com/office/officeart/2018/2/layout/IconCircleList"/>
    <dgm:cxn modelId="{7CF88804-5A90-487D-B00F-788832A161E6}" type="presParOf" srcId="{7939EADE-A6AF-4AB7-8A2C-F43930CE2B9A}" destId="{3EFFEA90-1801-4CE4-89CE-F5CDF7B19D93}" srcOrd="0" destOrd="0" presId="urn:microsoft.com/office/officeart/2018/2/layout/IconCircleList"/>
    <dgm:cxn modelId="{9C6457F8-CD63-4089-AE24-9888DBF4D756}" type="presParOf" srcId="{7939EADE-A6AF-4AB7-8A2C-F43930CE2B9A}" destId="{50AFECCD-3ADA-4292-B70D-208AB31A8D45}" srcOrd="1" destOrd="0" presId="urn:microsoft.com/office/officeart/2018/2/layout/IconCircleList"/>
    <dgm:cxn modelId="{35785E7E-E335-4284-B5BC-05C3C12CCBE2}" type="presParOf" srcId="{7939EADE-A6AF-4AB7-8A2C-F43930CE2B9A}" destId="{1C982622-0C62-4F67-B3D6-E9532BF5754C}" srcOrd="2" destOrd="0" presId="urn:microsoft.com/office/officeart/2018/2/layout/IconCircleList"/>
    <dgm:cxn modelId="{06F6CBFD-A3EC-4FF8-9B7E-2DEB817D68AC}" type="presParOf" srcId="{7939EADE-A6AF-4AB7-8A2C-F43930CE2B9A}" destId="{7460AB34-39B7-435E-9251-CD1872BE4A09}" srcOrd="3" destOrd="0" presId="urn:microsoft.com/office/officeart/2018/2/layout/IconCircleList"/>
    <dgm:cxn modelId="{577D2C3E-0FD7-47FB-882F-20660446F75C}" type="presParOf" srcId="{D82F24E8-CA3F-4C58-836F-C53E414528C5}" destId="{33B6BBAD-AA12-4738-B8A8-A3A2BC399A3F}" srcOrd="5" destOrd="0" presId="urn:microsoft.com/office/officeart/2018/2/layout/IconCircleList"/>
    <dgm:cxn modelId="{222B05B0-9DD9-4F6D-AC20-3D1BDAE54AEB}" type="presParOf" srcId="{D82F24E8-CA3F-4C58-836F-C53E414528C5}" destId="{1E677709-9994-42FD-9D02-874F57CB43F0}" srcOrd="6" destOrd="0" presId="urn:microsoft.com/office/officeart/2018/2/layout/IconCircleList"/>
    <dgm:cxn modelId="{86487F8E-D340-41C7-B5EE-8C881491152C}" type="presParOf" srcId="{1E677709-9994-42FD-9D02-874F57CB43F0}" destId="{23DB7703-3679-45D8-85A1-1AB91238500C}" srcOrd="0" destOrd="0" presId="urn:microsoft.com/office/officeart/2018/2/layout/IconCircleList"/>
    <dgm:cxn modelId="{DDD3D9A6-C0AA-4E60-91FC-75C22FE4B6E7}" type="presParOf" srcId="{1E677709-9994-42FD-9D02-874F57CB43F0}" destId="{F7634EEA-94BD-493C-AF5C-63786B30A107}" srcOrd="1" destOrd="0" presId="urn:microsoft.com/office/officeart/2018/2/layout/IconCircleList"/>
    <dgm:cxn modelId="{376BC201-EC9D-4CBC-A065-E9FA3BCCCD05}" type="presParOf" srcId="{1E677709-9994-42FD-9D02-874F57CB43F0}" destId="{A4D64570-7286-46C1-92E7-A199D7001C9C}" srcOrd="2" destOrd="0" presId="urn:microsoft.com/office/officeart/2018/2/layout/IconCircleList"/>
    <dgm:cxn modelId="{5A92C37E-F624-4C10-84C6-0E276641AE38}" type="presParOf" srcId="{1E677709-9994-42FD-9D02-874F57CB43F0}" destId="{26289B45-43AF-44E5-89AE-59D9E43B77DE}" srcOrd="3" destOrd="0" presId="urn:microsoft.com/office/officeart/2018/2/layout/IconCircleList"/>
    <dgm:cxn modelId="{D739CB5A-D784-4505-9B50-AED67D5D3901}" type="presParOf" srcId="{D82F24E8-CA3F-4C58-836F-C53E414528C5}" destId="{5D85EEF8-4CA8-4AA5-BFB3-400E94DCDE7A}" srcOrd="7" destOrd="0" presId="urn:microsoft.com/office/officeart/2018/2/layout/IconCircleList"/>
    <dgm:cxn modelId="{1B2278F1-9DD7-4AA0-8F91-540E36CBA5BF}" type="presParOf" srcId="{D82F24E8-CA3F-4C58-836F-C53E414528C5}" destId="{5E1A1949-40A8-4A86-9CD2-F9D7B4AF7E65}" srcOrd="8" destOrd="0" presId="urn:microsoft.com/office/officeart/2018/2/layout/IconCircleList"/>
    <dgm:cxn modelId="{78E8E347-FF90-4B13-922D-3A019F24D625}" type="presParOf" srcId="{5E1A1949-40A8-4A86-9CD2-F9D7B4AF7E65}" destId="{D8B6D6D8-3D97-449A-8518-619A1F4F747B}" srcOrd="0" destOrd="0" presId="urn:microsoft.com/office/officeart/2018/2/layout/IconCircleList"/>
    <dgm:cxn modelId="{5A6CD6F2-7160-4EE7-BE54-27F51B16B652}" type="presParOf" srcId="{5E1A1949-40A8-4A86-9CD2-F9D7B4AF7E65}" destId="{A289BB33-F36C-4109-89B3-18D55962A375}" srcOrd="1" destOrd="0" presId="urn:microsoft.com/office/officeart/2018/2/layout/IconCircleList"/>
    <dgm:cxn modelId="{0F9C5486-96F8-4E19-8BAD-8934F9D43245}" type="presParOf" srcId="{5E1A1949-40A8-4A86-9CD2-F9D7B4AF7E65}" destId="{A002DE11-8EA6-45EF-8090-FD17A3E5C4E4}" srcOrd="2" destOrd="0" presId="urn:microsoft.com/office/officeart/2018/2/layout/IconCircleList"/>
    <dgm:cxn modelId="{F6DAED01-CE31-41D3-9C43-1913AD2D0E3B}" type="presParOf" srcId="{5E1A1949-40A8-4A86-9CD2-F9D7B4AF7E65}" destId="{1BB9E7A4-CDFE-49BF-A6E6-644A8C29DF9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6E320D-B3A5-453F-A36D-29C48AC273B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36C0805-1991-4568-A8D6-6DAED5E88595}">
      <dgm:prSet/>
      <dgm:spPr/>
      <dgm:t>
        <a:bodyPr/>
        <a:lstStyle/>
        <a:p>
          <a:br>
            <a:rPr lang="en-US" dirty="0"/>
          </a:br>
          <a:r>
            <a:rPr lang="en-US" b="1" dirty="0"/>
            <a:t>Basic C++ Programming</a:t>
          </a:r>
          <a:r>
            <a:rPr lang="en-US" dirty="0"/>
            <a:t> – Learning the basics of C++ is important to be able to read the JUCE code and understanding the commands to follow in the workshop. For example topics like pointers, references, inheritance are crucial to be able to read the code and fault find for yourself. </a:t>
          </a:r>
        </a:p>
      </dgm:t>
    </dgm:pt>
    <dgm:pt modelId="{13BB1464-9B7B-4DE3-9B94-946EF7C9A259}" type="parTrans" cxnId="{4841F938-DF11-4BE8-9FEF-A86AC0790DE3}">
      <dgm:prSet/>
      <dgm:spPr/>
      <dgm:t>
        <a:bodyPr/>
        <a:lstStyle/>
        <a:p>
          <a:endParaRPr lang="en-US"/>
        </a:p>
      </dgm:t>
    </dgm:pt>
    <dgm:pt modelId="{99D6B09D-BE19-4BC4-97B3-E1B64CAFC553}" type="sibTrans" cxnId="{4841F938-DF11-4BE8-9FEF-A86AC0790DE3}">
      <dgm:prSet/>
      <dgm:spPr/>
      <dgm:t>
        <a:bodyPr/>
        <a:lstStyle/>
        <a:p>
          <a:endParaRPr lang="en-US"/>
        </a:p>
      </dgm:t>
    </dgm:pt>
    <dgm:pt modelId="{5D388C2E-85B7-4A7F-83AE-5EA3250DE720}">
      <dgm:prSet/>
      <dgm:spPr/>
      <dgm:t>
        <a:bodyPr/>
        <a:lstStyle/>
        <a:p>
          <a:r>
            <a:rPr lang="en-US" b="1"/>
            <a:t>Fundamentals of Digital Signal Processing </a:t>
          </a:r>
          <a:r>
            <a:rPr lang="en-US"/>
            <a:t>– Learning the foundations of DSP is important so that the explanations in the workshop make sense. Understanding how a signal is converted from Analogue to Digital and back again, Sampling Theory (Nyquist etc).</a:t>
          </a:r>
        </a:p>
      </dgm:t>
    </dgm:pt>
    <dgm:pt modelId="{601EEF59-D944-4CC1-B505-78E97F3D21BA}" type="parTrans" cxnId="{DDA8ED2D-CA4F-4551-B93D-80C332972D77}">
      <dgm:prSet/>
      <dgm:spPr/>
      <dgm:t>
        <a:bodyPr/>
        <a:lstStyle/>
        <a:p>
          <a:endParaRPr lang="en-US"/>
        </a:p>
      </dgm:t>
    </dgm:pt>
    <dgm:pt modelId="{CA4E5DF6-7308-4D30-9535-9B977372B262}" type="sibTrans" cxnId="{DDA8ED2D-CA4F-4551-B93D-80C332972D77}">
      <dgm:prSet/>
      <dgm:spPr/>
      <dgm:t>
        <a:bodyPr/>
        <a:lstStyle/>
        <a:p>
          <a:endParaRPr lang="en-US"/>
        </a:p>
      </dgm:t>
    </dgm:pt>
    <dgm:pt modelId="{479AD3BD-E32D-4463-B053-48944100527E}">
      <dgm:prSet/>
      <dgm:spPr/>
      <dgm:t>
        <a:bodyPr/>
        <a:lstStyle/>
        <a:p>
          <a:r>
            <a:rPr lang="en-US" b="1" dirty="0"/>
            <a:t>Mathematical conventions used in signal processing </a:t>
          </a:r>
          <a:r>
            <a:rPr lang="en-US" dirty="0"/>
            <a:t>– Most of the core ideas in Audio Programming and DSP stem from mathematics and therefore a working knowledge of how signals can be represented mathematically are important.</a:t>
          </a:r>
          <a:br>
            <a:rPr lang="en-US" dirty="0"/>
          </a:br>
          <a:endParaRPr lang="en-US" dirty="0"/>
        </a:p>
      </dgm:t>
    </dgm:pt>
    <dgm:pt modelId="{9824991D-2E78-477A-82BD-C143DD6EB9F5}" type="parTrans" cxnId="{3099E40C-4B1B-4635-8EC2-31CABE561239}">
      <dgm:prSet/>
      <dgm:spPr/>
      <dgm:t>
        <a:bodyPr/>
        <a:lstStyle/>
        <a:p>
          <a:endParaRPr lang="en-US"/>
        </a:p>
      </dgm:t>
    </dgm:pt>
    <dgm:pt modelId="{3705C468-6BFE-4420-A1E7-86B6F573F31B}" type="sibTrans" cxnId="{3099E40C-4B1B-4635-8EC2-31CABE561239}">
      <dgm:prSet/>
      <dgm:spPr/>
      <dgm:t>
        <a:bodyPr/>
        <a:lstStyle/>
        <a:p>
          <a:endParaRPr lang="en-US"/>
        </a:p>
      </dgm:t>
    </dgm:pt>
    <dgm:pt modelId="{2569B507-59DF-460D-8470-E45F9F5BCB34}" type="pres">
      <dgm:prSet presAssocID="{256E320D-B3A5-453F-A36D-29C48AC273B7}" presName="root" presStyleCnt="0">
        <dgm:presLayoutVars>
          <dgm:dir/>
          <dgm:resizeHandles val="exact"/>
        </dgm:presLayoutVars>
      </dgm:prSet>
      <dgm:spPr/>
    </dgm:pt>
    <dgm:pt modelId="{CE155A5E-6684-4D23-BFE3-8675F857510D}" type="pres">
      <dgm:prSet presAssocID="{256E320D-B3A5-453F-A36D-29C48AC273B7}" presName="container" presStyleCnt="0">
        <dgm:presLayoutVars>
          <dgm:dir/>
          <dgm:resizeHandles val="exact"/>
        </dgm:presLayoutVars>
      </dgm:prSet>
      <dgm:spPr/>
    </dgm:pt>
    <dgm:pt modelId="{220472EC-F460-4A1D-8635-0F25C705B921}" type="pres">
      <dgm:prSet presAssocID="{536C0805-1991-4568-A8D6-6DAED5E88595}" presName="compNode" presStyleCnt="0"/>
      <dgm:spPr/>
    </dgm:pt>
    <dgm:pt modelId="{0377F8B8-55E2-4E94-AF72-C39C04744364}" type="pres">
      <dgm:prSet presAssocID="{536C0805-1991-4568-A8D6-6DAED5E88595}" presName="iconBgRect" presStyleLbl="bgShp" presStyleIdx="0" presStyleCnt="3"/>
      <dgm:spPr/>
    </dgm:pt>
    <dgm:pt modelId="{0DA7ABC9-B89B-4991-B99B-D174D7BDA4C2}" type="pres">
      <dgm:prSet presAssocID="{536C0805-1991-4568-A8D6-6DAED5E885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5CBFB2F-E96A-46DD-B5C6-AB45FBB4BBD5}" type="pres">
      <dgm:prSet presAssocID="{536C0805-1991-4568-A8D6-6DAED5E88595}" presName="spaceRect" presStyleCnt="0"/>
      <dgm:spPr/>
    </dgm:pt>
    <dgm:pt modelId="{A684CFFD-F7A8-4F31-90A5-0F452CA57796}" type="pres">
      <dgm:prSet presAssocID="{536C0805-1991-4568-A8D6-6DAED5E88595}" presName="textRect" presStyleLbl="revTx" presStyleIdx="0" presStyleCnt="3">
        <dgm:presLayoutVars>
          <dgm:chMax val="1"/>
          <dgm:chPref val="1"/>
        </dgm:presLayoutVars>
      </dgm:prSet>
      <dgm:spPr/>
    </dgm:pt>
    <dgm:pt modelId="{FD6A7433-87E7-4EB7-A464-C3C9DD7E642D}" type="pres">
      <dgm:prSet presAssocID="{99D6B09D-BE19-4BC4-97B3-E1B64CAFC553}" presName="sibTrans" presStyleLbl="sibTrans2D1" presStyleIdx="0" presStyleCnt="0"/>
      <dgm:spPr/>
    </dgm:pt>
    <dgm:pt modelId="{DA7EAAD4-F53A-4C5D-8EE0-58D74B8F37E6}" type="pres">
      <dgm:prSet presAssocID="{5D388C2E-85B7-4A7F-83AE-5EA3250DE720}" presName="compNode" presStyleCnt="0"/>
      <dgm:spPr/>
    </dgm:pt>
    <dgm:pt modelId="{D6C51868-A4CD-434D-9908-76FF54478D17}" type="pres">
      <dgm:prSet presAssocID="{5D388C2E-85B7-4A7F-83AE-5EA3250DE720}" presName="iconBgRect" presStyleLbl="bgShp" presStyleIdx="1" presStyleCnt="3"/>
      <dgm:spPr/>
    </dgm:pt>
    <dgm:pt modelId="{7033AB22-FF75-4F2A-9768-197660569AA3}" type="pres">
      <dgm:prSet presAssocID="{5D388C2E-85B7-4A7F-83AE-5EA3250DE7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98C85E7-6F91-4008-B442-B7F86881C49E}" type="pres">
      <dgm:prSet presAssocID="{5D388C2E-85B7-4A7F-83AE-5EA3250DE720}" presName="spaceRect" presStyleCnt="0"/>
      <dgm:spPr/>
    </dgm:pt>
    <dgm:pt modelId="{16249163-2248-4E04-BF07-15A82E615F71}" type="pres">
      <dgm:prSet presAssocID="{5D388C2E-85B7-4A7F-83AE-5EA3250DE720}" presName="textRect" presStyleLbl="revTx" presStyleIdx="1" presStyleCnt="3">
        <dgm:presLayoutVars>
          <dgm:chMax val="1"/>
          <dgm:chPref val="1"/>
        </dgm:presLayoutVars>
      </dgm:prSet>
      <dgm:spPr/>
    </dgm:pt>
    <dgm:pt modelId="{2BD58BDF-2B18-48F0-B8B1-AE303E2180C9}" type="pres">
      <dgm:prSet presAssocID="{CA4E5DF6-7308-4D30-9535-9B977372B262}" presName="sibTrans" presStyleLbl="sibTrans2D1" presStyleIdx="0" presStyleCnt="0"/>
      <dgm:spPr/>
    </dgm:pt>
    <dgm:pt modelId="{C9B16AFC-21EE-485C-8855-8BA10E0673E9}" type="pres">
      <dgm:prSet presAssocID="{479AD3BD-E32D-4463-B053-48944100527E}" presName="compNode" presStyleCnt="0"/>
      <dgm:spPr/>
    </dgm:pt>
    <dgm:pt modelId="{9A0B221D-59E1-40C7-BFBD-99A0049CA390}" type="pres">
      <dgm:prSet presAssocID="{479AD3BD-E32D-4463-B053-48944100527E}" presName="iconBgRect" presStyleLbl="bgShp" presStyleIdx="2" presStyleCnt="3"/>
      <dgm:spPr/>
    </dgm:pt>
    <dgm:pt modelId="{D99CC6D6-48C0-45EE-812E-2CA77294C8C8}" type="pres">
      <dgm:prSet presAssocID="{479AD3BD-E32D-4463-B053-4894410052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1DB4112-C4E2-47C1-B233-536D49A0BA71}" type="pres">
      <dgm:prSet presAssocID="{479AD3BD-E32D-4463-B053-48944100527E}" presName="spaceRect" presStyleCnt="0"/>
      <dgm:spPr/>
    </dgm:pt>
    <dgm:pt modelId="{91029C12-1605-4304-AAF8-8F91FDDC9021}" type="pres">
      <dgm:prSet presAssocID="{479AD3BD-E32D-4463-B053-48944100527E}" presName="textRect" presStyleLbl="revTx" presStyleIdx="2" presStyleCnt="3">
        <dgm:presLayoutVars>
          <dgm:chMax val="1"/>
          <dgm:chPref val="1"/>
        </dgm:presLayoutVars>
      </dgm:prSet>
      <dgm:spPr/>
    </dgm:pt>
  </dgm:ptLst>
  <dgm:cxnLst>
    <dgm:cxn modelId="{3099E40C-4B1B-4635-8EC2-31CABE561239}" srcId="{256E320D-B3A5-453F-A36D-29C48AC273B7}" destId="{479AD3BD-E32D-4463-B053-48944100527E}" srcOrd="2" destOrd="0" parTransId="{9824991D-2E78-477A-82BD-C143DD6EB9F5}" sibTransId="{3705C468-6BFE-4420-A1E7-86B6F573F31B}"/>
    <dgm:cxn modelId="{DDA8ED2D-CA4F-4551-B93D-80C332972D77}" srcId="{256E320D-B3A5-453F-A36D-29C48AC273B7}" destId="{5D388C2E-85B7-4A7F-83AE-5EA3250DE720}" srcOrd="1" destOrd="0" parTransId="{601EEF59-D944-4CC1-B505-78E97F3D21BA}" sibTransId="{CA4E5DF6-7308-4D30-9535-9B977372B262}"/>
    <dgm:cxn modelId="{0B737838-5D7E-453B-B250-1ED548FB9A4D}" type="presOf" srcId="{536C0805-1991-4568-A8D6-6DAED5E88595}" destId="{A684CFFD-F7A8-4F31-90A5-0F452CA57796}" srcOrd="0" destOrd="0" presId="urn:microsoft.com/office/officeart/2018/2/layout/IconCircleList"/>
    <dgm:cxn modelId="{4841F938-DF11-4BE8-9FEF-A86AC0790DE3}" srcId="{256E320D-B3A5-453F-A36D-29C48AC273B7}" destId="{536C0805-1991-4568-A8D6-6DAED5E88595}" srcOrd="0" destOrd="0" parTransId="{13BB1464-9B7B-4DE3-9B94-946EF7C9A259}" sibTransId="{99D6B09D-BE19-4BC4-97B3-E1B64CAFC553}"/>
    <dgm:cxn modelId="{F2CF4B3C-6BEB-4E3A-B360-05E91231E43E}" type="presOf" srcId="{5D388C2E-85B7-4A7F-83AE-5EA3250DE720}" destId="{16249163-2248-4E04-BF07-15A82E615F71}" srcOrd="0" destOrd="0" presId="urn:microsoft.com/office/officeart/2018/2/layout/IconCircleList"/>
    <dgm:cxn modelId="{01765874-AC62-4434-ABB1-B49D6B925189}" type="presOf" srcId="{CA4E5DF6-7308-4D30-9535-9B977372B262}" destId="{2BD58BDF-2B18-48F0-B8B1-AE303E2180C9}" srcOrd="0" destOrd="0" presId="urn:microsoft.com/office/officeart/2018/2/layout/IconCircleList"/>
    <dgm:cxn modelId="{7EBB4F97-9F8A-46EC-BB66-EA0804422F77}" type="presOf" srcId="{256E320D-B3A5-453F-A36D-29C48AC273B7}" destId="{2569B507-59DF-460D-8470-E45F9F5BCB34}" srcOrd="0" destOrd="0" presId="urn:microsoft.com/office/officeart/2018/2/layout/IconCircleList"/>
    <dgm:cxn modelId="{00682CBF-459D-468C-8E50-628497F31509}" type="presOf" srcId="{99D6B09D-BE19-4BC4-97B3-E1B64CAFC553}" destId="{FD6A7433-87E7-4EB7-A464-C3C9DD7E642D}" srcOrd="0" destOrd="0" presId="urn:microsoft.com/office/officeart/2018/2/layout/IconCircleList"/>
    <dgm:cxn modelId="{83B4C5C9-96BC-41C3-9AEC-3804EBAA5AA6}" type="presOf" srcId="{479AD3BD-E32D-4463-B053-48944100527E}" destId="{91029C12-1605-4304-AAF8-8F91FDDC9021}" srcOrd="0" destOrd="0" presId="urn:microsoft.com/office/officeart/2018/2/layout/IconCircleList"/>
    <dgm:cxn modelId="{3288A0AA-A9E5-4B68-81A2-D7D4BC1A9F09}" type="presParOf" srcId="{2569B507-59DF-460D-8470-E45F9F5BCB34}" destId="{CE155A5E-6684-4D23-BFE3-8675F857510D}" srcOrd="0" destOrd="0" presId="urn:microsoft.com/office/officeart/2018/2/layout/IconCircleList"/>
    <dgm:cxn modelId="{C32516E5-B98F-4099-96EF-E16B22D6F0CF}" type="presParOf" srcId="{CE155A5E-6684-4D23-BFE3-8675F857510D}" destId="{220472EC-F460-4A1D-8635-0F25C705B921}" srcOrd="0" destOrd="0" presId="urn:microsoft.com/office/officeart/2018/2/layout/IconCircleList"/>
    <dgm:cxn modelId="{8365C673-7B13-479D-8353-71B7564C20EF}" type="presParOf" srcId="{220472EC-F460-4A1D-8635-0F25C705B921}" destId="{0377F8B8-55E2-4E94-AF72-C39C04744364}" srcOrd="0" destOrd="0" presId="urn:microsoft.com/office/officeart/2018/2/layout/IconCircleList"/>
    <dgm:cxn modelId="{4BFAFA27-4D80-4A3B-BDB5-113B80CCCEAC}" type="presParOf" srcId="{220472EC-F460-4A1D-8635-0F25C705B921}" destId="{0DA7ABC9-B89B-4991-B99B-D174D7BDA4C2}" srcOrd="1" destOrd="0" presId="urn:microsoft.com/office/officeart/2018/2/layout/IconCircleList"/>
    <dgm:cxn modelId="{6FAA0D23-5AFD-4DF5-B80D-987D28281CED}" type="presParOf" srcId="{220472EC-F460-4A1D-8635-0F25C705B921}" destId="{D5CBFB2F-E96A-46DD-B5C6-AB45FBB4BBD5}" srcOrd="2" destOrd="0" presId="urn:microsoft.com/office/officeart/2018/2/layout/IconCircleList"/>
    <dgm:cxn modelId="{69065C0D-FAD1-4F15-8FAB-D9CF81ACF41E}" type="presParOf" srcId="{220472EC-F460-4A1D-8635-0F25C705B921}" destId="{A684CFFD-F7A8-4F31-90A5-0F452CA57796}" srcOrd="3" destOrd="0" presId="urn:microsoft.com/office/officeart/2018/2/layout/IconCircleList"/>
    <dgm:cxn modelId="{860D5A79-9A30-4A81-8AB8-500BE80D6C26}" type="presParOf" srcId="{CE155A5E-6684-4D23-BFE3-8675F857510D}" destId="{FD6A7433-87E7-4EB7-A464-C3C9DD7E642D}" srcOrd="1" destOrd="0" presId="urn:microsoft.com/office/officeart/2018/2/layout/IconCircleList"/>
    <dgm:cxn modelId="{27EE7BBA-16AA-4309-9DD9-35A8C565F34D}" type="presParOf" srcId="{CE155A5E-6684-4D23-BFE3-8675F857510D}" destId="{DA7EAAD4-F53A-4C5D-8EE0-58D74B8F37E6}" srcOrd="2" destOrd="0" presId="urn:microsoft.com/office/officeart/2018/2/layout/IconCircleList"/>
    <dgm:cxn modelId="{86133A01-5B71-4FC0-98B8-D52BA2A3A470}" type="presParOf" srcId="{DA7EAAD4-F53A-4C5D-8EE0-58D74B8F37E6}" destId="{D6C51868-A4CD-434D-9908-76FF54478D17}" srcOrd="0" destOrd="0" presId="urn:microsoft.com/office/officeart/2018/2/layout/IconCircleList"/>
    <dgm:cxn modelId="{EB55B136-9083-4C9B-BC31-ECB606492997}" type="presParOf" srcId="{DA7EAAD4-F53A-4C5D-8EE0-58D74B8F37E6}" destId="{7033AB22-FF75-4F2A-9768-197660569AA3}" srcOrd="1" destOrd="0" presId="urn:microsoft.com/office/officeart/2018/2/layout/IconCircleList"/>
    <dgm:cxn modelId="{7F2995AB-6ABF-4768-8502-738184C5D5D0}" type="presParOf" srcId="{DA7EAAD4-F53A-4C5D-8EE0-58D74B8F37E6}" destId="{598C85E7-6F91-4008-B442-B7F86881C49E}" srcOrd="2" destOrd="0" presId="urn:microsoft.com/office/officeart/2018/2/layout/IconCircleList"/>
    <dgm:cxn modelId="{AEA4391A-86E0-49FE-A8BB-17419A550541}" type="presParOf" srcId="{DA7EAAD4-F53A-4C5D-8EE0-58D74B8F37E6}" destId="{16249163-2248-4E04-BF07-15A82E615F71}" srcOrd="3" destOrd="0" presId="urn:microsoft.com/office/officeart/2018/2/layout/IconCircleList"/>
    <dgm:cxn modelId="{03248BAD-2F9F-4397-961D-EF3394429018}" type="presParOf" srcId="{CE155A5E-6684-4D23-BFE3-8675F857510D}" destId="{2BD58BDF-2B18-48F0-B8B1-AE303E2180C9}" srcOrd="3" destOrd="0" presId="urn:microsoft.com/office/officeart/2018/2/layout/IconCircleList"/>
    <dgm:cxn modelId="{C1BD15C6-0F6F-4B89-A655-3D3B21817EA4}" type="presParOf" srcId="{CE155A5E-6684-4D23-BFE3-8675F857510D}" destId="{C9B16AFC-21EE-485C-8855-8BA10E0673E9}" srcOrd="4" destOrd="0" presId="urn:microsoft.com/office/officeart/2018/2/layout/IconCircleList"/>
    <dgm:cxn modelId="{C52E0B47-4B02-46F5-911E-AA1363CAB655}" type="presParOf" srcId="{C9B16AFC-21EE-485C-8855-8BA10E0673E9}" destId="{9A0B221D-59E1-40C7-BFBD-99A0049CA390}" srcOrd="0" destOrd="0" presId="urn:microsoft.com/office/officeart/2018/2/layout/IconCircleList"/>
    <dgm:cxn modelId="{A91803EE-EA92-462B-8424-F0BE4F59E3AD}" type="presParOf" srcId="{C9B16AFC-21EE-485C-8855-8BA10E0673E9}" destId="{D99CC6D6-48C0-45EE-812E-2CA77294C8C8}" srcOrd="1" destOrd="0" presId="urn:microsoft.com/office/officeart/2018/2/layout/IconCircleList"/>
    <dgm:cxn modelId="{E5507802-0370-46DD-B844-D9D5C182747E}" type="presParOf" srcId="{C9B16AFC-21EE-485C-8855-8BA10E0673E9}" destId="{A1DB4112-C4E2-47C1-B233-536D49A0BA71}" srcOrd="2" destOrd="0" presId="urn:microsoft.com/office/officeart/2018/2/layout/IconCircleList"/>
    <dgm:cxn modelId="{6CCCA307-986D-481F-B6AA-BB25572771E2}" type="presParOf" srcId="{C9B16AFC-21EE-485C-8855-8BA10E0673E9}" destId="{91029C12-1605-4304-AAF8-8F91FDDC902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E08741-9C36-4A0A-B64C-D5787655C3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D5D48F-CE10-4483-B16E-1046ECF52249}">
      <dgm:prSet custT="1"/>
      <dgm:spPr/>
      <dgm:t>
        <a:bodyPr/>
        <a:lstStyle/>
        <a:p>
          <a:r>
            <a:rPr lang="en-US" sz="1200" dirty="0"/>
            <a:t>Here are some recommended resources to get you started:</a:t>
          </a:r>
          <a:br>
            <a:rPr lang="en-US" sz="1200" dirty="0"/>
          </a:br>
          <a:br>
            <a:rPr lang="en-US" sz="1200" dirty="0"/>
          </a:br>
          <a:r>
            <a:rPr lang="en-US" sz="1200" b="1" dirty="0"/>
            <a:t>The Fundamentals of Signal Processing </a:t>
          </a:r>
          <a:r>
            <a:rPr lang="en-US" sz="1200" dirty="0"/>
            <a:t>-  As this is often quite technical books are a good resource for this: </a:t>
          </a:r>
          <a:br>
            <a:rPr lang="en-US" sz="1200" dirty="0"/>
          </a:br>
          <a:br>
            <a:rPr lang="en-US" sz="1200" dirty="0"/>
          </a:br>
          <a:r>
            <a:rPr lang="en-US" sz="1200" dirty="0"/>
            <a:t>Designing Audio Effect Plug-ins In C++ - Will Pirkle (Chapters 1 and 2)</a:t>
          </a:r>
          <a:br>
            <a:rPr lang="en-US" sz="1200" dirty="0"/>
          </a:br>
          <a:br>
            <a:rPr lang="en-US" sz="1200" dirty="0"/>
          </a:br>
          <a:r>
            <a:rPr lang="en-US" sz="1200" dirty="0"/>
            <a:t>Hack Audio – Eric </a:t>
          </a:r>
          <a:r>
            <a:rPr lang="en-US" sz="1200" dirty="0" err="1"/>
            <a:t>Tarr</a:t>
          </a:r>
          <a:r>
            <a:rPr lang="en-US" sz="1200" dirty="0"/>
            <a:t> (chapters 6-8)</a:t>
          </a:r>
          <a:br>
            <a:rPr lang="en-US" sz="1200" dirty="0"/>
          </a:br>
          <a:endParaRPr lang="en-US" sz="1200" dirty="0"/>
        </a:p>
      </dgm:t>
    </dgm:pt>
    <dgm:pt modelId="{801E5CED-060A-43FC-A9A1-0E62D3E1C3E2}" type="parTrans" cxnId="{BE874B51-6B84-4922-BAB1-9A1262CBB042}">
      <dgm:prSet/>
      <dgm:spPr/>
      <dgm:t>
        <a:bodyPr/>
        <a:lstStyle/>
        <a:p>
          <a:endParaRPr lang="en-US"/>
        </a:p>
      </dgm:t>
    </dgm:pt>
    <dgm:pt modelId="{0EEB5229-62E7-4038-A922-9F6D0CA54530}" type="sibTrans" cxnId="{BE874B51-6B84-4922-BAB1-9A1262CBB042}">
      <dgm:prSet/>
      <dgm:spPr/>
      <dgm:t>
        <a:bodyPr/>
        <a:lstStyle/>
        <a:p>
          <a:endParaRPr lang="en-US"/>
        </a:p>
      </dgm:t>
    </dgm:pt>
    <dgm:pt modelId="{2E7D2B7E-B886-4830-9AA5-812500DB02E5}">
      <dgm:prSet/>
      <dgm:spPr/>
      <dgm:t>
        <a:bodyPr/>
        <a:lstStyle/>
        <a:p>
          <a:r>
            <a:rPr lang="en-US"/>
            <a:t>This is an overview of the key ideas in video form:</a:t>
          </a:r>
          <a:br>
            <a:rPr lang="en-US"/>
          </a:br>
          <a:br>
            <a:rPr lang="en-US"/>
          </a:br>
          <a:r>
            <a:rPr lang="en-GB">
              <a:hlinkClick xmlns:r="http://schemas.openxmlformats.org/officeDocument/2006/relationships" r:id="rId1"/>
            </a:rPr>
            <a:t>https://www.youtube.com/watch?v=WgJMjDh0nLU</a:t>
          </a:r>
          <a:endParaRPr lang="en-US"/>
        </a:p>
      </dgm:t>
    </dgm:pt>
    <dgm:pt modelId="{DF7F114D-2BE6-4A5A-8457-404ED697DD2D}" type="parTrans" cxnId="{3B5788ED-E1A6-4DEC-9AD5-2E406D2CEE40}">
      <dgm:prSet/>
      <dgm:spPr/>
      <dgm:t>
        <a:bodyPr/>
        <a:lstStyle/>
        <a:p>
          <a:endParaRPr lang="en-US"/>
        </a:p>
      </dgm:t>
    </dgm:pt>
    <dgm:pt modelId="{DD543F3B-86E2-4C41-B684-55EC2B9A78D4}" type="sibTrans" cxnId="{3B5788ED-E1A6-4DEC-9AD5-2E406D2CEE40}">
      <dgm:prSet/>
      <dgm:spPr/>
      <dgm:t>
        <a:bodyPr/>
        <a:lstStyle/>
        <a:p>
          <a:endParaRPr lang="en-US"/>
        </a:p>
      </dgm:t>
    </dgm:pt>
    <dgm:pt modelId="{A75075A9-0272-406E-97DB-EA3DAB9DAE3F}" type="pres">
      <dgm:prSet presAssocID="{DCE08741-9C36-4A0A-B64C-D5787655C366}" presName="root" presStyleCnt="0">
        <dgm:presLayoutVars>
          <dgm:dir/>
          <dgm:resizeHandles val="exact"/>
        </dgm:presLayoutVars>
      </dgm:prSet>
      <dgm:spPr/>
    </dgm:pt>
    <dgm:pt modelId="{2862F77B-C0EE-42FE-A363-25CE4057FF70}" type="pres">
      <dgm:prSet presAssocID="{80D5D48F-CE10-4483-B16E-1046ECF52249}" presName="compNode" presStyleCnt="0"/>
      <dgm:spPr/>
    </dgm:pt>
    <dgm:pt modelId="{3A7EB627-C18C-43A3-892B-297767068939}" type="pres">
      <dgm:prSet presAssocID="{80D5D48F-CE10-4483-B16E-1046ECF52249}" presName="bgRect" presStyleLbl="bgShp" presStyleIdx="0" presStyleCnt="2" custScaleY="140889"/>
      <dgm:spPr/>
    </dgm:pt>
    <dgm:pt modelId="{494E708D-2ABB-454A-95C3-6D2AF674F67D}" type="pres">
      <dgm:prSet presAssocID="{80D5D48F-CE10-4483-B16E-1046ECF52249}"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ooks"/>
        </a:ext>
      </dgm:extLst>
    </dgm:pt>
    <dgm:pt modelId="{2805BEB4-ED31-4C97-B5A6-3E8054780769}" type="pres">
      <dgm:prSet presAssocID="{80D5D48F-CE10-4483-B16E-1046ECF52249}" presName="spaceRect" presStyleCnt="0"/>
      <dgm:spPr/>
    </dgm:pt>
    <dgm:pt modelId="{A9A7FF11-4A99-4120-B235-7EEE1FD485C1}" type="pres">
      <dgm:prSet presAssocID="{80D5D48F-CE10-4483-B16E-1046ECF52249}" presName="parTx" presStyleLbl="revTx" presStyleIdx="0" presStyleCnt="2">
        <dgm:presLayoutVars>
          <dgm:chMax val="0"/>
          <dgm:chPref val="0"/>
        </dgm:presLayoutVars>
      </dgm:prSet>
      <dgm:spPr/>
    </dgm:pt>
    <dgm:pt modelId="{92B1AF70-D87E-498B-9EA9-914F26AB0AAA}" type="pres">
      <dgm:prSet presAssocID="{0EEB5229-62E7-4038-A922-9F6D0CA54530}" presName="sibTrans" presStyleCnt="0"/>
      <dgm:spPr/>
    </dgm:pt>
    <dgm:pt modelId="{6C4C6485-ACFF-4AA8-90A3-73B8377AA1FF}" type="pres">
      <dgm:prSet presAssocID="{2E7D2B7E-B886-4830-9AA5-812500DB02E5}" presName="compNode" presStyleCnt="0"/>
      <dgm:spPr/>
    </dgm:pt>
    <dgm:pt modelId="{387C7993-336C-483E-AD78-5F28DB648FFD}" type="pres">
      <dgm:prSet presAssocID="{2E7D2B7E-B886-4830-9AA5-812500DB02E5}" presName="bgRect" presStyleLbl="bgShp" presStyleIdx="1" presStyleCnt="2"/>
      <dgm:spPr/>
    </dgm:pt>
    <dgm:pt modelId="{D016BDAA-6C43-45C3-9D78-843EAC890D31}" type="pres">
      <dgm:prSet presAssocID="{2E7D2B7E-B886-4830-9AA5-812500DB02E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cientificThought"/>
        </a:ext>
      </dgm:extLst>
    </dgm:pt>
    <dgm:pt modelId="{377A1E0C-296C-4993-9A62-EE5950B09F22}" type="pres">
      <dgm:prSet presAssocID="{2E7D2B7E-B886-4830-9AA5-812500DB02E5}" presName="spaceRect" presStyleCnt="0"/>
      <dgm:spPr/>
    </dgm:pt>
    <dgm:pt modelId="{F0F543A5-D52A-4AAE-A38B-3B85242DFA17}" type="pres">
      <dgm:prSet presAssocID="{2E7D2B7E-B886-4830-9AA5-812500DB02E5}" presName="parTx" presStyleLbl="revTx" presStyleIdx="1" presStyleCnt="2">
        <dgm:presLayoutVars>
          <dgm:chMax val="0"/>
          <dgm:chPref val="0"/>
        </dgm:presLayoutVars>
      </dgm:prSet>
      <dgm:spPr/>
    </dgm:pt>
  </dgm:ptLst>
  <dgm:cxnLst>
    <dgm:cxn modelId="{824B1110-E401-4A2B-9EA4-A69E56330C03}" type="presOf" srcId="{80D5D48F-CE10-4483-B16E-1046ECF52249}" destId="{A9A7FF11-4A99-4120-B235-7EEE1FD485C1}" srcOrd="0" destOrd="0" presId="urn:microsoft.com/office/officeart/2018/2/layout/IconVerticalSolidList"/>
    <dgm:cxn modelId="{17CFD021-4C42-4178-986C-6B689E8E348C}" type="presOf" srcId="{DCE08741-9C36-4A0A-B64C-D5787655C366}" destId="{A75075A9-0272-406E-97DB-EA3DAB9DAE3F}" srcOrd="0" destOrd="0" presId="urn:microsoft.com/office/officeart/2018/2/layout/IconVerticalSolidList"/>
    <dgm:cxn modelId="{BE874B51-6B84-4922-BAB1-9A1262CBB042}" srcId="{DCE08741-9C36-4A0A-B64C-D5787655C366}" destId="{80D5D48F-CE10-4483-B16E-1046ECF52249}" srcOrd="0" destOrd="0" parTransId="{801E5CED-060A-43FC-A9A1-0E62D3E1C3E2}" sibTransId="{0EEB5229-62E7-4038-A922-9F6D0CA54530}"/>
    <dgm:cxn modelId="{90839290-5BC6-4E56-A6DF-782B6DD8B6BF}" type="presOf" srcId="{2E7D2B7E-B886-4830-9AA5-812500DB02E5}" destId="{F0F543A5-D52A-4AAE-A38B-3B85242DFA17}" srcOrd="0" destOrd="0" presId="urn:microsoft.com/office/officeart/2018/2/layout/IconVerticalSolidList"/>
    <dgm:cxn modelId="{3B5788ED-E1A6-4DEC-9AD5-2E406D2CEE40}" srcId="{DCE08741-9C36-4A0A-B64C-D5787655C366}" destId="{2E7D2B7E-B886-4830-9AA5-812500DB02E5}" srcOrd="1" destOrd="0" parTransId="{DF7F114D-2BE6-4A5A-8457-404ED697DD2D}" sibTransId="{DD543F3B-86E2-4C41-B684-55EC2B9A78D4}"/>
    <dgm:cxn modelId="{4CC30E23-72B4-40AE-A3E9-18ED762B21F1}" type="presParOf" srcId="{A75075A9-0272-406E-97DB-EA3DAB9DAE3F}" destId="{2862F77B-C0EE-42FE-A363-25CE4057FF70}" srcOrd="0" destOrd="0" presId="urn:microsoft.com/office/officeart/2018/2/layout/IconVerticalSolidList"/>
    <dgm:cxn modelId="{C77E073B-2DAE-4EFA-A3E5-3CC1194B7E73}" type="presParOf" srcId="{2862F77B-C0EE-42FE-A363-25CE4057FF70}" destId="{3A7EB627-C18C-43A3-892B-297767068939}" srcOrd="0" destOrd="0" presId="urn:microsoft.com/office/officeart/2018/2/layout/IconVerticalSolidList"/>
    <dgm:cxn modelId="{98AF1068-CA92-4631-910A-71AC8CFE7E18}" type="presParOf" srcId="{2862F77B-C0EE-42FE-A363-25CE4057FF70}" destId="{494E708D-2ABB-454A-95C3-6D2AF674F67D}" srcOrd="1" destOrd="0" presId="urn:microsoft.com/office/officeart/2018/2/layout/IconVerticalSolidList"/>
    <dgm:cxn modelId="{D6942D23-DF42-42A0-9B15-9E1B3B66DD1C}" type="presParOf" srcId="{2862F77B-C0EE-42FE-A363-25CE4057FF70}" destId="{2805BEB4-ED31-4C97-B5A6-3E8054780769}" srcOrd="2" destOrd="0" presId="urn:microsoft.com/office/officeart/2018/2/layout/IconVerticalSolidList"/>
    <dgm:cxn modelId="{0E6F9F6D-DA37-45DD-A4E0-F7E2A77E2E13}" type="presParOf" srcId="{2862F77B-C0EE-42FE-A363-25CE4057FF70}" destId="{A9A7FF11-4A99-4120-B235-7EEE1FD485C1}" srcOrd="3" destOrd="0" presId="urn:microsoft.com/office/officeart/2018/2/layout/IconVerticalSolidList"/>
    <dgm:cxn modelId="{E3698495-FA38-4A15-AA4F-E2E432FD9144}" type="presParOf" srcId="{A75075A9-0272-406E-97DB-EA3DAB9DAE3F}" destId="{92B1AF70-D87E-498B-9EA9-914F26AB0AAA}" srcOrd="1" destOrd="0" presId="urn:microsoft.com/office/officeart/2018/2/layout/IconVerticalSolidList"/>
    <dgm:cxn modelId="{B8D4E06A-69E5-4E0B-AE7D-3472F7E11E98}" type="presParOf" srcId="{A75075A9-0272-406E-97DB-EA3DAB9DAE3F}" destId="{6C4C6485-ACFF-4AA8-90A3-73B8377AA1FF}" srcOrd="2" destOrd="0" presId="urn:microsoft.com/office/officeart/2018/2/layout/IconVerticalSolidList"/>
    <dgm:cxn modelId="{9CE83521-F35C-4160-B3A4-54B679461DBF}" type="presParOf" srcId="{6C4C6485-ACFF-4AA8-90A3-73B8377AA1FF}" destId="{387C7993-336C-483E-AD78-5F28DB648FFD}" srcOrd="0" destOrd="0" presId="urn:microsoft.com/office/officeart/2018/2/layout/IconVerticalSolidList"/>
    <dgm:cxn modelId="{4E6DB37B-7AEA-4F28-A78B-A3E6A64E46E2}" type="presParOf" srcId="{6C4C6485-ACFF-4AA8-90A3-73B8377AA1FF}" destId="{D016BDAA-6C43-45C3-9D78-843EAC890D31}" srcOrd="1" destOrd="0" presId="urn:microsoft.com/office/officeart/2018/2/layout/IconVerticalSolidList"/>
    <dgm:cxn modelId="{A676E009-E9F3-4204-896E-8A62310FD459}" type="presParOf" srcId="{6C4C6485-ACFF-4AA8-90A3-73B8377AA1FF}" destId="{377A1E0C-296C-4993-9A62-EE5950B09F22}" srcOrd="2" destOrd="0" presId="urn:microsoft.com/office/officeart/2018/2/layout/IconVerticalSolidList"/>
    <dgm:cxn modelId="{02C368F0-AFA8-4D16-B81F-46F4089BDE76}" type="presParOf" srcId="{6C4C6485-ACFF-4AA8-90A3-73B8377AA1FF}" destId="{F0F543A5-D52A-4AAE-A38B-3B85242DFA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3AFD4B-ED3C-469D-B638-61A570991ED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5C7F45-F601-4C7B-B4C3-C5CEA3855C9D}">
      <dgm:prSet/>
      <dgm:spPr/>
      <dgm:t>
        <a:bodyPr/>
        <a:lstStyle/>
        <a:p>
          <a:r>
            <a:rPr lang="en-US"/>
            <a:t>The Audio Programmer – YouTube channel with lots of JUCE tutorials </a:t>
          </a:r>
          <a:r>
            <a:rPr lang="en-GB">
              <a:hlinkClick xmlns:r="http://schemas.openxmlformats.org/officeDocument/2006/relationships" r:id="rId1"/>
            </a:rPr>
            <a:t>https://www.youtube.com/channel/UCpKb02FsH4WH4X_2xhIoJ1A</a:t>
          </a:r>
          <a:endParaRPr lang="en-US"/>
        </a:p>
      </dgm:t>
    </dgm:pt>
    <dgm:pt modelId="{4B36B9B7-C22C-4885-BFB5-30FE24B747CC}" type="parTrans" cxnId="{D5F71A28-E84D-4E22-A01D-6213A4A6E5B8}">
      <dgm:prSet/>
      <dgm:spPr/>
      <dgm:t>
        <a:bodyPr/>
        <a:lstStyle/>
        <a:p>
          <a:endParaRPr lang="en-US"/>
        </a:p>
      </dgm:t>
    </dgm:pt>
    <dgm:pt modelId="{D00BA047-05A0-45C1-B3F7-3B57F05209BA}" type="sibTrans" cxnId="{D5F71A28-E84D-4E22-A01D-6213A4A6E5B8}">
      <dgm:prSet/>
      <dgm:spPr/>
      <dgm:t>
        <a:bodyPr/>
        <a:lstStyle/>
        <a:p>
          <a:endParaRPr lang="en-US"/>
        </a:p>
      </dgm:t>
    </dgm:pt>
    <dgm:pt modelId="{143728CC-49D6-42E8-A0FA-3BFC82E7582F}">
      <dgm:prSet/>
      <dgm:spPr/>
      <dgm:t>
        <a:bodyPr/>
        <a:lstStyle/>
        <a:p>
          <a:r>
            <a:rPr lang="en-GB"/>
            <a:t>C++ for musicians – A paid course with one-on-one mentoring, I have some affiliate links to make this cheaper if anybody is interested:</a:t>
          </a:r>
          <a:br>
            <a:rPr lang="en-GB"/>
          </a:br>
          <a:br>
            <a:rPr lang="en-GB"/>
          </a:br>
          <a:r>
            <a:rPr lang="en-GB">
              <a:hlinkClick xmlns:r="http://schemas.openxmlformats.org/officeDocument/2006/relationships" r:id="rId2"/>
            </a:rPr>
            <a:t>https://www.programmingformusicians.com/pfmcpp/</a:t>
          </a:r>
          <a:endParaRPr lang="en-US"/>
        </a:p>
      </dgm:t>
    </dgm:pt>
    <dgm:pt modelId="{953B6DE4-FE4C-4E2F-957C-906C06FA1A4E}" type="parTrans" cxnId="{12A5BE1E-E27E-4D9E-8BD7-36B5DAB2BDAD}">
      <dgm:prSet/>
      <dgm:spPr/>
      <dgm:t>
        <a:bodyPr/>
        <a:lstStyle/>
        <a:p>
          <a:endParaRPr lang="en-US"/>
        </a:p>
      </dgm:t>
    </dgm:pt>
    <dgm:pt modelId="{1DD7D8EC-497B-4066-A2A6-9114C9E43252}" type="sibTrans" cxnId="{12A5BE1E-E27E-4D9E-8BD7-36B5DAB2BDAD}">
      <dgm:prSet/>
      <dgm:spPr/>
      <dgm:t>
        <a:bodyPr/>
        <a:lstStyle/>
        <a:p>
          <a:endParaRPr lang="en-US"/>
        </a:p>
      </dgm:t>
    </dgm:pt>
    <dgm:pt modelId="{1B4DCF6A-7C2E-4CDB-BDAF-9295871D1E6C}">
      <dgm:prSet/>
      <dgm:spPr/>
      <dgm:t>
        <a:bodyPr/>
        <a:lstStyle/>
        <a:p>
          <a:r>
            <a:rPr lang="en-GB"/>
            <a:t>Introduction to Audio Development</a:t>
          </a:r>
          <a:br>
            <a:rPr lang="en-GB"/>
          </a:br>
          <a:r>
            <a:rPr lang="en-GB">
              <a:hlinkClick xmlns:r="http://schemas.openxmlformats.org/officeDocument/2006/relationships" r:id="rId3"/>
            </a:rPr>
            <a:t>https://www.kadenze.com/courses/intro-to-audio-plugin-development/info</a:t>
          </a:r>
          <a:endParaRPr lang="en-US"/>
        </a:p>
      </dgm:t>
    </dgm:pt>
    <dgm:pt modelId="{A2F1F367-8D08-4910-B846-13D8E9018230}" type="parTrans" cxnId="{2F5DA812-9724-445A-A82C-9E9617593EF0}">
      <dgm:prSet/>
      <dgm:spPr/>
      <dgm:t>
        <a:bodyPr/>
        <a:lstStyle/>
        <a:p>
          <a:endParaRPr lang="en-US"/>
        </a:p>
      </dgm:t>
    </dgm:pt>
    <dgm:pt modelId="{F0E8A3F8-89C3-4FA4-A949-17A33CC61403}" type="sibTrans" cxnId="{2F5DA812-9724-445A-A82C-9E9617593EF0}">
      <dgm:prSet/>
      <dgm:spPr/>
      <dgm:t>
        <a:bodyPr/>
        <a:lstStyle/>
        <a:p>
          <a:endParaRPr lang="en-US"/>
        </a:p>
      </dgm:t>
    </dgm:pt>
    <dgm:pt modelId="{B57ED1D4-1B05-47C4-8028-158D68116833}" type="pres">
      <dgm:prSet presAssocID="{243AFD4B-ED3C-469D-B638-61A570991ED1}" presName="root" presStyleCnt="0">
        <dgm:presLayoutVars>
          <dgm:dir/>
          <dgm:resizeHandles val="exact"/>
        </dgm:presLayoutVars>
      </dgm:prSet>
      <dgm:spPr/>
    </dgm:pt>
    <dgm:pt modelId="{B61B2E09-A9A2-4602-BA1C-19FCF9BC719C}" type="pres">
      <dgm:prSet presAssocID="{D25C7F45-F601-4C7B-B4C3-C5CEA3855C9D}" presName="compNode" presStyleCnt="0"/>
      <dgm:spPr/>
    </dgm:pt>
    <dgm:pt modelId="{6EDBD06F-5B7D-4992-A8CA-601814A9D142}" type="pres">
      <dgm:prSet presAssocID="{D25C7F45-F601-4C7B-B4C3-C5CEA3855C9D}" presName="bgRect" presStyleLbl="bgShp" presStyleIdx="0" presStyleCnt="3"/>
      <dgm:spPr/>
    </dgm:pt>
    <dgm:pt modelId="{EE2B494D-E240-45F3-8416-A357FCB20DE1}" type="pres">
      <dgm:prSet presAssocID="{D25C7F45-F601-4C7B-B4C3-C5CEA3855C9D}"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J"/>
        </a:ext>
      </dgm:extLst>
    </dgm:pt>
    <dgm:pt modelId="{E4500681-36ED-42FE-9FE5-A2A254F1E3C0}" type="pres">
      <dgm:prSet presAssocID="{D25C7F45-F601-4C7B-B4C3-C5CEA3855C9D}" presName="spaceRect" presStyleCnt="0"/>
      <dgm:spPr/>
    </dgm:pt>
    <dgm:pt modelId="{A30E4A16-B45D-4015-B4D7-9B9D738C73DF}" type="pres">
      <dgm:prSet presAssocID="{D25C7F45-F601-4C7B-B4C3-C5CEA3855C9D}" presName="parTx" presStyleLbl="revTx" presStyleIdx="0" presStyleCnt="3">
        <dgm:presLayoutVars>
          <dgm:chMax val="0"/>
          <dgm:chPref val="0"/>
        </dgm:presLayoutVars>
      </dgm:prSet>
      <dgm:spPr/>
    </dgm:pt>
    <dgm:pt modelId="{90269436-BA1A-4D41-90B1-8E319BDF65E7}" type="pres">
      <dgm:prSet presAssocID="{D00BA047-05A0-45C1-B3F7-3B57F05209BA}" presName="sibTrans" presStyleCnt="0"/>
      <dgm:spPr/>
    </dgm:pt>
    <dgm:pt modelId="{D3CA46BE-13F5-4EAA-87A4-3E3F4F83CE10}" type="pres">
      <dgm:prSet presAssocID="{143728CC-49D6-42E8-A0FA-3BFC82E7582F}" presName="compNode" presStyleCnt="0"/>
      <dgm:spPr/>
    </dgm:pt>
    <dgm:pt modelId="{D444A790-888C-4413-8CA7-5B45DBDA313F}" type="pres">
      <dgm:prSet presAssocID="{143728CC-49D6-42E8-A0FA-3BFC82E7582F}" presName="bgRect" presStyleLbl="bgShp" presStyleIdx="1" presStyleCnt="3"/>
      <dgm:spPr/>
    </dgm:pt>
    <dgm:pt modelId="{9C4856C1-F306-4A41-9B5A-02C5F76488F6}" type="pres">
      <dgm:prSet presAssocID="{143728CC-49D6-42E8-A0FA-3BFC82E7582F}"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itcoin"/>
        </a:ext>
      </dgm:extLst>
    </dgm:pt>
    <dgm:pt modelId="{B48D2CC3-2F94-4EB3-ADF9-837EA4E28221}" type="pres">
      <dgm:prSet presAssocID="{143728CC-49D6-42E8-A0FA-3BFC82E7582F}" presName="spaceRect" presStyleCnt="0"/>
      <dgm:spPr/>
    </dgm:pt>
    <dgm:pt modelId="{F147C1AA-0A16-4B11-A2D8-B1AFF996E93C}" type="pres">
      <dgm:prSet presAssocID="{143728CC-49D6-42E8-A0FA-3BFC82E7582F}" presName="parTx" presStyleLbl="revTx" presStyleIdx="1" presStyleCnt="3">
        <dgm:presLayoutVars>
          <dgm:chMax val="0"/>
          <dgm:chPref val="0"/>
        </dgm:presLayoutVars>
      </dgm:prSet>
      <dgm:spPr/>
    </dgm:pt>
    <dgm:pt modelId="{EBCA7C85-DACF-4F03-948C-C9B34E5EDBFE}" type="pres">
      <dgm:prSet presAssocID="{1DD7D8EC-497B-4066-A2A6-9114C9E43252}" presName="sibTrans" presStyleCnt="0"/>
      <dgm:spPr/>
    </dgm:pt>
    <dgm:pt modelId="{ADD6CA47-2730-4A6A-BF9E-9A7F396F4B71}" type="pres">
      <dgm:prSet presAssocID="{1B4DCF6A-7C2E-4CDB-BDAF-9295871D1E6C}" presName="compNode" presStyleCnt="0"/>
      <dgm:spPr/>
    </dgm:pt>
    <dgm:pt modelId="{062D3ED3-20B0-4E77-AFBD-46BF410FE75A}" type="pres">
      <dgm:prSet presAssocID="{1B4DCF6A-7C2E-4CDB-BDAF-9295871D1E6C}" presName="bgRect" presStyleLbl="bgShp" presStyleIdx="2" presStyleCnt="3"/>
      <dgm:spPr/>
    </dgm:pt>
    <dgm:pt modelId="{4E879A69-CA07-4E7D-B353-B2BCA576FE27}" type="pres">
      <dgm:prSet presAssocID="{1B4DCF6A-7C2E-4CDB-BDAF-9295871D1E6C}"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arker"/>
        </a:ext>
      </dgm:extLst>
    </dgm:pt>
    <dgm:pt modelId="{CCB2AF2A-6D25-47DF-BAC2-C4D2264183B1}" type="pres">
      <dgm:prSet presAssocID="{1B4DCF6A-7C2E-4CDB-BDAF-9295871D1E6C}" presName="spaceRect" presStyleCnt="0"/>
      <dgm:spPr/>
    </dgm:pt>
    <dgm:pt modelId="{F98F9285-1240-4598-A348-CC77C55CBB1F}" type="pres">
      <dgm:prSet presAssocID="{1B4DCF6A-7C2E-4CDB-BDAF-9295871D1E6C}" presName="parTx" presStyleLbl="revTx" presStyleIdx="2" presStyleCnt="3">
        <dgm:presLayoutVars>
          <dgm:chMax val="0"/>
          <dgm:chPref val="0"/>
        </dgm:presLayoutVars>
      </dgm:prSet>
      <dgm:spPr/>
    </dgm:pt>
  </dgm:ptLst>
  <dgm:cxnLst>
    <dgm:cxn modelId="{5E90CE09-BA0C-4BDF-8A65-659655E06398}" type="presOf" srcId="{1B4DCF6A-7C2E-4CDB-BDAF-9295871D1E6C}" destId="{F98F9285-1240-4598-A348-CC77C55CBB1F}" srcOrd="0" destOrd="0" presId="urn:microsoft.com/office/officeart/2018/2/layout/IconVerticalSolidList"/>
    <dgm:cxn modelId="{2F5DA812-9724-445A-A82C-9E9617593EF0}" srcId="{243AFD4B-ED3C-469D-B638-61A570991ED1}" destId="{1B4DCF6A-7C2E-4CDB-BDAF-9295871D1E6C}" srcOrd="2" destOrd="0" parTransId="{A2F1F367-8D08-4910-B846-13D8E9018230}" sibTransId="{F0E8A3F8-89C3-4FA4-A949-17A33CC61403}"/>
    <dgm:cxn modelId="{12A5BE1E-E27E-4D9E-8BD7-36B5DAB2BDAD}" srcId="{243AFD4B-ED3C-469D-B638-61A570991ED1}" destId="{143728CC-49D6-42E8-A0FA-3BFC82E7582F}" srcOrd="1" destOrd="0" parTransId="{953B6DE4-FE4C-4E2F-957C-906C06FA1A4E}" sibTransId="{1DD7D8EC-497B-4066-A2A6-9114C9E43252}"/>
    <dgm:cxn modelId="{D5F71A28-E84D-4E22-A01D-6213A4A6E5B8}" srcId="{243AFD4B-ED3C-469D-B638-61A570991ED1}" destId="{D25C7F45-F601-4C7B-B4C3-C5CEA3855C9D}" srcOrd="0" destOrd="0" parTransId="{4B36B9B7-C22C-4885-BFB5-30FE24B747CC}" sibTransId="{D00BA047-05A0-45C1-B3F7-3B57F05209BA}"/>
    <dgm:cxn modelId="{860DF938-5620-4735-871A-7093AE468958}" type="presOf" srcId="{D25C7F45-F601-4C7B-B4C3-C5CEA3855C9D}" destId="{A30E4A16-B45D-4015-B4D7-9B9D738C73DF}" srcOrd="0" destOrd="0" presId="urn:microsoft.com/office/officeart/2018/2/layout/IconVerticalSolidList"/>
    <dgm:cxn modelId="{827DC84C-1C49-44CF-9352-51EA20252B4A}" type="presOf" srcId="{143728CC-49D6-42E8-A0FA-3BFC82E7582F}" destId="{F147C1AA-0A16-4B11-A2D8-B1AFF996E93C}" srcOrd="0" destOrd="0" presId="urn:microsoft.com/office/officeart/2018/2/layout/IconVerticalSolidList"/>
    <dgm:cxn modelId="{35E734D4-51A7-4614-8288-2FEBCFC7C598}" type="presOf" srcId="{243AFD4B-ED3C-469D-B638-61A570991ED1}" destId="{B57ED1D4-1B05-47C4-8028-158D68116833}" srcOrd="0" destOrd="0" presId="urn:microsoft.com/office/officeart/2018/2/layout/IconVerticalSolidList"/>
    <dgm:cxn modelId="{09C770D2-4790-4C8E-977A-808A75F1B30A}" type="presParOf" srcId="{B57ED1D4-1B05-47C4-8028-158D68116833}" destId="{B61B2E09-A9A2-4602-BA1C-19FCF9BC719C}" srcOrd="0" destOrd="0" presId="urn:microsoft.com/office/officeart/2018/2/layout/IconVerticalSolidList"/>
    <dgm:cxn modelId="{977FF9EB-CB70-4D2E-A04F-5414D250F4AA}" type="presParOf" srcId="{B61B2E09-A9A2-4602-BA1C-19FCF9BC719C}" destId="{6EDBD06F-5B7D-4992-A8CA-601814A9D142}" srcOrd="0" destOrd="0" presId="urn:microsoft.com/office/officeart/2018/2/layout/IconVerticalSolidList"/>
    <dgm:cxn modelId="{F74D5405-DA61-4097-BBE4-4570186ECA94}" type="presParOf" srcId="{B61B2E09-A9A2-4602-BA1C-19FCF9BC719C}" destId="{EE2B494D-E240-45F3-8416-A357FCB20DE1}" srcOrd="1" destOrd="0" presId="urn:microsoft.com/office/officeart/2018/2/layout/IconVerticalSolidList"/>
    <dgm:cxn modelId="{1230FE7A-9BEC-48AB-B632-3518006C4D81}" type="presParOf" srcId="{B61B2E09-A9A2-4602-BA1C-19FCF9BC719C}" destId="{E4500681-36ED-42FE-9FE5-A2A254F1E3C0}" srcOrd="2" destOrd="0" presId="urn:microsoft.com/office/officeart/2018/2/layout/IconVerticalSolidList"/>
    <dgm:cxn modelId="{C6B89F6F-89AD-4B6F-9FD2-DCACA4DF8DEA}" type="presParOf" srcId="{B61B2E09-A9A2-4602-BA1C-19FCF9BC719C}" destId="{A30E4A16-B45D-4015-B4D7-9B9D738C73DF}" srcOrd="3" destOrd="0" presId="urn:microsoft.com/office/officeart/2018/2/layout/IconVerticalSolidList"/>
    <dgm:cxn modelId="{F3E067FB-C5FC-40EA-A655-B2C2022B967B}" type="presParOf" srcId="{B57ED1D4-1B05-47C4-8028-158D68116833}" destId="{90269436-BA1A-4D41-90B1-8E319BDF65E7}" srcOrd="1" destOrd="0" presId="urn:microsoft.com/office/officeart/2018/2/layout/IconVerticalSolidList"/>
    <dgm:cxn modelId="{45D2A63C-6842-4066-9735-688E6D2EB048}" type="presParOf" srcId="{B57ED1D4-1B05-47C4-8028-158D68116833}" destId="{D3CA46BE-13F5-4EAA-87A4-3E3F4F83CE10}" srcOrd="2" destOrd="0" presId="urn:microsoft.com/office/officeart/2018/2/layout/IconVerticalSolidList"/>
    <dgm:cxn modelId="{76C35680-FFE3-479D-B06E-882F12DD1567}" type="presParOf" srcId="{D3CA46BE-13F5-4EAA-87A4-3E3F4F83CE10}" destId="{D444A790-888C-4413-8CA7-5B45DBDA313F}" srcOrd="0" destOrd="0" presId="urn:microsoft.com/office/officeart/2018/2/layout/IconVerticalSolidList"/>
    <dgm:cxn modelId="{FD7B02EE-D65D-4C0B-A664-61E2A618583D}" type="presParOf" srcId="{D3CA46BE-13F5-4EAA-87A4-3E3F4F83CE10}" destId="{9C4856C1-F306-4A41-9B5A-02C5F76488F6}" srcOrd="1" destOrd="0" presId="urn:microsoft.com/office/officeart/2018/2/layout/IconVerticalSolidList"/>
    <dgm:cxn modelId="{89CC5468-F096-43CA-9332-4225B5C8ECD8}" type="presParOf" srcId="{D3CA46BE-13F5-4EAA-87A4-3E3F4F83CE10}" destId="{B48D2CC3-2F94-4EB3-ADF9-837EA4E28221}" srcOrd="2" destOrd="0" presId="urn:microsoft.com/office/officeart/2018/2/layout/IconVerticalSolidList"/>
    <dgm:cxn modelId="{E8750900-BAD5-480B-B7C1-44399DDEE8EB}" type="presParOf" srcId="{D3CA46BE-13F5-4EAA-87A4-3E3F4F83CE10}" destId="{F147C1AA-0A16-4B11-A2D8-B1AFF996E93C}" srcOrd="3" destOrd="0" presId="urn:microsoft.com/office/officeart/2018/2/layout/IconVerticalSolidList"/>
    <dgm:cxn modelId="{E723C1E1-86BD-43AB-9585-3CEEF60A2121}" type="presParOf" srcId="{B57ED1D4-1B05-47C4-8028-158D68116833}" destId="{EBCA7C85-DACF-4F03-948C-C9B34E5EDBFE}" srcOrd="3" destOrd="0" presId="urn:microsoft.com/office/officeart/2018/2/layout/IconVerticalSolidList"/>
    <dgm:cxn modelId="{866CECA9-6CF1-4BDD-BE64-86CE6E110CB0}" type="presParOf" srcId="{B57ED1D4-1B05-47C4-8028-158D68116833}" destId="{ADD6CA47-2730-4A6A-BF9E-9A7F396F4B71}" srcOrd="4" destOrd="0" presId="urn:microsoft.com/office/officeart/2018/2/layout/IconVerticalSolidList"/>
    <dgm:cxn modelId="{2DD3CDE4-5C79-4A45-8C2A-C46D01FC4A5B}" type="presParOf" srcId="{ADD6CA47-2730-4A6A-BF9E-9A7F396F4B71}" destId="{062D3ED3-20B0-4E77-AFBD-46BF410FE75A}" srcOrd="0" destOrd="0" presId="urn:microsoft.com/office/officeart/2018/2/layout/IconVerticalSolidList"/>
    <dgm:cxn modelId="{45F29E99-BBF7-45A4-8DD0-D721C61DA004}" type="presParOf" srcId="{ADD6CA47-2730-4A6A-BF9E-9A7F396F4B71}" destId="{4E879A69-CA07-4E7D-B353-B2BCA576FE27}" srcOrd="1" destOrd="0" presId="urn:microsoft.com/office/officeart/2018/2/layout/IconVerticalSolidList"/>
    <dgm:cxn modelId="{6DB26AA8-01BB-48C6-911B-FE80F5BFC3AB}" type="presParOf" srcId="{ADD6CA47-2730-4A6A-BF9E-9A7F396F4B71}" destId="{CCB2AF2A-6D25-47DF-BAC2-C4D2264183B1}" srcOrd="2" destOrd="0" presId="urn:microsoft.com/office/officeart/2018/2/layout/IconVerticalSolidList"/>
    <dgm:cxn modelId="{5D9CD542-75AB-4A12-8950-2B1D3BDA8E1D}" type="presParOf" srcId="{ADD6CA47-2730-4A6A-BF9E-9A7F396F4B71}" destId="{F98F9285-1240-4598-A348-CC77C55CBB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D3E29-3EAA-4144-8EB9-86517336E898}">
      <dsp:nvSpPr>
        <dsp:cNvPr id="0" name=""/>
        <dsp:cNvSpPr/>
      </dsp:nvSpPr>
      <dsp:spPr>
        <a:xfrm>
          <a:off x="1765154" y="105235"/>
          <a:ext cx="992860" cy="9928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30952-037C-494D-B1D0-CCA618E6E8BB}">
      <dsp:nvSpPr>
        <dsp:cNvPr id="0" name=""/>
        <dsp:cNvSpPr/>
      </dsp:nvSpPr>
      <dsp:spPr>
        <a:xfrm>
          <a:off x="1973655" y="313735"/>
          <a:ext cx="575858" cy="575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5D1CB6-3705-492D-A505-4BFD691C0E9A}">
      <dsp:nvSpPr>
        <dsp:cNvPr id="0" name=""/>
        <dsp:cNvSpPr/>
      </dsp:nvSpPr>
      <dsp:spPr>
        <a:xfrm>
          <a:off x="2970770" y="105235"/>
          <a:ext cx="2340313" cy="99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An IDE which is compatible with the JUCE framework. For instance </a:t>
          </a:r>
          <a:r>
            <a:rPr lang="en-US" sz="1100" kern="1200" dirty="0" err="1"/>
            <a:t>Xcode</a:t>
          </a:r>
          <a:r>
            <a:rPr lang="en-US" sz="1100" kern="1200" dirty="0"/>
            <a:t> is the native IDE for Mac and Visual Studio is the native IDE for Windows. Linux is a little bit more difficult but you can find more info here:</a:t>
          </a:r>
          <a:br>
            <a:rPr lang="en-US" sz="1100" kern="1200" dirty="0"/>
          </a:br>
          <a:br>
            <a:rPr lang="en-US" sz="1100" kern="1200" dirty="0"/>
          </a:br>
          <a:r>
            <a:rPr lang="en-GB" sz="1100" kern="1200" dirty="0">
              <a:hlinkClick xmlns:r="http://schemas.openxmlformats.org/officeDocument/2006/relationships" r:id="rId3"/>
            </a:rPr>
            <a:t>https://juce.com/discover/stories/projucer-manual#1.2-system-requirements</a:t>
          </a:r>
          <a:br>
            <a:rPr lang="en-GB" sz="1100" kern="1200" dirty="0"/>
          </a:br>
          <a:br>
            <a:rPr lang="en-GB" sz="1100" kern="1200" dirty="0"/>
          </a:br>
          <a:r>
            <a:rPr lang="en-GB" sz="1100" kern="1200" dirty="0"/>
            <a:t>The IDE should be free and </a:t>
          </a:r>
          <a:r>
            <a:rPr lang="en-GB" sz="1100" kern="1200" dirty="0" err="1"/>
            <a:t>Xcode</a:t>
          </a:r>
          <a:r>
            <a:rPr lang="en-GB" sz="1100" kern="1200" dirty="0"/>
            <a:t> for instance is available on the APP store. Before you download please make sure that the version you are downloading is compatible with your Operating System and JUCE.</a:t>
          </a:r>
          <a:endParaRPr lang="en-US" sz="1100" kern="1200" dirty="0"/>
        </a:p>
      </dsp:txBody>
      <dsp:txXfrm>
        <a:off x="2970770" y="105235"/>
        <a:ext cx="2340313" cy="992860"/>
      </dsp:txXfrm>
    </dsp:sp>
    <dsp:sp modelId="{AB35FB4F-7AD8-4DD1-B894-A908B151ECAF}">
      <dsp:nvSpPr>
        <dsp:cNvPr id="0" name=""/>
        <dsp:cNvSpPr/>
      </dsp:nvSpPr>
      <dsp:spPr>
        <a:xfrm>
          <a:off x="5718865" y="105235"/>
          <a:ext cx="992860" cy="9928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0791A-CDBB-4F36-9379-958B1B762B69}">
      <dsp:nvSpPr>
        <dsp:cNvPr id="0" name=""/>
        <dsp:cNvSpPr/>
      </dsp:nvSpPr>
      <dsp:spPr>
        <a:xfrm>
          <a:off x="5927366" y="313735"/>
          <a:ext cx="575858" cy="57585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A51F16-9401-4AAE-87FF-72DB16D0B97B}">
      <dsp:nvSpPr>
        <dsp:cNvPr id="0" name=""/>
        <dsp:cNvSpPr/>
      </dsp:nvSpPr>
      <dsp:spPr>
        <a:xfrm>
          <a:off x="6924482" y="105235"/>
          <a:ext cx="2340313" cy="99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You need to sign up for a free educational license for the JUCE framework and download it to your computer. JUCE is owned by ROLI (who make the seaboard) you can sign up here:</a:t>
          </a:r>
          <a:br>
            <a:rPr lang="en-GB" sz="1100" kern="1200" dirty="0"/>
          </a:br>
          <a:br>
            <a:rPr lang="en-GB" sz="1100" kern="1200" dirty="0"/>
          </a:br>
          <a:r>
            <a:rPr lang="en-GB" sz="1100" kern="1200" dirty="0">
              <a:hlinkClick xmlns:r="http://schemas.openxmlformats.org/officeDocument/2006/relationships" r:id="rId6"/>
            </a:rPr>
            <a:t>https://shop.juce.com/get-juce</a:t>
          </a:r>
          <a:endParaRPr lang="en-US" sz="1100" kern="1200" dirty="0"/>
        </a:p>
      </dsp:txBody>
      <dsp:txXfrm>
        <a:off x="6924482" y="105235"/>
        <a:ext cx="2340313" cy="992860"/>
      </dsp:txXfrm>
    </dsp:sp>
    <dsp:sp modelId="{3EFFEA90-1801-4CE4-89CE-F5CDF7B19D93}">
      <dsp:nvSpPr>
        <dsp:cNvPr id="0" name=""/>
        <dsp:cNvSpPr/>
      </dsp:nvSpPr>
      <dsp:spPr>
        <a:xfrm>
          <a:off x="1765154" y="1919517"/>
          <a:ext cx="992860" cy="9928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FECCD-3ADA-4292-B70D-208AB31A8D45}">
      <dsp:nvSpPr>
        <dsp:cNvPr id="0" name=""/>
        <dsp:cNvSpPr/>
      </dsp:nvSpPr>
      <dsp:spPr>
        <a:xfrm>
          <a:off x="1973655" y="2128018"/>
          <a:ext cx="575858" cy="575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60AB34-39B7-435E-9251-CD1872BE4A09}">
      <dsp:nvSpPr>
        <dsp:cNvPr id="0" name=""/>
        <dsp:cNvSpPr/>
      </dsp:nvSpPr>
      <dsp:spPr>
        <a:xfrm>
          <a:off x="2970770" y="1919517"/>
          <a:ext cx="2340313" cy="99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You will need to get familiar with the Git version control system. Here is a guide to setting up Git:</a:t>
          </a:r>
          <a:br>
            <a:rPr lang="en-GB" sz="1100" kern="1200"/>
          </a:br>
          <a:br>
            <a:rPr lang="en-GB" sz="1100" kern="1200"/>
          </a:br>
          <a:r>
            <a:rPr lang="en-GB" sz="1100" kern="1200">
              <a:hlinkClick xmlns:r="http://schemas.openxmlformats.org/officeDocument/2006/relationships" r:id="rId9"/>
            </a:rPr>
            <a:t>https://www.atlassian.com/git/tutorials/what-is-git</a:t>
          </a:r>
          <a:endParaRPr lang="en-US" sz="1100" kern="1200"/>
        </a:p>
      </dsp:txBody>
      <dsp:txXfrm>
        <a:off x="2970770" y="1919517"/>
        <a:ext cx="2340313" cy="992860"/>
      </dsp:txXfrm>
    </dsp:sp>
    <dsp:sp modelId="{23DB7703-3679-45D8-85A1-1AB91238500C}">
      <dsp:nvSpPr>
        <dsp:cNvPr id="0" name=""/>
        <dsp:cNvSpPr/>
      </dsp:nvSpPr>
      <dsp:spPr>
        <a:xfrm>
          <a:off x="5718865" y="1919517"/>
          <a:ext cx="992860" cy="9928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34EEA-94BD-493C-AF5C-63786B30A107}">
      <dsp:nvSpPr>
        <dsp:cNvPr id="0" name=""/>
        <dsp:cNvSpPr/>
      </dsp:nvSpPr>
      <dsp:spPr>
        <a:xfrm>
          <a:off x="5927366" y="2128018"/>
          <a:ext cx="575858" cy="575858"/>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289B45-43AF-44E5-89AE-59D9E43B77DE}">
      <dsp:nvSpPr>
        <dsp:cNvPr id="0" name=""/>
        <dsp:cNvSpPr/>
      </dsp:nvSpPr>
      <dsp:spPr>
        <a:xfrm>
          <a:off x="6857455" y="2643819"/>
          <a:ext cx="2340313" cy="99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Remote git repository cloud account. As well as being stored locally (on your computer) git repositories can also be backed up on the cloud. This is also great if you have a team of people working on a project. Two popular examples of remote git hosts are </a:t>
          </a:r>
          <a:r>
            <a:rPr lang="en-GB" sz="1100" kern="1200" dirty="0" err="1"/>
            <a:t>Github</a:t>
          </a:r>
          <a:r>
            <a:rPr lang="en-GB" sz="1100" kern="1200" dirty="0"/>
            <a:t> and Bitbucket.  Here is a guide on how to use Git and how to set it up with the Bitbucket remote host:</a:t>
          </a:r>
          <a:br>
            <a:rPr lang="en-GB" sz="1100" kern="1200" dirty="0"/>
          </a:br>
          <a:br>
            <a:rPr lang="en-GB" sz="1100" kern="1200" dirty="0"/>
          </a:br>
          <a:r>
            <a:rPr lang="en-GB" sz="1100" kern="1200" dirty="0">
              <a:hlinkClick xmlns:r="http://schemas.openxmlformats.org/officeDocument/2006/relationships" r:id="rId12"/>
            </a:rPr>
            <a:t>https://www.atlassian.com/git/tutorials/learn-git-with-bitbucket-cloud</a:t>
          </a:r>
          <a:br>
            <a:rPr lang="en-GB" sz="1100" kern="1200" dirty="0"/>
          </a:br>
          <a:br>
            <a:rPr lang="en-GB" sz="1100" kern="1200" dirty="0"/>
          </a:br>
          <a:endParaRPr lang="en-US" sz="1100" kern="1200" dirty="0"/>
        </a:p>
      </dsp:txBody>
      <dsp:txXfrm>
        <a:off x="6857455" y="2643819"/>
        <a:ext cx="2340313" cy="992860"/>
      </dsp:txXfrm>
    </dsp:sp>
    <dsp:sp modelId="{D8B6D6D8-3D97-449A-8518-619A1F4F747B}">
      <dsp:nvSpPr>
        <dsp:cNvPr id="0" name=""/>
        <dsp:cNvSpPr/>
      </dsp:nvSpPr>
      <dsp:spPr>
        <a:xfrm>
          <a:off x="1765154" y="3733800"/>
          <a:ext cx="992860" cy="99286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9BB33-F36C-4109-89B3-18D55962A375}">
      <dsp:nvSpPr>
        <dsp:cNvPr id="0" name=""/>
        <dsp:cNvSpPr/>
      </dsp:nvSpPr>
      <dsp:spPr>
        <a:xfrm>
          <a:off x="1973655" y="3942301"/>
          <a:ext cx="575858" cy="57585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B9E7A4-CDFE-49BF-A6E6-644A8C29DF99}">
      <dsp:nvSpPr>
        <dsp:cNvPr id="0" name=""/>
        <dsp:cNvSpPr/>
      </dsp:nvSpPr>
      <dsp:spPr>
        <a:xfrm>
          <a:off x="2970770" y="3733800"/>
          <a:ext cx="2340313" cy="99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I would also recommend you install a Git Client to make it easier to use (rather than having to use the command lines), I use a client called Sourcetree.</a:t>
          </a:r>
          <a:br>
            <a:rPr lang="en-GB" sz="1100" kern="1200"/>
          </a:br>
          <a:br>
            <a:rPr lang="en-GB" sz="1100" kern="1200"/>
          </a:br>
          <a:r>
            <a:rPr lang="en-GB" sz="1100" kern="1200">
              <a:hlinkClick xmlns:r="http://schemas.openxmlformats.org/officeDocument/2006/relationships" r:id="rId15"/>
            </a:rPr>
            <a:t>https://www.sourcetreeapp.com/</a:t>
          </a:r>
          <a:br>
            <a:rPr lang="en-GB" sz="1100" kern="1200"/>
          </a:br>
          <a:br>
            <a:rPr lang="en-GB" sz="1100" kern="1200"/>
          </a:br>
          <a:br>
            <a:rPr lang="en-GB" sz="1100" kern="1200"/>
          </a:br>
          <a:endParaRPr lang="en-US" sz="1100" kern="1200"/>
        </a:p>
      </dsp:txBody>
      <dsp:txXfrm>
        <a:off x="2970770" y="3733800"/>
        <a:ext cx="2340313" cy="99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7F8B8-55E2-4E94-AF72-C39C04744364}">
      <dsp:nvSpPr>
        <dsp:cNvPr id="0" name=""/>
        <dsp:cNvSpPr/>
      </dsp:nvSpPr>
      <dsp:spPr>
        <a:xfrm>
          <a:off x="235953" y="905797"/>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7ABC9-B89B-4991-B99B-D174D7BDA4C2}">
      <dsp:nvSpPr>
        <dsp:cNvPr id="0" name=""/>
        <dsp:cNvSpPr/>
      </dsp:nvSpPr>
      <dsp:spPr>
        <a:xfrm>
          <a:off x="428155" y="1098000"/>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84CFFD-F7A8-4F31-90A5-0F452CA57796}">
      <dsp:nvSpPr>
        <dsp:cNvPr id="0" name=""/>
        <dsp:cNvSpPr/>
      </dsp:nvSpPr>
      <dsp:spPr>
        <a:xfrm>
          <a:off x="1347326" y="905797"/>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br>
            <a:rPr lang="en-US" sz="1100" kern="1200" dirty="0"/>
          </a:br>
          <a:r>
            <a:rPr lang="en-US" sz="1100" b="1" kern="1200" dirty="0"/>
            <a:t>Basic C++ Programming</a:t>
          </a:r>
          <a:r>
            <a:rPr lang="en-US" sz="1100" kern="1200" dirty="0"/>
            <a:t> – Learning the basics of C++ is important to be able to read the JUCE code and understanding the commands to follow in the workshop. For example topics like pointers, references, inheritance are crucial to be able to read the code and fault find for yourself. </a:t>
          </a:r>
        </a:p>
      </dsp:txBody>
      <dsp:txXfrm>
        <a:off x="1347326" y="905797"/>
        <a:ext cx="2157370" cy="915248"/>
      </dsp:txXfrm>
    </dsp:sp>
    <dsp:sp modelId="{D6C51868-A4CD-434D-9908-76FF54478D17}">
      <dsp:nvSpPr>
        <dsp:cNvPr id="0" name=""/>
        <dsp:cNvSpPr/>
      </dsp:nvSpPr>
      <dsp:spPr>
        <a:xfrm>
          <a:off x="3880603" y="905797"/>
          <a:ext cx="915248" cy="915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3AB22-FF75-4F2A-9768-197660569AA3}">
      <dsp:nvSpPr>
        <dsp:cNvPr id="0" name=""/>
        <dsp:cNvSpPr/>
      </dsp:nvSpPr>
      <dsp:spPr>
        <a:xfrm>
          <a:off x="4072805" y="1098000"/>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249163-2248-4E04-BF07-15A82E615F71}">
      <dsp:nvSpPr>
        <dsp:cNvPr id="0" name=""/>
        <dsp:cNvSpPr/>
      </dsp:nvSpPr>
      <dsp:spPr>
        <a:xfrm>
          <a:off x="4991975" y="905797"/>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Fundamentals of Digital Signal Processing </a:t>
          </a:r>
          <a:r>
            <a:rPr lang="en-US" sz="1100" kern="1200"/>
            <a:t>– Learning the foundations of DSP is important so that the explanations in the workshop make sense. Understanding how a signal is converted from Analogue to Digital and back again, Sampling Theory (Nyquist etc).</a:t>
          </a:r>
        </a:p>
      </dsp:txBody>
      <dsp:txXfrm>
        <a:off x="4991975" y="905797"/>
        <a:ext cx="2157370" cy="915248"/>
      </dsp:txXfrm>
    </dsp:sp>
    <dsp:sp modelId="{9A0B221D-59E1-40C7-BFBD-99A0049CA390}">
      <dsp:nvSpPr>
        <dsp:cNvPr id="0" name=""/>
        <dsp:cNvSpPr/>
      </dsp:nvSpPr>
      <dsp:spPr>
        <a:xfrm>
          <a:off x="7525252" y="905797"/>
          <a:ext cx="915248" cy="915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CC6D6-48C0-45EE-812E-2CA77294C8C8}">
      <dsp:nvSpPr>
        <dsp:cNvPr id="0" name=""/>
        <dsp:cNvSpPr/>
      </dsp:nvSpPr>
      <dsp:spPr>
        <a:xfrm>
          <a:off x="7717454" y="1098000"/>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029C12-1605-4304-AAF8-8F91FDDC9021}">
      <dsp:nvSpPr>
        <dsp:cNvPr id="0" name=""/>
        <dsp:cNvSpPr/>
      </dsp:nvSpPr>
      <dsp:spPr>
        <a:xfrm>
          <a:off x="8636625" y="905797"/>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Mathematical conventions used in signal processing </a:t>
          </a:r>
          <a:r>
            <a:rPr lang="en-US" sz="1100" kern="1200" dirty="0"/>
            <a:t>– Most of the core ideas in Audio Programming and DSP stem from mathematics and therefore a working knowledge of how signals can be represented mathematically are important.</a:t>
          </a:r>
          <a:br>
            <a:rPr lang="en-US" sz="1100" kern="1200" dirty="0"/>
          </a:br>
          <a:endParaRPr lang="en-US" sz="1100" kern="1200" dirty="0"/>
        </a:p>
      </dsp:txBody>
      <dsp:txXfrm>
        <a:off x="8636625" y="905797"/>
        <a:ext cx="2157370" cy="91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EB627-C18C-43A3-892B-297767068939}">
      <dsp:nvSpPr>
        <dsp:cNvPr id="0" name=""/>
        <dsp:cNvSpPr/>
      </dsp:nvSpPr>
      <dsp:spPr>
        <a:xfrm>
          <a:off x="0" y="302910"/>
          <a:ext cx="7012370" cy="25720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E708D-2ABB-454A-95C3-6D2AF674F67D}">
      <dsp:nvSpPr>
        <dsp:cNvPr id="0" name=""/>
        <dsp:cNvSpPr/>
      </dsp:nvSpPr>
      <dsp:spPr>
        <a:xfrm>
          <a:off x="552237" y="1086896"/>
          <a:ext cx="1004069" cy="10040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A7FF11-4A99-4120-B235-7EEE1FD485C1}">
      <dsp:nvSpPr>
        <dsp:cNvPr id="0" name=""/>
        <dsp:cNvSpPr/>
      </dsp:nvSpPr>
      <dsp:spPr>
        <a:xfrm>
          <a:off x="2108544" y="676140"/>
          <a:ext cx="4903825" cy="182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207" tIns="193207" rIns="193207" bIns="193207" numCol="1" spcCol="1270" anchor="ctr" anchorCtr="0">
          <a:noAutofit/>
        </a:bodyPr>
        <a:lstStyle/>
        <a:p>
          <a:pPr marL="0" lvl="0" indent="0" algn="l" defTabSz="533400">
            <a:lnSpc>
              <a:spcPct val="90000"/>
            </a:lnSpc>
            <a:spcBef>
              <a:spcPct val="0"/>
            </a:spcBef>
            <a:spcAft>
              <a:spcPct val="35000"/>
            </a:spcAft>
            <a:buNone/>
          </a:pPr>
          <a:r>
            <a:rPr lang="en-US" sz="1200" kern="1200" dirty="0"/>
            <a:t>Here are some recommended resources to get you started:</a:t>
          </a:r>
          <a:br>
            <a:rPr lang="en-US" sz="1200" kern="1200" dirty="0"/>
          </a:br>
          <a:br>
            <a:rPr lang="en-US" sz="1200" kern="1200" dirty="0"/>
          </a:br>
          <a:r>
            <a:rPr lang="en-US" sz="1200" b="1" kern="1200" dirty="0"/>
            <a:t>The Fundamentals of Signal Processing </a:t>
          </a:r>
          <a:r>
            <a:rPr lang="en-US" sz="1200" kern="1200" dirty="0"/>
            <a:t>-  As this is often quite technical books are a good resource for this: </a:t>
          </a:r>
          <a:br>
            <a:rPr lang="en-US" sz="1200" kern="1200" dirty="0"/>
          </a:br>
          <a:br>
            <a:rPr lang="en-US" sz="1200" kern="1200" dirty="0"/>
          </a:br>
          <a:r>
            <a:rPr lang="en-US" sz="1200" kern="1200" dirty="0"/>
            <a:t>Designing Audio Effect Plug-ins In C++ - Will Pirkle (Chapters 1 and 2)</a:t>
          </a:r>
          <a:br>
            <a:rPr lang="en-US" sz="1200" kern="1200" dirty="0"/>
          </a:br>
          <a:br>
            <a:rPr lang="en-US" sz="1200" kern="1200" dirty="0"/>
          </a:br>
          <a:r>
            <a:rPr lang="en-US" sz="1200" kern="1200" dirty="0"/>
            <a:t>Hack Audio – Eric </a:t>
          </a:r>
          <a:r>
            <a:rPr lang="en-US" sz="1200" kern="1200" dirty="0" err="1"/>
            <a:t>Tarr</a:t>
          </a:r>
          <a:r>
            <a:rPr lang="en-US" sz="1200" kern="1200" dirty="0"/>
            <a:t> (chapters 6-8)</a:t>
          </a:r>
          <a:br>
            <a:rPr lang="en-US" sz="1200" kern="1200" dirty="0"/>
          </a:br>
          <a:endParaRPr lang="en-US" sz="1200" kern="1200" dirty="0"/>
        </a:p>
      </dsp:txBody>
      <dsp:txXfrm>
        <a:off x="2108544" y="676140"/>
        <a:ext cx="4903825" cy="1825580"/>
      </dsp:txXfrm>
    </dsp:sp>
    <dsp:sp modelId="{387C7993-336C-483E-AD78-5F28DB648FFD}">
      <dsp:nvSpPr>
        <dsp:cNvPr id="0" name=""/>
        <dsp:cNvSpPr/>
      </dsp:nvSpPr>
      <dsp:spPr>
        <a:xfrm>
          <a:off x="0" y="3280635"/>
          <a:ext cx="7012370" cy="18255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6BDAA-6C43-45C3-9D78-843EAC890D31}">
      <dsp:nvSpPr>
        <dsp:cNvPr id="0" name=""/>
        <dsp:cNvSpPr/>
      </dsp:nvSpPr>
      <dsp:spPr>
        <a:xfrm>
          <a:off x="552237" y="3691391"/>
          <a:ext cx="1004069" cy="10040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F543A5-D52A-4AAE-A38B-3B85242DFA17}">
      <dsp:nvSpPr>
        <dsp:cNvPr id="0" name=""/>
        <dsp:cNvSpPr/>
      </dsp:nvSpPr>
      <dsp:spPr>
        <a:xfrm>
          <a:off x="2108544" y="3280635"/>
          <a:ext cx="4903825" cy="182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207" tIns="193207" rIns="193207" bIns="193207" numCol="1" spcCol="1270" anchor="ctr" anchorCtr="0">
          <a:noAutofit/>
        </a:bodyPr>
        <a:lstStyle/>
        <a:p>
          <a:pPr marL="0" lvl="0" indent="0" algn="l" defTabSz="755650">
            <a:lnSpc>
              <a:spcPct val="90000"/>
            </a:lnSpc>
            <a:spcBef>
              <a:spcPct val="0"/>
            </a:spcBef>
            <a:spcAft>
              <a:spcPct val="35000"/>
            </a:spcAft>
            <a:buNone/>
          </a:pPr>
          <a:r>
            <a:rPr lang="en-US" sz="1700" kern="1200"/>
            <a:t>This is an overview of the key ideas in video form:</a:t>
          </a:r>
          <a:br>
            <a:rPr lang="en-US" sz="1700" kern="1200"/>
          </a:br>
          <a:br>
            <a:rPr lang="en-US" sz="1700" kern="1200"/>
          </a:br>
          <a:r>
            <a:rPr lang="en-GB" sz="1700" kern="1200">
              <a:hlinkClick xmlns:r="http://schemas.openxmlformats.org/officeDocument/2006/relationships" r:id="rId5"/>
            </a:rPr>
            <a:t>https://www.youtube.com/watch?v=WgJMjDh0nLU</a:t>
          </a:r>
          <a:endParaRPr lang="en-US" sz="1700" kern="1200"/>
        </a:p>
      </dsp:txBody>
      <dsp:txXfrm>
        <a:off x="2108544" y="3280635"/>
        <a:ext cx="4903825" cy="1825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BD06F-5B7D-4992-A8CA-601814A9D14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B494D-E240-45F3-8416-A357FCB20DE1}">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0E4A16-B45D-4015-B4D7-9B9D738C73DF}">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90000"/>
            </a:lnSpc>
            <a:spcBef>
              <a:spcPct val="0"/>
            </a:spcBef>
            <a:spcAft>
              <a:spcPct val="35000"/>
            </a:spcAft>
            <a:buNone/>
          </a:pPr>
          <a:r>
            <a:rPr lang="en-US" sz="1400" kern="1200"/>
            <a:t>The Audio Programmer – YouTube channel with lots of JUCE tutorials </a:t>
          </a:r>
          <a:r>
            <a:rPr lang="en-GB" sz="1400" kern="1200">
              <a:hlinkClick xmlns:r="http://schemas.openxmlformats.org/officeDocument/2006/relationships" r:id="rId3"/>
            </a:rPr>
            <a:t>https://www.youtube.com/channel/UCpKb02FsH4WH4X_2xhIoJ1A</a:t>
          </a:r>
          <a:endParaRPr lang="en-US" sz="1400" kern="1200"/>
        </a:p>
      </dsp:txBody>
      <dsp:txXfrm>
        <a:off x="1553633" y="574"/>
        <a:ext cx="5458736" cy="1345137"/>
      </dsp:txXfrm>
    </dsp:sp>
    <dsp:sp modelId="{D444A790-888C-4413-8CA7-5B45DBDA313F}">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856C1-F306-4A41-9B5A-02C5F76488F6}">
      <dsp:nvSpPr>
        <dsp:cNvPr id="0" name=""/>
        <dsp:cNvSpPr/>
      </dsp:nvSpPr>
      <dsp:spPr>
        <a:xfrm>
          <a:off x="406904" y="1984652"/>
          <a:ext cx="739825" cy="73982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47C1AA-0A16-4B11-A2D8-B1AFF996E93C}">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90000"/>
            </a:lnSpc>
            <a:spcBef>
              <a:spcPct val="0"/>
            </a:spcBef>
            <a:spcAft>
              <a:spcPct val="35000"/>
            </a:spcAft>
            <a:buNone/>
          </a:pPr>
          <a:r>
            <a:rPr lang="en-GB" sz="1400" kern="1200"/>
            <a:t>C++ for musicians – A paid course with one-on-one mentoring, I have some affiliate links to make this cheaper if anybody is interested:</a:t>
          </a:r>
          <a:br>
            <a:rPr lang="en-GB" sz="1400" kern="1200"/>
          </a:br>
          <a:br>
            <a:rPr lang="en-GB" sz="1400" kern="1200"/>
          </a:br>
          <a:r>
            <a:rPr lang="en-GB" sz="1400" kern="1200">
              <a:hlinkClick xmlns:r="http://schemas.openxmlformats.org/officeDocument/2006/relationships" r:id="rId6"/>
            </a:rPr>
            <a:t>https://www.programmingformusicians.com/pfmcpp/</a:t>
          </a:r>
          <a:endParaRPr lang="en-US" sz="1400" kern="1200"/>
        </a:p>
      </dsp:txBody>
      <dsp:txXfrm>
        <a:off x="1553633" y="1681996"/>
        <a:ext cx="5458736" cy="1345137"/>
      </dsp:txXfrm>
    </dsp:sp>
    <dsp:sp modelId="{062D3ED3-20B0-4E77-AFBD-46BF410FE75A}">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79A69-CA07-4E7D-B353-B2BCA576FE27}">
      <dsp:nvSpPr>
        <dsp:cNvPr id="0" name=""/>
        <dsp:cNvSpPr/>
      </dsp:nvSpPr>
      <dsp:spPr>
        <a:xfrm>
          <a:off x="406904" y="3666074"/>
          <a:ext cx="739825" cy="7398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8F9285-1240-4598-A348-CC77C55CBB1F}">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622300">
            <a:lnSpc>
              <a:spcPct val="90000"/>
            </a:lnSpc>
            <a:spcBef>
              <a:spcPct val="0"/>
            </a:spcBef>
            <a:spcAft>
              <a:spcPct val="35000"/>
            </a:spcAft>
            <a:buNone/>
          </a:pPr>
          <a:r>
            <a:rPr lang="en-GB" sz="1400" kern="1200"/>
            <a:t>Introduction to Audio Development</a:t>
          </a:r>
          <a:br>
            <a:rPr lang="en-GB" sz="1400" kern="1200"/>
          </a:br>
          <a:r>
            <a:rPr lang="en-GB" sz="1400" kern="1200">
              <a:hlinkClick xmlns:r="http://schemas.openxmlformats.org/officeDocument/2006/relationships" r:id="rId9"/>
            </a:rPr>
            <a:t>https://www.kadenze.com/courses/intro-to-audio-plugin-development/info</a:t>
          </a:r>
          <a:endParaRPr lang="en-US" sz="1400" kern="1200"/>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10/6/21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750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606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10/6/21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0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10/6/21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06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10/6/21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52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73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5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40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34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10/6/21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137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10/6/21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686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10/6/21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951470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62" r:id="rId6"/>
    <p:sldLayoutId id="2147483757" r:id="rId7"/>
    <p:sldLayoutId id="2147483758" r:id="rId8"/>
    <p:sldLayoutId id="2147483759" r:id="rId9"/>
    <p:sldLayoutId id="2147483761" r:id="rId10"/>
    <p:sldLayoutId id="2147483760"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oPEO2auJj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udemy.com/course/beginning-c-plus-plus-programming/" TargetMode="External"/><Relationship Id="rId2" Type="http://schemas.openxmlformats.org/officeDocument/2006/relationships/hyperlink" Target="https://www.udemy.com/course/free-learn-c-tutorial-beginn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Ef9gt3umnU&amp;list=PLgEM5itQSAv8OQXWY-DZfhzfHFROzNZOc" TargetMode="External"/><Relationship Id="rId2" Type="http://schemas.openxmlformats.org/officeDocument/2006/relationships/hyperlink" Target="https://www.youtube.com/watch?v=hVOA8VtKLgk&amp;list=PLuh62Q4Sv7BUSzx5Jr8Wrxxn-U10qG1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2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3">
            <a:extLst>
              <a:ext uri="{FF2B5EF4-FFF2-40B4-BE49-F238E27FC236}">
                <a16:creationId xmlns:a16="http://schemas.microsoft.com/office/drawing/2014/main" id="{00C6C2C1-F237-4B01-ABD6-CDE9FF9995EF}"/>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3" name="Rectangle 3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F0CE9A-6B47-BB40-B037-BFC116C5D728}"/>
              </a:ext>
            </a:extLst>
          </p:cNvPr>
          <p:cNvSpPr>
            <a:spLocks noGrp="1"/>
          </p:cNvSpPr>
          <p:nvPr>
            <p:ph type="ctrTitle"/>
          </p:nvPr>
        </p:nvSpPr>
        <p:spPr>
          <a:xfrm>
            <a:off x="720636" y="938022"/>
            <a:ext cx="4597758" cy="1188720"/>
          </a:xfrm>
        </p:spPr>
        <p:txBody>
          <a:bodyPr vert="horz" lIns="91440" tIns="45720" rIns="91440" bIns="45720" rtlCol="0" anchor="b">
            <a:normAutofit/>
          </a:bodyPr>
          <a:lstStyle/>
          <a:p>
            <a:r>
              <a:rPr lang="en-US" sz="2800" dirty="0">
                <a:solidFill>
                  <a:srgbClr val="FFFFFF"/>
                </a:solidFill>
              </a:rPr>
              <a:t>Audio Programming 2 Introduction</a:t>
            </a:r>
          </a:p>
        </p:txBody>
      </p:sp>
      <p:sp>
        <p:nvSpPr>
          <p:cNvPr id="3" name="Subtitle 2">
            <a:extLst>
              <a:ext uri="{FF2B5EF4-FFF2-40B4-BE49-F238E27FC236}">
                <a16:creationId xmlns:a16="http://schemas.microsoft.com/office/drawing/2014/main" id="{C8D95A57-1D1E-9244-9F9B-54C69B60AFD0}"/>
              </a:ext>
            </a:extLst>
          </p:cNvPr>
          <p:cNvSpPr>
            <a:spLocks noGrp="1"/>
          </p:cNvSpPr>
          <p:nvPr>
            <p:ph type="subTitle" idx="1"/>
          </p:nvPr>
        </p:nvSpPr>
        <p:spPr>
          <a:xfrm>
            <a:off x="720636" y="2340864"/>
            <a:ext cx="4597758" cy="3480387"/>
          </a:xfrm>
        </p:spPr>
        <p:txBody>
          <a:bodyPr vert="horz" lIns="91440" tIns="45720" rIns="91440" bIns="45720" rtlCol="0" anchor="ctr">
            <a:normAutofit/>
          </a:bodyPr>
          <a:lstStyle/>
          <a:p>
            <a:pPr>
              <a:buFont typeface="Wingdings 2" panose="05020102010507070707" pitchFamily="18" charset="2"/>
              <a:buChar char=""/>
            </a:pPr>
            <a:r>
              <a:rPr lang="en-US">
                <a:solidFill>
                  <a:srgbClr val="FFFFFF"/>
                </a:solidFill>
              </a:rPr>
              <a:t>What you need to know to get started:</a:t>
            </a:r>
            <a:br>
              <a:rPr lang="en-US">
                <a:solidFill>
                  <a:srgbClr val="FFFFFF"/>
                </a:solidFill>
              </a:rPr>
            </a:br>
            <a:br>
              <a:rPr lang="en-US">
                <a:solidFill>
                  <a:srgbClr val="FFFFFF"/>
                </a:solidFill>
              </a:rPr>
            </a:br>
            <a:r>
              <a:rPr lang="en-US">
                <a:solidFill>
                  <a:srgbClr val="FFFFFF"/>
                </a:solidFill>
              </a:rPr>
              <a:t>1) What is Audio Programming? </a:t>
            </a:r>
            <a:br>
              <a:rPr lang="en-US">
                <a:solidFill>
                  <a:srgbClr val="FFFFFF"/>
                </a:solidFill>
              </a:rPr>
            </a:br>
            <a:r>
              <a:rPr lang="en-US">
                <a:solidFill>
                  <a:srgbClr val="FFFFFF"/>
                </a:solidFill>
              </a:rPr>
              <a:t>2) Important SOFWARE  DEVELOPMENT term glossary</a:t>
            </a:r>
            <a:br>
              <a:rPr lang="en-US">
                <a:solidFill>
                  <a:srgbClr val="FFFFFF"/>
                </a:solidFill>
              </a:rPr>
            </a:br>
            <a:r>
              <a:rPr lang="en-US">
                <a:solidFill>
                  <a:srgbClr val="FFFFFF"/>
                </a:solidFill>
              </a:rPr>
              <a:t>3) Software requirements </a:t>
            </a:r>
            <a:br>
              <a:rPr lang="en-US">
                <a:solidFill>
                  <a:srgbClr val="FFFFFF"/>
                </a:solidFill>
              </a:rPr>
            </a:br>
            <a:r>
              <a:rPr lang="en-US">
                <a:solidFill>
                  <a:srgbClr val="FFFFFF"/>
                </a:solidFill>
              </a:rPr>
              <a:t>4) Knowledge Prerequisites </a:t>
            </a:r>
            <a:br>
              <a:rPr lang="en-US">
                <a:solidFill>
                  <a:srgbClr val="FFFFFF"/>
                </a:solidFill>
              </a:rPr>
            </a:br>
            <a:r>
              <a:rPr lang="en-US">
                <a:solidFill>
                  <a:srgbClr val="FFFFFF"/>
                </a:solidFill>
              </a:rPr>
              <a:t>5) Resources</a:t>
            </a:r>
          </a:p>
        </p:txBody>
      </p:sp>
    </p:spTree>
    <p:extLst>
      <p:ext uri="{BB962C8B-B14F-4D97-AF65-F5344CB8AC3E}">
        <p14:creationId xmlns:p14="http://schemas.microsoft.com/office/powerpoint/2010/main" val="37881788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B3C4E-9CB4-2D47-9E33-205D86BC2FA1}"/>
              </a:ext>
            </a:extLst>
          </p:cNvPr>
          <p:cNvSpPr>
            <a:spLocks noGrp="1"/>
          </p:cNvSpPr>
          <p:nvPr>
            <p:ph type="title"/>
          </p:nvPr>
        </p:nvSpPr>
        <p:spPr>
          <a:xfrm>
            <a:off x="746228" y="1073231"/>
            <a:ext cx="3054091" cy="4711539"/>
          </a:xfrm>
        </p:spPr>
        <p:txBody>
          <a:bodyPr anchor="ctr">
            <a:normAutofit/>
          </a:bodyPr>
          <a:lstStyle/>
          <a:p>
            <a:r>
              <a:rPr lang="en-US" sz="3200">
                <a:solidFill>
                  <a:schemeClr val="bg1">
                    <a:lumMod val="85000"/>
                    <a:lumOff val="15000"/>
                  </a:schemeClr>
                </a:solidFill>
              </a:rPr>
              <a:t>RECAP</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5ED07D2-92F8-884C-A53D-92320D59B548}"/>
              </a:ext>
            </a:extLst>
          </p:cNvPr>
          <p:cNvSpPr>
            <a:spLocks noGrp="1"/>
          </p:cNvSpPr>
          <p:nvPr>
            <p:ph idx="1"/>
          </p:nvPr>
        </p:nvSpPr>
        <p:spPr>
          <a:xfrm>
            <a:off x="4702629" y="1073231"/>
            <a:ext cx="6599582" cy="4711539"/>
          </a:xfrm>
        </p:spPr>
        <p:txBody>
          <a:bodyPr>
            <a:normAutofit/>
          </a:bodyPr>
          <a:lstStyle/>
          <a:p>
            <a:pPr marL="0" indent="0">
              <a:lnSpc>
                <a:spcPct val="90000"/>
              </a:lnSpc>
              <a:buNone/>
            </a:pPr>
            <a:r>
              <a:rPr lang="en-US" sz="1700" dirty="0">
                <a:solidFill>
                  <a:srgbClr val="FFFFFF"/>
                </a:solidFill>
              </a:rPr>
              <a:t>To get set up for the Audio Programming 2 set up the following ahead of next weeks lecture:</a:t>
            </a:r>
            <a:br>
              <a:rPr lang="en-US" sz="1700" dirty="0">
                <a:solidFill>
                  <a:srgbClr val="FFFFFF"/>
                </a:solidFill>
              </a:rPr>
            </a:br>
            <a:br>
              <a:rPr lang="en-US" sz="1700" dirty="0">
                <a:solidFill>
                  <a:srgbClr val="FFFFFF"/>
                </a:solidFill>
              </a:rPr>
            </a:br>
            <a:r>
              <a:rPr lang="en-US" sz="1700" dirty="0">
                <a:solidFill>
                  <a:srgbClr val="FFFFFF"/>
                </a:solidFill>
              </a:rPr>
              <a:t>1) The appropriate IDE for your operating system which works with JUCE.</a:t>
            </a:r>
          </a:p>
          <a:p>
            <a:pPr marL="0" indent="0">
              <a:lnSpc>
                <a:spcPct val="90000"/>
              </a:lnSpc>
              <a:buNone/>
            </a:pPr>
            <a:r>
              <a:rPr lang="en-US" sz="1700" dirty="0">
                <a:solidFill>
                  <a:srgbClr val="FFFFFF"/>
                </a:solidFill>
              </a:rPr>
              <a:t>2) Register and download JUCE. </a:t>
            </a:r>
          </a:p>
          <a:p>
            <a:pPr marL="0" indent="0">
              <a:lnSpc>
                <a:spcPct val="90000"/>
              </a:lnSpc>
              <a:buNone/>
            </a:pPr>
            <a:r>
              <a:rPr lang="en-US" sz="1700" dirty="0">
                <a:solidFill>
                  <a:srgbClr val="FFFFFF"/>
                </a:solidFill>
              </a:rPr>
              <a:t>3) Install Git, download git client software and set up account with remote repository provider.</a:t>
            </a:r>
          </a:p>
          <a:p>
            <a:pPr marL="0" indent="0">
              <a:lnSpc>
                <a:spcPct val="90000"/>
              </a:lnSpc>
              <a:buNone/>
            </a:pPr>
            <a:br>
              <a:rPr lang="en-US" sz="1700" dirty="0">
                <a:solidFill>
                  <a:srgbClr val="FFFFFF"/>
                </a:solidFill>
              </a:rPr>
            </a:br>
            <a:r>
              <a:rPr lang="en-US" sz="1700" dirty="0">
                <a:solidFill>
                  <a:srgbClr val="FFFFFF"/>
                </a:solidFill>
              </a:rPr>
              <a:t>These steps alone will set you up for the lectures, but you should also try to:</a:t>
            </a:r>
            <a:br>
              <a:rPr lang="en-US" sz="1700" dirty="0">
                <a:solidFill>
                  <a:srgbClr val="FFFFFF"/>
                </a:solidFill>
              </a:rPr>
            </a:br>
            <a:br>
              <a:rPr lang="en-US" sz="1700" dirty="0">
                <a:solidFill>
                  <a:srgbClr val="FFFFFF"/>
                </a:solidFill>
              </a:rPr>
            </a:br>
            <a:r>
              <a:rPr lang="en-US" sz="1700" dirty="0">
                <a:solidFill>
                  <a:srgbClr val="FFFFFF"/>
                </a:solidFill>
              </a:rPr>
              <a:t>1) Learn as much as you can about the basic syntax of C++</a:t>
            </a:r>
          </a:p>
          <a:p>
            <a:pPr marL="0" indent="0">
              <a:lnSpc>
                <a:spcPct val="90000"/>
              </a:lnSpc>
              <a:buNone/>
            </a:pPr>
            <a:r>
              <a:rPr lang="en-US" sz="1700" dirty="0">
                <a:solidFill>
                  <a:srgbClr val="FFFFFF"/>
                </a:solidFill>
              </a:rPr>
              <a:t>2) Explore the fundamentals of DSP and the mathematical conventions used.</a:t>
            </a:r>
          </a:p>
          <a:p>
            <a:pPr marL="0" indent="0">
              <a:lnSpc>
                <a:spcPct val="90000"/>
              </a:lnSpc>
              <a:buNone/>
            </a:pPr>
            <a:r>
              <a:rPr lang="en-US" sz="1700" dirty="0">
                <a:solidFill>
                  <a:srgbClr val="FFFFFF"/>
                </a:solidFill>
              </a:rPr>
              <a:t>3) Practice using your IDE and Git so that during the workshops you just need to concentrate on the actual signal processing.</a:t>
            </a:r>
          </a:p>
        </p:txBody>
      </p:sp>
    </p:spTree>
    <p:extLst>
      <p:ext uri="{BB962C8B-B14F-4D97-AF65-F5344CB8AC3E}">
        <p14:creationId xmlns:p14="http://schemas.microsoft.com/office/powerpoint/2010/main" val="42480185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168422-058E-1645-A9B5-25104C57D3D1}"/>
              </a:ext>
            </a:extLst>
          </p:cNvPr>
          <p:cNvSpPr>
            <a:spLocks noGrp="1"/>
          </p:cNvSpPr>
          <p:nvPr>
            <p:ph type="title"/>
          </p:nvPr>
        </p:nvSpPr>
        <p:spPr>
          <a:xfrm>
            <a:off x="771148" y="1037967"/>
            <a:ext cx="3054091" cy="4709131"/>
          </a:xfrm>
        </p:spPr>
        <p:txBody>
          <a:bodyPr anchor="ctr">
            <a:normAutofit/>
          </a:bodyPr>
          <a:lstStyle/>
          <a:p>
            <a:r>
              <a:rPr lang="en-US" sz="3000">
                <a:solidFill>
                  <a:srgbClr val="FFFEFF"/>
                </a:solidFill>
              </a:rPr>
              <a:t>What is audio Programming</a:t>
            </a:r>
          </a:p>
        </p:txBody>
      </p:sp>
      <p:sp>
        <p:nvSpPr>
          <p:cNvPr id="3" name="Content Placeholder 2">
            <a:extLst>
              <a:ext uri="{FF2B5EF4-FFF2-40B4-BE49-F238E27FC236}">
                <a16:creationId xmlns:a16="http://schemas.microsoft.com/office/drawing/2014/main" id="{6A94B41B-93BD-5448-A160-799080FBA5B9}"/>
              </a:ext>
            </a:extLst>
          </p:cNvPr>
          <p:cNvSpPr>
            <a:spLocks noGrp="1"/>
          </p:cNvSpPr>
          <p:nvPr>
            <p:ph idx="1"/>
          </p:nvPr>
        </p:nvSpPr>
        <p:spPr>
          <a:xfrm>
            <a:off x="4534935" y="1037968"/>
            <a:ext cx="7014423" cy="4820832"/>
          </a:xfrm>
        </p:spPr>
        <p:txBody>
          <a:bodyPr>
            <a:normAutofit/>
          </a:bodyPr>
          <a:lstStyle/>
          <a:p>
            <a:pPr marL="0" indent="0">
              <a:lnSpc>
                <a:spcPct val="90000"/>
              </a:lnSpc>
              <a:buNone/>
            </a:pPr>
            <a:r>
              <a:rPr lang="en-US" sz="1600"/>
              <a:t>Audio Programming is the process of coding for audio applications, the most obvious career paths would be in audio plug-ins for the Music Technology industry, or the sound programming on computer games. However, audio programming is used everywhere in technology!</a:t>
            </a:r>
            <a:br>
              <a:rPr lang="en-US" sz="1600"/>
            </a:br>
            <a:br>
              <a:rPr lang="en-US" sz="1600"/>
            </a:br>
            <a:r>
              <a:rPr lang="en-US" sz="1600"/>
              <a:t>On the surface it seems like learning to code is the primary skill required to design and make audio applications. However, audio programmers need skills in a variety of other areas including: DSP, computer science and audio engineering.</a:t>
            </a:r>
            <a:br>
              <a:rPr lang="en-US" sz="1600"/>
            </a:br>
            <a:br>
              <a:rPr lang="en-US" sz="1600"/>
            </a:br>
            <a:r>
              <a:rPr lang="en-US" sz="1600"/>
              <a:t>I would argue that a deep knowledge of a subset of applied mathematics called Digital Signal Processing (DSP) is the most important skill.   </a:t>
            </a:r>
            <a:br>
              <a:rPr lang="en-US" sz="1600"/>
            </a:br>
            <a:br>
              <a:rPr lang="en-US" sz="1600"/>
            </a:br>
            <a:r>
              <a:rPr lang="en-US" sz="1600"/>
              <a:t>Here is a good talk with the general challenges of audio programming: </a:t>
            </a:r>
            <a:br>
              <a:rPr lang="en-US" sz="1600"/>
            </a:br>
            <a:br>
              <a:rPr lang="en-US" sz="1600"/>
            </a:br>
            <a:r>
              <a:rPr lang="en-GB" sz="1600">
                <a:hlinkClick r:id="rId2"/>
              </a:rPr>
              <a:t>https://www.youtube.com/watch?v=boPEO2auJj4</a:t>
            </a:r>
            <a:br>
              <a:rPr lang="en-GB" sz="1600"/>
            </a:br>
            <a:br>
              <a:rPr lang="en-GB" sz="1600"/>
            </a:br>
            <a:r>
              <a:rPr lang="en-GB" sz="1600"/>
              <a:t>IMPORTANT NOTE: </a:t>
            </a:r>
            <a:r>
              <a:rPr lang="en-US" sz="1600"/>
              <a:t>Don’t worry if you don’t understand everything here, the talk was designed for established C++ programmers. However, the best practices he describes are the core dos and don’ts of audio programming. Understand the basic premise that is enough for now!</a:t>
            </a:r>
          </a:p>
        </p:txBody>
      </p:sp>
    </p:spTree>
    <p:extLst>
      <p:ext uri="{BB962C8B-B14F-4D97-AF65-F5344CB8AC3E}">
        <p14:creationId xmlns:p14="http://schemas.microsoft.com/office/powerpoint/2010/main" val="64751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Computer">
            <a:extLst>
              <a:ext uri="{FF2B5EF4-FFF2-40B4-BE49-F238E27FC236}">
                <a16:creationId xmlns:a16="http://schemas.microsoft.com/office/drawing/2014/main" id="{9C7F82D3-95DA-450B-B76D-42AF70079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636" y="791045"/>
            <a:ext cx="5476375" cy="5476375"/>
          </a:xfrm>
          <a:prstGeom prst="rect">
            <a:avLst/>
          </a:prstGeom>
        </p:spPr>
      </p:pic>
      <p:sp>
        <p:nvSpPr>
          <p:cNvPr id="25" name="Rectangle 2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AC8235F-1919-944E-8D87-6843C739924A}"/>
              </a:ext>
            </a:extLst>
          </p:cNvPr>
          <p:cNvSpPr>
            <a:spLocks noGrp="1"/>
          </p:cNvSpPr>
          <p:nvPr>
            <p:ph type="title"/>
          </p:nvPr>
        </p:nvSpPr>
        <p:spPr>
          <a:xfrm>
            <a:off x="6873606" y="938022"/>
            <a:ext cx="4597758" cy="1188720"/>
          </a:xfrm>
        </p:spPr>
        <p:txBody>
          <a:bodyPr>
            <a:normAutofit/>
          </a:bodyPr>
          <a:lstStyle/>
          <a:p>
            <a:pPr>
              <a:lnSpc>
                <a:spcPct val="90000"/>
              </a:lnSpc>
            </a:pPr>
            <a:r>
              <a:rPr lang="en-US" sz="2600">
                <a:solidFill>
                  <a:srgbClr val="FFFFFF"/>
                </a:solidFill>
              </a:rPr>
              <a:t>Important SOFTWARE DEVELOPMENT Term Glossary</a:t>
            </a:r>
          </a:p>
        </p:txBody>
      </p:sp>
      <p:sp>
        <p:nvSpPr>
          <p:cNvPr id="3" name="Content Placeholder 2">
            <a:extLst>
              <a:ext uri="{FF2B5EF4-FFF2-40B4-BE49-F238E27FC236}">
                <a16:creationId xmlns:a16="http://schemas.microsoft.com/office/drawing/2014/main" id="{57EBE542-CA7D-D94D-87D6-D41447C494FD}"/>
              </a:ext>
            </a:extLst>
          </p:cNvPr>
          <p:cNvSpPr>
            <a:spLocks noGrp="1"/>
          </p:cNvSpPr>
          <p:nvPr>
            <p:ph idx="1"/>
          </p:nvPr>
        </p:nvSpPr>
        <p:spPr>
          <a:xfrm>
            <a:off x="6873606" y="2340864"/>
            <a:ext cx="4597758" cy="3793237"/>
          </a:xfrm>
        </p:spPr>
        <p:txBody>
          <a:bodyPr>
            <a:normAutofit/>
          </a:bodyPr>
          <a:lstStyle/>
          <a:p>
            <a:pPr>
              <a:lnSpc>
                <a:spcPct val="90000"/>
              </a:lnSpc>
            </a:pPr>
            <a:r>
              <a:rPr lang="en-US" sz="900">
                <a:solidFill>
                  <a:srgbClr val="FFFFFF"/>
                </a:solidFill>
              </a:rPr>
              <a:t>IDE - </a:t>
            </a:r>
            <a:r>
              <a:rPr lang="en-GB" sz="900">
                <a:solidFill>
                  <a:srgbClr val="FFFFFF"/>
                </a:solidFill>
              </a:rPr>
              <a:t>An </a:t>
            </a:r>
            <a:r>
              <a:rPr lang="en-GB" sz="900" b="1">
                <a:solidFill>
                  <a:srgbClr val="FFFFFF"/>
                </a:solidFill>
              </a:rPr>
              <a:t>integrated development environment</a:t>
            </a:r>
            <a:r>
              <a:rPr lang="en-GB" sz="900">
                <a:solidFill>
                  <a:srgbClr val="FFFFFF"/>
                </a:solidFill>
              </a:rPr>
              <a:t> (</a:t>
            </a:r>
            <a:r>
              <a:rPr lang="en-GB" sz="900" b="1">
                <a:solidFill>
                  <a:srgbClr val="FFFFFF"/>
                </a:solidFill>
              </a:rPr>
              <a:t>IDE</a:t>
            </a:r>
            <a:r>
              <a:rPr lang="en-GB" sz="900">
                <a:solidFill>
                  <a:srgbClr val="FFFFFF"/>
                </a:solidFill>
              </a:rPr>
              <a:t>) is a software application that provides comprehensive facilities to computer programmers for software </a:t>
            </a:r>
            <a:r>
              <a:rPr lang="en-GB" sz="900" b="1">
                <a:solidFill>
                  <a:srgbClr val="FFFFFF"/>
                </a:solidFill>
              </a:rPr>
              <a:t>development</a:t>
            </a:r>
            <a:r>
              <a:rPr lang="en-GB" sz="900">
                <a:solidFill>
                  <a:srgbClr val="FFFFFF"/>
                </a:solidFill>
              </a:rPr>
              <a:t>. An </a:t>
            </a:r>
            <a:r>
              <a:rPr lang="en-GB" sz="900" b="1">
                <a:solidFill>
                  <a:srgbClr val="FFFFFF"/>
                </a:solidFill>
              </a:rPr>
              <a:t>IDE</a:t>
            </a:r>
            <a:r>
              <a:rPr lang="en-GB" sz="900">
                <a:solidFill>
                  <a:srgbClr val="FFFFFF"/>
                </a:solidFill>
              </a:rPr>
              <a:t> normally consists of at least a source code editor, build automation tools, and a debugger.</a:t>
            </a:r>
          </a:p>
          <a:p>
            <a:pPr>
              <a:lnSpc>
                <a:spcPct val="90000"/>
              </a:lnSpc>
            </a:pPr>
            <a:r>
              <a:rPr lang="en-GB" sz="900">
                <a:solidFill>
                  <a:srgbClr val="FFFFFF"/>
                </a:solidFill>
              </a:rPr>
              <a:t>Compiler - a program that converts instructions into a machine-code or lower-level form so that they can be read and executed by a computer.</a:t>
            </a:r>
          </a:p>
          <a:p>
            <a:pPr>
              <a:lnSpc>
                <a:spcPct val="90000"/>
              </a:lnSpc>
            </a:pPr>
            <a:r>
              <a:rPr lang="en-GB" sz="900">
                <a:solidFill>
                  <a:srgbClr val="FFFFFF"/>
                </a:solidFill>
              </a:rPr>
              <a:t>API - A</a:t>
            </a:r>
            <a:r>
              <a:rPr lang="en-GB" sz="900" b="1">
                <a:solidFill>
                  <a:srgbClr val="FFFFFF"/>
                </a:solidFill>
              </a:rPr>
              <a:t>pplication Programming Interface </a:t>
            </a:r>
            <a:r>
              <a:rPr lang="en-GB" sz="900">
                <a:solidFill>
                  <a:srgbClr val="FFFFFF"/>
                </a:solidFill>
              </a:rPr>
              <a:t>is an interface or communication protocol between a client and a server intended to simplify the building of client-side software.</a:t>
            </a:r>
          </a:p>
          <a:p>
            <a:pPr>
              <a:lnSpc>
                <a:spcPct val="90000"/>
              </a:lnSpc>
            </a:pPr>
            <a:r>
              <a:rPr lang="en-GB" sz="900">
                <a:solidFill>
                  <a:srgbClr val="FFFFFF"/>
                </a:solidFill>
              </a:rPr>
              <a:t>Framework - In computer programming, a software </a:t>
            </a:r>
            <a:r>
              <a:rPr lang="en-GB" sz="900" b="1">
                <a:solidFill>
                  <a:srgbClr val="FFFFFF"/>
                </a:solidFill>
              </a:rPr>
              <a:t>framework</a:t>
            </a:r>
            <a:r>
              <a:rPr lang="en-GB" sz="900">
                <a:solidFill>
                  <a:srgbClr val="FFFFFF"/>
                </a:solidFill>
              </a:rPr>
              <a:t> is an abstraction in which software providing generic functionality can be selectively changed by additional user-written code, thus providing application-specific software.</a:t>
            </a:r>
          </a:p>
          <a:p>
            <a:pPr>
              <a:lnSpc>
                <a:spcPct val="90000"/>
              </a:lnSpc>
            </a:pPr>
            <a:r>
              <a:rPr lang="en-GB" sz="900">
                <a:solidFill>
                  <a:srgbClr val="FFFFFF"/>
                </a:solidFill>
              </a:rPr>
              <a:t>A </a:t>
            </a:r>
            <a:r>
              <a:rPr lang="en-GB" sz="900" b="1">
                <a:solidFill>
                  <a:srgbClr val="FFFFFF"/>
                </a:solidFill>
              </a:rPr>
              <a:t>software development kit</a:t>
            </a:r>
            <a:r>
              <a:rPr lang="en-GB" sz="900">
                <a:solidFill>
                  <a:srgbClr val="FFFFFF"/>
                </a:solidFill>
              </a:rPr>
              <a:t> (</a:t>
            </a:r>
            <a:r>
              <a:rPr lang="en-GB" sz="900" b="1">
                <a:solidFill>
                  <a:srgbClr val="FFFFFF"/>
                </a:solidFill>
              </a:rPr>
              <a:t>SDK</a:t>
            </a:r>
            <a:r>
              <a:rPr lang="en-GB" sz="900">
                <a:solidFill>
                  <a:srgbClr val="FFFFFF"/>
                </a:solidFill>
              </a:rPr>
              <a:t> or devkit) is typically a set of </a:t>
            </a:r>
            <a:r>
              <a:rPr lang="en-GB" sz="900" b="1">
                <a:solidFill>
                  <a:srgbClr val="FFFFFF"/>
                </a:solidFill>
              </a:rPr>
              <a:t>software development</a:t>
            </a:r>
            <a:r>
              <a:rPr lang="en-GB" sz="900">
                <a:solidFill>
                  <a:srgbClr val="FFFFFF"/>
                </a:solidFill>
              </a:rPr>
              <a:t> tools that allows the creation of applications for a certain </a:t>
            </a:r>
            <a:r>
              <a:rPr lang="en-GB" sz="900" b="1">
                <a:solidFill>
                  <a:srgbClr val="FFFFFF"/>
                </a:solidFill>
              </a:rPr>
              <a:t>software</a:t>
            </a:r>
            <a:r>
              <a:rPr lang="en-GB" sz="900">
                <a:solidFill>
                  <a:srgbClr val="FFFFFF"/>
                </a:solidFill>
              </a:rPr>
              <a:t> package, </a:t>
            </a:r>
            <a:r>
              <a:rPr lang="en-GB" sz="900" b="1">
                <a:solidFill>
                  <a:srgbClr val="FFFFFF"/>
                </a:solidFill>
              </a:rPr>
              <a:t>software</a:t>
            </a:r>
            <a:r>
              <a:rPr lang="en-GB" sz="900">
                <a:solidFill>
                  <a:srgbClr val="FFFFFF"/>
                </a:solidFill>
              </a:rPr>
              <a:t> framework, hardware platform, computer system, video game console, operating system, or similar </a:t>
            </a:r>
            <a:r>
              <a:rPr lang="en-GB" sz="900" b="1">
                <a:solidFill>
                  <a:srgbClr val="FFFFFF"/>
                </a:solidFill>
              </a:rPr>
              <a:t>development</a:t>
            </a:r>
            <a:r>
              <a:rPr lang="en-GB" sz="900">
                <a:solidFill>
                  <a:srgbClr val="FFFFFF"/>
                </a:solidFill>
              </a:rPr>
              <a:t> platform.</a:t>
            </a:r>
          </a:p>
          <a:p>
            <a:pPr>
              <a:lnSpc>
                <a:spcPct val="90000"/>
              </a:lnSpc>
            </a:pPr>
            <a:r>
              <a:rPr lang="en-GB" sz="900">
                <a:solidFill>
                  <a:srgbClr val="FFFFFF"/>
                </a:solidFill>
              </a:rPr>
              <a:t>Version Control Systems - </a:t>
            </a:r>
            <a:r>
              <a:rPr lang="en-GB" sz="900" b="1">
                <a:solidFill>
                  <a:srgbClr val="FFFFFF"/>
                </a:solidFill>
              </a:rPr>
              <a:t>Version control systems</a:t>
            </a:r>
            <a:r>
              <a:rPr lang="en-GB" sz="900">
                <a:solidFill>
                  <a:srgbClr val="FFFFFF"/>
                </a:solidFill>
              </a:rPr>
              <a:t> are a category of software tools that help a software team manage changes to </a:t>
            </a:r>
            <a:r>
              <a:rPr lang="en-GB" sz="900" b="1">
                <a:solidFill>
                  <a:srgbClr val="FFFFFF"/>
                </a:solidFill>
              </a:rPr>
              <a:t>source</a:t>
            </a:r>
            <a:r>
              <a:rPr lang="en-GB" sz="900">
                <a:solidFill>
                  <a:srgbClr val="FFFFFF"/>
                </a:solidFill>
              </a:rPr>
              <a:t> code over time. </a:t>
            </a:r>
            <a:r>
              <a:rPr lang="en-GB" sz="900" b="1">
                <a:solidFill>
                  <a:srgbClr val="FFFFFF"/>
                </a:solidFill>
              </a:rPr>
              <a:t>Version control</a:t>
            </a:r>
            <a:r>
              <a:rPr lang="en-GB" sz="900">
                <a:solidFill>
                  <a:srgbClr val="FFFFFF"/>
                </a:solidFill>
              </a:rPr>
              <a:t> software keeps track of every modification to the code in a special kind of database.</a:t>
            </a:r>
            <a:br>
              <a:rPr lang="en-GB" sz="900">
                <a:solidFill>
                  <a:srgbClr val="FFFFFF"/>
                </a:solidFill>
              </a:rPr>
            </a:br>
            <a:br>
              <a:rPr lang="en-GB" sz="900">
                <a:solidFill>
                  <a:srgbClr val="FFFFFF"/>
                </a:solidFill>
              </a:rPr>
            </a:br>
            <a:endParaRPr lang="en-US" sz="900">
              <a:solidFill>
                <a:srgbClr val="FFFFFF"/>
              </a:solidFill>
            </a:endParaRPr>
          </a:p>
        </p:txBody>
      </p:sp>
    </p:spTree>
    <p:extLst>
      <p:ext uri="{BB962C8B-B14F-4D97-AF65-F5344CB8AC3E}">
        <p14:creationId xmlns:p14="http://schemas.microsoft.com/office/powerpoint/2010/main" val="861759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1859AD7-6BBC-384C-B226-97FEA9F80E15}"/>
              </a:ext>
            </a:extLst>
          </p:cNvPr>
          <p:cNvSpPr>
            <a:spLocks noGrp="1"/>
          </p:cNvSpPr>
          <p:nvPr>
            <p:ph type="title"/>
          </p:nvPr>
        </p:nvSpPr>
        <p:spPr>
          <a:xfrm>
            <a:off x="578682" y="453643"/>
            <a:ext cx="11029616" cy="766036"/>
          </a:xfrm>
        </p:spPr>
        <p:txBody>
          <a:bodyPr>
            <a:normAutofit/>
          </a:bodyPr>
          <a:lstStyle/>
          <a:p>
            <a:r>
              <a:rPr lang="en-US" dirty="0">
                <a:solidFill>
                  <a:schemeClr val="tx1">
                    <a:lumMod val="85000"/>
                    <a:lumOff val="15000"/>
                  </a:schemeClr>
                </a:solidFill>
              </a:rPr>
              <a:t>SOFTWARE REQUIREMENTS</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E6E25D2-2213-4461-9C08-A9E5E7C4F41D}"/>
              </a:ext>
            </a:extLst>
          </p:cNvPr>
          <p:cNvGraphicFramePr>
            <a:graphicFrameLocks noGrp="1"/>
          </p:cNvGraphicFramePr>
          <p:nvPr>
            <p:ph idx="1"/>
            <p:extLst>
              <p:ext uri="{D42A27DB-BD31-4B8C-83A1-F6EECF244321}">
                <p14:modId xmlns:p14="http://schemas.microsoft.com/office/powerpoint/2010/main" val="270441290"/>
              </p:ext>
            </p:extLst>
          </p:nvPr>
        </p:nvGraphicFramePr>
        <p:xfrm>
          <a:off x="581025" y="1890877"/>
          <a:ext cx="11029950" cy="4831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365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3CB2082-E42A-A04F-8FAB-57326073C90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KNOWLEDGE Prerequisites</a:t>
            </a:r>
          </a:p>
        </p:txBody>
      </p:sp>
      <p:sp>
        <p:nvSpPr>
          <p:cNvPr id="12"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34B7A5C-EA64-498E-B1DC-9151BFB672C9}"/>
              </a:ext>
            </a:extLst>
          </p:cNvPr>
          <p:cNvGraphicFramePr>
            <a:graphicFrameLocks noGrp="1"/>
          </p:cNvGraphicFramePr>
          <p:nvPr>
            <p:ph idx="1"/>
            <p:extLst>
              <p:ext uri="{D42A27DB-BD31-4B8C-83A1-F6EECF244321}">
                <p14:modId xmlns:p14="http://schemas.microsoft.com/office/powerpoint/2010/main" val="2878851784"/>
              </p:ext>
            </p:extLst>
          </p:nvPr>
        </p:nvGraphicFramePr>
        <p:xfrm>
          <a:off x="581025" y="3429000"/>
          <a:ext cx="11029950" cy="2726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13AD621-53A8-7D44-B21B-41BF85403335}"/>
              </a:ext>
            </a:extLst>
          </p:cNvPr>
          <p:cNvSpPr txBox="1"/>
          <p:nvPr/>
        </p:nvSpPr>
        <p:spPr>
          <a:xfrm>
            <a:off x="135466" y="2288810"/>
            <a:ext cx="11592597" cy="2031325"/>
          </a:xfrm>
          <a:prstGeom prst="rect">
            <a:avLst/>
          </a:prstGeom>
          <a:noFill/>
        </p:spPr>
        <p:txBody>
          <a:bodyPr wrap="none" rtlCol="0">
            <a:spAutoFit/>
          </a:bodyPr>
          <a:lstStyle/>
          <a:p>
            <a:r>
              <a:rPr lang="en-US" dirty="0"/>
              <a:t>Although the Audio Programming 2 Module is aimed with beginners in mind it will build in complexity quickly as the term </a:t>
            </a:r>
          </a:p>
          <a:p>
            <a:r>
              <a:rPr lang="en-US" dirty="0"/>
              <a:t>progresses, the learning curve is quite steep and there simply isn’t enough time to cover everything in detail, </a:t>
            </a:r>
          </a:p>
          <a:p>
            <a:r>
              <a:rPr lang="en-US" dirty="0"/>
              <a:t>especially the computer science and mathematics fundamentals. </a:t>
            </a:r>
            <a:br>
              <a:rPr lang="en-US" dirty="0"/>
            </a:br>
            <a:br>
              <a:rPr lang="en-US" dirty="0"/>
            </a:br>
            <a:r>
              <a:rPr lang="en-US" dirty="0"/>
              <a:t>To give yourself the best chance of keeping up I recommend reading up on the following areas:</a:t>
            </a:r>
            <a:br>
              <a:rPr lang="en-US" dirty="0"/>
            </a:br>
            <a:endParaRPr lang="en-GB" dirty="0"/>
          </a:p>
          <a:p>
            <a:endParaRPr lang="en-US" dirty="0"/>
          </a:p>
        </p:txBody>
      </p:sp>
      <p:sp>
        <p:nvSpPr>
          <p:cNvPr id="9" name="TextBox 8">
            <a:extLst>
              <a:ext uri="{FF2B5EF4-FFF2-40B4-BE49-F238E27FC236}">
                <a16:creationId xmlns:a16="http://schemas.microsoft.com/office/drawing/2014/main" id="{FCA45439-C632-5444-9AC6-82EC06A3B312}"/>
              </a:ext>
            </a:extLst>
          </p:cNvPr>
          <p:cNvSpPr txBox="1"/>
          <p:nvPr/>
        </p:nvSpPr>
        <p:spPr>
          <a:xfrm>
            <a:off x="148683" y="5872082"/>
            <a:ext cx="11579380" cy="369332"/>
          </a:xfrm>
          <a:prstGeom prst="rect">
            <a:avLst/>
          </a:prstGeom>
          <a:noFill/>
        </p:spPr>
        <p:txBody>
          <a:bodyPr wrap="square" rtlCol="0">
            <a:spAutoFit/>
          </a:bodyPr>
          <a:lstStyle/>
          <a:p>
            <a:r>
              <a:rPr lang="en-US" dirty="0"/>
              <a:t>This is where your knowledge from Mathematics for Signal Processing, DSP and Audio Programming 1 come in very useful!</a:t>
            </a:r>
          </a:p>
        </p:txBody>
      </p:sp>
    </p:spTree>
    <p:extLst>
      <p:ext uri="{BB962C8B-B14F-4D97-AF65-F5344CB8AC3E}">
        <p14:creationId xmlns:p14="http://schemas.microsoft.com/office/powerpoint/2010/main" val="37126999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AC9E58-D276-2A46-8065-FA73B08D752D}"/>
              </a:ext>
            </a:extLst>
          </p:cNvPr>
          <p:cNvSpPr>
            <a:spLocks noGrp="1"/>
          </p:cNvSpPr>
          <p:nvPr>
            <p:ph type="title"/>
          </p:nvPr>
        </p:nvSpPr>
        <p:spPr>
          <a:xfrm>
            <a:off x="771148" y="1037967"/>
            <a:ext cx="3054091" cy="4709131"/>
          </a:xfrm>
        </p:spPr>
        <p:txBody>
          <a:bodyPr anchor="ctr">
            <a:normAutofit/>
          </a:bodyPr>
          <a:lstStyle/>
          <a:p>
            <a:r>
              <a:rPr lang="en-US" sz="3200">
                <a:solidFill>
                  <a:srgbClr val="FFFEFF"/>
                </a:solidFill>
              </a:rPr>
              <a:t>Basic C++ RESOURCES</a:t>
            </a:r>
          </a:p>
        </p:txBody>
      </p:sp>
      <p:sp>
        <p:nvSpPr>
          <p:cNvPr id="3" name="Content Placeholder 2">
            <a:extLst>
              <a:ext uri="{FF2B5EF4-FFF2-40B4-BE49-F238E27FC236}">
                <a16:creationId xmlns:a16="http://schemas.microsoft.com/office/drawing/2014/main" id="{C69EF036-7768-7141-8522-CEBDB716BB9A}"/>
              </a:ext>
            </a:extLst>
          </p:cNvPr>
          <p:cNvSpPr>
            <a:spLocks noGrp="1"/>
          </p:cNvSpPr>
          <p:nvPr>
            <p:ph idx="1"/>
          </p:nvPr>
        </p:nvSpPr>
        <p:spPr>
          <a:xfrm>
            <a:off x="4534935" y="1037968"/>
            <a:ext cx="7014423" cy="4820832"/>
          </a:xfrm>
        </p:spPr>
        <p:txBody>
          <a:bodyPr>
            <a:normAutofit/>
          </a:bodyPr>
          <a:lstStyle/>
          <a:p>
            <a:pPr marL="0" indent="0">
              <a:buNone/>
            </a:pPr>
            <a:r>
              <a:rPr lang="en-US" sz="2000"/>
              <a:t>Here are some recommended resources to get you started:</a:t>
            </a:r>
            <a:br>
              <a:rPr lang="en-US" sz="2000"/>
            </a:br>
            <a:br>
              <a:rPr lang="en-US" sz="2000"/>
            </a:br>
            <a:r>
              <a:rPr lang="en-US" sz="2000" b="1"/>
              <a:t>Basic C++ </a:t>
            </a:r>
            <a:r>
              <a:rPr lang="en-US" sz="2000"/>
              <a:t>- Video Tutorials are best, there are plenty of free tutorials on YouTube. However, there is a great free course on Udemy:</a:t>
            </a:r>
            <a:br>
              <a:rPr lang="en-US" sz="2000"/>
            </a:br>
            <a:br>
              <a:rPr lang="en-US" sz="2000"/>
            </a:br>
            <a:r>
              <a:rPr lang="en-GB" sz="2000">
                <a:hlinkClick r:id="rId2"/>
              </a:rPr>
              <a:t>https://www.udemy.com/course/free-learn-c-tutorial-beginners/</a:t>
            </a:r>
            <a:br>
              <a:rPr lang="en-GB" sz="2000"/>
            </a:br>
            <a:br>
              <a:rPr lang="en-GB" sz="2000"/>
            </a:br>
            <a:r>
              <a:rPr lang="en-GB" sz="2000"/>
              <a:t>My absolute favourite is this one though:</a:t>
            </a:r>
            <a:br>
              <a:rPr lang="en-GB" sz="2000"/>
            </a:br>
            <a:br>
              <a:rPr lang="en-GB" sz="2000"/>
            </a:br>
            <a:r>
              <a:rPr lang="en-GB" sz="2000">
                <a:hlinkClick r:id="rId3"/>
              </a:rPr>
              <a:t>https://www.udemy.com/course/beginning-c-plus-plus-programming/</a:t>
            </a:r>
            <a:br>
              <a:rPr lang="en-GB" sz="2000"/>
            </a:br>
            <a:br>
              <a:rPr lang="en-GB" sz="2000"/>
            </a:br>
            <a:br>
              <a:rPr lang="en-US" sz="2000"/>
            </a:br>
            <a:endParaRPr lang="en-US" sz="2000"/>
          </a:p>
        </p:txBody>
      </p:sp>
    </p:spTree>
    <p:extLst>
      <p:ext uri="{BB962C8B-B14F-4D97-AF65-F5344CB8AC3E}">
        <p14:creationId xmlns:p14="http://schemas.microsoft.com/office/powerpoint/2010/main" val="166853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C9E58-D276-2A46-8065-FA73B08D752D}"/>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Signal Processing RESOURCES</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D1D19B5-00A9-400F-B9B7-4E251C0E604A}"/>
              </a:ext>
            </a:extLst>
          </p:cNvPr>
          <p:cNvGraphicFramePr>
            <a:graphicFrameLocks noGrp="1"/>
          </p:cNvGraphicFramePr>
          <p:nvPr>
            <p:ph idx="1"/>
            <p:extLst>
              <p:ext uri="{D42A27DB-BD31-4B8C-83A1-F6EECF244321}">
                <p14:modId xmlns:p14="http://schemas.microsoft.com/office/powerpoint/2010/main" val="2957006636"/>
              </p:ext>
            </p:extLst>
          </p:nvPr>
        </p:nvGraphicFramePr>
        <p:xfrm>
          <a:off x="4598438" y="862885"/>
          <a:ext cx="7012370" cy="5409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0969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0">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2">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BF577F-47DF-3C40-84F6-58E142977BAD}"/>
              </a:ext>
            </a:extLst>
          </p:cNvPr>
          <p:cNvSpPr>
            <a:spLocks noGrp="1"/>
          </p:cNvSpPr>
          <p:nvPr>
            <p:ph type="title"/>
          </p:nvPr>
        </p:nvSpPr>
        <p:spPr>
          <a:xfrm>
            <a:off x="771148" y="1037967"/>
            <a:ext cx="3054091" cy="4709131"/>
          </a:xfrm>
        </p:spPr>
        <p:txBody>
          <a:bodyPr anchor="ctr">
            <a:normAutofit/>
          </a:bodyPr>
          <a:lstStyle/>
          <a:p>
            <a:r>
              <a:rPr lang="en-US" sz="3000">
                <a:solidFill>
                  <a:srgbClr val="FFFEFF"/>
                </a:solidFill>
              </a:rPr>
              <a:t>Mathematical Conventions Used in Signal Processing</a:t>
            </a:r>
          </a:p>
        </p:txBody>
      </p:sp>
      <p:sp>
        <p:nvSpPr>
          <p:cNvPr id="3" name="Content Placeholder 2">
            <a:extLst>
              <a:ext uri="{FF2B5EF4-FFF2-40B4-BE49-F238E27FC236}">
                <a16:creationId xmlns:a16="http://schemas.microsoft.com/office/drawing/2014/main" id="{9087AB3B-FF77-384D-A05A-FD7918091B66}"/>
              </a:ext>
            </a:extLst>
          </p:cNvPr>
          <p:cNvSpPr>
            <a:spLocks noGrp="1"/>
          </p:cNvSpPr>
          <p:nvPr>
            <p:ph idx="1"/>
          </p:nvPr>
        </p:nvSpPr>
        <p:spPr>
          <a:xfrm>
            <a:off x="4534935" y="1037968"/>
            <a:ext cx="7014423" cy="4820832"/>
          </a:xfrm>
        </p:spPr>
        <p:txBody>
          <a:bodyPr>
            <a:normAutofit/>
          </a:bodyPr>
          <a:lstStyle/>
          <a:p>
            <a:pPr marL="0" indent="0">
              <a:buNone/>
            </a:pPr>
            <a:r>
              <a:rPr lang="en-GB" sz="2000" dirty="0"/>
              <a:t>In reality this information works hand-in-hand with the Fundamentals of DSP in the last slide.</a:t>
            </a:r>
            <a:endParaRPr lang="en-GB" sz="2000" dirty="0">
              <a:hlinkClick r:id="rId2"/>
            </a:endParaRPr>
          </a:p>
          <a:p>
            <a:r>
              <a:rPr lang="en-GB" sz="2000" dirty="0"/>
              <a:t>Here is a semesters worth of Signal Processing theory in video form</a:t>
            </a:r>
            <a:br>
              <a:rPr lang="en-GB" sz="2000" dirty="0"/>
            </a:br>
            <a:r>
              <a:rPr lang="en-GB" sz="2000" dirty="0">
                <a:hlinkClick r:id="rId2"/>
              </a:rPr>
              <a:t>https://www.youtube.com/watch?v=hVOA8VtKLgk&amp;list=PLuh62Q4Sv7BUSzx5Jr8Wrxxn-U10qG1et</a:t>
            </a:r>
            <a:endParaRPr lang="en-GB" sz="2000" dirty="0"/>
          </a:p>
          <a:p>
            <a:r>
              <a:rPr lang="en-GB" sz="2000" dirty="0">
                <a:hlinkClick r:id="rId3"/>
              </a:rPr>
              <a:t>https://www.youtube.com/watch?v=kEf9gt3umnU&amp;list=PLgEM5itQSAv8OQXWY-DZfhzfHFROzNZOc</a:t>
            </a:r>
            <a:endParaRPr lang="en-US" sz="2000" dirty="0"/>
          </a:p>
          <a:p>
            <a:endParaRPr lang="en-GB" sz="2000" dirty="0"/>
          </a:p>
          <a:p>
            <a:endParaRPr lang="en-US" sz="2000" dirty="0"/>
          </a:p>
        </p:txBody>
      </p:sp>
    </p:spTree>
    <p:extLst>
      <p:ext uri="{BB962C8B-B14F-4D97-AF65-F5344CB8AC3E}">
        <p14:creationId xmlns:p14="http://schemas.microsoft.com/office/powerpoint/2010/main" val="67507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173CD-773B-D54C-AF62-F2098E021A3E}"/>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Audio Programming Resources</a:t>
            </a:r>
          </a:p>
        </p:txBody>
      </p:sp>
      <p:sp>
        <p:nvSpPr>
          <p:cNvPr id="29" name="Rectangle 28">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E4559FDC-5A51-465C-9677-DD68D84A05E7}"/>
              </a:ext>
            </a:extLst>
          </p:cNvPr>
          <p:cNvGraphicFramePr>
            <a:graphicFrameLocks noGrp="1"/>
          </p:cNvGraphicFramePr>
          <p:nvPr>
            <p:ph idx="1"/>
            <p:extLst>
              <p:ext uri="{D42A27DB-BD31-4B8C-83A1-F6EECF244321}">
                <p14:modId xmlns:p14="http://schemas.microsoft.com/office/powerpoint/2010/main" val="1983765554"/>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3916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
      <a:dk1>
        <a:srgbClr val="000000"/>
      </a:dk1>
      <a:lt1>
        <a:srgbClr val="FFFFFF"/>
      </a:lt1>
      <a:dk2>
        <a:srgbClr val="292441"/>
      </a:dk2>
      <a:lt2>
        <a:srgbClr val="E8E5E2"/>
      </a:lt2>
      <a:accent1>
        <a:srgbClr val="6BA7D8"/>
      </a:accent1>
      <a:accent2>
        <a:srgbClr val="6372D6"/>
      </a:accent2>
      <a:accent3>
        <a:srgbClr val="9A7FDD"/>
      </a:accent3>
      <a:accent4>
        <a:srgbClr val="B463D6"/>
      </a:accent4>
      <a:accent5>
        <a:srgbClr val="DD7FD2"/>
      </a:accent5>
      <a:accent6>
        <a:srgbClr val="D66398"/>
      </a:accent6>
      <a:hlink>
        <a:srgbClr val="A17C5D"/>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TotalTime>
  <Words>1492</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 2</vt:lpstr>
      <vt:lpstr>DividendVTI</vt:lpstr>
      <vt:lpstr>Audio Programming 2 Introduction</vt:lpstr>
      <vt:lpstr>What is audio Programming</vt:lpstr>
      <vt:lpstr>Important SOFTWARE DEVELOPMENT Term Glossary</vt:lpstr>
      <vt:lpstr>SOFTWARE REQUIREMENTS</vt:lpstr>
      <vt:lpstr>KNOWLEDGE Prerequisites</vt:lpstr>
      <vt:lpstr>Basic C++ RESOURCES</vt:lpstr>
      <vt:lpstr>Signal Processing RESOURCES</vt:lpstr>
      <vt:lpstr>Mathematical Conventions Used in Signal Processing</vt:lpstr>
      <vt:lpstr>Audio Programming Resources</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Programming Society</dc:title>
  <dc:creator>Peter Dowsett</dc:creator>
  <cp:lastModifiedBy>Peter Dowsett</cp:lastModifiedBy>
  <cp:revision>1</cp:revision>
  <dcterms:created xsi:type="dcterms:W3CDTF">2019-10-02T13:43:59Z</dcterms:created>
  <dcterms:modified xsi:type="dcterms:W3CDTF">2021-10-06T13:20:12Z</dcterms:modified>
</cp:coreProperties>
</file>