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8" d="100"/>
          <a:sy n="38" d="100"/>
        </p:scale>
        <p:origin x="6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ccenture%20project\SocialBuzz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ccenture%20project\SocialBuzz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share between top 5 categories</a:t>
            </a:r>
          </a:p>
        </c:rich>
      </c:tx>
      <c:layout>
        <c:manualLayout>
          <c:xMode val="edge"/>
          <c:yMode val="edge"/>
          <c:x val="0.2859273450057585"/>
          <c:y val="2.217082709563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0A-4CF7-B728-730105D09A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0A-4CF7-B728-730105D09A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0A-4CF7-B728-730105D09A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0A-4CF7-B728-730105D09A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0A-4CF7-B728-730105D09A1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00A-4CF7-B728-730105D09A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most popular categories by score</a:t>
            </a:r>
          </a:p>
        </c:rich>
      </c:tx>
      <c:layout>
        <c:manualLayout>
          <c:xMode val="edge"/>
          <c:yMode val="edge"/>
          <c:x val="0.26429871777532293"/>
          <c:y val="2.3491433096939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914793127216555E-2"/>
          <c:y val="0.1676845979047375"/>
          <c:w val="0.896422337110239"/>
          <c:h val="0.789370069998566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8-45A1-A55B-35D01E9D5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06779199"/>
        <c:axId val="962568335"/>
      </c:barChart>
      <c:catAx>
        <c:axId val="1106779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62568335"/>
        <c:crosses val="autoZero"/>
        <c:auto val="1"/>
        <c:lblAlgn val="ctr"/>
        <c:lblOffset val="100"/>
        <c:noMultiLvlLbl val="0"/>
      </c:catAx>
      <c:valAx>
        <c:axId val="962568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0677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672768" y="4837428"/>
            <a:ext cx="942466" cy="6121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672768" y="2061059"/>
            <a:ext cx="942466" cy="6121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672768" y="7645498"/>
            <a:ext cx="942466" cy="6121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572001" y="1161805"/>
            <a:ext cx="4265928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9450073" y="726040"/>
            <a:ext cx="8380727" cy="7325082"/>
            <a:chOff x="-2335103" y="-47625"/>
            <a:chExt cx="11174303" cy="976677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2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2335103" y="-47625"/>
              <a:ext cx="11174303" cy="97667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8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r>
                <a:rPr lang="en-US" sz="28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Animals are the most popular category with reactions followed by science.</a:t>
              </a:r>
            </a:p>
            <a:p>
              <a:endParaRPr lang="en-US" sz="28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8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8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r>
                <a:rPr lang="en-US" sz="28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“Food” is a prevalent topic among the top 5 categories, with “science” taking the lead. This could reflect the interest of your user base. Leveraging this understanding, you could design a campaign in collaboration with brands promoting healthy eating to enhance user engagement.</a:t>
              </a:r>
            </a:p>
            <a:p>
              <a:endParaRPr lang="en-US" sz="28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8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Steps</a:t>
              </a:r>
            </a:p>
            <a:p>
              <a:r>
                <a:rPr lang="en-US" sz="28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the ad-hoc analysis has offered different significant insights, it is now time to transition this analysis to a larger, production-level scale for real-time business intelligence. We can provide the necessary guidance for this transition.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1529"/>
            <a:chOff x="0" y="-47625"/>
            <a:chExt cx="7569956" cy="116203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2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9297" y="1453953"/>
            <a:ext cx="9785738" cy="5222926"/>
            <a:chOff x="-1483059" y="-2441797"/>
            <a:chExt cx="13047651" cy="6963900"/>
          </a:xfrm>
        </p:grpSpPr>
        <p:sp>
          <p:nvSpPr>
            <p:cNvPr id="3" name="TextBox 3"/>
            <p:cNvSpPr txBox="1"/>
            <p:nvPr/>
          </p:nvSpPr>
          <p:spPr>
            <a:xfrm>
              <a:off x="-1483059" y="-2441797"/>
              <a:ext cx="12116406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483059" y="-559459"/>
              <a:ext cx="13047651" cy="50815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584601"/>
            <a:ext cx="17237488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724400" y="1485900"/>
            <a:ext cx="11580553" cy="679551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7" y="1485899"/>
            <a:ext cx="6453903" cy="6891431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4174C-B367-453C-8706-BD6084764109}"/>
              </a:ext>
            </a:extLst>
          </p:cNvPr>
          <p:cNvSpPr txBox="1"/>
          <p:nvPr/>
        </p:nvSpPr>
        <p:spPr>
          <a:xfrm>
            <a:off x="8705710" y="2951507"/>
            <a:ext cx="72200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Buzz, a fast growing social media &amp; content creation media company with 500M+ active users.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advisory services for IPO, scale management, and data best practices.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big data audit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IPO recommendations.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 5 popular content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832743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F16397-D2C1-4A37-BFF0-B30028130421}"/>
              </a:ext>
            </a:extLst>
          </p:cNvPr>
          <p:cNvSpPr txBox="1"/>
          <p:nvPr/>
        </p:nvSpPr>
        <p:spPr>
          <a:xfrm>
            <a:off x="8856607" y="1840860"/>
            <a:ext cx="8132705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has experienced unexpectedly fast growth over the last 5 years.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massive amount of unstructured data daily.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100,000+ posts a day which amounts to over 35.6 Million pieces of content a year.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they capitalize on this?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Social Buzz’s top 5 most popular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179D520-9648-48DF-AE55-478BFF07A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619" y="7012418"/>
            <a:ext cx="2028476" cy="2096033"/>
          </a:xfrm>
          <a:prstGeom prst="ellipse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9D7CDD-0A66-435B-A4DB-0B2EBF158800}"/>
              </a:ext>
            </a:extLst>
          </p:cNvPr>
          <p:cNvSpPr txBox="1"/>
          <p:nvPr/>
        </p:nvSpPr>
        <p:spPr>
          <a:xfrm>
            <a:off x="14244112" y="7421293"/>
            <a:ext cx="3537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Iwuji Glory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Analyst)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B5EB4-8254-4046-985D-1BCF7CAD489A}"/>
              </a:ext>
            </a:extLst>
          </p:cNvPr>
          <p:cNvSpPr txBox="1"/>
          <p:nvPr/>
        </p:nvSpPr>
        <p:spPr>
          <a:xfrm flipH="1">
            <a:off x="14244112" y="1635344"/>
            <a:ext cx="404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(Chief Technical Analyst)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D622B-D77C-40D4-9F80-8CB802F139CC}"/>
              </a:ext>
            </a:extLst>
          </p:cNvPr>
          <p:cNvSpPr txBox="1"/>
          <p:nvPr/>
        </p:nvSpPr>
        <p:spPr>
          <a:xfrm flipH="1">
            <a:off x="14244112" y="4666445"/>
            <a:ext cx="404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(Senior Principle)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689" y="294865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E8D12-E1D7-458E-BC52-4FAF3F019B3A}"/>
              </a:ext>
            </a:extLst>
          </p:cNvPr>
          <p:cNvSpPr txBox="1"/>
          <p:nvPr/>
        </p:nvSpPr>
        <p:spPr>
          <a:xfrm flipH="1">
            <a:off x="4312919" y="1508300"/>
            <a:ext cx="726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0B7902-5898-461F-8E73-E3047B75639D}"/>
              </a:ext>
            </a:extLst>
          </p:cNvPr>
          <p:cNvSpPr txBox="1"/>
          <p:nvPr/>
        </p:nvSpPr>
        <p:spPr>
          <a:xfrm flipH="1">
            <a:off x="5943600" y="2979814"/>
            <a:ext cx="664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6C3180-E250-4717-9F1C-92C13AA9F290}"/>
              </a:ext>
            </a:extLst>
          </p:cNvPr>
          <p:cNvSpPr txBox="1"/>
          <p:nvPr/>
        </p:nvSpPr>
        <p:spPr>
          <a:xfrm>
            <a:off x="7843900" y="4508992"/>
            <a:ext cx="648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5FDC36-E983-49E7-A67A-5621BC8EF9FC}"/>
              </a:ext>
            </a:extLst>
          </p:cNvPr>
          <p:cNvSpPr txBox="1"/>
          <p:nvPr/>
        </p:nvSpPr>
        <p:spPr>
          <a:xfrm>
            <a:off x="9829800" y="62039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01236-722C-459D-83A4-DA66FE8DD5A4}"/>
              </a:ext>
            </a:extLst>
          </p:cNvPr>
          <p:cNvSpPr txBox="1"/>
          <p:nvPr/>
        </p:nvSpPr>
        <p:spPr>
          <a:xfrm>
            <a:off x="11582400" y="782862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608BE3-2F64-4414-9114-05F07227F2ED}"/>
              </a:ext>
            </a:extLst>
          </p:cNvPr>
          <p:cNvSpPr txBox="1"/>
          <p:nvPr/>
        </p:nvSpPr>
        <p:spPr>
          <a:xfrm>
            <a:off x="3031258" y="5142633"/>
            <a:ext cx="244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3F1FC-F2FD-4CD8-8D1F-B43145D40C7A}"/>
              </a:ext>
            </a:extLst>
          </p:cNvPr>
          <p:cNvSpPr txBox="1"/>
          <p:nvPr/>
        </p:nvSpPr>
        <p:spPr>
          <a:xfrm>
            <a:off x="7739706" y="5142633"/>
            <a:ext cx="297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for most popular category (animals)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CF966-F84E-47CC-94DB-27FE98A280CF}"/>
              </a:ext>
            </a:extLst>
          </p:cNvPr>
          <p:cNvSpPr txBox="1"/>
          <p:nvPr/>
        </p:nvSpPr>
        <p:spPr>
          <a:xfrm>
            <a:off x="13133202" y="5155333"/>
            <a:ext cx="3249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posts (2138 posts)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79568-EFEA-4506-8EAA-7E333E5553B5}"/>
              </a:ext>
            </a:extLst>
          </p:cNvPr>
          <p:cNvSpPr txBox="1"/>
          <p:nvPr/>
        </p:nvSpPr>
        <p:spPr>
          <a:xfrm>
            <a:off x="2915164" y="3428873"/>
            <a:ext cx="1616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01D09-87FB-4C44-A9B2-2053B0543531}"/>
              </a:ext>
            </a:extLst>
          </p:cNvPr>
          <p:cNvSpPr txBox="1"/>
          <p:nvPr/>
        </p:nvSpPr>
        <p:spPr>
          <a:xfrm>
            <a:off x="7714306" y="3428873"/>
            <a:ext cx="2677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E335B-C03C-4840-9C94-0D5D16E0F0FA}"/>
              </a:ext>
            </a:extLst>
          </p:cNvPr>
          <p:cNvSpPr txBox="1"/>
          <p:nvPr/>
        </p:nvSpPr>
        <p:spPr>
          <a:xfrm>
            <a:off x="13170423" y="3346222"/>
            <a:ext cx="2972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C25D60A-D82B-4945-BF5D-99F2B8AF4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570410"/>
              </p:ext>
            </p:extLst>
          </p:nvPr>
        </p:nvGraphicFramePr>
        <p:xfrm>
          <a:off x="4879649" y="2023499"/>
          <a:ext cx="10055551" cy="630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6733" y="9581073"/>
            <a:ext cx="17468648" cy="11556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75C1B6D-206D-4C90-90F3-6264D40BA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83717"/>
              </p:ext>
            </p:extLst>
          </p:nvPr>
        </p:nvGraphicFramePr>
        <p:xfrm>
          <a:off x="3301782" y="1923361"/>
          <a:ext cx="13523293" cy="702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340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26</cp:revision>
  <dcterms:created xsi:type="dcterms:W3CDTF">2006-08-16T00:00:00Z</dcterms:created>
  <dcterms:modified xsi:type="dcterms:W3CDTF">2024-06-30T20:39:36Z</dcterms:modified>
  <dc:identifier>DAEhDyfaYKE</dc:identifier>
</cp:coreProperties>
</file>