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3"/>
  </p:notesMasterIdLst>
  <p:sldIdLst>
    <p:sldId id="256" r:id="rId2"/>
    <p:sldId id="262" r:id="rId3"/>
    <p:sldId id="311" r:id="rId4"/>
    <p:sldId id="312" r:id="rId5"/>
    <p:sldId id="318" r:id="rId6"/>
    <p:sldId id="313" r:id="rId7"/>
    <p:sldId id="314" r:id="rId8"/>
    <p:sldId id="315" r:id="rId9"/>
    <p:sldId id="316" r:id="rId10"/>
    <p:sldId id="317" r:id="rId11"/>
    <p:sldId id="290" r:id="rId12"/>
  </p:sldIdLst>
  <p:sldSz cx="9144000" cy="5143500" type="screen16x9"/>
  <p:notesSz cx="6858000" cy="9144000"/>
  <p:embeddedFontLst>
    <p:embeddedFont>
      <p:font typeface="Gilda Display" panose="020B0604020202020204" charset="0"/>
      <p:regular r:id="rId14"/>
    </p:embeddedFont>
    <p:embeddedFont>
      <p:font typeface="Jost" panose="020B0604020202020204" charset="0"/>
      <p:regular r:id="rId15"/>
      <p:bold r:id="rId16"/>
      <p:italic r:id="rId17"/>
      <p:boldItalic r:id="rId18"/>
    </p:embeddedFont>
    <p:embeddedFont>
      <p:font typeface="Nunito Light" pitchFamily="2" charset="0"/>
      <p:regular r:id="rId19"/>
      <p:italic r:id="rId20"/>
    </p:embeddedFont>
    <p:embeddedFont>
      <p:font typeface="Open Sans Light" panose="020B030603050402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2E57F7D-A09F-4577-AC87-95DCE274DD60}">
          <p14:sldIdLst>
            <p14:sldId id="256"/>
            <p14:sldId id="262"/>
            <p14:sldId id="311"/>
            <p14:sldId id="312"/>
            <p14:sldId id="318"/>
          </p14:sldIdLst>
        </p14:section>
        <p14:section name="Untitled Section" id="{CEF70C49-9C66-438D-97FC-1E74F9F1ECF9}">
          <p14:sldIdLst>
            <p14:sldId id="313"/>
            <p14:sldId id="314"/>
            <p14:sldId id="315"/>
            <p14:sldId id="316"/>
            <p14:sldId id="317"/>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D1CC6F-2ED6-4833-9A1C-176D05E37922}">
  <a:tblStyle styleId="{22D1CC6F-2ED6-4833-9A1C-176D05E379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BF4EEB-E3B2-474F-8E07-91E5B49A9AD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ab3a2128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ab3a2128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7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ac3adb210a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2ac3adb210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76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28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88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1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77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200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c3adb210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c3adb210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3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00" y="1357100"/>
            <a:ext cx="7321800" cy="163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550" y="33106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25" y="326850"/>
            <a:ext cx="9143650" cy="4489800"/>
            <a:chOff x="225" y="326850"/>
            <a:chExt cx="9143650" cy="4489800"/>
          </a:xfrm>
        </p:grpSpPr>
        <p:sp>
          <p:nvSpPr>
            <p:cNvPr id="12" name="Google Shape;12;p2"/>
            <p:cNvSpPr/>
            <p:nvPr/>
          </p:nvSpPr>
          <p:spPr>
            <a:xfrm>
              <a:off x="8735575" y="2571750"/>
              <a:ext cx="4083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sp>
          <p:nvSpPr>
            <p:cNvPr id="13" name="Google Shape;13;p2"/>
            <p:cNvSpPr/>
            <p:nvPr/>
          </p:nvSpPr>
          <p:spPr>
            <a:xfrm>
              <a:off x="225" y="326850"/>
              <a:ext cx="4218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grpSp>
      <p:grpSp>
        <p:nvGrpSpPr>
          <p:cNvPr id="14" name="Google Shape;14;p2"/>
          <p:cNvGrpSpPr/>
          <p:nvPr/>
        </p:nvGrpSpPr>
        <p:grpSpPr>
          <a:xfrm>
            <a:off x="-7912" y="-3600"/>
            <a:ext cx="9165288" cy="5150700"/>
            <a:chOff x="-7912" y="-3600"/>
            <a:chExt cx="9165288" cy="5150700"/>
          </a:xfrm>
        </p:grpSpPr>
        <p:cxnSp>
          <p:nvCxnSpPr>
            <p:cNvPr id="15" name="Google Shape;15;p2"/>
            <p:cNvCxnSpPr/>
            <p:nvPr/>
          </p:nvCxnSpPr>
          <p:spPr>
            <a:xfrm>
              <a:off x="8735575" y="2571750"/>
              <a:ext cx="421800" cy="0"/>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16;p2"/>
            <p:cNvCxnSpPr/>
            <p:nvPr/>
          </p:nvCxnSpPr>
          <p:spPr>
            <a:xfrm>
              <a:off x="-125" y="2571750"/>
              <a:ext cx="421800" cy="0"/>
            </a:xfrm>
            <a:prstGeom prst="straightConnector1">
              <a:avLst/>
            </a:prstGeom>
            <a:noFill/>
            <a:ln w="9525" cap="flat" cmpd="sng">
              <a:solidFill>
                <a:schemeClr val="lt1"/>
              </a:solidFill>
              <a:prstDash val="solid"/>
              <a:round/>
              <a:headEnd type="none" w="med" len="med"/>
              <a:tailEnd type="none" w="med" len="med"/>
            </a:ln>
          </p:spPr>
        </p:cxnSp>
        <p:grpSp>
          <p:nvGrpSpPr>
            <p:cNvPr id="17" name="Google Shape;17;p2"/>
            <p:cNvGrpSpPr/>
            <p:nvPr/>
          </p:nvGrpSpPr>
          <p:grpSpPr>
            <a:xfrm>
              <a:off x="-7912" y="-3600"/>
              <a:ext cx="9161100" cy="5150700"/>
              <a:chOff x="-7912" y="-3600"/>
              <a:chExt cx="9161100" cy="5150700"/>
            </a:xfrm>
          </p:grpSpPr>
          <p:cxnSp>
            <p:nvCxnSpPr>
              <p:cNvPr id="18" name="Google Shape;18;p2"/>
              <p:cNvCxnSpPr/>
              <p:nvPr/>
            </p:nvCxnSpPr>
            <p:spPr>
              <a:xfrm>
                <a:off x="-7912" y="31625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7912" y="483260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421675" y="-3600"/>
                <a:ext cx="0" cy="5150700"/>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a:off x="8735575" y="-3600"/>
                <a:ext cx="0" cy="51507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p:nvPr/>
        </p:nvSpPr>
        <p:spPr>
          <a:xfrm>
            <a:off x="8724925" y="-11400"/>
            <a:ext cx="579000" cy="5166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sp>
        <p:nvSpPr>
          <p:cNvPr id="65" name="Google Shape;6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66" name="Google Shape;66;p7"/>
          <p:cNvSpPr txBox="1">
            <a:spLocks noGrp="1"/>
          </p:cNvSpPr>
          <p:nvPr>
            <p:ph type="subTitle" idx="1"/>
          </p:nvPr>
        </p:nvSpPr>
        <p:spPr>
          <a:xfrm>
            <a:off x="720000" y="1923363"/>
            <a:ext cx="4294800" cy="1908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Open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67" name="Google Shape;67;p7"/>
          <p:cNvGrpSpPr/>
          <p:nvPr/>
        </p:nvGrpSpPr>
        <p:grpSpPr>
          <a:xfrm>
            <a:off x="-7900" y="-3600"/>
            <a:ext cx="9311700" cy="5150700"/>
            <a:chOff x="-7900" y="-3600"/>
            <a:chExt cx="9311700" cy="5150700"/>
          </a:xfrm>
        </p:grpSpPr>
        <p:cxnSp>
          <p:nvCxnSpPr>
            <p:cNvPr id="68" name="Google Shape;68;p7"/>
            <p:cNvCxnSpPr/>
            <p:nvPr/>
          </p:nvCxnSpPr>
          <p:spPr>
            <a:xfrm>
              <a:off x="-7900" y="316250"/>
              <a:ext cx="9311700" cy="0"/>
            </a:xfrm>
            <a:prstGeom prst="straightConnector1">
              <a:avLst/>
            </a:prstGeom>
            <a:noFill/>
            <a:ln w="9525" cap="flat" cmpd="sng">
              <a:solidFill>
                <a:schemeClr val="lt1"/>
              </a:solidFill>
              <a:prstDash val="solid"/>
              <a:round/>
              <a:headEnd type="none" w="med" len="med"/>
              <a:tailEnd type="none" w="med" len="med"/>
            </a:ln>
          </p:spPr>
        </p:cxnSp>
        <p:cxnSp>
          <p:nvCxnSpPr>
            <p:cNvPr id="69" name="Google Shape;69;p7"/>
            <p:cNvCxnSpPr/>
            <p:nvPr/>
          </p:nvCxnSpPr>
          <p:spPr>
            <a:xfrm>
              <a:off x="-7900" y="4832600"/>
              <a:ext cx="9311700" cy="0"/>
            </a:xfrm>
            <a:prstGeom prst="straightConnector1">
              <a:avLst/>
            </a:prstGeom>
            <a:noFill/>
            <a:ln w="9525" cap="flat" cmpd="sng">
              <a:solidFill>
                <a:schemeClr val="lt1"/>
              </a:solidFill>
              <a:prstDash val="solid"/>
              <a:round/>
              <a:headEnd type="none" w="med" len="med"/>
              <a:tailEnd type="none" w="med" len="med"/>
            </a:ln>
          </p:spPr>
        </p:cxnSp>
        <p:cxnSp>
          <p:nvCxnSpPr>
            <p:cNvPr id="70" name="Google Shape;70;p7"/>
            <p:cNvCxnSpPr/>
            <p:nvPr/>
          </p:nvCxnSpPr>
          <p:spPr>
            <a:xfrm>
              <a:off x="421675" y="-3600"/>
              <a:ext cx="0" cy="5150700"/>
            </a:xfrm>
            <a:prstGeom prst="straightConnector1">
              <a:avLst/>
            </a:prstGeom>
            <a:noFill/>
            <a:ln w="9525" cap="flat" cmpd="sng">
              <a:solidFill>
                <a:schemeClr val="lt1"/>
              </a:solidFill>
              <a:prstDash val="solid"/>
              <a:round/>
              <a:headEnd type="none" w="med" len="med"/>
              <a:tailEnd type="none" w="med" len="med"/>
            </a:ln>
          </p:spPr>
        </p:cxnSp>
        <p:cxnSp>
          <p:nvCxnSpPr>
            <p:cNvPr id="71" name="Google Shape;71;p7"/>
            <p:cNvCxnSpPr/>
            <p:nvPr/>
          </p:nvCxnSpPr>
          <p:spPr>
            <a:xfrm>
              <a:off x="8735575" y="-3600"/>
              <a:ext cx="0" cy="51507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2347950" y="539500"/>
            <a:ext cx="4448100" cy="135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18" name="Google Shape;318;p31"/>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9" name="Google Shape;319;p31"/>
          <p:cNvSpPr txBox="1"/>
          <p:nvPr/>
        </p:nvSpPr>
        <p:spPr>
          <a:xfrm>
            <a:off x="2099100" y="3659575"/>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lt1"/>
                </a:solidFill>
                <a:latin typeface="Jost"/>
                <a:ea typeface="Jost"/>
                <a:cs typeface="Jost"/>
                <a:sym typeface="Jost"/>
              </a:rPr>
              <a:t>CREDITS:</a:t>
            </a:r>
            <a:r>
              <a:rPr lang="en" sz="1200">
                <a:solidFill>
                  <a:schemeClr val="lt1"/>
                </a:solidFill>
                <a:latin typeface="Jost"/>
                <a:ea typeface="Jost"/>
                <a:cs typeface="Jost"/>
                <a:sym typeface="Jost"/>
              </a:rPr>
              <a:t> This presentation template was created by </a:t>
            </a:r>
            <a:r>
              <a:rPr lang="en" sz="1200" b="1" u="sng">
                <a:solidFill>
                  <a:schemeClr val="lt1"/>
                </a:solid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lt1"/>
                </a:solidFill>
                <a:latin typeface="Jost"/>
                <a:ea typeface="Jost"/>
                <a:cs typeface="Jost"/>
                <a:sym typeface="Jost"/>
              </a:rPr>
              <a:t>, and includes icons by </a:t>
            </a:r>
            <a:r>
              <a:rPr lang="en" sz="1200" b="1" u="sng">
                <a:solidFill>
                  <a:schemeClr val="lt1"/>
                </a:solid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lt1"/>
                </a:solidFill>
                <a:latin typeface="Jost"/>
                <a:ea typeface="Jost"/>
                <a:cs typeface="Jost"/>
                <a:sym typeface="Jost"/>
              </a:rPr>
              <a:t>, and infographics &amp; images by </a:t>
            </a:r>
            <a:r>
              <a:rPr lang="en" sz="1200" b="1" u="sng">
                <a:solidFill>
                  <a:schemeClr val="lt1"/>
                </a:solidFill>
                <a:latin typeface="Jost"/>
                <a:ea typeface="Jost"/>
                <a:cs typeface="Jost"/>
                <a:sym typeface="Jost"/>
                <a:hlinkClick r:id="rId4">
                  <a:extLst>
                    <a:ext uri="{A12FA001-AC4F-418D-AE19-62706E023703}">
                      <ahyp:hlinkClr xmlns:ahyp="http://schemas.microsoft.com/office/drawing/2018/hyperlinkcolor" val="tx"/>
                    </a:ext>
                  </a:extLst>
                </a:hlinkClick>
              </a:rPr>
              <a:t>Freepik</a:t>
            </a:r>
            <a:r>
              <a:rPr lang="en" sz="1200" u="sng">
                <a:solidFill>
                  <a:schemeClr val="lt1"/>
                </a:solidFill>
                <a:latin typeface="Jost"/>
                <a:ea typeface="Jost"/>
                <a:cs typeface="Jost"/>
                <a:sym typeface="Jost"/>
              </a:rPr>
              <a:t> </a:t>
            </a:r>
            <a:endParaRPr sz="1200" b="1" u="sng">
              <a:solidFill>
                <a:schemeClr val="lt1"/>
              </a:solidFill>
              <a:latin typeface="Jost"/>
              <a:ea typeface="Jost"/>
              <a:cs typeface="Jost"/>
              <a:sym typeface="Jost"/>
            </a:endParaRPr>
          </a:p>
        </p:txBody>
      </p:sp>
      <p:grpSp>
        <p:nvGrpSpPr>
          <p:cNvPr id="320" name="Google Shape;320;p31"/>
          <p:cNvGrpSpPr/>
          <p:nvPr/>
        </p:nvGrpSpPr>
        <p:grpSpPr>
          <a:xfrm>
            <a:off x="225" y="326850"/>
            <a:ext cx="9143650" cy="4489800"/>
            <a:chOff x="225" y="326850"/>
            <a:chExt cx="9143650" cy="4489800"/>
          </a:xfrm>
        </p:grpSpPr>
        <p:sp>
          <p:nvSpPr>
            <p:cNvPr id="321" name="Google Shape;321;p31"/>
            <p:cNvSpPr/>
            <p:nvPr/>
          </p:nvSpPr>
          <p:spPr>
            <a:xfrm>
              <a:off x="8735575" y="2571750"/>
              <a:ext cx="4083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sp>
          <p:nvSpPr>
            <p:cNvPr id="322" name="Google Shape;322;p31"/>
            <p:cNvSpPr/>
            <p:nvPr/>
          </p:nvSpPr>
          <p:spPr>
            <a:xfrm>
              <a:off x="225" y="326850"/>
              <a:ext cx="4218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grpSp>
      <p:grpSp>
        <p:nvGrpSpPr>
          <p:cNvPr id="323" name="Google Shape;323;p31"/>
          <p:cNvGrpSpPr/>
          <p:nvPr/>
        </p:nvGrpSpPr>
        <p:grpSpPr>
          <a:xfrm>
            <a:off x="-7912" y="-3600"/>
            <a:ext cx="9165288" cy="5150700"/>
            <a:chOff x="-7912" y="-3600"/>
            <a:chExt cx="9165288" cy="5150700"/>
          </a:xfrm>
        </p:grpSpPr>
        <p:cxnSp>
          <p:nvCxnSpPr>
            <p:cNvPr id="324" name="Google Shape;324;p31"/>
            <p:cNvCxnSpPr/>
            <p:nvPr/>
          </p:nvCxnSpPr>
          <p:spPr>
            <a:xfrm>
              <a:off x="8735575" y="2571750"/>
              <a:ext cx="421800" cy="0"/>
            </a:xfrm>
            <a:prstGeom prst="straightConnector1">
              <a:avLst/>
            </a:prstGeom>
            <a:noFill/>
            <a:ln w="9525" cap="flat" cmpd="sng">
              <a:solidFill>
                <a:schemeClr val="lt1"/>
              </a:solidFill>
              <a:prstDash val="solid"/>
              <a:round/>
              <a:headEnd type="none" w="med" len="med"/>
              <a:tailEnd type="none" w="med" len="med"/>
            </a:ln>
          </p:spPr>
        </p:cxnSp>
        <p:cxnSp>
          <p:nvCxnSpPr>
            <p:cNvPr id="325" name="Google Shape;325;p31"/>
            <p:cNvCxnSpPr/>
            <p:nvPr/>
          </p:nvCxnSpPr>
          <p:spPr>
            <a:xfrm>
              <a:off x="-125" y="2571750"/>
              <a:ext cx="421800" cy="0"/>
            </a:xfrm>
            <a:prstGeom prst="straightConnector1">
              <a:avLst/>
            </a:prstGeom>
            <a:noFill/>
            <a:ln w="9525" cap="flat" cmpd="sng">
              <a:solidFill>
                <a:schemeClr val="lt1"/>
              </a:solidFill>
              <a:prstDash val="solid"/>
              <a:round/>
              <a:headEnd type="none" w="med" len="med"/>
              <a:tailEnd type="none" w="med" len="med"/>
            </a:ln>
          </p:spPr>
        </p:cxnSp>
        <p:grpSp>
          <p:nvGrpSpPr>
            <p:cNvPr id="326" name="Google Shape;326;p31"/>
            <p:cNvGrpSpPr/>
            <p:nvPr/>
          </p:nvGrpSpPr>
          <p:grpSpPr>
            <a:xfrm>
              <a:off x="-7912" y="-3600"/>
              <a:ext cx="9161100" cy="5150700"/>
              <a:chOff x="-7912" y="-3600"/>
              <a:chExt cx="9161100" cy="5150700"/>
            </a:xfrm>
          </p:grpSpPr>
          <p:cxnSp>
            <p:nvCxnSpPr>
              <p:cNvPr id="327" name="Google Shape;327;p31"/>
              <p:cNvCxnSpPr/>
              <p:nvPr/>
            </p:nvCxnSpPr>
            <p:spPr>
              <a:xfrm>
                <a:off x="-7912" y="31625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328" name="Google Shape;328;p31"/>
              <p:cNvCxnSpPr/>
              <p:nvPr/>
            </p:nvCxnSpPr>
            <p:spPr>
              <a:xfrm>
                <a:off x="-7912" y="483260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329" name="Google Shape;329;p31"/>
              <p:cNvCxnSpPr/>
              <p:nvPr/>
            </p:nvCxnSpPr>
            <p:spPr>
              <a:xfrm>
                <a:off x="421675" y="-3600"/>
                <a:ext cx="0" cy="5150700"/>
              </a:xfrm>
              <a:prstGeom prst="straightConnector1">
                <a:avLst/>
              </a:prstGeom>
              <a:noFill/>
              <a:ln w="9525" cap="flat" cmpd="sng">
                <a:solidFill>
                  <a:schemeClr val="lt1"/>
                </a:solidFill>
                <a:prstDash val="solid"/>
                <a:round/>
                <a:headEnd type="none" w="med" len="med"/>
                <a:tailEnd type="none" w="med" len="med"/>
              </a:ln>
            </p:spPr>
          </p:cxnSp>
          <p:cxnSp>
            <p:nvCxnSpPr>
              <p:cNvPr id="330" name="Google Shape;330;p31"/>
              <p:cNvCxnSpPr/>
              <p:nvPr/>
            </p:nvCxnSpPr>
            <p:spPr>
              <a:xfrm>
                <a:off x="8735575" y="-3600"/>
                <a:ext cx="0" cy="51507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32"/>
          <p:cNvGrpSpPr/>
          <p:nvPr/>
        </p:nvGrpSpPr>
        <p:grpSpPr>
          <a:xfrm>
            <a:off x="225" y="0"/>
            <a:ext cx="9143650" cy="4816800"/>
            <a:chOff x="225" y="0"/>
            <a:chExt cx="9143650" cy="4816800"/>
          </a:xfrm>
        </p:grpSpPr>
        <p:sp>
          <p:nvSpPr>
            <p:cNvPr id="333" name="Google Shape;333;p32"/>
            <p:cNvSpPr/>
            <p:nvPr/>
          </p:nvSpPr>
          <p:spPr>
            <a:xfrm>
              <a:off x="8430775" y="0"/>
              <a:ext cx="713100" cy="481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sp>
          <p:nvSpPr>
            <p:cNvPr id="334" name="Google Shape;334;p32"/>
            <p:cNvSpPr/>
            <p:nvPr/>
          </p:nvSpPr>
          <p:spPr>
            <a:xfrm>
              <a:off x="225" y="539500"/>
              <a:ext cx="713100" cy="2127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grpSp>
      <p:grpSp>
        <p:nvGrpSpPr>
          <p:cNvPr id="335" name="Google Shape;335;p32"/>
          <p:cNvGrpSpPr/>
          <p:nvPr/>
        </p:nvGrpSpPr>
        <p:grpSpPr>
          <a:xfrm>
            <a:off x="-15250" y="-3600"/>
            <a:ext cx="9168438" cy="5150700"/>
            <a:chOff x="-15250" y="-3600"/>
            <a:chExt cx="9168438" cy="5150700"/>
          </a:xfrm>
        </p:grpSpPr>
        <p:cxnSp>
          <p:nvCxnSpPr>
            <p:cNvPr id="336" name="Google Shape;336;p32"/>
            <p:cNvCxnSpPr/>
            <p:nvPr/>
          </p:nvCxnSpPr>
          <p:spPr>
            <a:xfrm>
              <a:off x="-15250" y="2678450"/>
              <a:ext cx="741600" cy="0"/>
            </a:xfrm>
            <a:prstGeom prst="straightConnector1">
              <a:avLst/>
            </a:prstGeom>
            <a:noFill/>
            <a:ln w="9525" cap="flat" cmpd="sng">
              <a:solidFill>
                <a:schemeClr val="lt1"/>
              </a:solidFill>
              <a:prstDash val="solid"/>
              <a:round/>
              <a:headEnd type="none" w="med" len="med"/>
              <a:tailEnd type="none" w="med" len="med"/>
            </a:ln>
          </p:spPr>
        </p:cxnSp>
        <p:grpSp>
          <p:nvGrpSpPr>
            <p:cNvPr id="337" name="Google Shape;337;p32"/>
            <p:cNvGrpSpPr/>
            <p:nvPr/>
          </p:nvGrpSpPr>
          <p:grpSpPr>
            <a:xfrm>
              <a:off x="-7912" y="-3600"/>
              <a:ext cx="9161100" cy="5150700"/>
              <a:chOff x="-7912" y="-3600"/>
              <a:chExt cx="9161100" cy="5150700"/>
            </a:xfrm>
          </p:grpSpPr>
          <p:cxnSp>
            <p:nvCxnSpPr>
              <p:cNvPr id="338" name="Google Shape;338;p32"/>
              <p:cNvCxnSpPr/>
              <p:nvPr/>
            </p:nvCxnSpPr>
            <p:spPr>
              <a:xfrm>
                <a:off x="-7912" y="54485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339" name="Google Shape;339;p32"/>
              <p:cNvCxnSpPr/>
              <p:nvPr/>
            </p:nvCxnSpPr>
            <p:spPr>
              <a:xfrm>
                <a:off x="-7912" y="483260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340" name="Google Shape;340;p32"/>
              <p:cNvCxnSpPr/>
              <p:nvPr/>
            </p:nvCxnSpPr>
            <p:spPr>
              <a:xfrm>
                <a:off x="726475" y="-3600"/>
                <a:ext cx="0" cy="5150700"/>
              </a:xfrm>
              <a:prstGeom prst="straightConnector1">
                <a:avLst/>
              </a:prstGeom>
              <a:noFill/>
              <a:ln w="9525" cap="flat" cmpd="sng">
                <a:solidFill>
                  <a:schemeClr val="lt1"/>
                </a:solidFill>
                <a:prstDash val="solid"/>
                <a:round/>
                <a:headEnd type="none" w="med" len="med"/>
                <a:tailEnd type="none" w="med" len="med"/>
              </a:ln>
            </p:spPr>
          </p:cxnSp>
          <p:cxnSp>
            <p:nvCxnSpPr>
              <p:cNvPr id="341" name="Google Shape;341;p32"/>
              <p:cNvCxnSpPr/>
              <p:nvPr/>
            </p:nvCxnSpPr>
            <p:spPr>
              <a:xfrm>
                <a:off x="8430775" y="-3600"/>
                <a:ext cx="0" cy="51507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2"/>
        <p:cNvGrpSpPr/>
        <p:nvPr/>
      </p:nvGrpSpPr>
      <p:grpSpPr>
        <a:xfrm>
          <a:off x="0" y="0"/>
          <a:ext cx="0" cy="0"/>
          <a:chOff x="0" y="0"/>
          <a:chExt cx="0" cy="0"/>
        </a:xfrm>
      </p:grpSpPr>
      <p:sp>
        <p:nvSpPr>
          <p:cNvPr id="343" name="Google Shape;343;p33"/>
          <p:cNvSpPr/>
          <p:nvPr/>
        </p:nvSpPr>
        <p:spPr>
          <a:xfrm>
            <a:off x="411475" y="-7625"/>
            <a:ext cx="83211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Jost"/>
              <a:ea typeface="Jost"/>
              <a:cs typeface="Jost"/>
              <a:sym typeface="Jost"/>
            </a:endParaRPr>
          </a:p>
        </p:txBody>
      </p:sp>
      <p:grpSp>
        <p:nvGrpSpPr>
          <p:cNvPr id="344" name="Google Shape;344;p33"/>
          <p:cNvGrpSpPr/>
          <p:nvPr/>
        </p:nvGrpSpPr>
        <p:grpSpPr>
          <a:xfrm>
            <a:off x="-11400" y="3650"/>
            <a:ext cx="9166800" cy="4828950"/>
            <a:chOff x="-11400" y="3650"/>
            <a:chExt cx="9166800" cy="4828950"/>
          </a:xfrm>
        </p:grpSpPr>
        <p:grpSp>
          <p:nvGrpSpPr>
            <p:cNvPr id="345" name="Google Shape;345;p33"/>
            <p:cNvGrpSpPr/>
            <p:nvPr/>
          </p:nvGrpSpPr>
          <p:grpSpPr>
            <a:xfrm>
              <a:off x="-7912" y="3650"/>
              <a:ext cx="9161100" cy="4828950"/>
              <a:chOff x="-7912" y="3650"/>
              <a:chExt cx="9161100" cy="4828950"/>
            </a:xfrm>
          </p:grpSpPr>
          <p:cxnSp>
            <p:nvCxnSpPr>
              <p:cNvPr id="346" name="Google Shape;346;p33"/>
              <p:cNvCxnSpPr/>
              <p:nvPr/>
            </p:nvCxnSpPr>
            <p:spPr>
              <a:xfrm>
                <a:off x="-7912" y="31625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347" name="Google Shape;347;p33"/>
              <p:cNvCxnSpPr/>
              <p:nvPr/>
            </p:nvCxnSpPr>
            <p:spPr>
              <a:xfrm>
                <a:off x="-7912" y="4832600"/>
                <a:ext cx="9161100" cy="0"/>
              </a:xfrm>
              <a:prstGeom prst="straightConnector1">
                <a:avLst/>
              </a:prstGeom>
              <a:noFill/>
              <a:ln w="9525" cap="flat" cmpd="sng">
                <a:solidFill>
                  <a:schemeClr val="lt1"/>
                </a:solidFill>
                <a:prstDash val="solid"/>
                <a:round/>
                <a:headEnd type="none" w="med" len="med"/>
                <a:tailEnd type="none" w="med" len="med"/>
              </a:ln>
            </p:spPr>
          </p:cxnSp>
          <p:cxnSp>
            <p:nvCxnSpPr>
              <p:cNvPr id="348" name="Google Shape;348;p33"/>
              <p:cNvCxnSpPr/>
              <p:nvPr/>
            </p:nvCxnSpPr>
            <p:spPr>
              <a:xfrm>
                <a:off x="421675" y="3650"/>
                <a:ext cx="0" cy="4019700"/>
              </a:xfrm>
              <a:prstGeom prst="straightConnector1">
                <a:avLst/>
              </a:prstGeom>
              <a:noFill/>
              <a:ln w="9525" cap="flat" cmpd="sng">
                <a:solidFill>
                  <a:schemeClr val="lt1"/>
                </a:solidFill>
                <a:prstDash val="solid"/>
                <a:round/>
                <a:headEnd type="none" w="med" len="med"/>
                <a:tailEnd type="none" w="med" len="med"/>
              </a:ln>
            </p:spPr>
          </p:cxnSp>
          <p:cxnSp>
            <p:nvCxnSpPr>
              <p:cNvPr id="349" name="Google Shape;349;p33"/>
              <p:cNvCxnSpPr/>
              <p:nvPr/>
            </p:nvCxnSpPr>
            <p:spPr>
              <a:xfrm>
                <a:off x="8735575" y="3650"/>
                <a:ext cx="0" cy="4019700"/>
              </a:xfrm>
              <a:prstGeom prst="straightConnector1">
                <a:avLst/>
              </a:prstGeom>
              <a:noFill/>
              <a:ln w="9525" cap="flat" cmpd="sng">
                <a:solidFill>
                  <a:schemeClr val="lt1"/>
                </a:solidFill>
                <a:prstDash val="solid"/>
                <a:round/>
                <a:headEnd type="none" w="med" len="med"/>
                <a:tailEnd type="none" w="med" len="med"/>
              </a:ln>
            </p:spPr>
          </p:cxnSp>
        </p:grpSp>
        <p:cxnSp>
          <p:nvCxnSpPr>
            <p:cNvPr id="350" name="Google Shape;350;p33"/>
            <p:cNvCxnSpPr/>
            <p:nvPr/>
          </p:nvCxnSpPr>
          <p:spPr>
            <a:xfrm>
              <a:off x="-11400" y="4015750"/>
              <a:ext cx="91668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1pPr>
            <a:lvl2pPr lvl="1"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2pPr>
            <a:lvl3pPr lvl="2"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3pPr>
            <a:lvl4pPr lvl="3"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4pPr>
            <a:lvl5pPr lvl="4"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5pPr>
            <a:lvl6pPr lvl="5"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6pPr>
            <a:lvl7pPr lvl="6"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7pPr>
            <a:lvl8pPr lvl="7"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8pPr>
            <a:lvl9pPr lvl="8" algn="ctr" rtl="0">
              <a:spcBef>
                <a:spcPts val="0"/>
              </a:spcBef>
              <a:spcAft>
                <a:spcPts val="0"/>
              </a:spcAft>
              <a:buClr>
                <a:schemeClr val="lt1"/>
              </a:buClr>
              <a:buSzPts val="2900"/>
              <a:buFont typeface="Gilda Display"/>
              <a:buNone/>
              <a:defRPr sz="2900">
                <a:solidFill>
                  <a:schemeClr val="lt1"/>
                </a:solidFill>
                <a:latin typeface="Gilda Display"/>
                <a:ea typeface="Gilda Display"/>
                <a:cs typeface="Gilda Display"/>
                <a:sym typeface="Gilda Displ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1pPr>
            <a:lvl2pPr marL="914400" lvl="1"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2pPr>
            <a:lvl3pPr marL="1371600" lvl="2"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3pPr>
            <a:lvl4pPr marL="1828800" lvl="3"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4pPr>
            <a:lvl5pPr marL="2286000" lvl="4"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5pPr>
            <a:lvl6pPr marL="2743200" lvl="5"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6pPr>
            <a:lvl7pPr marL="3200400" lvl="6"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7pPr>
            <a:lvl8pPr marL="3657600" lvl="7"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8pPr>
            <a:lvl9pPr marL="4114800" lvl="8" indent="-3048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7" r:id="rId4"/>
    <p:sldLayoutId id="2147483678" r:id="rId5"/>
    <p:sldLayoutId id="214748367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ist_of_states_and_union_territories_of_India_by_are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2011_Census_of_India" TargetMode="External"/><Relationship Id="rId4" Type="http://schemas.openxmlformats.org/officeDocument/2006/relationships/hyperlink" Target="https://en.wikipedia.org/wiki/List_of_states_and_union_territories_of_India_by_popul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60"/>
        <p:cNvGrpSpPr/>
        <p:nvPr/>
      </p:nvGrpSpPr>
      <p:grpSpPr>
        <a:xfrm>
          <a:off x="0" y="0"/>
          <a:ext cx="0" cy="0"/>
          <a:chOff x="0" y="0"/>
          <a:chExt cx="0" cy="0"/>
        </a:xfrm>
      </p:grpSpPr>
      <p:sp>
        <p:nvSpPr>
          <p:cNvPr id="361" name="Google Shape;361;p37"/>
          <p:cNvSpPr txBox="1">
            <a:spLocks noGrp="1"/>
          </p:cNvSpPr>
          <p:nvPr>
            <p:ph type="ctrTitle"/>
          </p:nvPr>
        </p:nvSpPr>
        <p:spPr>
          <a:xfrm>
            <a:off x="426546" y="330823"/>
            <a:ext cx="8107854" cy="13641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ANALYSIS ON TELANGANA GOVERNMENT’S TOURISM DEPARTMENT</a:t>
            </a:r>
            <a:endParaRPr sz="2800" dirty="0"/>
          </a:p>
        </p:txBody>
      </p:sp>
      <p:cxnSp>
        <p:nvCxnSpPr>
          <p:cNvPr id="363" name="Google Shape;363;p37"/>
          <p:cNvCxnSpPr/>
          <p:nvPr/>
        </p:nvCxnSpPr>
        <p:spPr>
          <a:xfrm>
            <a:off x="-5525" y="4424275"/>
            <a:ext cx="9168300" cy="0"/>
          </a:xfrm>
          <a:prstGeom prst="straightConnector1">
            <a:avLst/>
          </a:prstGeom>
          <a:noFill/>
          <a:ln w="9525" cap="flat" cmpd="sng">
            <a:solidFill>
              <a:schemeClr val="lt1"/>
            </a:solidFill>
            <a:prstDash val="solid"/>
            <a:round/>
            <a:headEnd type="none" w="med" len="med"/>
            <a:tailEnd type="none" w="med" len="med"/>
          </a:ln>
        </p:spPr>
      </p:cxnSp>
      <p:pic>
        <p:nvPicPr>
          <p:cNvPr id="3" name="Picture 2">
            <a:extLst>
              <a:ext uri="{FF2B5EF4-FFF2-40B4-BE49-F238E27FC236}">
                <a16:creationId xmlns:a16="http://schemas.microsoft.com/office/drawing/2014/main" id="{E21A4961-D978-7DC6-D76A-9705A5C551AC}"/>
              </a:ext>
            </a:extLst>
          </p:cNvPr>
          <p:cNvPicPr>
            <a:picLocks noChangeAspect="1"/>
          </p:cNvPicPr>
          <p:nvPr/>
        </p:nvPicPr>
        <p:blipFill>
          <a:blip r:embed="rId3"/>
          <a:stretch>
            <a:fillRect/>
          </a:stretch>
        </p:blipFill>
        <p:spPr>
          <a:xfrm>
            <a:off x="5162097" y="1959856"/>
            <a:ext cx="3550722" cy="2464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10900" cy="621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rgbClr val="7030A0"/>
                </a:solidFill>
              </a:rPr>
              <a:t>6) List down top and bottom 5 districts based on ‘population to tourist footfall ratio’ in 2019</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630789" y="3010829"/>
            <a:ext cx="7800107" cy="1687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0549A67C-732D-BC04-8971-11797F81B1B7}"/>
              </a:ext>
            </a:extLst>
          </p:cNvPr>
          <p:cNvPicPr>
            <a:picLocks noChangeAspect="1"/>
          </p:cNvPicPr>
          <p:nvPr/>
        </p:nvPicPr>
        <p:blipFill>
          <a:blip r:embed="rId3"/>
          <a:stretch>
            <a:fillRect/>
          </a:stretch>
        </p:blipFill>
        <p:spPr>
          <a:xfrm>
            <a:off x="5220048" y="1249637"/>
            <a:ext cx="3026272" cy="1318924"/>
          </a:xfrm>
          <a:prstGeom prst="rect">
            <a:avLst/>
          </a:prstGeom>
        </p:spPr>
      </p:pic>
      <p:pic>
        <p:nvPicPr>
          <p:cNvPr id="7" name="Picture 6">
            <a:extLst>
              <a:ext uri="{FF2B5EF4-FFF2-40B4-BE49-F238E27FC236}">
                <a16:creationId xmlns:a16="http://schemas.microsoft.com/office/drawing/2014/main" id="{448167ED-9C69-04D1-CD30-A4048C711584}"/>
              </a:ext>
            </a:extLst>
          </p:cNvPr>
          <p:cNvPicPr>
            <a:picLocks noChangeAspect="1"/>
          </p:cNvPicPr>
          <p:nvPr/>
        </p:nvPicPr>
        <p:blipFill>
          <a:blip r:embed="rId4"/>
          <a:stretch>
            <a:fillRect/>
          </a:stretch>
        </p:blipFill>
        <p:spPr>
          <a:xfrm>
            <a:off x="986166" y="1497699"/>
            <a:ext cx="2225233" cy="998821"/>
          </a:xfrm>
          <a:prstGeom prst="rect">
            <a:avLst/>
          </a:prstGeom>
        </p:spPr>
      </p:pic>
      <p:sp>
        <p:nvSpPr>
          <p:cNvPr id="9" name="Google Shape;416;p43">
            <a:extLst>
              <a:ext uri="{FF2B5EF4-FFF2-40B4-BE49-F238E27FC236}">
                <a16:creationId xmlns:a16="http://schemas.microsoft.com/office/drawing/2014/main" id="{6F3E4C54-76A7-496E-E242-3A49D64AE3E6}"/>
              </a:ext>
            </a:extLst>
          </p:cNvPr>
          <p:cNvSpPr txBox="1">
            <a:spLocks/>
          </p:cNvSpPr>
          <p:nvPr/>
        </p:nvSpPr>
        <p:spPr>
          <a:xfrm>
            <a:off x="716551" y="2646980"/>
            <a:ext cx="7710897" cy="1765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Tourist Footfall ratio = Total Visitors / Total Residents Population</a:t>
            </a:r>
          </a:p>
          <a:p>
            <a:pPr marL="0" indent="0">
              <a:buClrTx/>
              <a:buSzPts val="1100"/>
              <a:buNone/>
            </a:pPr>
            <a:endParaRPr lang="en-US" dirty="0"/>
          </a:p>
          <a:p>
            <a:pPr marL="171450" indent="-171450">
              <a:buClrTx/>
              <a:buSzPts val="1100"/>
              <a:buFont typeface="Arial" panose="020B0604020202020204" pitchFamily="34" charset="0"/>
              <a:buChar char="•"/>
            </a:pPr>
            <a:r>
              <a:rPr lang="en-US" dirty="0" err="1"/>
              <a:t>Rajanna</a:t>
            </a:r>
            <a:r>
              <a:rPr lang="en-US" dirty="0"/>
              <a:t> </a:t>
            </a:r>
            <a:r>
              <a:rPr lang="en-US" dirty="0" err="1"/>
              <a:t>Sircilla</a:t>
            </a:r>
            <a:r>
              <a:rPr lang="en-US" dirty="0"/>
              <a:t> has the highest Population to tourist footfall ratio followed by Hyderabad, </a:t>
            </a:r>
            <a:r>
              <a:rPr lang="en-US" dirty="0" err="1"/>
              <a:t>Bhadradri</a:t>
            </a:r>
            <a:r>
              <a:rPr lang="en-US" dirty="0"/>
              <a:t>, Medak and </a:t>
            </a:r>
            <a:r>
              <a:rPr lang="en-US" dirty="0" err="1"/>
              <a:t>Sangareddy</a:t>
            </a:r>
            <a:endParaRPr lang="en-US" dirty="0"/>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err="1"/>
              <a:t>Suryapet</a:t>
            </a:r>
            <a:r>
              <a:rPr lang="en-US" dirty="0"/>
              <a:t>, </a:t>
            </a:r>
            <a:r>
              <a:rPr lang="en-US" dirty="0" err="1"/>
              <a:t>Kamareddy</a:t>
            </a:r>
            <a:r>
              <a:rPr lang="en-US" dirty="0"/>
              <a:t>, </a:t>
            </a:r>
            <a:r>
              <a:rPr lang="en-US" dirty="0" err="1"/>
              <a:t>Peddapalli</a:t>
            </a:r>
            <a:r>
              <a:rPr lang="en-US" dirty="0"/>
              <a:t>, </a:t>
            </a:r>
            <a:r>
              <a:rPr lang="en-US" dirty="0" err="1"/>
              <a:t>Komaram</a:t>
            </a:r>
            <a:r>
              <a:rPr lang="en-US" dirty="0"/>
              <a:t> </a:t>
            </a:r>
            <a:r>
              <a:rPr lang="en-US" dirty="0" err="1"/>
              <a:t>Bheem</a:t>
            </a:r>
            <a:r>
              <a:rPr lang="en-US" dirty="0"/>
              <a:t> </a:t>
            </a:r>
            <a:r>
              <a:rPr lang="en-US" dirty="0" err="1"/>
              <a:t>Asifabad,Nizamabad</a:t>
            </a:r>
            <a:r>
              <a:rPr lang="en-US" dirty="0"/>
              <a:t> are the bottom 5 districts in tourist footfall ratio. It means they lack the ability to attract the tourists. </a:t>
            </a:r>
          </a:p>
        </p:txBody>
      </p:sp>
      <p:sp>
        <p:nvSpPr>
          <p:cNvPr id="10" name="Google Shape;416;p43">
            <a:extLst>
              <a:ext uri="{FF2B5EF4-FFF2-40B4-BE49-F238E27FC236}">
                <a16:creationId xmlns:a16="http://schemas.microsoft.com/office/drawing/2014/main" id="{8325DE7D-A331-F25E-0F3F-9DE38E96383A}"/>
              </a:ext>
            </a:extLst>
          </p:cNvPr>
          <p:cNvSpPr txBox="1">
            <a:spLocks/>
          </p:cNvSpPr>
          <p:nvPr/>
        </p:nvSpPr>
        <p:spPr>
          <a:xfrm>
            <a:off x="897680" y="1211767"/>
            <a:ext cx="2225233" cy="289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0" indent="0" algn="ctr">
              <a:buClrTx/>
              <a:buSzPts val="1100"/>
              <a:buNone/>
            </a:pPr>
            <a:r>
              <a:rPr lang="en-US" dirty="0"/>
              <a:t>Bottom 5</a:t>
            </a:r>
          </a:p>
          <a:p>
            <a:pPr marL="171450" indent="-171450">
              <a:buClrTx/>
              <a:buSzPts val="1100"/>
              <a:buFont typeface="Arial" panose="020B0604020202020204" pitchFamily="34" charset="0"/>
              <a:buChar char="•"/>
            </a:pPr>
            <a:endParaRPr lang="en-US" dirty="0"/>
          </a:p>
        </p:txBody>
      </p:sp>
    </p:spTree>
    <p:extLst>
      <p:ext uri="{BB962C8B-B14F-4D97-AF65-F5344CB8AC3E}">
        <p14:creationId xmlns:p14="http://schemas.microsoft.com/office/powerpoint/2010/main" val="368313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1"/>
          <p:cNvSpPr txBox="1">
            <a:spLocks noGrp="1"/>
          </p:cNvSpPr>
          <p:nvPr>
            <p:ph type="title"/>
          </p:nvPr>
        </p:nvSpPr>
        <p:spPr>
          <a:xfrm>
            <a:off x="2347950" y="539500"/>
            <a:ext cx="4448100" cy="13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861" name="Google Shape;861;p71"/>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Gilda Display"/>
                <a:ea typeface="Gilda Display"/>
                <a:cs typeface="Gilda Display"/>
                <a:sym typeface="Gilda Display"/>
              </a:rPr>
              <a:t>Do you have any questions?</a:t>
            </a:r>
            <a:endParaRPr sz="2000" b="1" dirty="0">
              <a:latin typeface="Gilda Display"/>
              <a:ea typeface="Gilda Display"/>
              <a:cs typeface="Gilda Display"/>
              <a:sym typeface="Gilda Display"/>
            </a:endParaRPr>
          </a:p>
          <a:p>
            <a:pPr marL="0" lvl="0" indent="0" algn="ctr" rtl="0">
              <a:spcBef>
                <a:spcPts val="0"/>
              </a:spcBef>
              <a:spcAft>
                <a:spcPts val="0"/>
              </a:spcAft>
              <a:buNone/>
            </a:pPr>
            <a:r>
              <a:rPr lang="en-US" dirty="0" err="1"/>
              <a:t>doyel</a:t>
            </a:r>
            <a:r>
              <a:rPr lang="en" dirty="0"/>
              <a:t>.maiti13@gmail.com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7030A0"/>
                </a:solidFill>
              </a:rPr>
              <a:t>Telangana State</a:t>
            </a:r>
            <a:endParaRPr dirty="0">
              <a:solidFill>
                <a:srgbClr val="7030A0"/>
              </a:solidFill>
            </a:endParaRPr>
          </a:p>
        </p:txBody>
      </p:sp>
      <p:sp>
        <p:nvSpPr>
          <p:cNvPr id="416" name="Google Shape;416;p43"/>
          <p:cNvSpPr txBox="1">
            <a:spLocks noGrp="1"/>
          </p:cNvSpPr>
          <p:nvPr>
            <p:ph type="subTitle" idx="1"/>
          </p:nvPr>
        </p:nvSpPr>
        <p:spPr>
          <a:xfrm>
            <a:off x="719999" y="1219200"/>
            <a:ext cx="7576503" cy="2613063"/>
          </a:xfrm>
          <a:prstGeom prst="rect">
            <a:avLst/>
          </a:prstGeom>
        </p:spPr>
        <p:txBody>
          <a:bodyPr spcFirstLastPara="1" wrap="square" lIns="91425" tIns="91425" rIns="91425" bIns="91425" anchor="t" anchorCtr="0">
            <a:noAutofit/>
          </a:bodyPr>
          <a:lstStyle/>
          <a:p>
            <a:pPr marL="228600" indent="-228600">
              <a:buClrTx/>
              <a:buSzPts val="1100"/>
            </a:pPr>
            <a:r>
              <a:rPr lang="en-US" b="0" i="0" dirty="0">
                <a:solidFill>
                  <a:srgbClr val="202122"/>
                </a:solidFill>
                <a:effectLst/>
                <a:latin typeface="+mj-lt"/>
              </a:rPr>
              <a:t>It is the </a:t>
            </a:r>
            <a:r>
              <a:rPr lang="en-US" b="0" i="0" u="sng" strike="noStrike" dirty="0">
                <a:solidFill>
                  <a:srgbClr val="3366CC"/>
                </a:solidFill>
                <a:effectLst/>
                <a:latin typeface="+mj-lt"/>
                <a:hlinkClick r:id="rId3" tooltip="List of states and union territories of India by area"/>
              </a:rPr>
              <a:t>eleventh-largest state</a:t>
            </a:r>
            <a:r>
              <a:rPr lang="en-US" b="0" i="0" u="sng" dirty="0">
                <a:solidFill>
                  <a:srgbClr val="202122"/>
                </a:solidFill>
                <a:effectLst/>
                <a:latin typeface="+mj-lt"/>
              </a:rPr>
              <a:t> </a:t>
            </a:r>
            <a:r>
              <a:rPr lang="en-US" b="0" i="0" dirty="0">
                <a:solidFill>
                  <a:srgbClr val="202122"/>
                </a:solidFill>
                <a:effectLst/>
                <a:latin typeface="+mj-lt"/>
              </a:rPr>
              <a:t>and the </a:t>
            </a:r>
            <a:r>
              <a:rPr lang="en-US" b="0" i="0" u="none" strike="noStrike" dirty="0">
                <a:solidFill>
                  <a:srgbClr val="3366CC"/>
                </a:solidFill>
                <a:effectLst/>
                <a:latin typeface="+mj-lt"/>
                <a:hlinkClick r:id="rId4" tooltip="List of states and union territories of India by population"/>
              </a:rPr>
              <a:t>twelfth-most populated state in India</a:t>
            </a:r>
            <a:r>
              <a:rPr lang="en-US" b="0" i="0" dirty="0">
                <a:solidFill>
                  <a:srgbClr val="202122"/>
                </a:solidFill>
                <a:effectLst/>
                <a:latin typeface="+mj-lt"/>
              </a:rPr>
              <a:t> as per the </a:t>
            </a:r>
            <a:r>
              <a:rPr lang="en-US" b="0" i="0" u="none" strike="noStrike" dirty="0">
                <a:solidFill>
                  <a:srgbClr val="3366CC"/>
                </a:solidFill>
                <a:effectLst/>
                <a:latin typeface="+mj-lt"/>
                <a:hlinkClick r:id="rId5" tooltip="2011 Census of India"/>
              </a:rPr>
              <a:t>2011 census</a:t>
            </a:r>
            <a:r>
              <a:rPr lang="en-US" b="0" i="0" dirty="0">
                <a:solidFill>
                  <a:srgbClr val="202122"/>
                </a:solidFill>
                <a:effectLst/>
                <a:latin typeface="+mj-lt"/>
              </a:rPr>
              <a:t>.</a:t>
            </a:r>
          </a:p>
          <a:p>
            <a:pPr marL="228600" indent="-228600">
              <a:buClrTx/>
              <a:buSzPts val="1100"/>
            </a:pPr>
            <a:endParaRPr lang="en-US" dirty="0">
              <a:solidFill>
                <a:srgbClr val="202122"/>
              </a:solidFill>
              <a:latin typeface="+mj-lt"/>
            </a:endParaRPr>
          </a:p>
          <a:p>
            <a:pPr marL="228600" indent="-228600">
              <a:buClrTx/>
              <a:buSzPts val="1100"/>
            </a:pPr>
            <a:r>
              <a:rPr lang="en-US" b="0" i="0" dirty="0">
                <a:solidFill>
                  <a:srgbClr val="404040"/>
                </a:solidFill>
                <a:effectLst/>
                <a:latin typeface="+mj-lt"/>
              </a:rPr>
              <a:t>Telugu one of the classical languages of India is the official language of Telangana and Urdu is the second official language of the state.[62] About 75% of the population of Telangana speak Telugu and 12% speak Urdu.</a:t>
            </a:r>
          </a:p>
          <a:p>
            <a:pPr marL="228600" indent="-228600">
              <a:buClrTx/>
              <a:buSzPts val="1100"/>
            </a:pPr>
            <a:endParaRPr lang="en-US" dirty="0">
              <a:solidFill>
                <a:srgbClr val="404040"/>
              </a:solidFill>
              <a:latin typeface="+mj-lt"/>
            </a:endParaRPr>
          </a:p>
          <a:p>
            <a:pPr marL="228600" indent="-228600">
              <a:buClrTx/>
              <a:buSzPts val="1100"/>
            </a:pPr>
            <a:r>
              <a:rPr lang="en-US" dirty="0">
                <a:solidFill>
                  <a:srgbClr val="404040"/>
                </a:solidFill>
                <a:latin typeface="+mj-lt"/>
              </a:rPr>
              <a:t>Telangana State Tourism Development Corporation (TSTDC) is a state government agency which promotes tourism in Telangana.[92] Telangana has a variety of tourist attractions including historical places, monuments, forts, waterfalls, forests and temples.</a:t>
            </a:r>
          </a:p>
          <a:p>
            <a:pPr marL="228600" indent="-228600">
              <a:buClrTx/>
              <a:buSzPts val="1100"/>
            </a:pPr>
            <a:endParaRPr lang="en-US" dirty="0">
              <a:solidFill>
                <a:srgbClr val="404040"/>
              </a:solidFill>
              <a:latin typeface="+mj-lt"/>
            </a:endParaRPr>
          </a:p>
          <a:p>
            <a:pPr marL="228600" indent="-228600">
              <a:buClrTx/>
              <a:buSzPts val="1100"/>
            </a:pPr>
            <a:r>
              <a:rPr lang="en-US" dirty="0">
                <a:solidFill>
                  <a:srgbClr val="404040"/>
                </a:solidFill>
                <a:latin typeface="+mj-lt"/>
              </a:rPr>
              <a:t>The state has a rich tradition in classical music, painting and folk arts such as Burra Katha, shadow puppet show, and Perini Shivatandavam, </a:t>
            </a:r>
            <a:r>
              <a:rPr lang="en-US" dirty="0" err="1">
                <a:solidFill>
                  <a:srgbClr val="404040"/>
                </a:solidFill>
                <a:latin typeface="+mj-lt"/>
              </a:rPr>
              <a:t>Gusadi</a:t>
            </a:r>
            <a:r>
              <a:rPr lang="en-US" dirty="0">
                <a:solidFill>
                  <a:srgbClr val="404040"/>
                </a:solidFill>
                <a:latin typeface="+mj-lt"/>
              </a:rPr>
              <a:t> Dance,  </a:t>
            </a:r>
            <a:r>
              <a:rPr lang="en-US" dirty="0" err="1">
                <a:solidFill>
                  <a:srgbClr val="404040"/>
                </a:solidFill>
                <a:latin typeface="+mj-lt"/>
              </a:rPr>
              <a:t>Kolatam</a:t>
            </a:r>
            <a:r>
              <a:rPr lang="en-US" dirty="0">
                <a:solidFill>
                  <a:srgbClr val="404040"/>
                </a:solidFill>
                <a:latin typeface="+mj-lt"/>
              </a:rPr>
              <a:t> and Bathukamma.</a:t>
            </a:r>
          </a:p>
          <a:p>
            <a:pPr marL="228600" indent="-228600">
              <a:buClrTx/>
              <a:buSzPts val="1100"/>
            </a:pPr>
            <a:endParaRPr dirty="0"/>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10900" cy="387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7030A0"/>
                </a:solidFill>
              </a:rPr>
              <a:t>1)  List down top 10 districts that have highest no of visitors overall(2016-2019)</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630790" y="1066874"/>
            <a:ext cx="3941210" cy="2010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buFont typeface="Arial" panose="020B0604020202020204" pitchFamily="34" charset="0"/>
              <a:buChar char="•"/>
            </a:pPr>
            <a:r>
              <a:rPr lang="en-US" dirty="0"/>
              <a:t>Hyderabad district is having highest number of domestic visitors overall followed by </a:t>
            </a:r>
            <a:r>
              <a:rPr lang="en-US" dirty="0" err="1"/>
              <a:t>Rajanna</a:t>
            </a:r>
            <a:r>
              <a:rPr lang="en-US" dirty="0"/>
              <a:t> </a:t>
            </a:r>
            <a:r>
              <a:rPr lang="en-US" dirty="0" err="1"/>
              <a:t>Siricilla</a:t>
            </a:r>
            <a:r>
              <a:rPr lang="en-US" dirty="0"/>
              <a:t>.</a:t>
            </a:r>
          </a:p>
          <a:p>
            <a:pPr marL="0" indent="0">
              <a:buClrTx/>
              <a:buSzPts val="1100"/>
              <a:buNone/>
            </a:pPr>
            <a:endParaRPr lang="en-US" dirty="0"/>
          </a:p>
          <a:p>
            <a:pPr marL="171450" indent="-171450">
              <a:buClrTx/>
              <a:buSzPts val="1100"/>
              <a:buFont typeface="Arial" panose="020B0604020202020204" pitchFamily="34" charset="0"/>
              <a:buChar char="•"/>
            </a:pPr>
            <a:r>
              <a:rPr lang="en-US" dirty="0"/>
              <a:t>Improving transportation infrastructure and parking facilities in these districts can significantly enhance the visitor experience, thereby attracting more tourists in the future.</a:t>
            </a:r>
          </a:p>
          <a:p>
            <a:pPr marL="0" indent="0">
              <a:buClrTx/>
              <a:buSzPts val="1100"/>
              <a:buNone/>
            </a:pPr>
            <a:endParaRPr lang="en-US" dirty="0"/>
          </a:p>
          <a:p>
            <a:pPr marL="171450" indent="-171450">
              <a:buClrTx/>
              <a:buSzPts val="1100"/>
              <a:buFont typeface="Arial" panose="020B0604020202020204" pitchFamily="34" charset="0"/>
              <a:buChar char="•"/>
            </a:pPr>
            <a:r>
              <a:rPr lang="en-US" dirty="0"/>
              <a:t>Making online hotel booking facilities effortless with attractive package deals would be effective.</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2795AE62-57C9-5E4F-27C8-FAC0584E7261}"/>
              </a:ext>
            </a:extLst>
          </p:cNvPr>
          <p:cNvPicPr>
            <a:picLocks noChangeAspect="1"/>
          </p:cNvPicPr>
          <p:nvPr/>
        </p:nvPicPr>
        <p:blipFill>
          <a:blip r:embed="rId3"/>
          <a:stretch>
            <a:fillRect/>
          </a:stretch>
        </p:blipFill>
        <p:spPr>
          <a:xfrm>
            <a:off x="630789" y="3222611"/>
            <a:ext cx="2164449" cy="1453487"/>
          </a:xfrm>
          <a:prstGeom prst="rect">
            <a:avLst/>
          </a:prstGeom>
        </p:spPr>
      </p:pic>
      <p:pic>
        <p:nvPicPr>
          <p:cNvPr id="12" name="Picture 11">
            <a:extLst>
              <a:ext uri="{FF2B5EF4-FFF2-40B4-BE49-F238E27FC236}">
                <a16:creationId xmlns:a16="http://schemas.microsoft.com/office/drawing/2014/main" id="{EEEE2466-9B62-103A-00AA-E12BAF0C907C}"/>
              </a:ext>
            </a:extLst>
          </p:cNvPr>
          <p:cNvPicPr>
            <a:picLocks noChangeAspect="1"/>
          </p:cNvPicPr>
          <p:nvPr/>
        </p:nvPicPr>
        <p:blipFill>
          <a:blip r:embed="rId4"/>
          <a:stretch>
            <a:fillRect/>
          </a:stretch>
        </p:blipFill>
        <p:spPr>
          <a:xfrm>
            <a:off x="4982642" y="1066874"/>
            <a:ext cx="3441358" cy="2575783"/>
          </a:xfrm>
          <a:prstGeom prst="rect">
            <a:avLst/>
          </a:prstGeom>
        </p:spPr>
      </p:pic>
    </p:spTree>
    <p:extLst>
      <p:ext uri="{BB962C8B-B14F-4D97-AF65-F5344CB8AC3E}">
        <p14:creationId xmlns:p14="http://schemas.microsoft.com/office/powerpoint/2010/main" val="228033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10900" cy="6218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7030A0"/>
                </a:solidFill>
              </a:rPr>
              <a:t>2) List down top 3 districts based on compounded annual growth rate(CAGR) during (2016-2019)</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593619" y="1233065"/>
            <a:ext cx="3257266" cy="20528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52400" indent="0" algn="l">
              <a:buNone/>
            </a:pPr>
            <a:endParaRPr lang="en-US" b="0" i="0" dirty="0">
              <a:solidFill>
                <a:srgbClr val="0D0D0D"/>
              </a:solidFill>
              <a:effectLst/>
              <a:latin typeface="Jost" panose="020B0604020202020204" charset="0"/>
              <a:ea typeface="Jost" panose="020B0604020202020204" charset="0"/>
            </a:endParaRPr>
          </a:p>
        </p:txBody>
      </p:sp>
      <p:pic>
        <p:nvPicPr>
          <p:cNvPr id="3" name="Picture 2">
            <a:extLst>
              <a:ext uri="{FF2B5EF4-FFF2-40B4-BE49-F238E27FC236}">
                <a16:creationId xmlns:a16="http://schemas.microsoft.com/office/drawing/2014/main" id="{D81E75F2-C680-CDEF-8AD4-38F133F7A93C}"/>
              </a:ext>
            </a:extLst>
          </p:cNvPr>
          <p:cNvPicPr>
            <a:picLocks noChangeAspect="1"/>
          </p:cNvPicPr>
          <p:nvPr/>
        </p:nvPicPr>
        <p:blipFill>
          <a:blip r:embed="rId3"/>
          <a:stretch>
            <a:fillRect/>
          </a:stretch>
        </p:blipFill>
        <p:spPr>
          <a:xfrm>
            <a:off x="4392834" y="1191103"/>
            <a:ext cx="3613737" cy="2094789"/>
          </a:xfrm>
          <a:prstGeom prst="rect">
            <a:avLst/>
          </a:prstGeom>
        </p:spPr>
      </p:pic>
      <p:sp>
        <p:nvSpPr>
          <p:cNvPr id="5" name="Rectangle: Rounded Corners 4">
            <a:extLst>
              <a:ext uri="{FF2B5EF4-FFF2-40B4-BE49-F238E27FC236}">
                <a16:creationId xmlns:a16="http://schemas.microsoft.com/office/drawing/2014/main" id="{31070103-1E2C-F686-7F60-D86E1BC4A73C}"/>
              </a:ext>
            </a:extLst>
          </p:cNvPr>
          <p:cNvSpPr/>
          <p:nvPr/>
        </p:nvSpPr>
        <p:spPr>
          <a:xfrm>
            <a:off x="720000" y="1191103"/>
            <a:ext cx="3168059" cy="20528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2400" indent="0" algn="l">
              <a:buNone/>
            </a:pPr>
            <a:r>
              <a:rPr lang="en-US" b="0" i="1">
                <a:solidFill>
                  <a:srgbClr val="0D0D0D"/>
                </a:solidFill>
                <a:effectLst/>
                <a:latin typeface="Jost" panose="020B0604020202020204" charset="0"/>
                <a:ea typeface="Jost" panose="020B0604020202020204" charset="0"/>
              </a:rPr>
              <a:t>CAGR</a:t>
            </a:r>
            <a:r>
              <a:rPr lang="en-US" b="0" i="0">
                <a:solidFill>
                  <a:srgbClr val="0D0D0D"/>
                </a:solidFill>
                <a:effectLst/>
                <a:latin typeface="Jost" panose="020B0604020202020204" charset="0"/>
                <a:ea typeface="Jost" panose="020B0604020202020204" charset="0"/>
              </a:rPr>
              <a:t>=(Ending Value/Beginning Value​)^(1/Number of Years)​−1</a:t>
            </a:r>
          </a:p>
          <a:p>
            <a:pPr marL="152400" indent="0" algn="l">
              <a:buNone/>
            </a:pPr>
            <a:r>
              <a:rPr lang="en-US" b="0" i="0">
                <a:solidFill>
                  <a:srgbClr val="0D0D0D"/>
                </a:solidFill>
                <a:effectLst/>
                <a:latin typeface="Jost" panose="020B0604020202020204" charset="0"/>
                <a:ea typeface="Jost" panose="020B0604020202020204" charset="0"/>
              </a:rPr>
              <a:t>Where:</a:t>
            </a:r>
          </a:p>
          <a:p>
            <a:pPr algn="l">
              <a:buFont typeface="Arial" panose="020B0604020202020204" pitchFamily="34" charset="0"/>
              <a:buChar char="•"/>
            </a:pPr>
            <a:r>
              <a:rPr lang="en-US" b="0" i="0">
                <a:solidFill>
                  <a:srgbClr val="0D0D0D"/>
                </a:solidFill>
                <a:effectLst/>
                <a:latin typeface="Jost" panose="020B0604020202020204" charset="0"/>
                <a:ea typeface="Jost" panose="020B0604020202020204" charset="0"/>
              </a:rPr>
              <a:t>Ending Value is the number of visitors in 2019.</a:t>
            </a:r>
          </a:p>
          <a:p>
            <a:pPr algn="l">
              <a:buFont typeface="Arial" panose="020B0604020202020204" pitchFamily="34" charset="0"/>
              <a:buChar char="•"/>
            </a:pPr>
            <a:r>
              <a:rPr lang="en-US" b="0" i="0">
                <a:solidFill>
                  <a:srgbClr val="0D0D0D"/>
                </a:solidFill>
                <a:effectLst/>
                <a:latin typeface="Jost" panose="020B0604020202020204" charset="0"/>
                <a:ea typeface="Jost" panose="020B0604020202020204" charset="0"/>
              </a:rPr>
              <a:t>Beginning Value is the number of visitors in 2016.</a:t>
            </a:r>
          </a:p>
          <a:p>
            <a:pPr algn="l">
              <a:buFont typeface="Arial" panose="020B0604020202020204" pitchFamily="34" charset="0"/>
              <a:buChar char="•"/>
            </a:pPr>
            <a:r>
              <a:rPr lang="en-US" b="0" i="0">
                <a:solidFill>
                  <a:srgbClr val="0D0D0D"/>
                </a:solidFill>
                <a:effectLst/>
                <a:latin typeface="Jost" panose="020B0604020202020204" charset="0"/>
                <a:ea typeface="Jost" panose="020B0604020202020204" charset="0"/>
              </a:rPr>
              <a:t>Number of Years is 2019 - 2016 = 3 years.</a:t>
            </a:r>
            <a:endParaRPr lang="en-US" b="0" i="0" dirty="0">
              <a:solidFill>
                <a:srgbClr val="0D0D0D"/>
              </a:solidFill>
              <a:effectLst/>
              <a:latin typeface="Jost" panose="020B0604020202020204" charset="0"/>
              <a:ea typeface="Jost" panose="020B0604020202020204" charset="0"/>
            </a:endParaRPr>
          </a:p>
        </p:txBody>
      </p:sp>
      <p:sp>
        <p:nvSpPr>
          <p:cNvPr id="2" name="Google Shape;416;p43">
            <a:extLst>
              <a:ext uri="{FF2B5EF4-FFF2-40B4-BE49-F238E27FC236}">
                <a16:creationId xmlns:a16="http://schemas.microsoft.com/office/drawing/2014/main" id="{43DEC6DE-F181-C852-1511-3FA9A9C98897}"/>
              </a:ext>
            </a:extLst>
          </p:cNvPr>
          <p:cNvSpPr txBox="1">
            <a:spLocks/>
          </p:cNvSpPr>
          <p:nvPr/>
        </p:nvSpPr>
        <p:spPr>
          <a:xfrm>
            <a:off x="719999" y="3538654"/>
            <a:ext cx="7286561" cy="1163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buFont typeface="Arial" panose="020B0604020202020204" pitchFamily="34" charset="0"/>
              <a:buChar char="•"/>
            </a:pPr>
            <a:r>
              <a:rPr lang="en-US" dirty="0"/>
              <a:t>CAGR-percentage is highest for </a:t>
            </a:r>
            <a:r>
              <a:rPr lang="en-US" dirty="0" err="1"/>
              <a:t>Mancherial</a:t>
            </a:r>
            <a:r>
              <a:rPr lang="en-US" dirty="0"/>
              <a:t> followed by Warangal(Rural) and </a:t>
            </a:r>
            <a:r>
              <a:rPr lang="en-US" dirty="0" err="1"/>
              <a:t>Bhadradri</a:t>
            </a:r>
            <a:r>
              <a:rPr lang="en-US" dirty="0"/>
              <a:t> </a:t>
            </a:r>
            <a:r>
              <a:rPr lang="en-US" dirty="0" err="1"/>
              <a:t>Kothagudem</a:t>
            </a:r>
            <a:r>
              <a:rPr lang="en-US" dirty="0"/>
              <a:t> district.</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This indicates customer footfall has increased for these districts over the years. </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endParaRPr lang="en-US" dirty="0"/>
          </a:p>
        </p:txBody>
      </p:sp>
    </p:spTree>
    <p:extLst>
      <p:ext uri="{BB962C8B-B14F-4D97-AF65-F5344CB8AC3E}">
        <p14:creationId xmlns:p14="http://schemas.microsoft.com/office/powerpoint/2010/main" val="2134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10900" cy="621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rgbClr val="7030A0"/>
                </a:solidFill>
              </a:rPr>
              <a:t>3) List down bottom 3 districts based on compounded annual growth rate(CAGR) during (2016-2019)</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720000" y="1225631"/>
            <a:ext cx="3257266" cy="2467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buFont typeface="Arial" panose="020B0604020202020204" pitchFamily="34" charset="0"/>
              <a:buChar char="•"/>
            </a:pPr>
            <a:r>
              <a:rPr lang="en-US" dirty="0"/>
              <a:t>Bottom 3 districts in CAGR rate is Karimnagar, </a:t>
            </a:r>
            <a:r>
              <a:rPr lang="en-US" dirty="0" err="1"/>
              <a:t>Nalgonga</a:t>
            </a:r>
            <a:r>
              <a:rPr lang="en-US" dirty="0"/>
              <a:t> followed by Warangal(Urban) district.</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Visitors in these districts have declined over the years.</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Government may develop infrastructure, roads, temples ,tourist spots and accommodations in order to increase the visitors footfall.</a:t>
            </a:r>
          </a:p>
        </p:txBody>
      </p:sp>
      <p:pic>
        <p:nvPicPr>
          <p:cNvPr id="5" name="Picture 4">
            <a:extLst>
              <a:ext uri="{FF2B5EF4-FFF2-40B4-BE49-F238E27FC236}">
                <a16:creationId xmlns:a16="http://schemas.microsoft.com/office/drawing/2014/main" id="{56324E9B-E208-9A2E-A4CA-B5F149FB3DAA}"/>
              </a:ext>
            </a:extLst>
          </p:cNvPr>
          <p:cNvPicPr>
            <a:picLocks noChangeAspect="1"/>
          </p:cNvPicPr>
          <p:nvPr/>
        </p:nvPicPr>
        <p:blipFill>
          <a:blip r:embed="rId3"/>
          <a:stretch>
            <a:fillRect/>
          </a:stretch>
        </p:blipFill>
        <p:spPr>
          <a:xfrm>
            <a:off x="5227510" y="1160807"/>
            <a:ext cx="3054126" cy="2467055"/>
          </a:xfrm>
          <a:prstGeom prst="rect">
            <a:avLst/>
          </a:prstGeom>
        </p:spPr>
      </p:pic>
    </p:spTree>
    <p:extLst>
      <p:ext uri="{BB962C8B-B14F-4D97-AF65-F5344CB8AC3E}">
        <p14:creationId xmlns:p14="http://schemas.microsoft.com/office/powerpoint/2010/main" val="151356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556448" y="334537"/>
            <a:ext cx="7879225" cy="5931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rgbClr val="7030A0"/>
                </a:solidFill>
              </a:rPr>
              <a:t>4.1) What are the peak and low season months in Hyderabad based on the data from 2016 to 2019 ? (Domestic)</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643337" y="942371"/>
            <a:ext cx="3641059" cy="2442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pPr>
            <a:r>
              <a:rPr lang="en-US" dirty="0"/>
              <a:t>.June is the month of summer vacation for school students and semester break for college students. As a result, a significant increase in tourists can be seen in this month.</a:t>
            </a:r>
          </a:p>
          <a:p>
            <a:pPr marL="171450" indent="-171450">
              <a:buClrTx/>
              <a:buSzPts val="1100"/>
            </a:pPr>
            <a:endParaRPr lang="en-US" dirty="0"/>
          </a:p>
          <a:p>
            <a:pPr marL="171450" indent="-171450">
              <a:buClrTx/>
              <a:buSzPts val="1100"/>
            </a:pPr>
            <a:r>
              <a:rPr lang="en-US" dirty="0"/>
              <a:t>In December, Hyderabad experiences temperatures ranging from 15°C to 27°C, creating a pleasant and cool atmosphere ideal for sightseeing and engaging in outdoor activities.</a:t>
            </a:r>
          </a:p>
          <a:p>
            <a:pPr marL="171450" indent="-171450">
              <a:buClrTx/>
              <a:buSzPts val="1100"/>
            </a:pPr>
            <a:endParaRPr lang="en-US" dirty="0"/>
          </a:p>
          <a:p>
            <a:pPr marL="171450" indent="-171450">
              <a:buClrTx/>
              <a:buSzPts val="1100"/>
            </a:pPr>
            <a:r>
              <a:rPr lang="en-US" dirty="0"/>
              <a:t>February and October are the months of annual examinations in India which leads to the lowest footfall in Hyderabad during that session.</a:t>
            </a:r>
          </a:p>
          <a:p>
            <a:pPr marL="171450" indent="-171450">
              <a:buClrTx/>
              <a:buSzPts val="1100"/>
            </a:pPr>
            <a:endParaRPr lang="en-US" dirty="0"/>
          </a:p>
          <a:p>
            <a:pPr marL="171450" indent="-171450">
              <a:buClrTx/>
              <a:buSzPts val="1100"/>
            </a:pPr>
            <a:endParaRPr lang="en-US" dirty="0"/>
          </a:p>
          <a:p>
            <a:pPr marL="0" indent="0">
              <a:buClrTx/>
              <a:buSzPts val="1100"/>
              <a:buNone/>
            </a:pPr>
            <a:endParaRPr lang="en-US" dirty="0"/>
          </a:p>
          <a:p>
            <a:pPr marL="171450" indent="-171450">
              <a:buClrTx/>
              <a:buSzPts val="1100"/>
            </a:pPr>
            <a:endParaRPr lang="en-US" dirty="0"/>
          </a:p>
        </p:txBody>
      </p:sp>
      <p:pic>
        <p:nvPicPr>
          <p:cNvPr id="3" name="Picture 2">
            <a:extLst>
              <a:ext uri="{FF2B5EF4-FFF2-40B4-BE49-F238E27FC236}">
                <a16:creationId xmlns:a16="http://schemas.microsoft.com/office/drawing/2014/main" id="{C7B2F7DA-7B4B-B9E6-EFC6-8BEAF7AF4E32}"/>
              </a:ext>
            </a:extLst>
          </p:cNvPr>
          <p:cNvPicPr>
            <a:picLocks noChangeAspect="1"/>
          </p:cNvPicPr>
          <p:nvPr/>
        </p:nvPicPr>
        <p:blipFill>
          <a:blip r:embed="rId3"/>
          <a:stretch>
            <a:fillRect/>
          </a:stretch>
        </p:blipFill>
        <p:spPr>
          <a:xfrm>
            <a:off x="4296939" y="1025709"/>
            <a:ext cx="4138736" cy="1863454"/>
          </a:xfrm>
          <a:prstGeom prst="rect">
            <a:avLst/>
          </a:prstGeom>
        </p:spPr>
      </p:pic>
      <p:pic>
        <p:nvPicPr>
          <p:cNvPr id="6" name="Picture 5">
            <a:extLst>
              <a:ext uri="{FF2B5EF4-FFF2-40B4-BE49-F238E27FC236}">
                <a16:creationId xmlns:a16="http://schemas.microsoft.com/office/drawing/2014/main" id="{713143C0-EF90-D1E4-1E51-0122B3506E06}"/>
              </a:ext>
            </a:extLst>
          </p:cNvPr>
          <p:cNvPicPr>
            <a:picLocks noChangeAspect="1"/>
          </p:cNvPicPr>
          <p:nvPr/>
        </p:nvPicPr>
        <p:blipFill>
          <a:blip r:embed="rId4"/>
          <a:stretch>
            <a:fillRect/>
          </a:stretch>
        </p:blipFill>
        <p:spPr>
          <a:xfrm>
            <a:off x="5386505" y="3467840"/>
            <a:ext cx="1333616" cy="693480"/>
          </a:xfrm>
          <a:prstGeom prst="rect">
            <a:avLst/>
          </a:prstGeom>
        </p:spPr>
      </p:pic>
      <p:pic>
        <p:nvPicPr>
          <p:cNvPr id="9" name="Picture 8">
            <a:extLst>
              <a:ext uri="{FF2B5EF4-FFF2-40B4-BE49-F238E27FC236}">
                <a16:creationId xmlns:a16="http://schemas.microsoft.com/office/drawing/2014/main" id="{DF35F454-AD7B-A564-53CE-5AE3C6030695}"/>
              </a:ext>
            </a:extLst>
          </p:cNvPr>
          <p:cNvPicPr>
            <a:picLocks noChangeAspect="1"/>
          </p:cNvPicPr>
          <p:nvPr/>
        </p:nvPicPr>
        <p:blipFill>
          <a:blip r:embed="rId5"/>
          <a:stretch>
            <a:fillRect/>
          </a:stretch>
        </p:blipFill>
        <p:spPr>
          <a:xfrm>
            <a:off x="6980129" y="3467840"/>
            <a:ext cx="1455546" cy="708721"/>
          </a:xfrm>
          <a:prstGeom prst="rect">
            <a:avLst/>
          </a:prstGeom>
        </p:spPr>
      </p:pic>
      <p:sp>
        <p:nvSpPr>
          <p:cNvPr id="10" name="Google Shape;416;p43">
            <a:extLst>
              <a:ext uri="{FF2B5EF4-FFF2-40B4-BE49-F238E27FC236}">
                <a16:creationId xmlns:a16="http://schemas.microsoft.com/office/drawing/2014/main" id="{25890F8A-CC94-CA0C-8901-93BF170319DC}"/>
              </a:ext>
            </a:extLst>
          </p:cNvPr>
          <p:cNvSpPr txBox="1">
            <a:spLocks/>
          </p:cNvSpPr>
          <p:nvPr/>
        </p:nvSpPr>
        <p:spPr>
          <a:xfrm>
            <a:off x="5411591" y="3157700"/>
            <a:ext cx="1333617" cy="310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0" indent="0" algn="ctr">
              <a:buClrTx/>
              <a:buSzPts val="1100"/>
              <a:buNone/>
            </a:pPr>
            <a:r>
              <a:rPr lang="en-US" dirty="0">
                <a:solidFill>
                  <a:srgbClr val="00B050"/>
                </a:solidFill>
              </a:rPr>
              <a:t>Top 3 months</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endParaRPr lang="en-US" dirty="0"/>
          </a:p>
        </p:txBody>
      </p:sp>
      <p:sp>
        <p:nvSpPr>
          <p:cNvPr id="11" name="Google Shape;416;p43">
            <a:extLst>
              <a:ext uri="{FF2B5EF4-FFF2-40B4-BE49-F238E27FC236}">
                <a16:creationId xmlns:a16="http://schemas.microsoft.com/office/drawing/2014/main" id="{A02BDFA8-0D73-0297-D1B4-46E67B4D868E}"/>
              </a:ext>
            </a:extLst>
          </p:cNvPr>
          <p:cNvSpPr txBox="1">
            <a:spLocks/>
          </p:cNvSpPr>
          <p:nvPr/>
        </p:nvSpPr>
        <p:spPr>
          <a:xfrm>
            <a:off x="6980134" y="3157700"/>
            <a:ext cx="1455541" cy="310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0" indent="0" algn="ctr">
              <a:buClrTx/>
              <a:buSzPts val="1100"/>
              <a:buNone/>
            </a:pPr>
            <a:r>
              <a:rPr lang="en-US" dirty="0">
                <a:solidFill>
                  <a:srgbClr val="FF0000"/>
                </a:solidFill>
              </a:rPr>
              <a:t>Bottom 3 months</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endParaRPr lang="en-US" dirty="0"/>
          </a:p>
        </p:txBody>
      </p:sp>
      <p:sp>
        <p:nvSpPr>
          <p:cNvPr id="8" name="Rectangle: Rounded Corners 7">
            <a:extLst>
              <a:ext uri="{FF2B5EF4-FFF2-40B4-BE49-F238E27FC236}">
                <a16:creationId xmlns:a16="http://schemas.microsoft.com/office/drawing/2014/main" id="{5B4815F4-2B4E-9CCE-C08E-1BC2479900F4}"/>
              </a:ext>
            </a:extLst>
          </p:cNvPr>
          <p:cNvSpPr/>
          <p:nvPr/>
        </p:nvSpPr>
        <p:spPr>
          <a:xfrm>
            <a:off x="708324" y="3578204"/>
            <a:ext cx="4495575" cy="11662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u="sng" dirty="0">
                <a:solidFill>
                  <a:srgbClr val="7030A0"/>
                </a:solidFill>
              </a:rPr>
              <a:t>Suggestion</a:t>
            </a:r>
          </a:p>
          <a:p>
            <a:pPr algn="ctr"/>
            <a:r>
              <a:rPr lang="en-US" sz="1050" dirty="0"/>
              <a:t>Offering discounts on tickets for popular tourist spots such as </a:t>
            </a:r>
            <a:r>
              <a:rPr lang="en-US" sz="1050" dirty="0" err="1"/>
              <a:t>Ramoji</a:t>
            </a:r>
            <a:r>
              <a:rPr lang="en-US" sz="1050" dirty="0"/>
              <a:t> Film City, </a:t>
            </a:r>
            <a:r>
              <a:rPr lang="en-US" sz="1050" dirty="0" err="1"/>
              <a:t>Salar</a:t>
            </a:r>
            <a:r>
              <a:rPr lang="en-US" sz="1050" dirty="0"/>
              <a:t> Jung Museum, and Golconda Fort during off-seasons can attract more visitors. Additionally, organizing light and sound shows, as well as other musical events, can further enhance the appeal of these attractions and boost tourism in Hyderabad.</a:t>
            </a:r>
            <a:endParaRPr lang="en-IN" dirty="0"/>
          </a:p>
        </p:txBody>
      </p:sp>
    </p:spTree>
    <p:extLst>
      <p:ext uri="{BB962C8B-B14F-4D97-AF65-F5344CB8AC3E}">
        <p14:creationId xmlns:p14="http://schemas.microsoft.com/office/powerpoint/2010/main" val="84614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556449" y="334537"/>
            <a:ext cx="7710900" cy="5931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rgbClr val="7030A0"/>
                </a:solidFill>
              </a:rPr>
              <a:t>4.2) What are the peak and low season months in Hyderabad based on the data from 2016 to 2019 ? (Foreign)</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630790" y="1055649"/>
            <a:ext cx="3376216" cy="3486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pPr>
            <a:r>
              <a:rPr lang="en-US" dirty="0"/>
              <a:t>Foreigners tend to prefer visiting Hyderabad during the pleasant and cooler months of December, January, and February.</a:t>
            </a:r>
          </a:p>
          <a:p>
            <a:pPr marL="0" indent="0">
              <a:buClrTx/>
              <a:buSzPts val="1100"/>
              <a:buNone/>
            </a:pPr>
            <a:endParaRPr lang="en-US" dirty="0"/>
          </a:p>
          <a:p>
            <a:pPr marL="171450" indent="-171450">
              <a:buClrTx/>
              <a:buSzPts val="1100"/>
            </a:pPr>
            <a:r>
              <a:rPr lang="en-US" dirty="0"/>
              <a:t>To accommodate foreign visitors who avoid extreme summer temperatures, it would be beneficial to offer more air-conditioned accommodations and transportation options. This can enhance their comfort and overall experience during their visit to Hyderabad.</a:t>
            </a:r>
          </a:p>
          <a:p>
            <a:pPr marL="0" indent="0">
              <a:buClrTx/>
              <a:buSzPts val="1100"/>
              <a:buNone/>
            </a:pPr>
            <a:endParaRPr lang="en-US" dirty="0"/>
          </a:p>
          <a:p>
            <a:pPr marL="171450" indent="-171450">
              <a:buClrTx/>
              <a:buSzPts val="1100"/>
            </a:pPr>
            <a:r>
              <a:rPr lang="en-US" dirty="0"/>
              <a:t>The government could enhance publicity efforts to highlight the advantages of visiting tourist destinations during the summer season. Furthermore, organizing additional evening activities can complement these efforts and promote tourism in the region.</a:t>
            </a:r>
          </a:p>
          <a:p>
            <a:pPr marL="171450" indent="-171450">
              <a:buClrTx/>
              <a:buSzPts val="1100"/>
            </a:pPr>
            <a:endParaRPr lang="en-US" dirty="0"/>
          </a:p>
          <a:p>
            <a:pPr marL="171450" indent="-171450">
              <a:buClrTx/>
              <a:buSzPts val="1100"/>
            </a:pPr>
            <a:endParaRPr lang="en-US" dirty="0"/>
          </a:p>
          <a:p>
            <a:pPr marL="171450" indent="-171450">
              <a:buClrTx/>
              <a:buSzPts val="1100"/>
            </a:pPr>
            <a:endParaRPr lang="en-US" dirty="0"/>
          </a:p>
          <a:p>
            <a:pPr marL="171450" indent="-171450">
              <a:buClrTx/>
              <a:buSzPts val="1100"/>
            </a:pPr>
            <a:endParaRPr lang="en-US" dirty="0"/>
          </a:p>
          <a:p>
            <a:pPr marL="171450" indent="-171450">
              <a:buClrTx/>
              <a:buSzPts val="1100"/>
              <a:buFont typeface="Arial" panose="020B0604020202020204" pitchFamily="34" charset="0"/>
              <a:buChar char="•"/>
            </a:pPr>
            <a:endParaRPr lang="en-US" dirty="0"/>
          </a:p>
        </p:txBody>
      </p:sp>
      <p:sp>
        <p:nvSpPr>
          <p:cNvPr id="10" name="Google Shape;416;p43">
            <a:extLst>
              <a:ext uri="{FF2B5EF4-FFF2-40B4-BE49-F238E27FC236}">
                <a16:creationId xmlns:a16="http://schemas.microsoft.com/office/drawing/2014/main" id="{25890F8A-CC94-CA0C-8901-93BF170319DC}"/>
              </a:ext>
            </a:extLst>
          </p:cNvPr>
          <p:cNvSpPr txBox="1">
            <a:spLocks/>
          </p:cNvSpPr>
          <p:nvPr/>
        </p:nvSpPr>
        <p:spPr>
          <a:xfrm>
            <a:off x="4618094" y="3157700"/>
            <a:ext cx="1544468" cy="310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0" indent="0" algn="ctr">
              <a:buClrTx/>
              <a:buSzPts val="1100"/>
              <a:buNone/>
            </a:pPr>
            <a:r>
              <a:rPr lang="en-US" dirty="0">
                <a:solidFill>
                  <a:srgbClr val="00B050"/>
                </a:solidFill>
              </a:rPr>
              <a:t>Top 3 months</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endParaRPr lang="en-US" dirty="0"/>
          </a:p>
        </p:txBody>
      </p:sp>
      <p:sp>
        <p:nvSpPr>
          <p:cNvPr id="11" name="Google Shape;416;p43">
            <a:extLst>
              <a:ext uri="{FF2B5EF4-FFF2-40B4-BE49-F238E27FC236}">
                <a16:creationId xmlns:a16="http://schemas.microsoft.com/office/drawing/2014/main" id="{A02BDFA8-0D73-0297-D1B4-46E67B4D868E}"/>
              </a:ext>
            </a:extLst>
          </p:cNvPr>
          <p:cNvSpPr txBox="1">
            <a:spLocks/>
          </p:cNvSpPr>
          <p:nvPr/>
        </p:nvSpPr>
        <p:spPr>
          <a:xfrm>
            <a:off x="6980134" y="3157700"/>
            <a:ext cx="1455541" cy="310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0" indent="0" algn="ctr">
              <a:buClrTx/>
              <a:buSzPts val="1100"/>
              <a:buNone/>
            </a:pPr>
            <a:r>
              <a:rPr lang="en-US" dirty="0">
                <a:solidFill>
                  <a:srgbClr val="FF0000"/>
                </a:solidFill>
              </a:rPr>
              <a:t>Bottom 3 months</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CD99B78-6968-3AF3-E9C4-5491DB5FCBE2}"/>
              </a:ext>
            </a:extLst>
          </p:cNvPr>
          <p:cNvPicPr>
            <a:picLocks noChangeAspect="1"/>
          </p:cNvPicPr>
          <p:nvPr/>
        </p:nvPicPr>
        <p:blipFill>
          <a:blip r:embed="rId3"/>
          <a:stretch>
            <a:fillRect/>
          </a:stretch>
        </p:blipFill>
        <p:spPr>
          <a:xfrm>
            <a:off x="4371274" y="1055649"/>
            <a:ext cx="4064401" cy="1802538"/>
          </a:xfrm>
          <a:prstGeom prst="rect">
            <a:avLst/>
          </a:prstGeom>
        </p:spPr>
      </p:pic>
      <p:pic>
        <p:nvPicPr>
          <p:cNvPr id="3" name="Picture 2">
            <a:extLst>
              <a:ext uri="{FF2B5EF4-FFF2-40B4-BE49-F238E27FC236}">
                <a16:creationId xmlns:a16="http://schemas.microsoft.com/office/drawing/2014/main" id="{C758C84E-996E-B244-5B49-620A72EFEF28}"/>
              </a:ext>
            </a:extLst>
          </p:cNvPr>
          <p:cNvPicPr>
            <a:picLocks noChangeAspect="1"/>
          </p:cNvPicPr>
          <p:nvPr/>
        </p:nvPicPr>
        <p:blipFill>
          <a:blip r:embed="rId4"/>
          <a:stretch>
            <a:fillRect/>
          </a:stretch>
        </p:blipFill>
        <p:spPr>
          <a:xfrm>
            <a:off x="4618094" y="3496998"/>
            <a:ext cx="1544462" cy="701101"/>
          </a:xfrm>
          <a:prstGeom prst="rect">
            <a:avLst/>
          </a:prstGeom>
        </p:spPr>
      </p:pic>
      <p:pic>
        <p:nvPicPr>
          <p:cNvPr id="8" name="Picture 7">
            <a:extLst>
              <a:ext uri="{FF2B5EF4-FFF2-40B4-BE49-F238E27FC236}">
                <a16:creationId xmlns:a16="http://schemas.microsoft.com/office/drawing/2014/main" id="{7ABE4B45-82F7-F915-3A36-9CAA94E9BCFA}"/>
              </a:ext>
            </a:extLst>
          </p:cNvPr>
          <p:cNvPicPr>
            <a:picLocks noChangeAspect="1"/>
          </p:cNvPicPr>
          <p:nvPr/>
        </p:nvPicPr>
        <p:blipFill>
          <a:blip r:embed="rId5"/>
          <a:stretch>
            <a:fillRect/>
          </a:stretch>
        </p:blipFill>
        <p:spPr>
          <a:xfrm>
            <a:off x="7035022" y="3467839"/>
            <a:ext cx="1400653" cy="730259"/>
          </a:xfrm>
          <a:prstGeom prst="rect">
            <a:avLst/>
          </a:prstGeom>
        </p:spPr>
      </p:pic>
    </p:spTree>
    <p:extLst>
      <p:ext uri="{BB962C8B-B14F-4D97-AF65-F5344CB8AC3E}">
        <p14:creationId xmlns:p14="http://schemas.microsoft.com/office/powerpoint/2010/main" val="148723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10900" cy="621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rgbClr val="7030A0"/>
                </a:solidFill>
              </a:rPr>
              <a:t>5.1) List down top 3 districts with high domestic to foreign tourist ratio during (2016-2019)</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630790" y="1286107"/>
            <a:ext cx="3941210" cy="3271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buFont typeface="Arial" panose="020B0604020202020204" pitchFamily="34" charset="0"/>
              <a:buChar char="•"/>
            </a:pPr>
            <a:r>
              <a:rPr lang="en-US" dirty="0"/>
              <a:t>D to F ratio = Domestic visitors/Foreign visitors</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Nirmal, </a:t>
            </a:r>
            <a:r>
              <a:rPr lang="en-US" dirty="0" err="1"/>
              <a:t>Jangaon</a:t>
            </a:r>
            <a:r>
              <a:rPr lang="en-US" dirty="0"/>
              <a:t> and </a:t>
            </a:r>
            <a:r>
              <a:rPr lang="en-US" dirty="0" err="1"/>
              <a:t>Adidabad</a:t>
            </a:r>
            <a:r>
              <a:rPr lang="en-US" dirty="0"/>
              <a:t> have attracted domestic visitors more than foreign </a:t>
            </a:r>
            <a:r>
              <a:rPr lang="en-US" dirty="0" err="1"/>
              <a:t>visitors.In</a:t>
            </a:r>
            <a:r>
              <a:rPr lang="en-US" dirty="0"/>
              <a:t> Nirmal there is 1 foreign visitor in every 6657898 domestic visitors.</a:t>
            </a:r>
          </a:p>
          <a:p>
            <a:pPr marL="0" indent="0">
              <a:buClrTx/>
              <a:buSzPts val="1100"/>
              <a:buNone/>
            </a:pPr>
            <a:endParaRPr lang="en-US" dirty="0"/>
          </a:p>
          <a:p>
            <a:pPr marL="171450" indent="-171450">
              <a:buClrTx/>
              <a:buSzPts val="1100"/>
              <a:buFont typeface="Arial" panose="020B0604020202020204" pitchFamily="34" charset="0"/>
              <a:buChar char="•"/>
            </a:pPr>
            <a:r>
              <a:rPr lang="en-US" dirty="0"/>
              <a:t>Foreign visitors play a significant role in revenue generation, making their presence crucial for the growth of the tourism sector. Their visits contribute substantially to the development of tourism infrastructure, which, in turn, attracts even more visitors over time.</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Government may focus more on these districts and promote the tourist spots with the help of social media influencing and celebrity ambassador </a:t>
            </a:r>
          </a:p>
          <a:p>
            <a:pPr marL="171450" indent="-171450">
              <a:buClrTx/>
              <a:buSzPts val="11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31FEFB6D-E04E-F2F5-11A1-472D61C7569A}"/>
              </a:ext>
            </a:extLst>
          </p:cNvPr>
          <p:cNvPicPr>
            <a:picLocks noChangeAspect="1"/>
          </p:cNvPicPr>
          <p:nvPr/>
        </p:nvPicPr>
        <p:blipFill>
          <a:blip r:embed="rId3"/>
          <a:stretch>
            <a:fillRect/>
          </a:stretch>
        </p:blipFill>
        <p:spPr>
          <a:xfrm>
            <a:off x="4804186" y="1286106"/>
            <a:ext cx="3619814" cy="1861207"/>
          </a:xfrm>
          <a:prstGeom prst="rect">
            <a:avLst/>
          </a:prstGeom>
        </p:spPr>
      </p:pic>
      <p:pic>
        <p:nvPicPr>
          <p:cNvPr id="6" name="Picture 5">
            <a:extLst>
              <a:ext uri="{FF2B5EF4-FFF2-40B4-BE49-F238E27FC236}">
                <a16:creationId xmlns:a16="http://schemas.microsoft.com/office/drawing/2014/main" id="{5AACD076-CFCB-2308-0554-69E2B079F288}"/>
              </a:ext>
            </a:extLst>
          </p:cNvPr>
          <p:cNvPicPr>
            <a:picLocks noChangeAspect="1"/>
          </p:cNvPicPr>
          <p:nvPr/>
        </p:nvPicPr>
        <p:blipFill>
          <a:blip r:embed="rId4"/>
          <a:stretch>
            <a:fillRect/>
          </a:stretch>
        </p:blipFill>
        <p:spPr>
          <a:xfrm>
            <a:off x="6913761" y="3555162"/>
            <a:ext cx="1517139" cy="905325"/>
          </a:xfrm>
          <a:prstGeom prst="rect">
            <a:avLst/>
          </a:prstGeom>
        </p:spPr>
      </p:pic>
    </p:spTree>
    <p:extLst>
      <p:ext uri="{BB962C8B-B14F-4D97-AF65-F5344CB8AC3E}">
        <p14:creationId xmlns:p14="http://schemas.microsoft.com/office/powerpoint/2010/main" val="347546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10900" cy="621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rgbClr val="7030A0"/>
                </a:solidFill>
              </a:rPr>
              <a:t>5.2) List down bottom 3 districts with high domestic to foreign tourist ratio during (2016-2019)</a:t>
            </a:r>
            <a:endParaRPr sz="1600" dirty="0">
              <a:solidFill>
                <a:srgbClr val="7030A0"/>
              </a:solidFill>
            </a:endParaRPr>
          </a:p>
        </p:txBody>
      </p:sp>
      <p:cxnSp>
        <p:nvCxnSpPr>
          <p:cNvPr id="418" name="Google Shape;418;p43"/>
          <p:cNvCxnSpPr/>
          <p:nvPr/>
        </p:nvCxnSpPr>
        <p:spPr>
          <a:xfrm>
            <a:off x="8737190" y="-22800"/>
            <a:ext cx="0" cy="5166300"/>
          </a:xfrm>
          <a:prstGeom prst="straightConnector1">
            <a:avLst/>
          </a:prstGeom>
          <a:noFill/>
          <a:ln w="9525" cap="flat" cmpd="sng">
            <a:solidFill>
              <a:schemeClr val="lt1"/>
            </a:solidFill>
            <a:prstDash val="solid"/>
            <a:round/>
            <a:headEnd type="none" w="med" len="med"/>
            <a:tailEnd type="none" w="med" len="med"/>
          </a:ln>
        </p:spPr>
      </p:cxnSp>
      <p:sp>
        <p:nvSpPr>
          <p:cNvPr id="4" name="Google Shape;416;p43">
            <a:extLst>
              <a:ext uri="{FF2B5EF4-FFF2-40B4-BE49-F238E27FC236}">
                <a16:creationId xmlns:a16="http://schemas.microsoft.com/office/drawing/2014/main" id="{0D847ABB-B597-2B7B-83B6-EE42ADD9823F}"/>
              </a:ext>
            </a:extLst>
          </p:cNvPr>
          <p:cNvSpPr txBox="1">
            <a:spLocks/>
          </p:cNvSpPr>
          <p:nvPr/>
        </p:nvSpPr>
        <p:spPr>
          <a:xfrm>
            <a:off x="630790" y="1341937"/>
            <a:ext cx="3941210" cy="3356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600"/>
              <a:buFont typeface="Open Sans Light"/>
              <a:buChar char="●"/>
              <a:defRPr sz="1200" b="0" i="0" u="none" strike="noStrike" cap="none">
                <a:solidFill>
                  <a:schemeClr val="lt1"/>
                </a:solidFill>
                <a:latin typeface="Jost"/>
                <a:ea typeface="Jost"/>
                <a:cs typeface="Jost"/>
                <a:sym typeface="Jost"/>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lt1"/>
                </a:solidFill>
                <a:latin typeface="Jost"/>
                <a:ea typeface="Jost"/>
                <a:cs typeface="Jost"/>
                <a:sym typeface="Jost"/>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lt1"/>
                </a:solidFill>
                <a:latin typeface="Jost"/>
                <a:ea typeface="Jost"/>
                <a:cs typeface="Jost"/>
                <a:sym typeface="Jost"/>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Jost"/>
                <a:ea typeface="Jost"/>
                <a:cs typeface="Jost"/>
                <a:sym typeface="Jost"/>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lt1"/>
                </a:solidFill>
                <a:latin typeface="Jost"/>
                <a:ea typeface="Jost"/>
                <a:cs typeface="Jost"/>
                <a:sym typeface="Jost"/>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Jost"/>
                <a:ea typeface="Jost"/>
                <a:cs typeface="Jost"/>
                <a:sym typeface="Jost"/>
              </a:defRPr>
            </a:lvl9pPr>
          </a:lstStyle>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Bottom 3 districts are Hyderabad, Warangal(rural) and </a:t>
            </a:r>
            <a:r>
              <a:rPr lang="en-US" dirty="0" err="1"/>
              <a:t>mulugu</a:t>
            </a:r>
            <a:r>
              <a:rPr lang="en-US" dirty="0"/>
              <a:t> in domestic to foreign tourist ratio.</a:t>
            </a:r>
          </a:p>
          <a:p>
            <a:pPr marL="171450" indent="-171450">
              <a:buClrTx/>
              <a:buSzPts val="1100"/>
              <a:buFont typeface="Arial" panose="020B0604020202020204" pitchFamily="34" charset="0"/>
              <a:buChar char="•"/>
            </a:pPr>
            <a:endParaRPr lang="en-US" dirty="0"/>
          </a:p>
          <a:p>
            <a:pPr marL="171450" indent="-171450">
              <a:buClrTx/>
              <a:buSzPts val="1100"/>
              <a:buFont typeface="Arial" panose="020B0604020202020204" pitchFamily="34" charset="0"/>
              <a:buChar char="•"/>
            </a:pPr>
            <a:r>
              <a:rPr lang="en-US" dirty="0"/>
              <a:t>Hyderabad is having 1 foreign visitor in every 80 visitors .This implies highest number of foreign visitors can be seen at Hyderabad in Telangana district. </a:t>
            </a:r>
          </a:p>
          <a:p>
            <a:pPr marL="0" indent="0">
              <a:buClrTx/>
              <a:buSzPts val="1100"/>
              <a:buNone/>
            </a:pPr>
            <a:endParaRPr lang="en-US" dirty="0"/>
          </a:p>
          <a:p>
            <a:pPr marL="171450" indent="-171450">
              <a:buClrTx/>
              <a:buSzPts val="1100"/>
              <a:buFont typeface="Arial" panose="020B0604020202020204" pitchFamily="34" charset="0"/>
              <a:buChar char="•"/>
            </a:pPr>
            <a:r>
              <a:rPr lang="en-US" dirty="0"/>
              <a:t>The government may prioritize this district by ensuring the safety and accessibility of amenities, transportation, food services, and tourist attractions, making them welcoming and secure for foreigners.</a:t>
            </a:r>
          </a:p>
        </p:txBody>
      </p:sp>
      <p:pic>
        <p:nvPicPr>
          <p:cNvPr id="5" name="Picture 4">
            <a:extLst>
              <a:ext uri="{FF2B5EF4-FFF2-40B4-BE49-F238E27FC236}">
                <a16:creationId xmlns:a16="http://schemas.microsoft.com/office/drawing/2014/main" id="{599385F5-15B9-68C4-17FE-56F60E5A4F2F}"/>
              </a:ext>
            </a:extLst>
          </p:cNvPr>
          <p:cNvPicPr>
            <a:picLocks noChangeAspect="1"/>
          </p:cNvPicPr>
          <p:nvPr/>
        </p:nvPicPr>
        <p:blipFill>
          <a:blip r:embed="rId3"/>
          <a:stretch>
            <a:fillRect/>
          </a:stretch>
        </p:blipFill>
        <p:spPr>
          <a:xfrm>
            <a:off x="5096440" y="1704679"/>
            <a:ext cx="3334460" cy="2010863"/>
          </a:xfrm>
          <a:prstGeom prst="rect">
            <a:avLst/>
          </a:prstGeom>
        </p:spPr>
      </p:pic>
      <p:pic>
        <p:nvPicPr>
          <p:cNvPr id="8" name="Picture 7">
            <a:extLst>
              <a:ext uri="{FF2B5EF4-FFF2-40B4-BE49-F238E27FC236}">
                <a16:creationId xmlns:a16="http://schemas.microsoft.com/office/drawing/2014/main" id="{3D01D33D-CBC5-7D1F-F84C-69223DC8F477}"/>
              </a:ext>
            </a:extLst>
          </p:cNvPr>
          <p:cNvPicPr>
            <a:picLocks noChangeAspect="1"/>
          </p:cNvPicPr>
          <p:nvPr/>
        </p:nvPicPr>
        <p:blipFill>
          <a:blip r:embed="rId4"/>
          <a:stretch>
            <a:fillRect/>
          </a:stretch>
        </p:blipFill>
        <p:spPr>
          <a:xfrm>
            <a:off x="798670" y="3715542"/>
            <a:ext cx="1714649" cy="886195"/>
          </a:xfrm>
          <a:prstGeom prst="rect">
            <a:avLst/>
          </a:prstGeom>
        </p:spPr>
      </p:pic>
    </p:spTree>
    <p:extLst>
      <p:ext uri="{BB962C8B-B14F-4D97-AF65-F5344CB8AC3E}">
        <p14:creationId xmlns:p14="http://schemas.microsoft.com/office/powerpoint/2010/main" val="1181205964"/>
      </p:ext>
    </p:extLst>
  </p:cSld>
  <p:clrMapOvr>
    <a:masterClrMapping/>
  </p:clrMapOvr>
</p:sld>
</file>

<file path=ppt/theme/theme1.xml><?xml version="1.0" encoding="utf-8"?>
<a:theme xmlns:a="http://schemas.openxmlformats.org/drawingml/2006/main" name="Elegant Product Launch by Slidesgo">
  <a:themeElements>
    <a:clrScheme name="Simple Light">
      <a:dk1>
        <a:srgbClr val="FFFFFF"/>
      </a:dk1>
      <a:lt1>
        <a:srgbClr val="262921"/>
      </a:lt1>
      <a:dk2>
        <a:srgbClr val="A4AB9B"/>
      </a:dk2>
      <a:lt2>
        <a:srgbClr val="7C583F"/>
      </a:lt2>
      <a:accent1>
        <a:srgbClr val="D8C7B8"/>
      </a:accent1>
      <a:accent2>
        <a:srgbClr val="F3ECE5"/>
      </a:accent2>
      <a:accent3>
        <a:srgbClr val="FFFFFF"/>
      </a:accent3>
      <a:accent4>
        <a:srgbClr val="FFFFFF"/>
      </a:accent4>
      <a:accent5>
        <a:srgbClr val="FFFFFF"/>
      </a:accent5>
      <a:accent6>
        <a:srgbClr val="FFFFFF"/>
      </a:accent6>
      <a:hlink>
        <a:srgbClr val="2629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998</Words>
  <Application>Microsoft Office PowerPoint</Application>
  <PresentationFormat>On-screen Show (16:9)</PresentationFormat>
  <Paragraphs>79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Open Sans Light</vt:lpstr>
      <vt:lpstr>Jost</vt:lpstr>
      <vt:lpstr>Nunito Light</vt:lpstr>
      <vt:lpstr>Gilda Display</vt:lpstr>
      <vt:lpstr>Elegant Product Launch by Slidesgo</vt:lpstr>
      <vt:lpstr>ANALYSIS ON TELANGANA GOVERNMENT’S TOURISM DEPARTMENT</vt:lpstr>
      <vt:lpstr>Telangana State</vt:lpstr>
      <vt:lpstr>1)  List down top 10 districts that have highest no of visitors overall(2016-2019)</vt:lpstr>
      <vt:lpstr>2) List down top 3 districts based on compounded annual growth rate(CAGR) during (2016-2019)</vt:lpstr>
      <vt:lpstr>3) List down bottom 3 districts based on compounded annual growth rate(CAGR) during (2016-2019)</vt:lpstr>
      <vt:lpstr>4.1) What are the peak and low season months in Hyderabad based on the data from 2016 to 2019 ? (Domestic)</vt:lpstr>
      <vt:lpstr>4.2) What are the peak and low season months in Hyderabad based on the data from 2016 to 2019 ? (Foreign)</vt:lpstr>
      <vt:lpstr>5.1) List down top 3 districts with high domestic to foreign tourist ratio during (2016-2019)</vt:lpstr>
      <vt:lpstr>5.2) List down bottom 3 districts with high domestic to foreign tourist ratio during (2016-2019)</vt:lpstr>
      <vt:lpstr>6) List down top and bottom 5 districts based on ‘population to tourist footfall ratio’ in 2019</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TELENGANA GOVERNMENT TOURISM DEPARTMENT</dc:title>
  <cp:lastModifiedBy>Doyel Maiti</cp:lastModifiedBy>
  <cp:revision>33</cp:revision>
  <dcterms:modified xsi:type="dcterms:W3CDTF">2024-04-04T02:18:08Z</dcterms:modified>
</cp:coreProperties>
</file>