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6" r:id="rId10"/>
    <p:sldId id="267"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2DC94-BDE6-4DA9-A273-C268384B7954}" v="415" dt="2018-11-19T14:26:23.360"/>
    <p1510:client id="{4DCCD417-3742-8087-63FA-CAA5362F76FF}" v="7" dt="2018-11-20T14:13:56.265"/>
    <p1510:client id="{EA612FF6-754F-4AD1-8AD8-65D271560D10}" v="1" dt="2018-11-19T17:52:45.113"/>
    <p1510:client id="{66C69DDC-D50E-4F24-AA0A-2E35F628FE10}" v="17" dt="2018-11-20T18:09:54.385"/>
    <p1510:client id="{872EF308-8419-BA37-3912-46182C9C8774}" v="1" dt="2018-11-20T10:42:45.702"/>
    <p1510:client id="{92752B9D-7A84-BB05-BE10-C66E751B9AA2}" v="1" dt="2018-11-20T13:28:19.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4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11/20/2018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a:t>Predictive Modelling: Donor Reactivation Campaign</a:t>
            </a:r>
            <a:endParaRPr lang="en-US"/>
          </a:p>
        </p:txBody>
      </p:sp>
      <p:sp>
        <p:nvSpPr>
          <p:cNvPr id="3" name="Subtitle 2"/>
          <p:cNvSpPr>
            <a:spLocks noGrp="1"/>
          </p:cNvSpPr>
          <p:nvPr>
            <p:ph type="subTitle" idx="1"/>
          </p:nvPr>
        </p:nvSpPr>
        <p:spPr>
          <a:xfrm>
            <a:off x="4515378" y="4783665"/>
            <a:ext cx="6987645" cy="1388534"/>
          </a:xfrm>
        </p:spPr>
        <p:txBody>
          <a:bodyPr>
            <a:normAutofit fontScale="85000" lnSpcReduction="20000"/>
          </a:bodyPr>
          <a:lstStyle/>
          <a:p>
            <a:r>
              <a:rPr lang="en-US" sz="2400" b="1"/>
              <a:t>GROUP  4</a:t>
            </a:r>
          </a:p>
          <a:p>
            <a:r>
              <a:rPr lang="en-US"/>
              <a:t>Rémy Doyen</a:t>
            </a:r>
          </a:p>
          <a:p>
            <a:r>
              <a:rPr lang="en-US"/>
              <a:t>Iva </a:t>
            </a:r>
            <a:r>
              <a:rPr lang="en-US" err="1"/>
              <a:t>Boishin</a:t>
            </a:r>
            <a:endParaRPr lang="en-US"/>
          </a:p>
          <a:p>
            <a:r>
              <a:rPr lang="en-US"/>
              <a:t>Anne </a:t>
            </a:r>
            <a:r>
              <a:rPr lang="en-US" err="1"/>
              <a:t>Kirika</a:t>
            </a:r>
            <a:endParaRPr lang="en-US"/>
          </a:p>
        </p:txBody>
      </p:sp>
    </p:spTree>
    <p:extLst>
      <p:ext uri="{BB962C8B-B14F-4D97-AF65-F5344CB8AC3E}">
        <p14:creationId xmlns:p14="http://schemas.microsoft.com/office/powerpoint/2010/main" val="164234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796B4D4E-E549-46A5-8A1D-A22A5E7E1AE4}"/>
              </a:ext>
            </a:extLst>
          </p:cNvPr>
          <p:cNvSpPr txBox="1"/>
          <p:nvPr/>
        </p:nvSpPr>
        <p:spPr>
          <a:xfrm>
            <a:off x="1773472" y="1260973"/>
            <a:ext cx="8734146" cy="369332"/>
          </a:xfrm>
          <a:prstGeom prst="rect">
            <a:avLst/>
          </a:prstGeom>
          <a:noFill/>
        </p:spPr>
        <p:txBody>
          <a:bodyPr wrap="square" rtlCol="0" anchor="t">
            <a:spAutoFit/>
          </a:bodyPr>
          <a:lstStyle/>
          <a:p>
            <a:r>
              <a:rPr lang="en-GB" b="1" i="1"/>
              <a:t>Insights based on Length of Relationship</a:t>
            </a:r>
            <a:endParaRPr lang="en-GB"/>
          </a:p>
        </p:txBody>
      </p:sp>
      <p:sp>
        <p:nvSpPr>
          <p:cNvPr id="8" name="TextBox 7">
            <a:extLst>
              <a:ext uri="{FF2B5EF4-FFF2-40B4-BE49-F238E27FC236}">
                <a16:creationId xmlns:a16="http://schemas.microsoft.com/office/drawing/2014/main" xmlns="" id="{ED449BA9-2C32-4ABC-BBDC-0E82A1359F01}"/>
              </a:ext>
            </a:extLst>
          </p:cNvPr>
          <p:cNvSpPr txBox="1"/>
          <p:nvPr/>
        </p:nvSpPr>
        <p:spPr>
          <a:xfrm>
            <a:off x="7425450" y="3642786"/>
            <a:ext cx="3632772" cy="1477328"/>
          </a:xfrm>
          <a:prstGeom prst="rect">
            <a:avLst/>
          </a:prstGeom>
          <a:noFill/>
        </p:spPr>
        <p:txBody>
          <a:bodyPr wrap="square" rtlCol="0" anchor="t">
            <a:spAutoFit/>
          </a:bodyPr>
          <a:lstStyle/>
          <a:p>
            <a:r>
              <a:rPr lang="en-GB" b="1"/>
              <a:t>Key Takeaway:</a:t>
            </a:r>
            <a:r>
              <a:rPr lang="en-GB"/>
              <a:t> Donors who had a length of relationship of between 348 and 522 weeks had the highest probability of donating more than 35 euros in a reactivation campaigns.</a:t>
            </a:r>
          </a:p>
        </p:txBody>
      </p:sp>
      <p:sp>
        <p:nvSpPr>
          <p:cNvPr id="3" name="Title 1">
            <a:extLst>
              <a:ext uri="{FF2B5EF4-FFF2-40B4-BE49-F238E27FC236}">
                <a16:creationId xmlns:a16="http://schemas.microsoft.com/office/drawing/2014/main" xmlns="" id="{0F49977B-360F-4246-BBA3-6F1453CF7972}"/>
              </a:ext>
            </a:extLst>
          </p:cNvPr>
          <p:cNvSpPr txBox="1">
            <a:spLocks/>
          </p:cNvSpPr>
          <p:nvPr/>
        </p:nvSpPr>
        <p:spPr>
          <a:xfrm>
            <a:off x="1771666" y="417474"/>
            <a:ext cx="9045557" cy="75818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a:t>Predictive Insights Graphs</a:t>
            </a:r>
            <a:endParaRPr lang="en-US"/>
          </a:p>
        </p:txBody>
      </p:sp>
      <p:sp>
        <p:nvSpPr>
          <p:cNvPr id="16" name="TextBox 15">
            <a:extLst>
              <a:ext uri="{FF2B5EF4-FFF2-40B4-BE49-F238E27FC236}">
                <a16:creationId xmlns:a16="http://schemas.microsoft.com/office/drawing/2014/main" xmlns="" id="{4F2257AD-D836-46FC-8799-21F15DBED053}"/>
              </a:ext>
            </a:extLst>
          </p:cNvPr>
          <p:cNvSpPr txBox="1"/>
          <p:nvPr/>
        </p:nvSpPr>
        <p:spPr>
          <a:xfrm>
            <a:off x="2984263" y="5301743"/>
            <a:ext cx="297081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Coefficient in model : 0.0015</a:t>
            </a:r>
          </a:p>
        </p:txBody>
      </p:sp>
      <p:pic>
        <p:nvPicPr>
          <p:cNvPr id="2" name="Picture 4" descr="A close up of a map&#10;&#10;Description generated with high confidence">
            <a:extLst>
              <a:ext uri="{FF2B5EF4-FFF2-40B4-BE49-F238E27FC236}">
                <a16:creationId xmlns:a16="http://schemas.microsoft.com/office/drawing/2014/main" xmlns="" id="{5E8A7655-D525-4EBD-9979-054C3AC99DC5}"/>
              </a:ext>
            </a:extLst>
          </p:cNvPr>
          <p:cNvPicPr>
            <a:picLocks noChangeAspect="1"/>
          </p:cNvPicPr>
          <p:nvPr/>
        </p:nvPicPr>
        <p:blipFill rotWithShape="1">
          <a:blip r:embed="rId2"/>
          <a:srcRect l="-2639" t="4437" r="2902" b="341"/>
          <a:stretch/>
        </p:blipFill>
        <p:spPr>
          <a:xfrm>
            <a:off x="2305879" y="2053662"/>
            <a:ext cx="4167831" cy="3071428"/>
          </a:xfrm>
          <a:prstGeom prst="rect">
            <a:avLst/>
          </a:prstGeom>
          <a:ln>
            <a:solidFill>
              <a:schemeClr val="tx1"/>
            </a:solidFill>
          </a:ln>
        </p:spPr>
      </p:pic>
    </p:spTree>
    <p:extLst>
      <p:ext uri="{BB962C8B-B14F-4D97-AF65-F5344CB8AC3E}">
        <p14:creationId xmlns:p14="http://schemas.microsoft.com/office/powerpoint/2010/main" val="2642151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xmlns="" id="{BF2685EB-32ED-4FB4-B437-C8B5341416EC}"/>
              </a:ext>
            </a:extLst>
          </p:cNvPr>
          <p:cNvPicPr>
            <a:picLocks noChangeAspect="1"/>
          </p:cNvPicPr>
          <p:nvPr/>
        </p:nvPicPr>
        <p:blipFill>
          <a:blip r:embed="rId2"/>
          <a:stretch>
            <a:fillRect/>
          </a:stretch>
        </p:blipFill>
        <p:spPr>
          <a:xfrm>
            <a:off x="2309751" y="2335456"/>
            <a:ext cx="4514602" cy="3493374"/>
          </a:xfrm>
          <a:prstGeom prst="rect">
            <a:avLst/>
          </a:prstGeom>
        </p:spPr>
      </p:pic>
      <p:sp>
        <p:nvSpPr>
          <p:cNvPr id="6" name="TextBox 5">
            <a:extLst>
              <a:ext uri="{FF2B5EF4-FFF2-40B4-BE49-F238E27FC236}">
                <a16:creationId xmlns:a16="http://schemas.microsoft.com/office/drawing/2014/main" xmlns="" id="{2C9D73F7-FA22-47D3-82ED-6745627D6C2C}"/>
              </a:ext>
            </a:extLst>
          </p:cNvPr>
          <p:cNvSpPr txBox="1"/>
          <p:nvPr/>
        </p:nvSpPr>
        <p:spPr>
          <a:xfrm>
            <a:off x="1771177" y="1489023"/>
            <a:ext cx="9665909" cy="646331"/>
          </a:xfrm>
          <a:prstGeom prst="rect">
            <a:avLst/>
          </a:prstGeom>
          <a:noFill/>
        </p:spPr>
        <p:txBody>
          <a:bodyPr wrap="square" rtlCol="0" anchor="t">
            <a:spAutoFit/>
          </a:bodyPr>
          <a:lstStyle/>
          <a:p>
            <a:r>
              <a:rPr lang="en-GB"/>
              <a:t>Highest profits for the re-activation campaign running at a cost of 0.5 euro can be achieved if the  campaign targets 8,940 donors who represent 20% of the population.</a:t>
            </a:r>
            <a:endParaRPr lang="en-US"/>
          </a:p>
        </p:txBody>
      </p:sp>
      <p:cxnSp>
        <p:nvCxnSpPr>
          <p:cNvPr id="8" name="Straight Connector 7">
            <a:extLst>
              <a:ext uri="{FF2B5EF4-FFF2-40B4-BE49-F238E27FC236}">
                <a16:creationId xmlns:a16="http://schemas.microsoft.com/office/drawing/2014/main" xmlns="" id="{85D727C4-C21B-4E4B-8B0F-AC8DD5E5AD19}"/>
              </a:ext>
            </a:extLst>
          </p:cNvPr>
          <p:cNvCxnSpPr>
            <a:cxnSpLocks/>
          </p:cNvCxnSpPr>
          <p:nvPr/>
        </p:nvCxnSpPr>
        <p:spPr>
          <a:xfrm>
            <a:off x="3661015" y="2820238"/>
            <a:ext cx="0" cy="2341643"/>
          </a:xfrm>
          <a:prstGeom prst="line">
            <a:avLst/>
          </a:prstGeom>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xmlns="" id="{72E0FA16-5091-4E7A-9880-DD6F03EFEA32}"/>
              </a:ext>
            </a:extLst>
          </p:cNvPr>
          <p:cNvSpPr txBox="1">
            <a:spLocks/>
          </p:cNvSpPr>
          <p:nvPr/>
        </p:nvSpPr>
        <p:spPr>
          <a:xfrm>
            <a:off x="1771666" y="417474"/>
            <a:ext cx="9045557" cy="75818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a:t>Highest Profit According to the Model</a:t>
            </a:r>
            <a:endParaRPr lang="en-US"/>
          </a:p>
        </p:txBody>
      </p:sp>
      <p:sp>
        <p:nvSpPr>
          <p:cNvPr id="10" name="TextBox 9">
            <a:extLst>
              <a:ext uri="{FF2B5EF4-FFF2-40B4-BE49-F238E27FC236}">
                <a16:creationId xmlns:a16="http://schemas.microsoft.com/office/drawing/2014/main" xmlns="" id="{58D3EFB3-8E35-44CC-A722-62D9687C7E12}"/>
              </a:ext>
            </a:extLst>
          </p:cNvPr>
          <p:cNvSpPr txBox="1"/>
          <p:nvPr/>
        </p:nvSpPr>
        <p:spPr>
          <a:xfrm>
            <a:off x="7508504" y="2820087"/>
            <a:ext cx="2574967" cy="92333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Population size = 44691</a:t>
            </a:r>
          </a:p>
          <a:p>
            <a:r>
              <a:rPr lang="en-US"/>
              <a:t>Target incidence = 1%</a:t>
            </a:r>
          </a:p>
          <a:p>
            <a:r>
              <a:rPr lang="en-US"/>
              <a:t>Reward target= 35€</a:t>
            </a:r>
          </a:p>
        </p:txBody>
      </p:sp>
      <p:sp>
        <p:nvSpPr>
          <p:cNvPr id="3" name="TextBox 2">
            <a:extLst>
              <a:ext uri="{FF2B5EF4-FFF2-40B4-BE49-F238E27FC236}">
                <a16:creationId xmlns:a16="http://schemas.microsoft.com/office/drawing/2014/main" xmlns="" id="{E2645B1E-1EDD-45A8-AE42-9133D966C530}"/>
              </a:ext>
            </a:extLst>
          </p:cNvPr>
          <p:cNvSpPr txBox="1"/>
          <p:nvPr/>
        </p:nvSpPr>
        <p:spPr>
          <a:xfrm>
            <a:off x="7366658" y="4521529"/>
            <a:ext cx="3893347"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With these parameters,  DSC can expect to earn a profit of at least 1161</a:t>
            </a:r>
            <a:r>
              <a:rPr lang="en-US" dirty="0" smtClean="0"/>
              <a:t>€</a:t>
            </a:r>
          </a:p>
        </p:txBody>
      </p:sp>
      <p:cxnSp>
        <p:nvCxnSpPr>
          <p:cNvPr id="5" name="Straight Connector 4"/>
          <p:cNvCxnSpPr/>
          <p:nvPr/>
        </p:nvCxnSpPr>
        <p:spPr>
          <a:xfrm>
            <a:off x="2818614" y="4666268"/>
            <a:ext cx="373301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2648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xmlns="" id="{3F1527C3-06F4-4F4D-B364-8E97266450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xmlns="" id="{BF1C23D2-D74F-4456-AD7B-904A6E287C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 name="Freeform 7">
              <a:extLst>
                <a:ext uri="{FF2B5EF4-FFF2-40B4-BE49-F238E27FC236}">
                  <a16:creationId xmlns:a16="http://schemas.microsoft.com/office/drawing/2014/main" xmlns="" id="{578577AD-563A-4936-9ACB-FDCF298412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 name="Freeform 8">
              <a:extLst>
                <a:ext uri="{FF2B5EF4-FFF2-40B4-BE49-F238E27FC236}">
                  <a16:creationId xmlns:a16="http://schemas.microsoft.com/office/drawing/2014/main" xmlns="" id="{1C9F3743-BFAB-4636-81C7-ACD99C694B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 name="Freeform 9">
              <a:extLst>
                <a:ext uri="{FF2B5EF4-FFF2-40B4-BE49-F238E27FC236}">
                  <a16:creationId xmlns:a16="http://schemas.microsoft.com/office/drawing/2014/main" xmlns="" id="{FC58029E-BC15-45E4-AA28-CC80C96A3F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 name="Freeform 10">
              <a:extLst>
                <a:ext uri="{FF2B5EF4-FFF2-40B4-BE49-F238E27FC236}">
                  <a16:creationId xmlns:a16="http://schemas.microsoft.com/office/drawing/2014/main" xmlns="" id="{41CBB721-7EDD-4FEA-9D6B-A3656D9F45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 name="Freeform 11">
              <a:extLst>
                <a:ext uri="{FF2B5EF4-FFF2-40B4-BE49-F238E27FC236}">
                  <a16:creationId xmlns:a16="http://schemas.microsoft.com/office/drawing/2014/main" xmlns="" id="{4C945CDA-4F14-4FA0-B272-B1E25B4FA1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6" name="Rectangle 15">
            <a:extLst>
              <a:ext uri="{FF2B5EF4-FFF2-40B4-BE49-F238E27FC236}">
                <a16:creationId xmlns:a16="http://schemas.microsoft.com/office/drawing/2014/main" xmlns=""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653DB47-B401-4DCD-AFBB-DF6CBC7524D8}"/>
              </a:ext>
            </a:extLst>
          </p:cNvPr>
          <p:cNvSpPr>
            <a:spLocks noGrp="1"/>
          </p:cNvSpPr>
          <p:nvPr>
            <p:ph type="title"/>
          </p:nvPr>
        </p:nvSpPr>
        <p:spPr>
          <a:xfrm>
            <a:off x="1229838" y="2365513"/>
            <a:ext cx="7411825" cy="1752599"/>
          </a:xfrm>
        </p:spPr>
        <p:txBody>
          <a:bodyPr vert="horz" lIns="91440" tIns="45720" rIns="91440" bIns="45720" rtlCol="0" anchor="ctr">
            <a:normAutofit/>
          </a:bodyPr>
          <a:lstStyle/>
          <a:p>
            <a:pPr algn="l"/>
            <a:r>
              <a:rPr lang="en-US" sz="4000" dirty="0"/>
              <a:t>Thank you ! Any questions ?</a:t>
            </a:r>
          </a:p>
        </p:txBody>
      </p:sp>
      <p:grpSp>
        <p:nvGrpSpPr>
          <p:cNvPr id="7" name="Group 17">
            <a:extLst>
              <a:ext uri="{FF2B5EF4-FFF2-40B4-BE49-F238E27FC236}">
                <a16:creationId xmlns:a16="http://schemas.microsoft.com/office/drawing/2014/main" xmlns=""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6526211" y="0"/>
            <a:ext cx="5014912" cy="6862763"/>
            <a:chOff x="2928938" y="-4763"/>
            <a:chExt cx="5014912" cy="6862763"/>
          </a:xfrm>
        </p:grpSpPr>
        <p:sp>
          <p:nvSpPr>
            <p:cNvPr id="19" name="Freeform 6">
              <a:extLst>
                <a:ext uri="{FF2B5EF4-FFF2-40B4-BE49-F238E27FC236}">
                  <a16:creationId xmlns:a16="http://schemas.microsoft.com/office/drawing/2014/main" xmlns=""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xmlns=""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xmlns=""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2" name="Freeform 13">
              <a:extLst>
                <a:ext uri="{FF2B5EF4-FFF2-40B4-BE49-F238E27FC236}">
                  <a16:creationId xmlns:a16="http://schemas.microsoft.com/office/drawing/2014/main" xmlns=""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4">
              <a:extLst>
                <a:ext uri="{FF2B5EF4-FFF2-40B4-BE49-F238E27FC236}">
                  <a16:creationId xmlns:a16="http://schemas.microsoft.com/office/drawing/2014/main" xmlns=""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xmlns=""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43128773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01962A6E-1AA9-4C57-A354-403E9EA034C3}"/>
              </a:ext>
            </a:extLst>
          </p:cNvPr>
          <p:cNvGrpSpPr/>
          <p:nvPr/>
        </p:nvGrpSpPr>
        <p:grpSpPr>
          <a:xfrm>
            <a:off x="1360710" y="3325884"/>
            <a:ext cx="10406743" cy="914400"/>
            <a:chOff x="1360710" y="3325884"/>
            <a:chExt cx="10406743" cy="914400"/>
          </a:xfrm>
        </p:grpSpPr>
        <p:sp>
          <p:nvSpPr>
            <p:cNvPr id="4" name="Arrow: Right 3">
              <a:extLst>
                <a:ext uri="{FF2B5EF4-FFF2-40B4-BE49-F238E27FC236}">
                  <a16:creationId xmlns:a16="http://schemas.microsoft.com/office/drawing/2014/main" xmlns="" id="{4D6A8A28-77D7-479C-BC6D-C85BC171DE77}"/>
                </a:ext>
              </a:extLst>
            </p:cNvPr>
            <p:cNvSpPr/>
            <p:nvPr/>
          </p:nvSpPr>
          <p:spPr>
            <a:xfrm>
              <a:off x="1360710" y="3325884"/>
              <a:ext cx="10406743" cy="91440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cxnSp>
          <p:nvCxnSpPr>
            <p:cNvPr id="45" name="Straight Connector 44">
              <a:extLst>
                <a:ext uri="{FF2B5EF4-FFF2-40B4-BE49-F238E27FC236}">
                  <a16:creationId xmlns:a16="http://schemas.microsoft.com/office/drawing/2014/main" xmlns="" id="{E51A5E9E-0529-4799-AC5B-840EAED6A6BE}"/>
                </a:ext>
              </a:extLst>
            </p:cNvPr>
            <p:cNvCxnSpPr>
              <a:cxnSpLocks/>
            </p:cNvCxnSpPr>
            <p:nvPr/>
          </p:nvCxnSpPr>
          <p:spPr>
            <a:xfrm flipV="1">
              <a:off x="6564080" y="3568904"/>
              <a:ext cx="1" cy="426796"/>
            </a:xfrm>
            <a:prstGeom prst="line">
              <a:avLst/>
            </a:prstGeom>
            <a:ln w="25400">
              <a:solidFill>
                <a:schemeClr val="bg1"/>
              </a:solidFill>
            </a:ln>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xmlns="" id="{208725D5-57C6-478C-9ADF-8AAD57D841FA}"/>
                </a:ext>
              </a:extLst>
            </p:cNvPr>
            <p:cNvCxnSpPr>
              <a:cxnSpLocks/>
            </p:cNvCxnSpPr>
            <p:nvPr/>
          </p:nvCxnSpPr>
          <p:spPr>
            <a:xfrm flipH="1" flipV="1">
              <a:off x="3439905" y="3466226"/>
              <a:ext cx="13569" cy="547082"/>
            </a:xfrm>
            <a:prstGeom prst="line">
              <a:avLst/>
            </a:prstGeom>
            <a:ln w="25400">
              <a:solidFill>
                <a:schemeClr val="bg1"/>
              </a:solidFill>
            </a:ln>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xmlns="" id="{AC15A074-08C6-4C8E-8913-2D03354D2A85}"/>
                </a:ext>
              </a:extLst>
            </p:cNvPr>
            <p:cNvCxnSpPr>
              <a:cxnSpLocks/>
            </p:cNvCxnSpPr>
            <p:nvPr/>
          </p:nvCxnSpPr>
          <p:spPr>
            <a:xfrm flipV="1">
              <a:off x="9541326" y="3568904"/>
              <a:ext cx="1" cy="426796"/>
            </a:xfrm>
            <a:prstGeom prst="line">
              <a:avLst/>
            </a:prstGeom>
            <a:ln w="25400">
              <a:solidFill>
                <a:schemeClr val="bg1"/>
              </a:solidFill>
            </a:ln>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xmlns="" id="{0AE298B5-4F53-4265-BC9F-1265A27E7E29}"/>
                </a:ext>
              </a:extLst>
            </p:cNvPr>
            <p:cNvCxnSpPr>
              <a:cxnSpLocks/>
            </p:cNvCxnSpPr>
            <p:nvPr/>
          </p:nvCxnSpPr>
          <p:spPr>
            <a:xfrm flipH="1" flipV="1">
              <a:off x="4279504" y="3526369"/>
              <a:ext cx="13569" cy="547082"/>
            </a:xfrm>
            <a:prstGeom prst="line">
              <a:avLst/>
            </a:prstGeom>
            <a:ln w="25400">
              <a:solidFill>
                <a:schemeClr val="bg1"/>
              </a:solidFill>
            </a:ln>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xmlns="" id="{7FFDE599-5651-4FDD-AD47-F15DA5FFFCCB}"/>
                </a:ext>
              </a:extLst>
            </p:cNvPr>
            <p:cNvCxnSpPr>
              <a:cxnSpLocks/>
            </p:cNvCxnSpPr>
            <p:nvPr/>
          </p:nvCxnSpPr>
          <p:spPr>
            <a:xfrm flipH="1" flipV="1">
              <a:off x="7315200" y="3526369"/>
              <a:ext cx="13569" cy="547082"/>
            </a:xfrm>
            <a:prstGeom prst="line">
              <a:avLst/>
            </a:prstGeom>
            <a:ln w="25400">
              <a:solidFill>
                <a:schemeClr val="bg1"/>
              </a:solidFill>
            </a:ln>
          </p:spPr>
          <p:style>
            <a:lnRef idx="2">
              <a:schemeClr val="dk1"/>
            </a:lnRef>
            <a:fillRef idx="0">
              <a:schemeClr val="dk1"/>
            </a:fillRef>
            <a:effectRef idx="1">
              <a:schemeClr val="dk1"/>
            </a:effectRef>
            <a:fontRef idx="minor">
              <a:schemeClr val="tx1"/>
            </a:fontRef>
          </p:style>
        </p:cxnSp>
      </p:grpSp>
      <p:sp>
        <p:nvSpPr>
          <p:cNvPr id="2" name="Title 1">
            <a:extLst>
              <a:ext uri="{FF2B5EF4-FFF2-40B4-BE49-F238E27FC236}">
                <a16:creationId xmlns:a16="http://schemas.microsoft.com/office/drawing/2014/main" xmlns="" id="{71CA07BA-C390-4A04-A2A5-B0B78FE943F9}"/>
              </a:ext>
            </a:extLst>
          </p:cNvPr>
          <p:cNvSpPr>
            <a:spLocks noGrp="1"/>
          </p:cNvSpPr>
          <p:nvPr>
            <p:ph type="title"/>
          </p:nvPr>
        </p:nvSpPr>
        <p:spPr>
          <a:xfrm>
            <a:off x="1771666" y="417474"/>
            <a:ext cx="9045557" cy="758184"/>
          </a:xfrm>
        </p:spPr>
        <p:txBody>
          <a:bodyPr/>
          <a:lstStyle/>
          <a:p>
            <a:pPr algn="l"/>
            <a:r>
              <a:rPr lang="en-GB" dirty="0"/>
              <a:t>Base Table Construction Timeline</a:t>
            </a:r>
            <a:endParaRPr lang="en-US" dirty="0"/>
          </a:p>
        </p:txBody>
      </p:sp>
      <p:sp>
        <p:nvSpPr>
          <p:cNvPr id="15" name="TextBox 14">
            <a:extLst>
              <a:ext uri="{FF2B5EF4-FFF2-40B4-BE49-F238E27FC236}">
                <a16:creationId xmlns:a16="http://schemas.microsoft.com/office/drawing/2014/main" xmlns="" id="{0E8CF32A-6B50-4613-8901-EA0C8102D3FB}"/>
              </a:ext>
            </a:extLst>
          </p:cNvPr>
          <p:cNvSpPr txBox="1"/>
          <p:nvPr/>
        </p:nvSpPr>
        <p:spPr>
          <a:xfrm>
            <a:off x="2710585" y="3570480"/>
            <a:ext cx="925282" cy="369332"/>
          </a:xfrm>
          <a:prstGeom prst="rect">
            <a:avLst/>
          </a:prstGeom>
          <a:noFill/>
        </p:spPr>
        <p:txBody>
          <a:bodyPr wrap="square" rtlCol="0">
            <a:spAutoFit/>
          </a:bodyPr>
          <a:lstStyle/>
          <a:p>
            <a:r>
              <a:rPr lang="en-GB" dirty="0"/>
              <a:t>info</a:t>
            </a:r>
          </a:p>
        </p:txBody>
      </p:sp>
      <p:sp>
        <p:nvSpPr>
          <p:cNvPr id="16" name="TextBox 15">
            <a:extLst>
              <a:ext uri="{FF2B5EF4-FFF2-40B4-BE49-F238E27FC236}">
                <a16:creationId xmlns:a16="http://schemas.microsoft.com/office/drawing/2014/main" xmlns="" id="{58494510-775A-4A83-9441-ABD042AB56B0}"/>
              </a:ext>
            </a:extLst>
          </p:cNvPr>
          <p:cNvSpPr txBox="1"/>
          <p:nvPr/>
        </p:nvSpPr>
        <p:spPr>
          <a:xfrm>
            <a:off x="3510662" y="3569692"/>
            <a:ext cx="925282" cy="369332"/>
          </a:xfrm>
          <a:prstGeom prst="rect">
            <a:avLst/>
          </a:prstGeom>
          <a:noFill/>
        </p:spPr>
        <p:txBody>
          <a:bodyPr wrap="square" rtlCol="0">
            <a:spAutoFit/>
          </a:bodyPr>
          <a:lstStyle/>
          <a:p>
            <a:r>
              <a:rPr lang="en-GB" dirty="0"/>
              <a:t>target</a:t>
            </a:r>
          </a:p>
        </p:txBody>
      </p:sp>
      <p:grpSp>
        <p:nvGrpSpPr>
          <p:cNvPr id="27" name="Group 26">
            <a:extLst>
              <a:ext uri="{FF2B5EF4-FFF2-40B4-BE49-F238E27FC236}">
                <a16:creationId xmlns:a16="http://schemas.microsoft.com/office/drawing/2014/main" xmlns="" id="{B774B5AD-E50E-482A-83A1-2C257044B255}"/>
              </a:ext>
            </a:extLst>
          </p:cNvPr>
          <p:cNvGrpSpPr/>
          <p:nvPr/>
        </p:nvGrpSpPr>
        <p:grpSpPr>
          <a:xfrm>
            <a:off x="2852078" y="2435603"/>
            <a:ext cx="587826" cy="1158698"/>
            <a:chOff x="2231574" y="2626103"/>
            <a:chExt cx="587826" cy="1158698"/>
          </a:xfrm>
        </p:grpSpPr>
        <p:sp>
          <p:nvSpPr>
            <p:cNvPr id="20" name="Flowchart: Punched Tape 19">
              <a:extLst>
                <a:ext uri="{FF2B5EF4-FFF2-40B4-BE49-F238E27FC236}">
                  <a16:creationId xmlns:a16="http://schemas.microsoft.com/office/drawing/2014/main" xmlns="" id="{988AE73C-168D-4778-A54E-2C99EF1A8E3D}"/>
                </a:ext>
              </a:extLst>
            </p:cNvPr>
            <p:cNvSpPr/>
            <p:nvPr/>
          </p:nvSpPr>
          <p:spPr>
            <a:xfrm>
              <a:off x="2231574" y="2626103"/>
              <a:ext cx="587825" cy="494670"/>
            </a:xfrm>
            <a:prstGeom prst="flowChartPunchedTape">
              <a:avLst/>
            </a:prstGeom>
            <a:solidFill>
              <a:schemeClr val="accent5"/>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xmlns="" id="{167A7297-37D8-4F7B-961A-B20EC523FB44}"/>
                </a:ext>
              </a:extLst>
            </p:cNvPr>
            <p:cNvCxnSpPr>
              <a:cxnSpLocks/>
            </p:cNvCxnSpPr>
            <p:nvPr/>
          </p:nvCxnSpPr>
          <p:spPr>
            <a:xfrm>
              <a:off x="2819400" y="2993182"/>
              <a:ext cx="0" cy="791619"/>
            </a:xfrm>
            <a:prstGeom prst="line">
              <a:avLst/>
            </a:prstGeom>
          </p:spPr>
          <p:style>
            <a:lnRef idx="2">
              <a:schemeClr val="dk1"/>
            </a:lnRef>
            <a:fillRef idx="0">
              <a:schemeClr val="dk1"/>
            </a:fillRef>
            <a:effectRef idx="1">
              <a:schemeClr val="dk1"/>
            </a:effectRef>
            <a:fontRef idx="minor">
              <a:schemeClr val="tx1"/>
            </a:fontRef>
          </p:style>
        </p:cxnSp>
      </p:grpSp>
      <p:grpSp>
        <p:nvGrpSpPr>
          <p:cNvPr id="28" name="Group 27">
            <a:extLst>
              <a:ext uri="{FF2B5EF4-FFF2-40B4-BE49-F238E27FC236}">
                <a16:creationId xmlns:a16="http://schemas.microsoft.com/office/drawing/2014/main" xmlns="" id="{126BE4B4-5451-43FE-BE99-D57C3D49FB79}"/>
              </a:ext>
            </a:extLst>
          </p:cNvPr>
          <p:cNvGrpSpPr/>
          <p:nvPr/>
        </p:nvGrpSpPr>
        <p:grpSpPr>
          <a:xfrm>
            <a:off x="5964046" y="2470251"/>
            <a:ext cx="587826" cy="1158698"/>
            <a:chOff x="2231574" y="2626103"/>
            <a:chExt cx="587826" cy="1158698"/>
          </a:xfrm>
        </p:grpSpPr>
        <p:sp>
          <p:nvSpPr>
            <p:cNvPr id="29" name="Flowchart: Punched Tape 28">
              <a:extLst>
                <a:ext uri="{FF2B5EF4-FFF2-40B4-BE49-F238E27FC236}">
                  <a16:creationId xmlns:a16="http://schemas.microsoft.com/office/drawing/2014/main" xmlns="" id="{31494598-EE4C-45DE-B7F9-E1A3FBCA3AF7}"/>
                </a:ext>
              </a:extLst>
            </p:cNvPr>
            <p:cNvSpPr/>
            <p:nvPr/>
          </p:nvSpPr>
          <p:spPr>
            <a:xfrm>
              <a:off x="2231574" y="2626103"/>
              <a:ext cx="587825" cy="494670"/>
            </a:xfrm>
            <a:prstGeom prst="flowChartPunchedTape">
              <a:avLst/>
            </a:prstGeom>
            <a:solidFill>
              <a:schemeClr val="accent5"/>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xmlns="" id="{1100EDA4-BE89-4307-BB5E-D02BFBE99E04}"/>
                </a:ext>
              </a:extLst>
            </p:cNvPr>
            <p:cNvCxnSpPr>
              <a:cxnSpLocks/>
            </p:cNvCxnSpPr>
            <p:nvPr/>
          </p:nvCxnSpPr>
          <p:spPr>
            <a:xfrm>
              <a:off x="2819400" y="2993182"/>
              <a:ext cx="0" cy="791619"/>
            </a:xfrm>
            <a:prstGeom prst="line">
              <a:avLst/>
            </a:prstGeom>
          </p:spPr>
          <p:style>
            <a:lnRef idx="2">
              <a:schemeClr val="dk1"/>
            </a:lnRef>
            <a:fillRef idx="0">
              <a:schemeClr val="dk1"/>
            </a:fillRef>
            <a:effectRef idx="1">
              <a:schemeClr val="dk1"/>
            </a:effectRef>
            <a:fontRef idx="minor">
              <a:schemeClr val="tx1"/>
            </a:fontRef>
          </p:style>
        </p:cxnSp>
      </p:grpSp>
      <p:sp>
        <p:nvSpPr>
          <p:cNvPr id="31" name="TextBox 30">
            <a:extLst>
              <a:ext uri="{FF2B5EF4-FFF2-40B4-BE49-F238E27FC236}">
                <a16:creationId xmlns:a16="http://schemas.microsoft.com/office/drawing/2014/main" xmlns="" id="{7322C367-7498-4743-B202-5927467AF729}"/>
              </a:ext>
            </a:extLst>
          </p:cNvPr>
          <p:cNvSpPr txBox="1"/>
          <p:nvPr/>
        </p:nvSpPr>
        <p:spPr>
          <a:xfrm>
            <a:off x="2852078" y="2493922"/>
            <a:ext cx="925282" cy="369332"/>
          </a:xfrm>
          <a:prstGeom prst="rect">
            <a:avLst/>
          </a:prstGeom>
          <a:noFill/>
        </p:spPr>
        <p:txBody>
          <a:bodyPr wrap="square" rtlCol="0">
            <a:spAutoFit/>
          </a:bodyPr>
          <a:lstStyle/>
          <a:p>
            <a:r>
              <a:rPr lang="en-GB" dirty="0"/>
              <a:t>Past</a:t>
            </a:r>
          </a:p>
        </p:txBody>
      </p:sp>
      <p:grpSp>
        <p:nvGrpSpPr>
          <p:cNvPr id="64" name="Group 63">
            <a:extLst>
              <a:ext uri="{FF2B5EF4-FFF2-40B4-BE49-F238E27FC236}">
                <a16:creationId xmlns:a16="http://schemas.microsoft.com/office/drawing/2014/main" xmlns="" id="{ED558C10-26B2-463D-82EF-FBE09F2DCDFF}"/>
              </a:ext>
            </a:extLst>
          </p:cNvPr>
          <p:cNvGrpSpPr/>
          <p:nvPr/>
        </p:nvGrpSpPr>
        <p:grpSpPr>
          <a:xfrm>
            <a:off x="9241960" y="2445077"/>
            <a:ext cx="587825" cy="1183872"/>
            <a:chOff x="9241971" y="1975581"/>
            <a:chExt cx="587825" cy="1183872"/>
          </a:xfrm>
        </p:grpSpPr>
        <p:sp>
          <p:nvSpPr>
            <p:cNvPr id="36" name="Flowchart: Document 35">
              <a:extLst>
                <a:ext uri="{FF2B5EF4-FFF2-40B4-BE49-F238E27FC236}">
                  <a16:creationId xmlns:a16="http://schemas.microsoft.com/office/drawing/2014/main" xmlns="" id="{08B93076-FCB2-46B5-9263-DCE55CB95707}"/>
                </a:ext>
              </a:extLst>
            </p:cNvPr>
            <p:cNvSpPr/>
            <p:nvPr/>
          </p:nvSpPr>
          <p:spPr>
            <a:xfrm rot="10800000">
              <a:off x="9241971" y="1975581"/>
              <a:ext cx="587825" cy="494670"/>
            </a:xfrm>
            <a:prstGeom prst="flowChartDocumen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Connector 37">
              <a:extLst>
                <a:ext uri="{FF2B5EF4-FFF2-40B4-BE49-F238E27FC236}">
                  <a16:creationId xmlns:a16="http://schemas.microsoft.com/office/drawing/2014/main" xmlns="" id="{7193B50D-0249-44A3-B52A-FC61E9DDB035}"/>
                </a:ext>
              </a:extLst>
            </p:cNvPr>
            <p:cNvCxnSpPr>
              <a:stCxn id="36" idx="0"/>
            </p:cNvCxnSpPr>
            <p:nvPr/>
          </p:nvCxnSpPr>
          <p:spPr>
            <a:xfrm>
              <a:off x="9535914" y="2470120"/>
              <a:ext cx="0" cy="68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xmlns="" id="{15F972E6-F6E0-4281-932D-B37408D3B2FE}"/>
              </a:ext>
            </a:extLst>
          </p:cNvPr>
          <p:cNvSpPr txBox="1"/>
          <p:nvPr/>
        </p:nvSpPr>
        <p:spPr>
          <a:xfrm>
            <a:off x="5964046" y="2501590"/>
            <a:ext cx="925282" cy="369332"/>
          </a:xfrm>
          <a:prstGeom prst="rect">
            <a:avLst/>
          </a:prstGeom>
          <a:noFill/>
        </p:spPr>
        <p:txBody>
          <a:bodyPr wrap="square" rtlCol="0">
            <a:spAutoFit/>
          </a:bodyPr>
          <a:lstStyle/>
          <a:p>
            <a:r>
              <a:rPr lang="en-GB" dirty="0"/>
              <a:t>Past</a:t>
            </a:r>
          </a:p>
        </p:txBody>
      </p:sp>
      <p:sp>
        <p:nvSpPr>
          <p:cNvPr id="57" name="TextBox 56">
            <a:extLst>
              <a:ext uri="{FF2B5EF4-FFF2-40B4-BE49-F238E27FC236}">
                <a16:creationId xmlns:a16="http://schemas.microsoft.com/office/drawing/2014/main" xmlns="" id="{C87B3BE4-E521-464A-9463-A5AB3F0876DA}"/>
              </a:ext>
            </a:extLst>
          </p:cNvPr>
          <p:cNvSpPr txBox="1"/>
          <p:nvPr/>
        </p:nvSpPr>
        <p:spPr>
          <a:xfrm>
            <a:off x="6025253" y="3593070"/>
            <a:ext cx="925282" cy="369332"/>
          </a:xfrm>
          <a:prstGeom prst="rect">
            <a:avLst/>
          </a:prstGeom>
          <a:noFill/>
        </p:spPr>
        <p:txBody>
          <a:bodyPr wrap="square" rtlCol="0">
            <a:spAutoFit/>
          </a:bodyPr>
          <a:lstStyle/>
          <a:p>
            <a:r>
              <a:rPr lang="en-GB"/>
              <a:t>info</a:t>
            </a:r>
          </a:p>
        </p:txBody>
      </p:sp>
      <p:sp>
        <p:nvSpPr>
          <p:cNvPr id="58" name="TextBox 57">
            <a:extLst>
              <a:ext uri="{FF2B5EF4-FFF2-40B4-BE49-F238E27FC236}">
                <a16:creationId xmlns:a16="http://schemas.microsoft.com/office/drawing/2014/main" xmlns="" id="{BD26BB91-8CA6-41CB-9185-CDC27EB92604}"/>
              </a:ext>
            </a:extLst>
          </p:cNvPr>
          <p:cNvSpPr txBox="1"/>
          <p:nvPr/>
        </p:nvSpPr>
        <p:spPr>
          <a:xfrm>
            <a:off x="6523299" y="3589655"/>
            <a:ext cx="925282" cy="369332"/>
          </a:xfrm>
          <a:prstGeom prst="rect">
            <a:avLst/>
          </a:prstGeom>
          <a:noFill/>
        </p:spPr>
        <p:txBody>
          <a:bodyPr wrap="square" rtlCol="0">
            <a:spAutoFit/>
          </a:bodyPr>
          <a:lstStyle/>
          <a:p>
            <a:r>
              <a:rPr lang="en-GB"/>
              <a:t>target</a:t>
            </a:r>
          </a:p>
        </p:txBody>
      </p:sp>
      <p:sp>
        <p:nvSpPr>
          <p:cNvPr id="59" name="TextBox 58">
            <a:extLst>
              <a:ext uri="{FF2B5EF4-FFF2-40B4-BE49-F238E27FC236}">
                <a16:creationId xmlns:a16="http://schemas.microsoft.com/office/drawing/2014/main" xmlns="" id="{08EF4D47-E799-4D0E-80E8-860DF7D50595}"/>
              </a:ext>
            </a:extLst>
          </p:cNvPr>
          <p:cNvSpPr txBox="1"/>
          <p:nvPr/>
        </p:nvSpPr>
        <p:spPr>
          <a:xfrm>
            <a:off x="9541063" y="3589655"/>
            <a:ext cx="1429374" cy="369332"/>
          </a:xfrm>
          <a:prstGeom prst="rect">
            <a:avLst/>
          </a:prstGeom>
          <a:noFill/>
        </p:spPr>
        <p:txBody>
          <a:bodyPr wrap="square" rtlCol="0" anchor="t">
            <a:spAutoFit/>
          </a:bodyPr>
          <a:lstStyle/>
          <a:p>
            <a:r>
              <a:rPr lang="en-GB" dirty="0"/>
              <a:t>Donate &gt;35</a:t>
            </a:r>
          </a:p>
        </p:txBody>
      </p:sp>
      <p:sp>
        <p:nvSpPr>
          <p:cNvPr id="63" name="Right Brace 62">
            <a:extLst>
              <a:ext uri="{FF2B5EF4-FFF2-40B4-BE49-F238E27FC236}">
                <a16:creationId xmlns:a16="http://schemas.microsoft.com/office/drawing/2014/main" xmlns="" id="{8126EDC3-4775-4A74-89D0-CA96D1D1E200}"/>
              </a:ext>
            </a:extLst>
          </p:cNvPr>
          <p:cNvSpPr/>
          <p:nvPr/>
        </p:nvSpPr>
        <p:spPr>
          <a:xfrm rot="5400000">
            <a:off x="1855347" y="3127814"/>
            <a:ext cx="658800" cy="2509715"/>
          </a:xfrm>
          <a:prstGeom prst="rightBrace">
            <a:avLst>
              <a:gd name="adj1" fmla="val 8333"/>
              <a:gd name="adj2" fmla="val 71687"/>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5" name="TextBox 64">
            <a:extLst>
              <a:ext uri="{FF2B5EF4-FFF2-40B4-BE49-F238E27FC236}">
                <a16:creationId xmlns:a16="http://schemas.microsoft.com/office/drawing/2014/main" xmlns="" id="{46E07CD0-A555-47C2-90DE-9E8BA02B49F6}"/>
              </a:ext>
            </a:extLst>
          </p:cNvPr>
          <p:cNvSpPr txBox="1"/>
          <p:nvPr/>
        </p:nvSpPr>
        <p:spPr>
          <a:xfrm>
            <a:off x="9241960" y="2560941"/>
            <a:ext cx="925282" cy="369332"/>
          </a:xfrm>
          <a:prstGeom prst="rect">
            <a:avLst/>
          </a:prstGeom>
          <a:noFill/>
        </p:spPr>
        <p:txBody>
          <a:bodyPr wrap="square" rtlCol="0">
            <a:spAutoFit/>
          </a:bodyPr>
          <a:lstStyle/>
          <a:p>
            <a:r>
              <a:rPr lang="en-GB"/>
              <a:t>Now</a:t>
            </a:r>
          </a:p>
        </p:txBody>
      </p:sp>
      <p:sp>
        <p:nvSpPr>
          <p:cNvPr id="68" name="TextBox 67">
            <a:extLst>
              <a:ext uri="{FF2B5EF4-FFF2-40B4-BE49-F238E27FC236}">
                <a16:creationId xmlns:a16="http://schemas.microsoft.com/office/drawing/2014/main" xmlns="" id="{7DD21519-6B86-4183-B299-80C1EC88B8AB}"/>
              </a:ext>
            </a:extLst>
          </p:cNvPr>
          <p:cNvSpPr txBox="1"/>
          <p:nvPr/>
        </p:nvSpPr>
        <p:spPr>
          <a:xfrm>
            <a:off x="5399426" y="1963076"/>
            <a:ext cx="1855231" cy="276999"/>
          </a:xfrm>
          <a:prstGeom prst="rect">
            <a:avLst/>
          </a:prstGeom>
          <a:solidFill>
            <a:srgbClr val="595959"/>
          </a:solidFill>
        </p:spPr>
        <p:txBody>
          <a:bodyPr wrap="square" rtlCol="0" anchor="t">
            <a:spAutoFit/>
          </a:bodyPr>
          <a:lstStyle>
            <a:defPPr>
              <a:defRPr lang="en-US"/>
            </a:defPPr>
            <a:lvl1pPr algn="ctr">
              <a:defRPr sz="1200" b="1">
                <a:solidFill>
                  <a:schemeClr val="bg1"/>
                </a:solidFill>
              </a:defRPr>
            </a:lvl1pPr>
          </a:lstStyle>
          <a:p>
            <a:r>
              <a:rPr lang="en-GB" dirty="0"/>
              <a:t>Jan 15 2014 (Test Data)</a:t>
            </a:r>
          </a:p>
        </p:txBody>
      </p:sp>
      <p:sp>
        <p:nvSpPr>
          <p:cNvPr id="70" name="TextBox 69">
            <a:extLst>
              <a:ext uri="{FF2B5EF4-FFF2-40B4-BE49-F238E27FC236}">
                <a16:creationId xmlns:a16="http://schemas.microsoft.com/office/drawing/2014/main" xmlns="" id="{C35B90DB-1E05-42E3-9067-6D3E3337B775}"/>
              </a:ext>
            </a:extLst>
          </p:cNvPr>
          <p:cNvSpPr txBox="1"/>
          <p:nvPr/>
        </p:nvSpPr>
        <p:spPr>
          <a:xfrm>
            <a:off x="718427" y="4591694"/>
            <a:ext cx="2918794" cy="369332"/>
          </a:xfrm>
          <a:prstGeom prst="rect">
            <a:avLst/>
          </a:prstGeom>
          <a:noFill/>
        </p:spPr>
        <p:txBody>
          <a:bodyPr wrap="square" rtlCol="0">
            <a:spAutoFit/>
          </a:bodyPr>
          <a:lstStyle/>
          <a:p>
            <a:r>
              <a:rPr lang="en-GB"/>
              <a:t>Less than 2013/04/11 to 1995</a:t>
            </a:r>
          </a:p>
        </p:txBody>
      </p:sp>
      <p:sp>
        <p:nvSpPr>
          <p:cNvPr id="71" name="Right Brace 70">
            <a:extLst>
              <a:ext uri="{FF2B5EF4-FFF2-40B4-BE49-F238E27FC236}">
                <a16:creationId xmlns:a16="http://schemas.microsoft.com/office/drawing/2014/main" xmlns="" id="{628F31F5-0CC4-40EA-A914-355B3B0E3464}"/>
              </a:ext>
            </a:extLst>
          </p:cNvPr>
          <p:cNvSpPr/>
          <p:nvPr/>
        </p:nvSpPr>
        <p:spPr>
          <a:xfrm rot="5400000">
            <a:off x="3673264" y="2697931"/>
            <a:ext cx="659020" cy="5181749"/>
          </a:xfrm>
          <a:prstGeom prst="rightBrace">
            <a:avLst>
              <a:gd name="adj1" fmla="val 8333"/>
              <a:gd name="adj2" fmla="val 19735"/>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2" name="TextBox 71">
            <a:extLst>
              <a:ext uri="{FF2B5EF4-FFF2-40B4-BE49-F238E27FC236}">
                <a16:creationId xmlns:a16="http://schemas.microsoft.com/office/drawing/2014/main" xmlns="" id="{8EF44A8A-CE29-454B-ADD4-2792E36FCDDB}"/>
              </a:ext>
            </a:extLst>
          </p:cNvPr>
          <p:cNvSpPr txBox="1"/>
          <p:nvPr/>
        </p:nvSpPr>
        <p:spPr>
          <a:xfrm>
            <a:off x="4591427" y="5614409"/>
            <a:ext cx="2918794" cy="369332"/>
          </a:xfrm>
          <a:prstGeom prst="rect">
            <a:avLst/>
          </a:prstGeom>
          <a:noFill/>
        </p:spPr>
        <p:txBody>
          <a:bodyPr wrap="square" rtlCol="0">
            <a:spAutoFit/>
          </a:bodyPr>
          <a:lstStyle/>
          <a:p>
            <a:r>
              <a:rPr lang="en-GB"/>
              <a:t>Less than 2014/01/15 to 1995</a:t>
            </a:r>
          </a:p>
        </p:txBody>
      </p:sp>
      <p:sp>
        <p:nvSpPr>
          <p:cNvPr id="34" name="TextBox 33">
            <a:extLst>
              <a:ext uri="{FF2B5EF4-FFF2-40B4-BE49-F238E27FC236}">
                <a16:creationId xmlns:a16="http://schemas.microsoft.com/office/drawing/2014/main" xmlns="" id="{7A42F7CD-F453-481F-937E-FBD3E189841F}"/>
              </a:ext>
            </a:extLst>
          </p:cNvPr>
          <p:cNvSpPr txBox="1"/>
          <p:nvPr/>
        </p:nvSpPr>
        <p:spPr>
          <a:xfrm>
            <a:off x="2094365" y="1963075"/>
            <a:ext cx="1855231" cy="276999"/>
          </a:xfrm>
          <a:prstGeom prst="rect">
            <a:avLst/>
          </a:prstGeom>
          <a:solidFill>
            <a:srgbClr val="595959"/>
          </a:solidFill>
        </p:spPr>
        <p:txBody>
          <a:bodyPr wrap="square" rtlCol="0" anchor="t">
            <a:spAutoFit/>
          </a:bodyPr>
          <a:lstStyle/>
          <a:p>
            <a:pPr algn="ctr"/>
            <a:r>
              <a:rPr lang="en-GB" sz="1200" b="1">
                <a:solidFill>
                  <a:schemeClr val="bg1"/>
                </a:solidFill>
              </a:rPr>
              <a:t>April 11 2013 (Train Data)</a:t>
            </a:r>
          </a:p>
        </p:txBody>
      </p:sp>
      <p:sp>
        <p:nvSpPr>
          <p:cNvPr id="35" name="TextBox 34">
            <a:extLst>
              <a:ext uri="{FF2B5EF4-FFF2-40B4-BE49-F238E27FC236}">
                <a16:creationId xmlns:a16="http://schemas.microsoft.com/office/drawing/2014/main" xmlns="" id="{28C31D9F-AB35-4B44-99FB-ED00FC437764}"/>
              </a:ext>
            </a:extLst>
          </p:cNvPr>
          <p:cNvSpPr txBox="1"/>
          <p:nvPr/>
        </p:nvSpPr>
        <p:spPr>
          <a:xfrm>
            <a:off x="8842197" y="1963075"/>
            <a:ext cx="1855231" cy="276999"/>
          </a:xfrm>
          <a:prstGeom prst="rect">
            <a:avLst/>
          </a:prstGeom>
          <a:solidFill>
            <a:srgbClr val="595959"/>
          </a:solidFill>
        </p:spPr>
        <p:txBody>
          <a:bodyPr wrap="square" rtlCol="0" anchor="t">
            <a:spAutoFit/>
          </a:bodyPr>
          <a:lstStyle>
            <a:defPPr>
              <a:defRPr lang="en-US"/>
            </a:defPPr>
            <a:lvl1pPr algn="ctr">
              <a:defRPr sz="1200" b="1">
                <a:solidFill>
                  <a:schemeClr val="bg1"/>
                </a:solidFill>
              </a:defRPr>
            </a:lvl1pPr>
          </a:lstStyle>
          <a:p>
            <a:r>
              <a:rPr lang="en-GB"/>
              <a:t>Predict event</a:t>
            </a:r>
            <a:endParaRPr lang="en-US"/>
          </a:p>
        </p:txBody>
      </p:sp>
    </p:spTree>
    <p:extLst>
      <p:ext uri="{BB962C8B-B14F-4D97-AF65-F5344CB8AC3E}">
        <p14:creationId xmlns:p14="http://schemas.microsoft.com/office/powerpoint/2010/main" val="374993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4C004A8-0A2A-4599-A117-60994BDD38C7}"/>
              </a:ext>
            </a:extLst>
          </p:cNvPr>
          <p:cNvSpPr txBox="1"/>
          <p:nvPr/>
        </p:nvSpPr>
        <p:spPr>
          <a:xfrm>
            <a:off x="1712199" y="2093571"/>
            <a:ext cx="3758152" cy="1754326"/>
          </a:xfrm>
          <a:prstGeom prst="rect">
            <a:avLst/>
          </a:prstGeom>
          <a:noFill/>
        </p:spPr>
        <p:txBody>
          <a:bodyPr wrap="square" rtlCol="0">
            <a:spAutoFit/>
          </a:bodyPr>
          <a:lstStyle/>
          <a:p>
            <a:endParaRPr lang="en-GB"/>
          </a:p>
          <a:p>
            <a:r>
              <a:rPr lang="en-GB" b="1" i="1"/>
              <a:t>           Available Data Sets</a:t>
            </a:r>
          </a:p>
          <a:p>
            <a:pPr marL="342900" indent="-342900">
              <a:buFont typeface="+mj-lt"/>
              <a:buAutoNum type="arabicPeriod"/>
            </a:pPr>
            <a:r>
              <a:rPr lang="en-GB"/>
              <a:t>Donor.csv</a:t>
            </a:r>
          </a:p>
          <a:p>
            <a:pPr marL="342900" indent="-342900">
              <a:buFont typeface="+mj-lt"/>
              <a:buAutoNum type="arabicPeriod"/>
            </a:pPr>
            <a:r>
              <a:rPr lang="en-GB"/>
              <a:t>Gifts .csv </a:t>
            </a:r>
          </a:p>
          <a:p>
            <a:pPr marL="342900" indent="-342900">
              <a:buFont typeface="+mj-lt"/>
              <a:buAutoNum type="arabicPeriod"/>
            </a:pPr>
            <a:r>
              <a:rPr lang="en-GB"/>
              <a:t>Campaign20130411.csv</a:t>
            </a:r>
          </a:p>
          <a:p>
            <a:pPr marL="342900" indent="-342900">
              <a:buFont typeface="+mj-lt"/>
              <a:buAutoNum type="arabicPeriod"/>
            </a:pPr>
            <a:r>
              <a:rPr lang="en-GB"/>
              <a:t>Campaign20140115.csv</a:t>
            </a:r>
          </a:p>
        </p:txBody>
      </p:sp>
      <p:sp>
        <p:nvSpPr>
          <p:cNvPr id="9" name="TextBox 8">
            <a:extLst>
              <a:ext uri="{FF2B5EF4-FFF2-40B4-BE49-F238E27FC236}">
                <a16:creationId xmlns:a16="http://schemas.microsoft.com/office/drawing/2014/main" xmlns="" id="{95DBE346-B436-4209-B2BF-5DBAB75E100E}"/>
              </a:ext>
            </a:extLst>
          </p:cNvPr>
          <p:cNvSpPr txBox="1"/>
          <p:nvPr/>
        </p:nvSpPr>
        <p:spPr>
          <a:xfrm>
            <a:off x="6450474" y="2251728"/>
            <a:ext cx="5448692" cy="2862322"/>
          </a:xfrm>
          <a:prstGeom prst="rect">
            <a:avLst/>
          </a:prstGeom>
          <a:noFill/>
        </p:spPr>
        <p:txBody>
          <a:bodyPr wrap="square" rtlCol="0" anchor="t">
            <a:spAutoFit/>
          </a:bodyPr>
          <a:lstStyle/>
          <a:p>
            <a:r>
              <a:rPr lang="en-GB" b="1"/>
              <a:t>        Data Cleaning</a:t>
            </a:r>
          </a:p>
          <a:p>
            <a:pPr marL="342900" indent="-342900">
              <a:buFont typeface="+mj-lt"/>
              <a:buAutoNum type="arabicPeriod"/>
            </a:pPr>
            <a:r>
              <a:rPr lang="en-GB"/>
              <a:t>Read in the data sets as Data Frames into R environment </a:t>
            </a:r>
          </a:p>
          <a:p>
            <a:pPr marL="342900" indent="-342900">
              <a:buFont typeface="+mj-lt"/>
              <a:buAutoNum type="arabicPeriod"/>
            </a:pPr>
            <a:r>
              <a:rPr lang="en-GB"/>
              <a:t>Explore the different data features in each set for dummy variable creation</a:t>
            </a:r>
          </a:p>
          <a:p>
            <a:pPr marL="342900" indent="-342900">
              <a:buFont typeface="+mj-lt"/>
              <a:buAutoNum type="arabicPeriod"/>
            </a:pPr>
            <a:r>
              <a:rPr lang="en-GB"/>
              <a:t>Remove all donors from the subset that aren’t available in gifts data set</a:t>
            </a:r>
          </a:p>
          <a:p>
            <a:pPr marL="342900" indent="-342900">
              <a:buFont typeface="+mj-lt"/>
              <a:buAutoNum type="arabicPeriod"/>
            </a:pPr>
            <a:r>
              <a:rPr lang="en-GB"/>
              <a:t>Filter your data according to the timeline</a:t>
            </a:r>
          </a:p>
          <a:p>
            <a:pPr marL="342900" indent="-342900">
              <a:buFont typeface="+mj-lt"/>
              <a:buAutoNum type="arabicPeriod"/>
            </a:pPr>
            <a:r>
              <a:rPr lang="en-GB"/>
              <a:t>Dummy Variable Creation</a:t>
            </a:r>
          </a:p>
          <a:p>
            <a:pPr marL="342900" indent="-342900">
              <a:buFont typeface="+mj-lt"/>
              <a:buAutoNum type="arabicPeriod"/>
            </a:pPr>
            <a:r>
              <a:rPr lang="en-GB"/>
              <a:t>Base table creation  for test and train</a:t>
            </a:r>
          </a:p>
        </p:txBody>
      </p:sp>
      <p:sp>
        <p:nvSpPr>
          <p:cNvPr id="10" name="Arrow: Right 9">
            <a:extLst>
              <a:ext uri="{FF2B5EF4-FFF2-40B4-BE49-F238E27FC236}">
                <a16:creationId xmlns:a16="http://schemas.microsoft.com/office/drawing/2014/main" xmlns="" id="{E71FF4DC-877D-4DD3-B38E-17F78830C73A}"/>
              </a:ext>
            </a:extLst>
          </p:cNvPr>
          <p:cNvSpPr/>
          <p:nvPr/>
        </p:nvSpPr>
        <p:spPr>
          <a:xfrm>
            <a:off x="5064730" y="3221251"/>
            <a:ext cx="1184635" cy="923277"/>
          </a:xfrm>
          <a:prstGeom prst="rightArrow">
            <a:avLst/>
          </a:prstGeom>
          <a:solidFill>
            <a:srgbClr val="59595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 descr="Database">
            <a:extLst>
              <a:ext uri="{FF2B5EF4-FFF2-40B4-BE49-F238E27FC236}">
                <a16:creationId xmlns:a16="http://schemas.microsoft.com/office/drawing/2014/main" xmlns="" id="{F8B8B2A2-A74E-4683-AB5A-9C859996784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618082" y="1935125"/>
            <a:ext cx="718498" cy="718498"/>
          </a:xfrm>
          <a:prstGeom prst="rect">
            <a:avLst/>
          </a:prstGeom>
        </p:spPr>
      </p:pic>
      <p:pic>
        <p:nvPicPr>
          <p:cNvPr id="12" name="Graphic 11" descr="Atom">
            <a:extLst>
              <a:ext uri="{FF2B5EF4-FFF2-40B4-BE49-F238E27FC236}">
                <a16:creationId xmlns:a16="http://schemas.microsoft.com/office/drawing/2014/main" xmlns="" id="{BE96AB9E-4248-4B7F-99C6-2ABD195A6A5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6249365" y="1891728"/>
            <a:ext cx="720000" cy="720000"/>
          </a:xfrm>
          <a:prstGeom prst="rect">
            <a:avLst/>
          </a:prstGeom>
        </p:spPr>
      </p:pic>
      <p:sp>
        <p:nvSpPr>
          <p:cNvPr id="3" name="Title 1">
            <a:extLst>
              <a:ext uri="{FF2B5EF4-FFF2-40B4-BE49-F238E27FC236}">
                <a16:creationId xmlns:a16="http://schemas.microsoft.com/office/drawing/2014/main" xmlns="" id="{00E3593F-9003-4E5B-B6BF-E46AE42769F9}"/>
              </a:ext>
            </a:extLst>
          </p:cNvPr>
          <p:cNvSpPr txBox="1">
            <a:spLocks/>
          </p:cNvSpPr>
          <p:nvPr/>
        </p:nvSpPr>
        <p:spPr>
          <a:xfrm>
            <a:off x="1771666" y="417474"/>
            <a:ext cx="9045557" cy="75818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a:t>Data Preparation </a:t>
            </a:r>
            <a:endParaRPr lang="en-US"/>
          </a:p>
        </p:txBody>
      </p:sp>
    </p:spTree>
    <p:extLst>
      <p:ext uri="{BB962C8B-B14F-4D97-AF65-F5344CB8AC3E}">
        <p14:creationId xmlns:p14="http://schemas.microsoft.com/office/powerpoint/2010/main" val="162999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D302564-B3D1-406D-A327-28F7F7456174}"/>
              </a:ext>
            </a:extLst>
          </p:cNvPr>
          <p:cNvSpPr txBox="1"/>
          <p:nvPr/>
        </p:nvSpPr>
        <p:spPr>
          <a:xfrm>
            <a:off x="1451728" y="1225604"/>
            <a:ext cx="4430598" cy="5078313"/>
          </a:xfrm>
          <a:prstGeom prst="rect">
            <a:avLst/>
          </a:prstGeom>
          <a:noFill/>
        </p:spPr>
        <p:txBody>
          <a:bodyPr wrap="square" rtlCol="0" anchor="t">
            <a:spAutoFit/>
          </a:bodyPr>
          <a:lstStyle/>
          <a:p>
            <a:r>
              <a:rPr lang="en-GB" b="1"/>
              <a:t>Dummy Variables</a:t>
            </a:r>
            <a:endParaRPr lang="en-US"/>
          </a:p>
          <a:p>
            <a:endParaRPr lang="en-GB" b="1"/>
          </a:p>
          <a:p>
            <a:r>
              <a:rPr lang="en-GB" b="1" i="1"/>
              <a:t>Donor Gender</a:t>
            </a:r>
          </a:p>
          <a:p>
            <a:pPr marL="342900" indent="-342900">
              <a:buFont typeface="+mj-lt"/>
              <a:buAutoNum type="arabicPeriod"/>
            </a:pPr>
            <a:r>
              <a:rPr lang="en-GB"/>
              <a:t>Female</a:t>
            </a:r>
          </a:p>
          <a:p>
            <a:pPr marL="342900" indent="-342900">
              <a:buFont typeface="+mj-lt"/>
              <a:buAutoNum type="arabicPeriod"/>
            </a:pPr>
            <a:r>
              <a:rPr lang="en-GB"/>
              <a:t>Male</a:t>
            </a:r>
          </a:p>
          <a:p>
            <a:pPr marL="342900" indent="-342900">
              <a:buFont typeface="+mj-lt"/>
              <a:buAutoNum type="arabicPeriod"/>
            </a:pPr>
            <a:r>
              <a:rPr lang="en-GB"/>
              <a:t>Company </a:t>
            </a:r>
          </a:p>
          <a:p>
            <a:pPr marL="342900" indent="-342900">
              <a:buFont typeface="+mj-lt"/>
              <a:buAutoNum type="arabicPeriod"/>
            </a:pPr>
            <a:r>
              <a:rPr lang="en-GB"/>
              <a:t>Unknown</a:t>
            </a:r>
          </a:p>
          <a:p>
            <a:pPr marL="342900" indent="-342900">
              <a:buFont typeface="+mj-lt"/>
              <a:buAutoNum type="arabicPeriod"/>
            </a:pPr>
            <a:r>
              <a:rPr lang="en-GB"/>
              <a:t>[S]</a:t>
            </a:r>
          </a:p>
          <a:p>
            <a:endParaRPr lang="en-GB" b="1" i="1"/>
          </a:p>
          <a:p>
            <a:r>
              <a:rPr lang="en-GB" b="1" i="1"/>
              <a:t>Language</a:t>
            </a:r>
          </a:p>
          <a:p>
            <a:pPr marL="342900" indent="-342900">
              <a:buFont typeface="+mj-lt"/>
              <a:buAutoNum type="arabicPeriod"/>
            </a:pPr>
            <a:r>
              <a:rPr lang="en-GB"/>
              <a:t>French</a:t>
            </a:r>
          </a:p>
          <a:p>
            <a:pPr marL="342900" indent="-342900">
              <a:buFont typeface="+mj-lt"/>
              <a:buAutoNum type="arabicPeriod"/>
            </a:pPr>
            <a:r>
              <a:rPr lang="en-GB"/>
              <a:t>[Dutch]</a:t>
            </a:r>
            <a:endParaRPr lang="en-GB" b="1" i="1"/>
          </a:p>
          <a:p>
            <a:pPr marL="342900" indent="-342900">
              <a:buAutoNum type="arabicPeriod"/>
            </a:pPr>
            <a:endParaRPr lang="en-GB"/>
          </a:p>
          <a:p>
            <a:r>
              <a:rPr lang="en-GB" b="1" i="1"/>
              <a:t>Other variables from Donor demographics</a:t>
            </a:r>
          </a:p>
          <a:p>
            <a:pPr marL="342900" indent="-342900">
              <a:buFont typeface="+mj-lt"/>
              <a:buAutoNum type="arabicPeriod"/>
            </a:pPr>
            <a:r>
              <a:rPr lang="en-GB"/>
              <a:t>Region (Missing and available)</a:t>
            </a:r>
          </a:p>
          <a:p>
            <a:pPr marL="342900" indent="-342900">
              <a:buFont typeface="+mj-lt"/>
              <a:buAutoNum type="arabicPeriod"/>
            </a:pPr>
            <a:r>
              <a:rPr lang="en-GB"/>
              <a:t>Donor Districts</a:t>
            </a:r>
          </a:p>
          <a:p>
            <a:endParaRPr lang="en-GB"/>
          </a:p>
          <a:p>
            <a:endParaRPr lang="en-GB"/>
          </a:p>
        </p:txBody>
      </p:sp>
      <p:sp>
        <p:nvSpPr>
          <p:cNvPr id="5" name="TextBox 4">
            <a:extLst>
              <a:ext uri="{FF2B5EF4-FFF2-40B4-BE49-F238E27FC236}">
                <a16:creationId xmlns:a16="http://schemas.microsoft.com/office/drawing/2014/main" xmlns="" id="{ABC5C90B-E173-4991-AA91-B5B8B495F813}"/>
              </a:ext>
            </a:extLst>
          </p:cNvPr>
          <p:cNvSpPr txBox="1"/>
          <p:nvPr/>
        </p:nvSpPr>
        <p:spPr>
          <a:xfrm>
            <a:off x="6204168" y="1725174"/>
            <a:ext cx="5420412" cy="4801314"/>
          </a:xfrm>
          <a:prstGeom prst="rect">
            <a:avLst/>
          </a:prstGeom>
          <a:noFill/>
        </p:spPr>
        <p:txBody>
          <a:bodyPr wrap="square" rtlCol="0" anchor="t">
            <a:spAutoFit/>
          </a:bodyPr>
          <a:lstStyle/>
          <a:p>
            <a:r>
              <a:rPr lang="en-GB" b="1" i="1"/>
              <a:t>Amount</a:t>
            </a:r>
            <a:endParaRPr lang="en-US"/>
          </a:p>
          <a:p>
            <a:pPr marL="342900" indent="-342900">
              <a:buFont typeface="+mj-lt"/>
              <a:buAutoNum type="arabicPeriod"/>
            </a:pPr>
            <a:r>
              <a:rPr lang="en-GB"/>
              <a:t>Total amount donated</a:t>
            </a:r>
          </a:p>
          <a:p>
            <a:pPr marL="342900" indent="-342900">
              <a:buFont typeface="+mj-lt"/>
              <a:buAutoNum type="arabicPeriod"/>
            </a:pPr>
            <a:r>
              <a:rPr lang="en-GB"/>
              <a:t>Maximum amount donated</a:t>
            </a:r>
          </a:p>
          <a:p>
            <a:pPr marL="342900" indent="-342900">
              <a:buFont typeface="+mj-lt"/>
              <a:buAutoNum type="arabicPeriod"/>
            </a:pPr>
            <a:r>
              <a:rPr lang="en-GB"/>
              <a:t>Minimum amount donated</a:t>
            </a:r>
          </a:p>
          <a:p>
            <a:pPr marL="342900" indent="-342900">
              <a:buFont typeface="+mj-lt"/>
              <a:buAutoNum type="arabicPeriod"/>
            </a:pPr>
            <a:r>
              <a:rPr lang="en-GB"/>
              <a:t>Average amount donated</a:t>
            </a:r>
          </a:p>
          <a:p>
            <a:pPr marL="342900" indent="-342900">
              <a:buFont typeface="+mj-lt"/>
              <a:buAutoNum type="arabicPeriod"/>
            </a:pPr>
            <a:r>
              <a:rPr lang="en-GB"/>
              <a:t>Average amount donated per quarter (Q1,Q2,Q3,Q4)</a:t>
            </a:r>
          </a:p>
          <a:p>
            <a:pPr marL="342900" indent="-342900">
              <a:buAutoNum type="arabicPeriod"/>
            </a:pPr>
            <a:endParaRPr lang="en-GB"/>
          </a:p>
          <a:p>
            <a:r>
              <a:rPr lang="en-GB" b="1" i="1"/>
              <a:t>Timeline</a:t>
            </a:r>
          </a:p>
          <a:p>
            <a:pPr marL="342900" indent="-342900">
              <a:buFont typeface="+mj-lt"/>
              <a:buAutoNum type="arabicPeriod"/>
            </a:pPr>
            <a:r>
              <a:rPr lang="en-GB"/>
              <a:t>Number of donations per donor</a:t>
            </a:r>
          </a:p>
          <a:p>
            <a:pPr marL="342900" indent="-342900">
              <a:buFont typeface="+mj-lt"/>
              <a:buAutoNum type="arabicPeriod"/>
            </a:pPr>
            <a:r>
              <a:rPr lang="en-GB"/>
              <a:t>How often the donor donates per year</a:t>
            </a:r>
          </a:p>
          <a:p>
            <a:pPr marL="342900" indent="-342900">
              <a:buFont typeface="+mj-lt"/>
              <a:buAutoNum type="arabicPeriod"/>
            </a:pPr>
            <a:r>
              <a:rPr lang="en-GB"/>
              <a:t>Active Weeks (Difference between first and last donation)</a:t>
            </a:r>
          </a:p>
          <a:p>
            <a:pPr marL="342900" indent="-342900">
              <a:buFont typeface="+mj-lt"/>
              <a:buAutoNum type="arabicPeriod"/>
            </a:pPr>
            <a:r>
              <a:rPr lang="en-GB"/>
              <a:t>Whether or not donor donated in a quarter</a:t>
            </a:r>
          </a:p>
          <a:p>
            <a:pPr marL="342900" indent="-342900">
              <a:buFont typeface="+mj-lt"/>
              <a:buAutoNum type="arabicPeriod"/>
            </a:pPr>
            <a:r>
              <a:rPr lang="en-GB"/>
              <a:t>Evolution of a donor</a:t>
            </a:r>
          </a:p>
          <a:p>
            <a:endParaRPr lang="en-GB"/>
          </a:p>
          <a:p>
            <a:endParaRPr lang="en-GB"/>
          </a:p>
        </p:txBody>
      </p:sp>
      <p:cxnSp>
        <p:nvCxnSpPr>
          <p:cNvPr id="7" name="Straight Connector 6">
            <a:extLst>
              <a:ext uri="{FF2B5EF4-FFF2-40B4-BE49-F238E27FC236}">
                <a16:creationId xmlns:a16="http://schemas.microsoft.com/office/drawing/2014/main" xmlns="" id="{9FD16DB7-F9A8-4C86-BF11-DA72B71CAAB3}"/>
              </a:ext>
            </a:extLst>
          </p:cNvPr>
          <p:cNvCxnSpPr>
            <a:cxnSpLocks/>
          </p:cNvCxnSpPr>
          <p:nvPr/>
        </p:nvCxnSpPr>
        <p:spPr>
          <a:xfrm>
            <a:off x="5878459" y="2312105"/>
            <a:ext cx="0" cy="3450211"/>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B51D8CFC-E87F-4DAA-804F-5688076070DE}"/>
              </a:ext>
            </a:extLst>
          </p:cNvPr>
          <p:cNvSpPr txBox="1">
            <a:spLocks/>
          </p:cNvSpPr>
          <p:nvPr/>
        </p:nvSpPr>
        <p:spPr>
          <a:xfrm>
            <a:off x="1771666" y="417474"/>
            <a:ext cx="9045557" cy="75818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a:t>Dummy Variable List</a:t>
            </a:r>
            <a:endParaRPr lang="en-US"/>
          </a:p>
        </p:txBody>
      </p:sp>
    </p:spTree>
    <p:extLst>
      <p:ext uri="{BB962C8B-B14F-4D97-AF65-F5344CB8AC3E}">
        <p14:creationId xmlns:p14="http://schemas.microsoft.com/office/powerpoint/2010/main" val="179005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xmlns="" id="{DD533C1B-C2E9-4944-B818-02D13E9C32C5}"/>
              </a:ext>
            </a:extLst>
          </p:cNvPr>
          <p:cNvGraphicFramePr>
            <a:graphicFrameLocks noGrp="1"/>
          </p:cNvGraphicFramePr>
          <p:nvPr>
            <p:extLst>
              <p:ext uri="{D42A27DB-BD31-4B8C-83A1-F6EECF244321}">
                <p14:modId xmlns:p14="http://schemas.microsoft.com/office/powerpoint/2010/main" val="2771020123"/>
              </p:ext>
            </p:extLst>
          </p:nvPr>
        </p:nvGraphicFramePr>
        <p:xfrm>
          <a:off x="2106195" y="1712352"/>
          <a:ext cx="8375536" cy="3184641"/>
        </p:xfrm>
        <a:graphic>
          <a:graphicData uri="http://schemas.openxmlformats.org/drawingml/2006/table">
            <a:tbl>
              <a:tblPr firstRow="1" bandRow="1">
                <a:effectLst>
                  <a:outerShdw blurRad="50800" dist="38100" algn="l" rotWithShape="0">
                    <a:prstClr val="black">
                      <a:alpha val="40000"/>
                    </a:prstClr>
                  </a:outerShdw>
                </a:effectLst>
                <a:tableStyleId>{7E9639D4-E3E2-4D34-9284-5A2195B3D0D7}</a:tableStyleId>
              </a:tblPr>
              <a:tblGrid>
                <a:gridCol w="3496046">
                  <a:extLst>
                    <a:ext uri="{9D8B030D-6E8A-4147-A177-3AD203B41FA5}">
                      <a16:colId xmlns:a16="http://schemas.microsoft.com/office/drawing/2014/main" xmlns="" val="526985437"/>
                    </a:ext>
                  </a:extLst>
                </a:gridCol>
                <a:gridCol w="2406106">
                  <a:extLst>
                    <a:ext uri="{9D8B030D-6E8A-4147-A177-3AD203B41FA5}">
                      <a16:colId xmlns:a16="http://schemas.microsoft.com/office/drawing/2014/main" xmlns="" val="2218389834"/>
                    </a:ext>
                  </a:extLst>
                </a:gridCol>
                <a:gridCol w="2473384">
                  <a:extLst>
                    <a:ext uri="{9D8B030D-6E8A-4147-A177-3AD203B41FA5}">
                      <a16:colId xmlns:a16="http://schemas.microsoft.com/office/drawing/2014/main" xmlns="" val="2420678737"/>
                    </a:ext>
                  </a:extLst>
                </a:gridCol>
              </a:tblGrid>
              <a:tr h="532881">
                <a:tc>
                  <a:txBody>
                    <a:bodyPr/>
                    <a:lstStyle/>
                    <a:p>
                      <a:r>
                        <a:rPr lang="en-GB" sz="1800" dirty="0"/>
                        <a:t>Models</a:t>
                      </a:r>
                    </a:p>
                  </a:txBody>
                  <a:tcPr>
                    <a:solidFill>
                      <a:srgbClr val="595959"/>
                    </a:solidFill>
                  </a:tcPr>
                </a:tc>
                <a:tc>
                  <a:txBody>
                    <a:bodyPr/>
                    <a:lstStyle/>
                    <a:p>
                      <a:r>
                        <a:rPr lang="en-GB" sz="1800" dirty="0"/>
                        <a:t>AUC Train</a:t>
                      </a:r>
                    </a:p>
                  </a:txBody>
                  <a:tcPr>
                    <a:solidFill>
                      <a:srgbClr val="595959"/>
                    </a:solidFill>
                  </a:tcPr>
                </a:tc>
                <a:tc>
                  <a:txBody>
                    <a:bodyPr/>
                    <a:lstStyle/>
                    <a:p>
                      <a:r>
                        <a:rPr lang="en-GB" sz="1800" dirty="0"/>
                        <a:t>AUC Test</a:t>
                      </a:r>
                    </a:p>
                  </a:txBody>
                  <a:tcPr>
                    <a:solidFill>
                      <a:srgbClr val="595959"/>
                    </a:solidFill>
                  </a:tcPr>
                </a:tc>
                <a:extLst>
                  <a:ext uri="{0D108BD9-81ED-4DB2-BD59-A6C34878D82A}">
                    <a16:rowId xmlns:a16="http://schemas.microsoft.com/office/drawing/2014/main" xmlns="" val="57474778"/>
                  </a:ext>
                </a:extLst>
              </a:tr>
              <a:tr h="962760">
                <a:tc>
                  <a:txBody>
                    <a:bodyPr/>
                    <a:lstStyle/>
                    <a:p>
                      <a:r>
                        <a:rPr lang="en-GB" sz="1800" b="1" dirty="0"/>
                        <a:t>Forward Stepwise Linear Regression</a:t>
                      </a:r>
                    </a:p>
                    <a:p>
                      <a:pPr marL="0" marR="0" lvl="0" indent="0" algn="l" rtl="0">
                        <a:lnSpc>
                          <a:spcPct val="100000"/>
                        </a:lnSpc>
                        <a:spcBef>
                          <a:spcPts val="0"/>
                        </a:spcBef>
                        <a:spcAft>
                          <a:spcPts val="0"/>
                        </a:spcAft>
                        <a:buFontTx/>
                        <a:buNone/>
                      </a:pPr>
                      <a:r>
                        <a:rPr lang="en-GB" sz="1800" dirty="0"/>
                        <a:t>Model built based on best variable selection based on highest predictive power</a:t>
                      </a:r>
                    </a:p>
                    <a:p>
                      <a:endParaRPr lang="en-GB" sz="1800" dirty="0"/>
                    </a:p>
                  </a:txBody>
                  <a:tcPr/>
                </a:tc>
                <a:tc>
                  <a:txBody>
                    <a:bodyPr/>
                    <a:lstStyle/>
                    <a:p>
                      <a:r>
                        <a:rPr lang="en-GB" sz="1800"/>
                        <a:t>0.6392</a:t>
                      </a:r>
                    </a:p>
                  </a:txBody>
                  <a:tcPr/>
                </a:tc>
                <a:tc>
                  <a:txBody>
                    <a:bodyPr/>
                    <a:lstStyle/>
                    <a:p>
                      <a:r>
                        <a:rPr lang="en-GB" sz="1800"/>
                        <a:t>0.6478</a:t>
                      </a:r>
                    </a:p>
                  </a:txBody>
                  <a:tcPr/>
                </a:tc>
                <a:extLst>
                  <a:ext uri="{0D108BD9-81ED-4DB2-BD59-A6C34878D82A}">
                    <a16:rowId xmlns:a16="http://schemas.microsoft.com/office/drawing/2014/main" xmlns="" val="2960207749"/>
                  </a:ext>
                </a:extLst>
              </a:tr>
              <a:tr h="745363">
                <a:tc>
                  <a:txBody>
                    <a:bodyPr/>
                    <a:lstStyle/>
                    <a:p>
                      <a:r>
                        <a:rPr lang="en-GB" sz="1800" b="1"/>
                        <a:t>Random Forest</a:t>
                      </a:r>
                    </a:p>
                    <a:p>
                      <a:pPr marL="0" marR="0" lvl="0" indent="0" algn="l" rtl="0">
                        <a:lnSpc>
                          <a:spcPct val="100000"/>
                        </a:lnSpc>
                        <a:spcBef>
                          <a:spcPts val="0"/>
                        </a:spcBef>
                        <a:spcAft>
                          <a:spcPts val="0"/>
                        </a:spcAft>
                        <a:buFontTx/>
                        <a:buNone/>
                      </a:pPr>
                      <a:r>
                        <a:rPr lang="en-GB" sz="1800"/>
                        <a:t>Model built based on all variables </a:t>
                      </a:r>
                    </a:p>
                    <a:p>
                      <a:endParaRPr lang="en-GB" sz="1800"/>
                    </a:p>
                  </a:txBody>
                  <a:tcPr/>
                </a:tc>
                <a:tc>
                  <a:txBody>
                    <a:bodyPr/>
                    <a:lstStyle/>
                    <a:p>
                      <a:r>
                        <a:rPr lang="en-GB" sz="1800"/>
                        <a:t>0.4665</a:t>
                      </a:r>
                    </a:p>
                  </a:txBody>
                  <a:tcPr/>
                </a:tc>
                <a:tc>
                  <a:txBody>
                    <a:bodyPr/>
                    <a:lstStyle/>
                    <a:p>
                      <a:r>
                        <a:rPr lang="en-GB" sz="1800"/>
                        <a:t>0.5011</a:t>
                      </a:r>
                    </a:p>
                  </a:txBody>
                  <a:tcPr/>
                </a:tc>
                <a:extLst>
                  <a:ext uri="{0D108BD9-81ED-4DB2-BD59-A6C34878D82A}">
                    <a16:rowId xmlns:a16="http://schemas.microsoft.com/office/drawing/2014/main" xmlns="" val="4143318867"/>
                  </a:ext>
                </a:extLst>
              </a:tr>
            </a:tbl>
          </a:graphicData>
        </a:graphic>
      </p:graphicFrame>
      <p:sp>
        <p:nvSpPr>
          <p:cNvPr id="3" name="Rectangle 2">
            <a:extLst>
              <a:ext uri="{FF2B5EF4-FFF2-40B4-BE49-F238E27FC236}">
                <a16:creationId xmlns:a16="http://schemas.microsoft.com/office/drawing/2014/main" xmlns="" id="{84EA63A3-32BD-4265-94AF-CDCFC13CB006}"/>
              </a:ext>
            </a:extLst>
          </p:cNvPr>
          <p:cNvSpPr/>
          <p:nvPr/>
        </p:nvSpPr>
        <p:spPr>
          <a:xfrm>
            <a:off x="1771102" y="1312557"/>
            <a:ext cx="1569340" cy="369332"/>
          </a:xfrm>
          <a:prstGeom prst="rect">
            <a:avLst/>
          </a:prstGeom>
        </p:spPr>
        <p:txBody>
          <a:bodyPr wrap="none">
            <a:spAutoFit/>
          </a:bodyPr>
          <a:lstStyle/>
          <a:p>
            <a:r>
              <a:rPr lang="en-GB" b="1"/>
              <a:t>Models Used :</a:t>
            </a:r>
          </a:p>
        </p:txBody>
      </p:sp>
      <p:sp>
        <p:nvSpPr>
          <p:cNvPr id="4" name="Rectangle 3">
            <a:extLst>
              <a:ext uri="{FF2B5EF4-FFF2-40B4-BE49-F238E27FC236}">
                <a16:creationId xmlns:a16="http://schemas.microsoft.com/office/drawing/2014/main" xmlns="" id="{B582DEA8-99BF-4C81-93AD-6CA62C173048}"/>
              </a:ext>
            </a:extLst>
          </p:cNvPr>
          <p:cNvSpPr/>
          <p:nvPr/>
        </p:nvSpPr>
        <p:spPr>
          <a:xfrm>
            <a:off x="2046224" y="5060957"/>
            <a:ext cx="8695090" cy="1477328"/>
          </a:xfrm>
          <a:prstGeom prst="rect">
            <a:avLst/>
          </a:prstGeom>
        </p:spPr>
        <p:txBody>
          <a:bodyPr wrap="square" anchor="t">
            <a:spAutoFit/>
          </a:bodyPr>
          <a:lstStyle/>
          <a:p>
            <a:r>
              <a:rPr lang="en-GB"/>
              <a:t>          Based on  AUC evaluation the  Forward Stepwise Logistic Regression performs better compared to the RandomForest model as it had higher AUC for the test dataset and the AUC of the test and train were rather close, suggesting that there was not a lot of overtraining. With this regard  stepwise logistic regression served the best method for feature selection for the exercise.</a:t>
            </a:r>
          </a:p>
        </p:txBody>
      </p:sp>
      <p:sp>
        <p:nvSpPr>
          <p:cNvPr id="5" name="Title 1">
            <a:extLst>
              <a:ext uri="{FF2B5EF4-FFF2-40B4-BE49-F238E27FC236}">
                <a16:creationId xmlns:a16="http://schemas.microsoft.com/office/drawing/2014/main" xmlns="" id="{284220CF-CEF4-44A9-AB9C-4F385F62915A}"/>
              </a:ext>
            </a:extLst>
          </p:cNvPr>
          <p:cNvSpPr txBox="1">
            <a:spLocks/>
          </p:cNvSpPr>
          <p:nvPr/>
        </p:nvSpPr>
        <p:spPr>
          <a:xfrm>
            <a:off x="1771666" y="417474"/>
            <a:ext cx="9045557" cy="75818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a:t>Predictive Model Building</a:t>
            </a:r>
            <a:endParaRPr lang="en-US"/>
          </a:p>
        </p:txBody>
      </p:sp>
    </p:spTree>
    <p:extLst>
      <p:ext uri="{BB962C8B-B14F-4D97-AF65-F5344CB8AC3E}">
        <p14:creationId xmlns:p14="http://schemas.microsoft.com/office/powerpoint/2010/main" val="332003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9905901-9B27-4BDB-A96C-8844EAA742C3}"/>
              </a:ext>
            </a:extLst>
          </p:cNvPr>
          <p:cNvPicPr>
            <a:picLocks noChangeAspect="1"/>
          </p:cNvPicPr>
          <p:nvPr/>
        </p:nvPicPr>
        <p:blipFill>
          <a:blip r:embed="rId2"/>
          <a:stretch>
            <a:fillRect/>
          </a:stretch>
        </p:blipFill>
        <p:spPr>
          <a:xfrm>
            <a:off x="2524745" y="2438775"/>
            <a:ext cx="4783558" cy="4119175"/>
          </a:xfrm>
          <a:prstGeom prst="rect">
            <a:avLst/>
          </a:prstGeom>
        </p:spPr>
      </p:pic>
      <p:sp>
        <p:nvSpPr>
          <p:cNvPr id="5" name="TextBox 4">
            <a:extLst>
              <a:ext uri="{FF2B5EF4-FFF2-40B4-BE49-F238E27FC236}">
                <a16:creationId xmlns:a16="http://schemas.microsoft.com/office/drawing/2014/main" xmlns="" id="{4C0E6B18-E860-432A-9B81-9C7F12450AD2}"/>
              </a:ext>
            </a:extLst>
          </p:cNvPr>
          <p:cNvSpPr txBox="1"/>
          <p:nvPr/>
        </p:nvSpPr>
        <p:spPr>
          <a:xfrm>
            <a:off x="1771331" y="1243367"/>
            <a:ext cx="9465420" cy="646331"/>
          </a:xfrm>
          <a:prstGeom prst="rect">
            <a:avLst/>
          </a:prstGeom>
          <a:noFill/>
        </p:spPr>
        <p:txBody>
          <a:bodyPr wrap="square" rtlCol="0" anchor="t">
            <a:spAutoFit/>
          </a:bodyPr>
          <a:lstStyle/>
          <a:p>
            <a:r>
              <a:rPr lang="en-GB" b="1" i="1"/>
              <a:t>Features selected based on Stepwise Logistic Regression :</a:t>
            </a:r>
          </a:p>
          <a:p>
            <a:r>
              <a:rPr lang="en-GB"/>
              <a:t>Region, Average donation, Active weeks, Donation count , Unknown Gender</a:t>
            </a:r>
            <a:endParaRPr lang="en-GB" b="1" i="1"/>
          </a:p>
        </p:txBody>
      </p:sp>
      <p:sp>
        <p:nvSpPr>
          <p:cNvPr id="8" name="TextBox 7">
            <a:extLst>
              <a:ext uri="{FF2B5EF4-FFF2-40B4-BE49-F238E27FC236}">
                <a16:creationId xmlns:a16="http://schemas.microsoft.com/office/drawing/2014/main" xmlns="" id="{FE354413-CB2D-4272-85E2-9CA894C9B410}"/>
              </a:ext>
            </a:extLst>
          </p:cNvPr>
          <p:cNvSpPr txBox="1"/>
          <p:nvPr/>
        </p:nvSpPr>
        <p:spPr>
          <a:xfrm>
            <a:off x="1771331" y="1975475"/>
            <a:ext cx="4063861" cy="400110"/>
          </a:xfrm>
          <a:prstGeom prst="rect">
            <a:avLst/>
          </a:prstGeom>
          <a:noFill/>
        </p:spPr>
        <p:txBody>
          <a:bodyPr wrap="square" rtlCol="0">
            <a:spAutoFit/>
          </a:bodyPr>
          <a:lstStyle/>
          <a:p>
            <a:r>
              <a:rPr lang="en-GB" sz="2000" b="1"/>
              <a:t>Evaluation Method 1. AUC</a:t>
            </a:r>
          </a:p>
        </p:txBody>
      </p:sp>
      <p:cxnSp>
        <p:nvCxnSpPr>
          <p:cNvPr id="17" name="Straight Connector 16">
            <a:extLst>
              <a:ext uri="{FF2B5EF4-FFF2-40B4-BE49-F238E27FC236}">
                <a16:creationId xmlns:a16="http://schemas.microsoft.com/office/drawing/2014/main" xmlns="" id="{439E0378-0A42-4257-A4EA-8B39DC0A49BD}"/>
              </a:ext>
            </a:extLst>
          </p:cNvPr>
          <p:cNvCxnSpPr/>
          <p:nvPr/>
        </p:nvCxnSpPr>
        <p:spPr>
          <a:xfrm>
            <a:off x="4060321" y="3109503"/>
            <a:ext cx="0" cy="2329543"/>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7289B737-81E3-4837-8D71-C6B4944A3163}"/>
              </a:ext>
            </a:extLst>
          </p:cNvPr>
          <p:cNvCxnSpPr>
            <a:cxnSpLocks/>
          </p:cNvCxnSpPr>
          <p:nvPr/>
        </p:nvCxnSpPr>
        <p:spPr>
          <a:xfrm flipH="1">
            <a:off x="4060321" y="3280268"/>
            <a:ext cx="3247982"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1C607EAD-5CBE-4F5E-ABC2-BD0C591D561B}"/>
              </a:ext>
            </a:extLst>
          </p:cNvPr>
          <p:cNvSpPr txBox="1"/>
          <p:nvPr/>
        </p:nvSpPr>
        <p:spPr>
          <a:xfrm>
            <a:off x="7308303" y="2960080"/>
            <a:ext cx="3657600" cy="646331"/>
          </a:xfrm>
          <a:prstGeom prst="rect">
            <a:avLst/>
          </a:prstGeom>
          <a:noFill/>
        </p:spPr>
        <p:txBody>
          <a:bodyPr wrap="square" rtlCol="0">
            <a:spAutoFit/>
          </a:bodyPr>
          <a:lstStyle/>
          <a:p>
            <a:r>
              <a:rPr lang="en-GB" b="1"/>
              <a:t>Cut – off on feature  numbers  after which over – fitting is introduced</a:t>
            </a:r>
          </a:p>
        </p:txBody>
      </p:sp>
      <p:sp>
        <p:nvSpPr>
          <p:cNvPr id="6" name="Title 1">
            <a:extLst>
              <a:ext uri="{FF2B5EF4-FFF2-40B4-BE49-F238E27FC236}">
                <a16:creationId xmlns:a16="http://schemas.microsoft.com/office/drawing/2014/main" xmlns="" id="{E1324741-BF90-4B49-9D7F-FC569009CC14}"/>
              </a:ext>
            </a:extLst>
          </p:cNvPr>
          <p:cNvSpPr txBox="1">
            <a:spLocks/>
          </p:cNvSpPr>
          <p:nvPr/>
        </p:nvSpPr>
        <p:spPr>
          <a:xfrm>
            <a:off x="1771666" y="417474"/>
            <a:ext cx="9045557" cy="75818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a:t>Predictive Model Evaluation</a:t>
            </a:r>
            <a:endParaRPr lang="en-US"/>
          </a:p>
        </p:txBody>
      </p:sp>
    </p:spTree>
    <p:extLst>
      <p:ext uri="{BB962C8B-B14F-4D97-AF65-F5344CB8AC3E}">
        <p14:creationId xmlns:p14="http://schemas.microsoft.com/office/powerpoint/2010/main" val="72113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EF48C10-5C8E-4660-AE07-D3B2978471AA}"/>
              </a:ext>
            </a:extLst>
          </p:cNvPr>
          <p:cNvPicPr>
            <a:picLocks noChangeAspect="1"/>
          </p:cNvPicPr>
          <p:nvPr/>
        </p:nvPicPr>
        <p:blipFill>
          <a:blip r:embed="rId2"/>
          <a:stretch>
            <a:fillRect/>
          </a:stretch>
        </p:blipFill>
        <p:spPr>
          <a:xfrm>
            <a:off x="1843970" y="1757566"/>
            <a:ext cx="4417477" cy="3977670"/>
          </a:xfrm>
          <a:prstGeom prst="rect">
            <a:avLst/>
          </a:prstGeom>
        </p:spPr>
      </p:pic>
      <p:sp>
        <p:nvSpPr>
          <p:cNvPr id="9" name="Title 1">
            <a:extLst>
              <a:ext uri="{FF2B5EF4-FFF2-40B4-BE49-F238E27FC236}">
                <a16:creationId xmlns:a16="http://schemas.microsoft.com/office/drawing/2014/main" xmlns="" id="{47B93BF5-BA31-444E-99A0-86422EABAE8A}"/>
              </a:ext>
            </a:extLst>
          </p:cNvPr>
          <p:cNvSpPr txBox="1">
            <a:spLocks/>
          </p:cNvSpPr>
          <p:nvPr/>
        </p:nvSpPr>
        <p:spPr>
          <a:xfrm>
            <a:off x="1771666" y="417474"/>
            <a:ext cx="9045557" cy="75818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a:t>What does this mean for business?</a:t>
            </a:r>
            <a:endParaRPr lang="en-US"/>
          </a:p>
        </p:txBody>
      </p:sp>
      <p:pic>
        <p:nvPicPr>
          <p:cNvPr id="3" name="Picture 3" descr="A close up of a device&#10;&#10;Description generated with high confidence">
            <a:extLst>
              <a:ext uri="{FF2B5EF4-FFF2-40B4-BE49-F238E27FC236}">
                <a16:creationId xmlns:a16="http://schemas.microsoft.com/office/drawing/2014/main" xmlns="" id="{F5A48765-B9D8-4EA8-AD4E-D085DA68C4F4}"/>
              </a:ext>
            </a:extLst>
          </p:cNvPr>
          <p:cNvPicPr>
            <a:picLocks noChangeAspect="1"/>
          </p:cNvPicPr>
          <p:nvPr/>
        </p:nvPicPr>
        <p:blipFill rotWithShape="1">
          <a:blip r:embed="rId3"/>
          <a:srcRect t="3556" r="16988" b="-444"/>
          <a:stretch/>
        </p:blipFill>
        <p:spPr>
          <a:xfrm>
            <a:off x="6883401" y="1758449"/>
            <a:ext cx="4171591" cy="4229876"/>
          </a:xfrm>
          <a:prstGeom prst="rect">
            <a:avLst/>
          </a:prstGeom>
        </p:spPr>
      </p:pic>
    </p:spTree>
    <p:extLst>
      <p:ext uri="{BB962C8B-B14F-4D97-AF65-F5344CB8AC3E}">
        <p14:creationId xmlns:p14="http://schemas.microsoft.com/office/powerpoint/2010/main" val="195492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796B4D4E-E549-46A5-8A1D-A22A5E7E1AE4}"/>
              </a:ext>
            </a:extLst>
          </p:cNvPr>
          <p:cNvSpPr txBox="1"/>
          <p:nvPr/>
        </p:nvSpPr>
        <p:spPr>
          <a:xfrm>
            <a:off x="1773472" y="1260973"/>
            <a:ext cx="8734146" cy="369332"/>
          </a:xfrm>
          <a:prstGeom prst="rect">
            <a:avLst/>
          </a:prstGeom>
          <a:noFill/>
        </p:spPr>
        <p:txBody>
          <a:bodyPr wrap="square" rtlCol="0" anchor="t">
            <a:spAutoFit/>
          </a:bodyPr>
          <a:lstStyle/>
          <a:p>
            <a:r>
              <a:rPr lang="en-GB" b="1" i="1"/>
              <a:t>Insights based on Information given on Demographics</a:t>
            </a:r>
          </a:p>
        </p:txBody>
      </p:sp>
      <p:sp>
        <p:nvSpPr>
          <p:cNvPr id="8" name="TextBox 7">
            <a:extLst>
              <a:ext uri="{FF2B5EF4-FFF2-40B4-BE49-F238E27FC236}">
                <a16:creationId xmlns:a16="http://schemas.microsoft.com/office/drawing/2014/main" xmlns="" id="{ED449BA9-2C32-4ABC-BBDC-0E82A1359F01}"/>
              </a:ext>
            </a:extLst>
          </p:cNvPr>
          <p:cNvSpPr txBox="1"/>
          <p:nvPr/>
        </p:nvSpPr>
        <p:spPr>
          <a:xfrm>
            <a:off x="1771189" y="5188873"/>
            <a:ext cx="8834250" cy="646331"/>
          </a:xfrm>
          <a:prstGeom prst="rect">
            <a:avLst/>
          </a:prstGeom>
          <a:noFill/>
        </p:spPr>
        <p:txBody>
          <a:bodyPr wrap="square" rtlCol="0" anchor="t">
            <a:spAutoFit/>
          </a:bodyPr>
          <a:lstStyle/>
          <a:p>
            <a:r>
              <a:rPr lang="en-GB" b="1"/>
              <a:t>Key Takeaway:</a:t>
            </a:r>
            <a:r>
              <a:rPr lang="en-GB"/>
              <a:t> Donors who revealed  data about themselves like region and  gender  had a higher probability of donating more than 35 euros in future campaigns.</a:t>
            </a:r>
            <a:endParaRPr lang="en-US"/>
          </a:p>
        </p:txBody>
      </p:sp>
      <p:sp>
        <p:nvSpPr>
          <p:cNvPr id="3" name="Title 1">
            <a:extLst>
              <a:ext uri="{FF2B5EF4-FFF2-40B4-BE49-F238E27FC236}">
                <a16:creationId xmlns:a16="http://schemas.microsoft.com/office/drawing/2014/main" xmlns="" id="{0F49977B-360F-4246-BBA3-6F1453CF7972}"/>
              </a:ext>
            </a:extLst>
          </p:cNvPr>
          <p:cNvSpPr txBox="1">
            <a:spLocks/>
          </p:cNvSpPr>
          <p:nvPr/>
        </p:nvSpPr>
        <p:spPr>
          <a:xfrm>
            <a:off x="1771666" y="417474"/>
            <a:ext cx="9045557" cy="75818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a:t>Predictive Insights Graphs</a:t>
            </a:r>
            <a:endParaRPr lang="en-US"/>
          </a:p>
        </p:txBody>
      </p:sp>
      <p:sp>
        <p:nvSpPr>
          <p:cNvPr id="13" name="TextBox 12">
            <a:extLst>
              <a:ext uri="{FF2B5EF4-FFF2-40B4-BE49-F238E27FC236}">
                <a16:creationId xmlns:a16="http://schemas.microsoft.com/office/drawing/2014/main" xmlns="" id="{8CABE752-2C2E-4940-AEAC-3CDA9F10A0D7}"/>
              </a:ext>
            </a:extLst>
          </p:cNvPr>
          <p:cNvSpPr txBox="1"/>
          <p:nvPr/>
        </p:nvSpPr>
        <p:spPr>
          <a:xfrm>
            <a:off x="2873828" y="4650178"/>
            <a:ext cx="297081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Coefficient in model : 0.502</a:t>
            </a:r>
          </a:p>
        </p:txBody>
      </p:sp>
      <p:sp>
        <p:nvSpPr>
          <p:cNvPr id="18" name="TextBox 17">
            <a:extLst>
              <a:ext uri="{FF2B5EF4-FFF2-40B4-BE49-F238E27FC236}">
                <a16:creationId xmlns:a16="http://schemas.microsoft.com/office/drawing/2014/main" xmlns="" id="{437B9476-A982-49B1-9F45-D6CC2704718E}"/>
              </a:ext>
            </a:extLst>
          </p:cNvPr>
          <p:cNvSpPr txBox="1"/>
          <p:nvPr/>
        </p:nvSpPr>
        <p:spPr>
          <a:xfrm>
            <a:off x="7485412" y="4650178"/>
            <a:ext cx="297081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Coefficient in model : -1.259</a:t>
            </a:r>
          </a:p>
        </p:txBody>
      </p:sp>
      <p:pic>
        <p:nvPicPr>
          <p:cNvPr id="5" name="Picture 9" descr="A screenshot of a cell phone&#10;&#10;Description generated with very high confidence">
            <a:extLst>
              <a:ext uri="{FF2B5EF4-FFF2-40B4-BE49-F238E27FC236}">
                <a16:creationId xmlns:a16="http://schemas.microsoft.com/office/drawing/2014/main" xmlns="" id="{8A769F50-813C-4BC8-AEF6-0ACB3D73F056}"/>
              </a:ext>
            </a:extLst>
          </p:cNvPr>
          <p:cNvPicPr>
            <a:picLocks noChangeAspect="1"/>
          </p:cNvPicPr>
          <p:nvPr/>
        </p:nvPicPr>
        <p:blipFill rotWithShape="1">
          <a:blip r:embed="rId2"/>
          <a:srcRect t="3971" r="279" b="13718"/>
          <a:stretch/>
        </p:blipFill>
        <p:spPr>
          <a:xfrm>
            <a:off x="1864139" y="1821750"/>
            <a:ext cx="4432321" cy="2822400"/>
          </a:xfrm>
          <a:prstGeom prst="rect">
            <a:avLst/>
          </a:prstGeom>
          <a:ln>
            <a:solidFill>
              <a:schemeClr val="tx1"/>
            </a:solidFill>
          </a:ln>
        </p:spPr>
      </p:pic>
      <p:pic>
        <p:nvPicPr>
          <p:cNvPr id="11" name="Picture 11" descr="A screenshot of a cell phone&#10;&#10;Description generated with very high confidence">
            <a:extLst>
              <a:ext uri="{FF2B5EF4-FFF2-40B4-BE49-F238E27FC236}">
                <a16:creationId xmlns:a16="http://schemas.microsoft.com/office/drawing/2014/main" xmlns="" id="{3DEF3AB3-AA44-4724-99C9-E0D9A398B276}"/>
              </a:ext>
            </a:extLst>
          </p:cNvPr>
          <p:cNvPicPr>
            <a:picLocks noChangeAspect="1"/>
          </p:cNvPicPr>
          <p:nvPr/>
        </p:nvPicPr>
        <p:blipFill rotWithShape="1">
          <a:blip r:embed="rId3"/>
          <a:srcRect t="5476" r="501" b="13592"/>
          <a:stretch/>
        </p:blipFill>
        <p:spPr>
          <a:xfrm>
            <a:off x="6745356" y="1820867"/>
            <a:ext cx="4431600" cy="2811805"/>
          </a:xfrm>
          <a:prstGeom prst="rect">
            <a:avLst/>
          </a:prstGeom>
          <a:ln>
            <a:solidFill>
              <a:schemeClr val="tx1"/>
            </a:solidFill>
          </a:ln>
        </p:spPr>
      </p:pic>
    </p:spTree>
    <p:extLst>
      <p:ext uri="{BB962C8B-B14F-4D97-AF65-F5344CB8AC3E}">
        <p14:creationId xmlns:p14="http://schemas.microsoft.com/office/powerpoint/2010/main" val="194272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796B4D4E-E549-46A5-8A1D-A22A5E7E1AE4}"/>
              </a:ext>
            </a:extLst>
          </p:cNvPr>
          <p:cNvSpPr txBox="1"/>
          <p:nvPr/>
        </p:nvSpPr>
        <p:spPr>
          <a:xfrm>
            <a:off x="1773472" y="1260973"/>
            <a:ext cx="8734146" cy="369332"/>
          </a:xfrm>
          <a:prstGeom prst="rect">
            <a:avLst/>
          </a:prstGeom>
          <a:noFill/>
        </p:spPr>
        <p:txBody>
          <a:bodyPr wrap="square" rtlCol="0" anchor="t">
            <a:spAutoFit/>
          </a:bodyPr>
          <a:lstStyle/>
          <a:p>
            <a:r>
              <a:rPr lang="en-GB" b="1" i="1"/>
              <a:t>Insights based on Donations</a:t>
            </a:r>
            <a:endParaRPr lang="en-GB"/>
          </a:p>
        </p:txBody>
      </p:sp>
      <p:sp>
        <p:nvSpPr>
          <p:cNvPr id="8" name="TextBox 7">
            <a:extLst>
              <a:ext uri="{FF2B5EF4-FFF2-40B4-BE49-F238E27FC236}">
                <a16:creationId xmlns:a16="http://schemas.microsoft.com/office/drawing/2014/main" xmlns="" id="{ED449BA9-2C32-4ABC-BBDC-0E82A1359F01}"/>
              </a:ext>
            </a:extLst>
          </p:cNvPr>
          <p:cNvSpPr txBox="1"/>
          <p:nvPr/>
        </p:nvSpPr>
        <p:spPr>
          <a:xfrm>
            <a:off x="1771189" y="5188873"/>
            <a:ext cx="8834250" cy="1200329"/>
          </a:xfrm>
          <a:prstGeom prst="rect">
            <a:avLst/>
          </a:prstGeom>
          <a:noFill/>
        </p:spPr>
        <p:txBody>
          <a:bodyPr wrap="square" rtlCol="0" anchor="t">
            <a:spAutoFit/>
          </a:bodyPr>
          <a:lstStyle/>
          <a:p>
            <a:r>
              <a:rPr lang="en-GB" b="1"/>
              <a:t>Key Takeaway:</a:t>
            </a:r>
            <a:r>
              <a:rPr lang="en-GB"/>
              <a:t> Donors who donated between around 18 and 24 times had the highest probability of donating more than 35 euros in future campaigns, followed by those who donated between 13 and 18 times. Similarly, donors who normally donate between $35 and $105 are the most susceptible to retargeting campaigns.</a:t>
            </a:r>
            <a:endParaRPr lang="en-US"/>
          </a:p>
        </p:txBody>
      </p:sp>
      <p:sp>
        <p:nvSpPr>
          <p:cNvPr id="3" name="Title 1">
            <a:extLst>
              <a:ext uri="{FF2B5EF4-FFF2-40B4-BE49-F238E27FC236}">
                <a16:creationId xmlns:a16="http://schemas.microsoft.com/office/drawing/2014/main" xmlns="" id="{0F49977B-360F-4246-BBA3-6F1453CF7972}"/>
              </a:ext>
            </a:extLst>
          </p:cNvPr>
          <p:cNvSpPr txBox="1">
            <a:spLocks/>
          </p:cNvSpPr>
          <p:nvPr/>
        </p:nvSpPr>
        <p:spPr>
          <a:xfrm>
            <a:off x="1771666" y="417474"/>
            <a:ext cx="9045557" cy="75818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a:t>Predictive Insights Graphs</a:t>
            </a:r>
            <a:endParaRPr lang="en-US"/>
          </a:p>
        </p:txBody>
      </p:sp>
      <p:sp>
        <p:nvSpPr>
          <p:cNvPr id="16" name="TextBox 15">
            <a:extLst>
              <a:ext uri="{FF2B5EF4-FFF2-40B4-BE49-F238E27FC236}">
                <a16:creationId xmlns:a16="http://schemas.microsoft.com/office/drawing/2014/main" xmlns="" id="{4F2257AD-D836-46FC-8799-21F15DBED053}"/>
              </a:ext>
            </a:extLst>
          </p:cNvPr>
          <p:cNvSpPr txBox="1"/>
          <p:nvPr/>
        </p:nvSpPr>
        <p:spPr>
          <a:xfrm>
            <a:off x="2873828" y="4694352"/>
            <a:ext cx="297081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Coefficient in model : -0.038</a:t>
            </a:r>
          </a:p>
        </p:txBody>
      </p:sp>
      <p:sp>
        <p:nvSpPr>
          <p:cNvPr id="18" name="TextBox 17">
            <a:extLst>
              <a:ext uri="{FF2B5EF4-FFF2-40B4-BE49-F238E27FC236}">
                <a16:creationId xmlns:a16="http://schemas.microsoft.com/office/drawing/2014/main" xmlns="" id="{746D55F8-CE45-46AD-B576-77981148CEEF}"/>
              </a:ext>
            </a:extLst>
          </p:cNvPr>
          <p:cNvSpPr txBox="1"/>
          <p:nvPr/>
        </p:nvSpPr>
        <p:spPr>
          <a:xfrm>
            <a:off x="7485412" y="4694352"/>
            <a:ext cx="297081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Coefficient in model : 0.007</a:t>
            </a:r>
          </a:p>
        </p:txBody>
      </p:sp>
      <p:pic>
        <p:nvPicPr>
          <p:cNvPr id="5" name="Picture 6" descr="A screenshot of a cell phone&#10;&#10;Description generated with very high confidence">
            <a:extLst>
              <a:ext uri="{FF2B5EF4-FFF2-40B4-BE49-F238E27FC236}">
                <a16:creationId xmlns:a16="http://schemas.microsoft.com/office/drawing/2014/main" xmlns="" id="{FA12C9C8-E6B8-4A3E-A83D-F12E463997A6}"/>
              </a:ext>
            </a:extLst>
          </p:cNvPr>
          <p:cNvPicPr>
            <a:picLocks noChangeAspect="1"/>
          </p:cNvPicPr>
          <p:nvPr/>
        </p:nvPicPr>
        <p:blipFill rotWithShape="1">
          <a:blip r:embed="rId2"/>
          <a:srcRect l="-1833" t="2721" r="2618" b="2381"/>
          <a:stretch/>
        </p:blipFill>
        <p:spPr>
          <a:xfrm>
            <a:off x="6745357" y="1589836"/>
            <a:ext cx="4207361" cy="3092400"/>
          </a:xfrm>
          <a:prstGeom prst="rect">
            <a:avLst/>
          </a:prstGeom>
          <a:ln>
            <a:solidFill>
              <a:schemeClr val="tx1"/>
            </a:solidFill>
          </a:ln>
        </p:spPr>
      </p:pic>
      <p:pic>
        <p:nvPicPr>
          <p:cNvPr id="12" name="Picture 13" descr="A screenshot of a cell phone&#10;&#10;Description generated with high confidence">
            <a:extLst>
              <a:ext uri="{FF2B5EF4-FFF2-40B4-BE49-F238E27FC236}">
                <a16:creationId xmlns:a16="http://schemas.microsoft.com/office/drawing/2014/main" xmlns="" id="{468EC7A0-4686-4B6A-9EE7-59E6EC9AED46}"/>
              </a:ext>
            </a:extLst>
          </p:cNvPr>
          <p:cNvPicPr>
            <a:picLocks noChangeAspect="1"/>
          </p:cNvPicPr>
          <p:nvPr/>
        </p:nvPicPr>
        <p:blipFill rotWithShape="1">
          <a:blip r:embed="rId3"/>
          <a:srcRect l="-1583" t="4422" r="2111" b="340"/>
          <a:stretch/>
        </p:blipFill>
        <p:spPr>
          <a:xfrm>
            <a:off x="2107096" y="1598671"/>
            <a:ext cx="4156812" cy="3092993"/>
          </a:xfrm>
          <a:prstGeom prst="rect">
            <a:avLst/>
          </a:prstGeom>
          <a:ln>
            <a:solidFill>
              <a:schemeClr val="tx1"/>
            </a:solidFill>
          </a:ln>
        </p:spPr>
      </p:pic>
    </p:spTree>
    <p:extLst>
      <p:ext uri="{BB962C8B-B14F-4D97-AF65-F5344CB8AC3E}">
        <p14:creationId xmlns:p14="http://schemas.microsoft.com/office/powerpoint/2010/main" val="1893515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TM03457444[[fn=Basis]]</Template>
  <TotalTime>7</TotalTime>
  <Words>442</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Predictive Modelling: Donor Reactivation Campaign</vt:lpstr>
      <vt:lpstr>Base Table Construction Timeline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 Any 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kiriaannie</dc:creator>
  <cp:lastModifiedBy>Iva Boishin</cp:lastModifiedBy>
  <cp:revision>21</cp:revision>
  <dcterms:created xsi:type="dcterms:W3CDTF">2014-09-12T02:11:33Z</dcterms:created>
  <dcterms:modified xsi:type="dcterms:W3CDTF">2018-11-20T21:22:15Z</dcterms:modified>
</cp:coreProperties>
</file>