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323" r:id="rId2"/>
    <p:sldId id="324" r:id="rId3"/>
    <p:sldId id="257" r:id="rId4"/>
    <p:sldId id="321" r:id="rId5"/>
    <p:sldId id="326" r:id="rId6"/>
    <p:sldId id="331" r:id="rId7"/>
    <p:sldId id="332" r:id="rId8"/>
    <p:sldId id="320" r:id="rId9"/>
    <p:sldId id="330" r:id="rId10"/>
    <p:sldId id="333" r:id="rId11"/>
    <p:sldId id="334" r:id="rId12"/>
    <p:sldId id="329" r:id="rId13"/>
    <p:sldId id="325" r:id="rId14"/>
    <p:sldId id="327" r:id="rId15"/>
    <p:sldId id="268" r:id="rId16"/>
  </p:sldIdLst>
  <p:sldSz cx="9144000" cy="5143500" type="screen16x9"/>
  <p:notesSz cx="6858000" cy="9144000"/>
  <p:embeddedFontLs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5F2"/>
    <a:srgbClr val="305DBF"/>
    <a:srgbClr val="3BE5C5"/>
    <a:srgbClr val="64E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39B054-81AA-4705-8DA5-A856677234FD}">
  <a:tblStyle styleId="{F639B054-81AA-4705-8DA5-A85667723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>
        <p:scale>
          <a:sx n="110" d="100"/>
          <a:sy n="110" d="100"/>
        </p:scale>
        <p:origin x="92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6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69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939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60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37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94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4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34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66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50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48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42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88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75" r:id="rId6"/>
    <p:sldLayoutId id="2147483678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pteto/Anna-Douglas-Consumo-API-FIPE" TargetMode="External"/><Relationship Id="rId3" Type="http://schemas.openxmlformats.org/officeDocument/2006/relationships/hyperlink" Target="https://deividfortuna.github.io/fipe/" TargetMode="External"/><Relationship Id="rId7" Type="http://schemas.openxmlformats.org/officeDocument/2006/relationships/hyperlink" Target="https://tabela-fipe-carros.vercel.ap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OYKLAS" TargetMode="External"/><Relationship Id="rId5" Type="http://schemas.openxmlformats.org/officeDocument/2006/relationships/hyperlink" Target="https://github.com/annaagabi" TargetMode="External"/><Relationship Id="rId4" Type="http://schemas.openxmlformats.org/officeDocument/2006/relationships/hyperlink" Target="https://github.com/deividfortuna/fip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BBCA0A3-851D-49B0-A686-DA0E8BD14322}"/>
              </a:ext>
            </a:extLst>
          </p:cNvPr>
          <p:cNvSpPr/>
          <p:nvPr/>
        </p:nvSpPr>
        <p:spPr>
          <a:xfrm>
            <a:off x="594732" y="736061"/>
            <a:ext cx="7954536" cy="3671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1063;p49">
            <a:extLst>
              <a:ext uri="{FF2B5EF4-FFF2-40B4-BE49-F238E27FC236}">
                <a16:creationId xmlns:a16="http://schemas.microsoft.com/office/drawing/2014/main" id="{E369FAD1-39D0-40A6-A149-C9FAE4C54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0176" y="1137425"/>
            <a:ext cx="3256156" cy="817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pt-BR" dirty="0">
                <a:solidFill>
                  <a:schemeClr val="tx1"/>
                </a:solidFill>
                <a:latin typeface="Raleway" panose="020B0604020202020204" charset="0"/>
              </a:rPr>
              <a:t>STRING </a:t>
            </a:r>
            <a:br>
              <a:rPr lang="pt-BR" dirty="0">
                <a:solidFill>
                  <a:schemeClr val="tx1"/>
                </a:solidFill>
                <a:latin typeface="Raleway" panose="020B0604020202020204" charset="0"/>
              </a:rPr>
            </a:br>
            <a:r>
              <a:rPr lang="pt-BR" dirty="0">
                <a:solidFill>
                  <a:schemeClr val="tx1"/>
                </a:solidFill>
                <a:latin typeface="Raleway" panose="020B0604020202020204" charset="0"/>
              </a:rPr>
              <a:t>CONSUMO API</a:t>
            </a:r>
            <a:endParaRPr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9" name="Google Shape;1064;p49">
            <a:extLst>
              <a:ext uri="{FF2B5EF4-FFF2-40B4-BE49-F238E27FC236}">
                <a16:creationId xmlns:a16="http://schemas.microsoft.com/office/drawing/2014/main" id="{4257D564-1C3E-4FAC-A24C-4BE7CFC8C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176" y="2110832"/>
            <a:ext cx="4177990" cy="92183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rgbClr val="305DBF"/>
                </a:solidFill>
              </a:rPr>
              <a:t>CONSULTA FIPE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83;p45">
            <a:extLst>
              <a:ext uri="{FF2B5EF4-FFF2-40B4-BE49-F238E27FC236}">
                <a16:creationId xmlns:a16="http://schemas.microsoft.com/office/drawing/2014/main" id="{2999E9FD-90DF-4F4F-A02A-9BC231F1ABD0}"/>
              </a:ext>
            </a:extLst>
          </p:cNvPr>
          <p:cNvSpPr txBox="1">
            <a:spLocks/>
          </p:cNvSpPr>
          <p:nvPr/>
        </p:nvSpPr>
        <p:spPr>
          <a:xfrm>
            <a:off x="4102401" y="3202720"/>
            <a:ext cx="2595765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>
              <a:buFont typeface="Raleway"/>
              <a:buNone/>
            </a:pPr>
            <a:r>
              <a:rPr lang="pt-BR" sz="1800" b="1" dirty="0">
                <a:solidFill>
                  <a:schemeClr val="tx1"/>
                </a:solidFill>
                <a:latin typeface="Raleway" panose="020B0604020202020204" charset="0"/>
              </a:rPr>
              <a:t>ANNA GABRIELA</a:t>
            </a:r>
          </a:p>
          <a:p>
            <a:pPr marL="0" indent="0" algn="r">
              <a:buFont typeface="Raleway"/>
              <a:buNone/>
            </a:pPr>
            <a:r>
              <a:rPr lang="pt-BR" sz="1800" b="1" dirty="0">
                <a:solidFill>
                  <a:schemeClr val="tx1"/>
                </a:solidFill>
                <a:latin typeface="Raleway" panose="020B0604020202020204" charset="0"/>
              </a:rPr>
              <a:t>DOUGLAS HENRIQUE</a:t>
            </a:r>
          </a:p>
        </p:txBody>
      </p:sp>
    </p:spTree>
    <p:extLst>
      <p:ext uri="{BB962C8B-B14F-4D97-AF65-F5344CB8AC3E}">
        <p14:creationId xmlns:p14="http://schemas.microsoft.com/office/powerpoint/2010/main" val="168487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0" y="0"/>
            <a:ext cx="5026571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 flipH="1">
            <a:off x="5006998" y="0"/>
            <a:ext cx="120602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C951D16-6D0C-498F-9B94-AB8D62605463}"/>
              </a:ext>
            </a:extLst>
          </p:cNvPr>
          <p:cNvSpPr/>
          <p:nvPr/>
        </p:nvSpPr>
        <p:spPr>
          <a:xfrm>
            <a:off x="5096322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0563003-CB9A-47AA-8814-9253A31D77E9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9C9A045-36C5-4FB4-876A-BE4A6C6C135F}"/>
              </a:ext>
            </a:extLst>
          </p:cNvPr>
          <p:cNvSpPr/>
          <p:nvPr/>
        </p:nvSpPr>
        <p:spPr>
          <a:xfrm>
            <a:off x="388419" y="734991"/>
            <a:ext cx="3608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CONSTRUÇÃO DO SELETOR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FB9D08-A2D8-48E1-90AC-A6EB31DEFBA8}"/>
              </a:ext>
            </a:extLst>
          </p:cNvPr>
          <p:cNvSpPr/>
          <p:nvPr/>
        </p:nvSpPr>
        <p:spPr>
          <a:xfrm flipV="1">
            <a:off x="5067299" y="945573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C9FF1D-8539-4B8D-9128-87D8B053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19" y="1787237"/>
            <a:ext cx="8035146" cy="25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4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193DBD5-EB8C-445F-AB59-7D7992DA1D94}"/>
              </a:ext>
            </a:extLst>
          </p:cNvPr>
          <p:cNvSpPr/>
          <p:nvPr/>
        </p:nvSpPr>
        <p:spPr>
          <a:xfrm>
            <a:off x="5089234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1" y="0"/>
            <a:ext cx="5089234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5487B7-1A5E-4787-A42E-EC7B735962A2}"/>
              </a:ext>
            </a:extLst>
          </p:cNvPr>
          <p:cNvSpPr/>
          <p:nvPr/>
        </p:nvSpPr>
        <p:spPr>
          <a:xfrm>
            <a:off x="5509731" y="534528"/>
            <a:ext cx="336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UTILIZAÇÃO DOS </a:t>
            </a:r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640623-1692-4D84-B7E8-187D6EF6E6E7}"/>
              </a:ext>
            </a:extLst>
          </p:cNvPr>
          <p:cNvSpPr/>
          <p:nvPr/>
        </p:nvSpPr>
        <p:spPr>
          <a:xfrm>
            <a:off x="6756298" y="82780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Raleway" panose="020B0604020202020204" charset="0"/>
              </a:rPr>
              <a:t>API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B01816A-AE10-49F7-B858-DF69696E66AD}"/>
              </a:ext>
            </a:extLst>
          </p:cNvPr>
          <p:cNvSpPr/>
          <p:nvPr/>
        </p:nvSpPr>
        <p:spPr>
          <a:xfrm>
            <a:off x="1838377" y="541247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ROTAS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D5203B3-F4D1-4C4B-B46C-94ABFFD16C18}"/>
              </a:ext>
            </a:extLst>
          </p:cNvPr>
          <p:cNvSpPr/>
          <p:nvPr/>
        </p:nvSpPr>
        <p:spPr>
          <a:xfrm>
            <a:off x="5466956" y="1475885"/>
            <a:ext cx="3139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 Com  URL FINAL se pode acessar o valor do veiculo e mostrar ao usuário.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D420E3E-28E8-4A10-9D8B-A2DCBDF3E6C9}"/>
              </a:ext>
            </a:extLst>
          </p:cNvPr>
          <p:cNvSpPr/>
          <p:nvPr/>
        </p:nvSpPr>
        <p:spPr>
          <a:xfrm>
            <a:off x="377722" y="1824716"/>
            <a:ext cx="4779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</a:rPr>
              <a:t>https://parallelum.com.br/fipe/api/v1</a:t>
            </a:r>
          </a:p>
          <a:p>
            <a:pPr algn="just"/>
            <a:r>
              <a:rPr lang="pt-BR" sz="1800" dirty="0">
                <a:solidFill>
                  <a:schemeClr val="bg1"/>
                </a:solidFill>
              </a:rPr>
              <a:t>/</a:t>
            </a:r>
            <a:r>
              <a:rPr lang="pt-BR" sz="1800" dirty="0">
                <a:solidFill>
                  <a:srgbClr val="91C5F2"/>
                </a:solidFill>
              </a:rPr>
              <a:t>carros</a:t>
            </a:r>
            <a:r>
              <a:rPr lang="pt-BR" sz="1800" dirty="0">
                <a:solidFill>
                  <a:schemeClr val="bg1"/>
                </a:solidFill>
              </a:rPr>
              <a:t>/</a:t>
            </a:r>
            <a:r>
              <a:rPr lang="pt-BR" sz="1800" dirty="0">
                <a:solidFill>
                  <a:srgbClr val="91C5F2"/>
                </a:solidFill>
              </a:rPr>
              <a:t>marcas</a:t>
            </a:r>
            <a:r>
              <a:rPr lang="pt-BR" sz="1800" dirty="0">
                <a:solidFill>
                  <a:schemeClr val="bg1"/>
                </a:solidFill>
              </a:rPr>
              <a:t>/</a:t>
            </a:r>
            <a:r>
              <a:rPr lang="pt-BR" sz="1800" dirty="0">
                <a:solidFill>
                  <a:srgbClr val="91C5F2"/>
                </a:solidFill>
              </a:rPr>
              <a:t>codigoMarca</a:t>
            </a:r>
            <a:r>
              <a:rPr lang="pt-BR" sz="1800" dirty="0">
                <a:solidFill>
                  <a:schemeClr val="bg1"/>
                </a:solidFill>
              </a:rPr>
              <a:t>/modelos</a:t>
            </a:r>
          </a:p>
          <a:p>
            <a:pPr algn="just"/>
            <a:r>
              <a:rPr lang="pt-BR" sz="1800" dirty="0">
                <a:solidFill>
                  <a:schemeClr val="bg1"/>
                </a:solidFill>
              </a:rPr>
              <a:t>/</a:t>
            </a:r>
            <a:r>
              <a:rPr lang="pt-BR" sz="1800" dirty="0">
                <a:solidFill>
                  <a:srgbClr val="91C5F2"/>
                </a:solidFill>
              </a:rPr>
              <a:t>codigoModelo</a:t>
            </a:r>
            <a:r>
              <a:rPr lang="pt-BR" sz="1800" dirty="0">
                <a:solidFill>
                  <a:schemeClr val="bg1"/>
                </a:solidFill>
              </a:rPr>
              <a:t>/anos/</a:t>
            </a:r>
            <a:r>
              <a:rPr lang="pt-BR" sz="1800" dirty="0">
                <a:solidFill>
                  <a:srgbClr val="91C5F2"/>
                </a:solidFill>
              </a:rPr>
              <a:t>codigoAno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ABFDA53-2AA8-451F-9BBA-37E433631765}"/>
              </a:ext>
            </a:extLst>
          </p:cNvPr>
          <p:cNvSpPr/>
          <p:nvPr/>
        </p:nvSpPr>
        <p:spPr>
          <a:xfrm>
            <a:off x="377721" y="1547634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4. URL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8580C8-28D8-4364-841E-F5F6D3FA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7" y="2900086"/>
            <a:ext cx="8354785" cy="19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0" y="0"/>
            <a:ext cx="5026571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 flipH="1">
            <a:off x="5006998" y="0"/>
            <a:ext cx="120602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C951D16-6D0C-498F-9B94-AB8D62605463}"/>
              </a:ext>
            </a:extLst>
          </p:cNvPr>
          <p:cNvSpPr/>
          <p:nvPr/>
        </p:nvSpPr>
        <p:spPr>
          <a:xfrm>
            <a:off x="5096322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0563003-CB9A-47AA-8814-9253A31D77E9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9C9A045-36C5-4FB4-876A-BE4A6C6C135F}"/>
              </a:ext>
            </a:extLst>
          </p:cNvPr>
          <p:cNvSpPr/>
          <p:nvPr/>
        </p:nvSpPr>
        <p:spPr>
          <a:xfrm>
            <a:off x="388419" y="734991"/>
            <a:ext cx="1563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5. TELA FINAL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F192FA-A4F8-4F08-9222-70891CEA9901}"/>
              </a:ext>
            </a:extLst>
          </p:cNvPr>
          <p:cNvSpPr/>
          <p:nvPr/>
        </p:nvSpPr>
        <p:spPr>
          <a:xfrm flipV="1">
            <a:off x="5067299" y="945573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FA8DC9-1E94-420F-972F-223A27AB2E66}"/>
              </a:ext>
            </a:extLst>
          </p:cNvPr>
          <p:cNvSpPr/>
          <p:nvPr/>
        </p:nvSpPr>
        <p:spPr>
          <a:xfrm>
            <a:off x="2843537" y="218209"/>
            <a:ext cx="3203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INTERAÇÃO DOS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99C123-2C43-4473-BD71-D81F4461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5" y="1158295"/>
            <a:ext cx="7646559" cy="37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2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2FBB25F-AC45-4F70-99FE-78787E892507}"/>
              </a:ext>
            </a:extLst>
          </p:cNvPr>
          <p:cNvSpPr/>
          <p:nvPr/>
        </p:nvSpPr>
        <p:spPr>
          <a:xfrm>
            <a:off x="594732" y="736061"/>
            <a:ext cx="7954536" cy="3671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1063;p49">
            <a:extLst>
              <a:ext uri="{FF2B5EF4-FFF2-40B4-BE49-F238E27FC236}">
                <a16:creationId xmlns:a16="http://schemas.microsoft.com/office/drawing/2014/main" id="{E369FAD1-39D0-40A6-A149-C9FAE4C54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689" y="793050"/>
            <a:ext cx="3250183" cy="63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pt-BR" dirty="0">
                <a:solidFill>
                  <a:srgbClr val="305DBF"/>
                </a:solidFill>
                <a:latin typeface="Raleway" panose="020B0604020202020204" charset="0"/>
              </a:rPr>
              <a:t>Divisão de Tarefas</a:t>
            </a:r>
            <a:endParaRPr dirty="0">
              <a:solidFill>
                <a:srgbClr val="305DBF"/>
              </a:solidFill>
              <a:latin typeface="Raleway" panose="020B0604020202020204" charset="0"/>
            </a:endParaRPr>
          </a:p>
        </p:txBody>
      </p:sp>
      <p:sp>
        <p:nvSpPr>
          <p:cNvPr id="9" name="Google Shape;1064;p49">
            <a:extLst>
              <a:ext uri="{FF2B5EF4-FFF2-40B4-BE49-F238E27FC236}">
                <a16:creationId xmlns:a16="http://schemas.microsoft.com/office/drawing/2014/main" id="{4257D564-1C3E-4FAC-A24C-4BE7CFC8C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2816" y="1671879"/>
            <a:ext cx="4418365" cy="24532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1600" dirty="0"/>
          </a:p>
          <a:p>
            <a:pPr marL="127000" indent="0">
              <a:buSzPts val="1600"/>
              <a:buNone/>
            </a:pPr>
            <a:endParaRPr lang="en-US" sz="1600" dirty="0"/>
          </a:p>
          <a:p>
            <a:pPr marL="298450" indent="-171450">
              <a:buSzPts val="16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76;p44">
            <a:extLst>
              <a:ext uri="{FF2B5EF4-FFF2-40B4-BE49-F238E27FC236}">
                <a16:creationId xmlns:a16="http://schemas.microsoft.com/office/drawing/2014/main" id="{5D378F94-55CE-4BC2-8B4C-668D8B4A8A5F}"/>
              </a:ext>
            </a:extLst>
          </p:cNvPr>
          <p:cNvSpPr txBox="1">
            <a:spLocks/>
          </p:cNvSpPr>
          <p:nvPr/>
        </p:nvSpPr>
        <p:spPr>
          <a:xfrm>
            <a:off x="692888" y="1671880"/>
            <a:ext cx="3758610" cy="245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2000" dirty="0">
                <a:solidFill>
                  <a:srgbClr val="305DBF"/>
                </a:solidFill>
                <a:latin typeface="Raleway" panose="020B0604020202020204" charset="0"/>
              </a:rPr>
              <a:t>Anna Gabriela</a:t>
            </a:r>
          </a:p>
          <a:p>
            <a:endParaRPr lang="pt-BR" sz="2000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  <a:p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Figma</a:t>
            </a:r>
          </a:p>
          <a:p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Aplicação da API</a:t>
            </a:r>
          </a:p>
          <a:p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Hospedagem</a:t>
            </a: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br>
              <a:rPr lang="pt-BR" dirty="0">
                <a:solidFill>
                  <a:schemeClr val="accent3">
                    <a:lumMod val="50000"/>
                  </a:schemeClr>
                </a:solidFill>
              </a:rPr>
            </a:b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Google Shape;876;p44">
            <a:extLst>
              <a:ext uri="{FF2B5EF4-FFF2-40B4-BE49-F238E27FC236}">
                <a16:creationId xmlns:a16="http://schemas.microsoft.com/office/drawing/2014/main" id="{F90CF245-7EC8-403F-90CF-2A7D4162513E}"/>
              </a:ext>
            </a:extLst>
          </p:cNvPr>
          <p:cNvSpPr txBox="1">
            <a:spLocks/>
          </p:cNvSpPr>
          <p:nvPr/>
        </p:nvSpPr>
        <p:spPr>
          <a:xfrm>
            <a:off x="4549654" y="1671879"/>
            <a:ext cx="3758610" cy="245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2000" dirty="0">
                <a:solidFill>
                  <a:srgbClr val="305DBF"/>
                </a:solidFill>
                <a:latin typeface="Raleway" panose="020B0604020202020204" charset="0"/>
              </a:rPr>
              <a:t>Douglas Henrique</a:t>
            </a:r>
          </a:p>
          <a:p>
            <a:endParaRPr lang="pt-BR" sz="2000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  <a:p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Figma</a:t>
            </a:r>
          </a:p>
          <a:p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Aplicação da API</a:t>
            </a:r>
          </a:p>
          <a:p>
            <a:r>
              <a:rPr lang="pt-BR" sz="20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PowerPoint</a:t>
            </a: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br>
              <a:rPr lang="pt-BR" dirty="0">
                <a:solidFill>
                  <a:schemeClr val="accent3">
                    <a:lumMod val="50000"/>
                  </a:schemeClr>
                </a:solidFill>
              </a:rPr>
            </a:b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5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2FBB25F-AC45-4F70-99FE-78787E892507}"/>
              </a:ext>
            </a:extLst>
          </p:cNvPr>
          <p:cNvSpPr/>
          <p:nvPr/>
        </p:nvSpPr>
        <p:spPr>
          <a:xfrm>
            <a:off x="594732" y="736061"/>
            <a:ext cx="7954536" cy="3671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1063;p49">
            <a:extLst>
              <a:ext uri="{FF2B5EF4-FFF2-40B4-BE49-F238E27FC236}">
                <a16:creationId xmlns:a16="http://schemas.microsoft.com/office/drawing/2014/main" id="{E369FAD1-39D0-40A6-A149-C9FAE4C54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7801" y="757767"/>
            <a:ext cx="2628393" cy="63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pt-BR" dirty="0">
                <a:solidFill>
                  <a:srgbClr val="305DBF"/>
                </a:solidFill>
                <a:latin typeface="Raleway" panose="020B0604020202020204" charset="0"/>
              </a:rPr>
              <a:t>REFERENCIAS</a:t>
            </a:r>
            <a:endParaRPr dirty="0">
              <a:solidFill>
                <a:srgbClr val="305DBF"/>
              </a:solidFill>
              <a:latin typeface="Raleway" panose="020B0604020202020204" charset="0"/>
            </a:endParaRPr>
          </a:p>
        </p:txBody>
      </p:sp>
      <p:sp>
        <p:nvSpPr>
          <p:cNvPr id="9" name="Google Shape;1064;p49">
            <a:extLst>
              <a:ext uri="{FF2B5EF4-FFF2-40B4-BE49-F238E27FC236}">
                <a16:creationId xmlns:a16="http://schemas.microsoft.com/office/drawing/2014/main" id="{4257D564-1C3E-4FAC-A24C-4BE7CFC8C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2816" y="1671879"/>
            <a:ext cx="4418365" cy="24532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1600" dirty="0"/>
          </a:p>
          <a:p>
            <a:pPr marL="127000" indent="0">
              <a:buSzPts val="1600"/>
              <a:buNone/>
            </a:pPr>
            <a:endParaRPr lang="en-US" sz="1600" dirty="0"/>
          </a:p>
          <a:p>
            <a:pPr marL="298450" indent="-171450">
              <a:buSzPts val="1600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76;p44">
            <a:extLst>
              <a:ext uri="{FF2B5EF4-FFF2-40B4-BE49-F238E27FC236}">
                <a16:creationId xmlns:a16="http://schemas.microsoft.com/office/drawing/2014/main" id="{5D378F94-55CE-4BC2-8B4C-668D8B4A8A5F}"/>
              </a:ext>
            </a:extLst>
          </p:cNvPr>
          <p:cNvSpPr txBox="1">
            <a:spLocks/>
          </p:cNvSpPr>
          <p:nvPr/>
        </p:nvSpPr>
        <p:spPr>
          <a:xfrm>
            <a:off x="594730" y="1600200"/>
            <a:ext cx="7954536" cy="252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16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Github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</a:t>
            </a:r>
            <a:r>
              <a:rPr lang="pt-BR" sz="16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Repositorio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Da API: 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  <a:hlinkClick r:id="rId3"/>
              </a:rPr>
              <a:t>https://deividfortuna.github.io/fipe/</a:t>
            </a:r>
            <a:endParaRPr lang="pt-BR" sz="1600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Documentação: 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  <a:hlinkClick r:id="rId4"/>
              </a:rPr>
              <a:t>https://github.com/deividfortuna/fipe</a:t>
            </a:r>
            <a:endParaRPr lang="pt-BR" sz="1600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  <a:p>
            <a:endParaRPr lang="pt-BR" sz="1600"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Link </a:t>
            </a:r>
            <a:r>
              <a:rPr lang="pt-BR" sz="16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Github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Anna: </a:t>
            </a:r>
            <a:r>
              <a:rPr lang="pt-BR" sz="1600" dirty="0">
                <a:latin typeface="Raleway" panose="020B0604020202020204" charset="0"/>
                <a:hlinkClick r:id="rId5" tooltip="https://github.com/annaagabi"/>
              </a:rPr>
              <a:t>https://github.com/annaagabi</a:t>
            </a:r>
            <a:endParaRPr lang="pt-BR" sz="1600" dirty="0">
              <a:latin typeface="Raleway" panose="020B0604020202020204" charset="0"/>
            </a:endParaRPr>
          </a:p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Link </a:t>
            </a:r>
            <a:r>
              <a:rPr lang="pt-BR" sz="1600" dirty="0" err="1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Github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 Douglas: </a:t>
            </a:r>
            <a:r>
              <a:rPr lang="pt-BR" sz="1600" dirty="0">
                <a:latin typeface="Raleway" panose="020B0604020202020204" charset="0"/>
                <a:hlinkClick r:id="rId6" tooltip="https://github.com/doyklas"/>
              </a:rPr>
              <a:t>https://github.com/doyklas</a:t>
            </a:r>
            <a:endParaRPr lang="pt-BR" sz="1600" dirty="0">
              <a:latin typeface="Raleway" panose="020B0604020202020204" charset="0"/>
            </a:endParaRPr>
          </a:p>
          <a:p>
            <a:endParaRPr lang="pt-BR" sz="1600" dirty="0">
              <a:latin typeface="Raleway" panose="020B0604020202020204" charset="0"/>
            </a:endParaRPr>
          </a:p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Link API Hospedada: </a:t>
            </a:r>
            <a:r>
              <a:rPr lang="pt-BR" sz="1600" dirty="0">
                <a:latin typeface="Raleway" panose="020B0604020202020204" charset="0"/>
                <a:hlinkClick r:id="rId7" tooltip="https://tabela-fipe-carros.vercel.app/"/>
              </a:rPr>
              <a:t>https://tabela-fipe-carros.vercel.app/</a:t>
            </a:r>
            <a:endParaRPr lang="pt-BR" sz="1600" dirty="0">
              <a:latin typeface="Raleway" panose="020B0604020202020204" charset="0"/>
            </a:endParaRPr>
          </a:p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Link Repositório Projeto Consumo API: </a:t>
            </a:r>
            <a:r>
              <a:rPr lang="pt-BR" sz="1600" dirty="0">
                <a:latin typeface="Raleway" panose="020B0604020202020204" charset="0"/>
                <a:hlinkClick r:id="rId8" tooltip="https://github.com/hepteto/anna-douglas-consumo-api-fipe"/>
              </a:rPr>
              <a:t>https://github.com/Hepteto/Anna-Douglas-Consumo-API-FIPE</a:t>
            </a:r>
            <a:endParaRPr lang="pt-BR" sz="1600" dirty="0">
              <a:latin typeface="Raleway" panose="020B0604020202020204" charset="0"/>
            </a:endParaRPr>
          </a:p>
          <a:p>
            <a:endParaRPr lang="pt-BR" sz="1600" dirty="0"/>
          </a:p>
          <a:p>
            <a:endParaRPr lang="pt-BR" sz="1600" dirty="0"/>
          </a:p>
          <a:p>
            <a:pPr algn="just"/>
            <a:endParaRPr lang="pt-BR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accent3">
                  <a:lumMod val="50000"/>
                </a:schemeClr>
              </a:solidFill>
            </a:endParaRPr>
          </a:p>
          <a:p>
            <a:br>
              <a:rPr lang="pt-BR" dirty="0">
                <a:solidFill>
                  <a:schemeClr val="accent3">
                    <a:lumMod val="50000"/>
                  </a:schemeClr>
                </a:solidFill>
              </a:rPr>
            </a:b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3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2080734" y="2021527"/>
            <a:ext cx="5082065" cy="110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 panose="020B0604020202020204" charset="0"/>
              </a:rPr>
              <a:t>OBRIGADO</a:t>
            </a:r>
            <a:endParaRPr b="1" dirty="0">
              <a:latin typeface="Raleway" panose="020B0604020202020204" charset="0"/>
            </a:endParaRPr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B02A4139-E432-4366-8114-B4E3AAD35D4E}"/>
              </a:ext>
            </a:extLst>
          </p:cNvPr>
          <p:cNvSpPr/>
          <p:nvPr/>
        </p:nvSpPr>
        <p:spPr>
          <a:xfrm flipV="1">
            <a:off x="0" y="2021527"/>
            <a:ext cx="4055834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>
            <a:extLst>
              <a:ext uri="{FF2B5EF4-FFF2-40B4-BE49-F238E27FC236}">
                <a16:creationId xmlns:a16="http://schemas.microsoft.com/office/drawing/2014/main" id="{B012B58B-4833-429C-BAC2-9324A566189F}"/>
              </a:ext>
            </a:extLst>
          </p:cNvPr>
          <p:cNvSpPr/>
          <p:nvPr/>
        </p:nvSpPr>
        <p:spPr>
          <a:xfrm flipV="1">
            <a:off x="5088165" y="3078725"/>
            <a:ext cx="4055834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2FBB25F-AC45-4F70-99FE-78787E892507}"/>
              </a:ext>
            </a:extLst>
          </p:cNvPr>
          <p:cNvSpPr/>
          <p:nvPr/>
        </p:nvSpPr>
        <p:spPr>
          <a:xfrm>
            <a:off x="594732" y="736061"/>
            <a:ext cx="7954536" cy="3671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1063;p49">
            <a:extLst>
              <a:ext uri="{FF2B5EF4-FFF2-40B4-BE49-F238E27FC236}">
                <a16:creationId xmlns:a16="http://schemas.microsoft.com/office/drawing/2014/main" id="{E369FAD1-39D0-40A6-A149-C9FAE4C54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4354" y="1033131"/>
            <a:ext cx="2820580" cy="63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OBJETIVOS</a:t>
            </a:r>
            <a:endParaRPr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9" name="Google Shape;1064;p49">
            <a:extLst>
              <a:ext uri="{FF2B5EF4-FFF2-40B4-BE49-F238E27FC236}">
                <a16:creationId xmlns:a16="http://schemas.microsoft.com/office/drawing/2014/main" id="{4257D564-1C3E-4FAC-A24C-4BE7CFC8C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62814" y="1547188"/>
            <a:ext cx="4418365" cy="24532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1600" dirty="0"/>
          </a:p>
          <a:p>
            <a:pPr marL="298450" indent="-171450">
              <a:buSzPts val="1600"/>
            </a:pPr>
            <a:r>
              <a:rPr lang="pt-BR" sz="1600" dirty="0">
                <a:latin typeface="Raleway" panose="020B0604020202020204" charset="0"/>
              </a:rPr>
              <a:t> </a:t>
            </a:r>
            <a:r>
              <a:rPr lang="pt-BR" sz="1600" b="1" dirty="0">
                <a:latin typeface="Raleway" panose="020B0604020202020204" charset="0"/>
              </a:rPr>
              <a:t>REPRODUZIR UMA TABELA FIPE DE AUTOMOVEIS</a:t>
            </a:r>
          </a:p>
          <a:p>
            <a:pPr marL="127000" indent="0">
              <a:buSzPts val="1600"/>
              <a:buNone/>
            </a:pPr>
            <a:endParaRPr lang="pt-BR" sz="1600" dirty="0">
              <a:latin typeface="Raleway" panose="020B0604020202020204" charset="0"/>
            </a:endParaRPr>
          </a:p>
          <a:p>
            <a:pPr marL="298450" indent="-171450">
              <a:buSzPts val="1600"/>
            </a:pPr>
            <a:r>
              <a:rPr lang="pt-BR" sz="1600" b="1" dirty="0">
                <a:latin typeface="Raleway" panose="020B0604020202020204" charset="0"/>
              </a:rPr>
              <a:t>SIMPLIFICAR A CONSULTA DO USUARIO</a:t>
            </a:r>
          </a:p>
          <a:p>
            <a:pPr marL="298450" indent="-171450">
              <a:buSzPts val="1600"/>
            </a:pPr>
            <a:endParaRPr lang="pt-BR" sz="1600" b="1" dirty="0">
              <a:latin typeface="Raleway" panose="020B0604020202020204" charset="0"/>
            </a:endParaRPr>
          </a:p>
          <a:p>
            <a:pPr marL="298450" indent="-171450">
              <a:buSzPts val="1600"/>
            </a:pPr>
            <a:r>
              <a:rPr lang="pt-BR" sz="1600" b="1" dirty="0">
                <a:latin typeface="Raleway" panose="020B0604020202020204" charset="0"/>
              </a:rPr>
              <a:t>Utilizar uma API</a:t>
            </a:r>
          </a:p>
          <a:p>
            <a:pPr marL="298450" indent="-171450">
              <a:buSzPts val="1600"/>
            </a:pPr>
            <a:endParaRPr lang="en-US" sz="1600" dirty="0">
              <a:latin typeface="Raleway" panose="020B0604020202020204" charset="0"/>
            </a:endParaRPr>
          </a:p>
          <a:p>
            <a:pPr marL="298450" indent="-171450">
              <a:buSzPts val="1600"/>
            </a:pPr>
            <a:endParaRPr lang="en-US" sz="1600" dirty="0">
              <a:latin typeface="Ralew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22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BBCA0A3-851D-49B0-A686-DA0E8BD14322}"/>
              </a:ext>
            </a:extLst>
          </p:cNvPr>
          <p:cNvSpPr/>
          <p:nvPr/>
        </p:nvSpPr>
        <p:spPr>
          <a:xfrm>
            <a:off x="631903" y="736061"/>
            <a:ext cx="3764148" cy="36713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1063;p49">
            <a:extLst>
              <a:ext uri="{FF2B5EF4-FFF2-40B4-BE49-F238E27FC236}">
                <a16:creationId xmlns:a16="http://schemas.microsoft.com/office/drawing/2014/main" id="{E369FAD1-39D0-40A6-A149-C9FAE4C54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244" y="736062"/>
            <a:ext cx="3689807" cy="63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Raleway" panose="020B0604020202020204" charset="0"/>
              </a:rPr>
              <a:t>LAYOUT</a:t>
            </a:r>
            <a:endParaRPr dirty="0">
              <a:solidFill>
                <a:schemeClr val="accent3">
                  <a:lumMod val="50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9" name="Google Shape;1064;p49">
            <a:extLst>
              <a:ext uri="{FF2B5EF4-FFF2-40B4-BE49-F238E27FC236}">
                <a16:creationId xmlns:a16="http://schemas.microsoft.com/office/drawing/2014/main" id="{4257D564-1C3E-4FAC-A24C-4BE7CFC8CD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1902" y="1367883"/>
            <a:ext cx="4108612" cy="303955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pt-BR" sz="1600" dirty="0"/>
          </a:p>
          <a:p>
            <a:pPr marL="298450" indent="-171450">
              <a:buSzPts val="1600"/>
            </a:pPr>
            <a:r>
              <a:rPr lang="pt-BR" sz="1600" dirty="0"/>
              <a:t> SIMPLES</a:t>
            </a:r>
          </a:p>
          <a:p>
            <a:pPr marL="298450" indent="-171450">
              <a:buSzPts val="1600"/>
            </a:pPr>
            <a:endParaRPr lang="pt-BR" sz="1600" dirty="0"/>
          </a:p>
          <a:p>
            <a:pPr marL="298450" indent="-171450">
              <a:buSzPts val="1600"/>
            </a:pPr>
            <a:r>
              <a:rPr lang="en-US" sz="1600" dirty="0"/>
              <a:t> INTUITIVO</a:t>
            </a:r>
          </a:p>
          <a:p>
            <a:pPr marL="298450" indent="-171450">
              <a:buSzPts val="1600"/>
            </a:pPr>
            <a:endParaRPr lang="en-US" sz="1600" dirty="0"/>
          </a:p>
          <a:p>
            <a:pPr marL="298450" indent="-171450">
              <a:buSzPts val="1600"/>
            </a:pPr>
            <a:r>
              <a:rPr lang="pt-BR" sz="1600" dirty="0"/>
              <a:t> REPONSIVO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76C4FF-0806-4B4A-BCFE-3809B24AB242}"/>
              </a:ext>
            </a:extLst>
          </p:cNvPr>
          <p:cNvSpPr/>
          <p:nvPr/>
        </p:nvSpPr>
        <p:spPr>
          <a:xfrm>
            <a:off x="4671095" y="201407"/>
            <a:ext cx="3920552" cy="4742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FAF7EE-EBEE-43E1-B4E4-4124CBB8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951" y="281299"/>
            <a:ext cx="3771583" cy="4580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84ABC2-540B-48BD-9752-2D26956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" y="-26520"/>
            <a:ext cx="4961279" cy="60258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0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 flipH="1">
            <a:off x="5006998" y="0"/>
            <a:ext cx="120602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C951D16-6D0C-498F-9B94-AB8D62605463}"/>
              </a:ext>
            </a:extLst>
          </p:cNvPr>
          <p:cNvSpPr/>
          <p:nvPr/>
        </p:nvSpPr>
        <p:spPr>
          <a:xfrm>
            <a:off x="5096322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5487B7-1A5E-4787-A42E-EC7B735962A2}"/>
              </a:ext>
            </a:extLst>
          </p:cNvPr>
          <p:cNvSpPr/>
          <p:nvPr/>
        </p:nvSpPr>
        <p:spPr>
          <a:xfrm>
            <a:off x="5465288" y="438296"/>
            <a:ext cx="3337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INTERAÇÃO DO CLIENTE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C0B26BFA-7207-4E1F-95A0-A6A34B5AC3C3}"/>
              </a:ext>
            </a:extLst>
          </p:cNvPr>
          <p:cNvSpPr/>
          <p:nvPr/>
        </p:nvSpPr>
        <p:spPr>
          <a:xfrm>
            <a:off x="5550625" y="1355208"/>
            <a:ext cx="333777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O usuário interage com os dados por meio de seletores.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Selecionando a MARCA, o MODELO </a:t>
            </a:r>
          </a:p>
          <a:p>
            <a:r>
              <a:rPr lang="pt-BR" sz="1800" dirty="0">
                <a:solidFill>
                  <a:schemeClr val="bg1"/>
                </a:solidFill>
              </a:rPr>
              <a:t>e o ANO do carro que deseja consultar.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Ao fim da solicitação o valor do veiculo </a:t>
            </a:r>
          </a:p>
          <a:p>
            <a:r>
              <a:rPr lang="pt-BR" sz="1800" dirty="0">
                <a:solidFill>
                  <a:schemeClr val="bg1"/>
                </a:solidFill>
              </a:rPr>
              <a:t>será mostrado para o usuário.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Seta: para a Esquerda 20">
            <a:extLst>
              <a:ext uri="{FF2B5EF4-FFF2-40B4-BE49-F238E27FC236}">
                <a16:creationId xmlns:a16="http://schemas.microsoft.com/office/drawing/2014/main" id="{207CE3CD-2869-4C72-9678-3E1774F8AB1F}"/>
              </a:ext>
            </a:extLst>
          </p:cNvPr>
          <p:cNvSpPr/>
          <p:nvPr/>
        </p:nvSpPr>
        <p:spPr>
          <a:xfrm flipH="1">
            <a:off x="1185721" y="3845103"/>
            <a:ext cx="489099" cy="261610"/>
          </a:xfrm>
          <a:prstGeom prst="leftArrow">
            <a:avLst/>
          </a:prstGeom>
          <a:solidFill>
            <a:srgbClr val="91C5F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1C5F2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0563003-CB9A-47AA-8814-9253A31D77E9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CD8BCB-3667-4494-AC1C-1DFF41C4E986}"/>
              </a:ext>
            </a:extLst>
          </p:cNvPr>
          <p:cNvSpPr/>
          <p:nvPr/>
        </p:nvSpPr>
        <p:spPr>
          <a:xfrm>
            <a:off x="2608445" y="384510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$$$$</a:t>
            </a:r>
          </a:p>
        </p:txBody>
      </p:sp>
      <p:sp>
        <p:nvSpPr>
          <p:cNvPr id="23" name="Seta: para a Esquerda 22">
            <a:extLst>
              <a:ext uri="{FF2B5EF4-FFF2-40B4-BE49-F238E27FC236}">
                <a16:creationId xmlns:a16="http://schemas.microsoft.com/office/drawing/2014/main" id="{296029C2-8ED0-417C-8000-E18C693C47AC}"/>
              </a:ext>
            </a:extLst>
          </p:cNvPr>
          <p:cNvSpPr/>
          <p:nvPr/>
        </p:nvSpPr>
        <p:spPr>
          <a:xfrm flipH="1">
            <a:off x="1185720" y="1666284"/>
            <a:ext cx="489099" cy="261610"/>
          </a:xfrm>
          <a:prstGeom prst="leftArrow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997FEE4F-3CE3-4253-93B0-0690676CEB5B}"/>
              </a:ext>
            </a:extLst>
          </p:cNvPr>
          <p:cNvSpPr/>
          <p:nvPr/>
        </p:nvSpPr>
        <p:spPr>
          <a:xfrm flipH="1">
            <a:off x="1172665" y="2455813"/>
            <a:ext cx="489099" cy="261610"/>
          </a:xfrm>
          <a:prstGeom prst="leftArrow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5689C179-513A-408C-872E-AA78481B37CA}"/>
              </a:ext>
            </a:extLst>
          </p:cNvPr>
          <p:cNvSpPr/>
          <p:nvPr/>
        </p:nvSpPr>
        <p:spPr>
          <a:xfrm flipH="1">
            <a:off x="1172666" y="3327831"/>
            <a:ext cx="489099" cy="261610"/>
          </a:xfrm>
          <a:prstGeom prst="leftArrow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5C1276-C526-46F4-B5CF-D6B7870C5774}"/>
              </a:ext>
            </a:extLst>
          </p:cNvPr>
          <p:cNvSpPr/>
          <p:nvPr/>
        </p:nvSpPr>
        <p:spPr>
          <a:xfrm flipV="1">
            <a:off x="5083158" y="1222664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A6987-1815-4C89-AA94-B842C87EFC53}"/>
              </a:ext>
            </a:extLst>
          </p:cNvPr>
          <p:cNvSpPr/>
          <p:nvPr/>
        </p:nvSpPr>
        <p:spPr>
          <a:xfrm flipV="1">
            <a:off x="5064603" y="4714009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46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0" y="0"/>
            <a:ext cx="5026571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 flipH="1">
            <a:off x="5006998" y="0"/>
            <a:ext cx="120602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C951D16-6D0C-498F-9B94-AB8D62605463}"/>
              </a:ext>
            </a:extLst>
          </p:cNvPr>
          <p:cNvSpPr/>
          <p:nvPr/>
        </p:nvSpPr>
        <p:spPr>
          <a:xfrm>
            <a:off x="5096322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0563003-CB9A-47AA-8814-9253A31D77E9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9C9A045-36C5-4FB4-876A-BE4A6C6C135F}"/>
              </a:ext>
            </a:extLst>
          </p:cNvPr>
          <p:cNvSpPr/>
          <p:nvPr/>
        </p:nvSpPr>
        <p:spPr>
          <a:xfrm>
            <a:off x="408106" y="1132607"/>
            <a:ext cx="1396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IMPORTS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BEB0BD5-5B23-40EA-A9B5-F229DA746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" t="9781" r="57474" b="69806"/>
          <a:stretch/>
        </p:blipFill>
        <p:spPr>
          <a:xfrm>
            <a:off x="467629" y="1757271"/>
            <a:ext cx="4587585" cy="1172965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C95CB3D1-2E5B-4794-8DF5-68AB5381D1EA}"/>
              </a:ext>
            </a:extLst>
          </p:cNvPr>
          <p:cNvSpPr/>
          <p:nvPr/>
        </p:nvSpPr>
        <p:spPr>
          <a:xfrm>
            <a:off x="5363073" y="1855163"/>
            <a:ext cx="1853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Importa  AXIOS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3CA0FEC-66B7-461E-9A10-FB38D1E00D00}"/>
              </a:ext>
            </a:extLst>
          </p:cNvPr>
          <p:cNvSpPr/>
          <p:nvPr/>
        </p:nvSpPr>
        <p:spPr>
          <a:xfrm>
            <a:off x="5363073" y="2343753"/>
            <a:ext cx="235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Importa  fipe-promise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9145BBB-4D87-4DCB-B64F-E11A627351FA}"/>
              </a:ext>
            </a:extLst>
          </p:cNvPr>
          <p:cNvSpPr/>
          <p:nvPr/>
        </p:nvSpPr>
        <p:spPr>
          <a:xfrm flipV="1">
            <a:off x="5067299" y="2312513"/>
            <a:ext cx="145308" cy="624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E70EC6B-A62E-47A2-808D-2F826D1B1156}"/>
              </a:ext>
            </a:extLst>
          </p:cNvPr>
          <p:cNvSpPr/>
          <p:nvPr/>
        </p:nvSpPr>
        <p:spPr>
          <a:xfrm flipV="1">
            <a:off x="5096372" y="297230"/>
            <a:ext cx="145308" cy="624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1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0" y="0"/>
            <a:ext cx="5026571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 flipH="1">
            <a:off x="5006998" y="0"/>
            <a:ext cx="120602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C951D16-6D0C-498F-9B94-AB8D62605463}"/>
              </a:ext>
            </a:extLst>
          </p:cNvPr>
          <p:cNvSpPr/>
          <p:nvPr/>
        </p:nvSpPr>
        <p:spPr>
          <a:xfrm>
            <a:off x="5096322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5487B7-1A5E-4787-A42E-EC7B735962A2}"/>
              </a:ext>
            </a:extLst>
          </p:cNvPr>
          <p:cNvSpPr/>
          <p:nvPr/>
        </p:nvSpPr>
        <p:spPr>
          <a:xfrm>
            <a:off x="4009525" y="365055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AXIOS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0563003-CB9A-47AA-8814-9253A31D77E9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441A5F-6ED2-4D8D-B2D9-B01E0F0A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80" y="1241949"/>
            <a:ext cx="7320046" cy="373314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99C9A045-36C5-4FB4-876A-BE4A6C6C135F}"/>
              </a:ext>
            </a:extLst>
          </p:cNvPr>
          <p:cNvSpPr/>
          <p:nvPr/>
        </p:nvSpPr>
        <p:spPr>
          <a:xfrm>
            <a:off x="2865039" y="800982"/>
            <a:ext cx="2121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Pega a URL BASE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FB9D08-A2D8-48E1-90AC-A6EB31DEFBA8}"/>
              </a:ext>
            </a:extLst>
          </p:cNvPr>
          <p:cNvSpPr/>
          <p:nvPr/>
        </p:nvSpPr>
        <p:spPr>
          <a:xfrm flipV="1">
            <a:off x="5067299" y="945573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3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0" y="0"/>
            <a:ext cx="5026571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 flipH="1">
            <a:off x="5006998" y="0"/>
            <a:ext cx="120602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C951D16-6D0C-498F-9B94-AB8D62605463}"/>
              </a:ext>
            </a:extLst>
          </p:cNvPr>
          <p:cNvSpPr/>
          <p:nvPr/>
        </p:nvSpPr>
        <p:spPr>
          <a:xfrm>
            <a:off x="5096322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0563003-CB9A-47AA-8814-9253A31D77E9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EC1920-2C4E-46AB-8C84-85680AAFF137}"/>
              </a:ext>
            </a:extLst>
          </p:cNvPr>
          <p:cNvSpPr/>
          <p:nvPr/>
        </p:nvSpPr>
        <p:spPr>
          <a:xfrm flipV="1">
            <a:off x="5045942" y="3811046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502D4F3-2751-4249-80C4-209BBF1A9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2" t="10726" r="4624" b="2758"/>
          <a:stretch/>
        </p:blipFill>
        <p:spPr>
          <a:xfrm>
            <a:off x="403042" y="2177276"/>
            <a:ext cx="5466662" cy="272133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9BBB888A-6D90-4E40-822A-1F1D776523C1}"/>
              </a:ext>
            </a:extLst>
          </p:cNvPr>
          <p:cNvSpPr/>
          <p:nvPr/>
        </p:nvSpPr>
        <p:spPr>
          <a:xfrm>
            <a:off x="2358695" y="547481"/>
            <a:ext cx="2773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Usando fipe-promise</a:t>
            </a: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EF58DA7-244D-4111-B8C1-87A1A4EEE68A}"/>
              </a:ext>
            </a:extLst>
          </p:cNvPr>
          <p:cNvSpPr/>
          <p:nvPr/>
        </p:nvSpPr>
        <p:spPr>
          <a:xfrm rot="5400000" flipH="1">
            <a:off x="3748328" y="3030259"/>
            <a:ext cx="310564" cy="166544"/>
          </a:xfrm>
          <a:prstGeom prst="leftArrow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204FEDA-0CC1-4E5C-9FF7-850A588EEDF2}"/>
              </a:ext>
            </a:extLst>
          </p:cNvPr>
          <p:cNvSpPr/>
          <p:nvPr/>
        </p:nvSpPr>
        <p:spPr>
          <a:xfrm>
            <a:off x="5319838" y="1035940"/>
            <a:ext cx="3425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Usando o método da biblioteca  definimos o tipo de veiculo para CARS </a:t>
            </a:r>
          </a:p>
        </p:txBody>
      </p:sp>
    </p:spTree>
    <p:extLst>
      <p:ext uri="{BB962C8B-B14F-4D97-AF65-F5344CB8AC3E}">
        <p14:creationId xmlns:p14="http://schemas.microsoft.com/office/powerpoint/2010/main" val="16206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193DBD5-EB8C-445F-AB59-7D7992DA1D94}"/>
              </a:ext>
            </a:extLst>
          </p:cNvPr>
          <p:cNvSpPr/>
          <p:nvPr/>
        </p:nvSpPr>
        <p:spPr>
          <a:xfrm>
            <a:off x="5089234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1" y="0"/>
            <a:ext cx="5089234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5487B7-1A5E-4787-A42E-EC7B735962A2}"/>
              </a:ext>
            </a:extLst>
          </p:cNvPr>
          <p:cNvSpPr/>
          <p:nvPr/>
        </p:nvSpPr>
        <p:spPr>
          <a:xfrm>
            <a:off x="5509731" y="534528"/>
            <a:ext cx="336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UTILIZAÇÃO DOS DADOS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C0B26BFA-7207-4E1F-95A0-A6A34B5AC3C3}"/>
              </a:ext>
            </a:extLst>
          </p:cNvPr>
          <p:cNvSpPr/>
          <p:nvPr/>
        </p:nvSpPr>
        <p:spPr>
          <a:xfrm>
            <a:off x="5394315" y="1197134"/>
            <a:ext cx="348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1. A API é acessada através da </a:t>
            </a:r>
          </a:p>
          <a:p>
            <a:r>
              <a:rPr lang="pt-BR" sz="1800" dirty="0">
                <a:solidFill>
                  <a:schemeClr val="bg1"/>
                </a:solidFill>
              </a:rPr>
              <a:t>URL BASE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3D26F375-F901-4219-A154-8D127042B685}"/>
              </a:ext>
            </a:extLst>
          </p:cNvPr>
          <p:cNvSpPr/>
          <p:nvPr/>
        </p:nvSpPr>
        <p:spPr>
          <a:xfrm>
            <a:off x="5390466" y="3152873"/>
            <a:ext cx="3711272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2. Inicialmente o a URL já contem </a:t>
            </a:r>
          </a:p>
          <a:p>
            <a:r>
              <a:rPr lang="pt-BR" sz="1800" dirty="0">
                <a:solidFill>
                  <a:schemeClr val="bg1"/>
                </a:solidFill>
              </a:rPr>
              <a:t>/carros/marcas</a:t>
            </a:r>
          </a:p>
          <a:p>
            <a:r>
              <a:rPr lang="pt-BR" sz="1800" dirty="0">
                <a:solidFill>
                  <a:schemeClr val="bg1"/>
                </a:solidFill>
              </a:rPr>
              <a:t>Para se iniciar seleção da marca, </a:t>
            </a:r>
          </a:p>
          <a:p>
            <a:r>
              <a:rPr lang="pt-BR" sz="1800" dirty="0">
                <a:solidFill>
                  <a:schemeClr val="bg1"/>
                </a:solidFill>
              </a:rPr>
              <a:t>do modelo e do ano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640623-1692-4D84-B7E8-187D6EF6E6E7}"/>
              </a:ext>
            </a:extLst>
          </p:cNvPr>
          <p:cNvSpPr/>
          <p:nvPr/>
        </p:nvSpPr>
        <p:spPr>
          <a:xfrm>
            <a:off x="6756298" y="82780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Raleway" panose="020B0604020202020204" charset="0"/>
              </a:rPr>
              <a:t>API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D77C31-90CE-4761-B76B-29CB93B66D2F}"/>
              </a:ext>
            </a:extLst>
          </p:cNvPr>
          <p:cNvSpPr/>
          <p:nvPr/>
        </p:nvSpPr>
        <p:spPr>
          <a:xfrm>
            <a:off x="430780" y="1521037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https://parallelum.com.br/fipe/api/v1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EAF517-74BF-4932-A6F9-E9FC28B81B16}"/>
              </a:ext>
            </a:extLst>
          </p:cNvPr>
          <p:cNvSpPr/>
          <p:nvPr/>
        </p:nvSpPr>
        <p:spPr>
          <a:xfrm>
            <a:off x="398720" y="120060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1. URL BASE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BE1BA8B-41CB-4A1F-AC3D-4100F68A98EF}"/>
              </a:ext>
            </a:extLst>
          </p:cNvPr>
          <p:cNvSpPr/>
          <p:nvPr/>
        </p:nvSpPr>
        <p:spPr>
          <a:xfrm>
            <a:off x="398720" y="352084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https://parallelum.com.br/fipe/api/v1</a:t>
            </a:r>
          </a:p>
          <a:p>
            <a:r>
              <a:rPr lang="pt-BR" sz="1800" dirty="0">
                <a:solidFill>
                  <a:schemeClr val="bg1"/>
                </a:solidFill>
              </a:rPr>
              <a:t>/</a:t>
            </a:r>
            <a:r>
              <a:rPr lang="pt-BR" sz="1800" dirty="0">
                <a:solidFill>
                  <a:srgbClr val="91C5F2"/>
                </a:solidFill>
              </a:rPr>
              <a:t>carros</a:t>
            </a:r>
            <a:r>
              <a:rPr lang="pt-BR" sz="1800" dirty="0">
                <a:solidFill>
                  <a:schemeClr val="bg1"/>
                </a:solidFill>
              </a:rPr>
              <a:t>/</a:t>
            </a:r>
            <a:r>
              <a:rPr lang="pt-BR" sz="1800" dirty="0">
                <a:solidFill>
                  <a:srgbClr val="91C5F2"/>
                </a:solidFill>
              </a:rPr>
              <a:t>marcas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7DEDDB-4D83-4FB8-8B96-EDE5679C0B25}"/>
              </a:ext>
            </a:extLst>
          </p:cNvPr>
          <p:cNvSpPr/>
          <p:nvPr/>
        </p:nvSpPr>
        <p:spPr>
          <a:xfrm>
            <a:off x="398720" y="317447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2. URL SEGUNDARIA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365DD6B-02B2-48FB-837A-B2C36BE2BA16}"/>
              </a:ext>
            </a:extLst>
          </p:cNvPr>
          <p:cNvSpPr/>
          <p:nvPr/>
        </p:nvSpPr>
        <p:spPr>
          <a:xfrm flipV="1">
            <a:off x="5088166" y="1367146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7AC8211-0936-4FE7-BE26-6A81476C758F}"/>
              </a:ext>
            </a:extLst>
          </p:cNvPr>
          <p:cNvSpPr/>
          <p:nvPr/>
        </p:nvSpPr>
        <p:spPr>
          <a:xfrm flipV="1">
            <a:off x="5089234" y="3292141"/>
            <a:ext cx="151254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B01816A-AE10-49F7-B858-DF69696E66AD}"/>
              </a:ext>
            </a:extLst>
          </p:cNvPr>
          <p:cNvSpPr/>
          <p:nvPr/>
        </p:nvSpPr>
        <p:spPr>
          <a:xfrm>
            <a:off x="1838377" y="541247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ROTAS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44C17B1-C156-4F0F-9727-D1D2CF94A899}"/>
              </a:ext>
            </a:extLst>
          </p:cNvPr>
          <p:cNvSpPr/>
          <p:nvPr/>
        </p:nvSpPr>
        <p:spPr>
          <a:xfrm flipV="1">
            <a:off x="5077252" y="1890369"/>
            <a:ext cx="151254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8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193DBD5-EB8C-445F-AB59-7D7992DA1D94}"/>
              </a:ext>
            </a:extLst>
          </p:cNvPr>
          <p:cNvSpPr/>
          <p:nvPr/>
        </p:nvSpPr>
        <p:spPr>
          <a:xfrm>
            <a:off x="5089234" y="0"/>
            <a:ext cx="4054766" cy="5143500"/>
          </a:xfrm>
          <a:prstGeom prst="rect">
            <a:avLst/>
          </a:prstGeom>
          <a:solidFill>
            <a:srgbClr val="305DBF"/>
          </a:solidFill>
          <a:ln>
            <a:solidFill>
              <a:srgbClr val="305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126B68-A134-4133-92B2-18FC30F596FA}"/>
              </a:ext>
            </a:extLst>
          </p:cNvPr>
          <p:cNvSpPr/>
          <p:nvPr/>
        </p:nvSpPr>
        <p:spPr>
          <a:xfrm>
            <a:off x="1" y="0"/>
            <a:ext cx="5089234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6D46D496-0A6A-4921-82AA-1AC54067116A}"/>
              </a:ext>
            </a:extLst>
          </p:cNvPr>
          <p:cNvSpPr/>
          <p:nvPr/>
        </p:nvSpPr>
        <p:spPr>
          <a:xfrm>
            <a:off x="5194768" y="0"/>
            <a:ext cx="45719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5487B7-1A5E-4787-A42E-EC7B735962A2}"/>
              </a:ext>
            </a:extLst>
          </p:cNvPr>
          <p:cNvSpPr/>
          <p:nvPr/>
        </p:nvSpPr>
        <p:spPr>
          <a:xfrm>
            <a:off x="5509731" y="534528"/>
            <a:ext cx="3365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UTILIZAÇÃO DOS DADOS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1E03FB9B-7730-4210-8B5B-E33DCBB04B78}"/>
              </a:ext>
            </a:extLst>
          </p:cNvPr>
          <p:cNvSpPr/>
          <p:nvPr/>
        </p:nvSpPr>
        <p:spPr>
          <a:xfrm>
            <a:off x="5547836" y="1113272"/>
            <a:ext cx="309663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3. Cada seletor adiciona uma parte a URL.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3.1: Seletor Marca</a:t>
            </a:r>
          </a:p>
          <a:p>
            <a:r>
              <a:rPr lang="pt-BR" sz="1800" dirty="0">
                <a:solidFill>
                  <a:schemeClr val="bg1"/>
                </a:solidFill>
              </a:rPr>
              <a:t>3.2: Seletor Modelo</a:t>
            </a:r>
          </a:p>
          <a:p>
            <a:r>
              <a:rPr lang="pt-BR" sz="1800" dirty="0">
                <a:solidFill>
                  <a:schemeClr val="bg1"/>
                </a:solidFill>
              </a:rPr>
              <a:t>3.3: Seletor Ano </a:t>
            </a:r>
          </a:p>
          <a:p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640623-1692-4D84-B7E8-187D6EF6E6E7}"/>
              </a:ext>
            </a:extLst>
          </p:cNvPr>
          <p:cNvSpPr/>
          <p:nvPr/>
        </p:nvSpPr>
        <p:spPr>
          <a:xfrm>
            <a:off x="6756298" y="82780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Raleway" panose="020B0604020202020204" charset="0"/>
              </a:rPr>
              <a:t>API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D77C31-90CE-4761-B76B-29CB93B66D2F}"/>
              </a:ext>
            </a:extLst>
          </p:cNvPr>
          <p:cNvSpPr/>
          <p:nvPr/>
        </p:nvSpPr>
        <p:spPr>
          <a:xfrm>
            <a:off x="449681" y="1421049"/>
            <a:ext cx="4318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https://parallelum.com.br/fipe/api/v1</a:t>
            </a:r>
          </a:p>
          <a:p>
            <a:r>
              <a:rPr lang="pt-BR" sz="1800" dirty="0">
                <a:solidFill>
                  <a:schemeClr val="bg1"/>
                </a:solidFill>
              </a:rPr>
              <a:t>/carros/marcas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3.1: /</a:t>
            </a:r>
            <a:r>
              <a:rPr lang="pt-BR" sz="1800" dirty="0">
                <a:solidFill>
                  <a:srgbClr val="91C5F2"/>
                </a:solidFill>
              </a:rPr>
              <a:t>codigoMarca</a:t>
            </a:r>
            <a:r>
              <a:rPr lang="pt-BR" sz="1800" dirty="0">
                <a:solidFill>
                  <a:schemeClr val="bg1"/>
                </a:solidFill>
              </a:rPr>
              <a:t>/modelos</a:t>
            </a:r>
          </a:p>
          <a:p>
            <a:r>
              <a:rPr lang="pt-BR" sz="1800" dirty="0">
                <a:solidFill>
                  <a:schemeClr val="bg1"/>
                </a:solidFill>
              </a:rPr>
              <a:t>3.2: /</a:t>
            </a:r>
            <a:r>
              <a:rPr lang="pt-BR" sz="1800" dirty="0">
                <a:solidFill>
                  <a:srgbClr val="91C5F2"/>
                </a:solidFill>
              </a:rPr>
              <a:t>codigoModelo</a:t>
            </a:r>
            <a:r>
              <a:rPr lang="pt-BR" sz="1800" dirty="0">
                <a:solidFill>
                  <a:schemeClr val="bg1"/>
                </a:solidFill>
              </a:rPr>
              <a:t>/anos</a:t>
            </a:r>
            <a:endParaRPr lang="pt-BR" sz="1800" dirty="0">
              <a:solidFill>
                <a:srgbClr val="91C5F2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3.3: /</a:t>
            </a:r>
            <a:r>
              <a:rPr lang="pt-BR" sz="1800" dirty="0">
                <a:solidFill>
                  <a:srgbClr val="91C5F2"/>
                </a:solidFill>
              </a:rPr>
              <a:t>codigoAno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EAF517-74BF-4932-A6F9-E9FC28B81B16}"/>
              </a:ext>
            </a:extLst>
          </p:cNvPr>
          <p:cNvSpPr/>
          <p:nvPr/>
        </p:nvSpPr>
        <p:spPr>
          <a:xfrm>
            <a:off x="449682" y="111327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3.Criando a URL FINAL: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365DD6B-02B2-48FB-837A-B2C36BE2BA16}"/>
              </a:ext>
            </a:extLst>
          </p:cNvPr>
          <p:cNvSpPr/>
          <p:nvPr/>
        </p:nvSpPr>
        <p:spPr>
          <a:xfrm flipV="1">
            <a:off x="5088167" y="1217886"/>
            <a:ext cx="152321" cy="457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B01816A-AE10-49F7-B858-DF69696E66AD}"/>
              </a:ext>
            </a:extLst>
          </p:cNvPr>
          <p:cNvSpPr/>
          <p:nvPr/>
        </p:nvSpPr>
        <p:spPr>
          <a:xfrm>
            <a:off x="1838377" y="541247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604020202020204" charset="0"/>
              </a:rPr>
              <a:t>ROTAS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44C17B1-C156-4F0F-9727-D1D2CF94A899}"/>
              </a:ext>
            </a:extLst>
          </p:cNvPr>
          <p:cNvSpPr/>
          <p:nvPr/>
        </p:nvSpPr>
        <p:spPr>
          <a:xfrm flipV="1">
            <a:off x="5098638" y="2205878"/>
            <a:ext cx="145308" cy="624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85703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405</Words>
  <Application>Microsoft Office PowerPoint</Application>
  <PresentationFormat>Apresentação na tela (16:9)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Raleway</vt:lpstr>
      <vt:lpstr>Fredoka One</vt:lpstr>
      <vt:lpstr>Arial</vt:lpstr>
      <vt:lpstr>Retato Slideshow by Slidesgo</vt:lpstr>
      <vt:lpstr>STRING  CONSUMO API</vt:lpstr>
      <vt:lpstr>OBJETIVOS</vt:lpstr>
      <vt:lpstr>LAYOUT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Divisão de Tarefas</vt:lpstr>
      <vt:lpstr>REFERENCIAS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CONSUMO API</dc:title>
  <dc:creator>CT Desenvolvimento</dc:creator>
  <cp:lastModifiedBy>ANA ALICE ALVES DA SILVA</cp:lastModifiedBy>
  <cp:revision>52</cp:revision>
  <dcterms:modified xsi:type="dcterms:W3CDTF">2023-09-18T20:12:33Z</dcterms:modified>
</cp:coreProperties>
</file>