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6" r:id="rId3"/>
    <p:sldId id="258" r:id="rId4"/>
    <p:sldId id="259" r:id="rId5"/>
    <p:sldId id="263" r:id="rId6"/>
    <p:sldId id="262" r:id="rId7"/>
    <p:sldId id="260" r:id="rId8"/>
    <p:sldId id="261" r:id="rId9"/>
    <p:sldId id="303" r:id="rId10"/>
    <p:sldId id="271" r:id="rId11"/>
    <p:sldId id="272" r:id="rId12"/>
    <p:sldId id="274" r:id="rId13"/>
    <p:sldId id="275" r:id="rId14"/>
    <p:sldId id="273" r:id="rId15"/>
    <p:sldId id="264" r:id="rId16"/>
    <p:sldId id="277" r:id="rId17"/>
    <p:sldId id="278" r:id="rId18"/>
    <p:sldId id="282" r:id="rId19"/>
    <p:sldId id="279" r:id="rId20"/>
    <p:sldId id="280" r:id="rId21"/>
    <p:sldId id="283" r:id="rId22"/>
    <p:sldId id="265" r:id="rId23"/>
    <p:sldId id="297" r:id="rId24"/>
    <p:sldId id="298" r:id="rId25"/>
    <p:sldId id="299" r:id="rId26"/>
    <p:sldId id="300" r:id="rId27"/>
    <p:sldId id="301" r:id="rId28"/>
    <p:sldId id="302" r:id="rId29"/>
    <p:sldId id="266" r:id="rId30"/>
    <p:sldId id="270" r:id="rId31"/>
    <p:sldId id="284" r:id="rId32"/>
    <p:sldId id="285" r:id="rId33"/>
    <p:sldId id="286" r:id="rId34"/>
    <p:sldId id="287" r:id="rId35"/>
    <p:sldId id="289" r:id="rId36"/>
    <p:sldId id="288" r:id="rId37"/>
    <p:sldId id="291" r:id="rId38"/>
    <p:sldId id="292" r:id="rId39"/>
    <p:sldId id="290" r:id="rId40"/>
    <p:sldId id="293" r:id="rId41"/>
    <p:sldId id="304" r:id="rId42"/>
    <p:sldId id="294" r:id="rId43"/>
    <p:sldId id="295" r:id="rId44"/>
    <p:sldId id="296" r:id="rId45"/>
    <p:sldId id="267" r:id="rId46"/>
    <p:sldId id="26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 autoAdjust="0"/>
    <p:restoredTop sz="84272"/>
  </p:normalViewPr>
  <p:slideViewPr>
    <p:cSldViewPr snapToGrid="0">
      <p:cViewPr varScale="1">
        <p:scale>
          <a:sx n="106" d="100"/>
          <a:sy n="106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17560-97BF-7C4E-9D9E-120A9CA5055F}" type="datetimeFigureOut">
              <a:rPr kumimoji="1" lang="zh-CN" altLang="en-US" smtClean="0"/>
              <a:t>2019/3/25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760BE-D62E-7142-9D21-EE8AA77536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07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400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649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540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68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38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44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973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116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311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056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0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707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750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836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5994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776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857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987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141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106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505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60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12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327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390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333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11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34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388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27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760BE-D62E-7142-9D21-EE8AA775363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8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BE01-C77C-441D-9EC8-2F4C36CD4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3F702-B14E-4477-8424-BE237E7F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C1A8D-52A8-46AF-A849-DC45AEE2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BEF3-9E23-4E51-A048-D66C6FD23B1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84040-69CF-4491-8710-833A95EE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75E90-A8F4-4E8D-93F5-AECB6E19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F16F-FAE1-4DB5-8757-3E85F231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9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EC44E-56A0-4B38-9048-6594BDDA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18B11-0CD4-45F9-851F-BF7182F27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34DD8-DB7D-441A-BA89-B271DEB1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BEF3-9E23-4E51-A048-D66C6FD23B1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EF37E-62A8-4D9C-BA64-6E5D0A60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C5EC6-42DA-4429-8AE7-170CC366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F16F-FAE1-4DB5-8757-3E85F231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1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516057-C774-4E4A-9A23-A4017CB62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A8563A-549E-4489-90B7-E3D9C9BAA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0AD3A-6D60-42FC-98D1-D6A7CB8F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BEF3-9E23-4E51-A048-D66C6FD23B1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96957-0628-4587-8193-96DA3380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59FE4-5072-46DF-8DA0-8E421724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F16F-FAE1-4DB5-8757-3E85F231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3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4EED4-DB2D-43D2-9A99-7BA108D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5535F-36F0-4ACC-8DF2-2DF054A52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EED4B-60B7-4753-9232-07BB0787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BEF3-9E23-4E51-A048-D66C6FD23B1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8E3F9-C4D8-4065-BD36-78AF8558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AA9EA-B691-4621-9B66-52DFD834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F16F-FAE1-4DB5-8757-3E85F231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1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BFD70-4E9F-4665-980E-6142990B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C045B-F524-4B19-8C61-2B05BA03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51E63-9763-47BA-8102-8F0DB6CD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BEF3-9E23-4E51-A048-D66C6FD23B1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696A0-3B6A-4688-A74D-390B89B2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B9495-A42C-4DAD-B1B2-F9E2F8C6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F16F-FAE1-4DB5-8757-3E85F231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4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5D85D-D4FB-4DF7-90A5-A6C196F2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26EB6-9C7C-461C-94F9-ECCE253F6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1DC586-C50D-4A6F-80AE-A24FA8B17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E2E6B-4B52-4E80-9568-6652B054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BEF3-9E23-4E51-A048-D66C6FD23B1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007A2C-C396-41F1-8B87-B3683C00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C29B1-B1ED-4E7F-8256-036B5B59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F16F-FAE1-4DB5-8757-3E85F231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7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005FB-725A-4DC9-A9EE-9841A976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D9EE9-43A7-41D0-A669-B5046CD34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BE5E1-B790-48DD-A36E-A4E9731D4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69C1C6-9419-45C0-A322-B70CEF436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F31BDE-6930-402B-80E1-8E7D92FDC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DFE9E2-AEE4-4C61-AFEF-A0EBA784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BEF3-9E23-4E51-A048-D66C6FD23B1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128A82-24BB-4566-80FF-59B723D8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AEBFD1-A056-44FA-A35D-BAA95E51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F16F-FAE1-4DB5-8757-3E85F231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0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F8B56-FD47-4A5E-928D-45983079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8938B1-F459-4AF3-9AFA-096D1457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BEF3-9E23-4E51-A048-D66C6FD23B1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918D09-5B42-4287-A653-22E70223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7D327A-F06E-4FE5-8CF2-9FEE25DF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F16F-FAE1-4DB5-8757-3E85F231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3C2FA-C942-4E42-8F04-946359B8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BEF3-9E23-4E51-A048-D66C6FD23B1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43192-0E8C-4B63-8D5F-BD122695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69E2B1-E9DC-463D-BD3B-B7A765B8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F16F-FAE1-4DB5-8757-3E85F231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0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1AC95-FA6B-4273-A787-E194D7E8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17370-48F9-4CF9-9543-F64DEF81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633F5-367B-4CEB-B37F-62405D0C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67646-825E-4631-9F4C-15E42B61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BEF3-9E23-4E51-A048-D66C6FD23B1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0BD42-6E3C-4CDE-A076-1B68A18A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972A7-0C79-4953-AC66-DC71CE9E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F16F-FAE1-4DB5-8757-3E85F231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56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61EFA-F6F1-4821-A89A-9ECC7D62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4CDDD2-06AB-4950-94C5-E57981D4F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A9F7EF-A018-4094-9FE1-135B4EEC8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0C90F-B95A-4B66-8C8B-6CD7046D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BEF3-9E23-4E51-A048-D66C6FD23B1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BF2E4-C6B8-419C-A160-081A2CB0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55589-718F-48D2-A98D-E9A2E8DB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F16F-FAE1-4DB5-8757-3E85F231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F15D08-45AE-44CA-B91F-E02270AB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271BA-E60B-4B9E-A061-5B26D56F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FA951-0F66-46C7-9EB8-E437015A8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BEF3-9E23-4E51-A048-D66C6FD23B1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E9FA1-DDE8-458E-A9A6-D113E7C59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F53B5-6C76-4CB5-8AB8-B685FA724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0F16F-FAE1-4DB5-8757-3E85F231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1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.vsd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Visio_Drawing3.vsdx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Drawing2.vsd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Drawing4.vsd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Visio_Drawing5.vsdx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emoo-lab/nexm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.gl/zxzEK6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2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Weaponized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Attack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Hacking WPA for fun and profit</a:t>
            </a:r>
          </a:p>
          <a:p>
            <a:endParaRPr lang="en-US" altLang="zh-CN" dirty="0"/>
          </a:p>
          <a:p>
            <a:r>
              <a:rPr lang="en-US" altLang="zh-CN" dirty="0" err="1"/>
              <a:t>Jiaheng</a:t>
            </a:r>
            <a:r>
              <a:rPr lang="en-US" altLang="zh-CN" dirty="0"/>
              <a:t> Wang @Alibaba Inc.</a:t>
            </a:r>
          </a:p>
          <a:p>
            <a:r>
              <a:rPr lang="en-US" altLang="zh-CN" dirty="0"/>
              <a:t>Jun </a:t>
            </a:r>
            <a:r>
              <a:rPr lang="en-US" altLang="zh-CN" dirty="0" err="1"/>
              <a:t>Xie</a:t>
            </a:r>
            <a:r>
              <a:rPr lang="en-US" altLang="zh-CN" dirty="0"/>
              <a:t> @Alibaba Inc.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6A8DC1-47EA-4164-970D-D2670B347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33" y="1773237"/>
            <a:ext cx="1255533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1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in Action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Man-On-The-Side(MOTS) Attack in a WPA/WPA2 Encrypted Network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Example: DNS Spoof in Encrypted Network.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5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Attack in Action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 Spoof in Encrypted Network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2259571-AAD9-4A27-AA11-E4B953717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085FD7E-4665-42FA-9CAC-E01C8F7DD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181180"/>
              </p:ext>
            </p:extLst>
          </p:nvPr>
        </p:nvGraphicFramePr>
        <p:xfrm>
          <a:off x="3363685" y="2515394"/>
          <a:ext cx="49720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" name="Visio" r:id="rId4" imgW="4972115" imgH="2971761" progId="Visio.Drawing.15">
                  <p:embed/>
                </p:oleObj>
              </mc:Choice>
              <mc:Fallback>
                <p:oleObj name="Visio" r:id="rId4" imgW="4972115" imgH="297176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685" y="2515394"/>
                        <a:ext cx="4972050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871FC85-C941-4C38-9ADB-ECB904A4254D}"/>
              </a:ext>
            </a:extLst>
          </p:cNvPr>
          <p:cNvSpPr txBox="1"/>
          <p:nvPr/>
        </p:nvSpPr>
        <p:spPr>
          <a:xfrm>
            <a:off x="5040086" y="568234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64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Attack in Action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 Spoof in Encrypted Network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2259571-AAD9-4A27-AA11-E4B953717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71FC85-C941-4C38-9ADB-ECB904A4254D}"/>
              </a:ext>
            </a:extLst>
          </p:cNvPr>
          <p:cNvSpPr txBox="1"/>
          <p:nvPr/>
        </p:nvSpPr>
        <p:spPr>
          <a:xfrm>
            <a:off x="5040086" y="568234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Under Attack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5397A-3EE1-44A7-AEAF-DC551F444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829" y="26914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8ABB916-1501-4FAF-B6B3-55CF3E1F3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46811"/>
              </p:ext>
            </p:extLst>
          </p:nvPr>
        </p:nvGraphicFramePr>
        <p:xfrm>
          <a:off x="3254829" y="2702379"/>
          <a:ext cx="497205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Visio" r:id="rId4" imgW="4972115" imgH="2990876" progId="Visio.Drawing.15">
                  <p:embed/>
                </p:oleObj>
              </mc:Choice>
              <mc:Fallback>
                <p:oleObj name="Visio" r:id="rId4" imgW="4972115" imgH="2990876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829" y="2702379"/>
                        <a:ext cx="4972050" cy="299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02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Attack in Action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Important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Match sequence number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Correct Packet Number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Reconstruct QoS Data Packet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2259571-AAD9-4A27-AA11-E4B953717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7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in Action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 Spoof in Encrypted Network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Active De-authenticate the device and  capture handshakes or Passive Capture new handshakes.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Calculate STA new PTK via the 4-way handshake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Reconstruct DNS response and inject back to network.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18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in Action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 Spoof in Encrypted Network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95B66C-4713-4A72-9DB5-1D61027F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1667"/>
            <a:ext cx="4234320" cy="41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0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in Action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 Spoof in Encrypted Network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A1AC2F-0404-4056-BC56-3E93DF6B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18" y="2412796"/>
            <a:ext cx="6067425" cy="18478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9B6E8FE-D050-48BE-9D32-3134EDDB6EBB}"/>
              </a:ext>
            </a:extLst>
          </p:cNvPr>
          <p:cNvSpPr/>
          <p:nvPr/>
        </p:nvSpPr>
        <p:spPr>
          <a:xfrm>
            <a:off x="2636625" y="3739285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>
                <a:solidFill>
                  <a:srgbClr val="FF0000"/>
                </a:solidFill>
              </a:rPr>
              <a:t>Important! Match sequence number</a:t>
            </a:r>
          </a:p>
        </p:txBody>
      </p:sp>
    </p:spTree>
    <p:extLst>
      <p:ext uri="{BB962C8B-B14F-4D97-AF65-F5344CB8AC3E}">
        <p14:creationId xmlns:p14="http://schemas.microsoft.com/office/powerpoint/2010/main" val="217781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in Action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in a WPA/WPA2 Encrypted Network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Stage 2:</a:t>
            </a:r>
          </a:p>
          <a:p>
            <a:pPr lvl="1"/>
            <a:endParaRPr lang="en-US" altLang="zh-CN" dirty="0"/>
          </a:p>
          <a:p>
            <a:pPr lvl="2"/>
            <a:r>
              <a:rPr lang="en-US" altLang="zh-CN" dirty="0"/>
              <a:t>DoS Attack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92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in Action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DoS Attack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Set Packet Number to a large value</a:t>
            </a:r>
          </a:p>
          <a:p>
            <a:pPr lvl="1"/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89A4F76-B0D2-4CA1-B8B1-9DE8A9441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716" y="29445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22AE1A1-02AC-4E00-8DBB-B284966FB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982078"/>
              </p:ext>
            </p:extLst>
          </p:nvPr>
        </p:nvGraphicFramePr>
        <p:xfrm>
          <a:off x="1767800" y="3140479"/>
          <a:ext cx="32670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3" name="Visio" r:id="rId4" imgW="3267202" imgH="2971761" progId="Visio.Drawing.15">
                  <p:embed/>
                </p:oleObj>
              </mc:Choice>
              <mc:Fallback>
                <p:oleObj name="Visio" r:id="rId4" imgW="3267202" imgH="297176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800" y="3140479"/>
                        <a:ext cx="3267075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C9B95D5-86C3-41B9-AA1C-2AF115565670}"/>
              </a:ext>
            </a:extLst>
          </p:cNvPr>
          <p:cNvSpPr txBox="1"/>
          <p:nvPr/>
        </p:nvSpPr>
        <p:spPr>
          <a:xfrm>
            <a:off x="2604123" y="616126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 State</a:t>
            </a:r>
            <a:endParaRPr lang="zh-CN" alt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C89C9A3-3370-40BD-9E2E-69D0F1E23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136" y="29935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1C878-501C-404E-AB59-7FF24BE0E1C7}"/>
              </a:ext>
            </a:extLst>
          </p:cNvPr>
          <p:cNvSpPr txBox="1"/>
          <p:nvPr/>
        </p:nvSpPr>
        <p:spPr>
          <a:xfrm>
            <a:off x="7486647" y="616382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 PN Attack</a:t>
            </a:r>
            <a:endParaRPr lang="zh-CN" alt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CCD7FAB-0551-4F78-B975-DFA240F1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421" y="11337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2E77A23-5D1B-47D4-BF20-99F2140DB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97560"/>
              </p:ext>
            </p:extLst>
          </p:nvPr>
        </p:nvGraphicFramePr>
        <p:xfrm>
          <a:off x="6667451" y="3189461"/>
          <a:ext cx="32670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" name="Visio" r:id="rId6" imgW="3267202" imgH="2971761" progId="Visio.Drawing.15">
                  <p:embed/>
                </p:oleObj>
              </mc:Choice>
              <mc:Fallback>
                <p:oleObj name="Visio" r:id="rId6" imgW="3267202" imgH="2971761" progId="Visio.Drawing.1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451" y="3189461"/>
                        <a:ext cx="3267075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125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in Action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Side Relay Attack in a WPA/WPA2 Encrypted Network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Similar to MITM Attack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Attacker can modify 802.11 packet data retransfer to the victim.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2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us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CN" dirty="0" err="1"/>
              <a:t>Jiaheng</a:t>
            </a:r>
            <a:r>
              <a:rPr lang="en-US" altLang="zh-CN" dirty="0"/>
              <a:t> Wang Security Researcher @IoT security Research Team</a:t>
            </a:r>
          </a:p>
          <a:p>
            <a:r>
              <a:rPr lang="en-US" altLang="zh-CN" dirty="0"/>
              <a:t>Jun </a:t>
            </a:r>
            <a:r>
              <a:rPr lang="en-US" altLang="zh-CN" dirty="0" err="1"/>
              <a:t>Xie</a:t>
            </a:r>
            <a:r>
              <a:rPr lang="en-US" altLang="zh-CN" dirty="0"/>
              <a:t> Head of IoT Security Research Team in Alibaba</a:t>
            </a:r>
          </a:p>
          <a:p>
            <a:pPr marL="0" indent="0">
              <a:buNone/>
            </a:pPr>
            <a:r>
              <a:rPr lang="en-US" altLang="zh-CN" dirty="0"/>
              <a:t>Focus on Internet Of Things Security Research, Reverse engineering, hardware hacking, Drones, Smart devices</a:t>
            </a:r>
          </a:p>
          <a:p>
            <a:pPr marL="0" indent="0">
              <a:buNone/>
            </a:pPr>
            <a:r>
              <a:rPr lang="en-US" altLang="zh-CN" dirty="0"/>
              <a:t>Twitter:@</a:t>
            </a:r>
            <a:r>
              <a:rPr lang="en-US" altLang="zh-CN" dirty="0" err="1"/>
              <a:t>vessial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781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in Action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Side Relay Attack in a WPA/WPA2 Encrypted Network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Repack QoS data packet from AP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63FD0AF-68A1-4258-8C8B-7534148F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827" y="30871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5455A43-B958-46CE-BAFB-9B077CCEB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78506"/>
              </p:ext>
            </p:extLst>
          </p:nvPr>
        </p:nvGraphicFramePr>
        <p:xfrm>
          <a:off x="4065864" y="3087149"/>
          <a:ext cx="32670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" name="Visio" r:id="rId4" imgW="3267202" imgH="2971761" progId="Visio.Drawing.15">
                  <p:embed/>
                </p:oleObj>
              </mc:Choice>
              <mc:Fallback>
                <p:oleObj name="Visio" r:id="rId4" imgW="3267202" imgH="297176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864" y="3087149"/>
                        <a:ext cx="3267075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745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in Action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Side Relay Attack Detail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63FD0AF-68A1-4258-8C8B-7534148F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827" y="30871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4CE433-1D69-4411-A2A7-A50F48C4E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228" y="-755009"/>
            <a:ext cx="58112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2D123E7-6F06-4673-9B97-2C7FBACBD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21553"/>
              </p:ext>
            </p:extLst>
          </p:nvPr>
        </p:nvGraphicFramePr>
        <p:xfrm>
          <a:off x="7023509" y="0"/>
          <a:ext cx="4330291" cy="6695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2" name="Visio" r:id="rId4" imgW="4848229" imgH="7496304" progId="Visio.Drawing.15">
                  <p:embed/>
                </p:oleObj>
              </mc:Choice>
              <mc:Fallback>
                <p:oleObj name="Visio" r:id="rId4" imgW="4848229" imgH="749630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509" y="0"/>
                        <a:ext cx="4330291" cy="6695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962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Demos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wireless</a:t>
            </a:r>
            <a:r>
              <a:rPr lang="zh-CN" altLang="en-US" dirty="0"/>
              <a:t> </a:t>
            </a:r>
            <a:r>
              <a:rPr lang="en-US" altLang="zh-CN" dirty="0"/>
              <a:t>environment.</a:t>
            </a:r>
          </a:p>
          <a:p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10min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setup.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first.</a:t>
            </a:r>
          </a:p>
          <a:p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demo.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Suggested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contact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talk.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306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DEMO Stage 1</a:t>
            </a:r>
            <a:br>
              <a:rPr lang="en-US" altLang="zh-CN" dirty="0"/>
            </a:br>
            <a:r>
              <a:rPr lang="en-US" altLang="zh-CN" dirty="0"/>
              <a:t>MOTS Attack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Inject Fake DNS Packet to spoof the victim.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17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Setup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509" y="2210494"/>
            <a:ext cx="8072982" cy="35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DEMO Stage 2</a:t>
            </a:r>
            <a:br>
              <a:rPr lang="en-US" altLang="zh-CN" dirty="0"/>
            </a:br>
            <a:r>
              <a:rPr lang="en-US" altLang="zh-CN" dirty="0"/>
              <a:t>PN </a:t>
            </a:r>
            <a:r>
              <a:rPr lang="en-US" altLang="zh-CN" dirty="0" err="1"/>
              <a:t>DoS</a:t>
            </a:r>
            <a:r>
              <a:rPr lang="en-US" altLang="zh-CN" dirty="0"/>
              <a:t> Attack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Inject Large Packet Number cause </a:t>
            </a:r>
            <a:r>
              <a:rPr lang="en-US" altLang="zh-CN" dirty="0" err="1"/>
              <a:t>DoS</a:t>
            </a:r>
            <a:r>
              <a:rPr lang="en-US" altLang="zh-CN" dirty="0"/>
              <a:t> to one victim.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975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Setup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09" y="2413452"/>
            <a:ext cx="8072982" cy="35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4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DEMO Stage 3 </a:t>
            </a:r>
            <a:br>
              <a:rPr lang="en-US" altLang="zh-CN" dirty="0"/>
            </a:br>
            <a:r>
              <a:rPr lang="en-US" altLang="zh-CN" dirty="0"/>
              <a:t>Side Relay Attack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Inject Large Packet Number cause </a:t>
            </a:r>
            <a:r>
              <a:rPr lang="en-US" altLang="zh-CN" dirty="0" err="1"/>
              <a:t>DoS</a:t>
            </a:r>
            <a:r>
              <a:rPr lang="en-US" altLang="zh-CN" dirty="0"/>
              <a:t> to one victim.</a:t>
            </a:r>
          </a:p>
          <a:p>
            <a:r>
              <a:rPr lang="en-US" altLang="zh-CN" dirty="0"/>
              <a:t>And then Relay Packet from AP with a modified PN to victim</a:t>
            </a:r>
          </a:p>
          <a:p>
            <a:r>
              <a:rPr lang="en-US" altLang="zh-CN" dirty="0"/>
              <a:t>(Data also can be modified)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891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Setup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71657" y="63119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Assuming </a:t>
            </a:r>
            <a:r>
              <a:rPr lang="en-US" altLang="zh-CN" dirty="0" err="1">
                <a:solidFill>
                  <a:srgbClr val="0070C0"/>
                </a:solidFill>
              </a:rPr>
              <a:t>DoS</a:t>
            </a:r>
            <a:r>
              <a:rPr lang="en-US" altLang="zh-CN" dirty="0">
                <a:solidFill>
                  <a:srgbClr val="0070C0"/>
                </a:solidFill>
              </a:rPr>
              <a:t> Stage has succeeded.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509" y="2210494"/>
            <a:ext cx="8072982" cy="35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4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80211Killer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3FCB03-7BB2-4E6E-AE63-CF3390B40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31" y="4672239"/>
            <a:ext cx="4487370" cy="1962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488B9A-076C-4D42-936A-CF7BE8941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30" y="2490218"/>
            <a:ext cx="4487370" cy="20470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ECA418-EC8B-4670-9D41-68C2E1A891AE}"/>
              </a:ext>
            </a:extLst>
          </p:cNvPr>
          <p:cNvSpPr txBox="1"/>
          <p:nvPr/>
        </p:nvSpPr>
        <p:spPr>
          <a:xfrm>
            <a:off x="6866430" y="2490218"/>
            <a:ext cx="4073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BCM43340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Support 2.4G and 5G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OS: </a:t>
            </a:r>
            <a:r>
              <a:rPr lang="en-US" altLang="zh-CN" dirty="0" err="1"/>
              <a:t>ThreadX</a:t>
            </a:r>
            <a:r>
              <a:rPr lang="en-US" altLang="zh-CN" dirty="0"/>
              <a:t> 5.6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Tiny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Any packet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Monitor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74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Background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Man-One-The-Side(MOTS) Attack in WPA2 encrypted network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Side-Relay Attack On WPA Network</a:t>
            </a:r>
          </a:p>
          <a:p>
            <a:endParaRPr lang="en-US" altLang="zh-CN" dirty="0"/>
          </a:p>
          <a:p>
            <a:r>
              <a:rPr lang="en-US" altLang="zh-CN" dirty="0"/>
              <a:t>Attack Tools</a:t>
            </a:r>
          </a:p>
          <a:p>
            <a:endParaRPr lang="en-US" altLang="zh-CN" dirty="0"/>
          </a:p>
          <a:p>
            <a:r>
              <a:rPr lang="en-US" altLang="zh-CN" dirty="0"/>
              <a:t>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826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Get Full control of BCM43340 80211MAC layer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Enable packet Injection</a:t>
            </a:r>
            <a:r>
              <a:rPr lang="zh-CN" altLang="en-US" dirty="0"/>
              <a:t> </a:t>
            </a:r>
            <a:r>
              <a:rPr lang="en-US" altLang="zh-CN" dirty="0"/>
              <a:t>(Thanks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nexmon</a:t>
            </a:r>
            <a:r>
              <a:rPr lang="en-US" altLang="zh-CN" dirty="0"/>
              <a:t>[</a:t>
            </a:r>
            <a:r>
              <a:rPr lang="zh-CN" altLang="en-US" dirty="0"/>
              <a:t>*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project.)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Get control of sequence number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(patch d11 core microcode)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16E351-991C-CD4C-9BB6-35902075C9B7}"/>
              </a:ext>
            </a:extLst>
          </p:cNvPr>
          <p:cNvSpPr txBox="1"/>
          <p:nvPr/>
        </p:nvSpPr>
        <p:spPr>
          <a:xfrm>
            <a:off x="5949757" y="6176963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</a:t>
            </a:r>
            <a:r>
              <a:rPr kumimoji="1" lang="zh-CN" altLang="en-US" dirty="0"/>
              <a:t>*</a:t>
            </a:r>
            <a:r>
              <a:rPr kumimoji="1" lang="en-US" altLang="zh-CN" dirty="0"/>
              <a:t>]See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" altLang="zh-CN" dirty="0">
                <a:hlinkClick r:id="rId3"/>
              </a:rPr>
              <a:t>https://</a:t>
            </a:r>
            <a:r>
              <a:rPr kumimoji="1" lang="en" altLang="zh-CN" dirty="0" err="1">
                <a:hlinkClick r:id="rId3"/>
              </a:rPr>
              <a:t>github.com</a:t>
            </a:r>
            <a:r>
              <a:rPr kumimoji="1" lang="en" altLang="zh-CN" dirty="0">
                <a:hlinkClick r:id="rId3"/>
              </a:rPr>
              <a:t>/</a:t>
            </a:r>
            <a:r>
              <a:rPr kumimoji="1" lang="en" altLang="zh-CN" dirty="0" err="1">
                <a:hlinkClick r:id="rId3"/>
              </a:rPr>
              <a:t>seemoo</a:t>
            </a:r>
            <a:r>
              <a:rPr kumimoji="1" lang="en" altLang="zh-CN" dirty="0">
                <a:hlinkClick r:id="rId3"/>
              </a:rPr>
              <a:t>-lab/</a:t>
            </a:r>
            <a:r>
              <a:rPr kumimoji="1" lang="en" altLang="zh-CN" dirty="0" err="1">
                <a:hlinkClick r:id="rId3"/>
              </a:rPr>
              <a:t>nexmon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771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Broadcom WLAN SoC</a:t>
            </a:r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B11CE0-E3FD-4A72-B088-E646223B2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4" y="2228281"/>
            <a:ext cx="4995863" cy="42645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D33F17-EAAB-49E7-87D1-C234B3080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2728167"/>
            <a:ext cx="5800725" cy="3264822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6060553A-65E7-4413-81C4-BE2CEAF0CC6E}"/>
              </a:ext>
            </a:extLst>
          </p:cNvPr>
          <p:cNvSpPr/>
          <p:nvPr/>
        </p:nvSpPr>
        <p:spPr>
          <a:xfrm>
            <a:off x="5543550" y="4076700"/>
            <a:ext cx="702468" cy="4381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63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b43 assemble</a:t>
            </a:r>
          </a:p>
        </p:txBody>
      </p:sp>
      <p:pic>
        <p:nvPicPr>
          <p:cNvPr id="9218" name="Picture 2" descr="ramlayout (3).png">
            <a:extLst>
              <a:ext uri="{FF2B5EF4-FFF2-40B4-BE49-F238E27FC236}">
                <a16:creationId xmlns:a16="http://schemas.microsoft.com/office/drawing/2014/main" id="{3402F5F7-BD6A-4C53-A92A-9DE84FEE7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2" y="2905125"/>
            <a:ext cx="61626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0ACC270-9096-4BEF-BA9E-C0FEBCC10C05}"/>
              </a:ext>
            </a:extLst>
          </p:cNvPr>
          <p:cNvSpPr/>
          <p:nvPr/>
        </p:nvSpPr>
        <p:spPr>
          <a:xfrm>
            <a:off x="6010276" y="3242589"/>
            <a:ext cx="1200150" cy="696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51C2D23-41B1-4403-AE39-3D715E87649E}"/>
              </a:ext>
            </a:extLst>
          </p:cNvPr>
          <p:cNvSpPr/>
          <p:nvPr/>
        </p:nvSpPr>
        <p:spPr>
          <a:xfrm>
            <a:off x="6362700" y="4295775"/>
            <a:ext cx="619125" cy="908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0BEE23-5EF9-444F-897A-2233EAEFB9DD}"/>
              </a:ext>
            </a:extLst>
          </p:cNvPr>
          <p:cNvSpPr txBox="1"/>
          <p:nvPr/>
        </p:nvSpPr>
        <p:spPr>
          <a:xfrm>
            <a:off x="5762625" y="535781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D11 Micro Code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F2FF49-0CC5-434A-A5FF-38475982998B}"/>
              </a:ext>
            </a:extLst>
          </p:cNvPr>
          <p:cNvSpPr txBox="1"/>
          <p:nvPr/>
        </p:nvSpPr>
        <p:spPr>
          <a:xfrm>
            <a:off x="7569530" y="6018156"/>
            <a:ext cx="451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*Original photo is stolen 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Zero.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here: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4"/>
              </a:rPr>
              <a:t>http://</a:t>
            </a:r>
            <a:r>
              <a:rPr kumimoji="1" lang="en-US" altLang="zh-CN" dirty="0" err="1">
                <a:hlinkClick r:id="rId4"/>
              </a:rPr>
              <a:t>goo.gl</a:t>
            </a:r>
            <a:r>
              <a:rPr kumimoji="1" lang="en-US" altLang="zh-CN" dirty="0">
                <a:hlinkClick r:id="rId4"/>
              </a:rPr>
              <a:t>/zxzEK6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207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b43 assemble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Undocumented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Ugly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Long and complicated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68A0CD-520C-41DC-9384-DFC70A80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958850"/>
            <a:ext cx="57531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97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b43 assemble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R9 - Probably Sequence Counter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Special Purpose Register 0EE</a:t>
            </a:r>
          </a:p>
          <a:p>
            <a:pPr lvl="2">
              <a:buFontTx/>
              <a:buChar char="-"/>
            </a:pPr>
            <a:r>
              <a:rPr lang="en-US" altLang="zh-CN" dirty="0"/>
              <a:t>Sequence Control Field in TME</a:t>
            </a:r>
          </a:p>
          <a:p>
            <a:pPr>
              <a:buFontTx/>
              <a:buChar char="-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Notice: The register layout may </a:t>
            </a:r>
          </a:p>
          <a:p>
            <a:pPr marL="0" indent="0">
              <a:buNone/>
            </a:pPr>
            <a:r>
              <a:rPr lang="en-US" altLang="zh-CN" dirty="0"/>
              <a:t>be different between chips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68A0CD-520C-41DC-9384-DFC70A80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958850"/>
            <a:ext cx="57531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0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Transmit Modify Engine(Simplified Graph)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C0DD5D-BF96-48FA-AE76-BE22678A0881}"/>
              </a:ext>
            </a:extLst>
          </p:cNvPr>
          <p:cNvSpPr/>
          <p:nvPr/>
        </p:nvSpPr>
        <p:spPr>
          <a:xfrm>
            <a:off x="1371600" y="4429125"/>
            <a:ext cx="1390650" cy="55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Firmware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9C3A92-ADE0-4B75-9705-91A5C9C1762C}"/>
              </a:ext>
            </a:extLst>
          </p:cNvPr>
          <p:cNvSpPr/>
          <p:nvPr/>
        </p:nvSpPr>
        <p:spPr>
          <a:xfrm>
            <a:off x="3448050" y="4429125"/>
            <a:ext cx="1390650" cy="55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TXE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4C75FD-DC58-4D15-A4F2-4A3AD48CEC91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762250" y="47053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0273812-1FA7-469F-A588-6A381E49181C}"/>
              </a:ext>
            </a:extLst>
          </p:cNvPr>
          <p:cNvSpPr/>
          <p:nvPr/>
        </p:nvSpPr>
        <p:spPr>
          <a:xfrm>
            <a:off x="5524500" y="4429125"/>
            <a:ext cx="1390650" cy="55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TME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501267-809D-4C33-9225-BA6EC2CFC472}"/>
              </a:ext>
            </a:extLst>
          </p:cNvPr>
          <p:cNvSpPr/>
          <p:nvPr/>
        </p:nvSpPr>
        <p:spPr>
          <a:xfrm>
            <a:off x="3448050" y="3186130"/>
            <a:ext cx="1533525" cy="552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microcode</a:t>
            </a:r>
            <a:endParaRPr lang="zh-CN" altLang="en-US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9E40F7B-9BB0-4DCC-8F12-3E543AB9920F}"/>
              </a:ext>
            </a:extLst>
          </p:cNvPr>
          <p:cNvCxnSpPr>
            <a:stCxn id="12" idx="3"/>
            <a:endCxn id="10" idx="0"/>
          </p:cNvCxnSpPr>
          <p:nvPr/>
        </p:nvCxnSpPr>
        <p:spPr>
          <a:xfrm>
            <a:off x="4981575" y="3462346"/>
            <a:ext cx="1238250" cy="9667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60C50CD-315D-4381-9710-E85646C80C8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838700" y="47053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66DD021-DFEC-4474-9ECF-1792F0784C68}"/>
              </a:ext>
            </a:extLst>
          </p:cNvPr>
          <p:cNvSpPr/>
          <p:nvPr/>
        </p:nvSpPr>
        <p:spPr>
          <a:xfrm>
            <a:off x="7591425" y="4429125"/>
            <a:ext cx="1390650" cy="552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FDCBE7B-61B3-4909-AAFA-3D7F5C78B23F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6915150" y="4705350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标注: 线形 22">
            <a:extLst>
              <a:ext uri="{FF2B5EF4-FFF2-40B4-BE49-F238E27FC236}">
                <a16:creationId xmlns:a16="http://schemas.microsoft.com/office/drawing/2014/main" id="{2E5CA4AB-D9A0-4882-B403-9231A2F6E2B0}"/>
              </a:ext>
            </a:extLst>
          </p:cNvPr>
          <p:cNvSpPr/>
          <p:nvPr/>
        </p:nvSpPr>
        <p:spPr>
          <a:xfrm>
            <a:off x="7158038" y="3071822"/>
            <a:ext cx="2471737" cy="650069"/>
          </a:xfrm>
          <a:prstGeom prst="borderCallout1">
            <a:avLst>
              <a:gd name="adj1" fmla="val 48055"/>
              <a:gd name="adj2" fmla="val 214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Modify Duration/ID &amp; Sequence 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714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But How to find the address of SPR0EE?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 Differential Analysis</a:t>
            </a:r>
          </a:p>
        </p:txBody>
      </p:sp>
    </p:spTree>
    <p:extLst>
      <p:ext uri="{BB962C8B-B14F-4D97-AF65-F5344CB8AC3E}">
        <p14:creationId xmlns:p14="http://schemas.microsoft.com/office/powerpoint/2010/main" val="518033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4499-ED06-44F5-B31F-BDAC4482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7012"/>
          </a:xfrm>
        </p:spPr>
        <p:txBody>
          <a:bodyPr>
            <a:normAutofit/>
          </a:bodyPr>
          <a:lstStyle/>
          <a:p>
            <a:r>
              <a:rPr lang="en-US" altLang="zh-CN" dirty="0"/>
              <a:t>Sequence Control Register </a:t>
            </a:r>
          </a:p>
          <a:p>
            <a:pPr lvl="1"/>
            <a:r>
              <a:rPr lang="en-US" altLang="zh-CN" dirty="0"/>
              <a:t>Address offset is 0x5dc</a:t>
            </a:r>
          </a:p>
          <a:p>
            <a:pPr lvl="1"/>
            <a:r>
              <a:rPr lang="en-US" altLang="zh-CN" dirty="0"/>
              <a:t>D11 Core Base is 0x18001000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Notice: 0x5dc is for bcm43340 </a:t>
            </a:r>
            <a:r>
              <a:rPr lang="en-US" altLang="zh-CN" dirty="0" err="1"/>
              <a:t>soc</a:t>
            </a:r>
            <a:r>
              <a:rPr lang="en-US" altLang="zh-CN" dirty="0"/>
              <a:t>, but for bcm4356 is </a:t>
            </a:r>
            <a:r>
              <a:rPr lang="en-US" altLang="zh-CN" dirty="0">
                <a:solidFill>
                  <a:srgbClr val="FF0000"/>
                </a:solidFill>
              </a:rPr>
              <a:t>0x5e2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8CB007-5DF5-441B-B34D-647685168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3414713"/>
            <a:ext cx="9182100" cy="2762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BFD0B66-FD72-472D-A914-5E6EF37D0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1690688"/>
            <a:ext cx="59817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07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Let’s Patch it!</a:t>
            </a:r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D476A0-0C26-4072-871B-2523A682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90" y="2698976"/>
            <a:ext cx="4562475" cy="32670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D8AAC2D-E43E-452C-84BB-966EBFF9C373}"/>
              </a:ext>
            </a:extLst>
          </p:cNvPr>
          <p:cNvSpPr txBox="1"/>
          <p:nvPr/>
        </p:nvSpPr>
        <p:spPr>
          <a:xfrm>
            <a:off x="5900057" y="4441371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Just comment it!! :P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046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Finally set sequence number in Firmware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32EFA3-EC1C-4D65-8058-7F1C6274F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65"/>
          <a:stretch/>
        </p:blipFill>
        <p:spPr>
          <a:xfrm>
            <a:off x="1971675" y="2806700"/>
            <a:ext cx="62579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9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Brief of the well-known WPA/WPA2 standard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81" y="2299600"/>
            <a:ext cx="4407038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78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Similar work also done on </a:t>
            </a:r>
            <a:r>
              <a:rPr lang="en-US" altLang="zh-CN" dirty="0" err="1"/>
              <a:t>NanoPC</a:t>
            </a:r>
            <a:r>
              <a:rPr lang="en-US" altLang="zh-CN" dirty="0"/>
              <a:t> T4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NanoPC</a:t>
            </a:r>
            <a:r>
              <a:rPr lang="en-US" altLang="zh-CN" dirty="0"/>
              <a:t> T4 uses AP6356S(BCM4356) and support 2x2 MIMO</a:t>
            </a:r>
          </a:p>
          <a:p>
            <a:pPr lvl="1"/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higher performance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242" name="Picture 2" descr="Image result for nanoPC T4">
            <a:extLst>
              <a:ext uri="{FF2B5EF4-FFF2-40B4-BE49-F238E27FC236}">
                <a16:creationId xmlns:a16="http://schemas.microsoft.com/office/drawing/2014/main" id="{CD432698-2D46-49C6-B8E2-CFC58C2CD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9" y="3140192"/>
            <a:ext cx="5224461" cy="371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534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About capture capability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All attacks we introduced today is highly based on packet capture.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More powerful wireless card for capture will perform better in attack.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For 3x3 MIMO wireless card of victim, we need wireless card support 3x3 MIMO to capture the data packets.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For MU-MIMO wireless network, we should stay in the same petal with the victim.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575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14050-BED1-4D3F-BDA9-706F8A78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893"/>
          </a:xfrm>
        </p:spPr>
        <p:txBody>
          <a:bodyPr/>
          <a:lstStyle/>
          <a:p>
            <a:r>
              <a:rPr lang="en-US" altLang="zh-CN" dirty="0"/>
              <a:t>Compare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D411A8E-CBD8-40FD-897D-3719CE78A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54451"/>
              </p:ext>
            </p:extLst>
          </p:nvPr>
        </p:nvGraphicFramePr>
        <p:xfrm>
          <a:off x="838200" y="1601788"/>
          <a:ext cx="78867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06523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5470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0762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Side Relay Attack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2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Open 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affected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Unaffected????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3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WPA/WPA2-Personal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affected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affected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WPA3-Personal[1]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Part affected*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Part affected*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4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WPA/WPA2/WPA3-Enterprise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Part affected*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Part affected*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0080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17C694A-F75A-48AB-8AE9-9D39F132F7DC}"/>
              </a:ext>
            </a:extLst>
          </p:cNvPr>
          <p:cNvSpPr txBox="1"/>
          <p:nvPr/>
        </p:nvSpPr>
        <p:spPr>
          <a:xfrm>
            <a:off x="838200" y="3987340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[1]Notice: Wi-Fi Alliance announced that WPA3 uses Dragonfly Key Exchange Protocol, which provides forward secrecy.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can’t reconstruct the TK just through the handshake packet and the pre-shared key.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5025128"/>
            <a:ext cx="7662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*Though we can’t just reconstruct the TK from knowing password, it does not mean that the three attack can’t be performed.</a:t>
            </a:r>
          </a:p>
          <a:p>
            <a:r>
              <a:rPr lang="en-US" altLang="zh-CN" b="1" dirty="0"/>
              <a:t>If the TK is leaked in other way, the three attack also can be </a:t>
            </a:r>
            <a:r>
              <a:rPr lang="en-US" altLang="zh-CN" b="1" dirty="0" err="1"/>
              <a:t>perfomed</a:t>
            </a:r>
            <a:r>
              <a:rPr lang="en-US" altLang="zh-CN" b="1" dirty="0"/>
              <a:t>. So we mark as part affected.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6317790"/>
            <a:ext cx="841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 is also very interesting that the open network is not affected by Side Relay Attack.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388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3C9A3-F7E0-4B50-9382-BE9CAFC9B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848"/>
            <a:ext cx="10515600" cy="1291904"/>
          </a:xfrm>
        </p:spPr>
        <p:txBody>
          <a:bodyPr>
            <a:normAutofit/>
          </a:bodyPr>
          <a:lstStyle/>
          <a:p>
            <a:r>
              <a:rPr lang="en-US" altLang="zh-CN" dirty="0"/>
              <a:t>In God View we believe(on 802.11 MAC layer)</a:t>
            </a:r>
          </a:p>
          <a:p>
            <a:r>
              <a:rPr lang="en-US" altLang="zh-CN" dirty="0"/>
              <a:t>Vulnerability or not vulnerability this is a question</a:t>
            </a:r>
            <a:endParaRPr lang="zh-CN" altLang="en-US" dirty="0"/>
          </a:p>
        </p:txBody>
      </p:sp>
      <p:sp>
        <p:nvSpPr>
          <p:cNvPr id="5" name="标题 5">
            <a:extLst>
              <a:ext uri="{FF2B5EF4-FFF2-40B4-BE49-F238E27FC236}">
                <a16:creationId xmlns:a16="http://schemas.microsoft.com/office/drawing/2014/main" id="{A339C606-3CC8-4E1F-BA51-17124188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3120"/>
            <a:ext cx="10436604" cy="3187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What’s special of this attack?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096449A-9C5C-42F1-AD11-83024C5DC552}"/>
              </a:ext>
            </a:extLst>
          </p:cNvPr>
          <p:cNvSpPr/>
          <p:nvPr/>
        </p:nvSpPr>
        <p:spPr>
          <a:xfrm>
            <a:off x="1614880" y="2684479"/>
            <a:ext cx="7592037" cy="4018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Wi-Fi Jack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2B703F2-3EB5-44DD-AB2A-D72CF0AADDFB}"/>
              </a:ext>
            </a:extLst>
          </p:cNvPr>
          <p:cNvSpPr/>
          <p:nvPr/>
        </p:nvSpPr>
        <p:spPr>
          <a:xfrm>
            <a:off x="3095538" y="3531765"/>
            <a:ext cx="1803633" cy="1031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 hijack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BE9DDB9-6026-4EA5-8961-E23C419531E9}"/>
              </a:ext>
            </a:extLst>
          </p:cNvPr>
          <p:cNvSpPr/>
          <p:nvPr/>
        </p:nvSpPr>
        <p:spPr>
          <a:xfrm>
            <a:off x="5410899" y="3431098"/>
            <a:ext cx="1803633" cy="11325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 hijack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FE881C0-94C0-4D16-8E9B-BF74BF405658}"/>
              </a:ext>
            </a:extLst>
          </p:cNvPr>
          <p:cNvSpPr/>
          <p:nvPr/>
        </p:nvSpPr>
        <p:spPr>
          <a:xfrm>
            <a:off x="4899171" y="4840448"/>
            <a:ext cx="2223082" cy="12793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ARP spoof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9D2B0DF-53AC-4B63-9340-B2CD2C33A520}"/>
              </a:ext>
            </a:extLst>
          </p:cNvPr>
          <p:cNvSpPr/>
          <p:nvPr/>
        </p:nvSpPr>
        <p:spPr>
          <a:xfrm>
            <a:off x="7633982" y="3682767"/>
            <a:ext cx="1375794" cy="163585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 hijack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674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5A065-33DB-4086-A82C-111E5778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003"/>
          </a:xfrm>
        </p:spPr>
        <p:txBody>
          <a:bodyPr/>
          <a:lstStyle/>
          <a:p>
            <a:r>
              <a:rPr lang="en-US" altLang="zh-CN" dirty="0"/>
              <a:t>Mitigation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6C006-EA5E-4400-BF6F-ECD7538E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08"/>
            <a:ext cx="10515600" cy="4583055"/>
          </a:xfrm>
        </p:spPr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WPA3</a:t>
            </a:r>
          </a:p>
          <a:p>
            <a:r>
              <a:rPr lang="en-US" altLang="zh-CN" dirty="0"/>
              <a:t>Deploy WPA/WPA2-Enterprise</a:t>
            </a:r>
          </a:p>
          <a:p>
            <a:r>
              <a:rPr lang="en-US" altLang="zh-CN" dirty="0"/>
              <a:t>Deploy 802.11w management frame protection.</a:t>
            </a:r>
          </a:p>
          <a:p>
            <a:r>
              <a:rPr lang="en-US" altLang="zh-CN" dirty="0"/>
              <a:t>Application use C2C/S trust compute model(e.g., trusted certificate auth)</a:t>
            </a:r>
          </a:p>
        </p:txBody>
      </p:sp>
    </p:spTree>
    <p:extLst>
      <p:ext uri="{BB962C8B-B14F-4D97-AF65-F5344CB8AC3E}">
        <p14:creationId xmlns:p14="http://schemas.microsoft.com/office/powerpoint/2010/main" val="291286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Firmware Symbiotes on Wi-Fi chips</a:t>
            </a:r>
          </a:p>
          <a:p>
            <a:endParaRPr lang="en-US" altLang="zh-CN" dirty="0"/>
          </a:p>
          <a:p>
            <a:r>
              <a:rPr lang="en-US" altLang="zh-CN" dirty="0"/>
              <a:t>Building hardware fuzzing platform for Wi-Fi chips </a:t>
            </a:r>
          </a:p>
          <a:p>
            <a:endParaRPr lang="en-US" altLang="zh-CN" dirty="0"/>
          </a:p>
          <a:p>
            <a:r>
              <a:rPr lang="en-US" altLang="zh-CN" dirty="0"/>
              <a:t>Find baseband vulnerability to exploit Wi-Fi chip without PSK (e.g. </a:t>
            </a:r>
            <a:r>
              <a:rPr lang="en-US" altLang="zh-CN" dirty="0" err="1"/>
              <a:t>BroadPwn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350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5054"/>
          </a:xfrm>
        </p:spPr>
        <p:txBody>
          <a:bodyPr>
            <a:normAutofit/>
          </a:bodyPr>
          <a:lstStyle/>
          <a:p>
            <a:r>
              <a:rPr lang="en-US" altLang="zh-CN" dirty="0"/>
              <a:t>Questions?</a:t>
            </a:r>
            <a:br>
              <a:rPr lang="en-US" altLang="zh-CN" dirty="0"/>
            </a:br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72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WPA Encryption - Frame Control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816E3C-6BB0-408F-BF6B-C28B9BA3D3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40218" y="2654231"/>
            <a:ext cx="7111564" cy="36576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D6D098-246A-4D2A-B458-717F86416E77}"/>
              </a:ext>
            </a:extLst>
          </p:cNvPr>
          <p:cNvSpPr/>
          <p:nvPr/>
        </p:nvSpPr>
        <p:spPr>
          <a:xfrm>
            <a:off x="8338456" y="5279571"/>
            <a:ext cx="566057" cy="751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注: 线形 1">
            <a:extLst>
              <a:ext uri="{FF2B5EF4-FFF2-40B4-BE49-F238E27FC236}">
                <a16:creationId xmlns:a16="http://schemas.microsoft.com/office/drawing/2014/main" id="{579B8C8B-45B5-4052-87D5-4DF9C809E36B}"/>
              </a:ext>
            </a:extLst>
          </p:cNvPr>
          <p:cNvSpPr/>
          <p:nvPr/>
        </p:nvSpPr>
        <p:spPr>
          <a:xfrm>
            <a:off x="9518432" y="4419601"/>
            <a:ext cx="2586482" cy="772884"/>
          </a:xfrm>
          <a:prstGeom prst="borderCallout1">
            <a:avLst>
              <a:gd name="adj1" fmla="val 32083"/>
              <a:gd name="adj2" fmla="val 101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is encrypted or not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1F4914-FA1B-4444-8827-CC301B608D27}"/>
              </a:ext>
            </a:extLst>
          </p:cNvPr>
          <p:cNvSpPr/>
          <p:nvPr/>
        </p:nvSpPr>
        <p:spPr>
          <a:xfrm>
            <a:off x="6389914" y="3156858"/>
            <a:ext cx="729343" cy="751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注: 线形 9">
            <a:extLst>
              <a:ext uri="{FF2B5EF4-FFF2-40B4-BE49-F238E27FC236}">
                <a16:creationId xmlns:a16="http://schemas.microsoft.com/office/drawing/2014/main" id="{6AA4F837-2BD3-430B-917E-4B0F35F71BCE}"/>
              </a:ext>
            </a:extLst>
          </p:cNvPr>
          <p:cNvSpPr/>
          <p:nvPr/>
        </p:nvSpPr>
        <p:spPr>
          <a:xfrm>
            <a:off x="7611272" y="2278675"/>
            <a:ext cx="2586482" cy="772884"/>
          </a:xfrm>
          <a:prstGeom prst="borderCallout1">
            <a:avLst>
              <a:gd name="adj1" fmla="val 32083"/>
              <a:gd name="adj2" fmla="val 101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Sequence Number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80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WPA Encryption - QoS Data Packet</a:t>
            </a:r>
            <a:endParaRPr lang="zh-CN" altLang="en-US" dirty="0"/>
          </a:p>
        </p:txBody>
      </p:sp>
      <p:pic>
        <p:nvPicPr>
          <p:cNvPr id="5" name="图片 4" descr="Image result for wlan qos data">
            <a:extLst>
              <a:ext uri="{FF2B5EF4-FFF2-40B4-BE49-F238E27FC236}">
                <a16:creationId xmlns:a16="http://schemas.microsoft.com/office/drawing/2014/main" id="{CA7E80C0-F2B0-4DF3-9790-21B6176DA1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07" y="2749345"/>
            <a:ext cx="7065986" cy="32377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D6D098-246A-4D2A-B458-717F86416E77}"/>
              </a:ext>
            </a:extLst>
          </p:cNvPr>
          <p:cNvSpPr/>
          <p:nvPr/>
        </p:nvSpPr>
        <p:spPr>
          <a:xfrm>
            <a:off x="7135007" y="3048001"/>
            <a:ext cx="996622" cy="413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D6D098-246A-4D2A-B458-717F86416E77}"/>
              </a:ext>
            </a:extLst>
          </p:cNvPr>
          <p:cNvSpPr/>
          <p:nvPr/>
        </p:nvSpPr>
        <p:spPr>
          <a:xfrm>
            <a:off x="2563006" y="3048001"/>
            <a:ext cx="657955" cy="413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7510" y="3906578"/>
            <a:ext cx="2438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Type = 0x02</a:t>
            </a:r>
          </a:p>
          <a:p>
            <a:r>
              <a:rPr lang="en-US" altLang="zh-CN" dirty="0"/>
              <a:t>Subtype = 0x08</a:t>
            </a:r>
          </a:p>
          <a:p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1817510" y="3461657"/>
            <a:ext cx="745497" cy="44492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20961" y="3461657"/>
            <a:ext cx="1034949" cy="4449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2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WPA Encryption - QoS Data Packet Body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C71617-B30A-4881-AB81-EBD687849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47" y="2751365"/>
            <a:ext cx="6981825" cy="742950"/>
          </a:xfrm>
          <a:prstGeom prst="rect">
            <a:avLst/>
          </a:prstGeom>
        </p:spPr>
      </p:pic>
      <p:pic>
        <p:nvPicPr>
          <p:cNvPr id="12" name="图片 11" descr="Image result for CCMP Header">
            <a:extLst>
              <a:ext uri="{FF2B5EF4-FFF2-40B4-BE49-F238E27FC236}">
                <a16:creationId xmlns:a16="http://schemas.microsoft.com/office/drawing/2014/main" id="{BD242FBC-6C4D-48E8-BD5B-6B76700760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47" y="3891825"/>
            <a:ext cx="8189659" cy="260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5121758-4D00-4633-84FE-BD1444820096}"/>
              </a:ext>
            </a:extLst>
          </p:cNvPr>
          <p:cNvCxnSpPr>
            <a:cxnSpLocks/>
          </p:cNvCxnSpPr>
          <p:nvPr/>
        </p:nvCxnSpPr>
        <p:spPr>
          <a:xfrm flipH="1">
            <a:off x="3669030" y="3494315"/>
            <a:ext cx="4451714" cy="1066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F0FAC41-8F29-4FDD-89D4-BC751776F92F}"/>
              </a:ext>
            </a:extLst>
          </p:cNvPr>
          <p:cNvCxnSpPr>
            <a:cxnSpLocks/>
          </p:cNvCxnSpPr>
          <p:nvPr/>
        </p:nvCxnSpPr>
        <p:spPr>
          <a:xfrm>
            <a:off x="8773886" y="3494315"/>
            <a:ext cx="1078774" cy="1066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0E8E1FB-F9ED-4EF0-8C82-C8684D86B2FB}"/>
              </a:ext>
            </a:extLst>
          </p:cNvPr>
          <p:cNvSpPr/>
          <p:nvPr/>
        </p:nvSpPr>
        <p:spPr>
          <a:xfrm>
            <a:off x="8120743" y="3050748"/>
            <a:ext cx="653143" cy="413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D6F8A7-502A-4F0D-9AE0-DD745FAD59B4}"/>
              </a:ext>
            </a:extLst>
          </p:cNvPr>
          <p:cNvSpPr/>
          <p:nvPr/>
        </p:nvSpPr>
        <p:spPr>
          <a:xfrm>
            <a:off x="2732315" y="5671457"/>
            <a:ext cx="1643742" cy="424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618DAF-CEDA-44AA-BE46-A164F675E8E4}"/>
              </a:ext>
            </a:extLst>
          </p:cNvPr>
          <p:cNvSpPr/>
          <p:nvPr/>
        </p:nvSpPr>
        <p:spPr>
          <a:xfrm>
            <a:off x="6248399" y="5671456"/>
            <a:ext cx="2166257" cy="424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4C0C62A2-D623-42BC-BCC0-553578A58413}"/>
              </a:ext>
            </a:extLst>
          </p:cNvPr>
          <p:cNvSpPr/>
          <p:nvPr/>
        </p:nvSpPr>
        <p:spPr>
          <a:xfrm>
            <a:off x="9068615" y="4805908"/>
            <a:ext cx="2586482" cy="772884"/>
          </a:xfrm>
          <a:prstGeom prst="borderCallout1">
            <a:avLst>
              <a:gd name="adj1" fmla="val 32083"/>
              <a:gd name="adj2" fmla="val 101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Packet Number(IV)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22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Attack in Encrypted Network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a good WLAN attack?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Hidden – No fake AP or connection needed.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Flexible – Support both 2.4G &amp; 5G bands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Precision – Precisely attack to each single user.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Portable – Tool in tiny 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4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A890CB1-B87A-494E-85AA-B2F5735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Prerequisites for an attack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0526162-5607-4076-84AB-F6707D7C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ESSID(name) of the target AP</a:t>
            </a:r>
          </a:p>
          <a:p>
            <a:endParaRPr lang="en-US" altLang="zh-CN" dirty="0"/>
          </a:p>
          <a:p>
            <a:r>
              <a:rPr lang="en-US" altLang="zh-CN" dirty="0"/>
              <a:t>The BSSID (Mac address) of AP</a:t>
            </a:r>
          </a:p>
          <a:p>
            <a:endParaRPr lang="en-US" altLang="zh-CN" dirty="0"/>
          </a:p>
          <a:p>
            <a:r>
              <a:rPr lang="en-US" altLang="zh-CN" dirty="0"/>
              <a:t>The pre-shared password(or leak for PTK) of the network.(Just for key calculation)</a:t>
            </a:r>
          </a:p>
          <a:p>
            <a:endParaRPr lang="en-US" altLang="zh-CN" dirty="0"/>
          </a:p>
          <a:p>
            <a:r>
              <a:rPr lang="en-US" altLang="zh-CN" dirty="0"/>
              <a:t>The MAC address of the victim.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43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6856</TotalTime>
  <Words>1157</Words>
  <Application>Microsoft Macintosh PowerPoint</Application>
  <PresentationFormat>宽屏</PresentationFormat>
  <Paragraphs>290</Paragraphs>
  <Slides>46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等线</vt:lpstr>
      <vt:lpstr>等线 Light</vt:lpstr>
      <vt:lpstr>Arial</vt:lpstr>
      <vt:lpstr>Office 主题​​</vt:lpstr>
      <vt:lpstr>Visio</vt:lpstr>
      <vt:lpstr>Weaponized WiFi Attack Tool </vt:lpstr>
      <vt:lpstr>About us </vt:lpstr>
      <vt:lpstr>Outline </vt:lpstr>
      <vt:lpstr>Background </vt:lpstr>
      <vt:lpstr>Background </vt:lpstr>
      <vt:lpstr>Background </vt:lpstr>
      <vt:lpstr>Background </vt:lpstr>
      <vt:lpstr>Attack in Encrypted Network </vt:lpstr>
      <vt:lpstr>Prerequisites for an attack</vt:lpstr>
      <vt:lpstr>Attack in Action – Stage 1 </vt:lpstr>
      <vt:lpstr>Attack in Action – Stage 1 </vt:lpstr>
      <vt:lpstr>Attack in Action – Stage 1 </vt:lpstr>
      <vt:lpstr>Attack in Action – Stage 1 </vt:lpstr>
      <vt:lpstr>Attack in Action – Stage 1 </vt:lpstr>
      <vt:lpstr>Attack in Action – Stage 1</vt:lpstr>
      <vt:lpstr>Attack in Action – Stage 1</vt:lpstr>
      <vt:lpstr>Attack in Action – Stage 2</vt:lpstr>
      <vt:lpstr>Attack in Action – Stage 2</vt:lpstr>
      <vt:lpstr>Attack in Action – Stage 3</vt:lpstr>
      <vt:lpstr>Attack in Action – Stage 3</vt:lpstr>
      <vt:lpstr>Attack in Action – Stage 3</vt:lpstr>
      <vt:lpstr>Demos </vt:lpstr>
      <vt:lpstr>DEMO Stage 1 MOTS Attack</vt:lpstr>
      <vt:lpstr>Demo Setup</vt:lpstr>
      <vt:lpstr>DEMO Stage 2 PN DoS Attack</vt:lpstr>
      <vt:lpstr>Demo Setup</vt:lpstr>
      <vt:lpstr>DEMO Stage 3  Side Relay Attack</vt:lpstr>
      <vt:lpstr>Demo Setup</vt:lpstr>
      <vt:lpstr>Attack Tool </vt:lpstr>
      <vt:lpstr>Attack Tool </vt:lpstr>
      <vt:lpstr>Attack Tool </vt:lpstr>
      <vt:lpstr>Attack Tool </vt:lpstr>
      <vt:lpstr>Attack Tool </vt:lpstr>
      <vt:lpstr>Attack Tool </vt:lpstr>
      <vt:lpstr>Attack Tool </vt:lpstr>
      <vt:lpstr>Attack Tool </vt:lpstr>
      <vt:lpstr>Attack Tool </vt:lpstr>
      <vt:lpstr>Attack Tool </vt:lpstr>
      <vt:lpstr>Attack Tool </vt:lpstr>
      <vt:lpstr>Attack Tool </vt:lpstr>
      <vt:lpstr>About capture capability</vt:lpstr>
      <vt:lpstr>Compare</vt:lpstr>
      <vt:lpstr>What’s special of this attack?  </vt:lpstr>
      <vt:lpstr>Mitigation</vt:lpstr>
      <vt:lpstr>Future work</vt:lpstr>
      <vt:lpstr>Questions? 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Injector</dc:title>
  <dc:creator>wjh</dc:creator>
  <cp:lastModifiedBy>Microsoft Office User</cp:lastModifiedBy>
  <cp:revision>299</cp:revision>
  <dcterms:created xsi:type="dcterms:W3CDTF">2018-07-27T02:51:05Z</dcterms:created>
  <dcterms:modified xsi:type="dcterms:W3CDTF">2019-03-25T07:06:49Z</dcterms:modified>
</cp:coreProperties>
</file>