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4" roundtripDataSignature="AMtx7mh8rCVkFutVEi8+tVP8gUw4jYOD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FF10459-74B5-4F77-B8D7-C9A338EF7CFD}">
  <a:tblStyle styleId="{FFF10459-74B5-4F77-B8D7-C9A338EF7CFD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customschemas.google.com/relationships/presentationmetadata" Target="metadata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93dba98fc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893dba98fc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만약 대여중인 경우 바로 예약으로 넘어가도록 구현</a:t>
            </a:r>
            <a:endParaRPr/>
          </a:p>
        </p:txBody>
      </p:sp>
      <p:sp>
        <p:nvSpPr>
          <p:cNvPr id="143" name="Google Shape;143;g893dba98fc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93dba98fc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893dba98fc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893dba98fc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93dba98fc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893dba98fc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93dba98fc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893dba98fc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93dba98fc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893dba98fc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93dba98fc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893dba98fc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893dba98fc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93dba98fc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893dba98fc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메소드 끝남. 뒤로가기됨</a:t>
            </a:r>
            <a:endParaRPr/>
          </a:p>
        </p:txBody>
      </p:sp>
      <p:sp>
        <p:nvSpPr>
          <p:cNvPr id="197" name="Google Shape;197;g893dba98fc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93dba98fc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893dba98fc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893dba98fc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93dba98fc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893dba98fc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메소드 끝</a:t>
            </a:r>
            <a:endParaRPr/>
          </a:p>
        </p:txBody>
      </p:sp>
      <p:sp>
        <p:nvSpPr>
          <p:cNvPr id="215" name="Google Shape;215;g893dba98fc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년월일 따로받기(YYYY, MM, DD)</a:t>
            </a:r>
            <a:endParaRPr/>
          </a:p>
        </p:txBody>
      </p:sp>
      <p:sp>
        <p:nvSpPr>
          <p:cNvPr id="320" name="Google Shape;320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각각 유효성 검사 하기!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키워드검색</a:t>
            </a:r>
            <a:endParaRPr/>
          </a:p>
        </p:txBody>
      </p:sp>
      <p:sp>
        <p:nvSpPr>
          <p:cNvPr id="450" name="Google Shape;450;p5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5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6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3" name="Google Shape;723;p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7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93dba98f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893dba98f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유효성검사</a:t>
            </a:r>
            <a:endParaRPr/>
          </a:p>
        </p:txBody>
      </p:sp>
      <p:sp>
        <p:nvSpPr>
          <p:cNvPr id="128" name="Google Shape;128;g893dba98f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93dba98fc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893dba98fc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유효성검사</a:t>
            </a:r>
            <a:endParaRPr/>
          </a:p>
        </p:txBody>
      </p:sp>
      <p:sp>
        <p:nvSpPr>
          <p:cNvPr id="135" name="Google Shape;135;g893dba98fc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2" name="Google Shape;72;p8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8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9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9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9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9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1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81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81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8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8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8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8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8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8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8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8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/>
        </p:nvSpPr>
        <p:spPr>
          <a:xfrm>
            <a:off x="721894" y="926432"/>
            <a:ext cx="5185611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 회원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-도서검색- 저자별, 제목별, 출판사별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+대여 상태, 대여신청, 예약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-게시판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--회원 건의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-마이페이지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--대여 내역 확인- 연체내역, (기간별)대여내역, 대출 연장 신청 등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연체 (n회시, 기간별) 대여불가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--회원정보 수정/탈퇴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6557211" y="974558"/>
            <a:ext cx="5029200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 관리자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-도서 관리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--총 n권/검색기능?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--대여 확인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--예약 확인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--반납 확인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--도서 추가/삭제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-게시판(회원 건의)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회원관리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회원조회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--연체 회원 관리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--연체 내역 조회 / 안내발송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93dba98fc_0_13"/>
          <p:cNvSpPr txBox="1"/>
          <p:nvPr/>
        </p:nvSpPr>
        <p:spPr>
          <a:xfrm>
            <a:off x="4538474" y="1169125"/>
            <a:ext cx="40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‘권경은’저자에 관한 도서 목록입니다.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g893dba98fc_0_13"/>
          <p:cNvSpPr txBox="1"/>
          <p:nvPr/>
        </p:nvSpPr>
        <p:spPr>
          <a:xfrm>
            <a:off x="2032000" y="3978235"/>
            <a:ext cx="3352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대여신청 및 예약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 뒤로가기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7" name="Google Shape;147;g893dba98fc_0_13"/>
          <p:cNvCxnSpPr/>
          <p:nvPr/>
        </p:nvCxnSpPr>
        <p:spPr>
          <a:xfrm>
            <a:off x="2032000" y="4952010"/>
            <a:ext cx="8127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g893dba98fc_0_13"/>
          <p:cNvSpPr txBox="1"/>
          <p:nvPr/>
        </p:nvSpPr>
        <p:spPr>
          <a:xfrm>
            <a:off x="3175000" y="5279450"/>
            <a:ext cx="168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g893dba98fc_0_13"/>
          <p:cNvSpPr/>
          <p:nvPr/>
        </p:nvSpPr>
        <p:spPr>
          <a:xfrm>
            <a:off x="4590714" y="5279455"/>
            <a:ext cx="3175800" cy="3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0" name="Google Shape;150;g893dba98fc_0_13"/>
          <p:cNvGraphicFramePr/>
          <p:nvPr/>
        </p:nvGraphicFramePr>
        <p:xfrm>
          <a:off x="1666899" y="18043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{FFF10459-74B5-4F77-B8D7-C9A338EF7CFD}</a:tableStyleId>
              </a:tblPr>
              <a:tblGrid>
                <a:gridCol w="579375"/>
                <a:gridCol w="4042575"/>
                <a:gridCol w="1266800"/>
                <a:gridCol w="1266800"/>
                <a:gridCol w="1326575"/>
                <a:gridCol w="989675"/>
              </a:tblGrid>
              <a:tr h="50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번호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도서명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저자명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출판사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위치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대여상태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125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외할머니와 치킨</a:t>
                      </a:r>
                      <a:endParaRPr/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권경은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하움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A-3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대여중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112-2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나,아기일적</a:t>
                      </a:r>
                      <a:endParaRPr/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권경은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하움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A-2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대여가능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112-3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나,아기일적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권경은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하움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A-2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대여가능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93dba98fc_0_23"/>
          <p:cNvSpPr txBox="1"/>
          <p:nvPr/>
        </p:nvSpPr>
        <p:spPr>
          <a:xfrm>
            <a:off x="3807051" y="2938550"/>
            <a:ext cx="129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: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g893dba98fc_0_23"/>
          <p:cNvSpPr/>
          <p:nvPr/>
        </p:nvSpPr>
        <p:spPr>
          <a:xfrm>
            <a:off x="5105827" y="2938544"/>
            <a:ext cx="2886300" cy="3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g893dba98fc_0_23"/>
          <p:cNvSpPr/>
          <p:nvPr/>
        </p:nvSpPr>
        <p:spPr>
          <a:xfrm>
            <a:off x="4604845" y="1785965"/>
            <a:ext cx="3159900" cy="619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제목별 검색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93dba98fc_0_30"/>
          <p:cNvSpPr txBox="1"/>
          <p:nvPr/>
        </p:nvSpPr>
        <p:spPr>
          <a:xfrm>
            <a:off x="3753236" y="1169125"/>
            <a:ext cx="485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‘나,아기일적’에 관한 도서 목록입니다.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4" name="Google Shape;164;g893dba98fc_0_30"/>
          <p:cNvCxnSpPr/>
          <p:nvPr/>
        </p:nvCxnSpPr>
        <p:spPr>
          <a:xfrm>
            <a:off x="2032000" y="4952010"/>
            <a:ext cx="8127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5" name="Google Shape;165;g893dba98fc_0_30"/>
          <p:cNvSpPr/>
          <p:nvPr/>
        </p:nvSpPr>
        <p:spPr>
          <a:xfrm>
            <a:off x="4590714" y="5279455"/>
            <a:ext cx="3175800" cy="3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g893dba98fc_0_30"/>
          <p:cNvSpPr txBox="1"/>
          <p:nvPr/>
        </p:nvSpPr>
        <p:spPr>
          <a:xfrm>
            <a:off x="2032000" y="3978235"/>
            <a:ext cx="3352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대여신청 및 예약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 뒤로가기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7" name="Google Shape;167;g893dba98fc_0_30"/>
          <p:cNvGraphicFramePr/>
          <p:nvPr/>
        </p:nvGraphicFramePr>
        <p:xfrm>
          <a:off x="1666899" y="18043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{FFF10459-74B5-4F77-B8D7-C9A338EF7CFD}</a:tableStyleId>
              </a:tblPr>
              <a:tblGrid>
                <a:gridCol w="579375"/>
                <a:gridCol w="4042575"/>
                <a:gridCol w="1266800"/>
                <a:gridCol w="1266800"/>
                <a:gridCol w="1326575"/>
                <a:gridCol w="989675"/>
              </a:tblGrid>
              <a:tr h="50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번호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도서명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저자명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출판사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위치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대여상태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112-1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나,아기일적</a:t>
                      </a:r>
                      <a:endParaRPr/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권경은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하움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A-2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대여중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112-2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나,아기일적</a:t>
                      </a:r>
                      <a:endParaRPr/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권경은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하움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A-2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대여가능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112-3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나,아기일적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권경은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하움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A-2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대여가능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893dba98fc_0_30"/>
          <p:cNvSpPr txBox="1"/>
          <p:nvPr/>
        </p:nvSpPr>
        <p:spPr>
          <a:xfrm>
            <a:off x="3175000" y="5279450"/>
            <a:ext cx="168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 입력 :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93dba98fc_0_39"/>
          <p:cNvSpPr txBox="1"/>
          <p:nvPr/>
        </p:nvSpPr>
        <p:spPr>
          <a:xfrm>
            <a:off x="3492424" y="2938550"/>
            <a:ext cx="170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출판사 명 :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893dba98fc_0_39"/>
          <p:cNvSpPr/>
          <p:nvPr/>
        </p:nvSpPr>
        <p:spPr>
          <a:xfrm>
            <a:off x="5105827" y="2938544"/>
            <a:ext cx="2886300" cy="3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893dba98fc_0_39"/>
          <p:cNvSpPr/>
          <p:nvPr/>
        </p:nvSpPr>
        <p:spPr>
          <a:xfrm>
            <a:off x="4604845" y="1785965"/>
            <a:ext cx="3159900" cy="619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출판사별 검색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93dba98fc_0_45"/>
          <p:cNvSpPr txBox="1"/>
          <p:nvPr/>
        </p:nvSpPr>
        <p:spPr>
          <a:xfrm>
            <a:off x="4614675" y="1169125"/>
            <a:ext cx="449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‘하움’ 출판사에 관한 목록입니다.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1" name="Google Shape;181;g893dba98fc_0_45"/>
          <p:cNvCxnSpPr/>
          <p:nvPr/>
        </p:nvCxnSpPr>
        <p:spPr>
          <a:xfrm>
            <a:off x="2032000" y="4952010"/>
            <a:ext cx="8127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2" name="Google Shape;182;g893dba98fc_0_45"/>
          <p:cNvSpPr/>
          <p:nvPr/>
        </p:nvSpPr>
        <p:spPr>
          <a:xfrm>
            <a:off x="4590714" y="5279455"/>
            <a:ext cx="3175800" cy="3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g893dba98fc_0_45"/>
          <p:cNvSpPr txBox="1"/>
          <p:nvPr/>
        </p:nvSpPr>
        <p:spPr>
          <a:xfrm>
            <a:off x="2032000" y="3978235"/>
            <a:ext cx="3352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대여신청 및 예약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 뒤로가기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4" name="Google Shape;184;g893dba98fc_0_45"/>
          <p:cNvGraphicFramePr/>
          <p:nvPr/>
        </p:nvGraphicFramePr>
        <p:xfrm>
          <a:off x="1666899" y="18043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{FFF10459-74B5-4F77-B8D7-C9A338EF7CFD}</a:tableStyleId>
              </a:tblPr>
              <a:tblGrid>
                <a:gridCol w="579375"/>
                <a:gridCol w="4042575"/>
                <a:gridCol w="1266800"/>
                <a:gridCol w="1266800"/>
                <a:gridCol w="1326575"/>
                <a:gridCol w="989675"/>
              </a:tblGrid>
              <a:tr h="50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번호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도서명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저자명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출판사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위치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대여상태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112-1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나,아기일적</a:t>
                      </a:r>
                      <a:endParaRPr/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권경은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하움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A-2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대여중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112-2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나,아기일적</a:t>
                      </a:r>
                      <a:endParaRPr/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권경은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하움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A-2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대여가능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112-3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나,아기일적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권경은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하움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A-2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대여가능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5" name="Google Shape;185;g893dba98fc_0_45"/>
          <p:cNvSpPr txBox="1"/>
          <p:nvPr/>
        </p:nvSpPr>
        <p:spPr>
          <a:xfrm>
            <a:off x="3175000" y="5279450"/>
            <a:ext cx="168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 입력 :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93dba98fc_0_54"/>
          <p:cNvSpPr txBox="1"/>
          <p:nvPr/>
        </p:nvSpPr>
        <p:spPr>
          <a:xfrm>
            <a:off x="5222240" y="3779520"/>
            <a:ext cx="5537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신청하기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 뒤로가기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g893dba98fc_0_54"/>
          <p:cNvSpPr/>
          <p:nvPr/>
        </p:nvSpPr>
        <p:spPr>
          <a:xfrm>
            <a:off x="4604845" y="993165"/>
            <a:ext cx="3159900" cy="619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대여 신청하기</a:t>
            </a:r>
            <a:endParaRPr/>
          </a:p>
        </p:txBody>
      </p:sp>
      <p:graphicFrame>
        <p:nvGraphicFramePr>
          <p:cNvPr id="193" name="Google Shape;193;g893dba98fc_0_54"/>
          <p:cNvGraphicFramePr/>
          <p:nvPr/>
        </p:nvGraphicFramePr>
        <p:xfrm>
          <a:off x="1666899" y="21091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{FFF10459-74B5-4F77-B8D7-C9A338EF7CFD}</a:tableStyleId>
              </a:tblPr>
              <a:tblGrid>
                <a:gridCol w="579375"/>
                <a:gridCol w="4042575"/>
                <a:gridCol w="1266800"/>
                <a:gridCol w="1266800"/>
                <a:gridCol w="1326575"/>
                <a:gridCol w="989675"/>
              </a:tblGrid>
              <a:tr h="50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번호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책이름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저자명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출판사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위치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대여상태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112-3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나,아기일적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권경은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하움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A-2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대여가능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93dba98fc_0_61"/>
          <p:cNvSpPr txBox="1"/>
          <p:nvPr/>
        </p:nvSpPr>
        <p:spPr>
          <a:xfrm>
            <a:off x="3278325" y="1690500"/>
            <a:ext cx="7263900" cy="3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대여 신청 완료 되었습니다.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[예약자명] : 홍길동님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[도서명] : 나, 아기일적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[출판사명] : 하움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[저자명] : 권경은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[반납일] : 6월 15일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※대여 기간이 지날 시 연체 요금이 발생할 수 있습니다.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93dba98fc_0_66"/>
          <p:cNvSpPr txBox="1"/>
          <p:nvPr/>
        </p:nvSpPr>
        <p:spPr>
          <a:xfrm>
            <a:off x="2031999" y="2980706"/>
            <a:ext cx="50304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도서는 6월 13일 반납 되어질 예정입니다.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반납 날짜는 변동 될 수 있습니다.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g893dba98fc_0_66"/>
          <p:cNvSpPr txBox="1"/>
          <p:nvPr/>
        </p:nvSpPr>
        <p:spPr>
          <a:xfrm>
            <a:off x="2137558" y="4001986"/>
            <a:ext cx="14541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예약하기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 뒤로가기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7" name="Google Shape;207;g893dba98fc_0_66"/>
          <p:cNvCxnSpPr/>
          <p:nvPr/>
        </p:nvCxnSpPr>
        <p:spPr>
          <a:xfrm>
            <a:off x="2032000" y="4952010"/>
            <a:ext cx="8127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8" name="Google Shape;208;g893dba98fc_0_66"/>
          <p:cNvSpPr/>
          <p:nvPr/>
        </p:nvSpPr>
        <p:spPr>
          <a:xfrm>
            <a:off x="4590714" y="5172580"/>
            <a:ext cx="3175800" cy="3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g893dba98fc_0_66"/>
          <p:cNvSpPr/>
          <p:nvPr/>
        </p:nvSpPr>
        <p:spPr>
          <a:xfrm>
            <a:off x="4604845" y="993165"/>
            <a:ext cx="3159900" cy="619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대여 신청예약하기</a:t>
            </a:r>
            <a:endParaRPr/>
          </a:p>
        </p:txBody>
      </p:sp>
      <p:graphicFrame>
        <p:nvGraphicFramePr>
          <p:cNvPr id="210" name="Google Shape;210;g893dba98fc_0_66"/>
          <p:cNvGraphicFramePr/>
          <p:nvPr/>
        </p:nvGraphicFramePr>
        <p:xfrm>
          <a:off x="1666899" y="18043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{FFF10459-74B5-4F77-B8D7-C9A338EF7CFD}</a:tableStyleId>
              </a:tblPr>
              <a:tblGrid>
                <a:gridCol w="579375"/>
                <a:gridCol w="4042575"/>
                <a:gridCol w="1266800"/>
                <a:gridCol w="1266800"/>
                <a:gridCol w="1326575"/>
                <a:gridCol w="989675"/>
              </a:tblGrid>
              <a:tr h="50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번호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책이름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저자명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출판사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위치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대여상태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112-1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나,아기일적</a:t>
                      </a:r>
                      <a:endParaRPr/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권경은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하움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A-2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대여중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11" name="Google Shape;211;g893dba98fc_0_66"/>
          <p:cNvSpPr txBox="1"/>
          <p:nvPr/>
        </p:nvSpPr>
        <p:spPr>
          <a:xfrm>
            <a:off x="3327400" y="5127050"/>
            <a:ext cx="168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 입력 :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93dba98fc_0_77"/>
          <p:cNvSpPr txBox="1"/>
          <p:nvPr/>
        </p:nvSpPr>
        <p:spPr>
          <a:xfrm>
            <a:off x="4637851" y="2399575"/>
            <a:ext cx="4233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홍길동님 예약완료 되었습니다.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/>
        </p:nvSpPr>
        <p:spPr>
          <a:xfrm>
            <a:off x="1957137" y="2767280"/>
            <a:ext cx="827772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문의 게시판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4120580" y="1815117"/>
            <a:ext cx="3950840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관리 시스템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 종료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▷입력: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/>
          <p:nvPr/>
        </p:nvSpPr>
        <p:spPr>
          <a:xfrm>
            <a:off x="1461348" y="270934"/>
            <a:ext cx="9270153" cy="134281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건의 게시판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[No.]     [제목]                                                      [작성자]             [날짜]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	   건의게시판 test 1	 [1]		          happy123            2020-06-08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23323" lvl="0" marL="60958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글 작성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23323" lvl="0" marL="60958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작성된 글 확인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23323" lvl="0" marL="60958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내가 작성한 글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23323" lvl="0" marL="60958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페이지</a:t>
            </a:r>
            <a:endParaRPr/>
          </a:p>
          <a:p>
            <a:pPr indent="-423323" lvl="0" marL="60958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다음페이지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0.   뒤로가기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 입력 :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20"/>
          <p:cNvSpPr/>
          <p:nvPr/>
        </p:nvSpPr>
        <p:spPr>
          <a:xfrm>
            <a:off x="2777067" y="5982547"/>
            <a:ext cx="914400" cy="41486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20"/>
          <p:cNvSpPr/>
          <p:nvPr/>
        </p:nvSpPr>
        <p:spPr>
          <a:xfrm>
            <a:off x="7823200" y="5082541"/>
            <a:ext cx="3840480" cy="1499447"/>
          </a:xfrm>
          <a:prstGeom prst="wedgeRectCallout">
            <a:avLst>
              <a:gd fmla="val -65984" name="adj1"/>
              <a:gd fmla="val 3665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작성된 글 확인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선택할 경우, 확인할 글의 번호를 추가로 입력받는다.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/>
        </p:nvSpPr>
        <p:spPr>
          <a:xfrm>
            <a:off x="3362114" y="385233"/>
            <a:ext cx="5468620" cy="96012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6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건의 게시판</a:t>
            </a: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- 1. 새 글 작성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: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 :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작성하신 글을 업로드 하시겠습니까? (y/n)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글이 작성되었습니다.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계속하시려면 엔터를 눌러주세요.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21"/>
          <p:cNvSpPr/>
          <p:nvPr/>
        </p:nvSpPr>
        <p:spPr>
          <a:xfrm>
            <a:off x="4296834" y="1435101"/>
            <a:ext cx="3634740" cy="37168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21"/>
          <p:cNvSpPr/>
          <p:nvPr/>
        </p:nvSpPr>
        <p:spPr>
          <a:xfrm>
            <a:off x="4296834" y="2010834"/>
            <a:ext cx="3626273" cy="1431713"/>
          </a:xfrm>
          <a:prstGeom prst="roundRect">
            <a:avLst>
              <a:gd fmla="val 269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21"/>
          <p:cNvSpPr/>
          <p:nvPr/>
        </p:nvSpPr>
        <p:spPr>
          <a:xfrm>
            <a:off x="8008620" y="5538893"/>
            <a:ext cx="3840480" cy="1056640"/>
          </a:xfrm>
          <a:prstGeom prst="wedgeRectCallout">
            <a:avLst>
              <a:gd fmla="val -64126" name="adj1"/>
              <a:gd fmla="val -1095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본인이 작성한 글이 업데이트 된 자유게시판을 보여준다.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p21"/>
          <p:cNvSpPr/>
          <p:nvPr/>
        </p:nvSpPr>
        <p:spPr>
          <a:xfrm>
            <a:off x="7386320" y="3881120"/>
            <a:ext cx="914400" cy="41486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/>
        </p:nvSpPr>
        <p:spPr>
          <a:xfrm>
            <a:off x="2126827" y="831427"/>
            <a:ext cx="8581278" cy="96012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건의 게시판 - 2. 작성된 글 확인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: 건의게시판 test 1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작성자: happy123 / 날짜 : 2020-06-08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자유게시판의 내용입니다.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왱알왱알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내용이 들어갈 공간입니다.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계속 하시려면 엔터를 눌러주세요.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 txBox="1"/>
          <p:nvPr/>
        </p:nvSpPr>
        <p:spPr>
          <a:xfrm>
            <a:off x="1329001" y="759460"/>
            <a:ext cx="9270153" cy="134281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건의 게시판 - 3. 내가 작성한 글 확인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[No.]     [제목]                                                      [작성자]                  [날짜]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	 자유게시판 test 1 [1]			  happy123             2020-06-08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23323" lvl="0" marL="60958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AutoNum type="arabicPeriod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작성한 글 확인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23323" lvl="0" marL="60958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AutoNum type="arabicPeriod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페이지</a:t>
            </a:r>
            <a:endParaRPr/>
          </a:p>
          <a:p>
            <a:pPr indent="-423323" lvl="0" marL="60958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AutoNum type="arabicPeriod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다음페이지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0.    뒤로가기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 입력 :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2423873" y="5286631"/>
            <a:ext cx="914400" cy="41486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7823200" y="5184141"/>
            <a:ext cx="3840480" cy="1499447"/>
          </a:xfrm>
          <a:prstGeom prst="wedgeRectCallout">
            <a:avLst>
              <a:gd fmla="val -68215" name="adj1"/>
              <a:gd fmla="val 1094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작성한 글 확인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선택할 경우, 확인할 글의 번호를 추가로 입력받는다.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 txBox="1"/>
          <p:nvPr/>
        </p:nvSpPr>
        <p:spPr>
          <a:xfrm>
            <a:off x="2126826" y="705273"/>
            <a:ext cx="7938347" cy="96012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건의 게시판 - 3. 내가 작성한 글 확인 - 1. 작성한 글 확인 (관리자 답변 X)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: 건의게시판 test 1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작성자: happy123 / 날짜 : 2020-06-08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건의게시판의 내용입니다.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왱알왱알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내용이 들어갈 공간입니다.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23323" lvl="0" marL="60958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AutoNum type="arabicPeriod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 삭제하기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23323" lvl="0" marL="60958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AutoNum type="arabicPeriod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 수정하기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0.     뒤로가기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 입력 :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p24"/>
          <p:cNvSpPr/>
          <p:nvPr/>
        </p:nvSpPr>
        <p:spPr>
          <a:xfrm>
            <a:off x="3226022" y="5437070"/>
            <a:ext cx="914400" cy="41486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"/>
          <p:cNvSpPr txBox="1"/>
          <p:nvPr/>
        </p:nvSpPr>
        <p:spPr>
          <a:xfrm>
            <a:off x="2247142" y="1032310"/>
            <a:ext cx="8328615" cy="96012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건의 게시판 - 3. 내가 작성한 글 확인 - 1. 작성한 글 확인 (관리자 답변 O)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: 건의게시판 test 1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작성자: happy123 / 날짜 : 2020-06-08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건의게시판의 내용입니다.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내용이 들어갈 공간입니다.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왱알왱알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내용이 들어갈 공간입니다.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ㄴ 관리자 답변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관리자가 작성한 답변입니다.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 가시려면 엔터를 눌러주세요.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/>
          <p:nvPr/>
        </p:nvSpPr>
        <p:spPr>
          <a:xfrm>
            <a:off x="3850863" y="1249190"/>
            <a:ext cx="5028442" cy="96012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6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건의 게시판</a:t>
            </a: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- 3-1-1. 게시글 삭제하기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정말로 삭제하시겠습니까? (y/n)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 입력시 &gt;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삭제가 완료되었습니다.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계속 하시려면 엔터를 눌러주세요.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 입력시 &gt;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메뉴로 돌아가겠습니다.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계속하시려면 엔터를 눌러주세요.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/>
        </p:nvSpPr>
        <p:spPr>
          <a:xfrm>
            <a:off x="3362114" y="385233"/>
            <a:ext cx="5962360" cy="96012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6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건의 게시판</a:t>
            </a: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- 3-1-2. 수정하기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: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 :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작성하신 글을 수정 하시겠습니까? (y/n)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작성된 글 수정이 완료되었습니다.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계속하시려면 엔터를 눌러주세요.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p27"/>
          <p:cNvSpPr/>
          <p:nvPr/>
        </p:nvSpPr>
        <p:spPr>
          <a:xfrm>
            <a:off x="4296834" y="1435101"/>
            <a:ext cx="3634740" cy="37168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4296834" y="2010834"/>
            <a:ext cx="3626273" cy="1431713"/>
          </a:xfrm>
          <a:prstGeom prst="roundRect">
            <a:avLst>
              <a:gd fmla="val 269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27"/>
          <p:cNvSpPr/>
          <p:nvPr/>
        </p:nvSpPr>
        <p:spPr>
          <a:xfrm>
            <a:off x="8008621" y="5538894"/>
            <a:ext cx="3841327" cy="1057487"/>
          </a:xfrm>
          <a:prstGeom prst="wedgeRectCallout">
            <a:avLst>
              <a:gd fmla="val -64126" name="adj1"/>
              <a:gd fmla="val -1095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본인이 수정한 글이 업데이트 된 자유게시판을 보여준다.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7230533" y="3907367"/>
            <a:ext cx="914400" cy="41486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/>
        </p:nvSpPr>
        <p:spPr>
          <a:xfrm>
            <a:off x="3865944" y="2604305"/>
            <a:ext cx="7315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/>
          <p:nvPr/>
        </p:nvSpPr>
        <p:spPr>
          <a:xfrm>
            <a:off x="3832411" y="1936376"/>
            <a:ext cx="4527177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대여 내역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 수정/탈퇴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 뒤로가기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▷입력: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1957137" y="2767280"/>
            <a:ext cx="827772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가입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/>
        </p:nvSpPr>
        <p:spPr>
          <a:xfrm>
            <a:off x="2791123" y="2828835"/>
            <a:ext cx="7315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대여 내역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 txBox="1"/>
          <p:nvPr>
            <p:ph idx="1" type="subTitle"/>
          </p:nvPr>
        </p:nvSpPr>
        <p:spPr>
          <a:xfrm>
            <a:off x="5109882" y="739588"/>
            <a:ext cx="2505635" cy="5244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도서대여내역</a:t>
            </a:r>
            <a:endParaRPr/>
          </a:p>
        </p:txBody>
      </p:sp>
      <p:sp>
        <p:nvSpPr>
          <p:cNvPr id="296" name="Google Shape;296;p31"/>
          <p:cNvSpPr txBox="1"/>
          <p:nvPr/>
        </p:nvSpPr>
        <p:spPr>
          <a:xfrm>
            <a:off x="4661645" y="2487705"/>
            <a:ext cx="339314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대여 내역 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지난 대여 내역 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연체 내역 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연체 패널티 규정 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31"/>
          <p:cNvSpPr txBox="1"/>
          <p:nvPr/>
        </p:nvSpPr>
        <p:spPr>
          <a:xfrm>
            <a:off x="4661645" y="5465713"/>
            <a:ext cx="26308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 입력  :               </a:t>
            </a:r>
            <a:endParaRPr/>
          </a:p>
        </p:txBody>
      </p:sp>
      <p:cxnSp>
        <p:nvCxnSpPr>
          <p:cNvPr id="298" name="Google Shape;298;p31"/>
          <p:cNvCxnSpPr/>
          <p:nvPr/>
        </p:nvCxnSpPr>
        <p:spPr>
          <a:xfrm flipH="1" rot="10800000">
            <a:off x="2689412" y="4833701"/>
            <a:ext cx="7046259" cy="8792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9" name="Google Shape;299;p31"/>
          <p:cNvSpPr/>
          <p:nvPr/>
        </p:nvSpPr>
        <p:spPr>
          <a:xfrm>
            <a:off x="6257364" y="5384541"/>
            <a:ext cx="1588996" cy="531675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 txBox="1"/>
          <p:nvPr>
            <p:ph idx="1" type="subTitle"/>
          </p:nvPr>
        </p:nvSpPr>
        <p:spPr>
          <a:xfrm>
            <a:off x="4464423" y="658906"/>
            <a:ext cx="3496236" cy="5244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현재 대여 내역 조회</a:t>
            </a:r>
            <a:endParaRPr/>
          </a:p>
        </p:txBody>
      </p:sp>
      <p:graphicFrame>
        <p:nvGraphicFramePr>
          <p:cNvPr id="305" name="Google Shape;305;p32"/>
          <p:cNvGraphicFramePr/>
          <p:nvPr/>
        </p:nvGraphicFramePr>
        <p:xfrm>
          <a:off x="927847" y="17077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{FFF10459-74B5-4F77-B8D7-C9A338EF7CFD}</a:tableStyleId>
              </a:tblPr>
              <a:tblGrid>
                <a:gridCol w="867225"/>
                <a:gridCol w="3626100"/>
                <a:gridCol w="1197850"/>
                <a:gridCol w="1305950"/>
                <a:gridCol w="970800"/>
                <a:gridCol w="1287275"/>
                <a:gridCol w="1287275"/>
              </a:tblGrid>
              <a:tr h="27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번호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책 제목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출판사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대출일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반납일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연체 일수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연장 횟수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06" name="Google Shape;306;p32"/>
          <p:cNvSpPr/>
          <p:nvPr/>
        </p:nvSpPr>
        <p:spPr>
          <a:xfrm>
            <a:off x="5105183" y="4267505"/>
            <a:ext cx="176683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페이지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페이지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연장 신청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메뉴 </a:t>
            </a:r>
            <a:endParaRPr/>
          </a:p>
        </p:txBody>
      </p:sp>
      <p:sp>
        <p:nvSpPr>
          <p:cNvPr id="307" name="Google Shape;307;p32"/>
          <p:cNvSpPr/>
          <p:nvPr/>
        </p:nvSpPr>
        <p:spPr>
          <a:xfrm>
            <a:off x="6872013" y="4919931"/>
            <a:ext cx="2567822" cy="203398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연장할 도서번호 입력</a:t>
            </a:r>
            <a:endParaRPr/>
          </a:p>
        </p:txBody>
      </p:sp>
      <p:sp>
        <p:nvSpPr>
          <p:cNvPr id="308" name="Google Shape;308;p32"/>
          <p:cNvSpPr txBox="1"/>
          <p:nvPr/>
        </p:nvSpPr>
        <p:spPr>
          <a:xfrm>
            <a:off x="927846" y="413850"/>
            <a:ext cx="29045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연체일 경우 연장 불가…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연장시 자동으로 +7일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/>
          <p:nvPr>
            <p:ph idx="1" type="subTitle"/>
          </p:nvPr>
        </p:nvSpPr>
        <p:spPr>
          <a:xfrm>
            <a:off x="4464423" y="658906"/>
            <a:ext cx="3496236" cy="5244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대여 연장하기</a:t>
            </a:r>
            <a:endParaRPr/>
          </a:p>
        </p:txBody>
      </p:sp>
      <p:cxnSp>
        <p:nvCxnSpPr>
          <p:cNvPr id="314" name="Google Shape;314;p33"/>
          <p:cNvCxnSpPr/>
          <p:nvPr/>
        </p:nvCxnSpPr>
        <p:spPr>
          <a:xfrm flipH="1" rot="10800000">
            <a:off x="2689412" y="4833701"/>
            <a:ext cx="7046259" cy="8792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315" name="Google Shape;315;p33"/>
          <p:cNvGraphicFramePr/>
          <p:nvPr/>
        </p:nvGraphicFramePr>
        <p:xfrm>
          <a:off x="655622" y="17449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{FFF10459-74B5-4F77-B8D7-C9A338EF7CFD}</a:tableStyleId>
              </a:tblPr>
              <a:tblGrid>
                <a:gridCol w="721050"/>
                <a:gridCol w="3626100"/>
                <a:gridCol w="1197850"/>
                <a:gridCol w="1305950"/>
                <a:gridCol w="1487800"/>
                <a:gridCol w="1487800"/>
                <a:gridCol w="1287275"/>
              </a:tblGrid>
              <a:tr h="27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번호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책 제목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출판사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대출일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현재 반납일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연장 반납일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연장</a:t>
                      </a:r>
                      <a:r>
                        <a:rPr lang="ko-KR" sz="1800"/>
                        <a:t> 횟수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16" name="Google Shape;316;p33"/>
          <p:cNvSpPr txBox="1"/>
          <p:nvPr/>
        </p:nvSpPr>
        <p:spPr>
          <a:xfrm>
            <a:off x="3536575" y="3535526"/>
            <a:ext cx="5351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위의 도서를 연장 하시겠습니끼?  (Y/N)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 txBox="1"/>
          <p:nvPr>
            <p:ph idx="1" type="subTitle"/>
          </p:nvPr>
        </p:nvSpPr>
        <p:spPr>
          <a:xfrm>
            <a:off x="4464423" y="658906"/>
            <a:ext cx="3496236" cy="5244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지난 대여 내역 조회</a:t>
            </a:r>
            <a:endParaRPr/>
          </a:p>
        </p:txBody>
      </p:sp>
      <p:sp>
        <p:nvSpPr>
          <p:cNvPr id="323" name="Google Shape;323;p34"/>
          <p:cNvSpPr txBox="1"/>
          <p:nvPr/>
        </p:nvSpPr>
        <p:spPr>
          <a:xfrm>
            <a:off x="4450976" y="2659332"/>
            <a:ext cx="339314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 시작일 : 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 종료일 : </a:t>
            </a:r>
            <a:endParaRPr/>
          </a:p>
        </p:txBody>
      </p:sp>
      <p:cxnSp>
        <p:nvCxnSpPr>
          <p:cNvPr id="324" name="Google Shape;324;p34"/>
          <p:cNvCxnSpPr/>
          <p:nvPr/>
        </p:nvCxnSpPr>
        <p:spPr>
          <a:xfrm flipH="1" rot="10800000">
            <a:off x="2689412" y="4833701"/>
            <a:ext cx="7046259" cy="8792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5" name="Google Shape;325;p34"/>
          <p:cNvSpPr/>
          <p:nvPr/>
        </p:nvSpPr>
        <p:spPr>
          <a:xfrm>
            <a:off x="6701117" y="2659332"/>
            <a:ext cx="1588996" cy="265837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34"/>
          <p:cNvSpPr/>
          <p:nvPr/>
        </p:nvSpPr>
        <p:spPr>
          <a:xfrm>
            <a:off x="6701117" y="3245535"/>
            <a:ext cx="1588996" cy="265837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 txBox="1"/>
          <p:nvPr>
            <p:ph idx="1" type="subTitle"/>
          </p:nvPr>
        </p:nvSpPr>
        <p:spPr>
          <a:xfrm>
            <a:off x="4464423" y="658906"/>
            <a:ext cx="3496236" cy="5244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지난 대여 내역 조회</a:t>
            </a:r>
            <a:endParaRPr/>
          </a:p>
        </p:txBody>
      </p:sp>
      <p:graphicFrame>
        <p:nvGraphicFramePr>
          <p:cNvPr id="333" name="Google Shape;333;p35"/>
          <p:cNvGraphicFramePr/>
          <p:nvPr/>
        </p:nvGraphicFramePr>
        <p:xfrm>
          <a:off x="941294" y="15949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{FFF10459-74B5-4F77-B8D7-C9A338EF7CFD}</a:tableStyleId>
              </a:tblPr>
              <a:tblGrid>
                <a:gridCol w="987850"/>
                <a:gridCol w="4130450"/>
                <a:gridCol w="1364450"/>
                <a:gridCol w="1487600"/>
                <a:gridCol w="1105850"/>
                <a:gridCol w="1466325"/>
              </a:tblGrid>
              <a:tr h="406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번호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책 제목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출판사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대출일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반납일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연체 일수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34" name="Google Shape;334;p35"/>
          <p:cNvSpPr/>
          <p:nvPr/>
        </p:nvSpPr>
        <p:spPr>
          <a:xfrm>
            <a:off x="5105183" y="4267505"/>
            <a:ext cx="285547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페이지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페이지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메뉴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 txBox="1"/>
          <p:nvPr>
            <p:ph idx="1" type="subTitle"/>
          </p:nvPr>
        </p:nvSpPr>
        <p:spPr>
          <a:xfrm>
            <a:off x="5109882" y="739588"/>
            <a:ext cx="2505635" cy="5244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연체 내역 조회</a:t>
            </a:r>
            <a:endParaRPr/>
          </a:p>
        </p:txBody>
      </p:sp>
      <p:cxnSp>
        <p:nvCxnSpPr>
          <p:cNvPr id="340" name="Google Shape;340;p36"/>
          <p:cNvCxnSpPr/>
          <p:nvPr/>
        </p:nvCxnSpPr>
        <p:spPr>
          <a:xfrm flipH="1" rot="10800000">
            <a:off x="2689412" y="4833701"/>
            <a:ext cx="7046259" cy="8792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1" name="Google Shape;341;p36"/>
          <p:cNvSpPr txBox="1"/>
          <p:nvPr/>
        </p:nvSpPr>
        <p:spPr>
          <a:xfrm>
            <a:off x="4424082" y="2659332"/>
            <a:ext cx="339314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 시작일 : 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 종료일 : </a:t>
            </a:r>
            <a:endParaRPr/>
          </a:p>
        </p:txBody>
      </p:sp>
      <p:sp>
        <p:nvSpPr>
          <p:cNvPr id="342" name="Google Shape;342;p36"/>
          <p:cNvSpPr/>
          <p:nvPr/>
        </p:nvSpPr>
        <p:spPr>
          <a:xfrm>
            <a:off x="6674223" y="2659332"/>
            <a:ext cx="1588996" cy="265837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" name="Google Shape;343;p36"/>
          <p:cNvSpPr/>
          <p:nvPr/>
        </p:nvSpPr>
        <p:spPr>
          <a:xfrm>
            <a:off x="6674223" y="3224492"/>
            <a:ext cx="1588996" cy="265837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/>
          <p:nvPr>
            <p:ph idx="1" type="subTitle"/>
          </p:nvPr>
        </p:nvSpPr>
        <p:spPr>
          <a:xfrm>
            <a:off x="4464423" y="658906"/>
            <a:ext cx="3496236" cy="5244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연체 내역 조회</a:t>
            </a:r>
            <a:endParaRPr/>
          </a:p>
        </p:txBody>
      </p:sp>
      <p:graphicFrame>
        <p:nvGraphicFramePr>
          <p:cNvPr id="349" name="Google Shape;349;p37"/>
          <p:cNvGraphicFramePr/>
          <p:nvPr/>
        </p:nvGraphicFramePr>
        <p:xfrm>
          <a:off x="403412" y="16154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{FFF10459-74B5-4F77-B8D7-C9A338EF7CFD}</a:tableStyleId>
              </a:tblPr>
              <a:tblGrid>
                <a:gridCol w="1022450"/>
                <a:gridCol w="4275150"/>
                <a:gridCol w="1027850"/>
                <a:gridCol w="1027850"/>
                <a:gridCol w="1027850"/>
                <a:gridCol w="1517700"/>
                <a:gridCol w="1517700"/>
              </a:tblGrid>
              <a:tr h="27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번호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책 제목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출판사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대출일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반납일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연체 일수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누적 연체일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50" name="Google Shape;350;p37"/>
          <p:cNvSpPr/>
          <p:nvPr/>
        </p:nvSpPr>
        <p:spPr>
          <a:xfrm>
            <a:off x="5105183" y="4267505"/>
            <a:ext cx="176683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페이지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페이지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메뉴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 txBox="1"/>
          <p:nvPr>
            <p:ph idx="1" type="subTitle"/>
          </p:nvPr>
        </p:nvSpPr>
        <p:spPr>
          <a:xfrm>
            <a:off x="4632511" y="806823"/>
            <a:ext cx="3160059" cy="5244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##도서관 연체 규정</a:t>
            </a:r>
            <a:endParaRPr/>
          </a:p>
        </p:txBody>
      </p:sp>
      <p:sp>
        <p:nvSpPr>
          <p:cNvPr id="356" name="Google Shape;356;p38"/>
          <p:cNvSpPr txBox="1"/>
          <p:nvPr/>
        </p:nvSpPr>
        <p:spPr>
          <a:xfrm>
            <a:off x="2687021" y="1794175"/>
            <a:ext cx="658009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단위기간: 1년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누적 연체일수 : 30일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🡪 단위기간 내 대여 불가, 매년 초기화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p38"/>
          <p:cNvSpPr txBox="1"/>
          <p:nvPr/>
        </p:nvSpPr>
        <p:spPr>
          <a:xfrm>
            <a:off x="3928100" y="5398477"/>
            <a:ext cx="45688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 키를 누르면 이전 메뉴로 돌아갑니다.</a:t>
            </a:r>
            <a:endParaRPr/>
          </a:p>
        </p:txBody>
      </p:sp>
      <p:cxnSp>
        <p:nvCxnSpPr>
          <p:cNvPr id="358" name="Google Shape;358;p38"/>
          <p:cNvCxnSpPr/>
          <p:nvPr/>
        </p:nvCxnSpPr>
        <p:spPr>
          <a:xfrm flipH="1" rot="10800000">
            <a:off x="2689412" y="4833701"/>
            <a:ext cx="7046259" cy="8792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 txBox="1"/>
          <p:nvPr>
            <p:ph type="title"/>
          </p:nvPr>
        </p:nvSpPr>
        <p:spPr>
          <a:xfrm>
            <a:off x="1836821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algun Gothic"/>
              <a:buNone/>
            </a:pPr>
            <a:r>
              <a:rPr lang="ko-KR" sz="7200"/>
              <a:t>회원정보 수정/탈퇴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2572871" y="508667"/>
            <a:ext cx="6330497" cy="9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 회원가입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이름 :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주민등록번호 :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전화번호 :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주소 :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ID :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PW :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PW 확인 : 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회원가입이 완료되었습니다.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0"/>
          <p:cNvSpPr txBox="1"/>
          <p:nvPr>
            <p:ph idx="1" type="subTitle"/>
          </p:nvPr>
        </p:nvSpPr>
        <p:spPr>
          <a:xfrm>
            <a:off x="5109882" y="739588"/>
            <a:ext cx="2505635" cy="5244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마이페이지</a:t>
            </a:r>
            <a:endParaRPr/>
          </a:p>
        </p:txBody>
      </p:sp>
      <p:sp>
        <p:nvSpPr>
          <p:cNvPr id="369" name="Google Shape;369;p40"/>
          <p:cNvSpPr txBox="1"/>
          <p:nvPr/>
        </p:nvSpPr>
        <p:spPr>
          <a:xfrm>
            <a:off x="4407329" y="2803838"/>
            <a:ext cx="528210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본인 확인을 위해 PW를 입력해주세요.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메뉴로 가시려면 0을 입력하세요.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PW 입력: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p40"/>
          <p:cNvSpPr txBox="1"/>
          <p:nvPr/>
        </p:nvSpPr>
        <p:spPr>
          <a:xfrm>
            <a:off x="3737810" y="-978568"/>
            <a:ext cx="5951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조회 수정 탈퇴 전에 ID PW 재확인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"/>
          <p:cNvSpPr txBox="1"/>
          <p:nvPr>
            <p:ph idx="1" type="subTitle"/>
          </p:nvPr>
        </p:nvSpPr>
        <p:spPr>
          <a:xfrm>
            <a:off x="5109882" y="739588"/>
            <a:ext cx="2505635" cy="5244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마이페이지</a:t>
            </a:r>
            <a:endParaRPr/>
          </a:p>
        </p:txBody>
      </p:sp>
      <p:sp>
        <p:nvSpPr>
          <p:cNvPr id="376" name="Google Shape;376;p41"/>
          <p:cNvSpPr txBox="1"/>
          <p:nvPr/>
        </p:nvSpPr>
        <p:spPr>
          <a:xfrm>
            <a:off x="4515968" y="3025605"/>
            <a:ext cx="339314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정보 수정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탈퇴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 이전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p41"/>
          <p:cNvSpPr txBox="1"/>
          <p:nvPr/>
        </p:nvSpPr>
        <p:spPr>
          <a:xfrm>
            <a:off x="4661645" y="5465713"/>
            <a:ext cx="26308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 입력  :               </a:t>
            </a:r>
            <a:endParaRPr/>
          </a:p>
        </p:txBody>
      </p:sp>
      <p:cxnSp>
        <p:nvCxnSpPr>
          <p:cNvPr id="378" name="Google Shape;378;p41"/>
          <p:cNvCxnSpPr/>
          <p:nvPr/>
        </p:nvCxnSpPr>
        <p:spPr>
          <a:xfrm flipH="1" rot="10800000">
            <a:off x="2689412" y="4833701"/>
            <a:ext cx="7046259" cy="8792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9" name="Google Shape;379;p41"/>
          <p:cNvSpPr/>
          <p:nvPr/>
        </p:nvSpPr>
        <p:spPr>
          <a:xfrm>
            <a:off x="6257364" y="5384541"/>
            <a:ext cx="1588996" cy="531675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0" name="Google Shape;380;p41"/>
          <p:cNvGraphicFramePr/>
          <p:nvPr/>
        </p:nvGraphicFramePr>
        <p:xfrm>
          <a:off x="543328" y="16892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{FFF10459-74B5-4F77-B8D7-C9A338EF7CFD}</a:tableStyleId>
              </a:tblPr>
              <a:tblGrid>
                <a:gridCol w="1830900"/>
                <a:gridCol w="3755975"/>
                <a:gridCol w="1687475"/>
                <a:gridCol w="1922475"/>
                <a:gridCol w="1922475"/>
              </a:tblGrid>
              <a:tr h="27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이름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주민등록번호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연락처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주소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회원 ID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81" name="Google Shape;381;p41"/>
          <p:cNvSpPr txBox="1"/>
          <p:nvPr/>
        </p:nvSpPr>
        <p:spPr>
          <a:xfrm>
            <a:off x="4400432" y="-1442139"/>
            <a:ext cx="50644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 정보 관리 위주로 작성함.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대출 내역 있으면 탈퇴 불가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2"/>
          <p:cNvSpPr txBox="1"/>
          <p:nvPr>
            <p:ph idx="1" type="subTitle"/>
          </p:nvPr>
        </p:nvSpPr>
        <p:spPr>
          <a:xfrm>
            <a:off x="5109882" y="739588"/>
            <a:ext cx="2505635" cy="5244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나의 정보 수정</a:t>
            </a:r>
            <a:endParaRPr/>
          </a:p>
        </p:txBody>
      </p:sp>
      <p:sp>
        <p:nvSpPr>
          <p:cNvPr id="387" name="Google Shape;387;p42"/>
          <p:cNvSpPr txBox="1"/>
          <p:nvPr/>
        </p:nvSpPr>
        <p:spPr>
          <a:xfrm>
            <a:off x="4018189" y="3142741"/>
            <a:ext cx="339314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새로운 연락처 :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새로운 주소 :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새로운 비밀번호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 이전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" name="Google Shape;388;p42"/>
          <p:cNvSpPr/>
          <p:nvPr/>
        </p:nvSpPr>
        <p:spPr>
          <a:xfrm>
            <a:off x="6353142" y="3150750"/>
            <a:ext cx="1887541" cy="310406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O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9" name="Google Shape;389;p42"/>
          <p:cNvGraphicFramePr/>
          <p:nvPr/>
        </p:nvGraphicFramePr>
        <p:xfrm>
          <a:off x="543328" y="16892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{FFF10459-74B5-4F77-B8D7-C9A338EF7CFD}</a:tableStyleId>
              </a:tblPr>
              <a:tblGrid>
                <a:gridCol w="1830900"/>
                <a:gridCol w="3288625"/>
                <a:gridCol w="2154825"/>
                <a:gridCol w="1922475"/>
                <a:gridCol w="1922475"/>
              </a:tblGrid>
              <a:tr h="283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이름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주민등록번호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연락처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주소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회원 ID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홍길동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900101-100000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010-1111-2222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서울시 역삼동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hong12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90" name="Google Shape;390;p42"/>
          <p:cNvSpPr txBox="1"/>
          <p:nvPr/>
        </p:nvSpPr>
        <p:spPr>
          <a:xfrm>
            <a:off x="4018189" y="-1113728"/>
            <a:ext cx="51334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Enter 입력시 기존값 유지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 및 주민번호는 변경 불가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1" name="Google Shape;391;p42"/>
          <p:cNvSpPr/>
          <p:nvPr/>
        </p:nvSpPr>
        <p:spPr>
          <a:xfrm>
            <a:off x="6380742" y="3412283"/>
            <a:ext cx="1887541" cy="310406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대치동</a:t>
            </a:r>
            <a:endParaRPr/>
          </a:p>
        </p:txBody>
      </p:sp>
      <p:sp>
        <p:nvSpPr>
          <p:cNvPr id="392" name="Google Shape;392;p42"/>
          <p:cNvSpPr/>
          <p:nvPr/>
        </p:nvSpPr>
        <p:spPr>
          <a:xfrm>
            <a:off x="6396784" y="3716166"/>
            <a:ext cx="1887541" cy="310406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X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3" name="Google Shape;393;p42"/>
          <p:cNvSpPr txBox="1"/>
          <p:nvPr/>
        </p:nvSpPr>
        <p:spPr>
          <a:xfrm>
            <a:off x="3799734" y="4904730"/>
            <a:ext cx="535193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 사항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연락처 : 010-1111-2222 -&gt; 010-1234-5678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 : 서울시 역삼동 -&gt; 서울시 대치동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위의 정보로 수정하시겠습니까? (Y/N)</a:t>
            </a:r>
            <a:endParaRPr/>
          </a:p>
        </p:txBody>
      </p:sp>
      <p:cxnSp>
        <p:nvCxnSpPr>
          <p:cNvPr id="394" name="Google Shape;394;p42"/>
          <p:cNvCxnSpPr/>
          <p:nvPr/>
        </p:nvCxnSpPr>
        <p:spPr>
          <a:xfrm>
            <a:off x="2579840" y="4741746"/>
            <a:ext cx="707514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3"/>
          <p:cNvSpPr txBox="1"/>
          <p:nvPr>
            <p:ph idx="1" type="subTitle"/>
          </p:nvPr>
        </p:nvSpPr>
        <p:spPr>
          <a:xfrm>
            <a:off x="5109882" y="739588"/>
            <a:ext cx="2505635" cy="5244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회원 탈퇴</a:t>
            </a:r>
            <a:endParaRPr/>
          </a:p>
        </p:txBody>
      </p:sp>
      <p:sp>
        <p:nvSpPr>
          <p:cNvPr id="400" name="Google Shape;400;p43"/>
          <p:cNvSpPr txBox="1"/>
          <p:nvPr/>
        </p:nvSpPr>
        <p:spPr>
          <a:xfrm>
            <a:off x="4222374" y="4513068"/>
            <a:ext cx="3393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 이전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" name="Google Shape;401;p43"/>
          <p:cNvSpPr txBox="1"/>
          <p:nvPr/>
        </p:nvSpPr>
        <p:spPr>
          <a:xfrm>
            <a:off x="4018189" y="-1113728"/>
            <a:ext cx="51334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대여중인 책이 있을 경우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02" name="Google Shape;402;p43"/>
          <p:cNvCxnSpPr/>
          <p:nvPr/>
        </p:nvCxnSpPr>
        <p:spPr>
          <a:xfrm flipH="1" rot="10800000">
            <a:off x="2579838" y="5575016"/>
            <a:ext cx="7048256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3" name="Google Shape;403;p43"/>
          <p:cNvSpPr txBox="1"/>
          <p:nvPr/>
        </p:nvSpPr>
        <p:spPr>
          <a:xfrm>
            <a:off x="1860883" y="1706607"/>
            <a:ext cx="86948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### 님은 현재 아래와 같이 대여 중인 책이 있어서 회원 탈퇴를 하실 수 없습니다.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04" name="Google Shape;404;p43"/>
          <p:cNvGraphicFramePr/>
          <p:nvPr/>
        </p:nvGraphicFramePr>
        <p:xfrm>
          <a:off x="546050" y="21846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{FFF10459-74B5-4F77-B8D7-C9A338EF7CFD}</a:tableStyleId>
              </a:tblPr>
              <a:tblGrid>
                <a:gridCol w="721050"/>
                <a:gridCol w="3626100"/>
                <a:gridCol w="1197850"/>
                <a:gridCol w="1305950"/>
                <a:gridCol w="1487800"/>
                <a:gridCol w="1487800"/>
                <a:gridCol w="1287275"/>
              </a:tblGrid>
              <a:tr h="27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번호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책 제목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출판사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대출일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현재 반납일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연장 반납일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연장</a:t>
                      </a:r>
                      <a:r>
                        <a:rPr lang="ko-KR" sz="1800"/>
                        <a:t> 횟수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4"/>
          <p:cNvSpPr txBox="1"/>
          <p:nvPr>
            <p:ph idx="1" type="subTitle"/>
          </p:nvPr>
        </p:nvSpPr>
        <p:spPr>
          <a:xfrm>
            <a:off x="5109882" y="739588"/>
            <a:ext cx="2505635" cy="5244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회원 탈퇴</a:t>
            </a:r>
            <a:endParaRPr/>
          </a:p>
        </p:txBody>
      </p:sp>
      <p:sp>
        <p:nvSpPr>
          <p:cNvPr id="410" name="Google Shape;410;p44"/>
          <p:cNvSpPr txBox="1"/>
          <p:nvPr/>
        </p:nvSpPr>
        <p:spPr>
          <a:xfrm>
            <a:off x="4222374" y="4513068"/>
            <a:ext cx="37184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정말로 탈퇴하시겠습니까?(Y/N)</a:t>
            </a:r>
            <a:endParaRPr/>
          </a:p>
        </p:txBody>
      </p:sp>
      <p:cxnSp>
        <p:nvCxnSpPr>
          <p:cNvPr id="411" name="Google Shape;411;p44"/>
          <p:cNvCxnSpPr/>
          <p:nvPr/>
        </p:nvCxnSpPr>
        <p:spPr>
          <a:xfrm flipH="1" rot="10800000">
            <a:off x="2579838" y="5575017"/>
            <a:ext cx="7252493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2" name="Google Shape;412;p44"/>
          <p:cNvSpPr txBox="1"/>
          <p:nvPr/>
        </p:nvSpPr>
        <p:spPr>
          <a:xfrm>
            <a:off x="2893066" y="2748007"/>
            <a:ext cx="6939265" cy="375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탈퇴 시 더 이상 도서관 서비스를 이용할 수 없습니다.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5"/>
          <p:cNvSpPr txBox="1"/>
          <p:nvPr>
            <p:ph idx="1" type="subTitle"/>
          </p:nvPr>
        </p:nvSpPr>
        <p:spPr>
          <a:xfrm>
            <a:off x="5109882" y="739588"/>
            <a:ext cx="2505635" cy="5244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회원 탈퇴</a:t>
            </a:r>
            <a:endParaRPr/>
          </a:p>
        </p:txBody>
      </p:sp>
      <p:sp>
        <p:nvSpPr>
          <p:cNvPr id="418" name="Google Shape;418;p45"/>
          <p:cNvSpPr txBox="1"/>
          <p:nvPr/>
        </p:nvSpPr>
        <p:spPr>
          <a:xfrm>
            <a:off x="4018189" y="-1113728"/>
            <a:ext cx="51334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탈퇴 성공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9" name="Google Shape;419;p45"/>
          <p:cNvSpPr txBox="1"/>
          <p:nvPr/>
        </p:nvSpPr>
        <p:spPr>
          <a:xfrm>
            <a:off x="3569148" y="3068849"/>
            <a:ext cx="6939265" cy="375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지금까지 ## 도서관을 이용해 주셔서 감사합니다.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6"/>
          <p:cNvSpPr txBox="1"/>
          <p:nvPr/>
        </p:nvSpPr>
        <p:spPr>
          <a:xfrm>
            <a:off x="1957137" y="2767280"/>
            <a:ext cx="8277726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sz="8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7"/>
          <p:cNvSpPr txBox="1"/>
          <p:nvPr/>
        </p:nvSpPr>
        <p:spPr>
          <a:xfrm>
            <a:off x="3832411" y="1936376"/>
            <a:ext cx="452717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관리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연체 관리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 로그아웃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8"/>
          <p:cNvSpPr txBox="1"/>
          <p:nvPr/>
        </p:nvSpPr>
        <p:spPr>
          <a:xfrm>
            <a:off x="1957137" y="2767280"/>
            <a:ext cx="8277726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관리</a:t>
            </a:r>
            <a:endParaRPr sz="8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1" name="Google Shape;441;p49"/>
          <p:cNvCxnSpPr/>
          <p:nvPr/>
        </p:nvCxnSpPr>
        <p:spPr>
          <a:xfrm>
            <a:off x="1742440" y="5310538"/>
            <a:ext cx="8707120" cy="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2" name="Google Shape;442;p49"/>
          <p:cNvSpPr txBox="1"/>
          <p:nvPr/>
        </p:nvSpPr>
        <p:spPr>
          <a:xfrm>
            <a:off x="5010991" y="2685170"/>
            <a:ext cx="142378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도서조회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대여 확인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반납확인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  뒤로가기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43" name="Google Shape;443;p49"/>
          <p:cNvGrpSpPr/>
          <p:nvPr/>
        </p:nvGrpSpPr>
        <p:grpSpPr>
          <a:xfrm>
            <a:off x="4733513" y="5519056"/>
            <a:ext cx="2724977" cy="338554"/>
            <a:chOff x="4762943" y="4714177"/>
            <a:chExt cx="2724977" cy="338554"/>
          </a:xfrm>
        </p:grpSpPr>
        <p:sp>
          <p:nvSpPr>
            <p:cNvPr id="444" name="Google Shape;444;p49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번호 입력 : </a:t>
              </a:r>
              <a:endParaRPr/>
            </a:p>
          </p:txBody>
        </p:sp>
        <p:sp>
          <p:nvSpPr>
            <p:cNvPr id="445" name="Google Shape;445;p49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1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46" name="Google Shape;446;p49"/>
          <p:cNvSpPr/>
          <p:nvPr/>
        </p:nvSpPr>
        <p:spPr>
          <a:xfrm>
            <a:off x="4516120" y="1000390"/>
            <a:ext cx="3159760" cy="6197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관리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/>
        </p:nvSpPr>
        <p:spPr>
          <a:xfrm>
            <a:off x="1957137" y="2767280"/>
            <a:ext cx="827772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0"/>
          <p:cNvSpPr/>
          <p:nvPr/>
        </p:nvSpPr>
        <p:spPr>
          <a:xfrm>
            <a:off x="4516120" y="1000390"/>
            <a:ext cx="3159760" cy="6197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도서관리 - 도서조회</a:t>
            </a:r>
            <a:endParaRPr/>
          </a:p>
        </p:txBody>
      </p:sp>
      <p:grpSp>
        <p:nvGrpSpPr>
          <p:cNvPr id="453" name="Google Shape;453;p50"/>
          <p:cNvGrpSpPr/>
          <p:nvPr/>
        </p:nvGrpSpPr>
        <p:grpSpPr>
          <a:xfrm>
            <a:off x="4091104" y="2730406"/>
            <a:ext cx="4381161" cy="338554"/>
            <a:chOff x="4762943" y="4714177"/>
            <a:chExt cx="2724977" cy="338554"/>
          </a:xfrm>
        </p:grpSpPr>
        <p:sp>
          <p:nvSpPr>
            <p:cNvPr id="454" name="Google Shape;454;p50"/>
            <p:cNvSpPr txBox="1"/>
            <p:nvPr/>
          </p:nvSpPr>
          <p:spPr>
            <a:xfrm>
              <a:off x="4762943" y="4714177"/>
              <a:ext cx="104309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도서코드 입력 : </a:t>
              </a:r>
              <a:endParaRPr/>
            </a:p>
          </p:txBody>
        </p:sp>
        <p:sp>
          <p:nvSpPr>
            <p:cNvPr id="455" name="Google Shape;455;p50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1234-2</a:t>
              </a:r>
              <a:endParaRPr b="1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0" name="Google Shape;460;p51"/>
          <p:cNvCxnSpPr/>
          <p:nvPr/>
        </p:nvCxnSpPr>
        <p:spPr>
          <a:xfrm>
            <a:off x="1742440" y="5265119"/>
            <a:ext cx="8707120" cy="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61" name="Google Shape;461;p51"/>
          <p:cNvGrpSpPr/>
          <p:nvPr/>
        </p:nvGrpSpPr>
        <p:grpSpPr>
          <a:xfrm>
            <a:off x="2746218" y="5519056"/>
            <a:ext cx="7022190" cy="338554"/>
            <a:chOff x="4762943" y="4714177"/>
            <a:chExt cx="2724977" cy="338554"/>
          </a:xfrm>
        </p:grpSpPr>
        <p:sp>
          <p:nvSpPr>
            <p:cNvPr id="462" name="Google Shape;462;p51"/>
            <p:cNvSpPr txBox="1"/>
            <p:nvPr/>
          </p:nvSpPr>
          <p:spPr>
            <a:xfrm>
              <a:off x="4762943" y="4714177"/>
              <a:ext cx="12641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뒤로 가려면 엔터를 눌러주세요 : </a:t>
              </a:r>
              <a:endParaRPr/>
            </a:p>
          </p:txBody>
        </p:sp>
        <p:sp>
          <p:nvSpPr>
            <p:cNvPr id="463" name="Google Shape;463;p51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enter</a:t>
              </a:r>
              <a:endParaRPr b="1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64" name="Google Shape;464;p51"/>
          <p:cNvSpPr/>
          <p:nvPr/>
        </p:nvSpPr>
        <p:spPr>
          <a:xfrm>
            <a:off x="4516120" y="1000390"/>
            <a:ext cx="3159760" cy="6197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도서관리 - 도서조회</a:t>
            </a:r>
            <a:endParaRPr/>
          </a:p>
        </p:txBody>
      </p:sp>
      <p:graphicFrame>
        <p:nvGraphicFramePr>
          <p:cNvPr id="465" name="Google Shape;465;p51"/>
          <p:cNvGraphicFramePr/>
          <p:nvPr/>
        </p:nvGraphicFramePr>
        <p:xfrm>
          <a:off x="1612901" y="19168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{FFF10459-74B5-4F77-B8D7-C9A338EF7CFD}</a:tableStyleId>
              </a:tblPr>
              <a:tblGrid>
                <a:gridCol w="643700"/>
                <a:gridCol w="1622475"/>
                <a:gridCol w="3973675"/>
                <a:gridCol w="1302900"/>
                <a:gridCol w="953350"/>
              </a:tblGrid>
              <a:tr h="50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도서번호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분류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도서명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현재재고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구역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solidFill>
                            <a:srgbClr val="BFBFBF"/>
                          </a:solidFill>
                        </a:rPr>
                        <a:t>1234-2</a:t>
                      </a:r>
                      <a:endParaRPr b="1" sz="1200">
                        <a:solidFill>
                          <a:srgbClr val="BFBFB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컴퓨터 사이언스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점프 투 파이썬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13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A3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-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-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-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-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-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-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-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-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-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-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0" name="Google Shape;470;p52"/>
          <p:cNvCxnSpPr/>
          <p:nvPr/>
        </p:nvCxnSpPr>
        <p:spPr>
          <a:xfrm>
            <a:off x="1742440" y="5310538"/>
            <a:ext cx="8707120" cy="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1" name="Google Shape;471;p52"/>
          <p:cNvSpPr txBox="1"/>
          <p:nvPr/>
        </p:nvSpPr>
        <p:spPr>
          <a:xfrm>
            <a:off x="5010991" y="2685170"/>
            <a:ext cx="142378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도서조회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대여 확인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반납확인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  뒤로가기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72" name="Google Shape;472;p52"/>
          <p:cNvGrpSpPr/>
          <p:nvPr/>
        </p:nvGrpSpPr>
        <p:grpSpPr>
          <a:xfrm>
            <a:off x="4733513" y="5519056"/>
            <a:ext cx="2724977" cy="338554"/>
            <a:chOff x="4762943" y="4714177"/>
            <a:chExt cx="2724977" cy="338554"/>
          </a:xfrm>
        </p:grpSpPr>
        <p:sp>
          <p:nvSpPr>
            <p:cNvPr id="473" name="Google Shape;473;p52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번호 입력 : </a:t>
              </a:r>
              <a:endParaRPr/>
            </a:p>
          </p:txBody>
        </p:sp>
        <p:sp>
          <p:nvSpPr>
            <p:cNvPr id="474" name="Google Shape;474;p5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1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75" name="Google Shape;475;p52"/>
          <p:cNvSpPr/>
          <p:nvPr/>
        </p:nvSpPr>
        <p:spPr>
          <a:xfrm>
            <a:off x="4516120" y="1000390"/>
            <a:ext cx="3159760" cy="6197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관리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3"/>
          <p:cNvSpPr/>
          <p:nvPr/>
        </p:nvSpPr>
        <p:spPr>
          <a:xfrm>
            <a:off x="4007768" y="1000390"/>
            <a:ext cx="4032448" cy="6197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관리 – 대여확인  </a:t>
            </a:r>
            <a:endParaRPr b="1" sz="16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81" name="Google Shape;481;p53"/>
          <p:cNvGrpSpPr/>
          <p:nvPr/>
        </p:nvGrpSpPr>
        <p:grpSpPr>
          <a:xfrm>
            <a:off x="3739556" y="2154342"/>
            <a:ext cx="4752528" cy="338554"/>
            <a:chOff x="4762943" y="4714177"/>
            <a:chExt cx="2724977" cy="338554"/>
          </a:xfrm>
        </p:grpSpPr>
        <p:sp>
          <p:nvSpPr>
            <p:cNvPr id="482" name="Google Shape;482;p53"/>
            <p:cNvSpPr txBox="1"/>
            <p:nvPr/>
          </p:nvSpPr>
          <p:spPr>
            <a:xfrm>
              <a:off x="4762943" y="4714177"/>
              <a:ext cx="96158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회원번호 입력 : </a:t>
              </a:r>
              <a:endParaRPr/>
            </a:p>
          </p:txBody>
        </p:sp>
        <p:sp>
          <p:nvSpPr>
            <p:cNvPr id="483" name="Google Shape;483;p53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130</a:t>
              </a:r>
              <a:endParaRPr b="1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84" name="Google Shape;484;p53"/>
          <p:cNvGrpSpPr/>
          <p:nvPr/>
        </p:nvGrpSpPr>
        <p:grpSpPr>
          <a:xfrm>
            <a:off x="3647728" y="2730406"/>
            <a:ext cx="4752528" cy="338554"/>
            <a:chOff x="4762943" y="4714177"/>
            <a:chExt cx="2724977" cy="338554"/>
          </a:xfrm>
        </p:grpSpPr>
        <p:sp>
          <p:nvSpPr>
            <p:cNvPr id="485" name="Google Shape;485;p53"/>
            <p:cNvSpPr txBox="1"/>
            <p:nvPr/>
          </p:nvSpPr>
          <p:spPr>
            <a:xfrm>
              <a:off x="4762943" y="4714177"/>
              <a:ext cx="96158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도서번호 입력 :</a:t>
              </a:r>
              <a:endParaRPr/>
            </a:p>
          </p:txBody>
        </p:sp>
        <p:sp>
          <p:nvSpPr>
            <p:cNvPr id="486" name="Google Shape;486;p53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1234-1</a:t>
              </a:r>
              <a:endParaRPr b="1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87" name="Google Shape;487;p53"/>
          <p:cNvGrpSpPr/>
          <p:nvPr/>
        </p:nvGrpSpPr>
        <p:grpSpPr>
          <a:xfrm>
            <a:off x="3647728" y="3167633"/>
            <a:ext cx="6120681" cy="338554"/>
            <a:chOff x="4762943" y="4714177"/>
            <a:chExt cx="2724977" cy="338554"/>
          </a:xfrm>
        </p:grpSpPr>
        <p:sp>
          <p:nvSpPr>
            <p:cNvPr id="488" name="Google Shape;488;p53"/>
            <p:cNvSpPr txBox="1"/>
            <p:nvPr/>
          </p:nvSpPr>
          <p:spPr>
            <a:xfrm>
              <a:off x="4762943" y="4714177"/>
              <a:ext cx="99357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대여 시작 날짜 입력 :</a:t>
              </a:r>
              <a:endParaRPr/>
            </a:p>
          </p:txBody>
        </p:sp>
        <p:sp>
          <p:nvSpPr>
            <p:cNvPr id="489" name="Google Shape;489;p53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2020.01.03</a:t>
              </a:r>
              <a:endParaRPr b="1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90" name="Google Shape;490;p53"/>
          <p:cNvGrpSpPr/>
          <p:nvPr/>
        </p:nvGrpSpPr>
        <p:grpSpPr>
          <a:xfrm>
            <a:off x="3647726" y="3743697"/>
            <a:ext cx="6120680" cy="338554"/>
            <a:chOff x="4762943" y="4714177"/>
            <a:chExt cx="2724977" cy="338554"/>
          </a:xfrm>
        </p:grpSpPr>
        <p:sp>
          <p:nvSpPr>
            <p:cNvPr id="491" name="Google Shape;491;p53"/>
            <p:cNvSpPr txBox="1"/>
            <p:nvPr/>
          </p:nvSpPr>
          <p:spPr>
            <a:xfrm>
              <a:off x="4762943" y="4714177"/>
              <a:ext cx="9935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대여 종료 날짜 입력 :</a:t>
              </a:r>
              <a:endParaRPr/>
            </a:p>
          </p:txBody>
        </p:sp>
        <p:sp>
          <p:nvSpPr>
            <p:cNvPr id="492" name="Google Shape;492;p53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2020.01.15</a:t>
              </a:r>
              <a:endParaRPr b="1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493" name="Google Shape;493;p53"/>
          <p:cNvCxnSpPr/>
          <p:nvPr/>
        </p:nvCxnSpPr>
        <p:spPr>
          <a:xfrm>
            <a:off x="1851407" y="4941168"/>
            <a:ext cx="8707120" cy="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94" name="Google Shape;494;p53"/>
          <p:cNvGrpSpPr/>
          <p:nvPr/>
        </p:nvGrpSpPr>
        <p:grpSpPr>
          <a:xfrm>
            <a:off x="3647726" y="4222492"/>
            <a:ext cx="6696744" cy="338554"/>
            <a:chOff x="4762943" y="4714177"/>
            <a:chExt cx="2724977" cy="338554"/>
          </a:xfrm>
        </p:grpSpPr>
        <p:sp>
          <p:nvSpPr>
            <p:cNvPr id="495" name="Google Shape;495;p53"/>
            <p:cNvSpPr txBox="1"/>
            <p:nvPr/>
          </p:nvSpPr>
          <p:spPr>
            <a:xfrm>
              <a:off x="4762943" y="4714177"/>
              <a:ext cx="116444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계속 입력하려면y 아니면 n :</a:t>
              </a:r>
              <a:endParaRPr/>
            </a:p>
          </p:txBody>
        </p:sp>
        <p:sp>
          <p:nvSpPr>
            <p:cNvPr id="496" name="Google Shape;496;p53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y</a:t>
              </a:r>
              <a:endParaRPr b="1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97" name="Google Shape;497;p53"/>
          <p:cNvSpPr/>
          <p:nvPr/>
        </p:nvSpPr>
        <p:spPr>
          <a:xfrm>
            <a:off x="2207569" y="5085184"/>
            <a:ext cx="7920880" cy="12241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사람이 한 권만 빌린다는 보장이 없기 때문에 ~ 계속 입력 받을 수 있도록 해준다</a:t>
            </a:r>
            <a:endParaRPr b="1" sz="16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재고가 없을 경우에는 오류를 발생시켜주면 된다!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 같은 책은 두개 이상 빌릴 수 없다!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N을 누르면 다음화면으로 진행된다!</a:t>
            </a:r>
            <a:endParaRPr b="1" sz="16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4"/>
          <p:cNvSpPr/>
          <p:nvPr/>
        </p:nvSpPr>
        <p:spPr>
          <a:xfrm>
            <a:off x="3944268" y="1000390"/>
            <a:ext cx="5707732" cy="6197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관리 – 대여확인 – 대여정보입력(확인화면임) </a:t>
            </a:r>
            <a:endParaRPr b="1" sz="16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03" name="Google Shape;503;p54"/>
          <p:cNvGraphicFramePr/>
          <p:nvPr/>
        </p:nvGraphicFramePr>
        <p:xfrm>
          <a:off x="1991544" y="19168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{FFF10459-74B5-4F77-B8D7-C9A338EF7CFD}</a:tableStyleId>
              </a:tblPr>
              <a:tblGrid>
                <a:gridCol w="504725"/>
                <a:gridCol w="1272200"/>
                <a:gridCol w="1796200"/>
                <a:gridCol w="1796200"/>
                <a:gridCol w="1474625"/>
                <a:gridCol w="1614100"/>
              </a:tblGrid>
              <a:tr h="50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회원번호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성함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도서코드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도서명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대여 시작일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대여 종료일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101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홍길동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123-1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점프 투 파이썬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2020.01.01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2020.01.05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101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홍길동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124-3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점프 투 자바</a:t>
                      </a:r>
                      <a:endParaRPr/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2020.01.01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2020.01.05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101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홍길동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345-3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점프 투 오라클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2020.01.01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2020.01.05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04" name="Google Shape;504;p54"/>
          <p:cNvSpPr/>
          <p:nvPr/>
        </p:nvSpPr>
        <p:spPr>
          <a:xfrm>
            <a:off x="3951109" y="4293096"/>
            <a:ext cx="38619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대여가 성공적으로 완료되었습니다.</a:t>
            </a:r>
            <a:endParaRPr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05" name="Google Shape;505;p54"/>
          <p:cNvCxnSpPr/>
          <p:nvPr/>
        </p:nvCxnSpPr>
        <p:spPr>
          <a:xfrm>
            <a:off x="1742440" y="5265119"/>
            <a:ext cx="8707120" cy="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06" name="Google Shape;506;p54"/>
          <p:cNvGrpSpPr/>
          <p:nvPr/>
        </p:nvGrpSpPr>
        <p:grpSpPr>
          <a:xfrm>
            <a:off x="2746218" y="5519056"/>
            <a:ext cx="7022190" cy="338554"/>
            <a:chOff x="4762943" y="4714177"/>
            <a:chExt cx="2724977" cy="338554"/>
          </a:xfrm>
        </p:grpSpPr>
        <p:sp>
          <p:nvSpPr>
            <p:cNvPr id="507" name="Google Shape;507;p54"/>
            <p:cNvSpPr txBox="1"/>
            <p:nvPr/>
          </p:nvSpPr>
          <p:spPr>
            <a:xfrm>
              <a:off x="4762943" y="4714177"/>
              <a:ext cx="12641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뒤로 가려면 엔터를 눌러주세요 : </a:t>
              </a:r>
              <a:endParaRPr/>
            </a:p>
          </p:txBody>
        </p:sp>
        <p:sp>
          <p:nvSpPr>
            <p:cNvPr id="508" name="Google Shape;508;p54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enter</a:t>
              </a:r>
              <a:endParaRPr b="1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3" name="Google Shape;513;p55"/>
          <p:cNvCxnSpPr/>
          <p:nvPr/>
        </p:nvCxnSpPr>
        <p:spPr>
          <a:xfrm>
            <a:off x="1742440" y="4754136"/>
            <a:ext cx="8707120" cy="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4" name="Google Shape;514;p55"/>
          <p:cNvSpPr txBox="1"/>
          <p:nvPr/>
        </p:nvSpPr>
        <p:spPr>
          <a:xfrm>
            <a:off x="5010991" y="2685170"/>
            <a:ext cx="142378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도서조회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대여 확인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반납확인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  뒤로가기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15" name="Google Shape;515;p55"/>
          <p:cNvGrpSpPr/>
          <p:nvPr/>
        </p:nvGrpSpPr>
        <p:grpSpPr>
          <a:xfrm>
            <a:off x="4733513" y="4962654"/>
            <a:ext cx="2724977" cy="338554"/>
            <a:chOff x="4762943" y="4714177"/>
            <a:chExt cx="2724977" cy="338554"/>
          </a:xfrm>
        </p:grpSpPr>
        <p:sp>
          <p:nvSpPr>
            <p:cNvPr id="516" name="Google Shape;516;p55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번호 입력 : </a:t>
              </a:r>
              <a:endParaRPr/>
            </a:p>
          </p:txBody>
        </p:sp>
        <p:sp>
          <p:nvSpPr>
            <p:cNvPr id="517" name="Google Shape;517;p55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b="1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18" name="Google Shape;518;p55"/>
          <p:cNvSpPr/>
          <p:nvPr/>
        </p:nvSpPr>
        <p:spPr>
          <a:xfrm>
            <a:off x="4516120" y="1000390"/>
            <a:ext cx="3159760" cy="6197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관리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6"/>
          <p:cNvSpPr/>
          <p:nvPr/>
        </p:nvSpPr>
        <p:spPr>
          <a:xfrm>
            <a:off x="4516120" y="1000390"/>
            <a:ext cx="3159760" cy="6197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관리 – 반납확인</a:t>
            </a:r>
            <a:endParaRPr/>
          </a:p>
        </p:txBody>
      </p:sp>
      <p:sp>
        <p:nvSpPr>
          <p:cNvPr id="524" name="Google Shape;524;p56"/>
          <p:cNvSpPr txBox="1"/>
          <p:nvPr/>
        </p:nvSpPr>
        <p:spPr>
          <a:xfrm>
            <a:off x="5010992" y="2348880"/>
            <a:ext cx="5309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5" name="Google Shape;525;p56"/>
          <p:cNvSpPr txBox="1"/>
          <p:nvPr/>
        </p:nvSpPr>
        <p:spPr>
          <a:xfrm>
            <a:off x="4871865" y="2636913"/>
            <a:ext cx="238879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반납 처리하기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반납 내역 조회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 가기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26" name="Google Shape;526;p56"/>
          <p:cNvCxnSpPr/>
          <p:nvPr/>
        </p:nvCxnSpPr>
        <p:spPr>
          <a:xfrm>
            <a:off x="1742440" y="4754136"/>
            <a:ext cx="8707120" cy="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27" name="Google Shape;527;p56"/>
          <p:cNvGrpSpPr/>
          <p:nvPr/>
        </p:nvGrpSpPr>
        <p:grpSpPr>
          <a:xfrm>
            <a:off x="4733513" y="4962654"/>
            <a:ext cx="2724977" cy="338554"/>
            <a:chOff x="4762943" y="4714177"/>
            <a:chExt cx="2724977" cy="338554"/>
          </a:xfrm>
        </p:grpSpPr>
        <p:sp>
          <p:nvSpPr>
            <p:cNvPr id="528" name="Google Shape;528;p56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번호 입력 : </a:t>
              </a:r>
              <a:endParaRPr/>
            </a:p>
          </p:txBody>
        </p:sp>
        <p:sp>
          <p:nvSpPr>
            <p:cNvPr id="529" name="Google Shape;529;p56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1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7"/>
          <p:cNvSpPr/>
          <p:nvPr/>
        </p:nvSpPr>
        <p:spPr>
          <a:xfrm>
            <a:off x="4007768" y="1000390"/>
            <a:ext cx="4032448" cy="6197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관리 – 반납확인 -  반납처리하기 </a:t>
            </a:r>
            <a:endParaRPr b="1" sz="16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36" name="Google Shape;536;p57"/>
          <p:cNvGrpSpPr/>
          <p:nvPr/>
        </p:nvGrpSpPr>
        <p:grpSpPr>
          <a:xfrm>
            <a:off x="3670976" y="2710602"/>
            <a:ext cx="4752528" cy="338554"/>
            <a:chOff x="4762943" y="4714177"/>
            <a:chExt cx="2724977" cy="338554"/>
          </a:xfrm>
        </p:grpSpPr>
        <p:sp>
          <p:nvSpPr>
            <p:cNvPr id="537" name="Google Shape;537;p57"/>
            <p:cNvSpPr txBox="1"/>
            <p:nvPr/>
          </p:nvSpPr>
          <p:spPr>
            <a:xfrm>
              <a:off x="4762943" y="4714177"/>
              <a:ext cx="96158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도서코드 입력 : </a:t>
              </a:r>
              <a:endParaRPr/>
            </a:p>
          </p:txBody>
        </p:sp>
        <p:sp>
          <p:nvSpPr>
            <p:cNvPr id="538" name="Google Shape;538;p57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130</a:t>
              </a:r>
              <a:endParaRPr b="1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4" name="Google Shape;544;p58"/>
          <p:cNvCxnSpPr/>
          <p:nvPr/>
        </p:nvCxnSpPr>
        <p:spPr>
          <a:xfrm>
            <a:off x="1742440" y="5546224"/>
            <a:ext cx="8707120" cy="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45" name="Google Shape;545;p58"/>
          <p:cNvGrpSpPr/>
          <p:nvPr/>
        </p:nvGrpSpPr>
        <p:grpSpPr>
          <a:xfrm>
            <a:off x="4733513" y="5754742"/>
            <a:ext cx="2724977" cy="338554"/>
            <a:chOff x="4762943" y="4714177"/>
            <a:chExt cx="2724977" cy="338554"/>
          </a:xfrm>
        </p:grpSpPr>
        <p:sp>
          <p:nvSpPr>
            <p:cNvPr id="546" name="Google Shape;546;p58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번호 입력 : </a:t>
              </a:r>
              <a:endParaRPr/>
            </a:p>
          </p:txBody>
        </p:sp>
        <p:sp>
          <p:nvSpPr>
            <p:cNvPr id="547" name="Google Shape;547;p58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1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548" name="Google Shape;548;p58"/>
          <p:cNvGraphicFramePr/>
          <p:nvPr/>
        </p:nvGraphicFramePr>
        <p:xfrm>
          <a:off x="2063553" y="2241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{FFF10459-74B5-4F77-B8D7-C9A338EF7CFD}</a:tableStyleId>
              </a:tblPr>
              <a:tblGrid>
                <a:gridCol w="848625"/>
                <a:gridCol w="1679975"/>
                <a:gridCol w="1575850"/>
                <a:gridCol w="936100"/>
                <a:gridCol w="1080125"/>
                <a:gridCol w="646500"/>
                <a:gridCol w="1153700"/>
              </a:tblGrid>
              <a:tr h="50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도서번호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도서명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성함(회원번호)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대여 날짜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반납 날짜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반납여부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연체여부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11234-2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점프 투 파이썬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홍길동(210)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2020.03.05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2020.03.15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N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1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1234-02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이것이 오라클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전우치(130)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2020.03.05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2020.03.12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N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-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3453456-3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신과 함께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성춘향(158)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2020.03.05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2020.03.16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N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2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49" name="Google Shape;549;p58"/>
          <p:cNvSpPr txBox="1"/>
          <p:nvPr/>
        </p:nvSpPr>
        <p:spPr>
          <a:xfrm>
            <a:off x="4880681" y="4221089"/>
            <a:ext cx="11464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반납처리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   뒤로가기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0" name="Google Shape;550;p58"/>
          <p:cNvSpPr txBox="1"/>
          <p:nvPr/>
        </p:nvSpPr>
        <p:spPr>
          <a:xfrm>
            <a:off x="5015881" y="1578278"/>
            <a:ext cx="204254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대여목록 현황 </a:t>
            </a:r>
            <a:endParaRPr/>
          </a:p>
        </p:txBody>
      </p:sp>
      <p:sp>
        <p:nvSpPr>
          <p:cNvPr id="551" name="Google Shape;551;p58"/>
          <p:cNvSpPr/>
          <p:nvPr/>
        </p:nvSpPr>
        <p:spPr>
          <a:xfrm>
            <a:off x="4007768" y="847990"/>
            <a:ext cx="4032448" cy="6197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관리 – 반납확인 -  반납처리하기 </a:t>
            </a:r>
            <a:endParaRPr b="1" sz="16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2" name="Google Shape;552;p58"/>
          <p:cNvSpPr/>
          <p:nvPr/>
        </p:nvSpPr>
        <p:spPr>
          <a:xfrm>
            <a:off x="7135168" y="4221089"/>
            <a:ext cx="4009081" cy="99977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반납처리를 하게되면 대여목옥 현황에 대한 도서번호를 입력해서</a:t>
            </a:r>
            <a:endParaRPr b="1" sz="10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반납여부가 Y 가 되도록 한다. 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9"/>
          <p:cNvSpPr/>
          <p:nvPr/>
        </p:nvSpPr>
        <p:spPr>
          <a:xfrm>
            <a:off x="4516120" y="1000390"/>
            <a:ext cx="3159760" cy="6197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관리 – 반납확인</a:t>
            </a:r>
            <a:endParaRPr/>
          </a:p>
        </p:txBody>
      </p:sp>
      <p:sp>
        <p:nvSpPr>
          <p:cNvPr id="558" name="Google Shape;558;p59"/>
          <p:cNvSpPr txBox="1"/>
          <p:nvPr/>
        </p:nvSpPr>
        <p:spPr>
          <a:xfrm>
            <a:off x="5010992" y="2348880"/>
            <a:ext cx="5309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9" name="Google Shape;559;p59"/>
          <p:cNvSpPr txBox="1"/>
          <p:nvPr/>
        </p:nvSpPr>
        <p:spPr>
          <a:xfrm>
            <a:off x="4871865" y="2636913"/>
            <a:ext cx="238879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반납 처리하기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반납 내역 조회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 가기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60" name="Google Shape;560;p59"/>
          <p:cNvCxnSpPr/>
          <p:nvPr/>
        </p:nvCxnSpPr>
        <p:spPr>
          <a:xfrm>
            <a:off x="1742440" y="4754136"/>
            <a:ext cx="8707120" cy="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61" name="Google Shape;561;p59"/>
          <p:cNvGrpSpPr/>
          <p:nvPr/>
        </p:nvGrpSpPr>
        <p:grpSpPr>
          <a:xfrm>
            <a:off x="4733513" y="4962654"/>
            <a:ext cx="2724977" cy="338554"/>
            <a:chOff x="4762943" y="4714177"/>
            <a:chExt cx="2724977" cy="338554"/>
          </a:xfrm>
        </p:grpSpPr>
        <p:sp>
          <p:nvSpPr>
            <p:cNvPr id="562" name="Google Shape;562;p59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번호 입력 : </a:t>
              </a:r>
              <a:endParaRPr/>
            </a:p>
          </p:txBody>
        </p:sp>
        <p:sp>
          <p:nvSpPr>
            <p:cNvPr id="563" name="Google Shape;563;p59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1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64" name="Google Shape;564;p59"/>
          <p:cNvSpPr/>
          <p:nvPr/>
        </p:nvSpPr>
        <p:spPr>
          <a:xfrm>
            <a:off x="7458490" y="2137024"/>
            <a:ext cx="4009081" cy="99977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사실 상 위쪽에서 반납조회기능도 가능하기때문에</a:t>
            </a:r>
            <a:endParaRPr b="1" sz="10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내역조회가 없어도 될거 같긴한데,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내역 조회니까 유지할건지 말건지?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아니면 처음부터 회원번호를 입력받아서 조회하거나</a:t>
            </a:r>
            <a:endParaRPr b="1" sz="10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도서번호를 입력받아서 조회하거나</a:t>
            </a:r>
            <a:endParaRPr b="1" sz="10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기간을 입력받아서 조회하거나를 만들던지?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/>
        </p:nvSpPr>
        <p:spPr>
          <a:xfrm>
            <a:off x="3550024" y="1999398"/>
            <a:ext cx="435472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검색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건의게시판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 뒤로가기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▷입력: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0"/>
          <p:cNvSpPr/>
          <p:nvPr/>
        </p:nvSpPr>
        <p:spPr>
          <a:xfrm>
            <a:off x="4295800" y="1000390"/>
            <a:ext cx="3672408" cy="6197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관리 – 반납확인 - 내역조회</a:t>
            </a:r>
            <a:endParaRPr/>
          </a:p>
        </p:txBody>
      </p:sp>
      <p:grpSp>
        <p:nvGrpSpPr>
          <p:cNvPr id="570" name="Google Shape;570;p60"/>
          <p:cNvGrpSpPr/>
          <p:nvPr/>
        </p:nvGrpSpPr>
        <p:grpSpPr>
          <a:xfrm>
            <a:off x="3382169" y="2298358"/>
            <a:ext cx="5574580" cy="338554"/>
            <a:chOff x="4762943" y="4714177"/>
            <a:chExt cx="2724977" cy="338554"/>
          </a:xfrm>
        </p:grpSpPr>
        <p:sp>
          <p:nvSpPr>
            <p:cNvPr id="571" name="Google Shape;571;p60"/>
            <p:cNvSpPr txBox="1"/>
            <p:nvPr/>
          </p:nvSpPr>
          <p:spPr>
            <a:xfrm>
              <a:off x="4762943" y="4714177"/>
              <a:ext cx="95534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조회 시작일 입력 : </a:t>
              </a:r>
              <a:endParaRPr/>
            </a:p>
          </p:txBody>
        </p:sp>
        <p:sp>
          <p:nvSpPr>
            <p:cNvPr id="572" name="Google Shape;572;p60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2020.03.05</a:t>
              </a:r>
              <a:endParaRPr b="1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73" name="Google Shape;573;p60"/>
          <p:cNvGrpSpPr/>
          <p:nvPr/>
        </p:nvGrpSpPr>
        <p:grpSpPr>
          <a:xfrm>
            <a:off x="3359696" y="2874422"/>
            <a:ext cx="5574580" cy="338554"/>
            <a:chOff x="4762943" y="4714177"/>
            <a:chExt cx="2724977" cy="338554"/>
          </a:xfrm>
        </p:grpSpPr>
        <p:sp>
          <p:nvSpPr>
            <p:cNvPr id="574" name="Google Shape;574;p60"/>
            <p:cNvSpPr txBox="1"/>
            <p:nvPr/>
          </p:nvSpPr>
          <p:spPr>
            <a:xfrm>
              <a:off x="4762943" y="4714177"/>
              <a:ext cx="95534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조회 종료일 입력 : </a:t>
              </a:r>
              <a:endParaRPr/>
            </a:p>
          </p:txBody>
        </p:sp>
        <p:sp>
          <p:nvSpPr>
            <p:cNvPr id="575" name="Google Shape;575;p60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2020.07.05</a:t>
              </a:r>
              <a:endParaRPr b="1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1"/>
          <p:cNvSpPr/>
          <p:nvPr/>
        </p:nvSpPr>
        <p:spPr>
          <a:xfrm>
            <a:off x="4295800" y="1000390"/>
            <a:ext cx="3672408" cy="6197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관리 – 반납확인 - 내역조회</a:t>
            </a:r>
            <a:endParaRPr/>
          </a:p>
        </p:txBody>
      </p:sp>
      <p:graphicFrame>
        <p:nvGraphicFramePr>
          <p:cNvPr id="581" name="Google Shape;581;p61"/>
          <p:cNvGraphicFramePr/>
          <p:nvPr/>
        </p:nvGraphicFramePr>
        <p:xfrm>
          <a:off x="2063552" y="2241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{FFF10459-74B5-4F77-B8D7-C9A338EF7CFD}</a:tableStyleId>
              </a:tblPr>
              <a:tblGrid>
                <a:gridCol w="1108200"/>
                <a:gridCol w="2193850"/>
                <a:gridCol w="2057875"/>
                <a:gridCol w="1222450"/>
                <a:gridCol w="1410500"/>
              </a:tblGrid>
              <a:tr h="50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번호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도서명(도서번호)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성함(회원번호)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대여 날짜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반납 날짜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1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점프 투 파이썬(101-1)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홍길동(210)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2020.03.05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2020.03.15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2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이것이 오라클</a:t>
                      </a: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 </a:t>
                      </a: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(103-1)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전우치(130)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2020.03.05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2020.03.12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3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신과 함께 (2341-3)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성춘향(158)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2020.03.05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2020.03.16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82" name="Google Shape;582;p61"/>
          <p:cNvSpPr txBox="1"/>
          <p:nvPr/>
        </p:nvSpPr>
        <p:spPr>
          <a:xfrm>
            <a:off x="4799857" y="4542220"/>
            <a:ext cx="97334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뒤로가기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7" name="Google Shape;587;p62"/>
          <p:cNvCxnSpPr/>
          <p:nvPr/>
        </p:nvCxnSpPr>
        <p:spPr>
          <a:xfrm>
            <a:off x="1742440" y="5310538"/>
            <a:ext cx="8707120" cy="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8" name="Google Shape;588;p62"/>
          <p:cNvSpPr txBox="1"/>
          <p:nvPr/>
        </p:nvSpPr>
        <p:spPr>
          <a:xfrm>
            <a:off x="5010991" y="2685170"/>
            <a:ext cx="142378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도서조회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대여 확인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 확인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반납확인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뒤로가기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89" name="Google Shape;589;p62"/>
          <p:cNvGrpSpPr/>
          <p:nvPr/>
        </p:nvGrpSpPr>
        <p:grpSpPr>
          <a:xfrm>
            <a:off x="4733513" y="5519056"/>
            <a:ext cx="2724977" cy="338554"/>
            <a:chOff x="4762943" y="4714177"/>
            <a:chExt cx="2724977" cy="338554"/>
          </a:xfrm>
        </p:grpSpPr>
        <p:sp>
          <p:nvSpPr>
            <p:cNvPr id="590" name="Google Shape;590;p62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번호 입력 : </a:t>
              </a:r>
              <a:endParaRPr/>
            </a:p>
          </p:txBody>
        </p:sp>
        <p:sp>
          <p:nvSpPr>
            <p:cNvPr id="591" name="Google Shape;591;p6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1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92" name="Google Shape;592;p62"/>
          <p:cNvSpPr/>
          <p:nvPr/>
        </p:nvSpPr>
        <p:spPr>
          <a:xfrm>
            <a:off x="4516120" y="1000390"/>
            <a:ext cx="3159760" cy="6197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관리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3"/>
          <p:cNvSpPr txBox="1"/>
          <p:nvPr/>
        </p:nvSpPr>
        <p:spPr>
          <a:xfrm>
            <a:off x="2774577" y="1030942"/>
            <a:ext cx="6190129" cy="4107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도서 추가/수정/삭제 페이지 입니다.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도서 추가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도서 수정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도서 삭제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   메인 메뉴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원하시는 메뉴의 번호를 입력하세요. :</a:t>
            </a:r>
            <a:endParaRPr/>
          </a:p>
        </p:txBody>
      </p:sp>
      <p:sp>
        <p:nvSpPr>
          <p:cNvPr id="598" name="Google Shape;598;p63"/>
          <p:cNvSpPr/>
          <p:nvPr/>
        </p:nvSpPr>
        <p:spPr>
          <a:xfrm>
            <a:off x="6289110" y="5154708"/>
            <a:ext cx="1008162" cy="304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4"/>
          <p:cNvSpPr txBox="1"/>
          <p:nvPr/>
        </p:nvSpPr>
        <p:spPr>
          <a:xfrm>
            <a:off x="2940424" y="193205"/>
            <a:ext cx="6149788" cy="5584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도서 추가 페이지 입니다.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도서명 :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저자 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출판사 :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대분류 :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소분류 :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수량 :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   메인 메뉴로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원하시는 메뉴의 번호를 입력하세요. :</a:t>
            </a:r>
            <a:endParaRPr/>
          </a:p>
        </p:txBody>
      </p:sp>
      <p:sp>
        <p:nvSpPr>
          <p:cNvPr id="605" name="Google Shape;605;p64"/>
          <p:cNvSpPr/>
          <p:nvPr/>
        </p:nvSpPr>
        <p:spPr>
          <a:xfrm>
            <a:off x="3850710" y="1783978"/>
            <a:ext cx="1008162" cy="304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6" name="Google Shape;606;p64"/>
          <p:cNvSpPr/>
          <p:nvPr/>
        </p:nvSpPr>
        <p:spPr>
          <a:xfrm>
            <a:off x="3850709" y="2148691"/>
            <a:ext cx="1008162" cy="304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7" name="Google Shape;607;p64"/>
          <p:cNvSpPr/>
          <p:nvPr/>
        </p:nvSpPr>
        <p:spPr>
          <a:xfrm>
            <a:off x="3850708" y="2505636"/>
            <a:ext cx="1008162" cy="304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8" name="Google Shape;608;p64"/>
          <p:cNvSpPr/>
          <p:nvPr/>
        </p:nvSpPr>
        <p:spPr>
          <a:xfrm>
            <a:off x="3850707" y="2881557"/>
            <a:ext cx="1008162" cy="304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9" name="Google Shape;609;p64"/>
          <p:cNvSpPr/>
          <p:nvPr/>
        </p:nvSpPr>
        <p:spPr>
          <a:xfrm>
            <a:off x="3850707" y="3238502"/>
            <a:ext cx="1008162" cy="304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0" name="Google Shape;610;p64"/>
          <p:cNvSpPr/>
          <p:nvPr/>
        </p:nvSpPr>
        <p:spPr>
          <a:xfrm>
            <a:off x="3850706" y="3595447"/>
            <a:ext cx="1008162" cy="304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1" name="Google Shape;611;p64"/>
          <p:cNvSpPr/>
          <p:nvPr/>
        </p:nvSpPr>
        <p:spPr>
          <a:xfrm>
            <a:off x="6520400" y="5473075"/>
            <a:ext cx="1008162" cy="304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5"/>
          <p:cNvSpPr txBox="1"/>
          <p:nvPr/>
        </p:nvSpPr>
        <p:spPr>
          <a:xfrm>
            <a:off x="1994647" y="802805"/>
            <a:ext cx="8202705" cy="4846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도서가 성공적으로 추가되었습니다.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[도서관리 코드]	[대분류]	[소분류]	[출판사]	[저자]	[제목]	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853-가-12e235-1  	참고서	?	도우출판	남궁성	자바의 정석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853-가-12e235-2 	참고서	?	도우출판	남궁성	자바의 정석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853-가-12e235-3	참고서	?	도우출판	남궁성	자바의 정석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엔터를 입력하면 메뉴로 돌아갑니다.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65"/>
          <p:cNvSpPr/>
          <p:nvPr/>
        </p:nvSpPr>
        <p:spPr>
          <a:xfrm>
            <a:off x="10318374" y="2921751"/>
            <a:ext cx="2662519" cy="88899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66" y="60682"/>
                </a:moveTo>
                <a:lnTo>
                  <a:pt x="-60832" y="95909"/>
                </a:lnTo>
              </a:path>
            </a:pathLst>
          </a:custGeom>
          <a:solidFill>
            <a:srgbClr val="DBDBDB"/>
          </a:solidFill>
          <a:ln cap="flat" cmpd="sng" w="1905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171616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입력한 대분류/소분류, 수량에 따라 도서관리 코드가 자동 부여됨.</a:t>
            </a:r>
            <a:endParaRPr sz="1200">
              <a:solidFill>
                <a:srgbClr val="17161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6"/>
          <p:cNvSpPr txBox="1"/>
          <p:nvPr/>
        </p:nvSpPr>
        <p:spPr>
          <a:xfrm>
            <a:off x="1837765" y="267333"/>
            <a:ext cx="8193741" cy="6323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도서 수정 페이지 입니다.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수정할 도서의 도서관리 코드를 입력하세요. :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총 1개의 도서가 검색되었습니다.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[번호]	[도서관리 코드]	[대분류]	[소분류]	[출판사]	[저자]	[제목]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	853-가-12e235  	참고서	?	도우출판	남궁성	자바의 정석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수정할 도서의 번호를 입력하세요. :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66"/>
          <p:cNvSpPr/>
          <p:nvPr/>
        </p:nvSpPr>
        <p:spPr>
          <a:xfrm>
            <a:off x="5155441" y="5862920"/>
            <a:ext cx="1008162" cy="304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4" name="Google Shape;624;p66"/>
          <p:cNvSpPr/>
          <p:nvPr/>
        </p:nvSpPr>
        <p:spPr>
          <a:xfrm>
            <a:off x="6020168" y="1828801"/>
            <a:ext cx="1008162" cy="304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7"/>
          <p:cNvSpPr txBox="1"/>
          <p:nvPr/>
        </p:nvSpPr>
        <p:spPr>
          <a:xfrm>
            <a:off x="1974476" y="1757083"/>
            <a:ext cx="8243047" cy="2999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도서 코드/대분류/소분류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출판사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저자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제목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   메인 메뉴로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원하시는 메뉴의 번호를 입력하세요. :</a:t>
            </a:r>
            <a:endParaRPr/>
          </a:p>
        </p:txBody>
      </p:sp>
      <p:sp>
        <p:nvSpPr>
          <p:cNvPr id="630" name="Google Shape;630;p67"/>
          <p:cNvSpPr/>
          <p:nvPr/>
        </p:nvSpPr>
        <p:spPr>
          <a:xfrm>
            <a:off x="5478170" y="4419603"/>
            <a:ext cx="1008162" cy="304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8"/>
          <p:cNvSpPr txBox="1"/>
          <p:nvPr/>
        </p:nvSpPr>
        <p:spPr>
          <a:xfrm>
            <a:off x="1974476" y="1066800"/>
            <a:ext cx="8243047" cy="447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도서관리 코드 :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대분류 :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소분류 :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   취소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원하시는 메뉴의 번호를 입력하세요. 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수정이 완료되었습니다.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엔터를 입력하면 메인메뉴로 돌아갑니다.</a:t>
            </a:r>
            <a:endParaRPr/>
          </a:p>
        </p:txBody>
      </p:sp>
      <p:sp>
        <p:nvSpPr>
          <p:cNvPr id="636" name="Google Shape;636;p68"/>
          <p:cNvSpPr/>
          <p:nvPr/>
        </p:nvSpPr>
        <p:spPr>
          <a:xfrm>
            <a:off x="3532829" y="1524002"/>
            <a:ext cx="1008162" cy="304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7" name="Google Shape;637;p68"/>
          <p:cNvSpPr/>
          <p:nvPr/>
        </p:nvSpPr>
        <p:spPr>
          <a:xfrm>
            <a:off x="3532829" y="1891557"/>
            <a:ext cx="1008162" cy="304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8" name="Google Shape;638;p68"/>
          <p:cNvSpPr/>
          <p:nvPr/>
        </p:nvSpPr>
        <p:spPr>
          <a:xfrm>
            <a:off x="3532826" y="2259111"/>
            <a:ext cx="1008162" cy="304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9" name="Google Shape;639;p68"/>
          <p:cNvSpPr/>
          <p:nvPr/>
        </p:nvSpPr>
        <p:spPr>
          <a:xfrm>
            <a:off x="5496100" y="4096872"/>
            <a:ext cx="1008162" cy="304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69"/>
          <p:cNvSpPr txBox="1"/>
          <p:nvPr/>
        </p:nvSpPr>
        <p:spPr>
          <a:xfrm>
            <a:off x="2940424" y="193205"/>
            <a:ext cx="6149788" cy="6323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도서 삭제 페이지 입니다.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삭제할 도서의 도서관리 코드를 입력하세요. :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총 2개의 도서가 검색되었습니다.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853-가-12e235-1  자바의 정석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853-가-12e265-2  이것이 자바다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삭제할 도서의 번호를 입력하세요.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도서 삭제를 종료하시려면 0을 입력하세요. :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69"/>
          <p:cNvSpPr/>
          <p:nvPr/>
        </p:nvSpPr>
        <p:spPr>
          <a:xfrm>
            <a:off x="7046994" y="5782238"/>
            <a:ext cx="1008162" cy="304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6" name="Google Shape;646;p69"/>
          <p:cNvSpPr/>
          <p:nvPr/>
        </p:nvSpPr>
        <p:spPr>
          <a:xfrm>
            <a:off x="7140756" y="1748119"/>
            <a:ext cx="1008162" cy="304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/>
        </p:nvSpPr>
        <p:spPr>
          <a:xfrm>
            <a:off x="1957137" y="2767280"/>
            <a:ext cx="827772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검색</a:t>
            </a:r>
            <a:endParaRPr sz="8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0"/>
          <p:cNvSpPr txBox="1"/>
          <p:nvPr/>
        </p:nvSpPr>
        <p:spPr>
          <a:xfrm>
            <a:off x="2832848" y="892452"/>
            <a:ext cx="6149788" cy="3738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도서가 성공적으로 삭제되었습니다.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853-가-12e235  자바의 정석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853-가-12e265  이것이 자바다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엔터를 입력하면 메뉴로 돌아갑니다.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6" name="Google Shape;656;p71"/>
          <p:cNvGraphicFramePr/>
          <p:nvPr/>
        </p:nvGraphicFramePr>
        <p:xfrm>
          <a:off x="1183020" y="19505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{FFF10459-74B5-4F77-B8D7-C9A338EF7CFD}</a:tableStyleId>
              </a:tblPr>
              <a:tblGrid>
                <a:gridCol w="1008000"/>
                <a:gridCol w="739650"/>
                <a:gridCol w="4250525"/>
                <a:gridCol w="1440000"/>
                <a:gridCol w="1440000"/>
                <a:gridCol w="947800"/>
              </a:tblGrid>
              <a:tr h="50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회원 번호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성함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책 제목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대출일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반납일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연체 일수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265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오승현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데미안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2020-05-21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2020-05-28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1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189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강예은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시선으로부터</a:t>
                      </a:r>
                      <a:endParaRPr/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2020-05-13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2020-05-20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8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71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박지연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방구석 미술관</a:t>
                      </a:r>
                      <a:endParaRPr/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2020-05-11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2020-05-19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13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657" name="Google Shape;657;p71"/>
          <p:cNvCxnSpPr/>
          <p:nvPr/>
        </p:nvCxnSpPr>
        <p:spPr>
          <a:xfrm>
            <a:off x="1742440" y="5178450"/>
            <a:ext cx="8707120" cy="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58" name="Google Shape;658;p71"/>
          <p:cNvGrpSpPr/>
          <p:nvPr/>
        </p:nvGrpSpPr>
        <p:grpSpPr>
          <a:xfrm>
            <a:off x="4733512" y="5432387"/>
            <a:ext cx="2724977" cy="338554"/>
            <a:chOff x="4762943" y="4714177"/>
            <a:chExt cx="2724977" cy="338554"/>
          </a:xfrm>
        </p:grpSpPr>
        <p:sp>
          <p:nvSpPr>
            <p:cNvPr id="659" name="Google Shape;659;p71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번호 입력 : </a:t>
              </a:r>
              <a:endParaRPr/>
            </a:p>
          </p:txBody>
        </p:sp>
        <p:sp>
          <p:nvSpPr>
            <p:cNvPr id="660" name="Google Shape;660;p71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b="1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61" name="Google Shape;661;p71"/>
          <p:cNvSpPr txBox="1"/>
          <p:nvPr/>
        </p:nvSpPr>
        <p:spPr>
          <a:xfrm>
            <a:off x="4392649" y="4058924"/>
            <a:ext cx="155683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이전페이지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다음페이지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 가기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2" name="Google Shape;662;p71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연체 관리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7" name="Google Shape;667;p72"/>
          <p:cNvCxnSpPr/>
          <p:nvPr/>
        </p:nvCxnSpPr>
        <p:spPr>
          <a:xfrm>
            <a:off x="1742440" y="5178450"/>
            <a:ext cx="8707120" cy="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68" name="Google Shape;668;p72"/>
          <p:cNvGrpSpPr/>
          <p:nvPr/>
        </p:nvGrpSpPr>
        <p:grpSpPr>
          <a:xfrm>
            <a:off x="4733512" y="5432387"/>
            <a:ext cx="2724977" cy="338554"/>
            <a:chOff x="4762943" y="4714177"/>
            <a:chExt cx="2724977" cy="338554"/>
          </a:xfrm>
        </p:grpSpPr>
        <p:sp>
          <p:nvSpPr>
            <p:cNvPr id="669" name="Google Shape;669;p72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번호 입력 : </a:t>
              </a:r>
              <a:endParaRPr/>
            </a:p>
          </p:txBody>
        </p:sp>
        <p:sp>
          <p:nvSpPr>
            <p:cNvPr id="670" name="Google Shape;670;p7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1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71" name="Google Shape;671;p72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연체 관리</a:t>
            </a:r>
            <a:endParaRPr/>
          </a:p>
        </p:txBody>
      </p:sp>
      <p:sp>
        <p:nvSpPr>
          <p:cNvPr id="672" name="Google Shape;672;p72"/>
          <p:cNvSpPr txBox="1"/>
          <p:nvPr/>
        </p:nvSpPr>
        <p:spPr>
          <a:xfrm>
            <a:off x="5384106" y="2823712"/>
            <a:ext cx="142378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이름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책 제목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7" name="Google Shape;677;p73"/>
          <p:cNvCxnSpPr/>
          <p:nvPr/>
        </p:nvCxnSpPr>
        <p:spPr>
          <a:xfrm>
            <a:off x="1742440" y="5178450"/>
            <a:ext cx="8707120" cy="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78" name="Google Shape;678;p73"/>
          <p:cNvGrpSpPr/>
          <p:nvPr/>
        </p:nvGrpSpPr>
        <p:grpSpPr>
          <a:xfrm>
            <a:off x="4733512" y="1999363"/>
            <a:ext cx="2724977" cy="338554"/>
            <a:chOff x="4762943" y="4714177"/>
            <a:chExt cx="2724977" cy="338554"/>
          </a:xfrm>
        </p:grpSpPr>
        <p:sp>
          <p:nvSpPr>
            <p:cNvPr id="679" name="Google Shape;679;p73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검색 입력 : </a:t>
              </a:r>
              <a:endParaRPr/>
            </a:p>
          </p:txBody>
        </p:sp>
        <p:sp>
          <p:nvSpPr>
            <p:cNvPr id="680" name="Google Shape;680;p73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미술관</a:t>
              </a:r>
              <a:endParaRPr/>
            </a:p>
          </p:txBody>
        </p:sp>
      </p:grpSp>
      <p:sp>
        <p:nvSpPr>
          <p:cNvPr id="681" name="Google Shape;681;p73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연체 관리</a:t>
            </a:r>
            <a:endParaRPr/>
          </a:p>
        </p:txBody>
      </p:sp>
      <p:graphicFrame>
        <p:nvGraphicFramePr>
          <p:cNvPr id="682" name="Google Shape;682;p73"/>
          <p:cNvGraphicFramePr/>
          <p:nvPr/>
        </p:nvGraphicFramePr>
        <p:xfrm>
          <a:off x="1183020" y="27537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{FFF10459-74B5-4F77-B8D7-C9A338EF7CFD}</a:tableStyleId>
              </a:tblPr>
              <a:tblGrid>
                <a:gridCol w="1008000"/>
                <a:gridCol w="739650"/>
                <a:gridCol w="4250525"/>
                <a:gridCol w="1440000"/>
                <a:gridCol w="1440000"/>
                <a:gridCol w="947800"/>
              </a:tblGrid>
              <a:tr h="50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회원 번호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성함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책 제목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대출일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반납일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연체 일수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71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박지연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방구석 미술관</a:t>
                      </a:r>
                      <a:endParaRPr/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2020-05-11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2020-05-19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13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83" name="Google Shape;683;p73"/>
          <p:cNvSpPr txBox="1"/>
          <p:nvPr/>
        </p:nvSpPr>
        <p:spPr>
          <a:xfrm>
            <a:off x="5249454" y="4141675"/>
            <a:ext cx="16930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홈으로 돌아가기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74"/>
          <p:cNvSpPr txBox="1"/>
          <p:nvPr/>
        </p:nvSpPr>
        <p:spPr>
          <a:xfrm>
            <a:off x="4630695" y="3075057"/>
            <a:ext cx="293061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게시판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3" name="Google Shape;693;p75"/>
          <p:cNvGraphicFramePr/>
          <p:nvPr/>
        </p:nvGraphicFramePr>
        <p:xfrm>
          <a:off x="1619124" y="19505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{FFF10459-74B5-4F77-B8D7-C9A338EF7CFD}</a:tableStyleId>
              </a:tblPr>
              <a:tblGrid>
                <a:gridCol w="632250"/>
                <a:gridCol w="4682000"/>
                <a:gridCol w="1279750"/>
                <a:gridCol w="1279750"/>
                <a:gridCol w="1080000"/>
              </a:tblGrid>
              <a:tr h="50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번호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제목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작성자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작성일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처리 상태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185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희망도서 신청 절차</a:t>
                      </a: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 </a:t>
                      </a: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문의</a:t>
                      </a:r>
                      <a:endParaRPr/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김영주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2020-05-28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대기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184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도서관 회원증 분실 문의</a:t>
                      </a:r>
                      <a:endParaRPr/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박현아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2020-05-20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대기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183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**</a:t>
                      </a: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 누.구.나 무료 혜택 가능 클.릭 **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김불법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2020-05-20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대기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694" name="Google Shape;694;p75"/>
          <p:cNvCxnSpPr/>
          <p:nvPr/>
        </p:nvCxnSpPr>
        <p:spPr>
          <a:xfrm>
            <a:off x="1742440" y="5178450"/>
            <a:ext cx="8707120" cy="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95" name="Google Shape;695;p75"/>
          <p:cNvGrpSpPr/>
          <p:nvPr/>
        </p:nvGrpSpPr>
        <p:grpSpPr>
          <a:xfrm>
            <a:off x="4733512" y="5432387"/>
            <a:ext cx="2724977" cy="338554"/>
            <a:chOff x="4762943" y="4714177"/>
            <a:chExt cx="2724977" cy="338554"/>
          </a:xfrm>
        </p:grpSpPr>
        <p:sp>
          <p:nvSpPr>
            <p:cNvPr id="696" name="Google Shape;696;p75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번호 입력 : </a:t>
              </a:r>
              <a:endParaRPr/>
            </a:p>
          </p:txBody>
        </p:sp>
        <p:sp>
          <p:nvSpPr>
            <p:cNvPr id="697" name="Google Shape;697;p75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1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98" name="Google Shape;698;p75"/>
          <p:cNvSpPr txBox="1"/>
          <p:nvPr/>
        </p:nvSpPr>
        <p:spPr>
          <a:xfrm>
            <a:off x="5131250" y="3616505"/>
            <a:ext cx="212109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페이지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페이지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내용 조회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작성자/제목 검색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 가기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9" name="Google Shape;699;p75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게시판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4" name="Google Shape;704;p76"/>
          <p:cNvGraphicFramePr/>
          <p:nvPr/>
        </p:nvGraphicFramePr>
        <p:xfrm>
          <a:off x="1619124" y="19505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{FFF10459-74B5-4F77-B8D7-C9A338EF7CFD}</a:tableStyleId>
              </a:tblPr>
              <a:tblGrid>
                <a:gridCol w="632250"/>
                <a:gridCol w="4682000"/>
                <a:gridCol w="1279750"/>
                <a:gridCol w="1279750"/>
                <a:gridCol w="1080000"/>
              </a:tblGrid>
              <a:tr h="50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번호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제목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작성자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작성일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처리 상태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185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희망도서 신청 절차</a:t>
                      </a: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 </a:t>
                      </a: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문의</a:t>
                      </a:r>
                      <a:endParaRPr/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김영주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2020-05-28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대기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184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도서관 회원증 분실 문의</a:t>
                      </a:r>
                      <a:endParaRPr/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박현아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2020-05-20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대기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183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전자 회원증 도입 건의</a:t>
                      </a:r>
                      <a:endParaRPr/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정혜민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2020-05-19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완료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705" name="Google Shape;705;p76"/>
          <p:cNvCxnSpPr/>
          <p:nvPr/>
        </p:nvCxnSpPr>
        <p:spPr>
          <a:xfrm>
            <a:off x="1742440" y="5178450"/>
            <a:ext cx="8707120" cy="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706" name="Google Shape;706;p76"/>
          <p:cNvGrpSpPr/>
          <p:nvPr/>
        </p:nvGrpSpPr>
        <p:grpSpPr>
          <a:xfrm>
            <a:off x="4045824" y="5432387"/>
            <a:ext cx="3412665" cy="338554"/>
            <a:chOff x="4075255" y="4714177"/>
            <a:chExt cx="3412665" cy="338554"/>
          </a:xfrm>
        </p:grpSpPr>
        <p:sp>
          <p:nvSpPr>
            <p:cNvPr id="707" name="Google Shape;707;p76"/>
            <p:cNvSpPr txBox="1"/>
            <p:nvPr/>
          </p:nvSpPr>
          <p:spPr>
            <a:xfrm>
              <a:off x="4075255" y="4714177"/>
              <a:ext cx="19543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게시글 번호 입력 : </a:t>
              </a:r>
              <a:endParaRPr/>
            </a:p>
          </p:txBody>
        </p:sp>
        <p:sp>
          <p:nvSpPr>
            <p:cNvPr id="708" name="Google Shape;708;p76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1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09" name="Google Shape;709;p76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게시판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4" name="Google Shape;714;p77"/>
          <p:cNvCxnSpPr/>
          <p:nvPr/>
        </p:nvCxnSpPr>
        <p:spPr>
          <a:xfrm>
            <a:off x="1742440" y="5178450"/>
            <a:ext cx="8707120" cy="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5" name="Google Shape;715;p77"/>
          <p:cNvSpPr txBox="1"/>
          <p:nvPr/>
        </p:nvSpPr>
        <p:spPr>
          <a:xfrm>
            <a:off x="3963095" y="1896651"/>
            <a:ext cx="412324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No.183  [</a:t>
            </a:r>
            <a:r>
              <a:rPr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 회원증 도입 건의</a:t>
            </a: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전자회원증을 도입에 대해 건의드립니다.</a:t>
            </a:r>
            <a:endParaRPr/>
          </a:p>
        </p:txBody>
      </p:sp>
      <p:grpSp>
        <p:nvGrpSpPr>
          <p:cNvPr id="716" name="Google Shape;716;p77"/>
          <p:cNvGrpSpPr/>
          <p:nvPr/>
        </p:nvGrpSpPr>
        <p:grpSpPr>
          <a:xfrm>
            <a:off x="3062111" y="3207778"/>
            <a:ext cx="6067777" cy="1022727"/>
            <a:chOff x="3640103" y="3723120"/>
            <a:chExt cx="6067777" cy="1022727"/>
          </a:xfrm>
        </p:grpSpPr>
        <p:sp>
          <p:nvSpPr>
            <p:cNvPr id="717" name="Google Shape;717;p77"/>
            <p:cNvSpPr txBox="1"/>
            <p:nvPr/>
          </p:nvSpPr>
          <p:spPr>
            <a:xfrm>
              <a:off x="3640103" y="3723120"/>
              <a:ext cx="59503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딥변</a:t>
              </a: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8" name="Google Shape;718;p77"/>
            <p:cNvSpPr/>
            <p:nvPr/>
          </p:nvSpPr>
          <p:spPr>
            <a:xfrm>
              <a:off x="5873566" y="3761884"/>
              <a:ext cx="3834314" cy="98396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해당 사항에 관련해서는 현재 절차를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 중으로 빠른 시일 내에 안내드리겠습니다. 감사합니다.</a:t>
              </a:r>
              <a:endParaRPr/>
            </a:p>
          </p:txBody>
        </p:sp>
      </p:grpSp>
      <p:sp>
        <p:nvSpPr>
          <p:cNvPr id="719" name="Google Shape;719;p77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게시판</a:t>
            </a:r>
            <a:endParaRPr/>
          </a:p>
        </p:txBody>
      </p:sp>
      <p:sp>
        <p:nvSpPr>
          <p:cNvPr id="720" name="Google Shape;720;p77"/>
          <p:cNvSpPr txBox="1"/>
          <p:nvPr/>
        </p:nvSpPr>
        <p:spPr>
          <a:xfrm>
            <a:off x="8544560" y="1446525"/>
            <a:ext cx="43078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 삭제하기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답변달기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 뒤로가기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6" name="Google Shape;726;p78"/>
          <p:cNvCxnSpPr/>
          <p:nvPr/>
        </p:nvCxnSpPr>
        <p:spPr>
          <a:xfrm>
            <a:off x="1742440" y="5178450"/>
            <a:ext cx="8707120" cy="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7" name="Google Shape;727;p78"/>
          <p:cNvSpPr txBox="1"/>
          <p:nvPr/>
        </p:nvSpPr>
        <p:spPr>
          <a:xfrm>
            <a:off x="4231547" y="2414738"/>
            <a:ext cx="372890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No.183  [</a:t>
            </a:r>
            <a:r>
              <a:rPr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 회원증 도입 건의</a:t>
            </a: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게시글에 답변이 등록되었습니다.</a:t>
            </a:r>
            <a:endParaRPr/>
          </a:p>
        </p:txBody>
      </p:sp>
      <p:sp>
        <p:nvSpPr>
          <p:cNvPr id="728" name="Google Shape;728;p78"/>
          <p:cNvSpPr txBox="1"/>
          <p:nvPr/>
        </p:nvSpPr>
        <p:spPr>
          <a:xfrm>
            <a:off x="5249454" y="4024037"/>
            <a:ext cx="16930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홈으로 돌아가기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9" name="Google Shape;729;p78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게시판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93dba98fc_0_0"/>
          <p:cNvSpPr txBox="1"/>
          <p:nvPr/>
        </p:nvSpPr>
        <p:spPr>
          <a:xfrm>
            <a:off x="4936574" y="2642175"/>
            <a:ext cx="231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저자별 검색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제목별 검색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출판사별 검색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 뒤로가기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g893dba98fc_0_0"/>
          <p:cNvSpPr/>
          <p:nvPr/>
        </p:nvSpPr>
        <p:spPr>
          <a:xfrm>
            <a:off x="4516120" y="1381390"/>
            <a:ext cx="3159900" cy="619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검색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93dba98fc_0_6"/>
          <p:cNvSpPr txBox="1"/>
          <p:nvPr/>
        </p:nvSpPr>
        <p:spPr>
          <a:xfrm>
            <a:off x="3571071" y="2938550"/>
            <a:ext cx="153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저자명 :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g893dba98fc_0_6"/>
          <p:cNvSpPr/>
          <p:nvPr/>
        </p:nvSpPr>
        <p:spPr>
          <a:xfrm>
            <a:off x="5105827" y="2938544"/>
            <a:ext cx="2886300" cy="3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g893dba98fc_0_6"/>
          <p:cNvSpPr/>
          <p:nvPr/>
        </p:nvSpPr>
        <p:spPr>
          <a:xfrm>
            <a:off x="4516045" y="1736615"/>
            <a:ext cx="3159900" cy="619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저자별 검색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2020-06-18T00:54:56Z</dcterms:created>
  <dc:creator>Doyun Lee</dc:creator>
</cp:coreProperties>
</file>