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1"/>
  </p:notesMasterIdLst>
  <p:sldIdLst>
    <p:sldId id="530" r:id="rId2"/>
    <p:sldId id="523" r:id="rId3"/>
    <p:sldId id="524" r:id="rId4"/>
    <p:sldId id="525" r:id="rId5"/>
    <p:sldId id="529" r:id="rId6"/>
    <p:sldId id="283" r:id="rId7"/>
    <p:sldId id="526" r:id="rId8"/>
    <p:sldId id="470" r:id="rId9"/>
    <p:sldId id="471" r:id="rId10"/>
    <p:sldId id="472" r:id="rId11"/>
    <p:sldId id="473" r:id="rId12"/>
    <p:sldId id="527" r:id="rId13"/>
    <p:sldId id="528" r:id="rId14"/>
    <p:sldId id="531" r:id="rId15"/>
    <p:sldId id="476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9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507" r:id="rId44"/>
    <p:sldId id="508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521" r:id="rId58"/>
    <p:sldId id="522" r:id="rId59"/>
    <p:sldId id="267" r:id="rId60"/>
  </p:sldIdLst>
  <p:sldSz cx="12192000" cy="6858000"/>
  <p:notesSz cx="6858000" cy="9144000"/>
  <p:embeddedFontLst>
    <p:embeddedFont>
      <p:font typeface="KoPubWorld돋움체 Medium" panose="00000600000000000000" pitchFamily="2" charset="-127"/>
      <p:regular r:id="rId62"/>
    </p:embeddedFont>
    <p:embeddedFont>
      <p:font typeface="KoPubWorld돋움체 Light" panose="00000300000000000000" pitchFamily="2" charset="-127"/>
      <p:regular r:id="rId63"/>
    </p:embeddedFont>
    <p:embeddedFont>
      <p:font typeface="KoPubWorld돋움체 Bold" panose="00000800000000000000" pitchFamily="2" charset="-127"/>
      <p:bold r:id="rId64"/>
    </p:embeddedFont>
    <p:embeddedFont>
      <p:font typeface="맑은 고딕" panose="020B0503020000020004" pitchFamily="50" charset="-127"/>
      <p:regular r:id="rId65"/>
      <p:bold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8" userDrawn="1">
          <p15:clr>
            <a:srgbClr val="A4A3A4"/>
          </p15:clr>
        </p15:guide>
        <p15:guide id="2" orient="horz" pos="323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1912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242C38"/>
    <a:srgbClr val="333F50"/>
    <a:srgbClr val="2CAE83"/>
    <a:srgbClr val="238867"/>
    <a:srgbClr val="514C2F"/>
    <a:srgbClr val="DA2020"/>
    <a:srgbClr val="A41C1C"/>
    <a:srgbClr val="C82222"/>
    <a:srgbClr val="C2D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963" autoAdjust="0"/>
  </p:normalViewPr>
  <p:slideViewPr>
    <p:cSldViewPr snapToGrid="0">
      <p:cViewPr>
        <p:scale>
          <a:sx n="75" d="100"/>
          <a:sy n="75" d="100"/>
        </p:scale>
        <p:origin x="1668" y="966"/>
      </p:cViewPr>
      <p:guideLst>
        <p:guide orient="horz" pos="4088"/>
        <p:guide orient="horz" pos="323"/>
        <p:guide pos="257"/>
        <p:guide pos="7423"/>
        <p:guide pos="1912"/>
        <p:guide orient="horz" pos="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61772-B41F-4571-AC5E-25171E53D41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C199-28E9-4859-90A7-E1434960B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5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BC199-28E9-4859-90A7-E1434960B1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265c1fe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b265c1fe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708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265c1fe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265c1fe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975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ced17dd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ced17dd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007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ced17dd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ced17dd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638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ced17dd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ced17dd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67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ced17dd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bced17dd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778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47f061a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b47f061a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355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47f061a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47f061a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756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47f061a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47f061a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124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b47f061a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b47f061a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88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BC199-28E9-4859-90A7-E1434960B1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1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b47f061a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b47f061a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346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47f061a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b47f061a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63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b47f061a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b47f061a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055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47f061a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b47f061a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645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22ec9782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22ec9782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804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22ec978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22ec9782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607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a79172f3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a79172f3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520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ba79172f3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ba79172f3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741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ba79172f3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ba79172f3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735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ba79172f3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ba79172f3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73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BC199-28E9-4859-90A7-E1434960B1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751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ba79172f3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ba79172f3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173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ba79172f3_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ba79172f3_4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4419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ba79172f3_4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ba79172f3_4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924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ba79172f3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ba79172f3_4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929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ba79172f3_4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ba79172f3_4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4389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22ec9782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22ec9782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413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22ec9782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22ec9782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764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22ec9782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22ec9782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7010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22ec9782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22ec9782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067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22ec9782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22ec9782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1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22ec9782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22ec9782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6379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22ec9782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22ec9782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6289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22ec9782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22ec9782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425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22ec9782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22ec9782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2769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22ec9782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22ec9782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1911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22ec9782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22ec9782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0141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22ec9782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22ec9782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230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bced17d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bced17d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5731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bced17dd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bced17dd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4064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BC199-28E9-4859-90A7-E1434960B16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0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22ec9782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22ec9782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02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22ec9782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22ec9782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9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b265c1fe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b265c1fe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1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265c1f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265c1f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41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265c1fe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265c1fe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84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5450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0184F-A214-492E-96B9-6E89A9142BB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88214-8715-4591-870E-3E9B70C1B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725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0184F-A214-492E-96B9-6E89A9142BB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88214-8715-4591-870E-3E9B70C1B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9080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0184F-A214-492E-96B9-6E89A9142BB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88214-8715-4591-870E-3E9B70C1B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478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altLang="ko" smtClean="0"/>
              <a:pPr algn="r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7247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726680" y="0"/>
            <a:ext cx="4465320" cy="6858000"/>
          </a:xfrm>
          <a:prstGeom prst="rect">
            <a:avLst/>
          </a:prstGeom>
          <a:solidFill>
            <a:srgbClr val="59A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772668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731520"/>
            <a:ext cx="10881360" cy="464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 userDrawn="1"/>
        </p:nvSpPr>
        <p:spPr>
          <a:xfrm>
            <a:off x="6842760" y="1440487"/>
            <a:ext cx="4583429" cy="4563056"/>
          </a:xfrm>
          <a:prstGeom prst="ellipse">
            <a:avLst/>
          </a:prstGeom>
          <a:solidFill>
            <a:srgbClr val="C2DACC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435405"/>
            <a:ext cx="7261860" cy="7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96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765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0184F-A214-492E-96B9-6E89A9142BB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88214-8715-4591-870E-3E9B70C1B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6204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0184F-A214-492E-96B9-6E89A9142BB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88214-8715-4591-870E-3E9B70C1B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2427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0184F-A214-492E-96B9-6E89A9142BB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88214-8715-4591-870E-3E9B70C1B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6285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0184F-A214-492E-96B9-6E89A9142BB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88214-8715-4591-870E-3E9B70C1B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45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0184F-A214-492E-96B9-6E89A9142BB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88214-8715-4591-870E-3E9B70C1B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4704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0184F-A214-492E-96B9-6E89A9142BB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488214-8715-4591-870E-3E9B70C1B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0773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15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3" r:id="rId13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1"/>
            <a:ext cx="15663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487920" y="2951175"/>
            <a:ext cx="2656197" cy="2656197"/>
          </a:xfrm>
          <a:prstGeom prst="ellipse">
            <a:avLst/>
          </a:prstGeom>
          <a:solidFill>
            <a:srgbClr val="333F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411" y="2485090"/>
            <a:ext cx="5558249" cy="42796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80928" y="1681131"/>
            <a:ext cx="3017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도서관 운영 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 프로그램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0527" y="5779159"/>
            <a:ext cx="356507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|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이도윤 신승환 신수진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장소진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최재성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최예림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879600" y="6489700"/>
            <a:ext cx="99044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79600" y="512763"/>
            <a:ext cx="99044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08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sist47/AppData/Roaming/PolarisOffice/ETemp/3812_19588664/fImage3728210442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19" y="1143635"/>
            <a:ext cx="7325360" cy="4572635"/>
          </a:xfrm>
          <a:prstGeom prst="rect">
            <a:avLst/>
          </a:prstGeom>
          <a:noFill/>
        </p:spPr>
      </p:pic>
      <p:pic>
        <p:nvPicPr>
          <p:cNvPr id="4" name="그림 3" descr="C:/Users/sist47/AppData/Roaming/PolarisOffice/ETemp/3812_19588664/fImage21744110491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6"/>
          <a:stretch>
            <a:fillRect/>
          </a:stretch>
        </p:blipFill>
        <p:spPr>
          <a:xfrm>
            <a:off x="5857144" y="1390015"/>
            <a:ext cx="2390140" cy="4420235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6071774" y="4278630"/>
            <a:ext cx="2076450" cy="1349375"/>
          </a:xfrm>
          <a:prstGeom prst="rect">
            <a:avLst/>
          </a:prstGeom>
          <a:solidFill>
            <a:schemeClr val="tx2">
              <a:lumMod val="50000"/>
              <a:alpha val="31000"/>
            </a:schemeClr>
          </a:solidFill>
          <a:ln w="73025" cap="flat" cmpd="sng">
            <a:solidFill>
              <a:schemeClr val="tx2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384625" y="4575516"/>
            <a:ext cx="316240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indent="0" defTabSz="508000"/>
            <a:r>
              <a:rPr 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회원 정보와 사물함, 열람실 정보를 받아와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indent="0" defTabSz="508000"/>
            <a:r>
              <a:rPr 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 회원의 이용 내역을 저장할 수 있다.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2819" y="512763"/>
            <a:ext cx="96511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988" y="419044"/>
            <a:ext cx="147316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04.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구조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988" y="765055"/>
            <a:ext cx="167353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데이터베이스 구조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07988" y="6487456"/>
            <a:ext cx="1137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0471895" y="704915"/>
            <a:ext cx="1154901" cy="1021835"/>
            <a:chOff x="10335260" y="664845"/>
            <a:chExt cx="1602105" cy="1122045"/>
          </a:xfrm>
        </p:grpSpPr>
        <p:sp>
          <p:nvSpPr>
            <p:cNvPr id="11" name="도형 2"/>
            <p:cNvSpPr>
              <a:spLocks/>
            </p:cNvSpPr>
            <p:nvPr/>
          </p:nvSpPr>
          <p:spPr>
            <a:xfrm>
              <a:off x="10335260" y="664845"/>
              <a:ext cx="1602105" cy="348615"/>
            </a:xfrm>
            <a:prstGeom prst="roundRect">
              <a:avLst/>
            </a:prstGeom>
            <a:solidFill>
              <a:srgbClr val="7FB1DE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정적데이터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도형 3"/>
            <p:cNvSpPr>
              <a:spLocks/>
            </p:cNvSpPr>
            <p:nvPr/>
          </p:nvSpPr>
          <p:spPr>
            <a:xfrm>
              <a:off x="10335260" y="1051560"/>
              <a:ext cx="1602105" cy="348615"/>
            </a:xfrm>
            <a:prstGeom prst="roundRect">
              <a:avLst/>
            </a:prstGeom>
            <a:solidFill>
              <a:srgbClr val="A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주요데이터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도형 4"/>
            <p:cNvSpPr>
              <a:spLocks/>
            </p:cNvSpPr>
            <p:nvPr/>
          </p:nvSpPr>
          <p:spPr>
            <a:xfrm>
              <a:off x="10335260" y="1438275"/>
              <a:ext cx="1602105" cy="348615"/>
            </a:xfrm>
            <a:prstGeom prst="roundRect">
              <a:avLst/>
            </a:prstGeom>
            <a:solidFill>
              <a:srgbClr val="A1C21B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부가데이터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6" name="텍스트 상자 3"/>
          <p:cNvSpPr txBox="1">
            <a:spLocks/>
          </p:cNvSpPr>
          <p:nvPr/>
        </p:nvSpPr>
        <p:spPr>
          <a:xfrm>
            <a:off x="8430358" y="4205207"/>
            <a:ext cx="2633414" cy="349702"/>
          </a:xfrm>
          <a:prstGeom prst="rect">
            <a:avLst/>
          </a:prstGeom>
          <a:solidFill>
            <a:schemeClr val="tx2">
              <a:lumMod val="50000"/>
            </a:schemeClr>
          </a:solidFill>
          <a:ln w="0">
            <a:noFill/>
            <a:prstDash/>
          </a:ln>
        </p:spPr>
        <p:txBody>
          <a:bodyPr vert="horz" wrap="none" lIns="89535" tIns="36000" rIns="89535" bIns="36000" anchor="ctr" anchorCtr="0">
            <a:spAutoFit/>
          </a:bodyPr>
          <a:lstStyle/>
          <a:p>
            <a:pPr marL="0" indent="0" algn="ctr" defTabSz="508000" hangingPunct="1"/>
            <a:r>
              <a:rPr lang="ko-KR" altLang="en-US" sz="1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 정보 데이터의 연결성</a:t>
            </a:r>
            <a:endParaRPr lang="ko-KR" altLang="en-US" sz="1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8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sist47/AppData/Roaming/PolarisOffice/ETemp/3812_19588664/fImage12368111429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20" y="1747520"/>
            <a:ext cx="1610360" cy="3362960"/>
          </a:xfrm>
          <a:prstGeom prst="rect">
            <a:avLst/>
          </a:prstGeom>
          <a:noFill/>
        </p:spPr>
      </p:pic>
      <p:pic>
        <p:nvPicPr>
          <p:cNvPr id="3" name="그림 2" descr="C:/Users/sist47/AppData/Roaming/PolarisOffice/ETemp/3812_19588664/fImage1551711217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30" y="1619250"/>
            <a:ext cx="1610360" cy="3620135"/>
          </a:xfrm>
          <a:prstGeom prst="rect">
            <a:avLst/>
          </a:prstGeom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8489484" y="3140496"/>
            <a:ext cx="2117246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도서관 기자재 내역과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 algn="l" defTabSz="508000" hangingPunct="1"/>
            <a:r>
              <a:rPr 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단체 방문 정보를 저장한다.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32819" y="512763"/>
            <a:ext cx="96511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7988" y="419044"/>
            <a:ext cx="147316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04.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구조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988" y="765055"/>
            <a:ext cx="167353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데이터베이스 구조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07988" y="6487456"/>
            <a:ext cx="1137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471895" y="704915"/>
            <a:ext cx="1154901" cy="1021835"/>
            <a:chOff x="10335260" y="664845"/>
            <a:chExt cx="1602105" cy="1122045"/>
          </a:xfrm>
        </p:grpSpPr>
        <p:sp>
          <p:nvSpPr>
            <p:cNvPr id="10" name="도형 2"/>
            <p:cNvSpPr>
              <a:spLocks/>
            </p:cNvSpPr>
            <p:nvPr/>
          </p:nvSpPr>
          <p:spPr>
            <a:xfrm>
              <a:off x="10335260" y="664845"/>
              <a:ext cx="1602105" cy="348615"/>
            </a:xfrm>
            <a:prstGeom prst="roundRect">
              <a:avLst/>
            </a:prstGeom>
            <a:solidFill>
              <a:srgbClr val="7FB1DE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정적데이터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도형 3"/>
            <p:cNvSpPr>
              <a:spLocks/>
            </p:cNvSpPr>
            <p:nvPr/>
          </p:nvSpPr>
          <p:spPr>
            <a:xfrm>
              <a:off x="10335260" y="1051560"/>
              <a:ext cx="1602105" cy="348615"/>
            </a:xfrm>
            <a:prstGeom prst="roundRect">
              <a:avLst/>
            </a:prstGeom>
            <a:solidFill>
              <a:srgbClr val="A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주요데이터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도형 4"/>
            <p:cNvSpPr>
              <a:spLocks/>
            </p:cNvSpPr>
            <p:nvPr/>
          </p:nvSpPr>
          <p:spPr>
            <a:xfrm>
              <a:off x="10335260" y="1438275"/>
              <a:ext cx="1602105" cy="348615"/>
            </a:xfrm>
            <a:prstGeom prst="roundRect">
              <a:avLst/>
            </a:prstGeom>
            <a:solidFill>
              <a:srgbClr val="A1C21B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부가데이터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텍스트 상자 3"/>
          <p:cNvSpPr txBox="1">
            <a:spLocks/>
          </p:cNvSpPr>
          <p:nvPr/>
        </p:nvSpPr>
        <p:spPr>
          <a:xfrm>
            <a:off x="8489484" y="2718266"/>
            <a:ext cx="2200603" cy="349702"/>
          </a:xfrm>
          <a:prstGeom prst="rect">
            <a:avLst/>
          </a:prstGeom>
          <a:solidFill>
            <a:schemeClr val="tx2">
              <a:lumMod val="50000"/>
            </a:schemeClr>
          </a:solidFill>
          <a:ln w="0">
            <a:noFill/>
            <a:prstDash/>
          </a:ln>
        </p:spPr>
        <p:txBody>
          <a:bodyPr vert="horz" wrap="none" lIns="89535" tIns="36000" rIns="89535" bIns="36000" anchor="ctr" anchorCtr="0">
            <a:spAutoFit/>
          </a:bodyPr>
          <a:lstStyle/>
          <a:p>
            <a:pPr marL="0" indent="0" algn="ctr" defTabSz="508000" hangingPunct="1"/>
            <a:r>
              <a:rPr lang="ko-KR" altLang="en-US" sz="1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도서관 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기자재 데이터</a:t>
            </a:r>
            <a:endParaRPr lang="ko-KR" altLang="en-US" sz="1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4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132819" y="512763"/>
            <a:ext cx="96511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7988" y="419044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05.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업무 일정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988" y="765055"/>
            <a:ext cx="203581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주요 업무 계획 및 진행 일정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07988" y="6487456"/>
            <a:ext cx="1137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07988" y="2222528"/>
            <a:ext cx="70665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67008" y="4783584"/>
            <a:ext cx="73170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8678" y="2705537"/>
            <a:ext cx="203100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2020.06.08 ~ 2020.06.17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2406" y="2980168"/>
            <a:ext cx="185307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주제 선정 및 화면 설계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646832" y="2164543"/>
            <a:ext cx="115971" cy="1159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06028" y="2705537"/>
            <a:ext cx="203100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2020.06.17 ~ 2020.06.20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6866" y="2980168"/>
            <a:ext cx="2378857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화면 설계 수정 및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ERD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설계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564182" y="2164543"/>
            <a:ext cx="115971" cy="1159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23378" y="2705537"/>
            <a:ext cx="203100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2020.06.20 ~ 2020.06.22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9798" y="2980168"/>
            <a:ext cx="2827697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더미 데이터 작업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 DDL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생성 작업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481532" y="2164543"/>
            <a:ext cx="115971" cy="1159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83094" y="5266593"/>
            <a:ext cx="203100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2020.06.22 ~ 2020.06.29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03965" y="5541224"/>
            <a:ext cx="2118786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DML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생성 및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JAVA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작업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41248" y="4725599"/>
            <a:ext cx="115971" cy="1159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400444" y="5266593"/>
            <a:ext cx="203100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2020.06.29 ~ 2020.06.30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34748" y="5541224"/>
            <a:ext cx="2091919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테스트 및 수정 작업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8598" y="4725599"/>
            <a:ext cx="115971" cy="1159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317794" y="5266593"/>
            <a:ext cx="203100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2020.07.01 ~ 2020.07.03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76655" y="5541224"/>
            <a:ext cx="2630528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개별 작업 발표 최종 산출물 작성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275948" y="4725599"/>
            <a:ext cx="115971" cy="1159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4152504" y="1561924"/>
            <a:ext cx="577488" cy="279400"/>
            <a:chOff x="392312" y="2082828"/>
            <a:chExt cx="577488" cy="279400"/>
          </a:xfrm>
        </p:grpSpPr>
        <p:sp>
          <p:nvSpPr>
            <p:cNvPr id="38" name="갈매기형 수장 37"/>
            <p:cNvSpPr/>
            <p:nvPr/>
          </p:nvSpPr>
          <p:spPr>
            <a:xfrm>
              <a:off x="392312" y="2082828"/>
              <a:ext cx="279400" cy="279400"/>
            </a:xfrm>
            <a:prstGeom prst="chevron">
              <a:avLst/>
            </a:prstGeom>
            <a:solidFill>
              <a:schemeClr val="bg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갈매기형 수장 38"/>
            <p:cNvSpPr/>
            <p:nvPr/>
          </p:nvSpPr>
          <p:spPr>
            <a:xfrm>
              <a:off x="690400" y="2082828"/>
              <a:ext cx="279400" cy="279400"/>
            </a:xfrm>
            <a:prstGeom prst="chevron">
              <a:avLst/>
            </a:prstGeom>
            <a:solidFill>
              <a:schemeClr val="bg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91B7058-D851-46CF-9559-9AC1B6870233}"/>
              </a:ext>
            </a:extLst>
          </p:cNvPr>
          <p:cNvSpPr txBox="1"/>
          <p:nvPr/>
        </p:nvSpPr>
        <p:spPr>
          <a:xfrm>
            <a:off x="407988" y="1550570"/>
            <a:ext cx="3627275" cy="288147"/>
          </a:xfrm>
          <a:prstGeom prst="rect">
            <a:avLst/>
          </a:prstGeom>
          <a:solidFill>
            <a:schemeClr val="tx2">
              <a:lumMod val="50000"/>
            </a:schemeClr>
          </a:solidFill>
          <a:ln w="0">
            <a:noFill/>
            <a:prstDash/>
          </a:ln>
        </p:spPr>
        <p:txBody>
          <a:bodyPr vert="horz" wrap="none" lIns="89535" tIns="36000" rIns="89535" bIns="36000" anchor="ctr" anchorCtr="0">
            <a:spAutoFit/>
          </a:bodyPr>
          <a:lstStyle>
            <a:defPPr>
              <a:defRPr lang="ko-KR"/>
            </a:defPPr>
            <a:lvl1pPr indent="0" algn="ctr" defTabSz="508000">
              <a:defRPr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400" dirty="0"/>
              <a:t>개발 기간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2020.06.18 ~ </a:t>
            </a:r>
            <a:r>
              <a:rPr lang="en-US" altLang="ko-KR" sz="1400" dirty="0" smtClean="0"/>
              <a:t>2020.07.03 </a:t>
            </a:r>
            <a:r>
              <a:rPr lang="en-US" altLang="ko-KR" sz="1400" dirty="0"/>
              <a:t>(15</a:t>
            </a:r>
            <a:r>
              <a:rPr lang="ko-KR" altLang="en-US" sz="1400" dirty="0"/>
              <a:t>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52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79"/>
          <a:stretch/>
        </p:blipFill>
        <p:spPr>
          <a:xfrm>
            <a:off x="407988" y="1232790"/>
            <a:ext cx="3409270" cy="25933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5" b="73697"/>
          <a:stretch/>
        </p:blipFill>
        <p:spPr>
          <a:xfrm>
            <a:off x="3902795" y="1266042"/>
            <a:ext cx="3409270" cy="15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1" r="17606" b="87030"/>
          <a:stretch/>
        </p:blipFill>
        <p:spPr>
          <a:xfrm>
            <a:off x="349797" y="1245209"/>
            <a:ext cx="3386229" cy="2599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3" t="14425" r="18177" b="74908"/>
          <a:stretch/>
        </p:blipFill>
        <p:spPr>
          <a:xfrm>
            <a:off x="4222865" y="1195783"/>
            <a:ext cx="3286340" cy="21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4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93" y="1251528"/>
            <a:ext cx="3985108" cy="4964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04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59" y="1232790"/>
            <a:ext cx="3464688" cy="4951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060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b="15751"/>
          <a:stretch/>
        </p:blipFill>
        <p:spPr>
          <a:xfrm>
            <a:off x="493853" y="1255940"/>
            <a:ext cx="9506674" cy="52618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167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43" y="1232790"/>
            <a:ext cx="9843624" cy="51722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064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244365"/>
            <a:ext cx="9675878" cy="4958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0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81639" y="1546342"/>
            <a:ext cx="1336904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    </a:t>
            </a:r>
            <a:r>
              <a:rPr lang="ko-KR" altLang="en-US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개발환경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07988" y="512763"/>
            <a:ext cx="11376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988" y="6487456"/>
            <a:ext cx="11376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35300" y="1540484"/>
            <a:ext cx="90242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81639" y="2273237"/>
            <a:ext cx="1336904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    </a:t>
            </a:r>
            <a:r>
              <a:rPr lang="ko-KR" altLang="en-US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기획의도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81639" y="3000132"/>
            <a:ext cx="140423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03    </a:t>
            </a:r>
            <a:r>
              <a:rPr lang="ko-KR" altLang="en-US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구현 목표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1639" y="3727027"/>
            <a:ext cx="1606209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    </a:t>
            </a:r>
            <a:r>
              <a:rPr lang="ko-KR" altLang="en-US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구조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81639" y="4453922"/>
            <a:ext cx="140423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05    </a:t>
            </a:r>
            <a:r>
              <a:rPr lang="ko-KR" altLang="en-US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업무 일정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81639" y="5180819"/>
            <a:ext cx="140423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06    </a:t>
            </a:r>
            <a:r>
              <a:rPr lang="ko-KR" altLang="en-US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기능 구현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204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4925"/>
            <a:ext cx="4178300" cy="4508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84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 rotWithShape="1">
          <a:blip r:embed="rId3">
            <a:alphaModFix/>
          </a:blip>
          <a:srcRect l="37323"/>
          <a:stretch/>
        </p:blipFill>
        <p:spPr>
          <a:xfrm>
            <a:off x="335666" y="1304925"/>
            <a:ext cx="3499984" cy="523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2405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1" y="1308100"/>
            <a:ext cx="9712445" cy="47422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89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04925"/>
            <a:ext cx="11580812" cy="4466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194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4" y="1304925"/>
            <a:ext cx="11377609" cy="48761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01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7" y="1304926"/>
            <a:ext cx="11376025" cy="22752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210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4" y="1304925"/>
            <a:ext cx="11377609" cy="22755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2361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4925"/>
            <a:ext cx="8674581" cy="2888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88" y="4346262"/>
            <a:ext cx="8674578" cy="1841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739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4925"/>
            <a:ext cx="8177490" cy="52251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089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4925"/>
            <a:ext cx="8508796" cy="51351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39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7988" y="4347525"/>
            <a:ext cx="11376025" cy="184037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132819" y="512763"/>
            <a:ext cx="96511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7988" y="419044"/>
            <a:ext cx="120385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01.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개발환경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988" y="765055"/>
            <a:ext cx="1724831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프로그램 개발 작업 환경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07988" y="6487456"/>
            <a:ext cx="1137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14" y="847188"/>
            <a:ext cx="2200103" cy="22001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29" y="2184786"/>
            <a:ext cx="3191799" cy="75007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20" y="980089"/>
            <a:ext cx="1520249" cy="256798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081" y="2807989"/>
            <a:ext cx="2640426" cy="10262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43" y="2264083"/>
            <a:ext cx="1642594" cy="4836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97438" y="4602032"/>
            <a:ext cx="4017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|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기간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2020.05.29 ~ 2020.06.17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7438" y="5607064"/>
            <a:ext cx="2674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|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플랫폼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Windows 10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50468" y="4602032"/>
            <a:ext cx="2825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|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툴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</a:t>
            </a:r>
            <a:r>
              <a:rPr lang="en-US" altLang="ko-KR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Ecllpse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/ ORACLE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50468" y="5104548"/>
            <a:ext cx="334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|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언어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JAVA (JDK 1.8) / SQL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7438" y="5104548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|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인원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 6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79" y="4317282"/>
            <a:ext cx="1900859" cy="190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662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29126"/>
            <a:ext cx="4477149" cy="4708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926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4925"/>
            <a:ext cx="5357750" cy="45602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7054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39851"/>
            <a:ext cx="5930900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414" y="1339851"/>
            <a:ext cx="5689599" cy="39997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62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4924"/>
            <a:ext cx="11376025" cy="35556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091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253027"/>
            <a:ext cx="4034781" cy="4860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842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8"/>
          <p:cNvPicPr preferRelativeResize="0"/>
          <p:nvPr/>
        </p:nvPicPr>
        <p:blipFill rotWithShape="1">
          <a:blip r:embed="rId3">
            <a:alphaModFix/>
          </a:blip>
          <a:srcRect b="37632"/>
          <a:stretch/>
        </p:blipFill>
        <p:spPr>
          <a:xfrm>
            <a:off x="407988" y="1303221"/>
            <a:ext cx="4121391" cy="23801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463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4925"/>
            <a:ext cx="4019935" cy="4246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08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4925"/>
            <a:ext cx="7580885" cy="48747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724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4925"/>
            <a:ext cx="6022813" cy="50922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352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7359"/>
            <a:ext cx="5427991" cy="471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034" y="4907666"/>
            <a:ext cx="8343979" cy="1438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370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132819" y="512763"/>
            <a:ext cx="96511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7988" y="419044"/>
            <a:ext cx="120385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02.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기획의도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988" y="765055"/>
            <a:ext cx="188192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도서관 운영 관리 프로그램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07988" y="6487456"/>
            <a:ext cx="1137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096570" y="1607353"/>
            <a:ext cx="2812915" cy="2763407"/>
          </a:xfrm>
          <a:prstGeom prst="ellipse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27388" y="4615337"/>
            <a:ext cx="4544513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도서관 시스템의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체계적 관리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필요성을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해결 필요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도서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회원 관리 및 문의 업무를 쉽게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관리함으로써 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업무 효율성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높이고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편의성을 제공함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위함</a:t>
            </a:r>
          </a:p>
        </p:txBody>
      </p:sp>
      <p:sp>
        <p:nvSpPr>
          <p:cNvPr id="16" name="타원 15"/>
          <p:cNvSpPr/>
          <p:nvPr/>
        </p:nvSpPr>
        <p:spPr>
          <a:xfrm>
            <a:off x="7392099" y="1607353"/>
            <a:ext cx="2812915" cy="2763407"/>
          </a:xfrm>
          <a:prstGeom prst="ellipse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23154" y="4615336"/>
            <a:ext cx="5144037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도서관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이용자들에게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편의성 제공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도서 조회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대여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예약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문의 등 쉽게 이용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가능함과 개인 정보를 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직접 관리로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도서관 이용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있어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편리성을 제공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0271" y="2281437"/>
            <a:ext cx="1038746" cy="110799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</a:t>
            </a:r>
            <a:endParaRPr lang="ko-KR" altLang="en-US" sz="7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00" y="2281437"/>
            <a:ext cx="1038746" cy="110799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7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2897" y="2989056"/>
            <a:ext cx="1420261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도서관 관리자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88426" y="2989056"/>
            <a:ext cx="1420261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도서관 이용자</a:t>
            </a:r>
          </a:p>
        </p:txBody>
      </p:sp>
    </p:spTree>
    <p:extLst>
      <p:ext uri="{BB962C8B-B14F-4D97-AF65-F5344CB8AC3E}">
        <p14:creationId xmlns:p14="http://schemas.microsoft.com/office/powerpoint/2010/main" val="44831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847067"/>
            <a:ext cx="11785601" cy="52481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9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9292"/>
            <a:ext cx="6697924" cy="4849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133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4925"/>
            <a:ext cx="3080480" cy="534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470" y="1304924"/>
            <a:ext cx="8081543" cy="35795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282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4923"/>
            <a:ext cx="2331602" cy="5182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557" y="1304925"/>
            <a:ext cx="2488163" cy="518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8104" y="1304925"/>
            <a:ext cx="3855909" cy="50800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그룹 4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241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7"/>
          <p:cNvPicPr preferRelativeResize="0"/>
          <p:nvPr/>
        </p:nvPicPr>
        <p:blipFill rotWithShape="1">
          <a:blip r:embed="rId3">
            <a:alphaModFix/>
          </a:blip>
          <a:srcRect r="36126"/>
          <a:stretch/>
        </p:blipFill>
        <p:spPr>
          <a:xfrm>
            <a:off x="407988" y="1304925"/>
            <a:ext cx="2960947" cy="502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7"/>
          <p:cNvPicPr preferRelativeResize="0"/>
          <p:nvPr/>
        </p:nvPicPr>
        <p:blipFill rotWithShape="1">
          <a:blip r:embed="rId4">
            <a:alphaModFix/>
          </a:blip>
          <a:srcRect r="41616"/>
          <a:stretch/>
        </p:blipFill>
        <p:spPr>
          <a:xfrm>
            <a:off x="4227333" y="1304925"/>
            <a:ext cx="2731083" cy="345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7"/>
          <p:cNvPicPr preferRelativeResize="0"/>
          <p:nvPr/>
        </p:nvPicPr>
        <p:blipFill rotWithShape="1">
          <a:blip r:embed="rId5">
            <a:alphaModFix/>
          </a:blip>
          <a:srcRect r="37209"/>
          <a:stretch/>
        </p:blipFill>
        <p:spPr>
          <a:xfrm>
            <a:off x="7928701" y="1304925"/>
            <a:ext cx="3590324" cy="46292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그룹 4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671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4925"/>
            <a:ext cx="8343931" cy="51037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2023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252492"/>
            <a:ext cx="4399473" cy="1490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954" y="1252492"/>
            <a:ext cx="3933643" cy="17139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3164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67" y="1242462"/>
            <a:ext cx="3620002" cy="5057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441" y="1242462"/>
            <a:ext cx="3450091" cy="21206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6017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72" y="1232790"/>
            <a:ext cx="4391949" cy="186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406" y="1232790"/>
            <a:ext cx="4423622" cy="2713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784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232790"/>
            <a:ext cx="7872795" cy="3480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929" y="4824139"/>
            <a:ext cx="4068493" cy="15525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36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132819" y="512763"/>
            <a:ext cx="96511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7988" y="419044"/>
            <a:ext cx="127118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02.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구현 목표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988" y="765055"/>
            <a:ext cx="188192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도서관 운영 관리 프로그램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07988" y="6487456"/>
            <a:ext cx="1137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980532" y="2557445"/>
            <a:ext cx="0" cy="97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07988" y="3261835"/>
            <a:ext cx="5145087" cy="2395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927004" y="3208306"/>
            <a:ext cx="107057" cy="10705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B7058-D851-46CF-9559-9AC1B6870233}"/>
              </a:ext>
            </a:extLst>
          </p:cNvPr>
          <p:cNvSpPr txBox="1"/>
          <p:nvPr/>
        </p:nvSpPr>
        <p:spPr>
          <a:xfrm>
            <a:off x="2292204" y="2456089"/>
            <a:ext cx="1376660" cy="318924"/>
          </a:xfrm>
          <a:prstGeom prst="rect">
            <a:avLst/>
          </a:prstGeom>
          <a:solidFill>
            <a:schemeClr val="tx2">
              <a:lumMod val="50000"/>
            </a:schemeClr>
          </a:solidFill>
          <a:ln w="0">
            <a:noFill/>
            <a:prstDash/>
          </a:ln>
        </p:spPr>
        <p:txBody>
          <a:bodyPr vert="horz" wrap="none" lIns="89535" tIns="36000" rIns="89535" bIns="36000" anchor="ctr" anchorCtr="0">
            <a:spAutoFit/>
          </a:bodyPr>
          <a:lstStyle>
            <a:defPPr>
              <a:defRPr lang="ko-KR"/>
            </a:defPPr>
            <a:lvl1pPr indent="0" algn="ctr" defTabSz="508000">
              <a:defRPr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600" dirty="0" smtClean="0"/>
              <a:t>도서관 관리자 </a:t>
            </a:r>
            <a:endParaRPr lang="ko-KR" altLang="en-US" sz="1600" dirty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9198770" y="2557445"/>
            <a:ext cx="0" cy="97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626226" y="3261835"/>
            <a:ext cx="5145087" cy="2395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9145242" y="3208306"/>
            <a:ext cx="107057" cy="10705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1B7058-D851-46CF-9559-9AC1B6870233}"/>
              </a:ext>
            </a:extLst>
          </p:cNvPr>
          <p:cNvSpPr txBox="1"/>
          <p:nvPr/>
        </p:nvSpPr>
        <p:spPr>
          <a:xfrm>
            <a:off x="8480786" y="2456089"/>
            <a:ext cx="1435971" cy="318924"/>
          </a:xfrm>
          <a:prstGeom prst="rect">
            <a:avLst/>
          </a:prstGeom>
          <a:solidFill>
            <a:schemeClr val="tx2">
              <a:lumMod val="50000"/>
            </a:schemeClr>
          </a:solidFill>
          <a:ln w="0">
            <a:noFill/>
            <a:prstDash/>
          </a:ln>
        </p:spPr>
        <p:txBody>
          <a:bodyPr vert="horz" wrap="none" lIns="89535" tIns="36000" rIns="89535" bIns="36000" anchor="ctr" anchorCtr="0">
            <a:spAutoFit/>
          </a:bodyPr>
          <a:lstStyle>
            <a:defPPr>
              <a:defRPr lang="ko-KR"/>
            </a:defPPr>
            <a:lvl1pPr indent="0" algn="ctr" defTabSz="508000">
              <a:defRPr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600" dirty="0" smtClean="0"/>
              <a:t> 도서관 이용자 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88" y="1574623"/>
            <a:ext cx="789285" cy="7892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975" y="1489845"/>
            <a:ext cx="847589" cy="8475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4749" y="3921206"/>
            <a:ext cx="1542089" cy="10772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 관리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도서 조회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예약 확인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반납 처리 및 확인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도서 추가 및 삭제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4620" y="3927437"/>
            <a:ext cx="1384995" cy="6463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 관리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회원 조회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연체 회원 관리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10948" y="3927437"/>
            <a:ext cx="1490793" cy="6463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문의게시판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관리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문의글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답변 작성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문의글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관리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13437" y="4028928"/>
            <a:ext cx="1516441" cy="8617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도서 검색 및 대여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저자 별 검색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제목 별 검색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출판사 별 검색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80786" y="4028928"/>
            <a:ext cx="1699183" cy="8617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문의게시판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문의글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작성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문의글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수정 및 삭제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문의글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답변 조회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08792" y="4028781"/>
            <a:ext cx="1333698" cy="129266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마이페이지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대여 내역 조회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연체 내역 조회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연체 규정 조회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회원정보 수정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회원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탈퇴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2873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9" y="1304925"/>
            <a:ext cx="9175850" cy="27489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9070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278122"/>
            <a:ext cx="3573703" cy="50862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33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295334"/>
            <a:ext cx="9508400" cy="3584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7523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232790"/>
            <a:ext cx="4339400" cy="112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429" y="1304925"/>
            <a:ext cx="5095688" cy="47023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4863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29027"/>
            <a:ext cx="9109133" cy="160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0357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4925"/>
            <a:ext cx="10073886" cy="3678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110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04925"/>
            <a:ext cx="9068121" cy="45340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9376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60"/>
          <p:cNvPicPr preferRelativeResize="0"/>
          <p:nvPr/>
        </p:nvPicPr>
        <p:blipFill rotWithShape="1">
          <a:blip r:embed="rId3">
            <a:alphaModFix/>
          </a:blip>
          <a:srcRect r="1652"/>
          <a:stretch/>
        </p:blipFill>
        <p:spPr>
          <a:xfrm>
            <a:off x="407989" y="1304925"/>
            <a:ext cx="10124974" cy="2573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661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1311337"/>
            <a:ext cx="9727877" cy="4377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/>
          <p:cNvGrpSpPr/>
          <p:nvPr/>
        </p:nvGrpSpPr>
        <p:grpSpPr>
          <a:xfrm>
            <a:off x="407988" y="419044"/>
            <a:ext cx="11376025" cy="6068412"/>
            <a:chOff x="407988" y="419044"/>
            <a:chExt cx="11376025" cy="60684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132819" y="512763"/>
              <a:ext cx="96511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7988" y="419044"/>
              <a:ext cx="127118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06.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 구현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988" y="765055"/>
              <a:ext cx="1724831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 기능 구현 화면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07988" y="6487456"/>
              <a:ext cx="113760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3708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6746" y="3704342"/>
            <a:ext cx="1338508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42C3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42C3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9367" y="3413612"/>
            <a:ext cx="1153265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07988" y="512763"/>
            <a:ext cx="1137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07988" y="6487456"/>
            <a:ext cx="1137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67" y="1998429"/>
            <a:ext cx="1122439" cy="11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101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sist47/AppData/Roaming/PolarisOffice/ETemp/3812_19588664/fImage368444283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" t="12260" r="7739" b="9037"/>
          <a:stretch>
            <a:fillRect/>
          </a:stretch>
        </p:blipFill>
        <p:spPr>
          <a:xfrm>
            <a:off x="1000125" y="897255"/>
            <a:ext cx="10885170" cy="5397500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2132819" y="512763"/>
            <a:ext cx="96511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988" y="419044"/>
            <a:ext cx="147316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04.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구조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988" y="765055"/>
            <a:ext cx="167353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데이터베이스 구조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07988" y="6487456"/>
            <a:ext cx="1137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0471895" y="704915"/>
            <a:ext cx="1154901" cy="1021835"/>
            <a:chOff x="10335260" y="664845"/>
            <a:chExt cx="1602105" cy="1122045"/>
          </a:xfrm>
        </p:grpSpPr>
        <p:sp>
          <p:nvSpPr>
            <p:cNvPr id="13" name="도형 2"/>
            <p:cNvSpPr>
              <a:spLocks/>
            </p:cNvSpPr>
            <p:nvPr/>
          </p:nvSpPr>
          <p:spPr>
            <a:xfrm>
              <a:off x="10335260" y="664845"/>
              <a:ext cx="1602105" cy="348615"/>
            </a:xfrm>
            <a:prstGeom prst="roundRect">
              <a:avLst/>
            </a:prstGeom>
            <a:solidFill>
              <a:srgbClr val="7FB1DE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정적데이터</a:t>
              </a:r>
              <a:endPara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도형 3"/>
            <p:cNvSpPr>
              <a:spLocks/>
            </p:cNvSpPr>
            <p:nvPr/>
          </p:nvSpPr>
          <p:spPr>
            <a:xfrm>
              <a:off x="10335260" y="1051560"/>
              <a:ext cx="1602105" cy="348615"/>
            </a:xfrm>
            <a:prstGeom prst="roundRect">
              <a:avLst/>
            </a:prstGeom>
            <a:solidFill>
              <a:srgbClr val="A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주요데이터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5" name="도형 4"/>
            <p:cNvSpPr>
              <a:spLocks/>
            </p:cNvSpPr>
            <p:nvPr/>
          </p:nvSpPr>
          <p:spPr>
            <a:xfrm>
              <a:off x="10335260" y="1438275"/>
              <a:ext cx="1602105" cy="348615"/>
            </a:xfrm>
            <a:prstGeom prst="roundRect">
              <a:avLst/>
            </a:prstGeom>
            <a:solidFill>
              <a:srgbClr val="A1C21B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부가데이터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779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132819" y="512763"/>
            <a:ext cx="96511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988" y="419044"/>
            <a:ext cx="147316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04.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구조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988" y="765055"/>
            <a:ext cx="167353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데이터베이스 구조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07988" y="6487456"/>
            <a:ext cx="1137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C:/Users/sist47/AppData/Roaming/PolarisOffice/ETemp/3812_19588664/fImage485229679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5" y="1099185"/>
            <a:ext cx="10068560" cy="4658360"/>
          </a:xfrm>
          <a:prstGeom prst="rect">
            <a:avLst/>
          </a:prstGeom>
          <a:noFill/>
        </p:spPr>
      </p:pic>
      <p:sp>
        <p:nvSpPr>
          <p:cNvPr id="17" name="도형 2"/>
          <p:cNvSpPr>
            <a:spLocks/>
          </p:cNvSpPr>
          <p:nvPr/>
        </p:nvSpPr>
        <p:spPr>
          <a:xfrm>
            <a:off x="1492250" y="1320800"/>
            <a:ext cx="2051050" cy="1331595"/>
          </a:xfrm>
          <a:prstGeom prst="rect">
            <a:avLst/>
          </a:prstGeom>
          <a:solidFill>
            <a:schemeClr val="tx2">
              <a:lumMod val="50000"/>
              <a:alpha val="31000"/>
            </a:schemeClr>
          </a:solidFill>
          <a:ln w="73025" cap="flat" cmpd="sng">
            <a:solidFill>
              <a:schemeClr val="tx2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3"/>
          <p:cNvSpPr txBox="1">
            <a:spLocks/>
          </p:cNvSpPr>
          <p:nvPr/>
        </p:nvSpPr>
        <p:spPr>
          <a:xfrm>
            <a:off x="3983108" y="1431886"/>
            <a:ext cx="4153060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대부분의 </a:t>
            </a:r>
            <a:r>
              <a:rPr lang="ko-KR" sz="1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데이터가</a:t>
            </a:r>
            <a:r>
              <a:rPr lang="en-US" altLang="ko-KR" sz="1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                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ko-KR" sz="1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연결</a:t>
            </a:r>
            <a:endParaRPr lang="ko-KR" altLang="en-US" sz="1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텍스트 상자 4"/>
          <p:cNvSpPr txBox="1">
            <a:spLocks/>
          </p:cNvSpPr>
          <p:nvPr/>
        </p:nvSpPr>
        <p:spPr>
          <a:xfrm>
            <a:off x="3982473" y="1822063"/>
            <a:ext cx="4524957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도서정보와</a:t>
            </a:r>
            <a:r>
              <a:rPr 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회원정보를 </a:t>
            </a:r>
            <a:r>
              <a:rPr 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연결하여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대여</a:t>
            </a:r>
            <a:r>
              <a:rPr 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예약 정보를 저장한다.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471895" y="704915"/>
            <a:ext cx="1154901" cy="1021835"/>
            <a:chOff x="10335260" y="664845"/>
            <a:chExt cx="1602105" cy="1122045"/>
          </a:xfrm>
        </p:grpSpPr>
        <p:sp>
          <p:nvSpPr>
            <p:cNvPr id="13" name="도형 2"/>
            <p:cNvSpPr>
              <a:spLocks/>
            </p:cNvSpPr>
            <p:nvPr/>
          </p:nvSpPr>
          <p:spPr>
            <a:xfrm>
              <a:off x="10335260" y="664845"/>
              <a:ext cx="1602105" cy="348615"/>
            </a:xfrm>
            <a:prstGeom prst="roundRect">
              <a:avLst/>
            </a:prstGeom>
            <a:solidFill>
              <a:srgbClr val="7FB1DE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정적데이터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도형 3"/>
            <p:cNvSpPr>
              <a:spLocks/>
            </p:cNvSpPr>
            <p:nvPr/>
          </p:nvSpPr>
          <p:spPr>
            <a:xfrm>
              <a:off x="10335260" y="1051560"/>
              <a:ext cx="1602105" cy="348615"/>
            </a:xfrm>
            <a:prstGeom prst="roundRect">
              <a:avLst/>
            </a:prstGeom>
            <a:solidFill>
              <a:srgbClr val="A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주요데이터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5" name="도형 4"/>
            <p:cNvSpPr>
              <a:spLocks/>
            </p:cNvSpPr>
            <p:nvPr/>
          </p:nvSpPr>
          <p:spPr>
            <a:xfrm>
              <a:off x="10335260" y="1438275"/>
              <a:ext cx="1602105" cy="348615"/>
            </a:xfrm>
            <a:prstGeom prst="roundRect">
              <a:avLst/>
            </a:prstGeom>
            <a:solidFill>
              <a:srgbClr val="A1C21B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부가데이터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0" name="텍스트 상자 3"/>
          <p:cNvSpPr txBox="1">
            <a:spLocks/>
          </p:cNvSpPr>
          <p:nvPr/>
        </p:nvSpPr>
        <p:spPr>
          <a:xfrm>
            <a:off x="5923741" y="1412323"/>
            <a:ext cx="1392689" cy="349702"/>
          </a:xfrm>
          <a:prstGeom prst="rect">
            <a:avLst/>
          </a:prstGeom>
          <a:solidFill>
            <a:schemeClr val="tx2">
              <a:lumMod val="50000"/>
            </a:schemeClr>
          </a:solidFill>
          <a:ln w="0">
            <a:noFill/>
            <a:prstDash/>
          </a:ln>
        </p:spPr>
        <p:txBody>
          <a:bodyPr vert="horz" wrap="none" lIns="89535" tIns="36000" rIns="89535" bIns="36000" anchor="ctr" anchorCtr="0">
            <a:spAutoFit/>
          </a:bodyPr>
          <a:lstStyle/>
          <a:p>
            <a:pPr marL="0" indent="0" algn="r" defTabSz="508000" hangingPunct="1"/>
            <a:r>
              <a:rPr lang="en-US" altLang="ko-KR" sz="1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sz="1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 데이터</a:t>
            </a:r>
            <a:r>
              <a:rPr lang="en-US" altLang="ko-KR" sz="1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1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1840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sist47/AppData/Roaming/PolarisOffice/ETemp/3812_19588664/fImage5075098643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7"/>
          <a:stretch>
            <a:fillRect/>
          </a:stretch>
        </p:blipFill>
        <p:spPr>
          <a:xfrm>
            <a:off x="2576195" y="962025"/>
            <a:ext cx="6934200" cy="4934585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7330440" y="1310641"/>
            <a:ext cx="2019300" cy="1280160"/>
          </a:xfrm>
          <a:prstGeom prst="rect">
            <a:avLst/>
          </a:prstGeom>
          <a:solidFill>
            <a:schemeClr val="tx2">
              <a:lumMod val="50000"/>
              <a:alpha val="31000"/>
            </a:schemeClr>
          </a:solidFill>
          <a:ln w="73025" cap="flat" cmpd="sng">
            <a:solidFill>
              <a:schemeClr val="tx2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655789" y="1936991"/>
            <a:ext cx="4573047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defTabSz="508000"/>
            <a:r>
              <a:rPr 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회원 정보와 대여 정보를 연결하여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도서 평가 정보를 저장한다.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655789" y="2199936"/>
            <a:ext cx="3842077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defTabSz="508000"/>
            <a:r>
              <a:rPr 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회원 정보를 </a:t>
            </a:r>
            <a:r>
              <a:rPr 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받아와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도서관 </a:t>
            </a:r>
            <a:r>
              <a:rPr 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봉사자 정보를 저장한다.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2819" y="512763"/>
            <a:ext cx="96511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988" y="419044"/>
            <a:ext cx="147316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04.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구조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988" y="765055"/>
            <a:ext cx="167353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데이터베이스 구조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07988" y="6487456"/>
            <a:ext cx="1137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0471895" y="704915"/>
            <a:ext cx="1154901" cy="1021835"/>
            <a:chOff x="10335260" y="664845"/>
            <a:chExt cx="1602105" cy="1122045"/>
          </a:xfrm>
        </p:grpSpPr>
        <p:sp>
          <p:nvSpPr>
            <p:cNvPr id="11" name="도형 2"/>
            <p:cNvSpPr>
              <a:spLocks/>
            </p:cNvSpPr>
            <p:nvPr/>
          </p:nvSpPr>
          <p:spPr>
            <a:xfrm>
              <a:off x="10335260" y="664845"/>
              <a:ext cx="1602105" cy="348615"/>
            </a:xfrm>
            <a:prstGeom prst="roundRect">
              <a:avLst/>
            </a:prstGeom>
            <a:solidFill>
              <a:srgbClr val="7FB1DE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정적데이터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도형 3"/>
            <p:cNvSpPr>
              <a:spLocks/>
            </p:cNvSpPr>
            <p:nvPr/>
          </p:nvSpPr>
          <p:spPr>
            <a:xfrm>
              <a:off x="10335260" y="1051560"/>
              <a:ext cx="1602105" cy="348615"/>
            </a:xfrm>
            <a:prstGeom prst="roundRect">
              <a:avLst/>
            </a:prstGeom>
            <a:solidFill>
              <a:srgbClr val="A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주요데이터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도형 4"/>
            <p:cNvSpPr>
              <a:spLocks/>
            </p:cNvSpPr>
            <p:nvPr/>
          </p:nvSpPr>
          <p:spPr>
            <a:xfrm>
              <a:off x="10335260" y="1438275"/>
              <a:ext cx="1602105" cy="348615"/>
            </a:xfrm>
            <a:prstGeom prst="roundRect">
              <a:avLst/>
            </a:prstGeom>
            <a:solidFill>
              <a:srgbClr val="A1C21B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부가데이터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7" name="텍스트 상자 3"/>
          <p:cNvSpPr txBox="1">
            <a:spLocks/>
          </p:cNvSpPr>
          <p:nvPr/>
        </p:nvSpPr>
        <p:spPr>
          <a:xfrm>
            <a:off x="1733021" y="1535298"/>
            <a:ext cx="2604559" cy="349702"/>
          </a:xfrm>
          <a:prstGeom prst="rect">
            <a:avLst/>
          </a:prstGeom>
          <a:solidFill>
            <a:schemeClr val="tx2">
              <a:lumMod val="50000"/>
            </a:schemeClr>
          </a:solidFill>
          <a:ln w="0">
            <a:noFill/>
            <a:prstDash/>
          </a:ln>
        </p:spPr>
        <p:txBody>
          <a:bodyPr vert="horz" wrap="none" lIns="89535" tIns="36000" rIns="89535" bIns="36000" anchor="ctr" anchorCtr="0">
            <a:spAutoFit/>
          </a:bodyPr>
          <a:lstStyle/>
          <a:p>
            <a:pPr marL="0" indent="0" algn="ctr" defTabSz="508000" hangingPunct="1"/>
            <a:r>
              <a:rPr lang="ko-KR" altLang="en-US" sz="1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 정보 데이터의 연</a:t>
            </a:r>
            <a:r>
              <a:rPr lang="ko-KR" altLang="en-US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</a:t>
            </a:r>
            <a:r>
              <a:rPr lang="ko-KR" altLang="en-US" sz="1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</a:t>
            </a:r>
            <a:endParaRPr lang="ko-KR" altLang="en-US" sz="1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45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sist47/AppData/Roaming/PolarisOffice/ETemp/3812_19588664/fImage7472210064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" y="980499"/>
            <a:ext cx="10468610" cy="5506085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3424555" y="4897179"/>
            <a:ext cx="2211705" cy="1403350"/>
          </a:xfrm>
          <a:prstGeom prst="rect">
            <a:avLst/>
          </a:prstGeom>
          <a:solidFill>
            <a:schemeClr val="tx2">
              <a:lumMod val="50000"/>
              <a:alpha val="31000"/>
            </a:schemeClr>
          </a:solidFill>
          <a:ln w="73025" cap="flat" cmpd="sng">
            <a:solidFill>
              <a:schemeClr val="tx2">
                <a:lumMod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8000"/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6081077" y="5692266"/>
            <a:ext cx="2848216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indent="0" defTabSz="508000"/>
            <a:r>
              <a:rPr 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회원 정보를 받아와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indent="0" defTabSz="508000"/>
            <a:r>
              <a:rPr 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각종 게시판 및 신청 내역을 저장한다.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32819" y="512763"/>
            <a:ext cx="96511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7988" y="419044"/>
            <a:ext cx="147316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04.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구조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988" y="765055"/>
            <a:ext cx="167353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데이터베이스 구조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07988" y="6487456"/>
            <a:ext cx="1137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471895" y="704915"/>
            <a:ext cx="1154901" cy="1021835"/>
            <a:chOff x="10335260" y="664845"/>
            <a:chExt cx="1602105" cy="1122045"/>
          </a:xfrm>
        </p:grpSpPr>
        <p:sp>
          <p:nvSpPr>
            <p:cNvPr id="10" name="도형 2"/>
            <p:cNvSpPr>
              <a:spLocks/>
            </p:cNvSpPr>
            <p:nvPr/>
          </p:nvSpPr>
          <p:spPr>
            <a:xfrm>
              <a:off x="10335260" y="664845"/>
              <a:ext cx="1602105" cy="348615"/>
            </a:xfrm>
            <a:prstGeom prst="roundRect">
              <a:avLst/>
            </a:prstGeom>
            <a:solidFill>
              <a:srgbClr val="7FB1DE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정적데이터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도형 3"/>
            <p:cNvSpPr>
              <a:spLocks/>
            </p:cNvSpPr>
            <p:nvPr/>
          </p:nvSpPr>
          <p:spPr>
            <a:xfrm>
              <a:off x="10335260" y="1051560"/>
              <a:ext cx="1602105" cy="348615"/>
            </a:xfrm>
            <a:prstGeom prst="roundRect">
              <a:avLst/>
            </a:prstGeom>
            <a:solidFill>
              <a:srgbClr val="A000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주요데이터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도형 4"/>
            <p:cNvSpPr>
              <a:spLocks/>
            </p:cNvSpPr>
            <p:nvPr/>
          </p:nvSpPr>
          <p:spPr>
            <a:xfrm>
              <a:off x="10335260" y="1438275"/>
              <a:ext cx="1602105" cy="348615"/>
            </a:xfrm>
            <a:prstGeom prst="roundRect">
              <a:avLst/>
            </a:prstGeom>
            <a:solidFill>
              <a:srgbClr val="A1C21B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hangingPunct="1"/>
              <a:r>
                <a:rPr lang="ko-KR" sz="12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부가데이터</a:t>
              </a:r>
              <a:endParaRPr lang="ko-KR" altLang="en-US" sz="12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텍스트 상자 3"/>
          <p:cNvSpPr txBox="1">
            <a:spLocks/>
          </p:cNvSpPr>
          <p:nvPr/>
        </p:nvSpPr>
        <p:spPr>
          <a:xfrm>
            <a:off x="6066650" y="5275946"/>
            <a:ext cx="2633414" cy="349702"/>
          </a:xfrm>
          <a:prstGeom prst="rect">
            <a:avLst/>
          </a:prstGeom>
          <a:solidFill>
            <a:schemeClr val="tx2">
              <a:lumMod val="50000"/>
            </a:schemeClr>
          </a:solidFill>
          <a:ln w="0">
            <a:noFill/>
            <a:prstDash/>
          </a:ln>
        </p:spPr>
        <p:txBody>
          <a:bodyPr vert="horz" wrap="none" lIns="89535" tIns="36000" rIns="89535" bIns="36000" anchor="ctr" anchorCtr="0">
            <a:spAutoFit/>
          </a:bodyPr>
          <a:lstStyle/>
          <a:p>
            <a:pPr marL="0" indent="0" algn="ctr" defTabSz="508000" hangingPunct="1"/>
            <a:r>
              <a:rPr lang="ko-KR" altLang="en-US" sz="1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 정보 데이터의 연결성</a:t>
            </a:r>
            <a:endParaRPr lang="ko-KR" altLang="en-US" sz="1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11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814</Words>
  <Application>Microsoft Office PowerPoint</Application>
  <PresentationFormat>와이드스크린</PresentationFormat>
  <Paragraphs>216</Paragraphs>
  <Slides>59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KoPubWorld돋움체 Medium</vt:lpstr>
      <vt:lpstr>KoPubWorld돋움체 Light</vt:lpstr>
      <vt:lpstr>KoPubWorld돋움체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SIST63</dc:creator>
  <cp:lastModifiedBy>SIST60</cp:lastModifiedBy>
  <cp:revision>437</cp:revision>
  <dcterms:created xsi:type="dcterms:W3CDTF">2020-06-16T01:49:23Z</dcterms:created>
  <dcterms:modified xsi:type="dcterms:W3CDTF">2020-08-05T08:15:58Z</dcterms:modified>
</cp:coreProperties>
</file>