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9" roundtripDataSignature="AMtx7mhABk9j0qhv5KpO7jbS/URkf8V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2DAFCC-AD74-4AE7-82F5-D8385FE7954B}">
  <a:tblStyle styleId="{042DAFCC-AD74-4AE7-82F5-D8385FE7954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메소드 끝남. 뒤로가기됨</a:t>
            </a:r>
            <a:endParaRPr/>
          </a:p>
        </p:txBody>
      </p:sp>
      <p:sp>
        <p:nvSpPr>
          <p:cNvPr id="189" name="Google Shape;18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메소드 끝</a:t>
            </a:r>
            <a:endParaRPr/>
          </a:p>
        </p:txBody>
      </p:sp>
      <p:sp>
        <p:nvSpPr>
          <p:cNvPr id="207" name="Google Shape;20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0 넣으면 뒤로가기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건의사항 내용으로..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등록 전 확인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각각 유효성 검사 하기!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년월일 따로받기(YYYY, MM, DD)</a:t>
            </a:r>
            <a:endParaRPr/>
          </a:p>
        </p:txBody>
      </p:sp>
      <p:sp>
        <p:nvSpPr>
          <p:cNvPr id="305" name="Google Shape;305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키워드검색</a:t>
            </a:r>
            <a:endParaRPr/>
          </a:p>
        </p:txBody>
      </p:sp>
      <p:sp>
        <p:nvSpPr>
          <p:cNvPr id="362" name="Google Shape;362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유효성검사</a:t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유효성검사</a:t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만약 대여중인 경우 바로 예약으로 넘어가도록 구현</a:t>
            </a:r>
            <a:endParaRPr/>
          </a:p>
        </p:txBody>
      </p:sp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2" name="Google Shape;72;p7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7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7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609600" y="305068"/>
            <a:ext cx="3980329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회원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-도서검색- 저자별, 제목별, 출판사별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+대여 상태, 대여신청, 예약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-마이페이지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--대여 내역 확인- 연체내역, (기간별)대여내역, 대출 연장 신청 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 (n회시, 기간별) 대여불가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--회원정보 수정/탈퇴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-희망 도서 신청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-게시판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--공지사항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--회원 자유게시판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-회원가입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--보증금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 관리자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-도서 관리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--총 n권/검색기능?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--대여 확인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--예약 확인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--반납 확인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--도서 추가/삭제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-연체 관리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--연체내역 조회/ 안내발송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--연체 회원 관리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-희망도서 관리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--내역 확인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--도서 신청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-게시판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--공지사항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/>
        </p:nvSpPr>
        <p:spPr>
          <a:xfrm>
            <a:off x="3788230" y="2938544"/>
            <a:ext cx="1404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출판사 명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5105827" y="2938544"/>
            <a:ext cx="2886267" cy="3693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4604845" y="1785965"/>
            <a:ext cx="3159900" cy="61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출판사</a:t>
            </a: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 검색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/>
        </p:nvSpPr>
        <p:spPr>
          <a:xfrm>
            <a:off x="4614675" y="1169125"/>
            <a:ext cx="449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‘하움’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출판사에 관한 목록입니다.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3" name="Google Shape;173;p11"/>
          <p:cNvCxnSpPr/>
          <p:nvPr/>
        </p:nvCxnSpPr>
        <p:spPr>
          <a:xfrm>
            <a:off x="2032000" y="4952010"/>
            <a:ext cx="812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11"/>
          <p:cNvSpPr txBox="1"/>
          <p:nvPr/>
        </p:nvSpPr>
        <p:spPr>
          <a:xfrm>
            <a:off x="2032000" y="5279455"/>
            <a:ext cx="2558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번호를 입력해주세요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4590714" y="5279455"/>
            <a:ext cx="3175748" cy="3693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2032000" y="3978235"/>
            <a:ext cx="3352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대여신청 및 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7" name="Google Shape;177;p11"/>
          <p:cNvGraphicFramePr/>
          <p:nvPr/>
        </p:nvGraphicFramePr>
        <p:xfrm>
          <a:off x="1666899" y="1804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579375"/>
                <a:gridCol w="4042575"/>
                <a:gridCol w="1266800"/>
                <a:gridCol w="1266800"/>
                <a:gridCol w="1326575"/>
                <a:gridCol w="989675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도서명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저자명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출판사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위치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대여상태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대여중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112-2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대여가능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대여가능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/>
        </p:nvSpPr>
        <p:spPr>
          <a:xfrm>
            <a:off x="5222240" y="3779520"/>
            <a:ext cx="553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604845" y="993165"/>
            <a:ext cx="3159900" cy="61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 신청하기</a:t>
            </a:r>
            <a:endParaRPr/>
          </a:p>
        </p:txBody>
      </p:sp>
      <p:graphicFrame>
        <p:nvGraphicFramePr>
          <p:cNvPr id="185" name="Google Shape;185;p12"/>
          <p:cNvGraphicFramePr/>
          <p:nvPr/>
        </p:nvGraphicFramePr>
        <p:xfrm>
          <a:off x="1666899" y="21091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579375"/>
                <a:gridCol w="4042575"/>
                <a:gridCol w="1266800"/>
                <a:gridCol w="1266800"/>
                <a:gridCol w="1326575"/>
                <a:gridCol w="989675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책이름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저자명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출판사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위치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대여상태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대여가능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/>
        </p:nvSpPr>
        <p:spPr>
          <a:xfrm>
            <a:off x="3278325" y="1690500"/>
            <a:ext cx="72639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 신청 완료 되었습니다.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[예약자명] : 홍길동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님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[도서명] : 나, 아기일적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[출판사명] : 하움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[저자명] : 권경은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[반납일] : 6월 15일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※대여 기간이 지날 시 연체 요금이 발생할 수 있습니다.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/>
        </p:nvSpPr>
        <p:spPr>
          <a:xfrm>
            <a:off x="2031999" y="2980706"/>
            <a:ext cx="5030544" cy="86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도서는 6월 13일 반납 되어질 예정입니다.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 날짜는 변동 될 수 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2137558" y="4001986"/>
            <a:ext cx="1454244" cy="86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9" name="Google Shape;199;p14"/>
          <p:cNvCxnSpPr/>
          <p:nvPr/>
        </p:nvCxnSpPr>
        <p:spPr>
          <a:xfrm>
            <a:off x="2032000" y="4952010"/>
            <a:ext cx="812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14"/>
          <p:cNvSpPr txBox="1"/>
          <p:nvPr/>
        </p:nvSpPr>
        <p:spPr>
          <a:xfrm>
            <a:off x="2032000" y="5172580"/>
            <a:ext cx="2558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번호를 입력해주세요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4590714" y="5172580"/>
            <a:ext cx="3175748" cy="3693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4604845" y="993165"/>
            <a:ext cx="3159900" cy="61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 신청예약하기</a:t>
            </a:r>
            <a:endParaRPr/>
          </a:p>
        </p:txBody>
      </p:sp>
      <p:graphicFrame>
        <p:nvGraphicFramePr>
          <p:cNvPr id="203" name="Google Shape;203;p14"/>
          <p:cNvGraphicFramePr/>
          <p:nvPr/>
        </p:nvGraphicFramePr>
        <p:xfrm>
          <a:off x="1666899" y="1804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579375"/>
                <a:gridCol w="4042575"/>
                <a:gridCol w="1266800"/>
                <a:gridCol w="1266800"/>
                <a:gridCol w="1326575"/>
                <a:gridCol w="989675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책이름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저자명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출판사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위치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대여상태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대여중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4637851" y="2399575"/>
            <a:ext cx="423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님 예약완료 되었습니다.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/>
        </p:nvSpPr>
        <p:spPr>
          <a:xfrm>
            <a:off x="4654000" y="1852567"/>
            <a:ext cx="3804200" cy="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건의사항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44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6095999" y="4184633"/>
            <a:ext cx="1205103" cy="41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/>
        </p:nvSpPr>
        <p:spPr>
          <a:xfrm>
            <a:off x="2077200" y="1099300"/>
            <a:ext cx="10495800" cy="1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- 1.공지사항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[No.]     [제목]                                                   [조회수]           [날짜]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	   공지사항1					   5615       2020-06-08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3483433" y="5096667"/>
            <a:ext cx="913600" cy="41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/>
        </p:nvSpPr>
        <p:spPr>
          <a:xfrm>
            <a:off x="1984399" y="1056433"/>
            <a:ext cx="9679433" cy="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 공지사항1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 : 2020-06-08 / 조회수 : 5615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공지사항1의 내용입니다.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꼭 필독해주세요.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내용이 들어갈 공간입니다.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하시려면 엔터를 눌러주세요.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7823433" y="5082367"/>
            <a:ext cx="3840400" cy="1499200"/>
          </a:xfrm>
          <a:prstGeom prst="wedgeRectCallout">
            <a:avLst>
              <a:gd fmla="val -64869" name="adj1"/>
              <a:gd fmla="val -3095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(이 때, 뒤로가기만 할 것인지, 아니면 뒤로가기, 메뉴로 돌아가기 선택을 할 것인지 고민해보기)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/>
        </p:nvSpPr>
        <p:spPr>
          <a:xfrm>
            <a:off x="1461399" y="271300"/>
            <a:ext cx="11472547" cy="1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자유 게시판 - 2. 회원 자유 게시판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[No.]     [제목]                                                      [작성자]         [조회수]           [날짜]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	   자유게시판 test 1 [1]		          happy123                55       2020-06-08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글 작성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작성된 글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내가 작성한 글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8626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2898100" y="6181667"/>
            <a:ext cx="913600" cy="41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7823433" y="5082367"/>
            <a:ext cx="3840400" cy="1499200"/>
          </a:xfrm>
          <a:prstGeom prst="wedgeRectCallout">
            <a:avLst>
              <a:gd fmla="val -65984" name="adj1"/>
              <a:gd fmla="val 3665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작성된 글 확인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선택할 경우, 확인할 글의 번호를 추가로 입력받는다.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738282" y="2079812"/>
            <a:ext cx="442856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시스템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종료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/>
        </p:nvSpPr>
        <p:spPr>
          <a:xfrm>
            <a:off x="3361999" y="385500"/>
            <a:ext cx="6564053" cy="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자유게시판 - 1. 새 글 작성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등록여부 확인(y/n)</a:t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4297167" y="1598967"/>
            <a:ext cx="4197200" cy="3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4297200" y="2269967"/>
            <a:ext cx="4197200" cy="2184400"/>
          </a:xfrm>
          <a:prstGeom prst="roundRect">
            <a:avLst>
              <a:gd fmla="val 269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8009033" y="5539233"/>
            <a:ext cx="3840400" cy="1056800"/>
          </a:xfrm>
          <a:prstGeom prst="wedgeRectCallout">
            <a:avLst>
              <a:gd fmla="val -64126" name="adj1"/>
              <a:gd fmla="val -1095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본인이 작성한 글이 업데이트 된 자유게시판을 보여준다.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/>
        </p:nvSpPr>
        <p:spPr>
          <a:xfrm>
            <a:off x="2127200" y="831333"/>
            <a:ext cx="11937716" cy="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자유게시판 - 2. 작성된 글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 자유게시판 test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작성자: happy123 / 날짜 : 2020-06-08 / 조회수 : 55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자유게시판의 내용입니다.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왱알왱알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내용이 들어갈 공간입니다.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하시려면 엔터를 눌러주세요.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/>
        </p:nvSpPr>
        <p:spPr>
          <a:xfrm>
            <a:off x="1461400" y="372900"/>
            <a:ext cx="11977874" cy="1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자유 게시판 - 3. 내가 작성한 글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[No.]     [제목]                                                      [작성자]         [조회수]           [날짜]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	   자유게시판 test 1			          happy123                55       2020-06-08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작성한 글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2841000" y="5726567"/>
            <a:ext cx="913600" cy="41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7823433" y="5183967"/>
            <a:ext cx="3840400" cy="1499200"/>
          </a:xfrm>
          <a:prstGeom prst="wedgeRectCallout">
            <a:avLst>
              <a:gd fmla="val -68215" name="adj1"/>
              <a:gd fmla="val 1094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작성한 글 확인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선택할 경우, 확인할 글의 번호를 추가로 입력받는다.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/>
        </p:nvSpPr>
        <p:spPr>
          <a:xfrm>
            <a:off x="2127200" y="274567"/>
            <a:ext cx="10064800" cy="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자유게시판 - 3. 내가 작성한 글 확인 - 작성한 글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 자유게시판 test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작성자: happy123 / 날짜 : 2020-06-08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자유게시판의 내용입니다.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왱알왱알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내용이 들어갈 공간입니다.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삭제하기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수정하기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3512000" y="5910467"/>
            <a:ext cx="913600" cy="41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/>
        </p:nvSpPr>
        <p:spPr>
          <a:xfrm>
            <a:off x="4111600" y="1216800"/>
            <a:ext cx="6006958" cy="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2-3 - 게시글 삭제하기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정말로 삭제하시겠습니까? (y/n)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 입력시 &gt;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삭제가 완료되었습니다.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하시려면 엔터를 눌러주세요.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 입력시 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메뉴로 돌아가겠습니다.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계속하시려면 엔터를 눌러주세요.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/>
        </p:nvSpPr>
        <p:spPr>
          <a:xfrm>
            <a:off x="3865944" y="2604305"/>
            <a:ext cx="7315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회원정보 수정/삭제 (재성)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idx="1" type="subTitle"/>
          </p:nvPr>
        </p:nvSpPr>
        <p:spPr>
          <a:xfrm>
            <a:off x="5109882" y="739588"/>
            <a:ext cx="2505635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도서대여내역</a:t>
            </a:r>
            <a:endParaRPr/>
          </a:p>
        </p:txBody>
      </p:sp>
      <p:sp>
        <p:nvSpPr>
          <p:cNvPr id="281" name="Google Shape;281;p27"/>
          <p:cNvSpPr txBox="1"/>
          <p:nvPr/>
        </p:nvSpPr>
        <p:spPr>
          <a:xfrm>
            <a:off x="4661645" y="2487705"/>
            <a:ext cx="33931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대여 내역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 대여 내역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 내역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 패널티 규정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4661645" y="5465713"/>
            <a:ext cx="26308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 :               </a:t>
            </a:r>
            <a:endParaRPr/>
          </a:p>
        </p:txBody>
      </p:sp>
      <p:cxnSp>
        <p:nvCxnSpPr>
          <p:cNvPr id="283" name="Google Shape;283;p27"/>
          <p:cNvCxnSpPr/>
          <p:nvPr/>
        </p:nvCxnSpPr>
        <p:spPr>
          <a:xfrm flipH="1" rot="10800000">
            <a:off x="2689412" y="4833701"/>
            <a:ext cx="7046259" cy="879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27"/>
          <p:cNvSpPr/>
          <p:nvPr/>
        </p:nvSpPr>
        <p:spPr>
          <a:xfrm>
            <a:off x="6257364" y="5384541"/>
            <a:ext cx="1588996" cy="531675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idx="1" type="subTitle"/>
          </p:nvPr>
        </p:nvSpPr>
        <p:spPr>
          <a:xfrm>
            <a:off x="4464423" y="658906"/>
            <a:ext cx="3496236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현재 대여 내역 조회</a:t>
            </a:r>
            <a:endParaRPr/>
          </a:p>
        </p:txBody>
      </p:sp>
      <p:graphicFrame>
        <p:nvGraphicFramePr>
          <p:cNvPr id="290" name="Google Shape;290;p28"/>
          <p:cNvGraphicFramePr/>
          <p:nvPr/>
        </p:nvGraphicFramePr>
        <p:xfrm>
          <a:off x="927847" y="1707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867225"/>
                <a:gridCol w="3626100"/>
                <a:gridCol w="1197850"/>
                <a:gridCol w="1305950"/>
                <a:gridCol w="970800"/>
                <a:gridCol w="1287275"/>
                <a:gridCol w="1287275"/>
              </a:tblGrid>
              <a:tr h="27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책 제목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출판사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대출일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반납일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연체 일수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연장 횟수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1" name="Google Shape;291;p28"/>
          <p:cNvSpPr/>
          <p:nvPr/>
        </p:nvSpPr>
        <p:spPr>
          <a:xfrm>
            <a:off x="5105183" y="4267505"/>
            <a:ext cx="17668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연장 신청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메뉴 </a:t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6872013" y="4919931"/>
            <a:ext cx="2567822" cy="203398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연장할 도서번호 입력</a:t>
            </a: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927846" y="413850"/>
            <a:ext cx="29045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연체일 경우 연장 불가…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연장시 자동으로 +7일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idx="1" type="subTitle"/>
          </p:nvPr>
        </p:nvSpPr>
        <p:spPr>
          <a:xfrm>
            <a:off x="4464423" y="658906"/>
            <a:ext cx="3496236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대여 연장하기</a:t>
            </a:r>
            <a:endParaRPr/>
          </a:p>
        </p:txBody>
      </p:sp>
      <p:cxnSp>
        <p:nvCxnSpPr>
          <p:cNvPr id="299" name="Google Shape;299;p29"/>
          <p:cNvCxnSpPr/>
          <p:nvPr/>
        </p:nvCxnSpPr>
        <p:spPr>
          <a:xfrm flipH="1" rot="10800000">
            <a:off x="2689412" y="4833701"/>
            <a:ext cx="7046259" cy="879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00" name="Google Shape;300;p29"/>
          <p:cNvGraphicFramePr/>
          <p:nvPr/>
        </p:nvGraphicFramePr>
        <p:xfrm>
          <a:off x="655622" y="17449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721050"/>
                <a:gridCol w="3626100"/>
                <a:gridCol w="1197850"/>
                <a:gridCol w="1305950"/>
                <a:gridCol w="1487800"/>
                <a:gridCol w="1487800"/>
                <a:gridCol w="1287275"/>
              </a:tblGrid>
              <a:tr h="27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책 제목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출판사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대출일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현재 반납일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연장 반납일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연장</a:t>
                      </a:r>
                      <a:r>
                        <a:rPr lang="ko-KR" sz="1800"/>
                        <a:t> 횟수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1" name="Google Shape;301;p29"/>
          <p:cNvSpPr txBox="1"/>
          <p:nvPr/>
        </p:nvSpPr>
        <p:spPr>
          <a:xfrm>
            <a:off x="3536575" y="3535526"/>
            <a:ext cx="5351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위의 도서를 연장 하시겠습니끼?  (Y/N)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2572871" y="508667"/>
            <a:ext cx="7853082" cy="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주민등록번호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 확인 :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회원가입이 완료되었습니다.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3968833" y="1631800"/>
            <a:ext cx="4839600" cy="3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441633" y="2755567"/>
            <a:ext cx="4366800" cy="3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3968833" y="3326367"/>
            <a:ext cx="4839600" cy="3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4914433" y="2184767"/>
            <a:ext cx="3894000" cy="3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3857967" y="4432300"/>
            <a:ext cx="4950400" cy="3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747100" y="3879333"/>
            <a:ext cx="5061200" cy="3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4386233" y="4985267"/>
            <a:ext cx="4422000" cy="3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idx="1" type="subTitle"/>
          </p:nvPr>
        </p:nvSpPr>
        <p:spPr>
          <a:xfrm>
            <a:off x="4464423" y="658906"/>
            <a:ext cx="3496236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지난 대여 내역 조회</a:t>
            </a:r>
            <a:endParaRPr/>
          </a:p>
        </p:txBody>
      </p:sp>
      <p:sp>
        <p:nvSpPr>
          <p:cNvPr id="308" name="Google Shape;308;p30"/>
          <p:cNvSpPr txBox="1"/>
          <p:nvPr/>
        </p:nvSpPr>
        <p:spPr>
          <a:xfrm>
            <a:off x="4450976" y="2659332"/>
            <a:ext cx="33931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 시작일 :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 종료일 : </a:t>
            </a:r>
            <a:endParaRPr/>
          </a:p>
        </p:txBody>
      </p:sp>
      <p:cxnSp>
        <p:nvCxnSpPr>
          <p:cNvPr id="309" name="Google Shape;309;p30"/>
          <p:cNvCxnSpPr/>
          <p:nvPr/>
        </p:nvCxnSpPr>
        <p:spPr>
          <a:xfrm flipH="1" rot="10800000">
            <a:off x="2689412" y="4833701"/>
            <a:ext cx="7046259" cy="879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30"/>
          <p:cNvSpPr/>
          <p:nvPr/>
        </p:nvSpPr>
        <p:spPr>
          <a:xfrm>
            <a:off x="6701117" y="2659332"/>
            <a:ext cx="1588996" cy="265837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6701117" y="3245535"/>
            <a:ext cx="1588996" cy="265837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idx="1" type="subTitle"/>
          </p:nvPr>
        </p:nvSpPr>
        <p:spPr>
          <a:xfrm>
            <a:off x="4464423" y="658906"/>
            <a:ext cx="3496236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지난 대여 내역 조회</a:t>
            </a:r>
            <a:endParaRPr/>
          </a:p>
        </p:txBody>
      </p:sp>
      <p:graphicFrame>
        <p:nvGraphicFramePr>
          <p:cNvPr id="318" name="Google Shape;318;p31"/>
          <p:cNvGraphicFramePr/>
          <p:nvPr/>
        </p:nvGraphicFramePr>
        <p:xfrm>
          <a:off x="941294" y="15949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987850"/>
                <a:gridCol w="4130450"/>
                <a:gridCol w="1364450"/>
                <a:gridCol w="1487600"/>
                <a:gridCol w="1105850"/>
                <a:gridCol w="1466325"/>
              </a:tblGrid>
              <a:tr h="40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책 제목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출판사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대출일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반납일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연체 일수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9" name="Google Shape;319;p31"/>
          <p:cNvSpPr/>
          <p:nvPr/>
        </p:nvSpPr>
        <p:spPr>
          <a:xfrm>
            <a:off x="5105183" y="4267505"/>
            <a:ext cx="28554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메뉴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idx="1" type="subTitle"/>
          </p:nvPr>
        </p:nvSpPr>
        <p:spPr>
          <a:xfrm>
            <a:off x="5109882" y="739588"/>
            <a:ext cx="2505635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연체 내역 조회</a:t>
            </a:r>
            <a:endParaRPr/>
          </a:p>
        </p:txBody>
      </p:sp>
      <p:cxnSp>
        <p:nvCxnSpPr>
          <p:cNvPr id="325" name="Google Shape;325;p32"/>
          <p:cNvCxnSpPr/>
          <p:nvPr/>
        </p:nvCxnSpPr>
        <p:spPr>
          <a:xfrm flipH="1" rot="10800000">
            <a:off x="2689412" y="4833701"/>
            <a:ext cx="7046259" cy="879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6" name="Google Shape;326;p32"/>
          <p:cNvSpPr txBox="1"/>
          <p:nvPr/>
        </p:nvSpPr>
        <p:spPr>
          <a:xfrm>
            <a:off x="4424082" y="2659332"/>
            <a:ext cx="33931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 시작일 :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 종료일 : </a:t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6674223" y="2659332"/>
            <a:ext cx="1588996" cy="265837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6674223" y="3224492"/>
            <a:ext cx="1588996" cy="265837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idx="1" type="subTitle"/>
          </p:nvPr>
        </p:nvSpPr>
        <p:spPr>
          <a:xfrm>
            <a:off x="4464423" y="658906"/>
            <a:ext cx="3496236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연체 내역 조회</a:t>
            </a:r>
            <a:endParaRPr/>
          </a:p>
        </p:txBody>
      </p:sp>
      <p:graphicFrame>
        <p:nvGraphicFramePr>
          <p:cNvPr id="334" name="Google Shape;334;p33"/>
          <p:cNvGraphicFramePr/>
          <p:nvPr/>
        </p:nvGraphicFramePr>
        <p:xfrm>
          <a:off x="403412" y="1615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1022450"/>
                <a:gridCol w="4275150"/>
                <a:gridCol w="1027850"/>
                <a:gridCol w="1027850"/>
                <a:gridCol w="1027850"/>
                <a:gridCol w="1517700"/>
                <a:gridCol w="1517700"/>
              </a:tblGrid>
              <a:tr h="27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책 제목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출판사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대출일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반납일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연체 일수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누적 연체일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5" name="Google Shape;335;p33"/>
          <p:cNvSpPr/>
          <p:nvPr/>
        </p:nvSpPr>
        <p:spPr>
          <a:xfrm>
            <a:off x="5105183" y="4267505"/>
            <a:ext cx="17668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메뉴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idx="1" type="subTitle"/>
          </p:nvPr>
        </p:nvSpPr>
        <p:spPr>
          <a:xfrm>
            <a:off x="4632511" y="806823"/>
            <a:ext cx="3160059" cy="524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##도서관 연체 규정</a:t>
            </a:r>
            <a:endParaRPr/>
          </a:p>
        </p:txBody>
      </p:sp>
      <p:sp>
        <p:nvSpPr>
          <p:cNvPr id="341" name="Google Shape;341;p34"/>
          <p:cNvSpPr txBox="1"/>
          <p:nvPr/>
        </p:nvSpPr>
        <p:spPr>
          <a:xfrm>
            <a:off x="2687021" y="1794175"/>
            <a:ext cx="65800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단위기간: 1년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 연체일수 : 30일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단위기간 내 대여 불가, 매년 초기화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34"/>
          <p:cNvSpPr txBox="1"/>
          <p:nvPr/>
        </p:nvSpPr>
        <p:spPr>
          <a:xfrm>
            <a:off x="3928100" y="5398477"/>
            <a:ext cx="45688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 키를 누르면 이전 메뉴로 돌아갑니다.</a:t>
            </a:r>
            <a:endParaRPr/>
          </a:p>
        </p:txBody>
      </p:sp>
      <p:cxnSp>
        <p:nvCxnSpPr>
          <p:cNvPr id="343" name="Google Shape;343;p34"/>
          <p:cNvCxnSpPr/>
          <p:nvPr/>
        </p:nvCxnSpPr>
        <p:spPr>
          <a:xfrm flipH="1" rot="10800000">
            <a:off x="2689412" y="4833701"/>
            <a:ext cx="7046259" cy="879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/>
        </p:nvSpPr>
        <p:spPr>
          <a:xfrm>
            <a:off x="3832411" y="1936376"/>
            <a:ext cx="452717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희망도서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Google Shape;353;p36"/>
          <p:cNvCxnSpPr/>
          <p:nvPr/>
        </p:nvCxnSpPr>
        <p:spPr>
          <a:xfrm>
            <a:off x="1742440" y="5310538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4" name="Google Shape;354;p36"/>
          <p:cNvSpPr txBox="1"/>
          <p:nvPr/>
        </p:nvSpPr>
        <p:spPr>
          <a:xfrm>
            <a:off x="5010991" y="2685170"/>
            <a:ext cx="142378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도서조회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5" name="Google Shape;355;p36"/>
          <p:cNvGrpSpPr/>
          <p:nvPr/>
        </p:nvGrpSpPr>
        <p:grpSpPr>
          <a:xfrm>
            <a:off x="4733513" y="5519056"/>
            <a:ext cx="2724977" cy="338554"/>
            <a:chOff x="4762943" y="4714177"/>
            <a:chExt cx="2724977" cy="338554"/>
          </a:xfrm>
        </p:grpSpPr>
        <p:sp>
          <p:nvSpPr>
            <p:cNvPr id="356" name="Google Shape;356;p3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8" name="Google Shape;358;p36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도서관리 - 도서조회</a:t>
            </a:r>
            <a:endParaRPr/>
          </a:p>
        </p:txBody>
      </p:sp>
      <p:grpSp>
        <p:nvGrpSpPr>
          <p:cNvPr id="365" name="Google Shape;365;p37"/>
          <p:cNvGrpSpPr/>
          <p:nvPr/>
        </p:nvGrpSpPr>
        <p:grpSpPr>
          <a:xfrm>
            <a:off x="4091104" y="2730406"/>
            <a:ext cx="4381161" cy="338554"/>
            <a:chOff x="4762943" y="4714177"/>
            <a:chExt cx="2724977" cy="338554"/>
          </a:xfrm>
        </p:grpSpPr>
        <p:sp>
          <p:nvSpPr>
            <p:cNvPr id="366" name="Google Shape;366;p37"/>
            <p:cNvSpPr txBox="1"/>
            <p:nvPr/>
          </p:nvSpPr>
          <p:spPr>
            <a:xfrm>
              <a:off x="4762943" y="4714177"/>
              <a:ext cx="9154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도서명 입력 : </a:t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점프 투 파이썬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8" name="Google Shape;368;p37"/>
          <p:cNvGrpSpPr/>
          <p:nvPr/>
        </p:nvGrpSpPr>
        <p:grpSpPr>
          <a:xfrm>
            <a:off x="4079777" y="3429000"/>
            <a:ext cx="4381161" cy="338554"/>
            <a:chOff x="4762943" y="4714177"/>
            <a:chExt cx="2724977" cy="338554"/>
          </a:xfrm>
        </p:grpSpPr>
        <p:sp>
          <p:nvSpPr>
            <p:cNvPr id="369" name="Google Shape;369;p37"/>
            <p:cNvSpPr txBox="1"/>
            <p:nvPr/>
          </p:nvSpPr>
          <p:spPr>
            <a:xfrm>
              <a:off x="4762943" y="4714177"/>
              <a:ext cx="10430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출판사명 입력 : </a:t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이지스 퍼블리싱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5" name="Google Shape;375;p38"/>
          <p:cNvCxnSpPr/>
          <p:nvPr/>
        </p:nvCxnSpPr>
        <p:spPr>
          <a:xfrm>
            <a:off x="1742440" y="5265119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76" name="Google Shape;376;p38"/>
          <p:cNvGrpSpPr/>
          <p:nvPr/>
        </p:nvGrpSpPr>
        <p:grpSpPr>
          <a:xfrm>
            <a:off x="2746218" y="5519056"/>
            <a:ext cx="7022190" cy="338554"/>
            <a:chOff x="4762943" y="4714177"/>
            <a:chExt cx="2724977" cy="338554"/>
          </a:xfrm>
        </p:grpSpPr>
        <p:sp>
          <p:nvSpPr>
            <p:cNvPr id="377" name="Google Shape;377;p38"/>
            <p:cNvSpPr txBox="1"/>
            <p:nvPr/>
          </p:nvSpPr>
          <p:spPr>
            <a:xfrm>
              <a:off x="4762943" y="4714177"/>
              <a:ext cx="126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뒤로 가려면 엔터를 눌러주세요 : </a:t>
              </a: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enter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9" name="Google Shape;379;p38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도서관리 - 도서조회</a:t>
            </a:r>
            <a:endParaRPr/>
          </a:p>
        </p:txBody>
      </p:sp>
      <p:graphicFrame>
        <p:nvGraphicFramePr>
          <p:cNvPr id="380" name="Google Shape;380;p38"/>
          <p:cNvGraphicFramePr/>
          <p:nvPr/>
        </p:nvGraphicFramePr>
        <p:xfrm>
          <a:off x="2083017" y="1916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608075"/>
                <a:gridCol w="1532700"/>
                <a:gridCol w="3753800"/>
                <a:gridCol w="1230800"/>
                <a:gridCol w="900575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도서번호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분류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도서명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현재재고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구역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101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컴퓨터 사이언스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점프 투 파이썬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13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A3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" name="Google Shape;385;p39"/>
          <p:cNvCxnSpPr/>
          <p:nvPr/>
        </p:nvCxnSpPr>
        <p:spPr>
          <a:xfrm>
            <a:off x="1742440" y="5310538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6" name="Google Shape;386;p39"/>
          <p:cNvSpPr txBox="1"/>
          <p:nvPr/>
        </p:nvSpPr>
        <p:spPr>
          <a:xfrm>
            <a:off x="5010991" y="2685170"/>
            <a:ext cx="142378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도서조회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7" name="Google Shape;387;p39"/>
          <p:cNvGrpSpPr/>
          <p:nvPr/>
        </p:nvGrpSpPr>
        <p:grpSpPr>
          <a:xfrm>
            <a:off x="4733513" y="5519056"/>
            <a:ext cx="2724977" cy="338554"/>
            <a:chOff x="4762943" y="4714177"/>
            <a:chExt cx="2724977" cy="338554"/>
          </a:xfrm>
        </p:grpSpPr>
        <p:sp>
          <p:nvSpPr>
            <p:cNvPr id="388" name="Google Shape;388;p39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0" name="Google Shape;390;p39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3550024" y="1999398"/>
            <a:ext cx="485887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검색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희망 도서 신청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/>
          <p:nvPr/>
        </p:nvSpPr>
        <p:spPr>
          <a:xfrm>
            <a:off x="4007768" y="1000390"/>
            <a:ext cx="4032448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– 대여확인  </a:t>
            </a:r>
            <a:endParaRPr b="1" sz="1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6" name="Google Shape;396;p40"/>
          <p:cNvGrpSpPr/>
          <p:nvPr/>
        </p:nvGrpSpPr>
        <p:grpSpPr>
          <a:xfrm>
            <a:off x="3739556" y="2154342"/>
            <a:ext cx="4752528" cy="338554"/>
            <a:chOff x="4762943" y="4714177"/>
            <a:chExt cx="2724977" cy="338554"/>
          </a:xfrm>
        </p:grpSpPr>
        <p:sp>
          <p:nvSpPr>
            <p:cNvPr id="397" name="Google Shape;397;p40"/>
            <p:cNvSpPr txBox="1"/>
            <p:nvPr/>
          </p:nvSpPr>
          <p:spPr>
            <a:xfrm>
              <a:off x="4762943" y="4714177"/>
              <a:ext cx="9615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회원번호 입력 : </a:t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130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9" name="Google Shape;399;p40"/>
          <p:cNvGrpSpPr/>
          <p:nvPr/>
        </p:nvGrpSpPr>
        <p:grpSpPr>
          <a:xfrm>
            <a:off x="3647728" y="2730406"/>
            <a:ext cx="4752528" cy="338554"/>
            <a:chOff x="4762943" y="4714177"/>
            <a:chExt cx="2724977" cy="338554"/>
          </a:xfrm>
        </p:grpSpPr>
        <p:sp>
          <p:nvSpPr>
            <p:cNvPr id="400" name="Google Shape;400;p40"/>
            <p:cNvSpPr txBox="1"/>
            <p:nvPr/>
          </p:nvSpPr>
          <p:spPr>
            <a:xfrm>
              <a:off x="4762943" y="4714177"/>
              <a:ext cx="9615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도서번호 입력 :</a:t>
              </a: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1234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2" name="Google Shape;402;p40"/>
          <p:cNvGrpSpPr/>
          <p:nvPr/>
        </p:nvGrpSpPr>
        <p:grpSpPr>
          <a:xfrm>
            <a:off x="3647728" y="3167633"/>
            <a:ext cx="6120681" cy="338554"/>
            <a:chOff x="4762943" y="4714177"/>
            <a:chExt cx="2724977" cy="338554"/>
          </a:xfrm>
        </p:grpSpPr>
        <p:sp>
          <p:nvSpPr>
            <p:cNvPr id="403" name="Google Shape;403;p40"/>
            <p:cNvSpPr txBox="1"/>
            <p:nvPr/>
          </p:nvSpPr>
          <p:spPr>
            <a:xfrm>
              <a:off x="4762943" y="4714177"/>
              <a:ext cx="9935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대여 시작 날짜 입력 :</a:t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2020.01.03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5" name="Google Shape;405;p40"/>
          <p:cNvGrpSpPr/>
          <p:nvPr/>
        </p:nvGrpSpPr>
        <p:grpSpPr>
          <a:xfrm>
            <a:off x="3647726" y="3743697"/>
            <a:ext cx="6120680" cy="338554"/>
            <a:chOff x="4762943" y="4714177"/>
            <a:chExt cx="2724977" cy="338554"/>
          </a:xfrm>
        </p:grpSpPr>
        <p:sp>
          <p:nvSpPr>
            <p:cNvPr id="406" name="Google Shape;406;p40"/>
            <p:cNvSpPr txBox="1"/>
            <p:nvPr/>
          </p:nvSpPr>
          <p:spPr>
            <a:xfrm>
              <a:off x="4762943" y="4714177"/>
              <a:ext cx="9935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대여 종료 날짜 입력 :</a:t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2020.01.15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08" name="Google Shape;408;p40"/>
          <p:cNvCxnSpPr/>
          <p:nvPr/>
        </p:nvCxnSpPr>
        <p:spPr>
          <a:xfrm>
            <a:off x="1851407" y="4941168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09" name="Google Shape;409;p40"/>
          <p:cNvGrpSpPr/>
          <p:nvPr/>
        </p:nvGrpSpPr>
        <p:grpSpPr>
          <a:xfrm>
            <a:off x="3647726" y="4222492"/>
            <a:ext cx="6696744" cy="338554"/>
            <a:chOff x="4762943" y="4714177"/>
            <a:chExt cx="2724977" cy="338554"/>
          </a:xfrm>
        </p:grpSpPr>
        <p:sp>
          <p:nvSpPr>
            <p:cNvPr id="410" name="Google Shape;410;p40"/>
            <p:cNvSpPr txBox="1"/>
            <p:nvPr/>
          </p:nvSpPr>
          <p:spPr>
            <a:xfrm>
              <a:off x="4762943" y="4714177"/>
              <a:ext cx="11644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계속 입력하려면y 아니면 n :</a:t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y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12" name="Google Shape;412;p40"/>
          <p:cNvSpPr/>
          <p:nvPr/>
        </p:nvSpPr>
        <p:spPr>
          <a:xfrm>
            <a:off x="2207569" y="5085184"/>
            <a:ext cx="7920880" cy="12241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사람이 한 권만 빌린다는 보장이 없기 때문에 ~ 계속 입력 받을 수 있도록 해준다</a:t>
            </a:r>
            <a:endParaRPr b="1" sz="16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재고가 없을 경우에는 오류를 발생시켜주면 된다!</a:t>
            </a:r>
            <a:endParaRPr b="1" sz="16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"/>
          <p:cNvSpPr/>
          <p:nvPr/>
        </p:nvSpPr>
        <p:spPr>
          <a:xfrm>
            <a:off x="4007768" y="1000390"/>
            <a:ext cx="4032448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– 대여확인 - 대여정보입력 </a:t>
            </a:r>
            <a:endParaRPr b="1" sz="1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8" name="Google Shape;418;p41"/>
          <p:cNvGraphicFramePr/>
          <p:nvPr/>
        </p:nvGraphicFramePr>
        <p:xfrm>
          <a:off x="1991544" y="1916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640800"/>
                <a:gridCol w="1615200"/>
                <a:gridCol w="2280475"/>
                <a:gridCol w="1872200"/>
                <a:gridCol w="20493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회원번호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성함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도서명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대여 시작일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대여 종료일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101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홍길동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점프 투 파이썬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2020.01.01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2020.01.05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101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홍길동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점프 투 자바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2020.01.01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2020.01.05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101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홍길동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점프 투 오라클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2020.01.01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62626"/>
                          </a:solidFill>
                        </a:rPr>
                        <a:t>2020.01.05</a:t>
                      </a:r>
                      <a:endParaRPr sz="12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19" name="Google Shape;419;p41"/>
          <p:cNvSpPr/>
          <p:nvPr/>
        </p:nvSpPr>
        <p:spPr>
          <a:xfrm>
            <a:off x="3951109" y="4293096"/>
            <a:ext cx="3861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대여가 성공적으로 완료되었습니다.</a:t>
            </a:r>
            <a:endParaRPr sz="1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0" name="Google Shape;420;p41"/>
          <p:cNvCxnSpPr/>
          <p:nvPr/>
        </p:nvCxnSpPr>
        <p:spPr>
          <a:xfrm>
            <a:off x="1742440" y="5265119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21" name="Google Shape;421;p41"/>
          <p:cNvGrpSpPr/>
          <p:nvPr/>
        </p:nvGrpSpPr>
        <p:grpSpPr>
          <a:xfrm>
            <a:off x="2746218" y="5519056"/>
            <a:ext cx="7022190" cy="338554"/>
            <a:chOff x="4762943" y="4714177"/>
            <a:chExt cx="2724977" cy="338554"/>
          </a:xfrm>
        </p:grpSpPr>
        <p:sp>
          <p:nvSpPr>
            <p:cNvPr id="422" name="Google Shape;422;p41"/>
            <p:cNvSpPr txBox="1"/>
            <p:nvPr/>
          </p:nvSpPr>
          <p:spPr>
            <a:xfrm>
              <a:off x="4762943" y="4714177"/>
              <a:ext cx="126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뒤로 가려면 엔터를 눌러주세요 : </a:t>
              </a: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enter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Google Shape;428;p42"/>
          <p:cNvCxnSpPr/>
          <p:nvPr/>
        </p:nvCxnSpPr>
        <p:spPr>
          <a:xfrm>
            <a:off x="1742440" y="4754136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9" name="Google Shape;429;p42"/>
          <p:cNvSpPr txBox="1"/>
          <p:nvPr/>
        </p:nvSpPr>
        <p:spPr>
          <a:xfrm>
            <a:off x="5010991" y="2685170"/>
            <a:ext cx="142378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도서조회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반납확인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0" name="Google Shape;430;p42"/>
          <p:cNvGrpSpPr/>
          <p:nvPr/>
        </p:nvGrpSpPr>
        <p:grpSpPr>
          <a:xfrm>
            <a:off x="4733513" y="4962654"/>
            <a:ext cx="2724977" cy="338554"/>
            <a:chOff x="4762943" y="4714177"/>
            <a:chExt cx="2724977" cy="338554"/>
          </a:xfrm>
        </p:grpSpPr>
        <p:sp>
          <p:nvSpPr>
            <p:cNvPr id="431" name="Google Shape;431;p42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3" name="Google Shape;433;p42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– 반납확인</a:t>
            </a:r>
            <a:endParaRPr/>
          </a:p>
        </p:txBody>
      </p:sp>
      <p:sp>
        <p:nvSpPr>
          <p:cNvPr id="439" name="Google Shape;439;p43"/>
          <p:cNvSpPr txBox="1"/>
          <p:nvPr/>
        </p:nvSpPr>
        <p:spPr>
          <a:xfrm>
            <a:off x="5010992" y="2348880"/>
            <a:ext cx="5309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43"/>
          <p:cNvSpPr txBox="1"/>
          <p:nvPr/>
        </p:nvSpPr>
        <p:spPr>
          <a:xfrm>
            <a:off x="4871865" y="2636913"/>
            <a:ext cx="23887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반납 처리하기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반납 내역 조회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 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1" name="Google Shape;441;p43"/>
          <p:cNvCxnSpPr/>
          <p:nvPr/>
        </p:nvCxnSpPr>
        <p:spPr>
          <a:xfrm>
            <a:off x="1742440" y="4754136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42" name="Google Shape;442;p43"/>
          <p:cNvGrpSpPr/>
          <p:nvPr/>
        </p:nvGrpSpPr>
        <p:grpSpPr>
          <a:xfrm>
            <a:off x="4733513" y="4962654"/>
            <a:ext cx="2724977" cy="338554"/>
            <a:chOff x="4762943" y="4714177"/>
            <a:chExt cx="2724977" cy="338554"/>
          </a:xfrm>
        </p:grpSpPr>
        <p:sp>
          <p:nvSpPr>
            <p:cNvPr id="443" name="Google Shape;443;p43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>
            <a:off x="4439816" y="692696"/>
            <a:ext cx="3308072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– 반납확인 - 반납처리</a:t>
            </a:r>
            <a:endParaRPr/>
          </a:p>
        </p:txBody>
      </p:sp>
      <p:cxnSp>
        <p:nvCxnSpPr>
          <p:cNvPr id="450" name="Google Shape;450;p44"/>
          <p:cNvCxnSpPr/>
          <p:nvPr/>
        </p:nvCxnSpPr>
        <p:spPr>
          <a:xfrm>
            <a:off x="1742440" y="5546224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51" name="Google Shape;451;p44"/>
          <p:cNvGrpSpPr/>
          <p:nvPr/>
        </p:nvGrpSpPr>
        <p:grpSpPr>
          <a:xfrm>
            <a:off x="4733513" y="5754742"/>
            <a:ext cx="2724977" cy="338554"/>
            <a:chOff x="4762943" y="4714177"/>
            <a:chExt cx="2724977" cy="338554"/>
          </a:xfrm>
        </p:grpSpPr>
        <p:sp>
          <p:nvSpPr>
            <p:cNvPr id="452" name="Google Shape;452;p44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54" name="Google Shape;454;p44"/>
          <p:cNvGraphicFramePr/>
          <p:nvPr/>
        </p:nvGraphicFramePr>
        <p:xfrm>
          <a:off x="2063553" y="2241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848625"/>
                <a:gridCol w="1679975"/>
                <a:gridCol w="1575850"/>
                <a:gridCol w="936100"/>
                <a:gridCol w="1080125"/>
                <a:gridCol w="646500"/>
                <a:gridCol w="11537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도서명(도서번호)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성함(회원번호)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대여 날짜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반납 날짜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반납여부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연체여부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1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점프 투 파이썬(101)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홍길동(210)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2020.03.05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2020.03.15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N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1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2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이것이 오라클</a:t>
                      </a: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 </a:t>
                      </a: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(103)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전우치(130)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2020.03.05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2020.03.12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N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-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3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신과 함께 (2341)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성춘향(158)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2020.03.05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2020.03.16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N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2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55" name="Google Shape;455;p44"/>
          <p:cNvSpPr txBox="1"/>
          <p:nvPr/>
        </p:nvSpPr>
        <p:spPr>
          <a:xfrm>
            <a:off x="4880681" y="4221089"/>
            <a:ext cx="23326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날짜별 오름차순 조회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날짜별 내림차순 조회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숫자를 눌러 반납처리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일괄적으로 모두 반납처리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 가기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44"/>
          <p:cNvSpPr txBox="1"/>
          <p:nvPr/>
        </p:nvSpPr>
        <p:spPr>
          <a:xfrm>
            <a:off x="5015881" y="1578278"/>
            <a:ext cx="20425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대여목록 현황 </a:t>
            </a:r>
            <a:endParaRPr/>
          </a:p>
        </p:txBody>
      </p:sp>
      <p:sp>
        <p:nvSpPr>
          <p:cNvPr id="457" name="Google Shape;457;p44"/>
          <p:cNvSpPr/>
          <p:nvPr/>
        </p:nvSpPr>
        <p:spPr>
          <a:xfrm>
            <a:off x="670560" y="1312456"/>
            <a:ext cx="10891520" cy="40252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대거 수정 필요.. (승환)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코드 받아서 반납처리하고 대여정보 화면에 출력되도록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– 반납확인</a:t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5010992" y="2348880"/>
            <a:ext cx="5309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45"/>
          <p:cNvSpPr txBox="1"/>
          <p:nvPr/>
        </p:nvSpPr>
        <p:spPr>
          <a:xfrm>
            <a:off x="4871865" y="2636913"/>
            <a:ext cx="23887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반납 처리하기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반납 내역 조회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 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5" name="Google Shape;465;p45"/>
          <p:cNvCxnSpPr/>
          <p:nvPr/>
        </p:nvCxnSpPr>
        <p:spPr>
          <a:xfrm>
            <a:off x="1742440" y="4754136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66" name="Google Shape;466;p45"/>
          <p:cNvGrpSpPr/>
          <p:nvPr/>
        </p:nvGrpSpPr>
        <p:grpSpPr>
          <a:xfrm>
            <a:off x="4733513" y="4962654"/>
            <a:ext cx="2724977" cy="338554"/>
            <a:chOff x="4762943" y="4714177"/>
            <a:chExt cx="2724977" cy="338554"/>
          </a:xfrm>
        </p:grpSpPr>
        <p:sp>
          <p:nvSpPr>
            <p:cNvPr id="467" name="Google Shape;467;p45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/>
          <p:nvPr/>
        </p:nvSpPr>
        <p:spPr>
          <a:xfrm>
            <a:off x="4295800" y="1000390"/>
            <a:ext cx="3672408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– 반납확인 - 내역조회</a:t>
            </a:r>
            <a:endParaRPr/>
          </a:p>
        </p:txBody>
      </p:sp>
      <p:grpSp>
        <p:nvGrpSpPr>
          <p:cNvPr id="474" name="Google Shape;474;p46"/>
          <p:cNvGrpSpPr/>
          <p:nvPr/>
        </p:nvGrpSpPr>
        <p:grpSpPr>
          <a:xfrm>
            <a:off x="3382169" y="2298358"/>
            <a:ext cx="5574580" cy="338554"/>
            <a:chOff x="4762943" y="4714177"/>
            <a:chExt cx="2724977" cy="338554"/>
          </a:xfrm>
        </p:grpSpPr>
        <p:sp>
          <p:nvSpPr>
            <p:cNvPr id="475" name="Google Shape;475;p46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 시작일 입력 : </a:t>
              </a: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2020.03.05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7" name="Google Shape;477;p46"/>
          <p:cNvGrpSpPr/>
          <p:nvPr/>
        </p:nvGrpSpPr>
        <p:grpSpPr>
          <a:xfrm>
            <a:off x="3359696" y="2874422"/>
            <a:ext cx="5574580" cy="338554"/>
            <a:chOff x="4762943" y="4714177"/>
            <a:chExt cx="2724977" cy="338554"/>
          </a:xfrm>
        </p:grpSpPr>
        <p:sp>
          <p:nvSpPr>
            <p:cNvPr id="478" name="Google Shape;478;p46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 종료일 입력 : </a:t>
              </a: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2020.07.05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7"/>
          <p:cNvSpPr/>
          <p:nvPr/>
        </p:nvSpPr>
        <p:spPr>
          <a:xfrm>
            <a:off x="4295800" y="1000390"/>
            <a:ext cx="3672408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관리 – 반납확인 - 내역조회</a:t>
            </a:r>
            <a:endParaRPr/>
          </a:p>
        </p:txBody>
      </p:sp>
      <p:graphicFrame>
        <p:nvGraphicFramePr>
          <p:cNvPr id="485" name="Google Shape;485;p47"/>
          <p:cNvGraphicFramePr/>
          <p:nvPr/>
        </p:nvGraphicFramePr>
        <p:xfrm>
          <a:off x="2063552" y="2241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1108200"/>
                <a:gridCol w="2193850"/>
                <a:gridCol w="2057875"/>
                <a:gridCol w="1222450"/>
                <a:gridCol w="14105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도서명(도서번호)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성함(회원번호)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대여 날짜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반납 날짜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1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점프 투 파이썬(101)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홍길동(210)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2020.03.05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2020.03.15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2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이것이 오라클</a:t>
                      </a: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 </a:t>
                      </a: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(103)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전우치(130)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2020.03.05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2020.03.12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3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262626"/>
                          </a:solidFill>
                        </a:rPr>
                        <a:t>신과 함께 (2341)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성춘향(158)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2020.03.05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2020.03.16</a:t>
                      </a:r>
                      <a:endParaRPr sz="10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6" name="Google Shape;486;p47"/>
          <p:cNvSpPr txBox="1"/>
          <p:nvPr/>
        </p:nvSpPr>
        <p:spPr>
          <a:xfrm>
            <a:off x="4799857" y="4542220"/>
            <a:ext cx="1200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 가기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8"/>
          <p:cNvSpPr txBox="1"/>
          <p:nvPr/>
        </p:nvSpPr>
        <p:spPr>
          <a:xfrm>
            <a:off x="2774577" y="1030942"/>
            <a:ext cx="6190129" cy="4107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추가/수정/삭제 페이지 입니다.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추가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수정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삭제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  메인 메뉴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원하시는 메뉴의 번호를 입력하세요. :</a:t>
            </a:r>
            <a:endParaRPr/>
          </a:p>
        </p:txBody>
      </p:sp>
      <p:sp>
        <p:nvSpPr>
          <p:cNvPr id="492" name="Google Shape;492;p48"/>
          <p:cNvSpPr/>
          <p:nvPr/>
        </p:nvSpPr>
        <p:spPr>
          <a:xfrm>
            <a:off x="6289110" y="5154708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9"/>
          <p:cNvSpPr txBox="1"/>
          <p:nvPr/>
        </p:nvSpPr>
        <p:spPr>
          <a:xfrm>
            <a:off x="2940424" y="193205"/>
            <a:ext cx="6149788" cy="558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추가 페이지 입니다.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도서명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 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출판사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대분류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소분류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수량 :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  메인 메뉴로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원하시는 메뉴의 번호를 입력하세요. :</a:t>
            </a:r>
            <a:endParaRPr/>
          </a:p>
        </p:txBody>
      </p:sp>
      <p:sp>
        <p:nvSpPr>
          <p:cNvPr id="499" name="Google Shape;499;p49"/>
          <p:cNvSpPr/>
          <p:nvPr/>
        </p:nvSpPr>
        <p:spPr>
          <a:xfrm>
            <a:off x="3850710" y="1783978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49"/>
          <p:cNvSpPr/>
          <p:nvPr/>
        </p:nvSpPr>
        <p:spPr>
          <a:xfrm>
            <a:off x="3850709" y="2148691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49"/>
          <p:cNvSpPr/>
          <p:nvPr/>
        </p:nvSpPr>
        <p:spPr>
          <a:xfrm>
            <a:off x="3850708" y="2505636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49"/>
          <p:cNvSpPr/>
          <p:nvPr/>
        </p:nvSpPr>
        <p:spPr>
          <a:xfrm>
            <a:off x="3850707" y="2881557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49"/>
          <p:cNvSpPr/>
          <p:nvPr/>
        </p:nvSpPr>
        <p:spPr>
          <a:xfrm>
            <a:off x="3850707" y="3238502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49"/>
          <p:cNvSpPr/>
          <p:nvPr/>
        </p:nvSpPr>
        <p:spPr>
          <a:xfrm>
            <a:off x="3850706" y="3595447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49"/>
          <p:cNvSpPr/>
          <p:nvPr/>
        </p:nvSpPr>
        <p:spPr>
          <a:xfrm>
            <a:off x="6520400" y="5473075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4936574" y="2642175"/>
            <a:ext cx="231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저자별 검색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제목별 검색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출판사별 검색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4516120" y="1381390"/>
            <a:ext cx="3159900" cy="61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검색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0"/>
          <p:cNvSpPr txBox="1"/>
          <p:nvPr/>
        </p:nvSpPr>
        <p:spPr>
          <a:xfrm>
            <a:off x="1994647" y="802805"/>
            <a:ext cx="8202705" cy="4846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도서가 성공적으로 추가되었습니다.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[도서관리 코드]	[대분류]	[소분류]	[출판사]	[저자]	[제목]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853-가-12e235-1  	참고서	?	도우출판	남궁성	자바의 정석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853-가-12e235-2 	참고서	?	도우출판	남궁성	자바의 정석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853-가-12e235-3	참고서	?	도우출판	남궁성	자바의 정석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 입력하면 메뉴로 돌아갑니다.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0"/>
          <p:cNvSpPr/>
          <p:nvPr/>
        </p:nvSpPr>
        <p:spPr>
          <a:xfrm>
            <a:off x="10318374" y="2921751"/>
            <a:ext cx="2662519" cy="88899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66" y="60682"/>
                </a:moveTo>
                <a:lnTo>
                  <a:pt x="-60832" y="95909"/>
                </a:lnTo>
              </a:path>
            </a:pathLst>
          </a:custGeom>
          <a:solidFill>
            <a:srgbClr val="DBDBDB"/>
          </a:solidFill>
          <a:ln cap="flat" cmpd="sng" w="1905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17161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입력한 대분류/소분류, 수량에 따라 도서관리 코드가 자동 부여됨.</a:t>
            </a:r>
            <a:endParaRPr sz="1200">
              <a:solidFill>
                <a:srgbClr val="17161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1"/>
          <p:cNvSpPr txBox="1"/>
          <p:nvPr/>
        </p:nvSpPr>
        <p:spPr>
          <a:xfrm>
            <a:off x="1837765" y="267333"/>
            <a:ext cx="8193741" cy="6323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수정 페이지 입니다.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수정할 도서의 도서관리 코드를 입력하세요.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1개의 도서가 검색되었습니다.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[번호]	[도서관리 코드]	[대분류]	[소분류]	[출판사]	[저자]	[제목]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853-가-12e235  	참고서	?	도우출판	남궁성	자바의 정석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수정할 도서의 번호를 입력하세요. :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1"/>
          <p:cNvSpPr/>
          <p:nvPr/>
        </p:nvSpPr>
        <p:spPr>
          <a:xfrm>
            <a:off x="5155441" y="5862920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51"/>
          <p:cNvSpPr/>
          <p:nvPr/>
        </p:nvSpPr>
        <p:spPr>
          <a:xfrm>
            <a:off x="6020168" y="1828801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2"/>
          <p:cNvSpPr txBox="1"/>
          <p:nvPr/>
        </p:nvSpPr>
        <p:spPr>
          <a:xfrm>
            <a:off x="1974476" y="1757083"/>
            <a:ext cx="8243047" cy="2999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코드/대분류/소분류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출판사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  메인 메뉴로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원하시는 메뉴의 번호를 입력하세요. :</a:t>
            </a:r>
            <a:endParaRPr/>
          </a:p>
        </p:txBody>
      </p:sp>
      <p:sp>
        <p:nvSpPr>
          <p:cNvPr id="524" name="Google Shape;524;p52"/>
          <p:cNvSpPr/>
          <p:nvPr/>
        </p:nvSpPr>
        <p:spPr>
          <a:xfrm>
            <a:off x="5478170" y="4419603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 txBox="1"/>
          <p:nvPr/>
        </p:nvSpPr>
        <p:spPr>
          <a:xfrm>
            <a:off x="1974476" y="1066800"/>
            <a:ext cx="8243047" cy="44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도서관리 코드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대분류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소분류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  취소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원하시는 메뉴의 번호를 입력하세요. 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수정이 완료되었습니다.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 입력하면 메인메뉴로 돌아갑니다.</a:t>
            </a:r>
            <a:endParaRPr/>
          </a:p>
        </p:txBody>
      </p:sp>
      <p:sp>
        <p:nvSpPr>
          <p:cNvPr id="530" name="Google Shape;530;p53"/>
          <p:cNvSpPr/>
          <p:nvPr/>
        </p:nvSpPr>
        <p:spPr>
          <a:xfrm>
            <a:off x="3532829" y="1524002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53"/>
          <p:cNvSpPr/>
          <p:nvPr/>
        </p:nvSpPr>
        <p:spPr>
          <a:xfrm>
            <a:off x="3532829" y="1891557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53"/>
          <p:cNvSpPr/>
          <p:nvPr/>
        </p:nvSpPr>
        <p:spPr>
          <a:xfrm>
            <a:off x="3532826" y="2259111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53"/>
          <p:cNvSpPr/>
          <p:nvPr/>
        </p:nvSpPr>
        <p:spPr>
          <a:xfrm>
            <a:off x="5496100" y="4096872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4"/>
          <p:cNvSpPr txBox="1"/>
          <p:nvPr/>
        </p:nvSpPr>
        <p:spPr>
          <a:xfrm>
            <a:off x="2940424" y="193205"/>
            <a:ext cx="6149788" cy="6323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삭제 페이지 입니다.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삭제할 도서의 도서관리 코드를 입력하세요.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2개의 도서가 검색되었습니다.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853-가-12e235-1  자바의 정석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853-가-12e265-2  이것이 자바다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삭제할 도서의 번호를 입력하세요.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삭제를 종료하시려면 0을 입력하세요. :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4"/>
          <p:cNvSpPr/>
          <p:nvPr/>
        </p:nvSpPr>
        <p:spPr>
          <a:xfrm>
            <a:off x="7046994" y="5782238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54"/>
          <p:cNvSpPr/>
          <p:nvPr/>
        </p:nvSpPr>
        <p:spPr>
          <a:xfrm>
            <a:off x="7140756" y="1748119"/>
            <a:ext cx="1008162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5"/>
          <p:cNvSpPr txBox="1"/>
          <p:nvPr/>
        </p:nvSpPr>
        <p:spPr>
          <a:xfrm>
            <a:off x="2832848" y="892452"/>
            <a:ext cx="6149788" cy="373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도서가 성공적으로 삭제되었습니다.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853-가-12e235  자바의 정석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853-가-12e265  이것이 자바다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엔터를 입력하면 메뉴로 돌아갑니다.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0" name="Google Shape;550;p56"/>
          <p:cNvGraphicFramePr/>
          <p:nvPr/>
        </p:nvGraphicFramePr>
        <p:xfrm>
          <a:off x="1183020" y="1950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1008000"/>
                <a:gridCol w="739650"/>
                <a:gridCol w="4250525"/>
                <a:gridCol w="1440000"/>
                <a:gridCol w="1440000"/>
                <a:gridCol w="9478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회원 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성함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책 제목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대출일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반납일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연체 일수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265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오승현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데미안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2020-05-28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189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강예은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시선으로부터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2020-05-13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2020-05-20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8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71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박지연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방구석 미술관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2020-05-11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2020-05-19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51" name="Google Shape;551;p56"/>
          <p:cNvCxnSpPr/>
          <p:nvPr/>
        </p:nvCxnSpPr>
        <p:spPr>
          <a:xfrm>
            <a:off x="1742440" y="5178450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52" name="Google Shape;552;p56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553" name="Google Shape;553;p5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554" name="Google Shape;554;p5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5" name="Google Shape;555;p56"/>
          <p:cNvSpPr txBox="1"/>
          <p:nvPr/>
        </p:nvSpPr>
        <p:spPr>
          <a:xfrm>
            <a:off x="4392649" y="4058924"/>
            <a:ext cx="155683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이전페이지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다음페이지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 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56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 관리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1" name="Google Shape;561;p57"/>
          <p:cNvCxnSpPr/>
          <p:nvPr/>
        </p:nvCxnSpPr>
        <p:spPr>
          <a:xfrm>
            <a:off x="1742440" y="5178450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62" name="Google Shape;562;p57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563" name="Google Shape;563;p57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564" name="Google Shape;564;p5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5" name="Google Shape;565;p5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 관리</a:t>
            </a:r>
            <a:endParaRPr/>
          </a:p>
        </p:txBody>
      </p:sp>
      <p:sp>
        <p:nvSpPr>
          <p:cNvPr id="566" name="Google Shape;566;p57"/>
          <p:cNvSpPr txBox="1"/>
          <p:nvPr/>
        </p:nvSpPr>
        <p:spPr>
          <a:xfrm>
            <a:off x="5384106" y="2823712"/>
            <a:ext cx="14237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이름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책 제목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1" name="Google Shape;571;p58"/>
          <p:cNvCxnSpPr/>
          <p:nvPr/>
        </p:nvCxnSpPr>
        <p:spPr>
          <a:xfrm>
            <a:off x="1742440" y="5178450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72" name="Google Shape;572;p58"/>
          <p:cNvGrpSpPr/>
          <p:nvPr/>
        </p:nvGrpSpPr>
        <p:grpSpPr>
          <a:xfrm>
            <a:off x="4733512" y="1999363"/>
            <a:ext cx="2724977" cy="338554"/>
            <a:chOff x="4762943" y="4714177"/>
            <a:chExt cx="2724977" cy="338554"/>
          </a:xfrm>
        </p:grpSpPr>
        <p:sp>
          <p:nvSpPr>
            <p:cNvPr id="573" name="Google Shape;573;p58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 입력 : </a:t>
              </a:r>
              <a:endParaRPr/>
            </a:p>
          </p:txBody>
        </p:sp>
        <p:sp>
          <p:nvSpPr>
            <p:cNvPr id="574" name="Google Shape;574;p58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미술관</a:t>
              </a:r>
              <a:endParaRPr/>
            </a:p>
          </p:txBody>
        </p:sp>
      </p:grpSp>
      <p:sp>
        <p:nvSpPr>
          <p:cNvPr id="575" name="Google Shape;575;p5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연체 관리</a:t>
            </a:r>
            <a:endParaRPr/>
          </a:p>
        </p:txBody>
      </p:sp>
      <p:graphicFrame>
        <p:nvGraphicFramePr>
          <p:cNvPr id="576" name="Google Shape;576;p58"/>
          <p:cNvGraphicFramePr/>
          <p:nvPr/>
        </p:nvGraphicFramePr>
        <p:xfrm>
          <a:off x="1183020" y="2753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1008000"/>
                <a:gridCol w="739650"/>
                <a:gridCol w="4250525"/>
                <a:gridCol w="1440000"/>
                <a:gridCol w="1440000"/>
                <a:gridCol w="9478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회원 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성함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책 제목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대출일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반납일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연체 일수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71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박지연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방구석 미술관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2020-05-11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2020-05-19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77" name="Google Shape;577;p58"/>
          <p:cNvSpPr txBox="1"/>
          <p:nvPr/>
        </p:nvSpPr>
        <p:spPr>
          <a:xfrm>
            <a:off x="5249454" y="4141675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홈으로 돌아가기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9"/>
          <p:cNvSpPr txBox="1"/>
          <p:nvPr/>
        </p:nvSpPr>
        <p:spPr>
          <a:xfrm>
            <a:off x="4630695" y="3075057"/>
            <a:ext cx="29306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게시판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/>
        </p:nvSpPr>
        <p:spPr>
          <a:xfrm>
            <a:off x="4013861" y="2938544"/>
            <a:ext cx="10919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저자명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5105827" y="2938544"/>
            <a:ext cx="2886267" cy="3693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4516045" y="1736615"/>
            <a:ext cx="3159900" cy="61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저자별</a:t>
            </a: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검색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7" name="Google Shape;587;p60"/>
          <p:cNvGraphicFramePr/>
          <p:nvPr/>
        </p:nvGraphicFramePr>
        <p:xfrm>
          <a:off x="1619124" y="1950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632250"/>
                <a:gridCol w="4682000"/>
                <a:gridCol w="1279750"/>
                <a:gridCol w="1279750"/>
                <a:gridCol w="10800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제목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작성일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처리 상태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185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희망도서 신청 절차</a:t>
                      </a: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 </a:t>
                      </a: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문의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김영주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2020-05-28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대기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184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도서관 회원증 분실 문의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박현아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2020-05-20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대기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183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**</a:t>
                      </a: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 누.구.나 무료 혜택 가능 클.릭 **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김불법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2020-05-20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대기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88" name="Google Shape;588;p60"/>
          <p:cNvCxnSpPr/>
          <p:nvPr/>
        </p:nvCxnSpPr>
        <p:spPr>
          <a:xfrm>
            <a:off x="1742440" y="5178450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89" name="Google Shape;589;p6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590" name="Google Shape;590;p60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 입력 : </a:t>
              </a:r>
              <a:endParaRPr/>
            </a:p>
          </p:txBody>
        </p:sp>
        <p:sp>
          <p:nvSpPr>
            <p:cNvPr id="591" name="Google Shape;591;p60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2" name="Google Shape;592;p60"/>
          <p:cNvSpPr txBox="1"/>
          <p:nvPr/>
        </p:nvSpPr>
        <p:spPr>
          <a:xfrm>
            <a:off x="5131250" y="3616505"/>
            <a:ext cx="212109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내용 조회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작성자/제목 검색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 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60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게시판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8" name="Google Shape;598;p61"/>
          <p:cNvGraphicFramePr/>
          <p:nvPr/>
        </p:nvGraphicFramePr>
        <p:xfrm>
          <a:off x="1619124" y="1950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632250"/>
                <a:gridCol w="4682000"/>
                <a:gridCol w="1279750"/>
                <a:gridCol w="1279750"/>
                <a:gridCol w="1080000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제목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작성자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작성일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처리 상태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185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희망도서 신청 절차</a:t>
                      </a: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 </a:t>
                      </a: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문의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김영주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2020-05-28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대기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184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도서관 회원증 분실 문의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박현아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2020-05-20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대기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183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전자 회원증 도입 건의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정혜민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2020-05-19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완료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99" name="Google Shape;599;p61"/>
          <p:cNvCxnSpPr/>
          <p:nvPr/>
        </p:nvCxnSpPr>
        <p:spPr>
          <a:xfrm>
            <a:off x="1742440" y="5178450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00" name="Google Shape;600;p61"/>
          <p:cNvGrpSpPr/>
          <p:nvPr/>
        </p:nvGrpSpPr>
        <p:grpSpPr>
          <a:xfrm>
            <a:off x="4045824" y="5432387"/>
            <a:ext cx="3412665" cy="338554"/>
            <a:chOff x="4075255" y="4714177"/>
            <a:chExt cx="3412665" cy="338554"/>
          </a:xfrm>
        </p:grpSpPr>
        <p:sp>
          <p:nvSpPr>
            <p:cNvPr id="601" name="Google Shape;601;p61"/>
            <p:cNvSpPr txBox="1"/>
            <p:nvPr/>
          </p:nvSpPr>
          <p:spPr>
            <a:xfrm>
              <a:off x="4075255" y="4714177"/>
              <a:ext cx="19543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번호 입력 : </a:t>
              </a:r>
              <a:endParaRPr/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3" name="Google Shape;603;p61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게시판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8" name="Google Shape;608;p62"/>
          <p:cNvCxnSpPr/>
          <p:nvPr/>
        </p:nvCxnSpPr>
        <p:spPr>
          <a:xfrm>
            <a:off x="1742440" y="5178450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9" name="Google Shape;609;p62"/>
          <p:cNvSpPr txBox="1"/>
          <p:nvPr/>
        </p:nvSpPr>
        <p:spPr>
          <a:xfrm>
            <a:off x="3963095" y="1896651"/>
            <a:ext cx="41232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No.183  [</a:t>
            </a:r>
            <a:r>
              <a:rPr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 회원증 도입 건의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전자회원증을 도입에 대해 건의드립니다.</a:t>
            </a:r>
            <a:endParaRPr/>
          </a:p>
        </p:txBody>
      </p:sp>
      <p:grpSp>
        <p:nvGrpSpPr>
          <p:cNvPr id="610" name="Google Shape;610;p62"/>
          <p:cNvGrpSpPr/>
          <p:nvPr/>
        </p:nvGrpSpPr>
        <p:grpSpPr>
          <a:xfrm>
            <a:off x="3062111" y="3207778"/>
            <a:ext cx="6067777" cy="1022727"/>
            <a:chOff x="3640103" y="3723120"/>
            <a:chExt cx="6067777" cy="1022727"/>
          </a:xfrm>
        </p:grpSpPr>
        <p:sp>
          <p:nvSpPr>
            <p:cNvPr id="611" name="Google Shape;611;p62"/>
            <p:cNvSpPr txBox="1"/>
            <p:nvPr/>
          </p:nvSpPr>
          <p:spPr>
            <a:xfrm>
              <a:off x="3640103" y="3723120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딥변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2" name="Google Shape;612;p62"/>
            <p:cNvSpPr/>
            <p:nvPr/>
          </p:nvSpPr>
          <p:spPr>
            <a:xfrm>
              <a:off x="5873566" y="3761884"/>
              <a:ext cx="3834314" cy="98396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해당 사항에 관련해서는 현재 절차를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 중으로 빠른 시일 내에 안내드리겠습니다. 감사합니다.</a:t>
              </a:r>
              <a:endParaRPr/>
            </a:p>
          </p:txBody>
        </p:sp>
      </p:grpSp>
      <p:sp>
        <p:nvSpPr>
          <p:cNvPr id="613" name="Google Shape;613;p62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게시판</a:t>
            </a:r>
            <a:endParaRPr/>
          </a:p>
        </p:txBody>
      </p:sp>
      <p:sp>
        <p:nvSpPr>
          <p:cNvPr id="614" name="Google Shape;614;p62"/>
          <p:cNvSpPr txBox="1"/>
          <p:nvPr/>
        </p:nvSpPr>
        <p:spPr>
          <a:xfrm>
            <a:off x="8544560" y="1446525"/>
            <a:ext cx="43078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삭제하기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답변달기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0" name="Google Shape;620;p63"/>
          <p:cNvCxnSpPr/>
          <p:nvPr/>
        </p:nvCxnSpPr>
        <p:spPr>
          <a:xfrm>
            <a:off x="1742440" y="5178450"/>
            <a:ext cx="870712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1" name="Google Shape;621;p63"/>
          <p:cNvSpPr txBox="1"/>
          <p:nvPr/>
        </p:nvSpPr>
        <p:spPr>
          <a:xfrm>
            <a:off x="4231547" y="2414738"/>
            <a:ext cx="37289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No.183  [</a:t>
            </a:r>
            <a:r>
              <a:rPr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 회원증 도입 건의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게시글에 답변이 등록되었습니다.</a:t>
            </a:r>
            <a:endParaRPr/>
          </a:p>
        </p:txBody>
      </p:sp>
      <p:sp>
        <p:nvSpPr>
          <p:cNvPr id="622" name="Google Shape;622;p63"/>
          <p:cNvSpPr txBox="1"/>
          <p:nvPr/>
        </p:nvSpPr>
        <p:spPr>
          <a:xfrm>
            <a:off x="5249454" y="4024037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홈으로 돌아가기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63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게시판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4538474" y="1169125"/>
            <a:ext cx="40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‘권경은’저자에 관한 도서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2032000" y="3978235"/>
            <a:ext cx="3352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대여신청 및 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" name="Google Shape;139;p7"/>
          <p:cNvCxnSpPr/>
          <p:nvPr/>
        </p:nvCxnSpPr>
        <p:spPr>
          <a:xfrm>
            <a:off x="2032000" y="4952010"/>
            <a:ext cx="812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7"/>
          <p:cNvSpPr txBox="1"/>
          <p:nvPr/>
        </p:nvSpPr>
        <p:spPr>
          <a:xfrm>
            <a:off x="2032000" y="5279455"/>
            <a:ext cx="2558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번호를 입력해주세요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4590714" y="5279455"/>
            <a:ext cx="3175748" cy="3693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2" name="Google Shape;142;p7"/>
          <p:cNvGraphicFramePr/>
          <p:nvPr/>
        </p:nvGraphicFramePr>
        <p:xfrm>
          <a:off x="1666899" y="1804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579375"/>
                <a:gridCol w="4042575"/>
                <a:gridCol w="1266800"/>
                <a:gridCol w="1266800"/>
                <a:gridCol w="1326575"/>
                <a:gridCol w="989675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도서명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저자명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출판사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위치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대여상태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125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외할머니와 치킨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대여중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112-2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대여가능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대여가능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/>
        </p:nvSpPr>
        <p:spPr>
          <a:xfrm>
            <a:off x="4013861" y="2938544"/>
            <a:ext cx="861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5105827" y="2938544"/>
            <a:ext cx="2886267" cy="3693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4604845" y="1785965"/>
            <a:ext cx="3159900" cy="61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b="1" lang="ko-KR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 검색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/>
        </p:nvSpPr>
        <p:spPr>
          <a:xfrm>
            <a:off x="3753236" y="1169125"/>
            <a:ext cx="48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‘나,아기일적’에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관한 도서 목록입니다.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6" name="Google Shape;156;p9"/>
          <p:cNvCxnSpPr/>
          <p:nvPr/>
        </p:nvCxnSpPr>
        <p:spPr>
          <a:xfrm>
            <a:off x="2032000" y="4952010"/>
            <a:ext cx="812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9"/>
          <p:cNvSpPr txBox="1"/>
          <p:nvPr/>
        </p:nvSpPr>
        <p:spPr>
          <a:xfrm>
            <a:off x="2032000" y="5279455"/>
            <a:ext cx="2558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번호를 입력해주세요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4590714" y="5279455"/>
            <a:ext cx="3175748" cy="3693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2032000" y="3978235"/>
            <a:ext cx="3352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대여신청 및 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0" name="Google Shape;160;p9"/>
          <p:cNvGraphicFramePr/>
          <p:nvPr/>
        </p:nvGraphicFramePr>
        <p:xfrm>
          <a:off x="1666899" y="1804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{042DAFCC-AD74-4AE7-82F5-D8385FE7954B}</a:tableStyleId>
              </a:tblPr>
              <a:tblGrid>
                <a:gridCol w="579375"/>
                <a:gridCol w="4042575"/>
                <a:gridCol w="1266800"/>
                <a:gridCol w="1266800"/>
                <a:gridCol w="1326575"/>
                <a:gridCol w="989675"/>
              </a:tblGrid>
              <a:tr h="5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번호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도서명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저자명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출판사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위치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대여상태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112-1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대여중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112-2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/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대여가능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112-3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나,아기일적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14400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권경은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하움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A-2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rgbClr val="262626"/>
                          </a:solidFill>
                        </a:rPr>
                        <a:t>대여가능</a:t>
                      </a:r>
                      <a:endParaRPr sz="1600">
                        <a:solidFill>
                          <a:srgbClr val="26262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2020-06-18T00:54:56Z</dcterms:created>
  <dc:creator>Doyun Lee</dc:creator>
</cp:coreProperties>
</file>