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71" r:id="rId3"/>
    <p:sldId id="272" r:id="rId4"/>
    <p:sldId id="273" r:id="rId5"/>
    <p:sldId id="275" r:id="rId6"/>
    <p:sldId id="274" r:id="rId7"/>
    <p:sldId id="276" r:id="rId8"/>
    <p:sldId id="278" r:id="rId9"/>
    <p:sldId id="279" r:id="rId10"/>
    <p:sldId id="288" r:id="rId11"/>
    <p:sldId id="289" r:id="rId12"/>
    <p:sldId id="277" r:id="rId13"/>
    <p:sldId id="262" r:id="rId14"/>
    <p:sldId id="258" r:id="rId15"/>
    <p:sldId id="259" r:id="rId16"/>
    <p:sldId id="267" r:id="rId17"/>
    <p:sldId id="268" r:id="rId18"/>
    <p:sldId id="261" r:id="rId19"/>
    <p:sldId id="263" r:id="rId20"/>
    <p:sldId id="269" r:id="rId21"/>
    <p:sldId id="266" r:id="rId22"/>
    <p:sldId id="264" r:id="rId23"/>
    <p:sldId id="280" r:id="rId24"/>
    <p:sldId id="287" r:id="rId25"/>
    <p:sldId id="282" r:id="rId26"/>
    <p:sldId id="283" r:id="rId27"/>
    <p:sldId id="284" r:id="rId28"/>
    <p:sldId id="285" r:id="rId29"/>
    <p:sldId id="286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75" d="100"/>
          <a:sy n="75" d="100"/>
        </p:scale>
        <p:origin x="226" y="2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38228-3B69-46E0-932B-7D597BAE1FF2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E441-1998-445E-9A67-7907670B79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0105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38228-3B69-46E0-932B-7D597BAE1FF2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E441-1998-445E-9A67-7907670B79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300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38228-3B69-46E0-932B-7D597BAE1FF2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E441-1998-445E-9A67-7907670B79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830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38228-3B69-46E0-932B-7D597BAE1FF2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E441-1998-445E-9A67-7907670B79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887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38228-3B69-46E0-932B-7D597BAE1FF2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E441-1998-445E-9A67-7907670B79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9182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38228-3B69-46E0-932B-7D597BAE1FF2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E441-1998-445E-9A67-7907670B79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997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38228-3B69-46E0-932B-7D597BAE1FF2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E441-1998-445E-9A67-7907670B79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3652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38228-3B69-46E0-932B-7D597BAE1FF2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E441-1998-445E-9A67-7907670B79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622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38228-3B69-46E0-932B-7D597BAE1FF2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E441-1998-445E-9A67-7907670B79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179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38228-3B69-46E0-932B-7D597BAE1FF2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E441-1998-445E-9A67-7907670B79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8874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38228-3B69-46E0-932B-7D597BAE1FF2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E441-1998-445E-9A67-7907670B79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45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38228-3B69-46E0-932B-7D597BAE1FF2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4E441-1998-445E-9A67-7907670B79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227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742440" y="5178450"/>
            <a:ext cx="870712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010991" y="2598500"/>
            <a:ext cx="1978427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연체 내역 조회</a:t>
            </a:r>
            <a:endParaRPr lang="en-US" altLang="ko-KR" sz="16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연체 회원 관리</a:t>
            </a:r>
            <a:endParaRPr lang="en-US" altLang="ko-KR" sz="16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733512" y="5432387"/>
            <a:ext cx="2724977" cy="338554"/>
            <a:chOff x="4762943" y="4714177"/>
            <a:chExt cx="2724977" cy="338554"/>
          </a:xfrm>
        </p:grpSpPr>
        <p:sp>
          <p:nvSpPr>
            <p:cNvPr id="7" name="TextBox 6"/>
            <p:cNvSpPr txBox="1"/>
            <p:nvPr/>
          </p:nvSpPr>
          <p:spPr>
            <a:xfrm>
              <a:off x="4762943" y="4714177"/>
              <a:ext cx="1266693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번호 입력 </a:t>
              </a:r>
              <a:r>
                <a:rPr lang="en-US" altLang="ko-KR" sz="16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: </a:t>
              </a: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6029636" y="4714177"/>
              <a:ext cx="145828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</a:rPr>
                <a:t>1</a:t>
              </a:r>
              <a:endParaRPr lang="ko-KR" altLang="en-US" sz="16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4516120" y="913721"/>
            <a:ext cx="3159760" cy="6197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연체 관리</a:t>
            </a:r>
            <a:endParaRPr lang="ko-KR" altLang="en-US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6553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/>
        </p:nvCxnSpPr>
        <p:spPr>
          <a:xfrm>
            <a:off x="1742440" y="5178450"/>
            <a:ext cx="870712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4733512" y="1999363"/>
            <a:ext cx="2724977" cy="338554"/>
            <a:chOff x="4762943" y="4714177"/>
            <a:chExt cx="2724977" cy="338554"/>
          </a:xfrm>
        </p:grpSpPr>
        <p:sp>
          <p:nvSpPr>
            <p:cNvPr id="12" name="TextBox 11"/>
            <p:cNvSpPr txBox="1"/>
            <p:nvPr/>
          </p:nvSpPr>
          <p:spPr>
            <a:xfrm>
              <a:off x="4762943" y="4714177"/>
              <a:ext cx="1266693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검색 입력 </a:t>
              </a:r>
              <a:r>
                <a:rPr lang="en-US" altLang="ko-KR" sz="16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: </a:t>
              </a: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6029636" y="4714177"/>
              <a:ext cx="145828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err="1" smtClean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</a:rPr>
                <a:t>황연체</a:t>
              </a:r>
              <a:endParaRPr lang="ko-KR" altLang="en-US" sz="16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4516120" y="913721"/>
            <a:ext cx="3159760" cy="6197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연체 관리</a:t>
            </a:r>
            <a:endParaRPr lang="ko-KR" altLang="en-US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5715286"/>
              </p:ext>
            </p:extLst>
          </p:nvPr>
        </p:nvGraphicFramePr>
        <p:xfrm>
          <a:off x="2508999" y="2835837"/>
          <a:ext cx="7174002" cy="9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5001">
                  <a:extLst>
                    <a:ext uri="{9D8B030D-6E8A-4147-A177-3AD203B41FA5}">
                      <a16:colId xmlns:a16="http://schemas.microsoft.com/office/drawing/2014/main" val="1284378067"/>
                    </a:ext>
                  </a:extLst>
                </a:gridCol>
                <a:gridCol w="905001">
                  <a:extLst>
                    <a:ext uri="{9D8B030D-6E8A-4147-A177-3AD203B41FA5}">
                      <a16:colId xmlns:a16="http://schemas.microsoft.com/office/drawing/2014/main" val="1446586593"/>
                    </a:ext>
                  </a:extLst>
                </a:gridCol>
                <a:gridCol w="1836000">
                  <a:extLst>
                    <a:ext uri="{9D8B030D-6E8A-4147-A177-3AD203B41FA5}">
                      <a16:colId xmlns:a16="http://schemas.microsoft.com/office/drawing/2014/main" val="4213736523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3078003367"/>
                    </a:ext>
                  </a:extLst>
                </a:gridCol>
                <a:gridCol w="1044000">
                  <a:extLst>
                    <a:ext uri="{9D8B030D-6E8A-4147-A177-3AD203B41FA5}">
                      <a16:colId xmlns:a16="http://schemas.microsoft.com/office/drawing/2014/main" val="4186486209"/>
                    </a:ext>
                  </a:extLst>
                </a:gridCol>
                <a:gridCol w="1476000">
                  <a:extLst>
                    <a:ext uri="{9D8B030D-6E8A-4147-A177-3AD203B41FA5}">
                      <a16:colId xmlns:a16="http://schemas.microsoft.com/office/drawing/2014/main" val="2157667337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회원 번호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성함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핸드폰 번호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성별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연체 횟수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이용 가능 여부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9810656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74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황연체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010-2196-3227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4400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남자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10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-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8012414"/>
                  </a:ext>
                </a:extLst>
              </a:tr>
            </a:tbl>
          </a:graphicData>
        </a:graphic>
      </p:graphicFrame>
      <p:cxnSp>
        <p:nvCxnSpPr>
          <p:cNvPr id="18" name="직선 연결선 17"/>
          <p:cNvCxnSpPr/>
          <p:nvPr/>
        </p:nvCxnSpPr>
        <p:spPr>
          <a:xfrm>
            <a:off x="1742440" y="5178450"/>
            <a:ext cx="870712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/>
          <p:cNvGrpSpPr/>
          <p:nvPr/>
        </p:nvGrpSpPr>
        <p:grpSpPr>
          <a:xfrm>
            <a:off x="4045824" y="5432387"/>
            <a:ext cx="3412665" cy="338554"/>
            <a:chOff x="4075255" y="4714177"/>
            <a:chExt cx="3412665" cy="338554"/>
          </a:xfrm>
        </p:grpSpPr>
        <p:sp>
          <p:nvSpPr>
            <p:cNvPr id="21" name="TextBox 20"/>
            <p:cNvSpPr txBox="1"/>
            <p:nvPr/>
          </p:nvSpPr>
          <p:spPr>
            <a:xfrm>
              <a:off x="4075255" y="4714177"/>
              <a:ext cx="1749197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회원 번호 입력 </a:t>
              </a:r>
              <a:r>
                <a:rPr lang="en-US" altLang="ko-KR" sz="16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: </a:t>
              </a: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6029636" y="4714177"/>
              <a:ext cx="145828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</a:rPr>
                <a:t>74</a:t>
              </a:r>
              <a:endParaRPr lang="ko-KR" altLang="en-US" sz="16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3688770" y="4014146"/>
            <a:ext cx="4838184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해당 회원 번호와  이용 가능 여부를 입력해주세요</a:t>
            </a:r>
            <a:r>
              <a:rPr lang="en-US" altLang="ko-KR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395968" y="4417301"/>
            <a:ext cx="1423788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-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이용중지 </a:t>
            </a:r>
            <a:endParaRPr lang="en-US" altLang="ko-KR" sz="16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4733512" y="5983419"/>
            <a:ext cx="2724977" cy="338554"/>
            <a:chOff x="4762943" y="4714177"/>
            <a:chExt cx="2724977" cy="338554"/>
          </a:xfrm>
        </p:grpSpPr>
        <p:sp>
          <p:nvSpPr>
            <p:cNvPr id="26" name="TextBox 25"/>
            <p:cNvSpPr txBox="1"/>
            <p:nvPr/>
          </p:nvSpPr>
          <p:spPr>
            <a:xfrm>
              <a:off x="4762943" y="4714177"/>
              <a:ext cx="1266693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번호 입력 </a:t>
              </a:r>
              <a:r>
                <a:rPr lang="en-US" altLang="ko-KR" sz="16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: </a:t>
              </a: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6029636" y="4714177"/>
              <a:ext cx="145828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</a:rPr>
                <a:t>2</a:t>
              </a:r>
              <a:endParaRPr lang="ko-KR" altLang="en-US" sz="16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2857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4516120" y="913721"/>
            <a:ext cx="3159760" cy="6197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연체 관리</a:t>
            </a:r>
            <a:endParaRPr lang="ko-KR" altLang="en-US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1742440" y="5178450"/>
            <a:ext cx="870712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/>
          <p:cNvGrpSpPr/>
          <p:nvPr/>
        </p:nvGrpSpPr>
        <p:grpSpPr>
          <a:xfrm>
            <a:off x="4733511" y="5432387"/>
            <a:ext cx="2724978" cy="338554"/>
            <a:chOff x="4762942" y="4714177"/>
            <a:chExt cx="2724978" cy="338554"/>
          </a:xfrm>
        </p:grpSpPr>
        <p:sp>
          <p:nvSpPr>
            <p:cNvPr id="28" name="TextBox 27"/>
            <p:cNvSpPr txBox="1"/>
            <p:nvPr/>
          </p:nvSpPr>
          <p:spPr>
            <a:xfrm>
              <a:off x="4762942" y="4714177"/>
              <a:ext cx="1266693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600" dirty="0" err="1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엔터</a:t>
              </a:r>
              <a:r>
                <a:rPr lang="ko-KR" altLang="en-US" sz="16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 입력 </a:t>
              </a:r>
              <a:r>
                <a:rPr lang="en-US" altLang="ko-KR" sz="16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: </a:t>
              </a: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6029636" y="4714177"/>
              <a:ext cx="145828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</a:rPr>
                <a:t>-</a:t>
              </a:r>
              <a:endParaRPr lang="ko-KR" altLang="en-US" sz="16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4110524" y="2530805"/>
            <a:ext cx="3970960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No.74  </a:t>
            </a:r>
            <a:r>
              <a:rPr lang="ko-KR" altLang="en-US" sz="16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황연체</a:t>
            </a:r>
            <a:r>
              <a:rPr lang="ko-KR" altLang="en-US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 회원님의 이용가능 여부가</a:t>
            </a:r>
            <a:endParaRPr lang="en-US" altLang="ko-KR" sz="16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  <a:p>
            <a:pPr algn="ctr"/>
            <a:r>
              <a:rPr lang="ko-KR" altLang="en-US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이용 중지로 변경되었습니다</a:t>
            </a:r>
            <a:r>
              <a:rPr lang="en-US" altLang="ko-KR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.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249454" y="3977738"/>
            <a:ext cx="1693092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홈으로 돌아가기</a:t>
            </a:r>
            <a:endParaRPr lang="en-US" altLang="ko-KR" sz="16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32257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77745" y="3075057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</a:rPr>
              <a:t>공지사항</a:t>
            </a:r>
            <a:endParaRPr lang="ko-KR" altLang="en-US" sz="4000" b="1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56180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742440" y="5178450"/>
            <a:ext cx="870712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792375" y="2598500"/>
            <a:ext cx="2666114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공지사항 조회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공지사항 추가</a:t>
            </a:r>
            <a:endParaRPr lang="en-US" altLang="ko-KR" sz="16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공지사항 수정 및 삭제 </a:t>
            </a:r>
            <a:endParaRPr lang="en-US" altLang="ko-KR" sz="16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733512" y="5432387"/>
            <a:ext cx="2724977" cy="338554"/>
            <a:chOff x="4762943" y="4714177"/>
            <a:chExt cx="2724977" cy="338554"/>
          </a:xfrm>
        </p:grpSpPr>
        <p:sp>
          <p:nvSpPr>
            <p:cNvPr id="7" name="TextBox 6"/>
            <p:cNvSpPr txBox="1"/>
            <p:nvPr/>
          </p:nvSpPr>
          <p:spPr>
            <a:xfrm>
              <a:off x="4762943" y="4714177"/>
              <a:ext cx="1266693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번호 입력 </a:t>
              </a:r>
              <a:r>
                <a:rPr lang="en-US" altLang="ko-KR" sz="16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: </a:t>
              </a: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6029636" y="4714177"/>
              <a:ext cx="145828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</a:rPr>
                <a:t>1</a:t>
              </a:r>
              <a:endParaRPr lang="ko-KR" altLang="en-US" sz="16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4516120" y="913721"/>
            <a:ext cx="3159760" cy="6197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공지사항</a:t>
            </a:r>
            <a:endParaRPr lang="ko-KR" altLang="en-US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1616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144693"/>
              </p:ext>
            </p:extLst>
          </p:nvPr>
        </p:nvGraphicFramePr>
        <p:xfrm>
          <a:off x="1283564" y="1950553"/>
          <a:ext cx="9624872" cy="19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9214">
                  <a:extLst>
                    <a:ext uri="{9D8B030D-6E8A-4147-A177-3AD203B41FA5}">
                      <a16:colId xmlns:a16="http://schemas.microsoft.com/office/drawing/2014/main" val="1284378067"/>
                    </a:ext>
                  </a:extLst>
                </a:gridCol>
                <a:gridCol w="939658">
                  <a:extLst>
                    <a:ext uri="{9D8B030D-6E8A-4147-A177-3AD203B41FA5}">
                      <a16:colId xmlns:a16="http://schemas.microsoft.com/office/drawing/2014/main" val="1446586593"/>
                    </a:ext>
                  </a:extLst>
                </a:gridCol>
                <a:gridCol w="5400000">
                  <a:extLst>
                    <a:ext uri="{9D8B030D-6E8A-4147-A177-3AD203B41FA5}">
                      <a16:colId xmlns:a16="http://schemas.microsoft.com/office/drawing/2014/main" val="4213736523"/>
                    </a:ext>
                  </a:extLst>
                </a:gridCol>
                <a:gridCol w="1476000">
                  <a:extLst>
                    <a:ext uri="{9D8B030D-6E8A-4147-A177-3AD203B41FA5}">
                      <a16:colId xmlns:a16="http://schemas.microsoft.com/office/drawing/2014/main" val="19606333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186486209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번호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종류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제목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작성일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조회수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9810656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86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공지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도서관 시스템 통합 회원 서비스 일시 중단 안</a:t>
                      </a:r>
                      <a:r>
                        <a:rPr lang="ko-KR" altLang="en-US" sz="16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내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4400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2020-05-28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124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2257802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85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교육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도서 미디어 아카데미 클래스 교육생 모집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4400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2020-05-20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205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6169610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84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행</a:t>
                      </a:r>
                      <a:r>
                        <a:rPr lang="ko-KR" altLang="en-US" sz="16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사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도서관 이용자를 위한 </a:t>
                      </a:r>
                      <a:r>
                        <a:rPr lang="en-US" altLang="ko-KR" sz="16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2020 </a:t>
                      </a:r>
                      <a:r>
                        <a:rPr lang="ko-KR" altLang="en-US" sz="16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퀴즈 이벤트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4400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2020-05-19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106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8012414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4516120" y="913721"/>
            <a:ext cx="3159760" cy="6197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공지사항</a:t>
            </a:r>
            <a:endParaRPr lang="ko-KR" altLang="en-US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742440" y="5178450"/>
            <a:ext cx="870712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4733512" y="5432387"/>
            <a:ext cx="2724977" cy="338554"/>
            <a:chOff x="4762943" y="4714177"/>
            <a:chExt cx="2724977" cy="338554"/>
          </a:xfrm>
        </p:grpSpPr>
        <p:sp>
          <p:nvSpPr>
            <p:cNvPr id="12" name="TextBox 11"/>
            <p:cNvSpPr txBox="1"/>
            <p:nvPr/>
          </p:nvSpPr>
          <p:spPr>
            <a:xfrm>
              <a:off x="4762943" y="4714177"/>
              <a:ext cx="1266693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번호 입력 </a:t>
              </a:r>
              <a:r>
                <a:rPr lang="en-US" altLang="ko-KR" sz="16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: </a:t>
              </a: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6029636" y="4714177"/>
              <a:ext cx="145828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</a:rPr>
                <a:t>1</a:t>
              </a:r>
              <a:endParaRPr lang="ko-KR" altLang="en-US" sz="16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5142854" y="4073844"/>
            <a:ext cx="1906291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상세 내용 조회</a:t>
            </a:r>
            <a:endParaRPr lang="en-US" altLang="ko-KR" sz="16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종류</a:t>
            </a:r>
            <a:r>
              <a:rPr lang="en-US" altLang="ko-KR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/</a:t>
            </a:r>
            <a:r>
              <a:rPr lang="ko-KR" altLang="en-US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제목 검색</a:t>
            </a:r>
            <a:endParaRPr lang="en-US" altLang="ko-KR" sz="16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뒤로 가기</a:t>
            </a:r>
            <a:endParaRPr lang="en-US" altLang="ko-KR" sz="16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950465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26579"/>
              </p:ext>
            </p:extLst>
          </p:nvPr>
        </p:nvGraphicFramePr>
        <p:xfrm>
          <a:off x="1283564" y="2869965"/>
          <a:ext cx="9624872" cy="9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9214">
                  <a:extLst>
                    <a:ext uri="{9D8B030D-6E8A-4147-A177-3AD203B41FA5}">
                      <a16:colId xmlns:a16="http://schemas.microsoft.com/office/drawing/2014/main" val="1284378067"/>
                    </a:ext>
                  </a:extLst>
                </a:gridCol>
                <a:gridCol w="939658">
                  <a:extLst>
                    <a:ext uri="{9D8B030D-6E8A-4147-A177-3AD203B41FA5}">
                      <a16:colId xmlns:a16="http://schemas.microsoft.com/office/drawing/2014/main" val="1446586593"/>
                    </a:ext>
                  </a:extLst>
                </a:gridCol>
                <a:gridCol w="5400000">
                  <a:extLst>
                    <a:ext uri="{9D8B030D-6E8A-4147-A177-3AD203B41FA5}">
                      <a16:colId xmlns:a16="http://schemas.microsoft.com/office/drawing/2014/main" val="4213736523"/>
                    </a:ext>
                  </a:extLst>
                </a:gridCol>
                <a:gridCol w="1476000">
                  <a:extLst>
                    <a:ext uri="{9D8B030D-6E8A-4147-A177-3AD203B41FA5}">
                      <a16:colId xmlns:a16="http://schemas.microsoft.com/office/drawing/2014/main" val="19606333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186486209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번호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종류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제목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작성일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조회수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9810656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85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교육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도서 미디어 아카데미 클래스 교육생 모집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4400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2020-05-20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205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6169610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4516120" y="913721"/>
            <a:ext cx="3159760" cy="6197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공지사항</a:t>
            </a:r>
            <a:endParaRPr lang="ko-KR" altLang="en-US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742440" y="5178450"/>
            <a:ext cx="870712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4733512" y="1999363"/>
            <a:ext cx="2724977" cy="338554"/>
            <a:chOff x="4762943" y="4714177"/>
            <a:chExt cx="2724977" cy="338554"/>
          </a:xfrm>
        </p:grpSpPr>
        <p:sp>
          <p:nvSpPr>
            <p:cNvPr id="12" name="TextBox 11"/>
            <p:cNvSpPr txBox="1"/>
            <p:nvPr/>
          </p:nvSpPr>
          <p:spPr>
            <a:xfrm>
              <a:off x="4762943" y="4714177"/>
              <a:ext cx="1266693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검색 입력 </a:t>
              </a:r>
              <a:r>
                <a:rPr lang="en-US" altLang="ko-KR" sz="16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: </a:t>
              </a: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6029636" y="4714177"/>
              <a:ext cx="145828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smtClean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</a:rPr>
                <a:t>클래스</a:t>
              </a:r>
              <a:endParaRPr lang="ko-KR" altLang="en-US" sz="16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4733512" y="5432387"/>
            <a:ext cx="2724977" cy="338554"/>
            <a:chOff x="4762943" y="4714177"/>
            <a:chExt cx="2724977" cy="338554"/>
          </a:xfrm>
        </p:grpSpPr>
        <p:sp>
          <p:nvSpPr>
            <p:cNvPr id="17" name="TextBox 16"/>
            <p:cNvSpPr txBox="1"/>
            <p:nvPr/>
          </p:nvSpPr>
          <p:spPr>
            <a:xfrm>
              <a:off x="4762943" y="4714177"/>
              <a:ext cx="1266693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번호 입력 </a:t>
              </a:r>
              <a:r>
                <a:rPr lang="en-US" altLang="ko-KR" sz="16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: </a:t>
              </a: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6029636" y="4714177"/>
              <a:ext cx="145828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</a:rPr>
                <a:t>1</a:t>
              </a:r>
              <a:endParaRPr lang="ko-KR" altLang="en-US" sz="16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5142854" y="4177796"/>
            <a:ext cx="1906291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상세 내용 조회</a:t>
            </a:r>
            <a:endParaRPr lang="en-US" altLang="ko-KR" sz="16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뒤로 가기</a:t>
            </a:r>
            <a:endParaRPr lang="en-US" altLang="ko-KR" sz="16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76828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742440" y="5178450"/>
            <a:ext cx="870712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792375" y="2598500"/>
            <a:ext cx="2666114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공지사항 조회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공지사항 추가</a:t>
            </a:r>
            <a:endParaRPr lang="en-US" altLang="ko-KR" sz="16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공지사항 수정 및 삭제 </a:t>
            </a:r>
            <a:endParaRPr lang="en-US" altLang="ko-KR" sz="16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733512" y="5432387"/>
            <a:ext cx="2724977" cy="338554"/>
            <a:chOff x="4762943" y="4714177"/>
            <a:chExt cx="2724977" cy="338554"/>
          </a:xfrm>
        </p:grpSpPr>
        <p:sp>
          <p:nvSpPr>
            <p:cNvPr id="7" name="TextBox 6"/>
            <p:cNvSpPr txBox="1"/>
            <p:nvPr/>
          </p:nvSpPr>
          <p:spPr>
            <a:xfrm>
              <a:off x="4762943" y="4714177"/>
              <a:ext cx="1266693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번호 입력 </a:t>
              </a:r>
              <a:r>
                <a:rPr lang="en-US" altLang="ko-KR" sz="16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: </a:t>
              </a: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6029636" y="4714177"/>
              <a:ext cx="145828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</a:rPr>
                <a:t>2</a:t>
              </a:r>
              <a:endParaRPr lang="ko-KR" altLang="en-US" sz="16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4516120" y="913721"/>
            <a:ext cx="3159760" cy="6197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공지사항</a:t>
            </a:r>
            <a:endParaRPr lang="ko-KR" altLang="en-US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09486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516120" y="913721"/>
            <a:ext cx="3159760" cy="6197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공지사항</a:t>
            </a:r>
            <a:endParaRPr lang="ko-KR" altLang="en-US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742440" y="5178450"/>
            <a:ext cx="870712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904816" y="1896651"/>
            <a:ext cx="2382382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No.87  [</a:t>
            </a:r>
            <a:r>
              <a:rPr lang="ko-KR" altLang="en-US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새로운 </a:t>
            </a:r>
            <a:r>
              <a:rPr lang="ko-KR" altLang="en-US" sz="16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게시글</a:t>
            </a:r>
            <a:r>
              <a:rPr lang="en-US" altLang="ko-KR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]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3062111" y="2612966"/>
            <a:ext cx="6067777" cy="2132881"/>
            <a:chOff x="3640103" y="2612966"/>
            <a:chExt cx="6067777" cy="2132881"/>
          </a:xfrm>
        </p:grpSpPr>
        <p:sp>
          <p:nvSpPr>
            <p:cNvPr id="14" name="TextBox 13"/>
            <p:cNvSpPr txBox="1"/>
            <p:nvPr/>
          </p:nvSpPr>
          <p:spPr>
            <a:xfrm>
              <a:off x="3640103" y="2612966"/>
              <a:ext cx="2186817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종류 </a:t>
              </a:r>
              <a:r>
                <a:rPr lang="en-US" altLang="ko-KR" sz="16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[</a:t>
              </a:r>
              <a:r>
                <a:rPr lang="ko-KR" altLang="en-US" sz="16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공지</a:t>
              </a:r>
              <a:r>
                <a:rPr lang="en-US" altLang="ko-KR" sz="16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/</a:t>
              </a:r>
              <a:r>
                <a:rPr lang="ko-KR" altLang="en-US" sz="16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교육</a:t>
              </a:r>
              <a:r>
                <a:rPr lang="en-US" altLang="ko-KR" sz="16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/</a:t>
              </a:r>
              <a:r>
                <a:rPr lang="ko-KR" altLang="en-US" sz="16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행사</a:t>
              </a:r>
              <a:r>
                <a:rPr lang="en-US" altLang="ko-KR" sz="16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]</a:t>
              </a: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873567" y="2618229"/>
              <a:ext cx="145828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600" b="1" dirty="0" smtClean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</a:rPr>
                <a:t>공지</a:t>
              </a:r>
              <a:endParaRPr lang="ko-KR" altLang="en-US" sz="16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40103" y="3723120"/>
              <a:ext cx="595035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내용</a:t>
              </a:r>
              <a:endParaRPr lang="en-US" altLang="ko-KR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5873566" y="3761884"/>
              <a:ext cx="3834314" cy="9839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b="1" dirty="0" smtClean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</a:rPr>
                <a:t>14:00 ~ 15:00</a:t>
              </a:r>
            </a:p>
            <a:p>
              <a:r>
                <a:rPr lang="ko-KR" altLang="en-US" sz="1600" b="1" dirty="0" smtClean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</a:rPr>
                <a:t>도서관 방역을 실시 하오니</a:t>
              </a:r>
              <a:r>
                <a:rPr lang="en-US" altLang="ko-KR" sz="1600" b="1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ko-KR" altLang="en-US" sz="1600" b="1" dirty="0" smtClean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</a:rPr>
                <a:t>참고하여 소독 작업 이외의 시간에 이용해주시기 바랍니다</a:t>
              </a:r>
              <a:r>
                <a:rPr lang="en-US" altLang="ko-KR" sz="1600" b="1" dirty="0" smtClean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</a:rPr>
                <a:t>.</a:t>
              </a:r>
              <a:endParaRPr lang="ko-KR" altLang="en-US" sz="16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640103" y="3176815"/>
              <a:ext cx="595035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제목</a:t>
              </a:r>
              <a:endParaRPr lang="en-US" altLang="ko-KR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5873566" y="3182078"/>
              <a:ext cx="383431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600" b="1" dirty="0" smtClean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</a:rPr>
                <a:t>도서관 방역 시간 안내</a:t>
              </a:r>
              <a:endParaRPr lang="ko-KR" altLang="en-US" sz="16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636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742440" y="5178450"/>
            <a:ext cx="870712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792375" y="2598500"/>
            <a:ext cx="2666114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공지사항 조회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공지사항 추가</a:t>
            </a:r>
            <a:endParaRPr lang="en-US" altLang="ko-KR" sz="16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공지사항 수정 및 삭제 </a:t>
            </a:r>
            <a:endParaRPr lang="en-US" altLang="ko-KR" sz="16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733512" y="5432387"/>
            <a:ext cx="2724977" cy="338554"/>
            <a:chOff x="4762943" y="4714177"/>
            <a:chExt cx="2724977" cy="338554"/>
          </a:xfrm>
        </p:grpSpPr>
        <p:sp>
          <p:nvSpPr>
            <p:cNvPr id="7" name="TextBox 6"/>
            <p:cNvSpPr txBox="1"/>
            <p:nvPr/>
          </p:nvSpPr>
          <p:spPr>
            <a:xfrm>
              <a:off x="4762943" y="4714177"/>
              <a:ext cx="1266693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번호 입력 </a:t>
              </a:r>
              <a:r>
                <a:rPr lang="en-US" altLang="ko-KR" sz="16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: </a:t>
              </a: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6029636" y="4714177"/>
              <a:ext cx="145828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</a:rPr>
                <a:t>3</a:t>
              </a:r>
              <a:endParaRPr lang="ko-KR" altLang="en-US" sz="16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4516120" y="913721"/>
            <a:ext cx="3159760" cy="6197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공지사항</a:t>
            </a:r>
            <a:endParaRPr lang="ko-KR" altLang="en-US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60074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283564" y="1950553"/>
          <a:ext cx="9624872" cy="19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9214">
                  <a:extLst>
                    <a:ext uri="{9D8B030D-6E8A-4147-A177-3AD203B41FA5}">
                      <a16:colId xmlns:a16="http://schemas.microsoft.com/office/drawing/2014/main" val="1284378067"/>
                    </a:ext>
                  </a:extLst>
                </a:gridCol>
                <a:gridCol w="939658">
                  <a:extLst>
                    <a:ext uri="{9D8B030D-6E8A-4147-A177-3AD203B41FA5}">
                      <a16:colId xmlns:a16="http://schemas.microsoft.com/office/drawing/2014/main" val="1446586593"/>
                    </a:ext>
                  </a:extLst>
                </a:gridCol>
                <a:gridCol w="5400000">
                  <a:extLst>
                    <a:ext uri="{9D8B030D-6E8A-4147-A177-3AD203B41FA5}">
                      <a16:colId xmlns:a16="http://schemas.microsoft.com/office/drawing/2014/main" val="4213736523"/>
                    </a:ext>
                  </a:extLst>
                </a:gridCol>
                <a:gridCol w="1476000">
                  <a:extLst>
                    <a:ext uri="{9D8B030D-6E8A-4147-A177-3AD203B41FA5}">
                      <a16:colId xmlns:a16="http://schemas.microsoft.com/office/drawing/2014/main" val="19606333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186486209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번호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종류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제목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작성일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조회수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9810656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86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공지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도서관 시스템 통합 회원 서비스 일시 중단 안</a:t>
                      </a:r>
                      <a:r>
                        <a:rPr lang="ko-KR" altLang="en-US" sz="16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내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4400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2020-05-28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124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2257802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85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교육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도서 미디어 아카데미 클래스 교육생 모집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4400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2020-05-20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205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6169610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84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행</a:t>
                      </a:r>
                      <a:r>
                        <a:rPr lang="ko-KR" altLang="en-US" sz="16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사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도서관 이용자를 위한 </a:t>
                      </a:r>
                      <a:r>
                        <a:rPr lang="en-US" altLang="ko-KR" sz="16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2020 </a:t>
                      </a:r>
                      <a:r>
                        <a:rPr lang="ko-KR" altLang="en-US" sz="16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퀴즈 이벤트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4400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2020-05-19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106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8012414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4516120" y="913721"/>
            <a:ext cx="3159760" cy="6197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공지사항</a:t>
            </a:r>
            <a:endParaRPr lang="ko-KR" altLang="en-US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742440" y="5178450"/>
            <a:ext cx="870712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4045824" y="5432387"/>
            <a:ext cx="3412665" cy="338554"/>
            <a:chOff x="4075255" y="4714177"/>
            <a:chExt cx="3412665" cy="338554"/>
          </a:xfrm>
        </p:grpSpPr>
        <p:sp>
          <p:nvSpPr>
            <p:cNvPr id="12" name="TextBox 11"/>
            <p:cNvSpPr txBox="1"/>
            <p:nvPr/>
          </p:nvSpPr>
          <p:spPr>
            <a:xfrm>
              <a:off x="4075255" y="4714177"/>
              <a:ext cx="1954381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600" dirty="0" err="1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게시글</a:t>
              </a:r>
              <a:r>
                <a:rPr lang="ko-KR" altLang="en-US" sz="16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 번호 입력 </a:t>
              </a:r>
              <a:r>
                <a:rPr lang="en-US" altLang="ko-KR" sz="16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: </a:t>
              </a: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6029636" y="4714177"/>
              <a:ext cx="145828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</a:rPr>
                <a:t>1</a:t>
              </a:r>
              <a:endParaRPr lang="ko-KR" altLang="en-US" sz="16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400664" y="4014146"/>
            <a:ext cx="3390672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해당 </a:t>
            </a:r>
            <a:r>
              <a:rPr lang="ko-KR" altLang="en-US" sz="16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게시글</a:t>
            </a:r>
            <a:r>
              <a:rPr lang="ko-KR" altLang="en-US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 번호와  입력해주세요</a:t>
            </a:r>
            <a:r>
              <a:rPr lang="en-US" altLang="ko-KR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589290" y="4417301"/>
            <a:ext cx="1013419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수정</a:t>
            </a:r>
            <a:endParaRPr lang="en-US" altLang="ko-KR" sz="16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삭제 </a:t>
            </a:r>
            <a:endParaRPr lang="en-US" altLang="ko-KR" sz="16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4733512" y="5983419"/>
            <a:ext cx="2724977" cy="338554"/>
            <a:chOff x="4762943" y="4714177"/>
            <a:chExt cx="2724977" cy="338554"/>
          </a:xfrm>
        </p:grpSpPr>
        <p:sp>
          <p:nvSpPr>
            <p:cNvPr id="17" name="TextBox 16"/>
            <p:cNvSpPr txBox="1"/>
            <p:nvPr/>
          </p:nvSpPr>
          <p:spPr>
            <a:xfrm>
              <a:off x="4762943" y="4714177"/>
              <a:ext cx="1266693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번호 입력 </a:t>
              </a:r>
              <a:r>
                <a:rPr lang="en-US" altLang="ko-KR" sz="16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: </a:t>
              </a: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6029636" y="4714177"/>
              <a:ext cx="145828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</a:rPr>
                <a:t>2</a:t>
              </a:r>
              <a:endParaRPr lang="ko-KR" altLang="en-US" sz="16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947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283564" y="1950553"/>
          <a:ext cx="9624872" cy="19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9214">
                  <a:extLst>
                    <a:ext uri="{9D8B030D-6E8A-4147-A177-3AD203B41FA5}">
                      <a16:colId xmlns:a16="http://schemas.microsoft.com/office/drawing/2014/main" val="1284378067"/>
                    </a:ext>
                  </a:extLst>
                </a:gridCol>
                <a:gridCol w="939658">
                  <a:extLst>
                    <a:ext uri="{9D8B030D-6E8A-4147-A177-3AD203B41FA5}">
                      <a16:colId xmlns:a16="http://schemas.microsoft.com/office/drawing/2014/main" val="1446586593"/>
                    </a:ext>
                  </a:extLst>
                </a:gridCol>
                <a:gridCol w="5400000">
                  <a:extLst>
                    <a:ext uri="{9D8B030D-6E8A-4147-A177-3AD203B41FA5}">
                      <a16:colId xmlns:a16="http://schemas.microsoft.com/office/drawing/2014/main" val="4213736523"/>
                    </a:ext>
                  </a:extLst>
                </a:gridCol>
                <a:gridCol w="1476000">
                  <a:extLst>
                    <a:ext uri="{9D8B030D-6E8A-4147-A177-3AD203B41FA5}">
                      <a16:colId xmlns:a16="http://schemas.microsoft.com/office/drawing/2014/main" val="19606333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186486209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번호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종류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제목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작성일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조회수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9810656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86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공지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도서관 시스템 통합 회원 서비스 일시 중단 안</a:t>
                      </a:r>
                      <a:r>
                        <a:rPr lang="ko-KR" altLang="en-US" sz="16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내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4400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2020-05-28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124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2257802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85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교육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도서 미디어 아카데미 클래스 교육생 모집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4400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2020-05-20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205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6169610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84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행</a:t>
                      </a:r>
                      <a:r>
                        <a:rPr lang="ko-KR" altLang="en-US" sz="16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사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도서관 이용자를 위한 </a:t>
                      </a:r>
                      <a:r>
                        <a:rPr lang="en-US" altLang="ko-KR" sz="16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2020 </a:t>
                      </a:r>
                      <a:r>
                        <a:rPr lang="ko-KR" altLang="en-US" sz="16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퀴즈 이벤트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4400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2020-05-19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106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8012414"/>
                  </a:ext>
                </a:extLst>
              </a:tr>
            </a:tbl>
          </a:graphicData>
        </a:graphic>
      </p:graphicFrame>
      <p:cxnSp>
        <p:nvCxnSpPr>
          <p:cNvPr id="10" name="직선 연결선 9"/>
          <p:cNvCxnSpPr/>
          <p:nvPr/>
        </p:nvCxnSpPr>
        <p:spPr>
          <a:xfrm>
            <a:off x="1742440" y="5178450"/>
            <a:ext cx="870712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4733512" y="5432387"/>
            <a:ext cx="2724977" cy="338554"/>
            <a:chOff x="4762943" y="4714177"/>
            <a:chExt cx="2724977" cy="338554"/>
          </a:xfrm>
        </p:grpSpPr>
        <p:sp>
          <p:nvSpPr>
            <p:cNvPr id="12" name="TextBox 11"/>
            <p:cNvSpPr txBox="1"/>
            <p:nvPr/>
          </p:nvSpPr>
          <p:spPr>
            <a:xfrm>
              <a:off x="4762943" y="4714177"/>
              <a:ext cx="1266693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번호 입력 </a:t>
              </a:r>
              <a:r>
                <a:rPr lang="en-US" altLang="ko-KR" sz="16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: </a:t>
              </a: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6029636" y="4714177"/>
              <a:ext cx="145828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</a:rPr>
                <a:t>1</a:t>
              </a:r>
              <a:endParaRPr lang="ko-KR" altLang="en-US" sz="16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5142854" y="4073844"/>
            <a:ext cx="1906291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상세 내용 조회</a:t>
            </a:r>
            <a:endParaRPr lang="en-US" altLang="ko-KR" sz="16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제목 검색</a:t>
            </a:r>
            <a:endParaRPr lang="en-US" altLang="ko-KR" sz="16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뒤로 가기</a:t>
            </a:r>
            <a:endParaRPr lang="en-US" altLang="ko-KR" sz="16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516120" y="913721"/>
            <a:ext cx="3159760" cy="6197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연체 관리</a:t>
            </a:r>
            <a:endParaRPr lang="ko-KR" altLang="en-US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0520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516120" y="913721"/>
            <a:ext cx="3159760" cy="6197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공지사항</a:t>
            </a:r>
            <a:endParaRPr lang="ko-KR" altLang="en-US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742440" y="5178450"/>
            <a:ext cx="870712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288182" y="1896651"/>
            <a:ext cx="5615640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No.86  [</a:t>
            </a:r>
            <a:r>
              <a:rPr lang="ko-KR" altLang="en-US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도서관 시스템 통합 회원 서비스 일시 중단 안내</a:t>
            </a:r>
            <a:r>
              <a:rPr lang="en-US" altLang="ko-KR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]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3062111" y="2612966"/>
            <a:ext cx="6067777" cy="2132881"/>
            <a:chOff x="3640103" y="2612966"/>
            <a:chExt cx="6067777" cy="2132881"/>
          </a:xfrm>
        </p:grpSpPr>
        <p:sp>
          <p:nvSpPr>
            <p:cNvPr id="14" name="TextBox 13"/>
            <p:cNvSpPr txBox="1"/>
            <p:nvPr/>
          </p:nvSpPr>
          <p:spPr>
            <a:xfrm>
              <a:off x="3640103" y="2612966"/>
              <a:ext cx="2186817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종류 </a:t>
              </a:r>
              <a:r>
                <a:rPr lang="en-US" altLang="ko-KR" sz="16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[</a:t>
              </a:r>
              <a:r>
                <a:rPr lang="ko-KR" altLang="en-US" sz="16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공지</a:t>
              </a:r>
              <a:r>
                <a:rPr lang="en-US" altLang="ko-KR" sz="16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/</a:t>
              </a:r>
              <a:r>
                <a:rPr lang="ko-KR" altLang="en-US" sz="16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교육</a:t>
              </a:r>
              <a:r>
                <a:rPr lang="en-US" altLang="ko-KR" sz="16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/</a:t>
              </a:r>
              <a:r>
                <a:rPr lang="ko-KR" altLang="en-US" sz="16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행사</a:t>
              </a:r>
              <a:r>
                <a:rPr lang="en-US" altLang="ko-KR" sz="16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]</a:t>
              </a: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873567" y="2618229"/>
              <a:ext cx="145828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600" b="1" dirty="0" smtClean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</a:rPr>
                <a:t>행사</a:t>
              </a:r>
              <a:endParaRPr lang="ko-KR" altLang="en-US" sz="16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40103" y="3723120"/>
              <a:ext cx="595035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내용</a:t>
              </a:r>
              <a:endParaRPr lang="en-US" altLang="ko-KR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5873566" y="3761884"/>
              <a:ext cx="3834314" cy="9839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600" b="1" dirty="0" smtClean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</a:rPr>
                <a:t>통합 회원 서비스가 완료되어</a:t>
              </a:r>
              <a:r>
                <a:rPr lang="en-US" altLang="ko-KR" sz="1600" b="1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ko-KR" altLang="en-US" sz="1600" b="1" dirty="0" smtClean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</a:rPr>
                <a:t>추첨 이벤트가 </a:t>
              </a:r>
              <a:r>
                <a:rPr lang="ko-KR" altLang="en-US" sz="1600" b="1" dirty="0" err="1" smtClean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</a:rPr>
                <a:t>진행되오니</a:t>
              </a:r>
              <a:r>
                <a:rPr lang="ko-KR" altLang="en-US" sz="1600" b="1" dirty="0" smtClean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</a:rPr>
                <a:t> 많은 참여 부탁드립니다</a:t>
              </a:r>
              <a:r>
                <a:rPr lang="en-US" altLang="ko-KR" sz="1600" b="1" dirty="0" smtClean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</a:rPr>
                <a:t>.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640103" y="3176815"/>
              <a:ext cx="595035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제목</a:t>
              </a:r>
              <a:endParaRPr lang="en-US" altLang="ko-KR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5873566" y="3182078"/>
              <a:ext cx="383431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600" b="1" dirty="0" smtClean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</a:rPr>
                <a:t>통합 회원 서비스 완료 기념 추첨 행사</a:t>
              </a:r>
              <a:endParaRPr lang="ko-KR" altLang="en-US" sz="16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973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516120" y="913721"/>
            <a:ext cx="3159760" cy="6197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공지사항</a:t>
            </a:r>
            <a:endParaRPr lang="ko-KR" altLang="en-US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742440" y="5178450"/>
            <a:ext cx="870712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4733511" y="5432387"/>
            <a:ext cx="2724978" cy="338554"/>
            <a:chOff x="4762942" y="4714177"/>
            <a:chExt cx="2724978" cy="338554"/>
          </a:xfrm>
        </p:grpSpPr>
        <p:sp>
          <p:nvSpPr>
            <p:cNvPr id="12" name="TextBox 11"/>
            <p:cNvSpPr txBox="1"/>
            <p:nvPr/>
          </p:nvSpPr>
          <p:spPr>
            <a:xfrm>
              <a:off x="4762942" y="4714177"/>
              <a:ext cx="1266693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600" dirty="0" err="1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엔터</a:t>
              </a:r>
              <a:r>
                <a:rPr lang="ko-KR" altLang="en-US" sz="16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 입력 </a:t>
              </a:r>
              <a:r>
                <a:rPr lang="en-US" altLang="ko-KR" sz="16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: </a:t>
              </a: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6029636" y="4714177"/>
              <a:ext cx="145828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</a:rPr>
                <a:t>-</a:t>
              </a:r>
              <a:endParaRPr lang="ko-KR" altLang="en-US" sz="16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397986" y="2530805"/>
            <a:ext cx="5396029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No.86  [</a:t>
            </a:r>
            <a:r>
              <a:rPr lang="ko-KR" altLang="en-US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도서관 시스템 통합 회원 서비스 일시 중단 안내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]</a:t>
            </a:r>
            <a:endParaRPr lang="en-US" altLang="ko-KR" sz="16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  <a:p>
            <a:pPr algn="ctr"/>
            <a:r>
              <a:rPr lang="ko-KR" altLang="en-US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 </a:t>
            </a:r>
            <a:r>
              <a:rPr lang="ko-KR" altLang="en-US" sz="16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게시글이</a:t>
            </a:r>
            <a:r>
              <a:rPr lang="ko-KR" altLang="en-US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 수정되었습니다</a:t>
            </a:r>
            <a:r>
              <a:rPr lang="en-US" altLang="ko-KR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249454" y="3977738"/>
            <a:ext cx="1693092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홈으로 돌아가기</a:t>
            </a:r>
            <a:endParaRPr lang="en-US" altLang="ko-KR" sz="16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028538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516120" y="913721"/>
            <a:ext cx="3159760" cy="6197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공지사항</a:t>
            </a:r>
            <a:endParaRPr lang="ko-KR" altLang="en-US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742440" y="5178450"/>
            <a:ext cx="870712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4733511" y="5432387"/>
            <a:ext cx="2724978" cy="338554"/>
            <a:chOff x="4762942" y="4714177"/>
            <a:chExt cx="2724978" cy="338554"/>
          </a:xfrm>
        </p:grpSpPr>
        <p:sp>
          <p:nvSpPr>
            <p:cNvPr id="12" name="TextBox 11"/>
            <p:cNvSpPr txBox="1"/>
            <p:nvPr/>
          </p:nvSpPr>
          <p:spPr>
            <a:xfrm>
              <a:off x="4762942" y="4714177"/>
              <a:ext cx="1266693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600" dirty="0" err="1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엔터</a:t>
              </a:r>
              <a:r>
                <a:rPr lang="ko-KR" altLang="en-US" sz="16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 입력 </a:t>
              </a:r>
              <a:r>
                <a:rPr lang="en-US" altLang="ko-KR" sz="16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: </a:t>
              </a: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6029636" y="4714177"/>
              <a:ext cx="145828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</a:rPr>
                <a:t>-</a:t>
              </a:r>
              <a:endParaRPr lang="ko-KR" altLang="en-US" sz="16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397986" y="2530805"/>
            <a:ext cx="5396029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No.86  [</a:t>
            </a:r>
            <a:r>
              <a:rPr lang="ko-KR" altLang="en-US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도서관 시스템 통합 회원 서비스 일시 중단 안내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]</a:t>
            </a:r>
            <a:endParaRPr lang="en-US" altLang="ko-KR" sz="16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  <a:p>
            <a:pPr algn="ctr"/>
            <a:r>
              <a:rPr lang="ko-KR" altLang="en-US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 </a:t>
            </a:r>
            <a:r>
              <a:rPr lang="ko-KR" altLang="en-US" sz="16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게시글이</a:t>
            </a:r>
            <a:r>
              <a:rPr lang="ko-KR" altLang="en-US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 삭제되었습니다</a:t>
            </a:r>
            <a:r>
              <a:rPr lang="en-US" altLang="ko-KR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249454" y="3977738"/>
            <a:ext cx="1693092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홈으로 돌아가기</a:t>
            </a:r>
            <a:endParaRPr lang="en-US" altLang="ko-KR" sz="16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422055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30695" y="3075057"/>
            <a:ext cx="29306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</a:rPr>
              <a:t>회원 게시판</a:t>
            </a:r>
            <a:endParaRPr lang="ko-KR" altLang="en-US" sz="4000" b="1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81770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742440" y="5178450"/>
            <a:ext cx="870712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245446" y="2598500"/>
            <a:ext cx="1701107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조회 및 관리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답변 작성</a:t>
            </a:r>
            <a:endParaRPr lang="en-US" altLang="ko-KR" sz="16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733512" y="5432387"/>
            <a:ext cx="2724977" cy="338554"/>
            <a:chOff x="4762943" y="4714177"/>
            <a:chExt cx="2724977" cy="338554"/>
          </a:xfrm>
        </p:grpSpPr>
        <p:sp>
          <p:nvSpPr>
            <p:cNvPr id="7" name="TextBox 6"/>
            <p:cNvSpPr txBox="1"/>
            <p:nvPr/>
          </p:nvSpPr>
          <p:spPr>
            <a:xfrm>
              <a:off x="4762943" y="4714177"/>
              <a:ext cx="1266693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번호 입력 </a:t>
              </a:r>
              <a:r>
                <a:rPr lang="en-US" altLang="ko-KR" sz="16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: </a:t>
              </a: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6029636" y="4714177"/>
              <a:ext cx="145828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</a:rPr>
                <a:t>1</a:t>
              </a:r>
              <a:endParaRPr lang="ko-KR" altLang="en-US" sz="16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4516120" y="913721"/>
            <a:ext cx="3159760" cy="6197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회원 게시판</a:t>
            </a:r>
            <a:endParaRPr lang="ko-KR" altLang="en-US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4344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510518"/>
              </p:ext>
            </p:extLst>
          </p:nvPr>
        </p:nvGraphicFramePr>
        <p:xfrm>
          <a:off x="1619124" y="1950553"/>
          <a:ext cx="8953752" cy="19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2256">
                  <a:extLst>
                    <a:ext uri="{9D8B030D-6E8A-4147-A177-3AD203B41FA5}">
                      <a16:colId xmlns:a16="http://schemas.microsoft.com/office/drawing/2014/main" val="1284378067"/>
                    </a:ext>
                  </a:extLst>
                </a:gridCol>
                <a:gridCol w="4682002">
                  <a:extLst>
                    <a:ext uri="{9D8B030D-6E8A-4147-A177-3AD203B41FA5}">
                      <a16:colId xmlns:a16="http://schemas.microsoft.com/office/drawing/2014/main" val="4213736523"/>
                    </a:ext>
                  </a:extLst>
                </a:gridCol>
                <a:gridCol w="1279747">
                  <a:extLst>
                    <a:ext uri="{9D8B030D-6E8A-4147-A177-3AD203B41FA5}">
                      <a16:colId xmlns:a16="http://schemas.microsoft.com/office/drawing/2014/main" val="3308005333"/>
                    </a:ext>
                  </a:extLst>
                </a:gridCol>
                <a:gridCol w="1279747">
                  <a:extLst>
                    <a:ext uri="{9D8B030D-6E8A-4147-A177-3AD203B41FA5}">
                      <a16:colId xmlns:a16="http://schemas.microsoft.com/office/drawing/2014/main" val="19606333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186486209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번호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제목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작성자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작성일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처리 상태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9810656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185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희망도서 신청 절차</a:t>
                      </a:r>
                      <a:r>
                        <a:rPr lang="ko-KR" altLang="en-US" sz="1600" baseline="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6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문의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4400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김영주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2020-05-28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대기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2257802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184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도서관 </a:t>
                      </a:r>
                      <a:r>
                        <a:rPr lang="ko-KR" altLang="en-US" sz="1600" dirty="0" err="1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회원증</a:t>
                      </a:r>
                      <a:r>
                        <a:rPr lang="ko-KR" altLang="en-US" sz="16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분실 문의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4400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박현아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2020-05-20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대기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6169610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183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**</a:t>
                      </a:r>
                      <a:r>
                        <a:rPr lang="en-US" altLang="ko-KR" sz="1600" baseline="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600" baseline="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누</a:t>
                      </a:r>
                      <a:r>
                        <a:rPr lang="en-US" altLang="ko-KR" sz="1600" baseline="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.</a:t>
                      </a:r>
                      <a:r>
                        <a:rPr lang="ko-KR" altLang="en-US" sz="1600" baseline="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구</a:t>
                      </a:r>
                      <a:r>
                        <a:rPr lang="en-US" altLang="ko-KR" sz="1600" baseline="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.</a:t>
                      </a:r>
                      <a:r>
                        <a:rPr lang="ko-KR" altLang="en-US" sz="1600" baseline="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나 무료 혜택 가능 클</a:t>
                      </a:r>
                      <a:r>
                        <a:rPr lang="en-US" altLang="ko-KR" sz="1600" baseline="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.</a:t>
                      </a:r>
                      <a:r>
                        <a:rPr lang="ko-KR" altLang="en-US" sz="1600" baseline="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릭 </a:t>
                      </a:r>
                      <a:r>
                        <a:rPr lang="en-US" altLang="ko-KR" sz="1600" baseline="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**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4400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김불법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2020-05-20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대기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8012414"/>
                  </a:ext>
                </a:extLst>
              </a:tr>
            </a:tbl>
          </a:graphicData>
        </a:graphic>
      </p:graphicFrame>
      <p:cxnSp>
        <p:nvCxnSpPr>
          <p:cNvPr id="10" name="직선 연결선 9"/>
          <p:cNvCxnSpPr/>
          <p:nvPr/>
        </p:nvCxnSpPr>
        <p:spPr>
          <a:xfrm>
            <a:off x="1742440" y="5178450"/>
            <a:ext cx="870712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4733512" y="5432387"/>
            <a:ext cx="2724977" cy="338554"/>
            <a:chOff x="4762943" y="4714177"/>
            <a:chExt cx="2724977" cy="338554"/>
          </a:xfrm>
        </p:grpSpPr>
        <p:sp>
          <p:nvSpPr>
            <p:cNvPr id="12" name="TextBox 11"/>
            <p:cNvSpPr txBox="1"/>
            <p:nvPr/>
          </p:nvSpPr>
          <p:spPr>
            <a:xfrm>
              <a:off x="4762943" y="4714177"/>
              <a:ext cx="1266693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번호 입력 </a:t>
              </a:r>
              <a:r>
                <a:rPr lang="en-US" altLang="ko-KR" sz="16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: </a:t>
              </a: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6029636" y="4714177"/>
              <a:ext cx="145828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</a:rPr>
                <a:t>1</a:t>
              </a:r>
              <a:endParaRPr lang="ko-KR" altLang="en-US" sz="16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5142854" y="3979892"/>
            <a:ext cx="2121093" cy="107721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상세 내용 조회</a:t>
            </a:r>
            <a:endParaRPr lang="en-US" altLang="ko-KR" sz="16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작성자</a:t>
            </a:r>
            <a:r>
              <a:rPr lang="en-US" altLang="ko-KR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/</a:t>
            </a:r>
            <a:r>
              <a:rPr lang="ko-KR" altLang="en-US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제목 검색</a:t>
            </a:r>
            <a:endParaRPr lang="en-US" altLang="ko-KR" sz="16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게시글</a:t>
            </a:r>
            <a:r>
              <a:rPr lang="ko-KR" altLang="en-US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 삭제</a:t>
            </a:r>
            <a:endParaRPr lang="en-US" altLang="ko-KR" sz="16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뒤로 가기</a:t>
            </a:r>
            <a:endParaRPr lang="en-US" altLang="ko-KR" sz="16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516120" y="913721"/>
            <a:ext cx="3159760" cy="6197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회원 게시판</a:t>
            </a:r>
            <a:endParaRPr lang="ko-KR" altLang="en-US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7745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742440" y="5178450"/>
            <a:ext cx="870712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245446" y="2598500"/>
            <a:ext cx="1701107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조회 및 관리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답변 작성</a:t>
            </a:r>
            <a:endParaRPr lang="en-US" altLang="ko-KR" sz="16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733512" y="5432387"/>
            <a:ext cx="2724977" cy="338554"/>
            <a:chOff x="4762943" y="4714177"/>
            <a:chExt cx="2724977" cy="338554"/>
          </a:xfrm>
        </p:grpSpPr>
        <p:sp>
          <p:nvSpPr>
            <p:cNvPr id="7" name="TextBox 6"/>
            <p:cNvSpPr txBox="1"/>
            <p:nvPr/>
          </p:nvSpPr>
          <p:spPr>
            <a:xfrm>
              <a:off x="4762943" y="4714177"/>
              <a:ext cx="1266693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번호 입력 </a:t>
              </a:r>
              <a:r>
                <a:rPr lang="en-US" altLang="ko-KR" sz="16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: </a:t>
              </a: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6029636" y="4714177"/>
              <a:ext cx="145828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</a:rPr>
                <a:t>2</a:t>
              </a:r>
              <a:endParaRPr lang="ko-KR" altLang="en-US" sz="16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4516120" y="913721"/>
            <a:ext cx="3159760" cy="6197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회원 게시판</a:t>
            </a:r>
            <a:endParaRPr lang="ko-KR" altLang="en-US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8678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619124" y="1950553"/>
          <a:ext cx="8953752" cy="19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2256">
                  <a:extLst>
                    <a:ext uri="{9D8B030D-6E8A-4147-A177-3AD203B41FA5}">
                      <a16:colId xmlns:a16="http://schemas.microsoft.com/office/drawing/2014/main" val="1284378067"/>
                    </a:ext>
                  </a:extLst>
                </a:gridCol>
                <a:gridCol w="4682002">
                  <a:extLst>
                    <a:ext uri="{9D8B030D-6E8A-4147-A177-3AD203B41FA5}">
                      <a16:colId xmlns:a16="http://schemas.microsoft.com/office/drawing/2014/main" val="4213736523"/>
                    </a:ext>
                  </a:extLst>
                </a:gridCol>
                <a:gridCol w="1279747">
                  <a:extLst>
                    <a:ext uri="{9D8B030D-6E8A-4147-A177-3AD203B41FA5}">
                      <a16:colId xmlns:a16="http://schemas.microsoft.com/office/drawing/2014/main" val="3308005333"/>
                    </a:ext>
                  </a:extLst>
                </a:gridCol>
                <a:gridCol w="1279747">
                  <a:extLst>
                    <a:ext uri="{9D8B030D-6E8A-4147-A177-3AD203B41FA5}">
                      <a16:colId xmlns:a16="http://schemas.microsoft.com/office/drawing/2014/main" val="19606333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186486209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번호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제목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작성자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작성일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처리 상태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9810656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185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희망도서 신청 절차</a:t>
                      </a:r>
                      <a:r>
                        <a:rPr lang="ko-KR" altLang="en-US" sz="1600" baseline="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6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문의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4400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김영주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2020-05-28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대기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2257802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184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도서관 </a:t>
                      </a:r>
                      <a:r>
                        <a:rPr lang="ko-KR" altLang="en-US" sz="1600" dirty="0" err="1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회원증</a:t>
                      </a:r>
                      <a:r>
                        <a:rPr lang="ko-KR" altLang="en-US" sz="16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분실 문의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4400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박현아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2020-05-20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대기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6169610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183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전자 </a:t>
                      </a:r>
                      <a:r>
                        <a:rPr lang="ko-KR" altLang="en-US" sz="1600" dirty="0" err="1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회원증</a:t>
                      </a:r>
                      <a:r>
                        <a:rPr lang="ko-KR" altLang="en-US" sz="16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도입 건의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4400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정혜민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2020-05-19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완</a:t>
                      </a:r>
                      <a:r>
                        <a:rPr lang="ko-KR" altLang="en-US" sz="16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료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8012414"/>
                  </a:ext>
                </a:extLst>
              </a:tr>
            </a:tbl>
          </a:graphicData>
        </a:graphic>
      </p:graphicFrame>
      <p:cxnSp>
        <p:nvCxnSpPr>
          <p:cNvPr id="10" name="직선 연결선 9"/>
          <p:cNvCxnSpPr/>
          <p:nvPr/>
        </p:nvCxnSpPr>
        <p:spPr>
          <a:xfrm>
            <a:off x="1742440" y="5178450"/>
            <a:ext cx="870712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4045824" y="5432387"/>
            <a:ext cx="3412665" cy="338554"/>
            <a:chOff x="4075255" y="4714177"/>
            <a:chExt cx="3412665" cy="338554"/>
          </a:xfrm>
        </p:grpSpPr>
        <p:sp>
          <p:nvSpPr>
            <p:cNvPr id="12" name="TextBox 11"/>
            <p:cNvSpPr txBox="1"/>
            <p:nvPr/>
          </p:nvSpPr>
          <p:spPr>
            <a:xfrm>
              <a:off x="4075255" y="4714177"/>
              <a:ext cx="1954381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600" dirty="0" err="1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게시글</a:t>
              </a:r>
              <a:r>
                <a:rPr lang="ko-KR" altLang="en-US" sz="16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 번호 입력 </a:t>
              </a:r>
              <a:r>
                <a:rPr lang="en-US" altLang="ko-KR" sz="16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: </a:t>
              </a: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6029636" y="4714177"/>
              <a:ext cx="145828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</a:rPr>
                <a:t>1</a:t>
              </a:r>
              <a:endParaRPr lang="ko-KR" altLang="en-US" sz="16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4516120" y="913721"/>
            <a:ext cx="3159760" cy="6197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회원 게시판</a:t>
            </a:r>
            <a:endParaRPr lang="ko-KR" altLang="en-US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9322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/>
        </p:nvCxnSpPr>
        <p:spPr>
          <a:xfrm>
            <a:off x="1742440" y="5178450"/>
            <a:ext cx="870712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963095" y="1896651"/>
            <a:ext cx="4123245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No.183  [</a:t>
            </a:r>
            <a:r>
              <a:rPr lang="ko-KR" altLang="en-US" sz="1600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전자 </a:t>
            </a:r>
            <a:r>
              <a:rPr lang="ko-KR" altLang="en-US" sz="1600" dirty="0" err="1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회원증</a:t>
            </a:r>
            <a:r>
              <a:rPr lang="ko-KR" altLang="en-US" sz="1600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 도입 건의</a:t>
            </a:r>
            <a:r>
              <a:rPr lang="en-US" altLang="ko-KR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]</a:t>
            </a:r>
          </a:p>
          <a:p>
            <a:pPr algn="ctr"/>
            <a:r>
              <a:rPr lang="en-US" altLang="ko-KR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: </a:t>
            </a:r>
            <a:r>
              <a:rPr lang="ko-KR" altLang="en-US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전자회원증을 도입에 대해 </a:t>
            </a:r>
            <a:r>
              <a:rPr lang="ko-KR" altLang="en-US" sz="16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건의드립니다</a:t>
            </a:r>
            <a:r>
              <a:rPr lang="en-US" altLang="ko-KR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.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3062111" y="3207778"/>
            <a:ext cx="6067777" cy="1022727"/>
            <a:chOff x="3640103" y="3723120"/>
            <a:chExt cx="6067777" cy="1022727"/>
          </a:xfrm>
        </p:grpSpPr>
        <p:sp>
          <p:nvSpPr>
            <p:cNvPr id="21" name="TextBox 20"/>
            <p:cNvSpPr txBox="1"/>
            <p:nvPr/>
          </p:nvSpPr>
          <p:spPr>
            <a:xfrm>
              <a:off x="3640103" y="3723120"/>
              <a:ext cx="595035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600" dirty="0" err="1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딥변</a:t>
              </a:r>
              <a:endParaRPr lang="en-US" altLang="ko-KR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5873566" y="3761884"/>
              <a:ext cx="3834314" cy="9839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600" b="1" dirty="0" smtClean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</a:rPr>
                <a:t>해당 사항에 관련해서는 현재 절차를</a:t>
              </a:r>
            </a:p>
            <a:p>
              <a:r>
                <a:rPr lang="ko-KR" altLang="en-US" sz="1600" b="1" dirty="0" smtClean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</a:rPr>
                <a:t>확인 중으로 빠른 시일 내에 </a:t>
              </a:r>
              <a:r>
                <a:rPr lang="ko-KR" altLang="en-US" sz="1600" b="1" dirty="0" err="1" smtClean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</a:rPr>
                <a:t>안내드리겠습니다</a:t>
              </a:r>
              <a:r>
                <a:rPr lang="en-US" altLang="ko-KR" sz="1600" b="1" dirty="0" smtClean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</a:rPr>
                <a:t>. </a:t>
              </a:r>
              <a:r>
                <a:rPr lang="ko-KR" altLang="en-US" sz="1600" b="1" dirty="0" smtClean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</a:rPr>
                <a:t>감사합니다</a:t>
              </a:r>
              <a:r>
                <a:rPr lang="en-US" altLang="ko-KR" sz="1600" b="1" dirty="0" smtClean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</a:rPr>
                <a:t>.</a:t>
              </a:r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4516120" y="913721"/>
            <a:ext cx="3159760" cy="6197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회원 게시판</a:t>
            </a:r>
            <a:endParaRPr lang="ko-KR" altLang="en-US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2048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/>
        </p:nvCxnSpPr>
        <p:spPr>
          <a:xfrm>
            <a:off x="1742440" y="5178450"/>
            <a:ext cx="870712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231547" y="2414738"/>
            <a:ext cx="3728905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No.183  [</a:t>
            </a:r>
            <a:r>
              <a:rPr lang="ko-KR" altLang="en-US" sz="1600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전자 </a:t>
            </a:r>
            <a:r>
              <a:rPr lang="ko-KR" altLang="en-US" sz="1600" dirty="0" err="1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회원증</a:t>
            </a:r>
            <a:r>
              <a:rPr lang="ko-KR" altLang="en-US" sz="1600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 도입 건의</a:t>
            </a:r>
            <a:r>
              <a:rPr lang="en-US" altLang="ko-KR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]</a:t>
            </a:r>
          </a:p>
          <a:p>
            <a:pPr algn="ctr"/>
            <a:r>
              <a:rPr lang="ko-KR" altLang="en-US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해당 </a:t>
            </a:r>
            <a:r>
              <a:rPr lang="ko-KR" altLang="en-US" sz="16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게시글에</a:t>
            </a:r>
            <a:r>
              <a:rPr lang="ko-KR" altLang="en-US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 답변이 등록되었습니다</a:t>
            </a:r>
            <a:r>
              <a:rPr lang="en-US" altLang="ko-KR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49454" y="4024037"/>
            <a:ext cx="1693092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홈으로 돌아가기</a:t>
            </a:r>
            <a:endParaRPr lang="en-US" altLang="ko-KR" sz="16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516120" y="913721"/>
            <a:ext cx="3159760" cy="6197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회원 게시판</a:t>
            </a:r>
            <a:endParaRPr lang="ko-KR" altLang="en-US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4906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742440" y="5178450"/>
            <a:ext cx="870712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010991" y="2598500"/>
            <a:ext cx="1978427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연체 내역 조회</a:t>
            </a:r>
            <a:endParaRPr lang="en-US" altLang="ko-KR" sz="16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연체 회원 관리</a:t>
            </a:r>
            <a:endParaRPr lang="en-US" altLang="ko-KR" sz="16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733512" y="5432387"/>
            <a:ext cx="2724977" cy="338554"/>
            <a:chOff x="4762943" y="4714177"/>
            <a:chExt cx="2724977" cy="338554"/>
          </a:xfrm>
        </p:grpSpPr>
        <p:sp>
          <p:nvSpPr>
            <p:cNvPr id="7" name="TextBox 6"/>
            <p:cNvSpPr txBox="1"/>
            <p:nvPr/>
          </p:nvSpPr>
          <p:spPr>
            <a:xfrm>
              <a:off x="4762943" y="4714177"/>
              <a:ext cx="1266693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번호 입력 </a:t>
              </a:r>
              <a:r>
                <a:rPr lang="en-US" altLang="ko-KR" sz="16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: </a:t>
              </a: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6029636" y="4714177"/>
              <a:ext cx="145828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</a:rPr>
                <a:t>2</a:t>
              </a:r>
              <a:endParaRPr lang="ko-KR" altLang="en-US" sz="16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4516120" y="913721"/>
            <a:ext cx="3159760" cy="6197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연체 관리</a:t>
            </a:r>
            <a:endParaRPr lang="ko-KR" altLang="en-US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7994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046349"/>
              </p:ext>
            </p:extLst>
          </p:nvPr>
        </p:nvGraphicFramePr>
        <p:xfrm>
          <a:off x="1183020" y="1950553"/>
          <a:ext cx="9825959" cy="19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000">
                  <a:extLst>
                    <a:ext uri="{9D8B030D-6E8A-4147-A177-3AD203B41FA5}">
                      <a16:colId xmlns:a16="http://schemas.microsoft.com/office/drawing/2014/main" val="1284378067"/>
                    </a:ext>
                  </a:extLst>
                </a:gridCol>
                <a:gridCol w="739638">
                  <a:extLst>
                    <a:ext uri="{9D8B030D-6E8A-4147-A177-3AD203B41FA5}">
                      <a16:colId xmlns:a16="http://schemas.microsoft.com/office/drawing/2014/main" val="1446586593"/>
                    </a:ext>
                  </a:extLst>
                </a:gridCol>
                <a:gridCol w="4250531">
                  <a:extLst>
                    <a:ext uri="{9D8B030D-6E8A-4147-A177-3AD203B41FA5}">
                      <a16:colId xmlns:a16="http://schemas.microsoft.com/office/drawing/2014/main" val="4213736523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3078003367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196063339"/>
                    </a:ext>
                  </a:extLst>
                </a:gridCol>
                <a:gridCol w="947790">
                  <a:extLst>
                    <a:ext uri="{9D8B030D-6E8A-4147-A177-3AD203B41FA5}">
                      <a16:colId xmlns:a16="http://schemas.microsoft.com/office/drawing/2014/main" val="4186486209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회원 번호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성함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책 제목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대출일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반납일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연체 일수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9810656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265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오승현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err="1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데미안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4400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2020-05-21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2020-05-28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2257802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189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강예은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시선으로부터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4400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2020-05-13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2020-05-20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8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6169610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71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박지연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방구석 미술관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4400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2020-05-11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2020-05-19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13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8012414"/>
                  </a:ext>
                </a:extLst>
              </a:tr>
            </a:tbl>
          </a:graphicData>
        </a:graphic>
      </p:graphicFrame>
      <p:cxnSp>
        <p:nvCxnSpPr>
          <p:cNvPr id="10" name="직선 연결선 9"/>
          <p:cNvCxnSpPr/>
          <p:nvPr/>
        </p:nvCxnSpPr>
        <p:spPr>
          <a:xfrm>
            <a:off x="1742440" y="5178450"/>
            <a:ext cx="870712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4733512" y="5432387"/>
            <a:ext cx="2724977" cy="338554"/>
            <a:chOff x="4762943" y="4714177"/>
            <a:chExt cx="2724977" cy="338554"/>
          </a:xfrm>
        </p:grpSpPr>
        <p:sp>
          <p:nvSpPr>
            <p:cNvPr id="12" name="TextBox 11"/>
            <p:cNvSpPr txBox="1"/>
            <p:nvPr/>
          </p:nvSpPr>
          <p:spPr>
            <a:xfrm>
              <a:off x="4762943" y="4714177"/>
              <a:ext cx="1266693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번호 입력 </a:t>
              </a:r>
              <a:r>
                <a:rPr lang="en-US" altLang="ko-KR" sz="16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: </a:t>
              </a: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6029636" y="4714177"/>
              <a:ext cx="145828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</a:rPr>
                <a:t>3</a:t>
              </a:r>
              <a:endParaRPr lang="ko-KR" altLang="en-US" sz="16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392649" y="4058924"/>
            <a:ext cx="340670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연체 일수 기준 정렬 </a:t>
            </a:r>
            <a:r>
              <a:rPr lang="en-US" altLang="ko-KR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(</a:t>
            </a:r>
            <a:r>
              <a:rPr lang="ko-KR" altLang="en-US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오름차순</a:t>
            </a:r>
            <a:r>
              <a:rPr lang="en-US" altLang="ko-KR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검색</a:t>
            </a:r>
            <a:endParaRPr lang="en-US" altLang="ko-KR" sz="16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뒤로 가기</a:t>
            </a:r>
            <a:endParaRPr lang="en-US" altLang="ko-KR" sz="16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516120" y="913721"/>
            <a:ext cx="3159760" cy="6197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연체 관리</a:t>
            </a:r>
            <a:endParaRPr lang="ko-KR" altLang="en-US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7332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/>
        </p:nvCxnSpPr>
        <p:spPr>
          <a:xfrm>
            <a:off x="1742440" y="5178450"/>
            <a:ext cx="870712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4733512" y="5432387"/>
            <a:ext cx="2724977" cy="338554"/>
            <a:chOff x="4762943" y="4714177"/>
            <a:chExt cx="2724977" cy="338554"/>
          </a:xfrm>
        </p:grpSpPr>
        <p:sp>
          <p:nvSpPr>
            <p:cNvPr id="12" name="TextBox 11"/>
            <p:cNvSpPr txBox="1"/>
            <p:nvPr/>
          </p:nvSpPr>
          <p:spPr>
            <a:xfrm>
              <a:off x="4762943" y="4714177"/>
              <a:ext cx="1266693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번호 입력 </a:t>
              </a:r>
              <a:r>
                <a:rPr lang="en-US" altLang="ko-KR" sz="16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: </a:t>
              </a: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6029636" y="4714177"/>
              <a:ext cx="145828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</a:rPr>
                <a:t>2</a:t>
              </a:r>
              <a:endParaRPr lang="ko-KR" altLang="en-US" sz="16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4516120" y="913721"/>
            <a:ext cx="3159760" cy="6197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연체 관리</a:t>
            </a:r>
            <a:endParaRPr lang="ko-KR" altLang="en-US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84106" y="2823712"/>
            <a:ext cx="1423788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회원 성함</a:t>
            </a:r>
            <a:endParaRPr lang="en-US" altLang="ko-KR" sz="16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책 제목</a:t>
            </a:r>
            <a:endParaRPr lang="en-US" altLang="ko-KR" sz="16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74974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/>
        </p:nvCxnSpPr>
        <p:spPr>
          <a:xfrm>
            <a:off x="1742440" y="5178450"/>
            <a:ext cx="870712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4733512" y="1999363"/>
            <a:ext cx="2724977" cy="338554"/>
            <a:chOff x="4762943" y="4714177"/>
            <a:chExt cx="2724977" cy="338554"/>
          </a:xfrm>
        </p:grpSpPr>
        <p:sp>
          <p:nvSpPr>
            <p:cNvPr id="12" name="TextBox 11"/>
            <p:cNvSpPr txBox="1"/>
            <p:nvPr/>
          </p:nvSpPr>
          <p:spPr>
            <a:xfrm>
              <a:off x="4762943" y="4714177"/>
              <a:ext cx="1266693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검색 입력 </a:t>
              </a:r>
              <a:r>
                <a:rPr lang="en-US" altLang="ko-KR" sz="16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: </a:t>
              </a: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6029636" y="4714177"/>
              <a:ext cx="145828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smtClean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</a:rPr>
                <a:t>미술관</a:t>
              </a:r>
              <a:endParaRPr lang="ko-KR" altLang="en-US" sz="16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4516120" y="913721"/>
            <a:ext cx="3159760" cy="6197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연체 관리</a:t>
            </a:r>
            <a:endParaRPr lang="ko-KR" altLang="en-US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228991"/>
              </p:ext>
            </p:extLst>
          </p:nvPr>
        </p:nvGraphicFramePr>
        <p:xfrm>
          <a:off x="1183020" y="2753796"/>
          <a:ext cx="9825959" cy="9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000">
                  <a:extLst>
                    <a:ext uri="{9D8B030D-6E8A-4147-A177-3AD203B41FA5}">
                      <a16:colId xmlns:a16="http://schemas.microsoft.com/office/drawing/2014/main" val="1284378067"/>
                    </a:ext>
                  </a:extLst>
                </a:gridCol>
                <a:gridCol w="739638">
                  <a:extLst>
                    <a:ext uri="{9D8B030D-6E8A-4147-A177-3AD203B41FA5}">
                      <a16:colId xmlns:a16="http://schemas.microsoft.com/office/drawing/2014/main" val="1446586593"/>
                    </a:ext>
                  </a:extLst>
                </a:gridCol>
                <a:gridCol w="4250531">
                  <a:extLst>
                    <a:ext uri="{9D8B030D-6E8A-4147-A177-3AD203B41FA5}">
                      <a16:colId xmlns:a16="http://schemas.microsoft.com/office/drawing/2014/main" val="4213736523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3078003367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196063339"/>
                    </a:ext>
                  </a:extLst>
                </a:gridCol>
                <a:gridCol w="947790">
                  <a:extLst>
                    <a:ext uri="{9D8B030D-6E8A-4147-A177-3AD203B41FA5}">
                      <a16:colId xmlns:a16="http://schemas.microsoft.com/office/drawing/2014/main" val="4186486209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회원 번호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성함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책 제목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대출일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반납일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연체 일수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9810656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71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박지연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방구석 미술관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4400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2020-05-11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2020-05-19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13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8012414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5249454" y="4141675"/>
            <a:ext cx="1693092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홈으로 돌아가기</a:t>
            </a:r>
            <a:endParaRPr lang="en-US" altLang="ko-KR" sz="16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71863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742440" y="5178450"/>
            <a:ext cx="870712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010991" y="2598500"/>
            <a:ext cx="1978427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연체 내역 조회</a:t>
            </a:r>
            <a:endParaRPr lang="en-US" altLang="ko-KR" sz="16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연체 회원 관리</a:t>
            </a:r>
            <a:endParaRPr lang="en-US" altLang="ko-KR" sz="16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733512" y="5432387"/>
            <a:ext cx="2724977" cy="338554"/>
            <a:chOff x="4762943" y="4714177"/>
            <a:chExt cx="2724977" cy="338554"/>
          </a:xfrm>
        </p:grpSpPr>
        <p:sp>
          <p:nvSpPr>
            <p:cNvPr id="7" name="TextBox 6"/>
            <p:cNvSpPr txBox="1"/>
            <p:nvPr/>
          </p:nvSpPr>
          <p:spPr>
            <a:xfrm>
              <a:off x="4762943" y="4714177"/>
              <a:ext cx="1266693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번호 입력 </a:t>
              </a:r>
              <a:r>
                <a:rPr lang="en-US" altLang="ko-KR" sz="16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: </a:t>
              </a: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6029636" y="4714177"/>
              <a:ext cx="145828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</a:rPr>
                <a:t>2</a:t>
              </a:r>
              <a:endParaRPr lang="ko-KR" altLang="en-US" sz="16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4516120" y="913721"/>
            <a:ext cx="3159760" cy="6197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연체 관리</a:t>
            </a:r>
            <a:endParaRPr lang="ko-KR" altLang="en-US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2070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4690808"/>
              </p:ext>
            </p:extLst>
          </p:nvPr>
        </p:nvGraphicFramePr>
        <p:xfrm>
          <a:off x="2508999" y="1817956"/>
          <a:ext cx="7174002" cy="19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5001">
                  <a:extLst>
                    <a:ext uri="{9D8B030D-6E8A-4147-A177-3AD203B41FA5}">
                      <a16:colId xmlns:a16="http://schemas.microsoft.com/office/drawing/2014/main" val="1284378067"/>
                    </a:ext>
                  </a:extLst>
                </a:gridCol>
                <a:gridCol w="905001">
                  <a:extLst>
                    <a:ext uri="{9D8B030D-6E8A-4147-A177-3AD203B41FA5}">
                      <a16:colId xmlns:a16="http://schemas.microsoft.com/office/drawing/2014/main" val="1446586593"/>
                    </a:ext>
                  </a:extLst>
                </a:gridCol>
                <a:gridCol w="1836000">
                  <a:extLst>
                    <a:ext uri="{9D8B030D-6E8A-4147-A177-3AD203B41FA5}">
                      <a16:colId xmlns:a16="http://schemas.microsoft.com/office/drawing/2014/main" val="4213736523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3078003367"/>
                    </a:ext>
                  </a:extLst>
                </a:gridCol>
                <a:gridCol w="1044000">
                  <a:extLst>
                    <a:ext uri="{9D8B030D-6E8A-4147-A177-3AD203B41FA5}">
                      <a16:colId xmlns:a16="http://schemas.microsoft.com/office/drawing/2014/main" val="4186486209"/>
                    </a:ext>
                  </a:extLst>
                </a:gridCol>
                <a:gridCol w="1476000">
                  <a:extLst>
                    <a:ext uri="{9D8B030D-6E8A-4147-A177-3AD203B41FA5}">
                      <a16:colId xmlns:a16="http://schemas.microsoft.com/office/drawing/2014/main" val="2157667337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회원 번호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성함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핸드폰 번호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성별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연체 횟수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이용 가능 여부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9810656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265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오승현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010-4531-4654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4400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남자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-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2257802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189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강예은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010-7415-9614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4400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여자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4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-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6169610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71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박지연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010-1287-7931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4400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여자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6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이용 중지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8012414"/>
                  </a:ext>
                </a:extLst>
              </a:tr>
            </a:tbl>
          </a:graphicData>
        </a:graphic>
      </p:graphicFrame>
      <p:cxnSp>
        <p:nvCxnSpPr>
          <p:cNvPr id="10" name="직선 연결선 9"/>
          <p:cNvCxnSpPr/>
          <p:nvPr/>
        </p:nvCxnSpPr>
        <p:spPr>
          <a:xfrm>
            <a:off x="1742440" y="5178450"/>
            <a:ext cx="870712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4733512" y="5432387"/>
            <a:ext cx="2724977" cy="338554"/>
            <a:chOff x="4762943" y="4714177"/>
            <a:chExt cx="2724977" cy="338554"/>
          </a:xfrm>
        </p:grpSpPr>
        <p:sp>
          <p:nvSpPr>
            <p:cNvPr id="12" name="TextBox 11"/>
            <p:cNvSpPr txBox="1"/>
            <p:nvPr/>
          </p:nvSpPr>
          <p:spPr>
            <a:xfrm>
              <a:off x="4762943" y="4714177"/>
              <a:ext cx="1266693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번호 입력 </a:t>
              </a:r>
              <a:r>
                <a:rPr lang="en-US" altLang="ko-KR" sz="16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: </a:t>
              </a: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6029636" y="4714177"/>
              <a:ext cx="145828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</a:rPr>
                <a:t>3</a:t>
              </a:r>
              <a:endParaRPr lang="ko-KR" altLang="en-US" sz="16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392649" y="3979892"/>
            <a:ext cx="3406702" cy="107721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연체 횟수 기준 정렬 </a:t>
            </a:r>
            <a:r>
              <a:rPr lang="en-US" altLang="ko-KR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(</a:t>
            </a:r>
            <a:r>
              <a:rPr lang="ko-KR" altLang="en-US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오름차순</a:t>
            </a:r>
            <a:r>
              <a:rPr lang="en-US" altLang="ko-KR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성함</a:t>
            </a:r>
            <a:r>
              <a:rPr lang="en-US" altLang="ko-KR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/</a:t>
            </a:r>
            <a:r>
              <a:rPr lang="ko-KR" altLang="en-US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이용 가능여부 검색</a:t>
            </a:r>
            <a:endParaRPr lang="en-US" altLang="ko-KR" sz="16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이용 가능 여부 변경</a:t>
            </a:r>
            <a:endParaRPr lang="en-US" altLang="ko-KR" sz="16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뒤로 가기</a:t>
            </a:r>
            <a:endParaRPr lang="en-US" altLang="ko-KR" sz="16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516120" y="913721"/>
            <a:ext cx="3159760" cy="6197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연체 관리</a:t>
            </a:r>
            <a:endParaRPr lang="ko-KR" altLang="en-US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6150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/>
        </p:nvCxnSpPr>
        <p:spPr>
          <a:xfrm>
            <a:off x="1742440" y="5178450"/>
            <a:ext cx="870712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4733512" y="5432387"/>
            <a:ext cx="2724977" cy="338554"/>
            <a:chOff x="4762943" y="4714177"/>
            <a:chExt cx="2724977" cy="338554"/>
          </a:xfrm>
        </p:grpSpPr>
        <p:sp>
          <p:nvSpPr>
            <p:cNvPr id="12" name="TextBox 11"/>
            <p:cNvSpPr txBox="1"/>
            <p:nvPr/>
          </p:nvSpPr>
          <p:spPr>
            <a:xfrm>
              <a:off x="4762943" y="4714177"/>
              <a:ext cx="1266693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번호 입력 </a:t>
              </a:r>
              <a:r>
                <a:rPr lang="en-US" altLang="ko-KR" sz="16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: </a:t>
              </a: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6029636" y="4714177"/>
              <a:ext cx="145828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</a:rPr>
                <a:t>1</a:t>
              </a:r>
              <a:endParaRPr lang="ko-KR" altLang="en-US" sz="16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4516120" y="913721"/>
            <a:ext cx="3159760" cy="6197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연체 관리</a:t>
            </a:r>
            <a:endParaRPr lang="ko-KR" altLang="en-US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06786" y="2844225"/>
            <a:ext cx="1978427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회원 검색</a:t>
            </a:r>
            <a:endParaRPr lang="en-US" altLang="ko-KR" sz="16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연체 횟수 검색</a:t>
            </a:r>
            <a:endParaRPr lang="en-US" altLang="ko-KR" sz="16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09170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746</Words>
  <Application>Microsoft Office PowerPoint</Application>
  <PresentationFormat>와이드스크린</PresentationFormat>
  <Paragraphs>346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YERIM CHOI</dc:creator>
  <cp:lastModifiedBy>YERIM CHOI</cp:lastModifiedBy>
  <cp:revision>17</cp:revision>
  <dcterms:created xsi:type="dcterms:W3CDTF">2020-05-28T12:26:15Z</dcterms:created>
  <dcterms:modified xsi:type="dcterms:W3CDTF">2020-05-28T15:22:56Z</dcterms:modified>
</cp:coreProperties>
</file>