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6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13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945-1CD3-4F5E-AB23-04F2A6FEC198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338-848B-433E-8A4D-A5660CCB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3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945-1CD3-4F5E-AB23-04F2A6FEC198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338-848B-433E-8A4D-A5660CCB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0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945-1CD3-4F5E-AB23-04F2A6FEC198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338-848B-433E-8A4D-A5660CCB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945-1CD3-4F5E-AB23-04F2A6FEC198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338-848B-433E-8A4D-A5660CCB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59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945-1CD3-4F5E-AB23-04F2A6FEC198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338-848B-433E-8A4D-A5660CCB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945-1CD3-4F5E-AB23-04F2A6FEC198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338-848B-433E-8A4D-A5660CCB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3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945-1CD3-4F5E-AB23-04F2A6FEC198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338-848B-433E-8A4D-A5660CCB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5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945-1CD3-4F5E-AB23-04F2A6FEC198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338-848B-433E-8A4D-A5660CCB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6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945-1CD3-4F5E-AB23-04F2A6FEC198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338-848B-433E-8A4D-A5660CCB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8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945-1CD3-4F5E-AB23-04F2A6FEC198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338-848B-433E-8A4D-A5660CCB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73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945-1CD3-4F5E-AB23-04F2A6FEC198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338-848B-433E-8A4D-A5660CCB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3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A945-1CD3-4F5E-AB23-04F2A6FEC198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33338-848B-433E-8A4D-A5660CCB6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18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8440" y="5310538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3486991" y="2685169"/>
            <a:ext cx="1423788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대여 확인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예약 확인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반납확인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09512" y="5519056"/>
            <a:ext cx="2724977" cy="338554"/>
            <a:chOff x="4762943" y="4714177"/>
            <a:chExt cx="2724977" cy="338554"/>
          </a:xfrm>
        </p:grpSpPr>
        <p:sp>
          <p:nvSpPr>
            <p:cNvPr id="8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68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별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2085231"/>
            <a:ext cx="65678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홍길동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(101)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회원님의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2020.03.05 ~ 2020.07.05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예약 희망 도서 내역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00681"/>
              </p:ext>
            </p:extLst>
          </p:nvPr>
        </p:nvGraphicFramePr>
        <p:xfrm>
          <a:off x="342992" y="2852936"/>
          <a:ext cx="8458017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56"/>
                <a:gridCol w="1580214">
                  <a:extLst>
                    <a:ext uri="{9D8B030D-6E8A-4147-A177-3AD203B41FA5}">
                      <a16:colId xmlns:a16="http://schemas.microsoft.com/office/drawing/2014/main" xmlns="" val="1284378067"/>
                    </a:ext>
                  </a:extLst>
                </a:gridCol>
                <a:gridCol w="1336860">
                  <a:extLst>
                    <a:ext uri="{9D8B030D-6E8A-4147-A177-3AD203B41FA5}">
                      <a16:colId xmlns:a16="http://schemas.microsoft.com/office/drawing/2014/main" xmlns="" val="1446586593"/>
                    </a:ext>
                  </a:extLst>
                </a:gridCol>
                <a:gridCol w="1640692">
                  <a:extLst>
                    <a:ext uri="{9D8B030D-6E8A-4147-A177-3AD203B41FA5}">
                      <a16:colId xmlns:a16="http://schemas.microsoft.com/office/drawing/2014/main" xmlns="" val="4213736523"/>
                    </a:ext>
                  </a:extLst>
                </a:gridCol>
                <a:gridCol w="1397627">
                  <a:extLst>
                    <a:ext uri="{9D8B030D-6E8A-4147-A177-3AD203B41FA5}">
                      <a16:colId xmlns:a16="http://schemas.microsoft.com/office/drawing/2014/main" xmlns="" val="196063339"/>
                    </a:ext>
                  </a:extLst>
                </a:gridCol>
                <a:gridCol w="1441968">
                  <a:extLst>
                    <a:ext uri="{9D8B030D-6E8A-4147-A177-3AD203B41FA5}">
                      <a16:colId xmlns:a16="http://schemas.microsoft.com/office/drawing/2014/main" xmlns="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 도서명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대여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반납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승인여부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0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2020.03.01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이것이 </a:t>
                      </a:r>
                      <a:r>
                        <a:rPr lang="ko-KR" altLang="en-US" sz="10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오라클</a:t>
                      </a:r>
                      <a:r>
                        <a:rPr lang="ko-KR" altLang="en-US" sz="100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(103)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2020.03.01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012414"/>
                  </a:ext>
                </a:extLst>
              </a:tr>
            </a:tbl>
          </a:graphicData>
        </a:graphic>
      </p:graphicFrame>
      <p:sp>
        <p:nvSpPr>
          <p:cNvPr id="18" name="TextBox 5"/>
          <p:cNvSpPr txBox="1"/>
          <p:nvPr/>
        </p:nvSpPr>
        <p:spPr>
          <a:xfrm>
            <a:off x="3138479" y="5190291"/>
            <a:ext cx="2895344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미승인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항목만 확인하기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승인 설정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-&gt;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번호 택하기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모두 승인 처리하기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520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별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미승인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2085231"/>
            <a:ext cx="72106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홍길동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(101)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회원님의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2020.03.05 ~ 2020.07.05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예약 희망 도서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미승인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내역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89368"/>
              </p:ext>
            </p:extLst>
          </p:nvPr>
        </p:nvGraphicFramePr>
        <p:xfrm>
          <a:off x="342992" y="2852936"/>
          <a:ext cx="8458017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56"/>
                <a:gridCol w="1580214">
                  <a:extLst>
                    <a:ext uri="{9D8B030D-6E8A-4147-A177-3AD203B41FA5}">
                      <a16:colId xmlns:a16="http://schemas.microsoft.com/office/drawing/2014/main" xmlns="" val="1284378067"/>
                    </a:ext>
                  </a:extLst>
                </a:gridCol>
                <a:gridCol w="1336860">
                  <a:extLst>
                    <a:ext uri="{9D8B030D-6E8A-4147-A177-3AD203B41FA5}">
                      <a16:colId xmlns:a16="http://schemas.microsoft.com/office/drawing/2014/main" xmlns="" val="1446586593"/>
                    </a:ext>
                  </a:extLst>
                </a:gridCol>
                <a:gridCol w="1640692">
                  <a:extLst>
                    <a:ext uri="{9D8B030D-6E8A-4147-A177-3AD203B41FA5}">
                      <a16:colId xmlns:a16="http://schemas.microsoft.com/office/drawing/2014/main" xmlns="" val="4213736523"/>
                    </a:ext>
                  </a:extLst>
                </a:gridCol>
                <a:gridCol w="1397627">
                  <a:extLst>
                    <a:ext uri="{9D8B030D-6E8A-4147-A177-3AD203B41FA5}">
                      <a16:colId xmlns:a16="http://schemas.microsoft.com/office/drawing/2014/main" xmlns="" val="196063339"/>
                    </a:ext>
                  </a:extLst>
                </a:gridCol>
                <a:gridCol w="1441968">
                  <a:extLst>
                    <a:ext uri="{9D8B030D-6E8A-4147-A177-3AD203B41FA5}">
                      <a16:colId xmlns:a16="http://schemas.microsoft.com/office/drawing/2014/main" xmlns="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 도서명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대여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반납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승인여부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6169610"/>
                  </a:ext>
                </a:extLst>
              </a:tr>
            </a:tbl>
          </a:graphicData>
        </a:graphic>
      </p:graphicFrame>
      <p:sp>
        <p:nvSpPr>
          <p:cNvPr id="7" name="TextBox 5"/>
          <p:cNvSpPr txBox="1"/>
          <p:nvPr/>
        </p:nvSpPr>
        <p:spPr>
          <a:xfrm>
            <a:off x="3138479" y="5190291"/>
            <a:ext cx="341471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번호를 입력하여 승인 처리하기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모두 승인 처리하기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627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별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미승인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2085231"/>
            <a:ext cx="72106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홍길동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(101)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회원님의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2020.03.05 ~ 2020.07.05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예약 희망 도서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미승인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내역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07841"/>
              </p:ext>
            </p:extLst>
          </p:nvPr>
        </p:nvGraphicFramePr>
        <p:xfrm>
          <a:off x="342992" y="2852936"/>
          <a:ext cx="8458017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56"/>
                <a:gridCol w="1580214">
                  <a:extLst>
                    <a:ext uri="{9D8B030D-6E8A-4147-A177-3AD203B41FA5}">
                      <a16:colId xmlns:a16="http://schemas.microsoft.com/office/drawing/2014/main" xmlns="" val="1284378067"/>
                    </a:ext>
                  </a:extLst>
                </a:gridCol>
                <a:gridCol w="1336860">
                  <a:extLst>
                    <a:ext uri="{9D8B030D-6E8A-4147-A177-3AD203B41FA5}">
                      <a16:colId xmlns:a16="http://schemas.microsoft.com/office/drawing/2014/main" xmlns="" val="1446586593"/>
                    </a:ext>
                  </a:extLst>
                </a:gridCol>
                <a:gridCol w="1640692">
                  <a:extLst>
                    <a:ext uri="{9D8B030D-6E8A-4147-A177-3AD203B41FA5}">
                      <a16:colId xmlns:a16="http://schemas.microsoft.com/office/drawing/2014/main" xmlns="" val="4213736523"/>
                    </a:ext>
                  </a:extLst>
                </a:gridCol>
                <a:gridCol w="1397627">
                  <a:extLst>
                    <a:ext uri="{9D8B030D-6E8A-4147-A177-3AD203B41FA5}">
                      <a16:colId xmlns:a16="http://schemas.microsoft.com/office/drawing/2014/main" xmlns="" val="196063339"/>
                    </a:ext>
                  </a:extLst>
                </a:gridCol>
                <a:gridCol w="1441968">
                  <a:extLst>
                    <a:ext uri="{9D8B030D-6E8A-4147-A177-3AD203B41FA5}">
                      <a16:colId xmlns:a16="http://schemas.microsoft.com/office/drawing/2014/main" xmlns="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 도서명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대여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반납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승인여부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2020.06.05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6169610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323528" y="4653136"/>
            <a:ext cx="8352928" cy="338554"/>
            <a:chOff x="4762943" y="4714177"/>
            <a:chExt cx="2675600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4762943" y="4714177"/>
              <a:ext cx="14194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(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중복입력 가능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‘,’ 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로 표시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)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80259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03848" y="5614501"/>
            <a:ext cx="236795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승인이 완료되었습니다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!</a:t>
            </a:r>
          </a:p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가려면 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엔터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28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8440" y="5310538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209512" y="5519056"/>
            <a:ext cx="2724977" cy="338554"/>
            <a:chOff x="4762943" y="4714177"/>
            <a:chExt cx="2724977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2915816" y="2609617"/>
            <a:ext cx="3281668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회원 별 예약 신청 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별 예약 신청 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현재 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미승인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예약 리스트 목록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057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07704" y="2132856"/>
            <a:ext cx="5574580" cy="338554"/>
            <a:chOff x="4762943" y="4714177"/>
            <a:chExt cx="2724977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조회 시작일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2020.03.05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서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별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85231" y="2708920"/>
            <a:ext cx="5574580" cy="338554"/>
            <a:chOff x="4762943" y="4714177"/>
            <a:chExt cx="2724977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조회 종료일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2020.07.05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917626" y="3284984"/>
            <a:ext cx="5574580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8197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도서번호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1321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28231"/>
              </p:ext>
            </p:extLst>
          </p:nvPr>
        </p:nvGraphicFramePr>
        <p:xfrm>
          <a:off x="539552" y="1988840"/>
          <a:ext cx="7920881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621"/>
                <a:gridCol w="1679984">
                  <a:extLst>
                    <a:ext uri="{9D8B030D-6E8A-4147-A177-3AD203B41FA5}">
                      <a16:colId xmlns:a16="http://schemas.microsoft.com/office/drawing/2014/main" xmlns="" val="1284378067"/>
                    </a:ext>
                  </a:extLst>
                </a:gridCol>
                <a:gridCol w="1575851">
                  <a:extLst>
                    <a:ext uri="{9D8B030D-6E8A-4147-A177-3AD203B41FA5}">
                      <a16:colId xmlns:a16="http://schemas.microsoft.com/office/drawing/2014/main" xmlns="" val="144658659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42137365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196063339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xmlns="" val="4186486209"/>
                    </a:ext>
                  </a:extLst>
                </a:gridCol>
                <a:gridCol w="1153704"/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 도서명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예약자 성함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회원번호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대여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반납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승인여부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0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홍길동</a:t>
                      </a:r>
                      <a:r>
                        <a:rPr lang="en-US" altLang="ko-KR" sz="1000" dirty="0" smtClean="0"/>
                        <a:t>(210)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2020.03.01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이것이 </a:t>
                      </a:r>
                      <a:r>
                        <a:rPr lang="ko-KR" altLang="en-US" sz="10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오라클</a:t>
                      </a:r>
                      <a:r>
                        <a:rPr lang="ko-KR" altLang="en-US" sz="100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(103)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전우치</a:t>
                      </a:r>
                      <a:r>
                        <a:rPr lang="en-US" altLang="ko-KR" sz="1000" dirty="0" smtClean="0"/>
                        <a:t>(130)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2020.03.01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성춘향</a:t>
                      </a:r>
                      <a:r>
                        <a:rPr lang="en-US" altLang="ko-KR" sz="1000" dirty="0" smtClean="0"/>
                        <a:t>(158)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01241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서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별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328" y="4774792"/>
            <a:ext cx="2895344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미승인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항목만 확인하기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승인 설정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-&gt;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번호 택하기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모두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승인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처리하기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527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54108"/>
              </p:ext>
            </p:extLst>
          </p:nvPr>
        </p:nvGraphicFramePr>
        <p:xfrm>
          <a:off x="539552" y="1988840"/>
          <a:ext cx="7920881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621"/>
                <a:gridCol w="1679984">
                  <a:extLst>
                    <a:ext uri="{9D8B030D-6E8A-4147-A177-3AD203B41FA5}">
                      <a16:colId xmlns:a16="http://schemas.microsoft.com/office/drawing/2014/main" xmlns="" val="1284378067"/>
                    </a:ext>
                  </a:extLst>
                </a:gridCol>
                <a:gridCol w="1575851">
                  <a:extLst>
                    <a:ext uri="{9D8B030D-6E8A-4147-A177-3AD203B41FA5}">
                      <a16:colId xmlns:a16="http://schemas.microsoft.com/office/drawing/2014/main" xmlns="" val="144658659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42137365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196063339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xmlns="" val="4186486209"/>
                    </a:ext>
                  </a:extLst>
                </a:gridCol>
                <a:gridCol w="1153704"/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 도서명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예약자 성함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회원번호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대여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반납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승인여부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성춘향</a:t>
                      </a:r>
                      <a:r>
                        <a:rPr lang="en-US" altLang="ko-KR" sz="1000" dirty="0" smtClean="0"/>
                        <a:t>(158)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22578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서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별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미승인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328" y="4077072"/>
            <a:ext cx="3414717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날짜별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오름차순 하기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번호를 입력하여 승인 처리하기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모두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승인 처리하기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86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34474"/>
              </p:ext>
            </p:extLst>
          </p:nvPr>
        </p:nvGraphicFramePr>
        <p:xfrm>
          <a:off x="539552" y="1988840"/>
          <a:ext cx="7920881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621"/>
                <a:gridCol w="1679984">
                  <a:extLst>
                    <a:ext uri="{9D8B030D-6E8A-4147-A177-3AD203B41FA5}">
                      <a16:colId xmlns:a16="http://schemas.microsoft.com/office/drawing/2014/main" xmlns="" val="1284378067"/>
                    </a:ext>
                  </a:extLst>
                </a:gridCol>
                <a:gridCol w="1575851">
                  <a:extLst>
                    <a:ext uri="{9D8B030D-6E8A-4147-A177-3AD203B41FA5}">
                      <a16:colId xmlns:a16="http://schemas.microsoft.com/office/drawing/2014/main" xmlns="" val="144658659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42137365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196063339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xmlns="" val="4186486209"/>
                    </a:ext>
                  </a:extLst>
                </a:gridCol>
                <a:gridCol w="1153704"/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 도서명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예약자 성함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회원번호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대여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반납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승인여부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성춘향</a:t>
                      </a:r>
                      <a:r>
                        <a:rPr lang="en-US" altLang="ko-KR" sz="1000" dirty="0" smtClean="0"/>
                        <a:t>(158)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2020.04.05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22578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서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별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미승인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33450" y="4005064"/>
            <a:ext cx="8352928" cy="338554"/>
            <a:chOff x="4762943" y="4714177"/>
            <a:chExt cx="2675600" cy="338554"/>
          </a:xfrm>
        </p:grpSpPr>
        <p:sp>
          <p:nvSpPr>
            <p:cNvPr id="8" name="TextBox 7"/>
            <p:cNvSpPr txBox="1"/>
            <p:nvPr/>
          </p:nvSpPr>
          <p:spPr>
            <a:xfrm>
              <a:off x="4762943" y="4714177"/>
              <a:ext cx="14194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(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중복입력 가능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‘,’ 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로 표시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)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980259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03848" y="4941168"/>
            <a:ext cx="236795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승인이 완료되었습니다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!</a:t>
            </a:r>
          </a:p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가려면 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엔터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981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8440" y="5310538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209512" y="5519056"/>
            <a:ext cx="2724977" cy="338554"/>
            <a:chOff x="4762943" y="4714177"/>
            <a:chExt cx="2724977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2915816" y="2609617"/>
            <a:ext cx="3281668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회원 별 예약 신청 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별 예약 신청 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현재 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미승인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예약 리스트 목록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560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90447" y="581277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281519" y="6021288"/>
            <a:ext cx="2724977" cy="338554"/>
            <a:chOff x="4762943" y="4714177"/>
            <a:chExt cx="2724977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699792" y="793016"/>
            <a:ext cx="3888432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현재 </a:t>
            </a:r>
            <a:r>
              <a:rPr lang="ko-KR" altLang="en-US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미승인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예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약 리스트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346216" y="4429561"/>
            <a:ext cx="2024913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번호를 선택하여 승인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모두 승인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51684"/>
              </p:ext>
            </p:extLst>
          </p:nvPr>
        </p:nvGraphicFramePr>
        <p:xfrm>
          <a:off x="539552" y="1988840"/>
          <a:ext cx="7920881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621"/>
                <a:gridCol w="1679984">
                  <a:extLst>
                    <a:ext uri="{9D8B030D-6E8A-4147-A177-3AD203B41FA5}">
                      <a16:colId xmlns:a16="http://schemas.microsoft.com/office/drawing/2014/main" xmlns="" val="1284378067"/>
                    </a:ext>
                  </a:extLst>
                </a:gridCol>
                <a:gridCol w="1575851">
                  <a:extLst>
                    <a:ext uri="{9D8B030D-6E8A-4147-A177-3AD203B41FA5}">
                      <a16:colId xmlns:a16="http://schemas.microsoft.com/office/drawing/2014/main" xmlns="" val="144658659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42137365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196063339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xmlns="" val="4186486209"/>
                    </a:ext>
                  </a:extLst>
                </a:gridCol>
                <a:gridCol w="1153704"/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 도서명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예약자 성함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회원번호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대여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반납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승인여부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0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홍길동</a:t>
                      </a:r>
                      <a:r>
                        <a:rPr lang="en-US" altLang="ko-KR" sz="1000" dirty="0" smtClean="0"/>
                        <a:t>(210)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이것이 </a:t>
                      </a:r>
                      <a:r>
                        <a:rPr lang="ko-KR" altLang="en-US" sz="10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오라클</a:t>
                      </a:r>
                      <a:r>
                        <a:rPr lang="ko-KR" altLang="en-US" sz="100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(103)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전우치</a:t>
                      </a:r>
                      <a:r>
                        <a:rPr lang="en-US" altLang="ko-KR" sz="1000" dirty="0" smtClean="0"/>
                        <a:t>(130)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성춘향</a:t>
                      </a:r>
                      <a:r>
                        <a:rPr lang="en-US" altLang="ko-KR" sz="1000" dirty="0" smtClean="0"/>
                        <a:t>(158)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01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7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도서관리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도서조회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567103" y="2730406"/>
            <a:ext cx="4381161" cy="338554"/>
            <a:chOff x="4762943" y="4714177"/>
            <a:chExt cx="2724977" cy="338554"/>
          </a:xfrm>
        </p:grpSpPr>
        <p:sp>
          <p:nvSpPr>
            <p:cNvPr id="11" name="TextBox 11"/>
            <p:cNvSpPr txBox="1"/>
            <p:nvPr/>
          </p:nvSpPr>
          <p:spPr>
            <a:xfrm>
              <a:off x="4762943" y="4714177"/>
              <a:ext cx="14718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도서명 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점프 투 </a:t>
              </a:r>
              <a:r>
                <a:rPr lang="ko-KR" altLang="en-US" sz="1600" b="1" dirty="0" err="1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파이썬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55776" y="3429000"/>
            <a:ext cx="4381161" cy="338554"/>
            <a:chOff x="4762943" y="4714177"/>
            <a:chExt cx="2724977" cy="338554"/>
          </a:xfrm>
        </p:grpSpPr>
        <p:sp>
          <p:nvSpPr>
            <p:cNvPr id="14" name="TextBox 11"/>
            <p:cNvSpPr txBox="1"/>
            <p:nvPr/>
          </p:nvSpPr>
          <p:spPr>
            <a:xfrm>
              <a:off x="4762943" y="4714177"/>
              <a:ext cx="10430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출판사명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이지스</a:t>
              </a:r>
              <a:r>
                <a:rPr lang="ko-KR" altLang="en-US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ko-KR" altLang="en-US" sz="1600" b="1" dirty="0" err="1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퍼블리싱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6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8440" y="4754136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3486991" y="2685169"/>
            <a:ext cx="1423788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대여 확인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예약 확인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반납확인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09512" y="4962654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3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반납확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486991" y="2348880"/>
            <a:ext cx="5309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2636912"/>
            <a:ext cx="238879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반납 처리하기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반납 내역 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8440" y="4754136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3209512" y="4962654"/>
            <a:ext cx="2724977" cy="338554"/>
            <a:chOff x="4762943" y="4714177"/>
            <a:chExt cx="2724977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2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816" y="692696"/>
            <a:ext cx="3308072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반납확인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반납처리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8440" y="5546224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3209512" y="5754742"/>
            <a:ext cx="2724977" cy="338554"/>
            <a:chOff x="4762943" y="4714177"/>
            <a:chExt cx="2724977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99694"/>
              </p:ext>
            </p:extLst>
          </p:nvPr>
        </p:nvGraphicFramePr>
        <p:xfrm>
          <a:off x="539552" y="2241080"/>
          <a:ext cx="7920881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621"/>
                <a:gridCol w="1679984">
                  <a:extLst>
                    <a:ext uri="{9D8B030D-6E8A-4147-A177-3AD203B41FA5}">
                      <a16:colId xmlns:a16="http://schemas.microsoft.com/office/drawing/2014/main" xmlns="" val="1284378067"/>
                    </a:ext>
                  </a:extLst>
                </a:gridCol>
                <a:gridCol w="1575851">
                  <a:extLst>
                    <a:ext uri="{9D8B030D-6E8A-4147-A177-3AD203B41FA5}">
                      <a16:colId xmlns:a16="http://schemas.microsoft.com/office/drawing/2014/main" xmlns="" val="144658659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42137365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196063339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xmlns="" val="4186486209"/>
                    </a:ext>
                  </a:extLst>
                </a:gridCol>
                <a:gridCol w="1153704"/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도서명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회원번호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대여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반납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반납여부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연체여부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0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홍길동</a:t>
                      </a:r>
                      <a:r>
                        <a:rPr lang="en-US" altLang="ko-KR" sz="1000" dirty="0" smtClean="0"/>
                        <a:t>(210)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이것이 </a:t>
                      </a:r>
                      <a:r>
                        <a:rPr lang="ko-KR" altLang="en-US" sz="10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오라클</a:t>
                      </a:r>
                      <a:r>
                        <a:rPr lang="ko-KR" altLang="en-US" sz="100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(103)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전우치</a:t>
                      </a:r>
                      <a:r>
                        <a:rPr lang="en-US" altLang="ko-KR" sz="1000" dirty="0" smtClean="0"/>
                        <a:t>(130)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성춘향</a:t>
                      </a:r>
                      <a:r>
                        <a:rPr lang="en-US" altLang="ko-KR" sz="1000" dirty="0" smtClean="0"/>
                        <a:t>(158)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01241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56681" y="4221088"/>
            <a:ext cx="233269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날짜별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오름차순 조회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날짜별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내림차순 조회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숫자를 눌러 반납처리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일괄적으로 모두 반납처리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1880" y="1578278"/>
            <a:ext cx="204254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대여목록 현황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708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반납확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486991" y="2348880"/>
            <a:ext cx="5309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2636912"/>
            <a:ext cx="238879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반납 처리하기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반납 내역 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8440" y="4754136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3209512" y="4962654"/>
            <a:ext cx="2724977" cy="338554"/>
            <a:chOff x="4762943" y="4714177"/>
            <a:chExt cx="2724977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71800" y="1000390"/>
            <a:ext cx="3672408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반납확인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내역조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58169" y="2298358"/>
            <a:ext cx="5574580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조회 시작일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2020.03.05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835696" y="2874422"/>
            <a:ext cx="5574580" cy="338554"/>
            <a:chOff x="4762943" y="4714177"/>
            <a:chExt cx="2724977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조회 종료일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2020.07.05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8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71800" y="1000390"/>
            <a:ext cx="3672408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반납확인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내역조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767320"/>
              </p:ext>
            </p:extLst>
          </p:nvPr>
        </p:nvGraphicFramePr>
        <p:xfrm>
          <a:off x="539552" y="2241080"/>
          <a:ext cx="7992888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99"/>
                <a:gridCol w="2193861">
                  <a:extLst>
                    <a:ext uri="{9D8B030D-6E8A-4147-A177-3AD203B41FA5}">
                      <a16:colId xmlns:a16="http://schemas.microsoft.com/office/drawing/2014/main" xmlns="" val="1284378067"/>
                    </a:ext>
                  </a:extLst>
                </a:gridCol>
                <a:gridCol w="2057876">
                  <a:extLst>
                    <a:ext uri="{9D8B030D-6E8A-4147-A177-3AD203B41FA5}">
                      <a16:colId xmlns:a16="http://schemas.microsoft.com/office/drawing/2014/main" xmlns="" val="1446586593"/>
                    </a:ext>
                  </a:extLst>
                </a:gridCol>
                <a:gridCol w="1222442">
                  <a:extLst>
                    <a:ext uri="{9D8B030D-6E8A-4147-A177-3AD203B41FA5}">
                      <a16:colId xmlns:a16="http://schemas.microsoft.com/office/drawing/2014/main" xmlns="" val="4213736523"/>
                    </a:ext>
                  </a:extLst>
                </a:gridCol>
                <a:gridCol w="1410510">
                  <a:extLst>
                    <a:ext uri="{9D8B030D-6E8A-4147-A177-3AD203B41FA5}">
                      <a16:colId xmlns:a16="http://schemas.microsoft.com/office/drawing/2014/main" xmlns="" val="19606333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도서명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회원번호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대여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반납 날짜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0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홍길동</a:t>
                      </a:r>
                      <a:r>
                        <a:rPr lang="en-US" altLang="ko-KR" sz="1000" dirty="0" smtClean="0"/>
                        <a:t>(210)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이것이 </a:t>
                      </a:r>
                      <a:r>
                        <a:rPr lang="ko-KR" altLang="en-US" sz="10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오라클</a:t>
                      </a:r>
                      <a:r>
                        <a:rPr lang="ko-KR" altLang="en-US" sz="1000" baseline="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(103)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전우치</a:t>
                      </a:r>
                      <a:r>
                        <a:rPr lang="en-US" altLang="ko-KR" sz="1000" dirty="0" smtClean="0"/>
                        <a:t>(130)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성춘향</a:t>
                      </a:r>
                      <a:r>
                        <a:rPr lang="en-US" altLang="ko-KR" sz="1000" dirty="0" smtClean="0"/>
                        <a:t>(158)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0124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75856" y="4542219"/>
            <a:ext cx="2024913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날짜별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오름차순 조회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날짜별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내림차순 조회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918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18440" y="5265119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222218" y="5519056"/>
            <a:ext cx="7022190" cy="338554"/>
            <a:chOff x="4762943" y="4714177"/>
            <a:chExt cx="2724977" cy="338554"/>
          </a:xfrm>
        </p:grpSpPr>
        <p:sp>
          <p:nvSpPr>
            <p:cNvPr id="9" name="TextBox 11"/>
            <p:cNvSpPr txBox="1"/>
            <p:nvPr/>
          </p:nvSpPr>
          <p:spPr>
            <a:xfrm>
              <a:off x="4762943" y="4714177"/>
              <a:ext cx="126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뒤로 가려면 </a:t>
              </a:r>
              <a:r>
                <a:rPr lang="ko-KR" altLang="en-US" sz="16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엔터를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눌러주세요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enter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도서관리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도서조회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42360"/>
              </p:ext>
            </p:extLst>
          </p:nvPr>
        </p:nvGraphicFramePr>
        <p:xfrm>
          <a:off x="559016" y="1916832"/>
          <a:ext cx="8025967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76">
                  <a:extLst>
                    <a:ext uri="{9D8B030D-6E8A-4147-A177-3AD203B41FA5}">
                      <a16:colId xmlns:a16="http://schemas.microsoft.com/office/drawing/2014/main" xmlns="" val="1284378067"/>
                    </a:ext>
                  </a:extLst>
                </a:gridCol>
                <a:gridCol w="1532700">
                  <a:extLst>
                    <a:ext uri="{9D8B030D-6E8A-4147-A177-3AD203B41FA5}">
                      <a16:colId xmlns:a16="http://schemas.microsoft.com/office/drawing/2014/main" xmlns="" val="1446586593"/>
                    </a:ext>
                  </a:extLst>
                </a:gridCol>
                <a:gridCol w="3753800">
                  <a:extLst>
                    <a:ext uri="{9D8B030D-6E8A-4147-A177-3AD203B41FA5}">
                      <a16:colId xmlns:a16="http://schemas.microsoft.com/office/drawing/2014/main" xmlns="" val="4213736523"/>
                    </a:ext>
                  </a:extLst>
                </a:gridCol>
                <a:gridCol w="1230804">
                  <a:extLst>
                    <a:ext uri="{9D8B030D-6E8A-4147-A177-3AD203B41FA5}">
                      <a16:colId xmlns:a16="http://schemas.microsoft.com/office/drawing/2014/main" xmlns="" val="196063339"/>
                    </a:ext>
                  </a:extLst>
                </a:gridCol>
                <a:gridCol w="900587">
                  <a:extLst>
                    <a:ext uri="{9D8B030D-6E8A-4147-A177-3AD203B41FA5}">
                      <a16:colId xmlns:a16="http://schemas.microsoft.com/office/drawing/2014/main" xmlns="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분류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도서명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현재재고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구역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컴퓨터 </a:t>
                      </a:r>
                      <a:r>
                        <a:rPr lang="ko-KR" altLang="en-US" sz="12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사이언스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2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A3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01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2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8440" y="5310538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3486991" y="2685169"/>
            <a:ext cx="1423788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대여 확인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예약 확인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반납확인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09512" y="5519056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38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483768" y="1000390"/>
            <a:ext cx="4032448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대여확인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215556" y="2154342"/>
            <a:ext cx="4752528" cy="338554"/>
            <a:chOff x="4762943" y="4714177"/>
            <a:chExt cx="2724977" cy="338554"/>
          </a:xfrm>
        </p:grpSpPr>
        <p:sp>
          <p:nvSpPr>
            <p:cNvPr id="20" name="TextBox 6"/>
            <p:cNvSpPr txBox="1"/>
            <p:nvPr/>
          </p:nvSpPr>
          <p:spPr>
            <a:xfrm>
              <a:off x="4762943" y="4714177"/>
              <a:ext cx="9615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회원번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호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  <a:endPara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130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23728" y="2730406"/>
            <a:ext cx="4752528" cy="338554"/>
            <a:chOff x="4762943" y="4714177"/>
            <a:chExt cx="2724977" cy="338554"/>
          </a:xfrm>
        </p:grpSpPr>
        <p:sp>
          <p:nvSpPr>
            <p:cNvPr id="23" name="TextBox 6"/>
            <p:cNvSpPr txBox="1"/>
            <p:nvPr/>
          </p:nvSpPr>
          <p:spPr>
            <a:xfrm>
              <a:off x="4762943" y="4714177"/>
              <a:ext cx="9615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도서번호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</a:t>
              </a:r>
              <a:endPara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1234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123727" y="3167633"/>
            <a:ext cx="6120681" cy="338554"/>
            <a:chOff x="4762943" y="4714177"/>
            <a:chExt cx="2724977" cy="338554"/>
          </a:xfrm>
        </p:grpSpPr>
        <p:sp>
          <p:nvSpPr>
            <p:cNvPr id="26" name="TextBox 6"/>
            <p:cNvSpPr txBox="1"/>
            <p:nvPr/>
          </p:nvSpPr>
          <p:spPr>
            <a:xfrm>
              <a:off x="4762943" y="4714177"/>
              <a:ext cx="12796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대여 시작 날짜 입력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</a:t>
              </a:r>
              <a:endPara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2020.01.03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123726" y="3743697"/>
            <a:ext cx="6120680" cy="338554"/>
            <a:chOff x="4762943" y="4714177"/>
            <a:chExt cx="2724977" cy="338554"/>
          </a:xfrm>
        </p:grpSpPr>
        <p:sp>
          <p:nvSpPr>
            <p:cNvPr id="29" name="TextBox 6"/>
            <p:cNvSpPr txBox="1"/>
            <p:nvPr/>
          </p:nvSpPr>
          <p:spPr>
            <a:xfrm>
              <a:off x="4762943" y="4714177"/>
              <a:ext cx="9935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대여 종료 날짜 입력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</a:t>
              </a:r>
              <a:endPara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2020.01.15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8" name="직선 연결선 37"/>
          <p:cNvCxnSpPr/>
          <p:nvPr/>
        </p:nvCxnSpPr>
        <p:spPr>
          <a:xfrm>
            <a:off x="327407" y="4941168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2123726" y="4222492"/>
            <a:ext cx="6696744" cy="338554"/>
            <a:chOff x="4762943" y="4714177"/>
            <a:chExt cx="2724977" cy="338554"/>
          </a:xfrm>
        </p:grpSpPr>
        <p:sp>
          <p:nvSpPr>
            <p:cNvPr id="43" name="TextBox 6"/>
            <p:cNvSpPr txBox="1"/>
            <p:nvPr/>
          </p:nvSpPr>
          <p:spPr>
            <a:xfrm>
              <a:off x="4762943" y="4714177"/>
              <a:ext cx="12740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계속 입력하려면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y 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아니면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n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</a:t>
              </a:r>
              <a:endPara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y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683569" y="5085184"/>
            <a:ext cx="7920880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한 사람이 한 권만 빌린다는 보장이 없기 때문에 </a:t>
            </a:r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~ </a:t>
            </a:r>
            <a:r>
              <a:rPr lang="ko-KR" altLang="en-US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계속 입력 받을 수 있도록 해준다</a:t>
            </a:r>
            <a:endParaRPr lang="en-US" altLang="ko-KR" sz="1600" b="1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재고가 없을 경우에는 오류를 </a:t>
            </a:r>
            <a:r>
              <a:rPr lang="ko-KR" altLang="en-US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발생시켜주면 된다</a:t>
            </a:r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!</a:t>
            </a:r>
            <a:endParaRPr lang="ko-KR" altLang="en-US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0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483768" y="1000390"/>
            <a:ext cx="4032448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대여확인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대여정보입력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344"/>
              </p:ext>
            </p:extLst>
          </p:nvPr>
        </p:nvGraphicFramePr>
        <p:xfrm>
          <a:off x="467544" y="1916832"/>
          <a:ext cx="8458016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10">
                  <a:extLst>
                    <a:ext uri="{9D8B030D-6E8A-4147-A177-3AD203B41FA5}">
                      <a16:colId xmlns:a16="http://schemas.microsoft.com/office/drawing/2014/main" xmlns="" val="1284378067"/>
                    </a:ext>
                  </a:extLst>
                </a:gridCol>
                <a:gridCol w="1615207">
                  <a:extLst>
                    <a:ext uri="{9D8B030D-6E8A-4147-A177-3AD203B41FA5}">
                      <a16:colId xmlns:a16="http://schemas.microsoft.com/office/drawing/2014/main" xmlns="" val="1446586593"/>
                    </a:ext>
                  </a:extLst>
                </a:gridCol>
                <a:gridCol w="2280487">
                  <a:extLst>
                    <a:ext uri="{9D8B030D-6E8A-4147-A177-3AD203B41FA5}">
                      <a16:colId xmlns:a16="http://schemas.microsoft.com/office/drawing/2014/main" xmlns="" val="421373652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196063339"/>
                    </a:ext>
                  </a:extLst>
                </a:gridCol>
                <a:gridCol w="2049304">
                  <a:extLst>
                    <a:ext uri="{9D8B030D-6E8A-4147-A177-3AD203B41FA5}">
                      <a16:colId xmlns:a16="http://schemas.microsoft.com/office/drawing/2014/main" xmlns="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회원번호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도서명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대여 시작일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대여 종료일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홍길동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2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2020.01.05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홍길동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자바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2020.01.05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홍길동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200" dirty="0" err="1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오라클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2020.01.05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012414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427108" y="4293096"/>
            <a:ext cx="3861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대여가 성공적으로 완료되었습니다</a:t>
            </a:r>
            <a:r>
              <a:rPr lang="en-US" altLang="ko-KR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8440" y="5265119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222218" y="5519056"/>
            <a:ext cx="7022190" cy="338554"/>
            <a:chOff x="4762943" y="4714177"/>
            <a:chExt cx="2724977" cy="338554"/>
          </a:xfrm>
        </p:grpSpPr>
        <p:sp>
          <p:nvSpPr>
            <p:cNvPr id="18" name="TextBox 11"/>
            <p:cNvSpPr txBox="1"/>
            <p:nvPr/>
          </p:nvSpPr>
          <p:spPr>
            <a:xfrm>
              <a:off x="4762943" y="4714177"/>
              <a:ext cx="126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뒤로 가려면 </a:t>
              </a:r>
              <a:r>
                <a:rPr lang="ko-KR" altLang="en-US" sz="16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엔터를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눌러주세요</a:t>
              </a:r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enter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8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8440" y="5310538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3486991" y="2685169"/>
            <a:ext cx="1423788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대여 확인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예약 확인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반납확인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09512" y="5519056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66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8440" y="5310538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209512" y="5519056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2915816" y="2609617"/>
            <a:ext cx="3281668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회원 별 예약 신청 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별 예약 신청 조회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현재 </a:t>
            </a: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미승인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예약 리스트 목록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14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907704" y="2132856"/>
            <a:ext cx="5574580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조회 시작일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2020.03.05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992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별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85231" y="2708920"/>
            <a:ext cx="5574580" cy="338554"/>
            <a:chOff x="4762943" y="4714177"/>
            <a:chExt cx="2724977" cy="338554"/>
          </a:xfrm>
        </p:grpSpPr>
        <p:sp>
          <p:nvSpPr>
            <p:cNvPr id="11" name="TextBox 10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조회 종료일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2020.07.05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917626" y="3284984"/>
            <a:ext cx="5574580" cy="338554"/>
            <a:chOff x="4762943" y="4714177"/>
            <a:chExt cx="2724977" cy="338554"/>
          </a:xfrm>
        </p:grpSpPr>
        <p:sp>
          <p:nvSpPr>
            <p:cNvPr id="14" name="TextBox 13"/>
            <p:cNvSpPr txBox="1"/>
            <p:nvPr/>
          </p:nvSpPr>
          <p:spPr>
            <a:xfrm>
              <a:off x="4762943" y="4714177"/>
              <a:ext cx="8197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회원번호 입력 </a:t>
              </a:r>
              <a:r>
                <a:rPr lang="en-US" altLang="ko-KR" sz="1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132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6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959</Words>
  <Application>Microsoft Office PowerPoint</Application>
  <PresentationFormat>화면 슬라이드 쇼(4:3)</PresentationFormat>
  <Paragraphs>382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821051393792</dc:creator>
  <cp:lastModifiedBy>821051393792</cp:lastModifiedBy>
  <cp:revision>126</cp:revision>
  <dcterms:created xsi:type="dcterms:W3CDTF">2020-06-06T10:50:45Z</dcterms:created>
  <dcterms:modified xsi:type="dcterms:W3CDTF">2020-06-06T14:07:20Z</dcterms:modified>
</cp:coreProperties>
</file>