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58" r:id="rId3"/>
    <p:sldId id="265" r:id="rId4"/>
    <p:sldId id="264" r:id="rId5"/>
    <p:sldId id="266" r:id="rId6"/>
    <p:sldId id="267" r:id="rId7"/>
    <p:sldId id="262" r:id="rId8"/>
    <p:sldId id="268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9C024F"/>
    <a:srgbClr val="E8FCF4"/>
    <a:srgbClr val="410121"/>
    <a:srgbClr val="6A023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4" autoAdjust="0"/>
    <p:restoredTop sz="97364" autoAdjust="0"/>
  </p:normalViewPr>
  <p:slideViewPr>
    <p:cSldViewPr snapToGrid="0">
      <p:cViewPr varScale="1">
        <p:scale>
          <a:sx n="158" d="100"/>
          <a:sy n="158" d="100"/>
        </p:scale>
        <p:origin x="2556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17445-612D-4FA0-8B91-EB09A88E98E6}" type="datetimeFigureOut">
              <a:rPr lang="ko-KR" altLang="en-US" smtClean="0"/>
              <a:pPr/>
              <a:t>2020-11-04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DB2E11-01F7-42B2-B5DA-7EF59DC0FC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목차</a:t>
            </a:r>
            <a:r>
              <a:rPr lang="en-US" altLang="ko-KR" dirty="0"/>
              <a:t>1 : </a:t>
            </a:r>
            <a:r>
              <a:rPr lang="ko-KR" altLang="en-US" dirty="0"/>
              <a:t>개발동기</a:t>
            </a:r>
            <a:endParaRPr lang="en-US" altLang="ko-KR" dirty="0"/>
          </a:p>
          <a:p>
            <a:r>
              <a:rPr lang="ko-KR" altLang="en-US" dirty="0"/>
              <a:t>목차</a:t>
            </a:r>
            <a:r>
              <a:rPr lang="en-US" altLang="ko-KR" dirty="0"/>
              <a:t>2 </a:t>
            </a:r>
            <a:r>
              <a:rPr lang="en-US" altLang="ko-KR" baseline="0" dirty="0"/>
              <a:t>: </a:t>
            </a:r>
            <a:r>
              <a:rPr lang="ko-KR" altLang="en-US" baseline="0" dirty="0"/>
              <a:t>작동방식 설명</a:t>
            </a:r>
            <a:endParaRPr lang="en-US" altLang="ko-KR" baseline="0" dirty="0"/>
          </a:p>
          <a:p>
            <a:r>
              <a:rPr lang="ko-KR" altLang="en-US" baseline="0" dirty="0"/>
              <a:t>목차</a:t>
            </a:r>
            <a:r>
              <a:rPr lang="en-US" altLang="ko-KR" baseline="0" dirty="0"/>
              <a:t>3 : </a:t>
            </a:r>
            <a:r>
              <a:rPr lang="ko-KR" altLang="en-US" baseline="0" dirty="0"/>
              <a:t>기대효과</a:t>
            </a:r>
            <a:r>
              <a:rPr lang="en-US" altLang="ko-KR" baseline="0" dirty="0"/>
              <a:t> </a:t>
            </a:r>
            <a:r>
              <a:rPr lang="ko-KR" altLang="en-US" baseline="0" dirty="0"/>
              <a:t>및 마무리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B2E11-01F7-42B2-B5DA-7EF59DC0FC51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85800" lvl="0" indent="-685800">
              <a:buFont typeface="Wingdings" panose="05000000000000000000" pitchFamily="2" charset="2"/>
              <a:buChar char="l"/>
            </a:pPr>
            <a:r>
              <a:rPr lang="ko-KR" altLang="en-US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유튜브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시청 시 </a:t>
            </a:r>
            <a:r>
              <a:rPr lang="ko-KR" altLang="en-US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썸네일을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보고 해당 부분을 보고 싶은 경우</a:t>
            </a: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685800" lvl="0" indent="-685800">
              <a:buFont typeface="Wingdings" panose="05000000000000000000" pitchFamily="2" charset="2"/>
              <a:buChar char="l"/>
            </a:pP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특정 동영상 파일의 특정 장면을 찾아 보고 싶은 경우</a:t>
            </a: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B2E11-01F7-42B2-B5DA-7EF59DC0FC51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85800" indent="-685800" algn="l">
              <a:buFont typeface="Wingdings" panose="05000000000000000000" pitchFamily="2" charset="2"/>
              <a:buChar char="l"/>
            </a:pPr>
            <a:r>
              <a:rPr lang="ko-KR" altLang="en-US" sz="1200" dirty="0" err="1">
                <a:solidFill>
                  <a:srgbClr val="000000"/>
                </a:solidFill>
                <a:latin typeface="+mn-ea"/>
              </a:rPr>
              <a:t>유튜브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URL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을 입력하여 해당 영상 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Thumbnail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파일과 영상을 분석하여 가장 유사한 해당 위치를 검색</a:t>
            </a:r>
            <a:endParaRPr lang="en-US" altLang="ko-KR" sz="1200" dirty="0">
              <a:solidFill>
                <a:srgbClr val="000000"/>
              </a:solidFill>
              <a:latin typeface="+mn-ea"/>
            </a:endParaRPr>
          </a:p>
          <a:p>
            <a:pPr marL="685800" indent="-685800" algn="l">
              <a:buFont typeface="Wingdings" panose="05000000000000000000" pitchFamily="2" charset="2"/>
              <a:buChar char="l"/>
            </a:pP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결과로 바로 이동 가능하도록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Url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제공</a:t>
            </a:r>
            <a:endParaRPr lang="en-US" altLang="ko-KR" sz="1200" dirty="0">
              <a:solidFill>
                <a:srgbClr val="000000"/>
              </a:solidFill>
              <a:latin typeface="+mn-ea"/>
            </a:endParaRPr>
          </a:p>
          <a:p>
            <a:pPr marL="685800" lvl="0" indent="-685800">
              <a:buFont typeface="Wingdings" panose="05000000000000000000" pitchFamily="2" charset="2"/>
              <a:buChar char="l"/>
            </a:pP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B2E11-01F7-42B2-B5DA-7EF59DC0FC51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B2E11-01F7-42B2-B5DA-7EF59DC0FC51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B2E11-01F7-42B2-B5DA-7EF59DC0FC51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B2E11-01F7-42B2-B5DA-7EF59DC0FC51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템플릿 </a:t>
            </a:r>
            <a:r>
              <a:rPr lang="en-US" altLang="ko-KR" dirty="0"/>
              <a:t>: </a:t>
            </a:r>
            <a:r>
              <a:rPr lang="ko-KR" altLang="en-US" dirty="0"/>
              <a:t>조땡</a:t>
            </a:r>
            <a:endParaRPr lang="en-US" altLang="ko-KR" dirty="0"/>
          </a:p>
          <a:p>
            <a:r>
              <a:rPr lang="ko-KR" altLang="en-US" dirty="0"/>
              <a:t>템플릿 출처 </a:t>
            </a:r>
            <a:r>
              <a:rPr lang="en-US" altLang="ko-KR" dirty="0"/>
              <a:t>: http://pptbizcam.co.kr/?p=7234</a:t>
            </a:r>
          </a:p>
          <a:p>
            <a:r>
              <a:rPr lang="ko-KR" altLang="en-US" dirty="0"/>
              <a:t>사용범위 참고 </a:t>
            </a:r>
            <a:r>
              <a:rPr lang="en-US" altLang="ko-KR" dirty="0"/>
              <a:t>:</a:t>
            </a:r>
            <a:r>
              <a:rPr lang="en-US" altLang="ko-KR" baseline="0" dirty="0"/>
              <a:t> </a:t>
            </a:r>
            <a:r>
              <a:rPr lang="en-US" altLang="ko-KR" dirty="0"/>
              <a:t>http://pptbizcam.co.kr/?page_id=1033&amp;uid=196&amp;mod=document&amp;pageid=1</a:t>
            </a:r>
          </a:p>
          <a:p>
            <a:r>
              <a:rPr lang="ko-KR" altLang="en-US" sz="16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16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16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16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1600" b="1" dirty="0">
                <a:solidFill>
                  <a:srgbClr val="FF0000"/>
                </a:solidFill>
              </a:rPr>
              <a:t>홍보</a:t>
            </a:r>
            <a:r>
              <a:rPr lang="en-US" altLang="ko-KR" sz="1600" b="1" dirty="0">
                <a:solidFill>
                  <a:srgbClr val="FF0000"/>
                </a:solidFill>
              </a:rPr>
              <a:t>, </a:t>
            </a:r>
            <a:r>
              <a:rPr lang="ko-KR" altLang="en-US" sz="16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16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1600" b="1" dirty="0">
              <a:solidFill>
                <a:srgbClr val="FF0000"/>
              </a:solidFill>
            </a:endParaRPr>
          </a:p>
          <a:p>
            <a:r>
              <a:rPr lang="en-US" altLang="ko-KR" sz="14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14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14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14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14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1400" b="1" dirty="0">
              <a:solidFill>
                <a:srgbClr val="4472C4">
                  <a:lumMod val="75000"/>
                </a:srgbClr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B2E11-01F7-42B2-B5DA-7EF59DC0FC51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162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918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071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84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909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383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36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048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693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805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785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08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pptbizcam.co.kr/?p=723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AC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2773536" y="1584344"/>
            <a:ext cx="6644930" cy="5273656"/>
            <a:chOff x="2773536" y="1584344"/>
            <a:chExt cx="6644930" cy="5273656"/>
          </a:xfrm>
        </p:grpSpPr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id="{44575B6B-F46C-4BC1-A988-8B46EAF35BA8}"/>
                </a:ext>
              </a:extLst>
            </p:cNvPr>
            <p:cNvSpPr/>
            <p:nvPr/>
          </p:nvSpPr>
          <p:spPr>
            <a:xfrm>
              <a:off x="2842334" y="1584344"/>
              <a:ext cx="6507333" cy="5273656"/>
            </a:xfrm>
            <a:prstGeom prst="round2SameRect">
              <a:avLst>
                <a:gd name="adj1" fmla="val 6974"/>
                <a:gd name="adj2" fmla="val 0"/>
              </a:avLst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사각형: 둥근 위쪽 모서리 2">
              <a:extLst>
                <a:ext uri="{FF2B5EF4-FFF2-40B4-BE49-F238E27FC236}">
                  <a16:creationId xmlns:a16="http://schemas.microsoft.com/office/drawing/2014/main" id="{E6F60557-CBCC-40B9-AE70-465BAA47B886}"/>
                </a:ext>
              </a:extLst>
            </p:cNvPr>
            <p:cNvSpPr/>
            <p:nvPr/>
          </p:nvSpPr>
          <p:spPr>
            <a:xfrm rot="5400000">
              <a:off x="9028289" y="4008296"/>
              <a:ext cx="711555" cy="6879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638639EC-99FB-4EF3-9F76-F33375FDE2BA}"/>
                </a:ext>
              </a:extLst>
            </p:cNvPr>
            <p:cNvSpPr/>
            <p:nvPr/>
          </p:nvSpPr>
          <p:spPr>
            <a:xfrm rot="5400000">
              <a:off x="2452157" y="3660680"/>
              <a:ext cx="711555" cy="68798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위쪽 모서리 8">
              <a:extLst>
                <a:ext uri="{FF2B5EF4-FFF2-40B4-BE49-F238E27FC236}">
                  <a16:creationId xmlns:a16="http://schemas.microsoft.com/office/drawing/2014/main" id="{5921043B-A70F-4838-9D8B-D2D524C25954}"/>
                </a:ext>
              </a:extLst>
            </p:cNvPr>
            <p:cNvSpPr/>
            <p:nvPr/>
          </p:nvSpPr>
          <p:spPr>
            <a:xfrm rot="5400000">
              <a:off x="2456920" y="4532217"/>
              <a:ext cx="711555" cy="68798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127FEB1D-8729-423D-B887-34CBB6F11E9F}"/>
                </a:ext>
              </a:extLst>
            </p:cNvPr>
            <p:cNvSpPr/>
            <p:nvPr/>
          </p:nvSpPr>
          <p:spPr>
            <a:xfrm rot="5400000">
              <a:off x="6044433" y="1217453"/>
              <a:ext cx="103133" cy="1485781"/>
            </a:xfrm>
            <a:prstGeom prst="roundRect">
              <a:avLst>
                <a:gd name="adj" fmla="val 50000"/>
              </a:avLst>
            </a:prstGeom>
            <a:pattFill prst="wdUpDiag">
              <a:fgClr>
                <a:srgbClr val="5DC1E9"/>
              </a:fgClr>
              <a:bgClr>
                <a:srgbClr val="2BACE2"/>
              </a:bgClr>
            </a:patt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0E686A0-80E2-4AEE-A130-80E399228C2D}"/>
                </a:ext>
              </a:extLst>
            </p:cNvPr>
            <p:cNvSpPr/>
            <p:nvPr/>
          </p:nvSpPr>
          <p:spPr>
            <a:xfrm rot="5400000">
              <a:off x="3817872" y="1580088"/>
              <a:ext cx="4556255" cy="5999568"/>
            </a:xfrm>
            <a:prstGeom prst="rect">
              <a:avLst/>
            </a:prstGeom>
            <a:gradFill flip="none" rotWithShape="1">
              <a:gsLst>
                <a:gs pos="20000">
                  <a:schemeClr val="accent1">
                    <a:lumMod val="50000"/>
                  </a:schemeClr>
                </a:gs>
                <a:gs pos="20000">
                  <a:srgbClr val="2E85BF"/>
                </a:gs>
              </a:gsLst>
              <a:lin ang="0" scaled="1"/>
              <a:tileRect/>
            </a:gra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11BB7843-B613-42C7-9752-16EFD13204E0}"/>
                </a:ext>
              </a:extLst>
            </p:cNvPr>
            <p:cNvSpPr/>
            <p:nvPr/>
          </p:nvSpPr>
          <p:spPr>
            <a:xfrm rot="5400000">
              <a:off x="6908322" y="1908144"/>
              <a:ext cx="103133" cy="104400"/>
            </a:xfrm>
            <a:prstGeom prst="ellipse">
              <a:avLst/>
            </a:prstGeom>
            <a:pattFill prst="wdUpDiag">
              <a:fgClr>
                <a:srgbClr val="5DC1E9"/>
              </a:fgClr>
              <a:bgClr>
                <a:srgbClr val="2BACE2"/>
              </a:bgClr>
            </a:patt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D3280A30-16EB-41FF-B239-FC30130EF9C4}"/>
                </a:ext>
              </a:extLst>
            </p:cNvPr>
            <p:cNvGrpSpPr/>
            <p:nvPr/>
          </p:nvGrpSpPr>
          <p:grpSpPr>
            <a:xfrm rot="5400000">
              <a:off x="8558068" y="2480248"/>
              <a:ext cx="178360" cy="458385"/>
              <a:chOff x="3847020" y="2066190"/>
              <a:chExt cx="103133" cy="265053"/>
            </a:xfrm>
          </p:grpSpPr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BB20A10E-F980-4845-91DC-78C3FB554721}"/>
                  </a:ext>
                </a:extLst>
              </p:cNvPr>
              <p:cNvSpPr/>
              <p:nvPr/>
            </p:nvSpPr>
            <p:spPr>
              <a:xfrm>
                <a:off x="3847020" y="2066190"/>
                <a:ext cx="103133" cy="265053"/>
              </a:xfrm>
              <a:prstGeom prst="roundRect">
                <a:avLst>
                  <a:gd name="adj" fmla="val 50000"/>
                </a:avLst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677CD21F-4A87-4D78-8ED9-4826A531BEFD}"/>
                  </a:ext>
                </a:extLst>
              </p:cNvPr>
              <p:cNvSpPr/>
              <p:nvPr/>
            </p:nvSpPr>
            <p:spPr>
              <a:xfrm>
                <a:off x="3871586" y="2090716"/>
                <a:ext cx="54000" cy="35200"/>
              </a:xfrm>
              <a:custGeom>
                <a:avLst/>
                <a:gdLst>
                  <a:gd name="connsiteX0" fmla="*/ 27000 w 54000"/>
                  <a:gd name="connsiteY0" fmla="*/ 0 h 35200"/>
                  <a:gd name="connsiteX1" fmla="*/ 54000 w 54000"/>
                  <a:gd name="connsiteY1" fmla="*/ 27000 h 35200"/>
                  <a:gd name="connsiteX2" fmla="*/ 54000 w 54000"/>
                  <a:gd name="connsiteY2" fmla="*/ 35200 h 35200"/>
                  <a:gd name="connsiteX3" fmla="*/ 0 w 54000"/>
                  <a:gd name="connsiteY3" fmla="*/ 35200 h 35200"/>
                  <a:gd name="connsiteX4" fmla="*/ 0 w 54000"/>
                  <a:gd name="connsiteY4" fmla="*/ 27000 h 35200"/>
                  <a:gd name="connsiteX5" fmla="*/ 27000 w 54000"/>
                  <a:gd name="connsiteY5" fmla="*/ 0 h 3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000" h="35200">
                    <a:moveTo>
                      <a:pt x="27000" y="0"/>
                    </a:moveTo>
                    <a:cubicBezTo>
                      <a:pt x="41912" y="0"/>
                      <a:pt x="54000" y="12088"/>
                      <a:pt x="54000" y="27000"/>
                    </a:cubicBezTo>
                    <a:lnTo>
                      <a:pt x="54000" y="35200"/>
                    </a:lnTo>
                    <a:lnTo>
                      <a:pt x="0" y="35200"/>
                    </a:lnTo>
                    <a:lnTo>
                      <a:pt x="0" y="27000"/>
                    </a:lnTo>
                    <a:cubicBezTo>
                      <a:pt x="0" y="12088"/>
                      <a:pt x="12088" y="0"/>
                      <a:pt x="27000" y="0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C0BF269E-F6CB-4CC2-86A4-76145F00126F}"/>
                  </a:ext>
                </a:extLst>
              </p:cNvPr>
              <p:cNvSpPr/>
              <p:nvPr/>
            </p:nvSpPr>
            <p:spPr>
              <a:xfrm>
                <a:off x="3871586" y="2129516"/>
                <a:ext cx="54000" cy="32599"/>
              </a:xfrm>
              <a:custGeom>
                <a:avLst/>
                <a:gdLst>
                  <a:gd name="connsiteX0" fmla="*/ 0 w 54000"/>
                  <a:gd name="connsiteY0" fmla="*/ 0 h 32599"/>
                  <a:gd name="connsiteX1" fmla="*/ 54000 w 54000"/>
                  <a:gd name="connsiteY1" fmla="*/ 0 h 32599"/>
                  <a:gd name="connsiteX2" fmla="*/ 54000 w 54000"/>
                  <a:gd name="connsiteY2" fmla="*/ 32599 h 32599"/>
                  <a:gd name="connsiteX3" fmla="*/ 0 w 54000"/>
                  <a:gd name="connsiteY3" fmla="*/ 32599 h 32599"/>
                  <a:gd name="connsiteX4" fmla="*/ 0 w 54000"/>
                  <a:gd name="connsiteY4" fmla="*/ 0 h 32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000" h="32599">
                    <a:moveTo>
                      <a:pt x="0" y="0"/>
                    </a:moveTo>
                    <a:lnTo>
                      <a:pt x="54000" y="0"/>
                    </a:lnTo>
                    <a:lnTo>
                      <a:pt x="54000" y="32599"/>
                    </a:lnTo>
                    <a:lnTo>
                      <a:pt x="0" y="32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ACE28858-206D-4812-A5F2-E151B0F896D4}"/>
                  </a:ext>
                </a:extLst>
              </p:cNvPr>
              <p:cNvSpPr/>
              <p:nvPr/>
            </p:nvSpPr>
            <p:spPr>
              <a:xfrm>
                <a:off x="3871586" y="2165715"/>
                <a:ext cx="54000" cy="32599"/>
              </a:xfrm>
              <a:custGeom>
                <a:avLst/>
                <a:gdLst>
                  <a:gd name="connsiteX0" fmla="*/ 0 w 54000"/>
                  <a:gd name="connsiteY0" fmla="*/ 0 h 32599"/>
                  <a:gd name="connsiteX1" fmla="*/ 54000 w 54000"/>
                  <a:gd name="connsiteY1" fmla="*/ 0 h 32599"/>
                  <a:gd name="connsiteX2" fmla="*/ 54000 w 54000"/>
                  <a:gd name="connsiteY2" fmla="*/ 32599 h 32599"/>
                  <a:gd name="connsiteX3" fmla="*/ 0 w 54000"/>
                  <a:gd name="connsiteY3" fmla="*/ 32599 h 32599"/>
                  <a:gd name="connsiteX4" fmla="*/ 0 w 54000"/>
                  <a:gd name="connsiteY4" fmla="*/ 0 h 32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000" h="32599">
                    <a:moveTo>
                      <a:pt x="0" y="0"/>
                    </a:moveTo>
                    <a:lnTo>
                      <a:pt x="54000" y="0"/>
                    </a:lnTo>
                    <a:lnTo>
                      <a:pt x="54000" y="32599"/>
                    </a:lnTo>
                    <a:lnTo>
                      <a:pt x="0" y="325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자유형: 도형 34">
                <a:extLst>
                  <a:ext uri="{FF2B5EF4-FFF2-40B4-BE49-F238E27FC236}">
                    <a16:creationId xmlns:a16="http://schemas.microsoft.com/office/drawing/2014/main" id="{37B7F45B-6357-40EB-90F1-38FF28D43AFF}"/>
                  </a:ext>
                </a:extLst>
              </p:cNvPr>
              <p:cNvSpPr/>
              <p:nvPr/>
            </p:nvSpPr>
            <p:spPr>
              <a:xfrm>
                <a:off x="3871586" y="2201914"/>
                <a:ext cx="54000" cy="32599"/>
              </a:xfrm>
              <a:custGeom>
                <a:avLst/>
                <a:gdLst>
                  <a:gd name="connsiteX0" fmla="*/ 0 w 54000"/>
                  <a:gd name="connsiteY0" fmla="*/ 0 h 32599"/>
                  <a:gd name="connsiteX1" fmla="*/ 54000 w 54000"/>
                  <a:gd name="connsiteY1" fmla="*/ 0 h 32599"/>
                  <a:gd name="connsiteX2" fmla="*/ 54000 w 54000"/>
                  <a:gd name="connsiteY2" fmla="*/ 32599 h 32599"/>
                  <a:gd name="connsiteX3" fmla="*/ 0 w 54000"/>
                  <a:gd name="connsiteY3" fmla="*/ 32599 h 32599"/>
                  <a:gd name="connsiteX4" fmla="*/ 0 w 54000"/>
                  <a:gd name="connsiteY4" fmla="*/ 0 h 32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000" h="32599">
                    <a:moveTo>
                      <a:pt x="0" y="0"/>
                    </a:moveTo>
                    <a:lnTo>
                      <a:pt x="54000" y="0"/>
                    </a:lnTo>
                    <a:lnTo>
                      <a:pt x="54000" y="32599"/>
                    </a:lnTo>
                    <a:lnTo>
                      <a:pt x="0" y="325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0CF2B328-C6FD-4E03-9998-2CC7D2B638EC}"/>
                  </a:ext>
                </a:extLst>
              </p:cNvPr>
              <p:cNvSpPr/>
              <p:nvPr/>
            </p:nvSpPr>
            <p:spPr>
              <a:xfrm>
                <a:off x="3871586" y="2238113"/>
                <a:ext cx="54000" cy="32599"/>
              </a:xfrm>
              <a:custGeom>
                <a:avLst/>
                <a:gdLst>
                  <a:gd name="connsiteX0" fmla="*/ 0 w 54000"/>
                  <a:gd name="connsiteY0" fmla="*/ 0 h 32599"/>
                  <a:gd name="connsiteX1" fmla="*/ 54000 w 54000"/>
                  <a:gd name="connsiteY1" fmla="*/ 0 h 32599"/>
                  <a:gd name="connsiteX2" fmla="*/ 54000 w 54000"/>
                  <a:gd name="connsiteY2" fmla="*/ 32599 h 32599"/>
                  <a:gd name="connsiteX3" fmla="*/ 0 w 54000"/>
                  <a:gd name="connsiteY3" fmla="*/ 32599 h 32599"/>
                  <a:gd name="connsiteX4" fmla="*/ 0 w 54000"/>
                  <a:gd name="connsiteY4" fmla="*/ 0 h 32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000" h="32599">
                    <a:moveTo>
                      <a:pt x="0" y="0"/>
                    </a:moveTo>
                    <a:lnTo>
                      <a:pt x="54000" y="0"/>
                    </a:lnTo>
                    <a:lnTo>
                      <a:pt x="54000" y="32599"/>
                    </a:lnTo>
                    <a:lnTo>
                      <a:pt x="0" y="325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E756C79B-37EA-4799-B947-A5EA6564627B}"/>
                  </a:ext>
                </a:extLst>
              </p:cNvPr>
              <p:cNvSpPr/>
              <p:nvPr/>
            </p:nvSpPr>
            <p:spPr>
              <a:xfrm>
                <a:off x="3871586" y="2274312"/>
                <a:ext cx="54000" cy="32404"/>
              </a:xfrm>
              <a:custGeom>
                <a:avLst/>
                <a:gdLst>
                  <a:gd name="connsiteX0" fmla="*/ 0 w 54000"/>
                  <a:gd name="connsiteY0" fmla="*/ 0 h 32404"/>
                  <a:gd name="connsiteX1" fmla="*/ 54000 w 54000"/>
                  <a:gd name="connsiteY1" fmla="*/ 0 h 32404"/>
                  <a:gd name="connsiteX2" fmla="*/ 54000 w 54000"/>
                  <a:gd name="connsiteY2" fmla="*/ 5404 h 32404"/>
                  <a:gd name="connsiteX3" fmla="*/ 27000 w 54000"/>
                  <a:gd name="connsiteY3" fmla="*/ 32404 h 32404"/>
                  <a:gd name="connsiteX4" fmla="*/ 0 w 54000"/>
                  <a:gd name="connsiteY4" fmla="*/ 5404 h 32404"/>
                  <a:gd name="connsiteX5" fmla="*/ 0 w 54000"/>
                  <a:gd name="connsiteY5" fmla="*/ 0 h 32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000" h="32404">
                    <a:moveTo>
                      <a:pt x="0" y="0"/>
                    </a:moveTo>
                    <a:lnTo>
                      <a:pt x="54000" y="0"/>
                    </a:lnTo>
                    <a:lnTo>
                      <a:pt x="54000" y="5404"/>
                    </a:lnTo>
                    <a:cubicBezTo>
                      <a:pt x="54000" y="20316"/>
                      <a:pt x="41912" y="32404"/>
                      <a:pt x="27000" y="32404"/>
                    </a:cubicBezTo>
                    <a:cubicBezTo>
                      <a:pt x="12088" y="32404"/>
                      <a:pt x="0" y="20316"/>
                      <a:pt x="0" y="540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4D99A8B-45D6-401A-A214-1AC77FB98D4F}"/>
              </a:ext>
            </a:extLst>
          </p:cNvPr>
          <p:cNvSpPr/>
          <p:nvPr/>
        </p:nvSpPr>
        <p:spPr>
          <a:xfrm>
            <a:off x="3485548" y="4018131"/>
            <a:ext cx="5220904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000" b="1" i="1" kern="0" dirty="0" err="1">
                <a:solidFill>
                  <a:prstClr val="white"/>
                </a:solidFill>
              </a:rPr>
              <a:t>ThumbnailFinder</a:t>
            </a:r>
            <a:endParaRPr lang="en-US" altLang="ko-KR" sz="4000" b="1" i="1" kern="0" dirty="0">
              <a:solidFill>
                <a:prstClr val="white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050" kern="0" dirty="0">
                <a:solidFill>
                  <a:prstClr val="white"/>
                </a:solidFill>
              </a:rPr>
              <a:t>Save your time with TF and enjoy </a:t>
            </a:r>
            <a:r>
              <a:rPr lang="en-US" altLang="ko-KR" sz="1050" kern="0" dirty="0" err="1">
                <a:solidFill>
                  <a:prstClr val="white"/>
                </a:solidFill>
              </a:rPr>
              <a:t>Youtube</a:t>
            </a:r>
            <a:r>
              <a:rPr lang="en-US" altLang="ko-KR" sz="1050" kern="0" dirty="0">
                <a:solidFill>
                  <a:prstClr val="white"/>
                </a:solidFill>
              </a:rPr>
              <a:t> with it!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803019" y="2555535"/>
            <a:ext cx="2585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1100" kern="0" dirty="0">
                <a:solidFill>
                  <a:prstClr val="white"/>
                </a:solidFill>
              </a:rPr>
              <a:t>대건고 </a:t>
            </a:r>
            <a:r>
              <a:rPr lang="en-US" altLang="ko-KR" sz="1100" kern="0" dirty="0">
                <a:solidFill>
                  <a:prstClr val="white"/>
                </a:solidFill>
              </a:rPr>
              <a:t>1</a:t>
            </a:r>
            <a:r>
              <a:rPr lang="ko-KR" altLang="en-US" sz="1100" kern="0" dirty="0">
                <a:solidFill>
                  <a:prstClr val="white"/>
                </a:solidFill>
              </a:rPr>
              <a:t>학년 </a:t>
            </a:r>
            <a:r>
              <a:rPr lang="ko-KR" altLang="en-US" sz="1200" b="1" kern="0" dirty="0">
                <a:solidFill>
                  <a:prstClr val="white"/>
                </a:solidFill>
              </a:rPr>
              <a:t>박태현</a:t>
            </a:r>
            <a:r>
              <a:rPr lang="en-US" altLang="ko-KR" sz="1200" b="1" kern="0" dirty="0">
                <a:solidFill>
                  <a:prstClr val="white"/>
                </a:solidFill>
              </a:rPr>
              <a:t>/</a:t>
            </a:r>
            <a:r>
              <a:rPr lang="ko-KR" altLang="en-US" sz="1200" b="1" kern="0" dirty="0">
                <a:solidFill>
                  <a:prstClr val="white"/>
                </a:solidFill>
              </a:rPr>
              <a:t>신도윤</a:t>
            </a:r>
            <a:r>
              <a:rPr lang="en-US" altLang="ko-KR" sz="1200" b="1" kern="0" dirty="0">
                <a:solidFill>
                  <a:prstClr val="white"/>
                </a:solidFill>
              </a:rPr>
              <a:t>/</a:t>
            </a:r>
            <a:r>
              <a:rPr lang="ko-KR" altLang="en-US" sz="1200" b="1" kern="0" dirty="0">
                <a:solidFill>
                  <a:prstClr val="white"/>
                </a:solidFill>
              </a:rPr>
              <a:t>한정민</a:t>
            </a:r>
            <a:endParaRPr lang="en-US" altLang="ko-KR" sz="1200" b="1" kern="0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66BD57-67D7-4092-8ECD-0FE7B4B0E66A}"/>
              </a:ext>
            </a:extLst>
          </p:cNvPr>
          <p:cNvSpPr txBox="1"/>
          <p:nvPr/>
        </p:nvSpPr>
        <p:spPr>
          <a:xfrm>
            <a:off x="7421830" y="6581001"/>
            <a:ext cx="17083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PPT Template by </a:t>
            </a:r>
            <a:r>
              <a:rPr lang="ko-KR" altLang="en-US" sz="1200" dirty="0">
                <a:hlinkClick r:id="rId2"/>
              </a:rPr>
              <a:t>조땡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735884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AC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84085" y="70022"/>
            <a:ext cx="11907915" cy="6644930"/>
            <a:chOff x="284085" y="70022"/>
            <a:chExt cx="11907915" cy="6644930"/>
          </a:xfrm>
        </p:grpSpPr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id="{44575B6B-F46C-4BC1-A988-8B46EAF35BA8}"/>
                </a:ext>
              </a:extLst>
            </p:cNvPr>
            <p:cNvSpPr/>
            <p:nvPr/>
          </p:nvSpPr>
          <p:spPr>
            <a:xfrm rot="16200000">
              <a:off x="2984376" y="-2561470"/>
              <a:ext cx="6507333" cy="11907915"/>
            </a:xfrm>
            <a:prstGeom prst="round2SameRect">
              <a:avLst>
                <a:gd name="adj1" fmla="val 6974"/>
                <a:gd name="adj2" fmla="val 0"/>
              </a:avLst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사각형: 둥근 위쪽 모서리 2">
              <a:extLst>
                <a:ext uri="{FF2B5EF4-FFF2-40B4-BE49-F238E27FC236}">
                  <a16:creationId xmlns:a16="http://schemas.microsoft.com/office/drawing/2014/main" id="{E6F60557-CBCC-40B9-AE70-465BAA47B886}"/>
                </a:ext>
              </a:extLst>
            </p:cNvPr>
            <p:cNvSpPr/>
            <p:nvPr/>
          </p:nvSpPr>
          <p:spPr>
            <a:xfrm>
              <a:off x="2386660" y="70022"/>
              <a:ext cx="711555" cy="6879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638639EC-99FB-4EF3-9F76-F33375FDE2BA}"/>
                </a:ext>
              </a:extLst>
            </p:cNvPr>
            <p:cNvSpPr/>
            <p:nvPr/>
          </p:nvSpPr>
          <p:spPr>
            <a:xfrm>
              <a:off x="2039044" y="6646154"/>
              <a:ext cx="711555" cy="68798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위쪽 모서리 8">
              <a:extLst>
                <a:ext uri="{FF2B5EF4-FFF2-40B4-BE49-F238E27FC236}">
                  <a16:creationId xmlns:a16="http://schemas.microsoft.com/office/drawing/2014/main" id="{5921043B-A70F-4838-9D8B-D2D524C25954}"/>
                </a:ext>
              </a:extLst>
            </p:cNvPr>
            <p:cNvSpPr/>
            <p:nvPr/>
          </p:nvSpPr>
          <p:spPr>
            <a:xfrm>
              <a:off x="2910581" y="6641391"/>
              <a:ext cx="711555" cy="68798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127FEB1D-8729-423D-B887-34CBB6F11E9F}"/>
                </a:ext>
              </a:extLst>
            </p:cNvPr>
            <p:cNvSpPr/>
            <p:nvPr/>
          </p:nvSpPr>
          <p:spPr>
            <a:xfrm>
              <a:off x="608520" y="2649597"/>
              <a:ext cx="103133" cy="1485781"/>
            </a:xfrm>
            <a:prstGeom prst="roundRect">
              <a:avLst>
                <a:gd name="adj" fmla="val 50000"/>
              </a:avLst>
            </a:prstGeom>
            <a:pattFill prst="wdUpDiag">
              <a:fgClr>
                <a:srgbClr val="5DC1E9"/>
              </a:fgClr>
              <a:bgClr>
                <a:srgbClr val="2BACE2"/>
              </a:bgClr>
            </a:patt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0E686A0-80E2-4AEE-A130-80E399228C2D}"/>
                </a:ext>
              </a:extLst>
            </p:cNvPr>
            <p:cNvSpPr/>
            <p:nvPr/>
          </p:nvSpPr>
          <p:spPr>
            <a:xfrm>
              <a:off x="1001487" y="392703"/>
              <a:ext cx="11190513" cy="5999568"/>
            </a:xfrm>
            <a:prstGeom prst="rect">
              <a:avLst/>
            </a:prstGeom>
            <a:gradFill flip="none" rotWithShape="1">
              <a:gsLst>
                <a:gs pos="2000">
                  <a:schemeClr val="accent1">
                    <a:lumMod val="50000"/>
                  </a:schemeClr>
                </a:gs>
                <a:gs pos="2000">
                  <a:srgbClr val="2BACE2"/>
                </a:gs>
              </a:gsLst>
              <a:lin ang="0" scaled="1"/>
              <a:tileRect/>
            </a:gra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11BB7843-B613-42C7-9752-16EFD13204E0}"/>
                </a:ext>
              </a:extLst>
            </p:cNvPr>
            <p:cNvSpPr/>
            <p:nvPr/>
          </p:nvSpPr>
          <p:spPr>
            <a:xfrm>
              <a:off x="608520" y="2476399"/>
              <a:ext cx="103133" cy="104400"/>
            </a:xfrm>
            <a:prstGeom prst="ellipse">
              <a:avLst/>
            </a:prstGeom>
            <a:pattFill prst="wdUpDiag">
              <a:fgClr>
                <a:srgbClr val="5DC1E9"/>
              </a:fgClr>
              <a:bgClr>
                <a:srgbClr val="2BACE2"/>
              </a:bgClr>
            </a:patt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D3280A30-16EB-41FF-B239-FC30130EF9C4}"/>
                </a:ext>
              </a:extLst>
            </p:cNvPr>
            <p:cNvGrpSpPr/>
            <p:nvPr/>
          </p:nvGrpSpPr>
          <p:grpSpPr>
            <a:xfrm>
              <a:off x="1089096" y="612047"/>
              <a:ext cx="72246" cy="185672"/>
              <a:chOff x="3847020" y="2066190"/>
              <a:chExt cx="103133" cy="265053"/>
            </a:xfrm>
          </p:grpSpPr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BB20A10E-F980-4845-91DC-78C3FB554721}"/>
                  </a:ext>
                </a:extLst>
              </p:cNvPr>
              <p:cNvSpPr/>
              <p:nvPr/>
            </p:nvSpPr>
            <p:spPr>
              <a:xfrm>
                <a:off x="3847020" y="2066190"/>
                <a:ext cx="103133" cy="265053"/>
              </a:xfrm>
              <a:prstGeom prst="roundRect">
                <a:avLst>
                  <a:gd name="adj" fmla="val 50000"/>
                </a:avLst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677CD21F-4A87-4D78-8ED9-4826A531BEFD}"/>
                  </a:ext>
                </a:extLst>
              </p:cNvPr>
              <p:cNvSpPr/>
              <p:nvPr/>
            </p:nvSpPr>
            <p:spPr>
              <a:xfrm>
                <a:off x="3871586" y="2090716"/>
                <a:ext cx="54000" cy="35200"/>
              </a:xfrm>
              <a:custGeom>
                <a:avLst/>
                <a:gdLst>
                  <a:gd name="connsiteX0" fmla="*/ 27000 w 54000"/>
                  <a:gd name="connsiteY0" fmla="*/ 0 h 35200"/>
                  <a:gd name="connsiteX1" fmla="*/ 54000 w 54000"/>
                  <a:gd name="connsiteY1" fmla="*/ 27000 h 35200"/>
                  <a:gd name="connsiteX2" fmla="*/ 54000 w 54000"/>
                  <a:gd name="connsiteY2" fmla="*/ 35200 h 35200"/>
                  <a:gd name="connsiteX3" fmla="*/ 0 w 54000"/>
                  <a:gd name="connsiteY3" fmla="*/ 35200 h 35200"/>
                  <a:gd name="connsiteX4" fmla="*/ 0 w 54000"/>
                  <a:gd name="connsiteY4" fmla="*/ 27000 h 35200"/>
                  <a:gd name="connsiteX5" fmla="*/ 27000 w 54000"/>
                  <a:gd name="connsiteY5" fmla="*/ 0 h 3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000" h="35200">
                    <a:moveTo>
                      <a:pt x="27000" y="0"/>
                    </a:moveTo>
                    <a:cubicBezTo>
                      <a:pt x="41912" y="0"/>
                      <a:pt x="54000" y="12088"/>
                      <a:pt x="54000" y="27000"/>
                    </a:cubicBezTo>
                    <a:lnTo>
                      <a:pt x="54000" y="35200"/>
                    </a:lnTo>
                    <a:lnTo>
                      <a:pt x="0" y="35200"/>
                    </a:lnTo>
                    <a:lnTo>
                      <a:pt x="0" y="27000"/>
                    </a:lnTo>
                    <a:cubicBezTo>
                      <a:pt x="0" y="12088"/>
                      <a:pt x="12088" y="0"/>
                      <a:pt x="27000" y="0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C0BF269E-F6CB-4CC2-86A4-76145F00126F}"/>
                  </a:ext>
                </a:extLst>
              </p:cNvPr>
              <p:cNvSpPr/>
              <p:nvPr/>
            </p:nvSpPr>
            <p:spPr>
              <a:xfrm>
                <a:off x="3871586" y="2129516"/>
                <a:ext cx="54000" cy="32599"/>
              </a:xfrm>
              <a:custGeom>
                <a:avLst/>
                <a:gdLst>
                  <a:gd name="connsiteX0" fmla="*/ 0 w 54000"/>
                  <a:gd name="connsiteY0" fmla="*/ 0 h 32599"/>
                  <a:gd name="connsiteX1" fmla="*/ 54000 w 54000"/>
                  <a:gd name="connsiteY1" fmla="*/ 0 h 32599"/>
                  <a:gd name="connsiteX2" fmla="*/ 54000 w 54000"/>
                  <a:gd name="connsiteY2" fmla="*/ 32599 h 32599"/>
                  <a:gd name="connsiteX3" fmla="*/ 0 w 54000"/>
                  <a:gd name="connsiteY3" fmla="*/ 32599 h 32599"/>
                  <a:gd name="connsiteX4" fmla="*/ 0 w 54000"/>
                  <a:gd name="connsiteY4" fmla="*/ 0 h 32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000" h="32599">
                    <a:moveTo>
                      <a:pt x="0" y="0"/>
                    </a:moveTo>
                    <a:lnTo>
                      <a:pt x="54000" y="0"/>
                    </a:lnTo>
                    <a:lnTo>
                      <a:pt x="54000" y="32599"/>
                    </a:lnTo>
                    <a:lnTo>
                      <a:pt x="0" y="32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ACE28858-206D-4812-A5F2-E151B0F896D4}"/>
                  </a:ext>
                </a:extLst>
              </p:cNvPr>
              <p:cNvSpPr/>
              <p:nvPr/>
            </p:nvSpPr>
            <p:spPr>
              <a:xfrm>
                <a:off x="3871586" y="2165715"/>
                <a:ext cx="54000" cy="32599"/>
              </a:xfrm>
              <a:custGeom>
                <a:avLst/>
                <a:gdLst>
                  <a:gd name="connsiteX0" fmla="*/ 0 w 54000"/>
                  <a:gd name="connsiteY0" fmla="*/ 0 h 32599"/>
                  <a:gd name="connsiteX1" fmla="*/ 54000 w 54000"/>
                  <a:gd name="connsiteY1" fmla="*/ 0 h 32599"/>
                  <a:gd name="connsiteX2" fmla="*/ 54000 w 54000"/>
                  <a:gd name="connsiteY2" fmla="*/ 32599 h 32599"/>
                  <a:gd name="connsiteX3" fmla="*/ 0 w 54000"/>
                  <a:gd name="connsiteY3" fmla="*/ 32599 h 32599"/>
                  <a:gd name="connsiteX4" fmla="*/ 0 w 54000"/>
                  <a:gd name="connsiteY4" fmla="*/ 0 h 32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000" h="32599">
                    <a:moveTo>
                      <a:pt x="0" y="0"/>
                    </a:moveTo>
                    <a:lnTo>
                      <a:pt x="54000" y="0"/>
                    </a:lnTo>
                    <a:lnTo>
                      <a:pt x="54000" y="32599"/>
                    </a:lnTo>
                    <a:lnTo>
                      <a:pt x="0" y="325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자유형: 도형 34">
                <a:extLst>
                  <a:ext uri="{FF2B5EF4-FFF2-40B4-BE49-F238E27FC236}">
                    <a16:creationId xmlns:a16="http://schemas.microsoft.com/office/drawing/2014/main" id="{37B7F45B-6357-40EB-90F1-38FF28D43AFF}"/>
                  </a:ext>
                </a:extLst>
              </p:cNvPr>
              <p:cNvSpPr/>
              <p:nvPr/>
            </p:nvSpPr>
            <p:spPr>
              <a:xfrm>
                <a:off x="3871586" y="2201914"/>
                <a:ext cx="54000" cy="32599"/>
              </a:xfrm>
              <a:custGeom>
                <a:avLst/>
                <a:gdLst>
                  <a:gd name="connsiteX0" fmla="*/ 0 w 54000"/>
                  <a:gd name="connsiteY0" fmla="*/ 0 h 32599"/>
                  <a:gd name="connsiteX1" fmla="*/ 54000 w 54000"/>
                  <a:gd name="connsiteY1" fmla="*/ 0 h 32599"/>
                  <a:gd name="connsiteX2" fmla="*/ 54000 w 54000"/>
                  <a:gd name="connsiteY2" fmla="*/ 32599 h 32599"/>
                  <a:gd name="connsiteX3" fmla="*/ 0 w 54000"/>
                  <a:gd name="connsiteY3" fmla="*/ 32599 h 32599"/>
                  <a:gd name="connsiteX4" fmla="*/ 0 w 54000"/>
                  <a:gd name="connsiteY4" fmla="*/ 0 h 32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000" h="32599">
                    <a:moveTo>
                      <a:pt x="0" y="0"/>
                    </a:moveTo>
                    <a:lnTo>
                      <a:pt x="54000" y="0"/>
                    </a:lnTo>
                    <a:lnTo>
                      <a:pt x="54000" y="32599"/>
                    </a:lnTo>
                    <a:lnTo>
                      <a:pt x="0" y="325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0CF2B328-C6FD-4E03-9998-2CC7D2B638EC}"/>
                  </a:ext>
                </a:extLst>
              </p:cNvPr>
              <p:cNvSpPr/>
              <p:nvPr/>
            </p:nvSpPr>
            <p:spPr>
              <a:xfrm>
                <a:off x="3871586" y="2238113"/>
                <a:ext cx="54000" cy="32599"/>
              </a:xfrm>
              <a:custGeom>
                <a:avLst/>
                <a:gdLst>
                  <a:gd name="connsiteX0" fmla="*/ 0 w 54000"/>
                  <a:gd name="connsiteY0" fmla="*/ 0 h 32599"/>
                  <a:gd name="connsiteX1" fmla="*/ 54000 w 54000"/>
                  <a:gd name="connsiteY1" fmla="*/ 0 h 32599"/>
                  <a:gd name="connsiteX2" fmla="*/ 54000 w 54000"/>
                  <a:gd name="connsiteY2" fmla="*/ 32599 h 32599"/>
                  <a:gd name="connsiteX3" fmla="*/ 0 w 54000"/>
                  <a:gd name="connsiteY3" fmla="*/ 32599 h 32599"/>
                  <a:gd name="connsiteX4" fmla="*/ 0 w 54000"/>
                  <a:gd name="connsiteY4" fmla="*/ 0 h 32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000" h="32599">
                    <a:moveTo>
                      <a:pt x="0" y="0"/>
                    </a:moveTo>
                    <a:lnTo>
                      <a:pt x="54000" y="0"/>
                    </a:lnTo>
                    <a:lnTo>
                      <a:pt x="54000" y="32599"/>
                    </a:lnTo>
                    <a:lnTo>
                      <a:pt x="0" y="325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E756C79B-37EA-4799-B947-A5EA6564627B}"/>
                  </a:ext>
                </a:extLst>
              </p:cNvPr>
              <p:cNvSpPr/>
              <p:nvPr/>
            </p:nvSpPr>
            <p:spPr>
              <a:xfrm>
                <a:off x="3871586" y="2274312"/>
                <a:ext cx="54000" cy="32404"/>
              </a:xfrm>
              <a:custGeom>
                <a:avLst/>
                <a:gdLst>
                  <a:gd name="connsiteX0" fmla="*/ 0 w 54000"/>
                  <a:gd name="connsiteY0" fmla="*/ 0 h 32404"/>
                  <a:gd name="connsiteX1" fmla="*/ 54000 w 54000"/>
                  <a:gd name="connsiteY1" fmla="*/ 0 h 32404"/>
                  <a:gd name="connsiteX2" fmla="*/ 54000 w 54000"/>
                  <a:gd name="connsiteY2" fmla="*/ 5404 h 32404"/>
                  <a:gd name="connsiteX3" fmla="*/ 27000 w 54000"/>
                  <a:gd name="connsiteY3" fmla="*/ 32404 h 32404"/>
                  <a:gd name="connsiteX4" fmla="*/ 0 w 54000"/>
                  <a:gd name="connsiteY4" fmla="*/ 5404 h 32404"/>
                  <a:gd name="connsiteX5" fmla="*/ 0 w 54000"/>
                  <a:gd name="connsiteY5" fmla="*/ 0 h 32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000" h="32404">
                    <a:moveTo>
                      <a:pt x="0" y="0"/>
                    </a:moveTo>
                    <a:lnTo>
                      <a:pt x="54000" y="0"/>
                    </a:lnTo>
                    <a:lnTo>
                      <a:pt x="54000" y="5404"/>
                    </a:lnTo>
                    <a:cubicBezTo>
                      <a:pt x="54000" y="20316"/>
                      <a:pt x="41912" y="32404"/>
                      <a:pt x="27000" y="32404"/>
                    </a:cubicBezTo>
                    <a:cubicBezTo>
                      <a:pt x="12088" y="32404"/>
                      <a:pt x="0" y="20316"/>
                      <a:pt x="0" y="540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4D99A8B-45D6-401A-A214-1AC77FB98D4F}"/>
              </a:ext>
            </a:extLst>
          </p:cNvPr>
          <p:cNvSpPr/>
          <p:nvPr/>
        </p:nvSpPr>
        <p:spPr>
          <a:xfrm>
            <a:off x="1529621" y="407045"/>
            <a:ext cx="5220904" cy="807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Table of Contents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sp>
        <p:nvSpPr>
          <p:cNvPr id="20" name="자유형 19"/>
          <p:cNvSpPr/>
          <p:nvPr/>
        </p:nvSpPr>
        <p:spPr>
          <a:xfrm>
            <a:off x="2531145" y="2036762"/>
            <a:ext cx="2018526" cy="522512"/>
          </a:xfrm>
          <a:custGeom>
            <a:avLst/>
            <a:gdLst>
              <a:gd name="connsiteX0" fmla="*/ 1009263 w 2018526"/>
              <a:gd name="connsiteY0" fmla="*/ 0 h 522512"/>
              <a:gd name="connsiteX1" fmla="*/ 1964757 w 2018526"/>
              <a:gd name="connsiteY1" fmla="*/ 450608 h 522512"/>
              <a:gd name="connsiteX2" fmla="*/ 2018526 w 2018526"/>
              <a:gd name="connsiteY2" fmla="*/ 522512 h 522512"/>
              <a:gd name="connsiteX3" fmla="*/ 0 w 2018526"/>
              <a:gd name="connsiteY3" fmla="*/ 522512 h 522512"/>
              <a:gd name="connsiteX4" fmla="*/ 53769 w 2018526"/>
              <a:gd name="connsiteY4" fmla="*/ 450608 h 522512"/>
              <a:gd name="connsiteX5" fmla="*/ 1009263 w 2018526"/>
              <a:gd name="connsiteY5" fmla="*/ 0 h 5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26" h="522512">
                <a:moveTo>
                  <a:pt x="1009263" y="0"/>
                </a:moveTo>
                <a:cubicBezTo>
                  <a:pt x="1393938" y="0"/>
                  <a:pt x="1737644" y="175410"/>
                  <a:pt x="1964757" y="450608"/>
                </a:cubicBezTo>
                <a:lnTo>
                  <a:pt x="2018526" y="522512"/>
                </a:lnTo>
                <a:lnTo>
                  <a:pt x="0" y="522512"/>
                </a:lnTo>
                <a:lnTo>
                  <a:pt x="53769" y="450608"/>
                </a:lnTo>
                <a:cubicBezTo>
                  <a:pt x="280882" y="175410"/>
                  <a:pt x="624588" y="0"/>
                  <a:pt x="1009263" y="0"/>
                </a:cubicBezTo>
                <a:close/>
              </a:path>
            </a:pathLst>
          </a:cu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자유형 21"/>
          <p:cNvSpPr/>
          <p:nvPr/>
        </p:nvSpPr>
        <p:spPr>
          <a:xfrm>
            <a:off x="2302158" y="2559274"/>
            <a:ext cx="2476500" cy="1953988"/>
          </a:xfrm>
          <a:custGeom>
            <a:avLst/>
            <a:gdLst>
              <a:gd name="connsiteX0" fmla="*/ 228987 w 2476500"/>
              <a:gd name="connsiteY0" fmla="*/ 0 h 1953988"/>
              <a:gd name="connsiteX1" fmla="*/ 2247513 w 2476500"/>
              <a:gd name="connsiteY1" fmla="*/ 0 h 1953988"/>
              <a:gd name="connsiteX2" fmla="*/ 2265026 w 2476500"/>
              <a:gd name="connsiteY2" fmla="*/ 23420 h 1953988"/>
              <a:gd name="connsiteX3" fmla="*/ 2476500 w 2476500"/>
              <a:gd name="connsiteY3" fmla="*/ 715738 h 1953988"/>
              <a:gd name="connsiteX4" fmla="*/ 1238250 w 2476500"/>
              <a:gd name="connsiteY4" fmla="*/ 1953988 h 1953988"/>
              <a:gd name="connsiteX5" fmla="*/ 0 w 2476500"/>
              <a:gd name="connsiteY5" fmla="*/ 715738 h 1953988"/>
              <a:gd name="connsiteX6" fmla="*/ 211474 w 2476500"/>
              <a:gd name="connsiteY6" fmla="*/ 23420 h 1953988"/>
              <a:gd name="connsiteX7" fmla="*/ 228987 w 2476500"/>
              <a:gd name="connsiteY7" fmla="*/ 0 h 195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76500" h="1953988">
                <a:moveTo>
                  <a:pt x="228987" y="0"/>
                </a:moveTo>
                <a:lnTo>
                  <a:pt x="2247513" y="0"/>
                </a:lnTo>
                <a:lnTo>
                  <a:pt x="2265026" y="23420"/>
                </a:lnTo>
                <a:cubicBezTo>
                  <a:pt x="2398540" y="221047"/>
                  <a:pt x="2476500" y="459288"/>
                  <a:pt x="2476500" y="715738"/>
                </a:cubicBezTo>
                <a:cubicBezTo>
                  <a:pt x="2476500" y="1399605"/>
                  <a:pt x="1922117" y="1953988"/>
                  <a:pt x="1238250" y="1953988"/>
                </a:cubicBezTo>
                <a:cubicBezTo>
                  <a:pt x="554383" y="1953988"/>
                  <a:pt x="0" y="1399605"/>
                  <a:pt x="0" y="715738"/>
                </a:cubicBezTo>
                <a:cubicBezTo>
                  <a:pt x="0" y="459288"/>
                  <a:pt x="77960" y="221047"/>
                  <a:pt x="211474" y="23420"/>
                </a:cubicBezTo>
                <a:lnTo>
                  <a:pt x="228987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997054" y="2170930"/>
            <a:ext cx="1086708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white"/>
                </a:solidFill>
              </a:rPr>
              <a:t>CONTENTS1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2389318" y="4784933"/>
            <a:ext cx="230218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prstClr val="white"/>
                </a:solidFill>
              </a:rPr>
              <a:t>Motive of development.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Why did we started development.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25" name="자유형 24"/>
          <p:cNvSpPr/>
          <p:nvPr/>
        </p:nvSpPr>
        <p:spPr>
          <a:xfrm>
            <a:off x="5741262" y="2036762"/>
            <a:ext cx="2018526" cy="522512"/>
          </a:xfrm>
          <a:custGeom>
            <a:avLst/>
            <a:gdLst>
              <a:gd name="connsiteX0" fmla="*/ 1009263 w 2018526"/>
              <a:gd name="connsiteY0" fmla="*/ 0 h 522512"/>
              <a:gd name="connsiteX1" fmla="*/ 1964757 w 2018526"/>
              <a:gd name="connsiteY1" fmla="*/ 450608 h 522512"/>
              <a:gd name="connsiteX2" fmla="*/ 2018526 w 2018526"/>
              <a:gd name="connsiteY2" fmla="*/ 522512 h 522512"/>
              <a:gd name="connsiteX3" fmla="*/ 0 w 2018526"/>
              <a:gd name="connsiteY3" fmla="*/ 522512 h 522512"/>
              <a:gd name="connsiteX4" fmla="*/ 53769 w 2018526"/>
              <a:gd name="connsiteY4" fmla="*/ 450608 h 522512"/>
              <a:gd name="connsiteX5" fmla="*/ 1009263 w 2018526"/>
              <a:gd name="connsiteY5" fmla="*/ 0 h 5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26" h="522512">
                <a:moveTo>
                  <a:pt x="1009263" y="0"/>
                </a:moveTo>
                <a:cubicBezTo>
                  <a:pt x="1393938" y="0"/>
                  <a:pt x="1737644" y="175410"/>
                  <a:pt x="1964757" y="450608"/>
                </a:cubicBezTo>
                <a:lnTo>
                  <a:pt x="2018526" y="522512"/>
                </a:lnTo>
                <a:lnTo>
                  <a:pt x="0" y="522512"/>
                </a:lnTo>
                <a:lnTo>
                  <a:pt x="53769" y="450608"/>
                </a:lnTo>
                <a:cubicBezTo>
                  <a:pt x="280882" y="175410"/>
                  <a:pt x="624588" y="0"/>
                  <a:pt x="1009263" y="0"/>
                </a:cubicBezTo>
                <a:close/>
              </a:path>
            </a:pathLst>
          </a:cu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자유형 25"/>
          <p:cNvSpPr/>
          <p:nvPr/>
        </p:nvSpPr>
        <p:spPr>
          <a:xfrm>
            <a:off x="5512275" y="2559274"/>
            <a:ext cx="2476500" cy="1953988"/>
          </a:xfrm>
          <a:custGeom>
            <a:avLst/>
            <a:gdLst>
              <a:gd name="connsiteX0" fmla="*/ 228987 w 2476500"/>
              <a:gd name="connsiteY0" fmla="*/ 0 h 1953988"/>
              <a:gd name="connsiteX1" fmla="*/ 2247513 w 2476500"/>
              <a:gd name="connsiteY1" fmla="*/ 0 h 1953988"/>
              <a:gd name="connsiteX2" fmla="*/ 2265026 w 2476500"/>
              <a:gd name="connsiteY2" fmla="*/ 23420 h 1953988"/>
              <a:gd name="connsiteX3" fmla="*/ 2476500 w 2476500"/>
              <a:gd name="connsiteY3" fmla="*/ 715738 h 1953988"/>
              <a:gd name="connsiteX4" fmla="*/ 1238250 w 2476500"/>
              <a:gd name="connsiteY4" fmla="*/ 1953988 h 1953988"/>
              <a:gd name="connsiteX5" fmla="*/ 0 w 2476500"/>
              <a:gd name="connsiteY5" fmla="*/ 715738 h 1953988"/>
              <a:gd name="connsiteX6" fmla="*/ 211474 w 2476500"/>
              <a:gd name="connsiteY6" fmla="*/ 23420 h 1953988"/>
              <a:gd name="connsiteX7" fmla="*/ 228987 w 2476500"/>
              <a:gd name="connsiteY7" fmla="*/ 0 h 195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76500" h="1953988">
                <a:moveTo>
                  <a:pt x="228987" y="0"/>
                </a:moveTo>
                <a:lnTo>
                  <a:pt x="2247513" y="0"/>
                </a:lnTo>
                <a:lnTo>
                  <a:pt x="2265026" y="23420"/>
                </a:lnTo>
                <a:cubicBezTo>
                  <a:pt x="2398540" y="221047"/>
                  <a:pt x="2476500" y="459288"/>
                  <a:pt x="2476500" y="715738"/>
                </a:cubicBezTo>
                <a:cubicBezTo>
                  <a:pt x="2476500" y="1399605"/>
                  <a:pt x="1922117" y="1953988"/>
                  <a:pt x="1238250" y="1953988"/>
                </a:cubicBezTo>
                <a:cubicBezTo>
                  <a:pt x="554383" y="1953988"/>
                  <a:pt x="0" y="1399605"/>
                  <a:pt x="0" y="715738"/>
                </a:cubicBezTo>
                <a:cubicBezTo>
                  <a:pt x="0" y="459288"/>
                  <a:pt x="77960" y="221047"/>
                  <a:pt x="211474" y="23420"/>
                </a:cubicBezTo>
                <a:lnTo>
                  <a:pt x="228987" y="0"/>
                </a:lnTo>
                <a:close/>
              </a:path>
            </a:pathLst>
          </a:custGeom>
          <a:blipFill>
            <a:blip r:embed="rId3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207171" y="2170930"/>
            <a:ext cx="1086708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white"/>
                </a:solidFill>
              </a:rPr>
              <a:t>CONTENTS2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599435" y="4784933"/>
            <a:ext cx="230218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prstClr val="white"/>
                </a:solidFill>
              </a:rPr>
              <a:t>How it works?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Explain program.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30" name="자유형 29"/>
          <p:cNvSpPr/>
          <p:nvPr/>
        </p:nvSpPr>
        <p:spPr>
          <a:xfrm>
            <a:off x="8951379" y="2036762"/>
            <a:ext cx="2018526" cy="522512"/>
          </a:xfrm>
          <a:custGeom>
            <a:avLst/>
            <a:gdLst>
              <a:gd name="connsiteX0" fmla="*/ 1009263 w 2018526"/>
              <a:gd name="connsiteY0" fmla="*/ 0 h 522512"/>
              <a:gd name="connsiteX1" fmla="*/ 1964757 w 2018526"/>
              <a:gd name="connsiteY1" fmla="*/ 450608 h 522512"/>
              <a:gd name="connsiteX2" fmla="*/ 2018526 w 2018526"/>
              <a:gd name="connsiteY2" fmla="*/ 522512 h 522512"/>
              <a:gd name="connsiteX3" fmla="*/ 0 w 2018526"/>
              <a:gd name="connsiteY3" fmla="*/ 522512 h 522512"/>
              <a:gd name="connsiteX4" fmla="*/ 53769 w 2018526"/>
              <a:gd name="connsiteY4" fmla="*/ 450608 h 522512"/>
              <a:gd name="connsiteX5" fmla="*/ 1009263 w 2018526"/>
              <a:gd name="connsiteY5" fmla="*/ 0 h 5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26" h="522512">
                <a:moveTo>
                  <a:pt x="1009263" y="0"/>
                </a:moveTo>
                <a:cubicBezTo>
                  <a:pt x="1393938" y="0"/>
                  <a:pt x="1737644" y="175410"/>
                  <a:pt x="1964757" y="450608"/>
                </a:cubicBezTo>
                <a:lnTo>
                  <a:pt x="2018526" y="522512"/>
                </a:lnTo>
                <a:lnTo>
                  <a:pt x="0" y="522512"/>
                </a:lnTo>
                <a:lnTo>
                  <a:pt x="53769" y="450608"/>
                </a:lnTo>
                <a:cubicBezTo>
                  <a:pt x="280882" y="175410"/>
                  <a:pt x="624588" y="0"/>
                  <a:pt x="1009263" y="0"/>
                </a:cubicBezTo>
                <a:close/>
              </a:path>
            </a:pathLst>
          </a:cu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자유형 30"/>
          <p:cNvSpPr/>
          <p:nvPr/>
        </p:nvSpPr>
        <p:spPr>
          <a:xfrm>
            <a:off x="8722392" y="2559274"/>
            <a:ext cx="2476500" cy="1953988"/>
          </a:xfrm>
          <a:custGeom>
            <a:avLst/>
            <a:gdLst>
              <a:gd name="connsiteX0" fmla="*/ 228987 w 2476500"/>
              <a:gd name="connsiteY0" fmla="*/ 0 h 1953988"/>
              <a:gd name="connsiteX1" fmla="*/ 2247513 w 2476500"/>
              <a:gd name="connsiteY1" fmla="*/ 0 h 1953988"/>
              <a:gd name="connsiteX2" fmla="*/ 2265026 w 2476500"/>
              <a:gd name="connsiteY2" fmla="*/ 23420 h 1953988"/>
              <a:gd name="connsiteX3" fmla="*/ 2476500 w 2476500"/>
              <a:gd name="connsiteY3" fmla="*/ 715738 h 1953988"/>
              <a:gd name="connsiteX4" fmla="*/ 1238250 w 2476500"/>
              <a:gd name="connsiteY4" fmla="*/ 1953988 h 1953988"/>
              <a:gd name="connsiteX5" fmla="*/ 0 w 2476500"/>
              <a:gd name="connsiteY5" fmla="*/ 715738 h 1953988"/>
              <a:gd name="connsiteX6" fmla="*/ 211474 w 2476500"/>
              <a:gd name="connsiteY6" fmla="*/ 23420 h 1953988"/>
              <a:gd name="connsiteX7" fmla="*/ 228987 w 2476500"/>
              <a:gd name="connsiteY7" fmla="*/ 0 h 195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76500" h="1953988">
                <a:moveTo>
                  <a:pt x="228987" y="0"/>
                </a:moveTo>
                <a:lnTo>
                  <a:pt x="2247513" y="0"/>
                </a:lnTo>
                <a:lnTo>
                  <a:pt x="2265026" y="23420"/>
                </a:lnTo>
                <a:cubicBezTo>
                  <a:pt x="2398540" y="221047"/>
                  <a:pt x="2476500" y="459288"/>
                  <a:pt x="2476500" y="715738"/>
                </a:cubicBezTo>
                <a:cubicBezTo>
                  <a:pt x="2476500" y="1399605"/>
                  <a:pt x="1922117" y="1953988"/>
                  <a:pt x="1238250" y="1953988"/>
                </a:cubicBezTo>
                <a:cubicBezTo>
                  <a:pt x="554383" y="1953988"/>
                  <a:pt x="0" y="1399605"/>
                  <a:pt x="0" y="715738"/>
                </a:cubicBezTo>
                <a:cubicBezTo>
                  <a:pt x="0" y="459288"/>
                  <a:pt x="77960" y="221047"/>
                  <a:pt x="211474" y="23420"/>
                </a:cubicBezTo>
                <a:lnTo>
                  <a:pt x="228987" y="0"/>
                </a:lnTo>
                <a:close/>
              </a:path>
            </a:pathLst>
          </a:custGeom>
          <a:blipFill>
            <a:blip r:embed="rId4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417288" y="2170930"/>
            <a:ext cx="1086708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white"/>
                </a:solidFill>
              </a:rPr>
              <a:t>CONTENTS3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809552" y="4784933"/>
            <a:ext cx="230218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prstClr val="white"/>
                </a:solidFill>
              </a:rPr>
              <a:t>Expectation effectiveness!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Usage and  utilization in real life.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EE4FFE35-C5FA-4DD1-B26C-38AFC811A20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02758" y="2726267"/>
            <a:ext cx="1418060" cy="1390714"/>
          </a:xfrm>
          <a:prstGeom prst="rect">
            <a:avLst/>
          </a:prstGeom>
        </p:spPr>
      </p:pic>
      <p:pic>
        <p:nvPicPr>
          <p:cNvPr id="1028" name="Picture 4" descr="Source Code Icon - Free Download, PNG and Vector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28809" y="2777066"/>
            <a:ext cx="1257829" cy="12578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30342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9"/>
          <p:cNvGrpSpPr/>
          <p:nvPr/>
        </p:nvGrpSpPr>
        <p:grpSpPr>
          <a:xfrm>
            <a:off x="2006600" y="152400"/>
            <a:ext cx="8394700" cy="6705600"/>
            <a:chOff x="2773536" y="1584344"/>
            <a:chExt cx="6644930" cy="5273656"/>
          </a:xfrm>
        </p:grpSpPr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id="{44575B6B-F46C-4BC1-A988-8B46EAF35BA8}"/>
                </a:ext>
              </a:extLst>
            </p:cNvPr>
            <p:cNvSpPr/>
            <p:nvPr/>
          </p:nvSpPr>
          <p:spPr>
            <a:xfrm>
              <a:off x="2842334" y="1584344"/>
              <a:ext cx="6507333" cy="5273656"/>
            </a:xfrm>
            <a:prstGeom prst="round2SameRect">
              <a:avLst>
                <a:gd name="adj1" fmla="val 6974"/>
                <a:gd name="adj2" fmla="val 0"/>
              </a:avLst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사각형: 둥근 위쪽 모서리 2">
              <a:extLst>
                <a:ext uri="{FF2B5EF4-FFF2-40B4-BE49-F238E27FC236}">
                  <a16:creationId xmlns:a16="http://schemas.microsoft.com/office/drawing/2014/main" id="{E6F60557-CBCC-40B9-AE70-465BAA47B886}"/>
                </a:ext>
              </a:extLst>
            </p:cNvPr>
            <p:cNvSpPr/>
            <p:nvPr/>
          </p:nvSpPr>
          <p:spPr>
            <a:xfrm rot="5400000">
              <a:off x="9028289" y="4008296"/>
              <a:ext cx="711555" cy="6879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638639EC-99FB-4EF3-9F76-F33375FDE2BA}"/>
                </a:ext>
              </a:extLst>
            </p:cNvPr>
            <p:cNvSpPr/>
            <p:nvPr/>
          </p:nvSpPr>
          <p:spPr>
            <a:xfrm rot="5400000">
              <a:off x="2452157" y="3660680"/>
              <a:ext cx="711555" cy="68798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위쪽 모서리 8">
              <a:extLst>
                <a:ext uri="{FF2B5EF4-FFF2-40B4-BE49-F238E27FC236}">
                  <a16:creationId xmlns:a16="http://schemas.microsoft.com/office/drawing/2014/main" id="{5921043B-A70F-4838-9D8B-D2D524C25954}"/>
                </a:ext>
              </a:extLst>
            </p:cNvPr>
            <p:cNvSpPr/>
            <p:nvPr/>
          </p:nvSpPr>
          <p:spPr>
            <a:xfrm rot="5400000">
              <a:off x="2456920" y="4532217"/>
              <a:ext cx="711555" cy="68798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127FEB1D-8729-423D-B887-34CBB6F11E9F}"/>
                </a:ext>
              </a:extLst>
            </p:cNvPr>
            <p:cNvSpPr/>
            <p:nvPr/>
          </p:nvSpPr>
          <p:spPr>
            <a:xfrm rot="5400000">
              <a:off x="6044433" y="1217453"/>
              <a:ext cx="103133" cy="1485781"/>
            </a:xfrm>
            <a:prstGeom prst="roundRect">
              <a:avLst>
                <a:gd name="adj" fmla="val 50000"/>
              </a:avLst>
            </a:prstGeom>
            <a:pattFill prst="wdUpDiag">
              <a:fgClr>
                <a:srgbClr val="5DC1E9"/>
              </a:fgClr>
              <a:bgClr>
                <a:srgbClr val="2BACE2"/>
              </a:bgClr>
            </a:patt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0E686A0-80E2-4AEE-A130-80E399228C2D}"/>
                </a:ext>
              </a:extLst>
            </p:cNvPr>
            <p:cNvSpPr/>
            <p:nvPr/>
          </p:nvSpPr>
          <p:spPr>
            <a:xfrm rot="5400000">
              <a:off x="3817872" y="1580088"/>
              <a:ext cx="4556255" cy="5999568"/>
            </a:xfrm>
            <a:prstGeom prst="rect">
              <a:avLst/>
            </a:prstGeom>
            <a:gradFill flip="none" rotWithShape="1">
              <a:gsLst>
                <a:gs pos="20000">
                  <a:schemeClr val="accent1">
                    <a:lumMod val="50000"/>
                  </a:schemeClr>
                </a:gs>
                <a:gs pos="20000">
                  <a:srgbClr val="2E85BF"/>
                </a:gs>
              </a:gsLst>
              <a:lin ang="0" scaled="1"/>
              <a:tileRect/>
            </a:gra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11BB7843-B613-42C7-9752-16EFD13204E0}"/>
                </a:ext>
              </a:extLst>
            </p:cNvPr>
            <p:cNvSpPr/>
            <p:nvPr/>
          </p:nvSpPr>
          <p:spPr>
            <a:xfrm rot="5400000">
              <a:off x="6908322" y="1908144"/>
              <a:ext cx="103133" cy="104400"/>
            </a:xfrm>
            <a:prstGeom prst="ellipse">
              <a:avLst/>
            </a:prstGeom>
            <a:pattFill prst="wdUpDiag">
              <a:fgClr>
                <a:srgbClr val="5DC1E9"/>
              </a:fgClr>
              <a:bgClr>
                <a:srgbClr val="2BACE2"/>
              </a:bgClr>
            </a:patt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9">
              <a:extLst>
                <a:ext uri="{FF2B5EF4-FFF2-40B4-BE49-F238E27FC236}">
                  <a16:creationId xmlns:a16="http://schemas.microsoft.com/office/drawing/2014/main" id="{D3280A30-16EB-41FF-B239-FC30130EF9C4}"/>
                </a:ext>
              </a:extLst>
            </p:cNvPr>
            <p:cNvGrpSpPr/>
            <p:nvPr/>
          </p:nvGrpSpPr>
          <p:grpSpPr>
            <a:xfrm rot="5400000">
              <a:off x="8558068" y="2480248"/>
              <a:ext cx="178360" cy="458385"/>
              <a:chOff x="3847020" y="2066190"/>
              <a:chExt cx="103133" cy="265053"/>
            </a:xfrm>
          </p:grpSpPr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BB20A10E-F980-4845-91DC-78C3FB554721}"/>
                  </a:ext>
                </a:extLst>
              </p:cNvPr>
              <p:cNvSpPr/>
              <p:nvPr/>
            </p:nvSpPr>
            <p:spPr>
              <a:xfrm>
                <a:off x="3847020" y="2066190"/>
                <a:ext cx="103133" cy="265053"/>
              </a:xfrm>
              <a:prstGeom prst="roundRect">
                <a:avLst>
                  <a:gd name="adj" fmla="val 50000"/>
                </a:avLst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677CD21F-4A87-4D78-8ED9-4826A531BEFD}"/>
                  </a:ext>
                </a:extLst>
              </p:cNvPr>
              <p:cNvSpPr/>
              <p:nvPr/>
            </p:nvSpPr>
            <p:spPr>
              <a:xfrm>
                <a:off x="3871586" y="2090716"/>
                <a:ext cx="54000" cy="35200"/>
              </a:xfrm>
              <a:custGeom>
                <a:avLst/>
                <a:gdLst>
                  <a:gd name="connsiteX0" fmla="*/ 27000 w 54000"/>
                  <a:gd name="connsiteY0" fmla="*/ 0 h 35200"/>
                  <a:gd name="connsiteX1" fmla="*/ 54000 w 54000"/>
                  <a:gd name="connsiteY1" fmla="*/ 27000 h 35200"/>
                  <a:gd name="connsiteX2" fmla="*/ 54000 w 54000"/>
                  <a:gd name="connsiteY2" fmla="*/ 35200 h 35200"/>
                  <a:gd name="connsiteX3" fmla="*/ 0 w 54000"/>
                  <a:gd name="connsiteY3" fmla="*/ 35200 h 35200"/>
                  <a:gd name="connsiteX4" fmla="*/ 0 w 54000"/>
                  <a:gd name="connsiteY4" fmla="*/ 27000 h 35200"/>
                  <a:gd name="connsiteX5" fmla="*/ 27000 w 54000"/>
                  <a:gd name="connsiteY5" fmla="*/ 0 h 3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000" h="35200">
                    <a:moveTo>
                      <a:pt x="27000" y="0"/>
                    </a:moveTo>
                    <a:cubicBezTo>
                      <a:pt x="41912" y="0"/>
                      <a:pt x="54000" y="12088"/>
                      <a:pt x="54000" y="27000"/>
                    </a:cubicBezTo>
                    <a:lnTo>
                      <a:pt x="54000" y="35200"/>
                    </a:lnTo>
                    <a:lnTo>
                      <a:pt x="0" y="35200"/>
                    </a:lnTo>
                    <a:lnTo>
                      <a:pt x="0" y="27000"/>
                    </a:lnTo>
                    <a:cubicBezTo>
                      <a:pt x="0" y="12088"/>
                      <a:pt x="12088" y="0"/>
                      <a:pt x="27000" y="0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C0BF269E-F6CB-4CC2-86A4-76145F00126F}"/>
                  </a:ext>
                </a:extLst>
              </p:cNvPr>
              <p:cNvSpPr/>
              <p:nvPr/>
            </p:nvSpPr>
            <p:spPr>
              <a:xfrm>
                <a:off x="3871586" y="2129516"/>
                <a:ext cx="54000" cy="32599"/>
              </a:xfrm>
              <a:custGeom>
                <a:avLst/>
                <a:gdLst>
                  <a:gd name="connsiteX0" fmla="*/ 0 w 54000"/>
                  <a:gd name="connsiteY0" fmla="*/ 0 h 32599"/>
                  <a:gd name="connsiteX1" fmla="*/ 54000 w 54000"/>
                  <a:gd name="connsiteY1" fmla="*/ 0 h 32599"/>
                  <a:gd name="connsiteX2" fmla="*/ 54000 w 54000"/>
                  <a:gd name="connsiteY2" fmla="*/ 32599 h 32599"/>
                  <a:gd name="connsiteX3" fmla="*/ 0 w 54000"/>
                  <a:gd name="connsiteY3" fmla="*/ 32599 h 32599"/>
                  <a:gd name="connsiteX4" fmla="*/ 0 w 54000"/>
                  <a:gd name="connsiteY4" fmla="*/ 0 h 32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000" h="32599">
                    <a:moveTo>
                      <a:pt x="0" y="0"/>
                    </a:moveTo>
                    <a:lnTo>
                      <a:pt x="54000" y="0"/>
                    </a:lnTo>
                    <a:lnTo>
                      <a:pt x="54000" y="32599"/>
                    </a:lnTo>
                    <a:lnTo>
                      <a:pt x="0" y="32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ACE28858-206D-4812-A5F2-E151B0F896D4}"/>
                  </a:ext>
                </a:extLst>
              </p:cNvPr>
              <p:cNvSpPr/>
              <p:nvPr/>
            </p:nvSpPr>
            <p:spPr>
              <a:xfrm>
                <a:off x="3871586" y="2165715"/>
                <a:ext cx="54000" cy="32599"/>
              </a:xfrm>
              <a:custGeom>
                <a:avLst/>
                <a:gdLst>
                  <a:gd name="connsiteX0" fmla="*/ 0 w 54000"/>
                  <a:gd name="connsiteY0" fmla="*/ 0 h 32599"/>
                  <a:gd name="connsiteX1" fmla="*/ 54000 w 54000"/>
                  <a:gd name="connsiteY1" fmla="*/ 0 h 32599"/>
                  <a:gd name="connsiteX2" fmla="*/ 54000 w 54000"/>
                  <a:gd name="connsiteY2" fmla="*/ 32599 h 32599"/>
                  <a:gd name="connsiteX3" fmla="*/ 0 w 54000"/>
                  <a:gd name="connsiteY3" fmla="*/ 32599 h 32599"/>
                  <a:gd name="connsiteX4" fmla="*/ 0 w 54000"/>
                  <a:gd name="connsiteY4" fmla="*/ 0 h 32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000" h="32599">
                    <a:moveTo>
                      <a:pt x="0" y="0"/>
                    </a:moveTo>
                    <a:lnTo>
                      <a:pt x="54000" y="0"/>
                    </a:lnTo>
                    <a:lnTo>
                      <a:pt x="54000" y="32599"/>
                    </a:lnTo>
                    <a:lnTo>
                      <a:pt x="0" y="325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자유형: 도형 34">
                <a:extLst>
                  <a:ext uri="{FF2B5EF4-FFF2-40B4-BE49-F238E27FC236}">
                    <a16:creationId xmlns:a16="http://schemas.microsoft.com/office/drawing/2014/main" id="{37B7F45B-6357-40EB-90F1-38FF28D43AFF}"/>
                  </a:ext>
                </a:extLst>
              </p:cNvPr>
              <p:cNvSpPr/>
              <p:nvPr/>
            </p:nvSpPr>
            <p:spPr>
              <a:xfrm>
                <a:off x="3871586" y="2201914"/>
                <a:ext cx="54000" cy="32599"/>
              </a:xfrm>
              <a:custGeom>
                <a:avLst/>
                <a:gdLst>
                  <a:gd name="connsiteX0" fmla="*/ 0 w 54000"/>
                  <a:gd name="connsiteY0" fmla="*/ 0 h 32599"/>
                  <a:gd name="connsiteX1" fmla="*/ 54000 w 54000"/>
                  <a:gd name="connsiteY1" fmla="*/ 0 h 32599"/>
                  <a:gd name="connsiteX2" fmla="*/ 54000 w 54000"/>
                  <a:gd name="connsiteY2" fmla="*/ 32599 h 32599"/>
                  <a:gd name="connsiteX3" fmla="*/ 0 w 54000"/>
                  <a:gd name="connsiteY3" fmla="*/ 32599 h 32599"/>
                  <a:gd name="connsiteX4" fmla="*/ 0 w 54000"/>
                  <a:gd name="connsiteY4" fmla="*/ 0 h 32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000" h="32599">
                    <a:moveTo>
                      <a:pt x="0" y="0"/>
                    </a:moveTo>
                    <a:lnTo>
                      <a:pt x="54000" y="0"/>
                    </a:lnTo>
                    <a:lnTo>
                      <a:pt x="54000" y="32599"/>
                    </a:lnTo>
                    <a:lnTo>
                      <a:pt x="0" y="325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0CF2B328-C6FD-4E03-9998-2CC7D2B638EC}"/>
                  </a:ext>
                </a:extLst>
              </p:cNvPr>
              <p:cNvSpPr/>
              <p:nvPr/>
            </p:nvSpPr>
            <p:spPr>
              <a:xfrm>
                <a:off x="3871586" y="2238113"/>
                <a:ext cx="54000" cy="32599"/>
              </a:xfrm>
              <a:custGeom>
                <a:avLst/>
                <a:gdLst>
                  <a:gd name="connsiteX0" fmla="*/ 0 w 54000"/>
                  <a:gd name="connsiteY0" fmla="*/ 0 h 32599"/>
                  <a:gd name="connsiteX1" fmla="*/ 54000 w 54000"/>
                  <a:gd name="connsiteY1" fmla="*/ 0 h 32599"/>
                  <a:gd name="connsiteX2" fmla="*/ 54000 w 54000"/>
                  <a:gd name="connsiteY2" fmla="*/ 32599 h 32599"/>
                  <a:gd name="connsiteX3" fmla="*/ 0 w 54000"/>
                  <a:gd name="connsiteY3" fmla="*/ 32599 h 32599"/>
                  <a:gd name="connsiteX4" fmla="*/ 0 w 54000"/>
                  <a:gd name="connsiteY4" fmla="*/ 0 h 32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000" h="32599">
                    <a:moveTo>
                      <a:pt x="0" y="0"/>
                    </a:moveTo>
                    <a:lnTo>
                      <a:pt x="54000" y="0"/>
                    </a:lnTo>
                    <a:lnTo>
                      <a:pt x="54000" y="32599"/>
                    </a:lnTo>
                    <a:lnTo>
                      <a:pt x="0" y="325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E756C79B-37EA-4799-B947-A5EA6564627B}"/>
                  </a:ext>
                </a:extLst>
              </p:cNvPr>
              <p:cNvSpPr/>
              <p:nvPr/>
            </p:nvSpPr>
            <p:spPr>
              <a:xfrm>
                <a:off x="3871586" y="2274312"/>
                <a:ext cx="54000" cy="32404"/>
              </a:xfrm>
              <a:custGeom>
                <a:avLst/>
                <a:gdLst>
                  <a:gd name="connsiteX0" fmla="*/ 0 w 54000"/>
                  <a:gd name="connsiteY0" fmla="*/ 0 h 32404"/>
                  <a:gd name="connsiteX1" fmla="*/ 54000 w 54000"/>
                  <a:gd name="connsiteY1" fmla="*/ 0 h 32404"/>
                  <a:gd name="connsiteX2" fmla="*/ 54000 w 54000"/>
                  <a:gd name="connsiteY2" fmla="*/ 5404 h 32404"/>
                  <a:gd name="connsiteX3" fmla="*/ 27000 w 54000"/>
                  <a:gd name="connsiteY3" fmla="*/ 32404 h 32404"/>
                  <a:gd name="connsiteX4" fmla="*/ 0 w 54000"/>
                  <a:gd name="connsiteY4" fmla="*/ 5404 h 32404"/>
                  <a:gd name="connsiteX5" fmla="*/ 0 w 54000"/>
                  <a:gd name="connsiteY5" fmla="*/ 0 h 32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000" h="32404">
                    <a:moveTo>
                      <a:pt x="0" y="0"/>
                    </a:moveTo>
                    <a:lnTo>
                      <a:pt x="54000" y="0"/>
                    </a:lnTo>
                    <a:lnTo>
                      <a:pt x="54000" y="5404"/>
                    </a:lnTo>
                    <a:cubicBezTo>
                      <a:pt x="54000" y="20316"/>
                      <a:pt x="41912" y="32404"/>
                      <a:pt x="27000" y="32404"/>
                    </a:cubicBezTo>
                    <a:cubicBezTo>
                      <a:pt x="12088" y="32404"/>
                      <a:pt x="0" y="20316"/>
                      <a:pt x="0" y="540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0" name="모서리가 둥근 사각형 설명선 19"/>
          <p:cNvSpPr/>
          <p:nvPr/>
        </p:nvSpPr>
        <p:spPr>
          <a:xfrm>
            <a:off x="2794000" y="1943100"/>
            <a:ext cx="6515100" cy="2844800"/>
          </a:xfrm>
          <a:prstGeom prst="wedgeRoundRectCallout">
            <a:avLst/>
          </a:prstGeom>
          <a:solidFill>
            <a:srgbClr val="FFFFCC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dirty="0" err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유튜브를</a:t>
            </a:r>
            <a:r>
              <a:rPr lang="ko-KR" altLang="en-US" sz="28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보다가 영상 </a:t>
            </a:r>
            <a:r>
              <a:rPr lang="ko-KR" altLang="en-US" sz="2800" dirty="0" err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썸네일</a:t>
            </a:r>
            <a:r>
              <a:rPr lang="ko-KR" altLang="en-US" sz="28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장면을 바로 보고 싶었지만 볼 수 없었습니다</a:t>
            </a:r>
            <a:r>
              <a:rPr lang="en-US" altLang="ko-KR" sz="28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. </a:t>
            </a:r>
            <a:r>
              <a:rPr lang="ko-KR" altLang="en-US" sz="28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이 불편함을 해소하고자 만들게 되었습니다</a:t>
            </a:r>
            <a:r>
              <a:rPr lang="en-US" altLang="ko-KR" sz="28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.</a:t>
            </a:r>
            <a:endParaRPr lang="ko-KR" altLang="en-US" sz="28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4D99A8B-45D6-401A-A214-1AC77FB98D4F}"/>
              </a:ext>
            </a:extLst>
          </p:cNvPr>
          <p:cNvSpPr/>
          <p:nvPr/>
        </p:nvSpPr>
        <p:spPr>
          <a:xfrm>
            <a:off x="0" y="0"/>
            <a:ext cx="373380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Motive of Development</a:t>
            </a:r>
          </a:p>
        </p:txBody>
      </p:sp>
    </p:spTree>
    <p:extLst>
      <p:ext uri="{BB962C8B-B14F-4D97-AF65-F5344CB8AC3E}">
        <p14:creationId xmlns:p14="http://schemas.microsoft.com/office/powerpoint/2010/main" val="3735884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4"/>
          <p:cNvGrpSpPr/>
          <p:nvPr/>
        </p:nvGrpSpPr>
        <p:grpSpPr>
          <a:xfrm>
            <a:off x="284085" y="70022"/>
            <a:ext cx="11907915" cy="6644930"/>
            <a:chOff x="284085" y="70022"/>
            <a:chExt cx="11907915" cy="6644930"/>
          </a:xfrm>
        </p:grpSpPr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id="{44575B6B-F46C-4BC1-A988-8B46EAF35BA8}"/>
                </a:ext>
              </a:extLst>
            </p:cNvPr>
            <p:cNvSpPr/>
            <p:nvPr/>
          </p:nvSpPr>
          <p:spPr>
            <a:xfrm rot="16200000">
              <a:off x="2984376" y="-2561470"/>
              <a:ext cx="6507333" cy="11907915"/>
            </a:xfrm>
            <a:prstGeom prst="round2SameRect">
              <a:avLst>
                <a:gd name="adj1" fmla="val 6974"/>
                <a:gd name="adj2" fmla="val 0"/>
              </a:avLst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사각형: 둥근 위쪽 모서리 2">
              <a:extLst>
                <a:ext uri="{FF2B5EF4-FFF2-40B4-BE49-F238E27FC236}">
                  <a16:creationId xmlns:a16="http://schemas.microsoft.com/office/drawing/2014/main" id="{E6F60557-CBCC-40B9-AE70-465BAA47B886}"/>
                </a:ext>
              </a:extLst>
            </p:cNvPr>
            <p:cNvSpPr/>
            <p:nvPr/>
          </p:nvSpPr>
          <p:spPr>
            <a:xfrm>
              <a:off x="2386660" y="70022"/>
              <a:ext cx="711555" cy="6879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638639EC-99FB-4EF3-9F76-F33375FDE2BA}"/>
                </a:ext>
              </a:extLst>
            </p:cNvPr>
            <p:cNvSpPr/>
            <p:nvPr/>
          </p:nvSpPr>
          <p:spPr>
            <a:xfrm>
              <a:off x="2039044" y="6646154"/>
              <a:ext cx="711555" cy="68798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위쪽 모서리 8">
              <a:extLst>
                <a:ext uri="{FF2B5EF4-FFF2-40B4-BE49-F238E27FC236}">
                  <a16:creationId xmlns:a16="http://schemas.microsoft.com/office/drawing/2014/main" id="{5921043B-A70F-4838-9D8B-D2D524C25954}"/>
                </a:ext>
              </a:extLst>
            </p:cNvPr>
            <p:cNvSpPr/>
            <p:nvPr/>
          </p:nvSpPr>
          <p:spPr>
            <a:xfrm>
              <a:off x="2910581" y="6641391"/>
              <a:ext cx="711555" cy="68798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127FEB1D-8729-423D-B887-34CBB6F11E9F}"/>
                </a:ext>
              </a:extLst>
            </p:cNvPr>
            <p:cNvSpPr/>
            <p:nvPr/>
          </p:nvSpPr>
          <p:spPr>
            <a:xfrm>
              <a:off x="608520" y="2649597"/>
              <a:ext cx="103133" cy="1485781"/>
            </a:xfrm>
            <a:prstGeom prst="roundRect">
              <a:avLst>
                <a:gd name="adj" fmla="val 50000"/>
              </a:avLst>
            </a:prstGeom>
            <a:pattFill prst="wdUpDiag">
              <a:fgClr>
                <a:srgbClr val="5DC1E9"/>
              </a:fgClr>
              <a:bgClr>
                <a:srgbClr val="2BACE2"/>
              </a:bgClr>
            </a:patt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0E686A0-80E2-4AEE-A130-80E399228C2D}"/>
                </a:ext>
              </a:extLst>
            </p:cNvPr>
            <p:cNvSpPr/>
            <p:nvPr/>
          </p:nvSpPr>
          <p:spPr>
            <a:xfrm>
              <a:off x="1001487" y="392703"/>
              <a:ext cx="11190513" cy="5999568"/>
            </a:xfrm>
            <a:prstGeom prst="rect">
              <a:avLst/>
            </a:prstGeom>
            <a:solidFill>
              <a:srgbClr val="41012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11BB7843-B613-42C7-9752-16EFD13204E0}"/>
                </a:ext>
              </a:extLst>
            </p:cNvPr>
            <p:cNvSpPr/>
            <p:nvPr/>
          </p:nvSpPr>
          <p:spPr>
            <a:xfrm>
              <a:off x="608520" y="2476399"/>
              <a:ext cx="103133" cy="104400"/>
            </a:xfrm>
            <a:prstGeom prst="ellipse">
              <a:avLst/>
            </a:prstGeom>
            <a:pattFill prst="wdUpDiag">
              <a:fgClr>
                <a:srgbClr val="5DC1E9"/>
              </a:fgClr>
              <a:bgClr>
                <a:srgbClr val="2BACE2"/>
              </a:bgClr>
            </a:patt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9">
              <a:extLst>
                <a:ext uri="{FF2B5EF4-FFF2-40B4-BE49-F238E27FC236}">
                  <a16:creationId xmlns:a16="http://schemas.microsoft.com/office/drawing/2014/main" id="{D3280A30-16EB-41FF-B239-FC30130EF9C4}"/>
                </a:ext>
              </a:extLst>
            </p:cNvPr>
            <p:cNvGrpSpPr/>
            <p:nvPr/>
          </p:nvGrpSpPr>
          <p:grpSpPr>
            <a:xfrm>
              <a:off x="1089096" y="612047"/>
              <a:ext cx="72246" cy="185672"/>
              <a:chOff x="3847020" y="2066190"/>
              <a:chExt cx="103133" cy="265053"/>
            </a:xfrm>
          </p:grpSpPr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BB20A10E-F980-4845-91DC-78C3FB554721}"/>
                  </a:ext>
                </a:extLst>
              </p:cNvPr>
              <p:cNvSpPr/>
              <p:nvPr/>
            </p:nvSpPr>
            <p:spPr>
              <a:xfrm>
                <a:off x="3847020" y="2066190"/>
                <a:ext cx="103133" cy="265053"/>
              </a:xfrm>
              <a:prstGeom prst="roundRect">
                <a:avLst>
                  <a:gd name="adj" fmla="val 50000"/>
                </a:avLst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677CD21F-4A87-4D78-8ED9-4826A531BEFD}"/>
                  </a:ext>
                </a:extLst>
              </p:cNvPr>
              <p:cNvSpPr/>
              <p:nvPr/>
            </p:nvSpPr>
            <p:spPr>
              <a:xfrm>
                <a:off x="3871586" y="2090716"/>
                <a:ext cx="54000" cy="35200"/>
              </a:xfrm>
              <a:custGeom>
                <a:avLst/>
                <a:gdLst>
                  <a:gd name="connsiteX0" fmla="*/ 27000 w 54000"/>
                  <a:gd name="connsiteY0" fmla="*/ 0 h 35200"/>
                  <a:gd name="connsiteX1" fmla="*/ 54000 w 54000"/>
                  <a:gd name="connsiteY1" fmla="*/ 27000 h 35200"/>
                  <a:gd name="connsiteX2" fmla="*/ 54000 w 54000"/>
                  <a:gd name="connsiteY2" fmla="*/ 35200 h 35200"/>
                  <a:gd name="connsiteX3" fmla="*/ 0 w 54000"/>
                  <a:gd name="connsiteY3" fmla="*/ 35200 h 35200"/>
                  <a:gd name="connsiteX4" fmla="*/ 0 w 54000"/>
                  <a:gd name="connsiteY4" fmla="*/ 27000 h 35200"/>
                  <a:gd name="connsiteX5" fmla="*/ 27000 w 54000"/>
                  <a:gd name="connsiteY5" fmla="*/ 0 h 3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000" h="35200">
                    <a:moveTo>
                      <a:pt x="27000" y="0"/>
                    </a:moveTo>
                    <a:cubicBezTo>
                      <a:pt x="41912" y="0"/>
                      <a:pt x="54000" y="12088"/>
                      <a:pt x="54000" y="27000"/>
                    </a:cubicBezTo>
                    <a:lnTo>
                      <a:pt x="54000" y="35200"/>
                    </a:lnTo>
                    <a:lnTo>
                      <a:pt x="0" y="35200"/>
                    </a:lnTo>
                    <a:lnTo>
                      <a:pt x="0" y="27000"/>
                    </a:lnTo>
                    <a:cubicBezTo>
                      <a:pt x="0" y="12088"/>
                      <a:pt x="12088" y="0"/>
                      <a:pt x="27000" y="0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C0BF269E-F6CB-4CC2-86A4-76145F00126F}"/>
                  </a:ext>
                </a:extLst>
              </p:cNvPr>
              <p:cNvSpPr/>
              <p:nvPr/>
            </p:nvSpPr>
            <p:spPr>
              <a:xfrm>
                <a:off x="3871586" y="2129516"/>
                <a:ext cx="54000" cy="32599"/>
              </a:xfrm>
              <a:custGeom>
                <a:avLst/>
                <a:gdLst>
                  <a:gd name="connsiteX0" fmla="*/ 0 w 54000"/>
                  <a:gd name="connsiteY0" fmla="*/ 0 h 32599"/>
                  <a:gd name="connsiteX1" fmla="*/ 54000 w 54000"/>
                  <a:gd name="connsiteY1" fmla="*/ 0 h 32599"/>
                  <a:gd name="connsiteX2" fmla="*/ 54000 w 54000"/>
                  <a:gd name="connsiteY2" fmla="*/ 32599 h 32599"/>
                  <a:gd name="connsiteX3" fmla="*/ 0 w 54000"/>
                  <a:gd name="connsiteY3" fmla="*/ 32599 h 32599"/>
                  <a:gd name="connsiteX4" fmla="*/ 0 w 54000"/>
                  <a:gd name="connsiteY4" fmla="*/ 0 h 32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000" h="32599">
                    <a:moveTo>
                      <a:pt x="0" y="0"/>
                    </a:moveTo>
                    <a:lnTo>
                      <a:pt x="54000" y="0"/>
                    </a:lnTo>
                    <a:lnTo>
                      <a:pt x="54000" y="32599"/>
                    </a:lnTo>
                    <a:lnTo>
                      <a:pt x="0" y="32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ACE28858-206D-4812-A5F2-E151B0F896D4}"/>
                  </a:ext>
                </a:extLst>
              </p:cNvPr>
              <p:cNvSpPr/>
              <p:nvPr/>
            </p:nvSpPr>
            <p:spPr>
              <a:xfrm>
                <a:off x="3871586" y="2165715"/>
                <a:ext cx="54000" cy="32599"/>
              </a:xfrm>
              <a:custGeom>
                <a:avLst/>
                <a:gdLst>
                  <a:gd name="connsiteX0" fmla="*/ 0 w 54000"/>
                  <a:gd name="connsiteY0" fmla="*/ 0 h 32599"/>
                  <a:gd name="connsiteX1" fmla="*/ 54000 w 54000"/>
                  <a:gd name="connsiteY1" fmla="*/ 0 h 32599"/>
                  <a:gd name="connsiteX2" fmla="*/ 54000 w 54000"/>
                  <a:gd name="connsiteY2" fmla="*/ 32599 h 32599"/>
                  <a:gd name="connsiteX3" fmla="*/ 0 w 54000"/>
                  <a:gd name="connsiteY3" fmla="*/ 32599 h 32599"/>
                  <a:gd name="connsiteX4" fmla="*/ 0 w 54000"/>
                  <a:gd name="connsiteY4" fmla="*/ 0 h 32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000" h="32599">
                    <a:moveTo>
                      <a:pt x="0" y="0"/>
                    </a:moveTo>
                    <a:lnTo>
                      <a:pt x="54000" y="0"/>
                    </a:lnTo>
                    <a:lnTo>
                      <a:pt x="54000" y="32599"/>
                    </a:lnTo>
                    <a:lnTo>
                      <a:pt x="0" y="325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자유형: 도형 34">
                <a:extLst>
                  <a:ext uri="{FF2B5EF4-FFF2-40B4-BE49-F238E27FC236}">
                    <a16:creationId xmlns:a16="http://schemas.microsoft.com/office/drawing/2014/main" id="{37B7F45B-6357-40EB-90F1-38FF28D43AFF}"/>
                  </a:ext>
                </a:extLst>
              </p:cNvPr>
              <p:cNvSpPr/>
              <p:nvPr/>
            </p:nvSpPr>
            <p:spPr>
              <a:xfrm>
                <a:off x="3871586" y="2201914"/>
                <a:ext cx="54000" cy="32599"/>
              </a:xfrm>
              <a:custGeom>
                <a:avLst/>
                <a:gdLst>
                  <a:gd name="connsiteX0" fmla="*/ 0 w 54000"/>
                  <a:gd name="connsiteY0" fmla="*/ 0 h 32599"/>
                  <a:gd name="connsiteX1" fmla="*/ 54000 w 54000"/>
                  <a:gd name="connsiteY1" fmla="*/ 0 h 32599"/>
                  <a:gd name="connsiteX2" fmla="*/ 54000 w 54000"/>
                  <a:gd name="connsiteY2" fmla="*/ 32599 h 32599"/>
                  <a:gd name="connsiteX3" fmla="*/ 0 w 54000"/>
                  <a:gd name="connsiteY3" fmla="*/ 32599 h 32599"/>
                  <a:gd name="connsiteX4" fmla="*/ 0 w 54000"/>
                  <a:gd name="connsiteY4" fmla="*/ 0 h 32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000" h="32599">
                    <a:moveTo>
                      <a:pt x="0" y="0"/>
                    </a:moveTo>
                    <a:lnTo>
                      <a:pt x="54000" y="0"/>
                    </a:lnTo>
                    <a:lnTo>
                      <a:pt x="54000" y="32599"/>
                    </a:lnTo>
                    <a:lnTo>
                      <a:pt x="0" y="325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0CF2B328-C6FD-4E03-9998-2CC7D2B638EC}"/>
                  </a:ext>
                </a:extLst>
              </p:cNvPr>
              <p:cNvSpPr/>
              <p:nvPr/>
            </p:nvSpPr>
            <p:spPr>
              <a:xfrm>
                <a:off x="3871586" y="2238113"/>
                <a:ext cx="54000" cy="32599"/>
              </a:xfrm>
              <a:custGeom>
                <a:avLst/>
                <a:gdLst>
                  <a:gd name="connsiteX0" fmla="*/ 0 w 54000"/>
                  <a:gd name="connsiteY0" fmla="*/ 0 h 32599"/>
                  <a:gd name="connsiteX1" fmla="*/ 54000 w 54000"/>
                  <a:gd name="connsiteY1" fmla="*/ 0 h 32599"/>
                  <a:gd name="connsiteX2" fmla="*/ 54000 w 54000"/>
                  <a:gd name="connsiteY2" fmla="*/ 32599 h 32599"/>
                  <a:gd name="connsiteX3" fmla="*/ 0 w 54000"/>
                  <a:gd name="connsiteY3" fmla="*/ 32599 h 32599"/>
                  <a:gd name="connsiteX4" fmla="*/ 0 w 54000"/>
                  <a:gd name="connsiteY4" fmla="*/ 0 h 32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000" h="32599">
                    <a:moveTo>
                      <a:pt x="0" y="0"/>
                    </a:moveTo>
                    <a:lnTo>
                      <a:pt x="54000" y="0"/>
                    </a:lnTo>
                    <a:lnTo>
                      <a:pt x="54000" y="32599"/>
                    </a:lnTo>
                    <a:lnTo>
                      <a:pt x="0" y="325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E756C79B-37EA-4799-B947-A5EA6564627B}"/>
                  </a:ext>
                </a:extLst>
              </p:cNvPr>
              <p:cNvSpPr/>
              <p:nvPr/>
            </p:nvSpPr>
            <p:spPr>
              <a:xfrm>
                <a:off x="3871586" y="2274312"/>
                <a:ext cx="54000" cy="32404"/>
              </a:xfrm>
              <a:custGeom>
                <a:avLst/>
                <a:gdLst>
                  <a:gd name="connsiteX0" fmla="*/ 0 w 54000"/>
                  <a:gd name="connsiteY0" fmla="*/ 0 h 32404"/>
                  <a:gd name="connsiteX1" fmla="*/ 54000 w 54000"/>
                  <a:gd name="connsiteY1" fmla="*/ 0 h 32404"/>
                  <a:gd name="connsiteX2" fmla="*/ 54000 w 54000"/>
                  <a:gd name="connsiteY2" fmla="*/ 5404 h 32404"/>
                  <a:gd name="connsiteX3" fmla="*/ 27000 w 54000"/>
                  <a:gd name="connsiteY3" fmla="*/ 32404 h 32404"/>
                  <a:gd name="connsiteX4" fmla="*/ 0 w 54000"/>
                  <a:gd name="connsiteY4" fmla="*/ 5404 h 32404"/>
                  <a:gd name="connsiteX5" fmla="*/ 0 w 54000"/>
                  <a:gd name="connsiteY5" fmla="*/ 0 h 32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000" h="32404">
                    <a:moveTo>
                      <a:pt x="0" y="0"/>
                    </a:moveTo>
                    <a:lnTo>
                      <a:pt x="54000" y="0"/>
                    </a:lnTo>
                    <a:lnTo>
                      <a:pt x="54000" y="5404"/>
                    </a:lnTo>
                    <a:cubicBezTo>
                      <a:pt x="54000" y="20316"/>
                      <a:pt x="41912" y="32404"/>
                      <a:pt x="27000" y="32404"/>
                    </a:cubicBezTo>
                    <a:cubicBezTo>
                      <a:pt x="12088" y="32404"/>
                      <a:pt x="0" y="20316"/>
                      <a:pt x="0" y="540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7" name="직사각형 36"/>
          <p:cNvSpPr/>
          <p:nvPr/>
        </p:nvSpPr>
        <p:spPr>
          <a:xfrm>
            <a:off x="1341593" y="792540"/>
            <a:ext cx="1027890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~/&gt;</a:t>
            </a:r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이를 가능하게 하도록 아래의 기능들을 사용할 수 있도록 구현하였습니다</a:t>
            </a:r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.</a:t>
            </a:r>
          </a:p>
          <a:p>
            <a:endParaRPr lang="en-US" altLang="ko-KR" sz="3200" dirty="0"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~/TF&gt;</a:t>
            </a:r>
            <a:r>
              <a:rPr lang="ko-KR" altLang="en-US" sz="3200" dirty="0" err="1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유튜브</a:t>
            </a:r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URL</a:t>
            </a:r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을 입력하여 해당 영상 </a:t>
            </a:r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Thumbnail </a:t>
            </a:r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파일과 영상을 분석하여 가장 유사한 해당 위치를 검색</a:t>
            </a:r>
            <a:endParaRPr lang="en-US" altLang="ko-KR" sz="3200" dirty="0"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en-US" altLang="ko-KR" sz="3200" dirty="0">
              <a:solidFill>
                <a:schemeClr val="bg1">
                  <a:lumMod val="6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~/TF&gt;</a:t>
            </a:r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결과로 바로 이동 가능하도록 링크</a:t>
            </a:r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시청시작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4D99A8B-45D6-401A-A214-1AC77FB98D4F}"/>
              </a:ext>
            </a:extLst>
          </p:cNvPr>
          <p:cNvSpPr/>
          <p:nvPr/>
        </p:nvSpPr>
        <p:spPr>
          <a:xfrm>
            <a:off x="0" y="0"/>
            <a:ext cx="373380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Motive of Development</a:t>
            </a:r>
          </a:p>
        </p:txBody>
      </p:sp>
    </p:spTree>
    <p:extLst>
      <p:ext uri="{BB962C8B-B14F-4D97-AF65-F5344CB8AC3E}">
        <p14:creationId xmlns:p14="http://schemas.microsoft.com/office/powerpoint/2010/main" val="4069750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 rot="6503924">
            <a:off x="-3085637" y="-1604691"/>
            <a:ext cx="7248280" cy="164681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4D99A8B-45D6-401A-A214-1AC77FB98D4F}"/>
              </a:ext>
            </a:extLst>
          </p:cNvPr>
          <p:cNvSpPr/>
          <p:nvPr/>
        </p:nvSpPr>
        <p:spPr>
          <a:xfrm>
            <a:off x="0" y="0"/>
            <a:ext cx="3733800" cy="57496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Operating Method</a:t>
            </a:r>
          </a:p>
        </p:txBody>
      </p:sp>
      <p:sp>
        <p:nvSpPr>
          <p:cNvPr id="36" name="타원 35"/>
          <p:cNvSpPr/>
          <p:nvPr/>
        </p:nvSpPr>
        <p:spPr>
          <a:xfrm>
            <a:off x="1619250" y="1524000"/>
            <a:ext cx="4305300" cy="4284196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dirty="0">
                <a:latin typeface="HY헤드라인M" pitchFamily="18" charset="-127"/>
                <a:ea typeface="HY헤드라인M" pitchFamily="18" charset="-127"/>
              </a:rPr>
              <a:t>server</a:t>
            </a:r>
            <a:endParaRPr lang="ko-KR" altLang="en-US" sz="66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BE302F-EDE3-4FE5-95F0-C946360DA8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0"/>
            <a:ext cx="701040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750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 rot="6503924">
            <a:off x="-2181463" y="-2256818"/>
            <a:ext cx="7248280" cy="1837394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4D99A8B-45D6-401A-A214-1AC77FB98D4F}"/>
              </a:ext>
            </a:extLst>
          </p:cNvPr>
          <p:cNvSpPr/>
          <p:nvPr/>
        </p:nvSpPr>
        <p:spPr>
          <a:xfrm>
            <a:off x="0" y="0"/>
            <a:ext cx="3733800" cy="57496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Operating Method</a:t>
            </a:r>
          </a:p>
        </p:txBody>
      </p:sp>
      <p:sp>
        <p:nvSpPr>
          <p:cNvPr id="36" name="타원 35"/>
          <p:cNvSpPr/>
          <p:nvPr/>
        </p:nvSpPr>
        <p:spPr>
          <a:xfrm>
            <a:off x="1619250" y="1524000"/>
            <a:ext cx="4305300" cy="4284196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dirty="0">
                <a:latin typeface="HY헤드라인M" pitchFamily="18" charset="-127"/>
                <a:ea typeface="HY헤드라인M" pitchFamily="18" charset="-127"/>
              </a:rPr>
              <a:t>client</a:t>
            </a:r>
            <a:endParaRPr lang="ko-KR" altLang="en-US" sz="66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026" name="Picture 2" descr="D:\GitHub\presentation\presentation resource\ThumbnailFinderClientFlowchar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59043" y="0"/>
            <a:ext cx="2832957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69750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5496270" y="1628948"/>
            <a:ext cx="6670330" cy="5273656"/>
            <a:chOff x="2760836" y="1584344"/>
            <a:chExt cx="6670330" cy="5273656"/>
          </a:xfrm>
        </p:grpSpPr>
        <p:sp>
          <p:nvSpPr>
            <p:cNvPr id="7" name="사각형: 둥근 위쪽 모서리 1">
              <a:extLst>
                <a:ext uri="{FF2B5EF4-FFF2-40B4-BE49-F238E27FC236}">
                  <a16:creationId xmlns:a16="http://schemas.microsoft.com/office/drawing/2014/main" id="{44575B6B-F46C-4BC1-A988-8B46EAF35BA8}"/>
                </a:ext>
              </a:extLst>
            </p:cNvPr>
            <p:cNvSpPr/>
            <p:nvPr/>
          </p:nvSpPr>
          <p:spPr>
            <a:xfrm>
              <a:off x="2842334" y="1584344"/>
              <a:ext cx="6507333" cy="5273656"/>
            </a:xfrm>
            <a:prstGeom prst="round2SameRect">
              <a:avLst>
                <a:gd name="adj1" fmla="val 6974"/>
                <a:gd name="adj2" fmla="val 0"/>
              </a:avLst>
            </a:prstGeom>
            <a:solidFill>
              <a:schemeClr val="tx2">
                <a:lumMod val="40000"/>
                <a:lumOff val="6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위쪽 모서리 2">
              <a:extLst>
                <a:ext uri="{FF2B5EF4-FFF2-40B4-BE49-F238E27FC236}">
                  <a16:creationId xmlns:a16="http://schemas.microsoft.com/office/drawing/2014/main" id="{E6F60557-CBCC-40B9-AE70-465BAA47B886}"/>
                </a:ext>
              </a:extLst>
            </p:cNvPr>
            <p:cNvSpPr/>
            <p:nvPr/>
          </p:nvSpPr>
          <p:spPr>
            <a:xfrm rot="5400000">
              <a:off x="9040989" y="4008296"/>
              <a:ext cx="711555" cy="6879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각형: 둥근 위쪽 모서리 6">
              <a:extLst>
                <a:ext uri="{FF2B5EF4-FFF2-40B4-BE49-F238E27FC236}">
                  <a16:creationId xmlns:a16="http://schemas.microsoft.com/office/drawing/2014/main" id="{638639EC-99FB-4EF3-9F76-F33375FDE2BA}"/>
                </a:ext>
              </a:extLst>
            </p:cNvPr>
            <p:cNvSpPr/>
            <p:nvPr/>
          </p:nvSpPr>
          <p:spPr>
            <a:xfrm rot="5400000">
              <a:off x="2439457" y="3660680"/>
              <a:ext cx="711555" cy="68798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위쪽 모서리 8">
              <a:extLst>
                <a:ext uri="{FF2B5EF4-FFF2-40B4-BE49-F238E27FC236}">
                  <a16:creationId xmlns:a16="http://schemas.microsoft.com/office/drawing/2014/main" id="{5921043B-A70F-4838-9D8B-D2D524C25954}"/>
                </a:ext>
              </a:extLst>
            </p:cNvPr>
            <p:cNvSpPr/>
            <p:nvPr/>
          </p:nvSpPr>
          <p:spPr>
            <a:xfrm rot="5400000">
              <a:off x="2444220" y="4532217"/>
              <a:ext cx="711555" cy="68798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2">
              <a:extLst>
                <a:ext uri="{FF2B5EF4-FFF2-40B4-BE49-F238E27FC236}">
                  <a16:creationId xmlns:a16="http://schemas.microsoft.com/office/drawing/2014/main" id="{127FEB1D-8729-423D-B887-34CBB6F11E9F}"/>
                </a:ext>
              </a:extLst>
            </p:cNvPr>
            <p:cNvSpPr/>
            <p:nvPr/>
          </p:nvSpPr>
          <p:spPr>
            <a:xfrm rot="5400000">
              <a:off x="6044433" y="1217453"/>
              <a:ext cx="103133" cy="1485781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0E686A0-80E2-4AEE-A130-80E399228C2D}"/>
                </a:ext>
              </a:extLst>
            </p:cNvPr>
            <p:cNvSpPr/>
            <p:nvPr/>
          </p:nvSpPr>
          <p:spPr>
            <a:xfrm rot="5400000">
              <a:off x="3817872" y="1580088"/>
              <a:ext cx="4556255" cy="59995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11BB7843-B613-42C7-9752-16EFD13204E0}"/>
                </a:ext>
              </a:extLst>
            </p:cNvPr>
            <p:cNvSpPr/>
            <p:nvPr/>
          </p:nvSpPr>
          <p:spPr>
            <a:xfrm rot="5400000">
              <a:off x="6908322" y="1908144"/>
              <a:ext cx="103133" cy="1044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5" name="그룹 49">
              <a:extLst>
                <a:ext uri="{FF2B5EF4-FFF2-40B4-BE49-F238E27FC236}">
                  <a16:creationId xmlns:a16="http://schemas.microsoft.com/office/drawing/2014/main" id="{D3280A30-16EB-41FF-B239-FC30130EF9C4}"/>
                </a:ext>
              </a:extLst>
            </p:cNvPr>
            <p:cNvGrpSpPr/>
            <p:nvPr/>
          </p:nvGrpSpPr>
          <p:grpSpPr>
            <a:xfrm rot="5400000">
              <a:off x="8558068" y="2480248"/>
              <a:ext cx="178360" cy="458385"/>
              <a:chOff x="3847020" y="2066190"/>
              <a:chExt cx="103133" cy="265053"/>
            </a:xfrm>
          </p:grpSpPr>
          <p:sp>
            <p:nvSpPr>
              <p:cNvPr id="16" name="사각형: 둥근 모서리 20">
                <a:extLst>
                  <a:ext uri="{FF2B5EF4-FFF2-40B4-BE49-F238E27FC236}">
                    <a16:creationId xmlns:a16="http://schemas.microsoft.com/office/drawing/2014/main" id="{BB20A10E-F980-4845-91DC-78C3FB554721}"/>
                  </a:ext>
                </a:extLst>
              </p:cNvPr>
              <p:cNvSpPr/>
              <p:nvPr/>
            </p:nvSpPr>
            <p:spPr>
              <a:xfrm>
                <a:off x="3847020" y="2066190"/>
                <a:ext cx="103133" cy="265053"/>
              </a:xfrm>
              <a:prstGeom prst="roundRect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자유형: 도형 43">
                <a:extLst>
                  <a:ext uri="{FF2B5EF4-FFF2-40B4-BE49-F238E27FC236}">
                    <a16:creationId xmlns:a16="http://schemas.microsoft.com/office/drawing/2014/main" id="{677CD21F-4A87-4D78-8ED9-4826A531BEFD}"/>
                  </a:ext>
                </a:extLst>
              </p:cNvPr>
              <p:cNvSpPr/>
              <p:nvPr/>
            </p:nvSpPr>
            <p:spPr>
              <a:xfrm>
                <a:off x="3871586" y="2090716"/>
                <a:ext cx="54000" cy="35200"/>
              </a:xfrm>
              <a:custGeom>
                <a:avLst/>
                <a:gdLst>
                  <a:gd name="connsiteX0" fmla="*/ 27000 w 54000"/>
                  <a:gd name="connsiteY0" fmla="*/ 0 h 35200"/>
                  <a:gd name="connsiteX1" fmla="*/ 54000 w 54000"/>
                  <a:gd name="connsiteY1" fmla="*/ 27000 h 35200"/>
                  <a:gd name="connsiteX2" fmla="*/ 54000 w 54000"/>
                  <a:gd name="connsiteY2" fmla="*/ 35200 h 35200"/>
                  <a:gd name="connsiteX3" fmla="*/ 0 w 54000"/>
                  <a:gd name="connsiteY3" fmla="*/ 35200 h 35200"/>
                  <a:gd name="connsiteX4" fmla="*/ 0 w 54000"/>
                  <a:gd name="connsiteY4" fmla="*/ 27000 h 35200"/>
                  <a:gd name="connsiteX5" fmla="*/ 27000 w 54000"/>
                  <a:gd name="connsiteY5" fmla="*/ 0 h 3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000" h="35200">
                    <a:moveTo>
                      <a:pt x="27000" y="0"/>
                    </a:moveTo>
                    <a:cubicBezTo>
                      <a:pt x="41912" y="0"/>
                      <a:pt x="54000" y="12088"/>
                      <a:pt x="54000" y="27000"/>
                    </a:cubicBezTo>
                    <a:lnTo>
                      <a:pt x="54000" y="35200"/>
                    </a:lnTo>
                    <a:lnTo>
                      <a:pt x="0" y="35200"/>
                    </a:lnTo>
                    <a:lnTo>
                      <a:pt x="0" y="27000"/>
                    </a:lnTo>
                    <a:cubicBezTo>
                      <a:pt x="0" y="12088"/>
                      <a:pt x="12088" y="0"/>
                      <a:pt x="27000" y="0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자유형: 도형 40">
                <a:extLst>
                  <a:ext uri="{FF2B5EF4-FFF2-40B4-BE49-F238E27FC236}">
                    <a16:creationId xmlns:a16="http://schemas.microsoft.com/office/drawing/2014/main" id="{C0BF269E-F6CB-4CC2-86A4-76145F00126F}"/>
                  </a:ext>
                </a:extLst>
              </p:cNvPr>
              <p:cNvSpPr/>
              <p:nvPr/>
            </p:nvSpPr>
            <p:spPr>
              <a:xfrm>
                <a:off x="3871586" y="2129516"/>
                <a:ext cx="54000" cy="32599"/>
              </a:xfrm>
              <a:custGeom>
                <a:avLst/>
                <a:gdLst>
                  <a:gd name="connsiteX0" fmla="*/ 0 w 54000"/>
                  <a:gd name="connsiteY0" fmla="*/ 0 h 32599"/>
                  <a:gd name="connsiteX1" fmla="*/ 54000 w 54000"/>
                  <a:gd name="connsiteY1" fmla="*/ 0 h 32599"/>
                  <a:gd name="connsiteX2" fmla="*/ 54000 w 54000"/>
                  <a:gd name="connsiteY2" fmla="*/ 32599 h 32599"/>
                  <a:gd name="connsiteX3" fmla="*/ 0 w 54000"/>
                  <a:gd name="connsiteY3" fmla="*/ 32599 h 32599"/>
                  <a:gd name="connsiteX4" fmla="*/ 0 w 54000"/>
                  <a:gd name="connsiteY4" fmla="*/ 0 h 32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000" h="32599">
                    <a:moveTo>
                      <a:pt x="0" y="0"/>
                    </a:moveTo>
                    <a:lnTo>
                      <a:pt x="54000" y="0"/>
                    </a:lnTo>
                    <a:lnTo>
                      <a:pt x="54000" y="32599"/>
                    </a:lnTo>
                    <a:lnTo>
                      <a:pt x="0" y="32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자유형: 도형 31">
                <a:extLst>
                  <a:ext uri="{FF2B5EF4-FFF2-40B4-BE49-F238E27FC236}">
                    <a16:creationId xmlns:a16="http://schemas.microsoft.com/office/drawing/2014/main" id="{0CF2B328-C6FD-4E03-9998-2CC7D2B638EC}"/>
                  </a:ext>
                </a:extLst>
              </p:cNvPr>
              <p:cNvSpPr/>
              <p:nvPr/>
            </p:nvSpPr>
            <p:spPr>
              <a:xfrm>
                <a:off x="3871586" y="2238113"/>
                <a:ext cx="54000" cy="32599"/>
              </a:xfrm>
              <a:custGeom>
                <a:avLst/>
                <a:gdLst>
                  <a:gd name="connsiteX0" fmla="*/ 0 w 54000"/>
                  <a:gd name="connsiteY0" fmla="*/ 0 h 32599"/>
                  <a:gd name="connsiteX1" fmla="*/ 54000 w 54000"/>
                  <a:gd name="connsiteY1" fmla="*/ 0 h 32599"/>
                  <a:gd name="connsiteX2" fmla="*/ 54000 w 54000"/>
                  <a:gd name="connsiteY2" fmla="*/ 32599 h 32599"/>
                  <a:gd name="connsiteX3" fmla="*/ 0 w 54000"/>
                  <a:gd name="connsiteY3" fmla="*/ 32599 h 32599"/>
                  <a:gd name="connsiteX4" fmla="*/ 0 w 54000"/>
                  <a:gd name="connsiteY4" fmla="*/ 0 h 32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000" h="32599">
                    <a:moveTo>
                      <a:pt x="0" y="0"/>
                    </a:moveTo>
                    <a:lnTo>
                      <a:pt x="54000" y="0"/>
                    </a:lnTo>
                    <a:lnTo>
                      <a:pt x="54000" y="32599"/>
                    </a:lnTo>
                    <a:lnTo>
                      <a:pt x="0" y="325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자유형: 도형 28">
                <a:extLst>
                  <a:ext uri="{FF2B5EF4-FFF2-40B4-BE49-F238E27FC236}">
                    <a16:creationId xmlns:a16="http://schemas.microsoft.com/office/drawing/2014/main" id="{E756C79B-37EA-4799-B947-A5EA6564627B}"/>
                  </a:ext>
                </a:extLst>
              </p:cNvPr>
              <p:cNvSpPr/>
              <p:nvPr/>
            </p:nvSpPr>
            <p:spPr>
              <a:xfrm>
                <a:off x="3871586" y="2274312"/>
                <a:ext cx="54000" cy="32404"/>
              </a:xfrm>
              <a:custGeom>
                <a:avLst/>
                <a:gdLst>
                  <a:gd name="connsiteX0" fmla="*/ 0 w 54000"/>
                  <a:gd name="connsiteY0" fmla="*/ 0 h 32404"/>
                  <a:gd name="connsiteX1" fmla="*/ 54000 w 54000"/>
                  <a:gd name="connsiteY1" fmla="*/ 0 h 32404"/>
                  <a:gd name="connsiteX2" fmla="*/ 54000 w 54000"/>
                  <a:gd name="connsiteY2" fmla="*/ 5404 h 32404"/>
                  <a:gd name="connsiteX3" fmla="*/ 27000 w 54000"/>
                  <a:gd name="connsiteY3" fmla="*/ 32404 h 32404"/>
                  <a:gd name="connsiteX4" fmla="*/ 0 w 54000"/>
                  <a:gd name="connsiteY4" fmla="*/ 5404 h 32404"/>
                  <a:gd name="connsiteX5" fmla="*/ 0 w 54000"/>
                  <a:gd name="connsiteY5" fmla="*/ 0 h 32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000" h="32404">
                    <a:moveTo>
                      <a:pt x="0" y="0"/>
                    </a:moveTo>
                    <a:lnTo>
                      <a:pt x="54000" y="0"/>
                    </a:lnTo>
                    <a:lnTo>
                      <a:pt x="54000" y="5404"/>
                    </a:lnTo>
                    <a:cubicBezTo>
                      <a:pt x="54000" y="20316"/>
                      <a:pt x="41912" y="32404"/>
                      <a:pt x="27000" y="32404"/>
                    </a:cubicBezTo>
                    <a:cubicBezTo>
                      <a:pt x="12088" y="32404"/>
                      <a:pt x="0" y="20316"/>
                      <a:pt x="0" y="540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EE4FFE35-C5FA-4DD1-B26C-38AFC811A2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09558" y="2929467"/>
            <a:ext cx="1019942" cy="1000273"/>
          </a:xfrm>
          <a:prstGeom prst="rect">
            <a:avLst/>
          </a:prstGeom>
        </p:spPr>
      </p:pic>
      <p:pic>
        <p:nvPicPr>
          <p:cNvPr id="2050" name="Picture 2" descr="C:\Users\ketch\AppData\Local\Microsoft\Windows\INetCache\IE\KB6R9SRT\hands_PNG947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0539278">
            <a:off x="6604000" y="3225530"/>
            <a:ext cx="2197100" cy="5043758"/>
          </a:xfrm>
          <a:prstGeom prst="rect">
            <a:avLst/>
          </a:prstGeom>
          <a:noFill/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E4D99A8B-45D6-401A-A214-1AC77FB98D4F}"/>
              </a:ext>
            </a:extLst>
          </p:cNvPr>
          <p:cNvSpPr/>
          <p:nvPr/>
        </p:nvSpPr>
        <p:spPr>
          <a:xfrm>
            <a:off x="0" y="0"/>
            <a:ext cx="400050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Expectation Effectiveness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0" y="1795832"/>
            <a:ext cx="5352585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latin typeface="HY그래픽" pitchFamily="18" charset="-127"/>
                <a:ea typeface="HY그래픽" pitchFamily="18" charset="-127"/>
              </a:rPr>
              <a:t>사용자들에게 만족감과</a:t>
            </a:r>
            <a:r>
              <a:rPr lang="en-US" altLang="ko-KR" dirty="0">
                <a:latin typeface="HY그래픽" pitchFamily="18" charset="-127"/>
                <a:ea typeface="HY그래픽" pitchFamily="18" charset="-127"/>
              </a:rPr>
              <a:t>, </a:t>
            </a:r>
            <a:r>
              <a:rPr lang="ko-KR" altLang="en-US" dirty="0">
                <a:latin typeface="HY그래픽" pitchFamily="18" charset="-127"/>
                <a:ea typeface="HY그래픽" pitchFamily="18" charset="-127"/>
              </a:rPr>
              <a:t>편리함을 제공할 수 있다</a:t>
            </a:r>
            <a:r>
              <a:rPr lang="en-US" altLang="ko-KR" dirty="0">
                <a:latin typeface="HY그래픽" pitchFamily="18" charset="-127"/>
                <a:ea typeface="HY그래픽" pitchFamily="18" charset="-127"/>
              </a:rPr>
              <a:t>.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latin typeface="HY그래픽" pitchFamily="18" charset="-127"/>
                <a:ea typeface="HY그래픽" pitchFamily="18" charset="-127"/>
              </a:rPr>
              <a:t>사용자들의 시간을 절약할 수 있다</a:t>
            </a:r>
            <a:r>
              <a:rPr lang="en-US" altLang="ko-KR" dirty="0">
                <a:latin typeface="HY그래픽" pitchFamily="18" charset="-127"/>
                <a:ea typeface="HY그래픽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6702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CF4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/>
        </p:nvGrpSpPr>
        <p:grpSpPr>
          <a:xfrm>
            <a:off x="5496270" y="1628948"/>
            <a:ext cx="6670330" cy="5273656"/>
            <a:chOff x="2760836" y="1584344"/>
            <a:chExt cx="6670330" cy="5273656"/>
          </a:xfrm>
        </p:grpSpPr>
        <p:sp>
          <p:nvSpPr>
            <p:cNvPr id="7" name="사각형: 둥근 위쪽 모서리 1">
              <a:extLst>
                <a:ext uri="{FF2B5EF4-FFF2-40B4-BE49-F238E27FC236}">
                  <a16:creationId xmlns:a16="http://schemas.microsoft.com/office/drawing/2014/main" id="{44575B6B-F46C-4BC1-A988-8B46EAF35BA8}"/>
                </a:ext>
              </a:extLst>
            </p:cNvPr>
            <p:cNvSpPr/>
            <p:nvPr/>
          </p:nvSpPr>
          <p:spPr>
            <a:xfrm>
              <a:off x="2842334" y="1584344"/>
              <a:ext cx="6507333" cy="5273656"/>
            </a:xfrm>
            <a:prstGeom prst="round2SameRect">
              <a:avLst>
                <a:gd name="adj1" fmla="val 6974"/>
                <a:gd name="adj2" fmla="val 0"/>
              </a:avLst>
            </a:prstGeom>
            <a:solidFill>
              <a:schemeClr val="tx2">
                <a:lumMod val="40000"/>
                <a:lumOff val="6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위쪽 모서리 2">
              <a:extLst>
                <a:ext uri="{FF2B5EF4-FFF2-40B4-BE49-F238E27FC236}">
                  <a16:creationId xmlns:a16="http://schemas.microsoft.com/office/drawing/2014/main" id="{E6F60557-CBCC-40B9-AE70-465BAA47B886}"/>
                </a:ext>
              </a:extLst>
            </p:cNvPr>
            <p:cNvSpPr/>
            <p:nvPr/>
          </p:nvSpPr>
          <p:spPr>
            <a:xfrm rot="5400000">
              <a:off x="9040989" y="4008296"/>
              <a:ext cx="711555" cy="6879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각형: 둥근 위쪽 모서리 6">
              <a:extLst>
                <a:ext uri="{FF2B5EF4-FFF2-40B4-BE49-F238E27FC236}">
                  <a16:creationId xmlns:a16="http://schemas.microsoft.com/office/drawing/2014/main" id="{638639EC-99FB-4EF3-9F76-F33375FDE2BA}"/>
                </a:ext>
              </a:extLst>
            </p:cNvPr>
            <p:cNvSpPr/>
            <p:nvPr/>
          </p:nvSpPr>
          <p:spPr>
            <a:xfrm rot="5400000">
              <a:off x="2439457" y="3660680"/>
              <a:ext cx="711555" cy="68798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위쪽 모서리 8">
              <a:extLst>
                <a:ext uri="{FF2B5EF4-FFF2-40B4-BE49-F238E27FC236}">
                  <a16:creationId xmlns:a16="http://schemas.microsoft.com/office/drawing/2014/main" id="{5921043B-A70F-4838-9D8B-D2D524C25954}"/>
                </a:ext>
              </a:extLst>
            </p:cNvPr>
            <p:cNvSpPr/>
            <p:nvPr/>
          </p:nvSpPr>
          <p:spPr>
            <a:xfrm rot="5400000">
              <a:off x="2444220" y="4532217"/>
              <a:ext cx="711555" cy="68798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2">
              <a:extLst>
                <a:ext uri="{FF2B5EF4-FFF2-40B4-BE49-F238E27FC236}">
                  <a16:creationId xmlns:a16="http://schemas.microsoft.com/office/drawing/2014/main" id="{127FEB1D-8729-423D-B887-34CBB6F11E9F}"/>
                </a:ext>
              </a:extLst>
            </p:cNvPr>
            <p:cNvSpPr/>
            <p:nvPr/>
          </p:nvSpPr>
          <p:spPr>
            <a:xfrm rot="5400000">
              <a:off x="6044433" y="1217453"/>
              <a:ext cx="103133" cy="1485781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0E686A0-80E2-4AEE-A130-80E399228C2D}"/>
                </a:ext>
              </a:extLst>
            </p:cNvPr>
            <p:cNvSpPr/>
            <p:nvPr/>
          </p:nvSpPr>
          <p:spPr>
            <a:xfrm rot="5400000">
              <a:off x="3817872" y="1580088"/>
              <a:ext cx="4556255" cy="59995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11BB7843-B613-42C7-9752-16EFD13204E0}"/>
                </a:ext>
              </a:extLst>
            </p:cNvPr>
            <p:cNvSpPr/>
            <p:nvPr/>
          </p:nvSpPr>
          <p:spPr>
            <a:xfrm rot="5400000">
              <a:off x="6908322" y="1908144"/>
              <a:ext cx="103133" cy="1044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49">
              <a:extLst>
                <a:ext uri="{FF2B5EF4-FFF2-40B4-BE49-F238E27FC236}">
                  <a16:creationId xmlns:a16="http://schemas.microsoft.com/office/drawing/2014/main" id="{D3280A30-16EB-41FF-B239-FC30130EF9C4}"/>
                </a:ext>
              </a:extLst>
            </p:cNvPr>
            <p:cNvGrpSpPr/>
            <p:nvPr/>
          </p:nvGrpSpPr>
          <p:grpSpPr>
            <a:xfrm rot="5400000">
              <a:off x="8558068" y="2480248"/>
              <a:ext cx="178360" cy="458385"/>
              <a:chOff x="3847020" y="2066190"/>
              <a:chExt cx="103133" cy="265053"/>
            </a:xfrm>
          </p:grpSpPr>
          <p:sp>
            <p:nvSpPr>
              <p:cNvPr id="16" name="사각형: 둥근 모서리 20">
                <a:extLst>
                  <a:ext uri="{FF2B5EF4-FFF2-40B4-BE49-F238E27FC236}">
                    <a16:creationId xmlns:a16="http://schemas.microsoft.com/office/drawing/2014/main" id="{BB20A10E-F980-4845-91DC-78C3FB554721}"/>
                  </a:ext>
                </a:extLst>
              </p:cNvPr>
              <p:cNvSpPr/>
              <p:nvPr/>
            </p:nvSpPr>
            <p:spPr>
              <a:xfrm>
                <a:off x="3847020" y="2066190"/>
                <a:ext cx="103133" cy="265053"/>
              </a:xfrm>
              <a:prstGeom prst="roundRect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자유형: 도형 43">
                <a:extLst>
                  <a:ext uri="{FF2B5EF4-FFF2-40B4-BE49-F238E27FC236}">
                    <a16:creationId xmlns:a16="http://schemas.microsoft.com/office/drawing/2014/main" id="{677CD21F-4A87-4D78-8ED9-4826A531BEFD}"/>
                  </a:ext>
                </a:extLst>
              </p:cNvPr>
              <p:cNvSpPr/>
              <p:nvPr/>
            </p:nvSpPr>
            <p:spPr>
              <a:xfrm>
                <a:off x="3871586" y="2090716"/>
                <a:ext cx="54000" cy="35200"/>
              </a:xfrm>
              <a:custGeom>
                <a:avLst/>
                <a:gdLst>
                  <a:gd name="connsiteX0" fmla="*/ 27000 w 54000"/>
                  <a:gd name="connsiteY0" fmla="*/ 0 h 35200"/>
                  <a:gd name="connsiteX1" fmla="*/ 54000 w 54000"/>
                  <a:gd name="connsiteY1" fmla="*/ 27000 h 35200"/>
                  <a:gd name="connsiteX2" fmla="*/ 54000 w 54000"/>
                  <a:gd name="connsiteY2" fmla="*/ 35200 h 35200"/>
                  <a:gd name="connsiteX3" fmla="*/ 0 w 54000"/>
                  <a:gd name="connsiteY3" fmla="*/ 35200 h 35200"/>
                  <a:gd name="connsiteX4" fmla="*/ 0 w 54000"/>
                  <a:gd name="connsiteY4" fmla="*/ 27000 h 35200"/>
                  <a:gd name="connsiteX5" fmla="*/ 27000 w 54000"/>
                  <a:gd name="connsiteY5" fmla="*/ 0 h 3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000" h="35200">
                    <a:moveTo>
                      <a:pt x="27000" y="0"/>
                    </a:moveTo>
                    <a:cubicBezTo>
                      <a:pt x="41912" y="0"/>
                      <a:pt x="54000" y="12088"/>
                      <a:pt x="54000" y="27000"/>
                    </a:cubicBezTo>
                    <a:lnTo>
                      <a:pt x="54000" y="35200"/>
                    </a:lnTo>
                    <a:lnTo>
                      <a:pt x="0" y="35200"/>
                    </a:lnTo>
                    <a:lnTo>
                      <a:pt x="0" y="27000"/>
                    </a:lnTo>
                    <a:cubicBezTo>
                      <a:pt x="0" y="12088"/>
                      <a:pt x="12088" y="0"/>
                      <a:pt x="27000" y="0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자유형: 도형 40">
                <a:extLst>
                  <a:ext uri="{FF2B5EF4-FFF2-40B4-BE49-F238E27FC236}">
                    <a16:creationId xmlns:a16="http://schemas.microsoft.com/office/drawing/2014/main" id="{C0BF269E-F6CB-4CC2-86A4-76145F00126F}"/>
                  </a:ext>
                </a:extLst>
              </p:cNvPr>
              <p:cNvSpPr/>
              <p:nvPr/>
            </p:nvSpPr>
            <p:spPr>
              <a:xfrm>
                <a:off x="3871586" y="2129516"/>
                <a:ext cx="54000" cy="32599"/>
              </a:xfrm>
              <a:custGeom>
                <a:avLst/>
                <a:gdLst>
                  <a:gd name="connsiteX0" fmla="*/ 0 w 54000"/>
                  <a:gd name="connsiteY0" fmla="*/ 0 h 32599"/>
                  <a:gd name="connsiteX1" fmla="*/ 54000 w 54000"/>
                  <a:gd name="connsiteY1" fmla="*/ 0 h 32599"/>
                  <a:gd name="connsiteX2" fmla="*/ 54000 w 54000"/>
                  <a:gd name="connsiteY2" fmla="*/ 32599 h 32599"/>
                  <a:gd name="connsiteX3" fmla="*/ 0 w 54000"/>
                  <a:gd name="connsiteY3" fmla="*/ 32599 h 32599"/>
                  <a:gd name="connsiteX4" fmla="*/ 0 w 54000"/>
                  <a:gd name="connsiteY4" fmla="*/ 0 h 32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000" h="32599">
                    <a:moveTo>
                      <a:pt x="0" y="0"/>
                    </a:moveTo>
                    <a:lnTo>
                      <a:pt x="54000" y="0"/>
                    </a:lnTo>
                    <a:lnTo>
                      <a:pt x="54000" y="32599"/>
                    </a:lnTo>
                    <a:lnTo>
                      <a:pt x="0" y="32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자유형: 도형 31">
                <a:extLst>
                  <a:ext uri="{FF2B5EF4-FFF2-40B4-BE49-F238E27FC236}">
                    <a16:creationId xmlns:a16="http://schemas.microsoft.com/office/drawing/2014/main" id="{0CF2B328-C6FD-4E03-9998-2CC7D2B638EC}"/>
                  </a:ext>
                </a:extLst>
              </p:cNvPr>
              <p:cNvSpPr/>
              <p:nvPr/>
            </p:nvSpPr>
            <p:spPr>
              <a:xfrm>
                <a:off x="3871586" y="2238113"/>
                <a:ext cx="54000" cy="32599"/>
              </a:xfrm>
              <a:custGeom>
                <a:avLst/>
                <a:gdLst>
                  <a:gd name="connsiteX0" fmla="*/ 0 w 54000"/>
                  <a:gd name="connsiteY0" fmla="*/ 0 h 32599"/>
                  <a:gd name="connsiteX1" fmla="*/ 54000 w 54000"/>
                  <a:gd name="connsiteY1" fmla="*/ 0 h 32599"/>
                  <a:gd name="connsiteX2" fmla="*/ 54000 w 54000"/>
                  <a:gd name="connsiteY2" fmla="*/ 32599 h 32599"/>
                  <a:gd name="connsiteX3" fmla="*/ 0 w 54000"/>
                  <a:gd name="connsiteY3" fmla="*/ 32599 h 32599"/>
                  <a:gd name="connsiteX4" fmla="*/ 0 w 54000"/>
                  <a:gd name="connsiteY4" fmla="*/ 0 h 32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000" h="32599">
                    <a:moveTo>
                      <a:pt x="0" y="0"/>
                    </a:moveTo>
                    <a:lnTo>
                      <a:pt x="54000" y="0"/>
                    </a:lnTo>
                    <a:lnTo>
                      <a:pt x="54000" y="32599"/>
                    </a:lnTo>
                    <a:lnTo>
                      <a:pt x="0" y="325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자유형: 도형 28">
                <a:extLst>
                  <a:ext uri="{FF2B5EF4-FFF2-40B4-BE49-F238E27FC236}">
                    <a16:creationId xmlns:a16="http://schemas.microsoft.com/office/drawing/2014/main" id="{E756C79B-37EA-4799-B947-A5EA6564627B}"/>
                  </a:ext>
                </a:extLst>
              </p:cNvPr>
              <p:cNvSpPr/>
              <p:nvPr/>
            </p:nvSpPr>
            <p:spPr>
              <a:xfrm>
                <a:off x="3871586" y="2274312"/>
                <a:ext cx="54000" cy="32404"/>
              </a:xfrm>
              <a:custGeom>
                <a:avLst/>
                <a:gdLst>
                  <a:gd name="connsiteX0" fmla="*/ 0 w 54000"/>
                  <a:gd name="connsiteY0" fmla="*/ 0 h 32404"/>
                  <a:gd name="connsiteX1" fmla="*/ 54000 w 54000"/>
                  <a:gd name="connsiteY1" fmla="*/ 0 h 32404"/>
                  <a:gd name="connsiteX2" fmla="*/ 54000 w 54000"/>
                  <a:gd name="connsiteY2" fmla="*/ 5404 h 32404"/>
                  <a:gd name="connsiteX3" fmla="*/ 27000 w 54000"/>
                  <a:gd name="connsiteY3" fmla="*/ 32404 h 32404"/>
                  <a:gd name="connsiteX4" fmla="*/ 0 w 54000"/>
                  <a:gd name="connsiteY4" fmla="*/ 5404 h 32404"/>
                  <a:gd name="connsiteX5" fmla="*/ 0 w 54000"/>
                  <a:gd name="connsiteY5" fmla="*/ 0 h 32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000" h="32404">
                    <a:moveTo>
                      <a:pt x="0" y="0"/>
                    </a:moveTo>
                    <a:lnTo>
                      <a:pt x="54000" y="0"/>
                    </a:lnTo>
                    <a:lnTo>
                      <a:pt x="54000" y="5404"/>
                    </a:lnTo>
                    <a:cubicBezTo>
                      <a:pt x="54000" y="20316"/>
                      <a:pt x="41912" y="32404"/>
                      <a:pt x="27000" y="32404"/>
                    </a:cubicBezTo>
                    <a:cubicBezTo>
                      <a:pt x="12088" y="32404"/>
                      <a:pt x="0" y="20316"/>
                      <a:pt x="0" y="540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EE4FFE35-C5FA-4DD1-B26C-38AFC811A2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09558" y="2929467"/>
            <a:ext cx="1019942" cy="1000273"/>
          </a:xfrm>
          <a:prstGeom prst="rect">
            <a:avLst/>
          </a:prstGeom>
        </p:spPr>
      </p:pic>
      <p:pic>
        <p:nvPicPr>
          <p:cNvPr id="2050" name="Picture 2" descr="C:\Users\ketch\AppData\Local\Microsoft\Windows\INetCache\IE\KB6R9SRT\hands_PNG947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539278">
            <a:off x="6604000" y="3225530"/>
            <a:ext cx="2197100" cy="5043758"/>
          </a:xfrm>
          <a:prstGeom prst="rect">
            <a:avLst/>
          </a:prstGeom>
          <a:noFill/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E4D99A8B-45D6-401A-A214-1AC77FB98D4F}"/>
              </a:ext>
            </a:extLst>
          </p:cNvPr>
          <p:cNvSpPr/>
          <p:nvPr/>
        </p:nvSpPr>
        <p:spPr>
          <a:xfrm>
            <a:off x="0" y="0"/>
            <a:ext cx="4000500" cy="57496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Improvement plan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0" y="1795832"/>
            <a:ext cx="535258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latin typeface="HY그래픽" pitchFamily="18" charset="-127"/>
                <a:ea typeface="HY그래픽" pitchFamily="18" charset="-127"/>
              </a:rPr>
              <a:t>사용자의 </a:t>
            </a:r>
            <a:r>
              <a:rPr lang="ko-KR" altLang="en-US" dirty="0" err="1">
                <a:latin typeface="HY그래픽" pitchFamily="18" charset="-127"/>
                <a:ea typeface="HY그래픽" pitchFamily="18" charset="-127"/>
              </a:rPr>
              <a:t>접근성을</a:t>
            </a:r>
            <a:r>
              <a:rPr lang="ko-KR" altLang="en-US" dirty="0">
                <a:latin typeface="HY그래픽" pitchFamily="18" charset="-127"/>
                <a:ea typeface="HY그래픽" pitchFamily="18" charset="-127"/>
              </a:rPr>
              <a:t> 위해 </a:t>
            </a:r>
            <a:r>
              <a:rPr lang="ko-KR" altLang="en-US" dirty="0" err="1">
                <a:latin typeface="HY그래픽" pitchFamily="18" charset="-127"/>
                <a:ea typeface="HY그래픽" pitchFamily="18" charset="-127"/>
              </a:rPr>
              <a:t>유튜브</a:t>
            </a:r>
            <a:r>
              <a:rPr lang="ko-KR" altLang="en-US" dirty="0">
                <a:latin typeface="HY그래픽" pitchFamily="18" charset="-127"/>
                <a:ea typeface="HY그래픽" pitchFamily="18" charset="-127"/>
              </a:rPr>
              <a:t> 웹사이트에 공유버튼을 파인더버튼으로 바꾼다</a:t>
            </a:r>
            <a:r>
              <a:rPr lang="en-US" altLang="ko-KR" dirty="0">
                <a:latin typeface="HY그래픽" pitchFamily="18" charset="-127"/>
                <a:ea typeface="HY그래픽" pitchFamily="18" charset="-127"/>
              </a:rPr>
              <a:t>.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latin typeface="HY그래픽" pitchFamily="18" charset="-127"/>
                <a:ea typeface="HY그래픽" pitchFamily="18" charset="-127"/>
              </a:rPr>
              <a:t>Object Detecting</a:t>
            </a:r>
            <a:r>
              <a:rPr lang="ko-KR" altLang="en-US" dirty="0">
                <a:latin typeface="HY그래픽" pitchFamily="18" charset="-127"/>
                <a:ea typeface="HY그래픽" pitchFamily="18" charset="-127"/>
              </a:rPr>
              <a:t>을 사용하여 썸네일 검색의 효율성을 높인다</a:t>
            </a:r>
            <a:r>
              <a:rPr lang="en-US" altLang="ko-KR" dirty="0">
                <a:latin typeface="HY그래픽" pitchFamily="18" charset="-127"/>
                <a:ea typeface="HY그래픽" pitchFamily="18" charset="-127"/>
              </a:rPr>
              <a:t>.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err="1">
                <a:latin typeface="HY그래픽" pitchFamily="18" charset="-127"/>
                <a:ea typeface="HY그래픽" pitchFamily="18" charset="-127"/>
              </a:rPr>
              <a:t>Youtube</a:t>
            </a:r>
            <a:r>
              <a:rPr lang="en-US" altLang="ko-KR" dirty="0">
                <a:latin typeface="HY그래픽" pitchFamily="18" charset="-127"/>
                <a:ea typeface="HY그래픽" pitchFamily="18" charset="-127"/>
              </a:rPr>
              <a:t>-dl </a:t>
            </a:r>
            <a:r>
              <a:rPr lang="ko-KR" altLang="en-US" dirty="0">
                <a:latin typeface="HY그래픽" pitchFamily="18" charset="-127"/>
                <a:ea typeface="HY그래픽" pitchFamily="18" charset="-127"/>
              </a:rPr>
              <a:t>차단을 방지하여 </a:t>
            </a:r>
            <a:r>
              <a:rPr lang="ko-KR" altLang="en-US" dirty="0" err="1">
                <a:latin typeface="HY그래픽" pitchFamily="18" charset="-127"/>
                <a:ea typeface="HY그래픽" pitchFamily="18" charset="-127"/>
              </a:rPr>
              <a:t>여러곳에</a:t>
            </a:r>
            <a:r>
              <a:rPr lang="ko-KR" altLang="en-US" dirty="0">
                <a:latin typeface="HY그래픽" pitchFamily="18" charset="-127"/>
                <a:ea typeface="HY그래픽" pitchFamily="18" charset="-127"/>
              </a:rPr>
              <a:t> </a:t>
            </a:r>
            <a:r>
              <a:rPr lang="ko-KR" altLang="en-US" dirty="0" err="1">
                <a:latin typeface="HY그래픽" pitchFamily="18" charset="-127"/>
                <a:ea typeface="HY그래픽" pitchFamily="18" charset="-127"/>
              </a:rPr>
              <a:t>피어링을</a:t>
            </a:r>
            <a:r>
              <a:rPr lang="ko-KR" altLang="en-US" dirty="0">
                <a:latin typeface="HY그래픽" pitchFamily="18" charset="-127"/>
                <a:ea typeface="HY그래픽" pitchFamily="18" charset="-127"/>
              </a:rPr>
              <a:t> 한다</a:t>
            </a:r>
            <a:r>
              <a:rPr lang="en-US" altLang="ko-KR" dirty="0">
                <a:latin typeface="HY그래픽" pitchFamily="18" charset="-127"/>
                <a:ea typeface="HY그래픽" pitchFamily="18" charset="-127"/>
              </a:rPr>
              <a:t>.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err="1">
                <a:latin typeface="HY그래픽" pitchFamily="18" charset="-127"/>
                <a:ea typeface="HY그래픽" pitchFamily="18" charset="-127"/>
              </a:rPr>
              <a:t>안드로이드</a:t>
            </a:r>
            <a:r>
              <a:rPr lang="ko-KR" altLang="en-US" dirty="0">
                <a:latin typeface="HY그래픽" pitchFamily="18" charset="-127"/>
                <a:ea typeface="HY그래픽" pitchFamily="18" charset="-127"/>
              </a:rPr>
              <a:t> </a:t>
            </a:r>
            <a:r>
              <a:rPr lang="en-US" altLang="ko-KR" dirty="0" err="1">
                <a:latin typeface="HY그래픽" pitchFamily="18" charset="-127"/>
                <a:ea typeface="HY그래픽" pitchFamily="18" charset="-127"/>
              </a:rPr>
              <a:t>Youtube</a:t>
            </a:r>
            <a:r>
              <a:rPr lang="en-US" altLang="ko-KR" dirty="0">
                <a:latin typeface="HY그래픽" pitchFamily="18" charset="-127"/>
                <a:ea typeface="HY그래픽" pitchFamily="18" charset="-127"/>
              </a:rPr>
              <a:t> </a:t>
            </a:r>
            <a:r>
              <a:rPr lang="en-US" altLang="ko-KR" dirty="0" err="1">
                <a:latin typeface="HY그래픽" pitchFamily="18" charset="-127"/>
                <a:ea typeface="HY그래픽" pitchFamily="18" charset="-127"/>
              </a:rPr>
              <a:t>Vanced</a:t>
            </a:r>
            <a:r>
              <a:rPr lang="ko-KR" altLang="en-US" dirty="0">
                <a:latin typeface="HY그래픽" pitchFamily="18" charset="-127"/>
                <a:ea typeface="HY그래픽" pitchFamily="18" charset="-127"/>
              </a:rPr>
              <a:t>의 소스를 이용하여 파인더버튼을 추가시켜 배포한다</a:t>
            </a:r>
            <a:r>
              <a:rPr lang="en-US" altLang="ko-KR" dirty="0">
                <a:latin typeface="HY그래픽" pitchFamily="18" charset="-127"/>
                <a:ea typeface="HY그래픽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6702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0E686A0-80E2-4AEE-A130-80E399228C2D}"/>
              </a:ext>
            </a:extLst>
          </p:cNvPr>
          <p:cNvSpPr/>
          <p:nvPr/>
        </p:nvSpPr>
        <p:spPr>
          <a:xfrm rot="21377092">
            <a:off x="-225644" y="-810938"/>
            <a:ext cx="3124464" cy="876363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0E686A0-80E2-4AEE-A130-80E399228C2D}"/>
              </a:ext>
            </a:extLst>
          </p:cNvPr>
          <p:cNvSpPr/>
          <p:nvPr/>
        </p:nvSpPr>
        <p:spPr>
          <a:xfrm rot="21377092">
            <a:off x="1083530" y="370799"/>
            <a:ext cx="3124464" cy="876363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0E686A0-80E2-4AEE-A130-80E399228C2D}"/>
              </a:ext>
            </a:extLst>
          </p:cNvPr>
          <p:cNvSpPr/>
          <p:nvPr/>
        </p:nvSpPr>
        <p:spPr>
          <a:xfrm rot="21377092">
            <a:off x="2290815" y="1549404"/>
            <a:ext cx="3124464" cy="876363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33607" y="2509024"/>
            <a:ext cx="8408071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atin typeface="HY헤드라인M" pitchFamily="18" charset="-127"/>
                <a:ea typeface="HY헤드라인M" pitchFamily="18" charset="-127"/>
              </a:rPr>
              <a:t>이상 발표를 마치겠습니다</a:t>
            </a:r>
            <a:r>
              <a:rPr lang="en-US" altLang="ko-KR" sz="5400" dirty="0">
                <a:latin typeface="HY헤드라인M" pitchFamily="18" charset="-127"/>
                <a:ea typeface="HY헤드라인M" pitchFamily="18" charset="-127"/>
              </a:rPr>
              <a:t>.</a:t>
            </a:r>
          </a:p>
          <a:p>
            <a:r>
              <a:rPr lang="ko-KR" altLang="en-US" sz="6000" dirty="0">
                <a:latin typeface="HY헤드라인M" pitchFamily="18" charset="-127"/>
                <a:ea typeface="HY헤드라인M" pitchFamily="18" charset="-127"/>
              </a:rPr>
              <a:t>감사합니다</a:t>
            </a:r>
            <a:r>
              <a:rPr lang="en-US" altLang="ko-KR" sz="6000" dirty="0">
                <a:latin typeface="HY헤드라인M" pitchFamily="18" charset="-127"/>
                <a:ea typeface="HY헤드라인M" pitchFamily="18" charset="-127"/>
              </a:rPr>
              <a:t>.</a:t>
            </a:r>
            <a:endParaRPr lang="ko-KR" altLang="en-US" sz="6000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834936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404</Words>
  <Application>Microsoft Office PowerPoint</Application>
  <PresentationFormat>와이드스크린</PresentationFormat>
  <Paragraphs>75</Paragraphs>
  <Slides>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HY그래픽</vt:lpstr>
      <vt:lpstr>HY헤드라인M</vt:lpstr>
      <vt:lpstr>맑은 고딕</vt:lpstr>
      <vt:lpstr>Arial</vt:lpstr>
      <vt:lpstr>Wingdings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신도윤</cp:lastModifiedBy>
  <cp:revision>29</cp:revision>
  <dcterms:created xsi:type="dcterms:W3CDTF">2020-10-26T02:17:25Z</dcterms:created>
  <dcterms:modified xsi:type="dcterms:W3CDTF">2020-11-04T14:19:24Z</dcterms:modified>
</cp:coreProperties>
</file>