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8"/>
  </p:notesMasterIdLst>
  <p:handoutMasterIdLst>
    <p:handoutMasterId r:id="rId9"/>
  </p:handoutMasterIdLst>
  <p:sldIdLst>
    <p:sldId id="461" r:id="rId2"/>
    <p:sldId id="462" r:id="rId3"/>
    <p:sldId id="463" r:id="rId4"/>
    <p:sldId id="465" r:id="rId5"/>
    <p:sldId id="467" r:id="rId6"/>
    <p:sldId id="468" r:id="rId7"/>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1pPr>
    <a:lvl2pPr marL="4572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2pPr>
    <a:lvl3pPr marL="9144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3pPr>
    <a:lvl4pPr marL="13716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4pPr>
    <a:lvl5pPr marL="18288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yna" initials="J" lastIdx="1" clrIdx="0">
    <p:extLst>
      <p:ext uri="{19B8F6BF-5375-455C-9EA6-DF929625EA0E}">
        <p15:presenceInfo xmlns:p15="http://schemas.microsoft.com/office/powerpoint/2012/main" userId="Justy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38283"/>
    <a:srgbClr val="00377D"/>
    <a:srgbClr val="00CC99"/>
    <a:srgbClr val="FF9900"/>
    <a:srgbClr val="339966"/>
    <a:srgbClr val="00549C"/>
    <a:srgbClr val="E2E5EF"/>
    <a:srgbClr val="BFBFBF"/>
    <a:srgbClr val="CBD2E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0" autoAdjust="0"/>
    <p:restoredTop sz="94719"/>
  </p:normalViewPr>
  <p:slideViewPr>
    <p:cSldViewPr>
      <p:cViewPr varScale="1">
        <p:scale>
          <a:sx n="106" d="100"/>
          <a:sy n="106" d="100"/>
        </p:scale>
        <p:origin x="1362" y="96"/>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98"/>
    </p:cViewPr>
  </p:sorterViewPr>
  <p:notesViewPr>
    <p:cSldViewPr>
      <p:cViewPr varScale="1">
        <p:scale>
          <a:sx n="121" d="100"/>
          <a:sy n="121" d="100"/>
        </p:scale>
        <p:origin x="-312" y="-112"/>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Times" charset="0"/>
                <a:ea typeface="ＭＳ Ｐゴシック" charset="0"/>
              </a:defRPr>
            </a:lvl1pPr>
          </a:lstStyle>
          <a:p>
            <a:pPr>
              <a:defRPr/>
            </a:pPr>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charset="0"/>
                <a:ea typeface="ＭＳ Ｐゴシック" charset="0"/>
              </a:defRPr>
            </a:lvl1pPr>
          </a:lstStyle>
          <a:p>
            <a:pPr>
              <a:defRPr/>
            </a:pPr>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Times" charset="0"/>
                <a:ea typeface="ＭＳ Ｐゴシック" charset="0"/>
              </a:defRPr>
            </a:lvl1pPr>
          </a:lstStyle>
          <a:p>
            <a:pPr>
              <a:defRPr/>
            </a:pPr>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anose="02020603050405020304" pitchFamily="18" charset="0"/>
              </a:defRPr>
            </a:lvl1pPr>
          </a:lstStyle>
          <a:p>
            <a:fld id="{A158F388-554B-4D35-A171-7B8B08793D30}" type="slidenum">
              <a:rPr lang="de-DE"/>
              <a:pPr/>
              <a:t>‹Nr.›</a:t>
            </a:fld>
            <a:endParaRPr lang="de-DE"/>
          </a:p>
        </p:txBody>
      </p:sp>
    </p:spTree>
    <p:extLst>
      <p:ext uri="{BB962C8B-B14F-4D97-AF65-F5344CB8AC3E}">
        <p14:creationId xmlns:p14="http://schemas.microsoft.com/office/powerpoint/2010/main" val="1755442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noProof="0"/>
              <a:t>Klicken Sie, um die Textformatierung des Masters zu bearbeiten.</a:t>
            </a:r>
          </a:p>
        </p:txBody>
      </p:sp>
    </p:spTree>
    <p:extLst>
      <p:ext uri="{BB962C8B-B14F-4D97-AF65-F5344CB8AC3E}">
        <p14:creationId xmlns:p14="http://schemas.microsoft.com/office/powerpoint/2010/main" val="3447426577"/>
      </p:ext>
    </p:extLst>
  </p:cSld>
  <p:clrMap bg1="lt1" tx1="dk1" bg2="lt2" tx2="dk2" accent1="accent1" accent2="accent2" accent3="accent3" accent4="accent4" accent5="accent5" accent6="accent6" hlink="hlink" folHlink="folHlink"/>
  <p:notesStyle>
    <a:lvl1pPr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1pPr>
    <a:lvl2pPr marL="742950" indent="-28575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2pPr>
    <a:lvl3pPr marL="11430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3pPr>
    <a:lvl4pPr marL="16002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4pPr>
    <a:lvl5pPr marL="20574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84923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Tree>
    <p:extLst>
      <p:ext uri="{BB962C8B-B14F-4D97-AF65-F5344CB8AC3E}">
        <p14:creationId xmlns:p14="http://schemas.microsoft.com/office/powerpoint/2010/main" val="220044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1434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t>
            </a:r>
            <a:r>
              <a:rPr lang="de-DE" dirty="0" err="1"/>
              <a:t>campus.lamapoll.de</a:t>
            </a:r>
            <a:r>
              <a:rPr lang="de-DE" dirty="0"/>
              <a:t>/</a:t>
            </a:r>
            <a:r>
              <a:rPr lang="de-DE" dirty="0" err="1"/>
              <a:t>Funktionalit</a:t>
            </a:r>
            <a:r>
              <a:rPr lang="de-DE" dirty="0"/>
              <a:t>-t-Dozentenampel/</a:t>
            </a:r>
          </a:p>
        </p:txBody>
      </p:sp>
    </p:spTree>
    <p:extLst>
      <p:ext uri="{BB962C8B-B14F-4D97-AF65-F5344CB8AC3E}">
        <p14:creationId xmlns:p14="http://schemas.microsoft.com/office/powerpoint/2010/main" val="195587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t>
            </a:r>
            <a:r>
              <a:rPr lang="de-DE" dirty="0" err="1"/>
              <a:t>campus.lamapoll.de</a:t>
            </a:r>
            <a:r>
              <a:rPr lang="de-DE" dirty="0"/>
              <a:t>/</a:t>
            </a:r>
            <a:r>
              <a:rPr lang="de-DE" dirty="0" err="1"/>
              <a:t>Funktionalit</a:t>
            </a:r>
            <a:r>
              <a:rPr lang="de-DE" dirty="0"/>
              <a:t>-t-Dozentenampel/</a:t>
            </a:r>
          </a:p>
        </p:txBody>
      </p:sp>
    </p:spTree>
    <p:extLst>
      <p:ext uri="{BB962C8B-B14F-4D97-AF65-F5344CB8AC3E}">
        <p14:creationId xmlns:p14="http://schemas.microsoft.com/office/powerpoint/2010/main" val="363652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t>
            </a:r>
            <a:r>
              <a:rPr lang="de-DE" dirty="0" err="1"/>
              <a:t>campus.lamapoll.de</a:t>
            </a:r>
            <a:r>
              <a:rPr lang="de-DE" dirty="0"/>
              <a:t>/</a:t>
            </a:r>
            <a:r>
              <a:rPr lang="de-DE" dirty="0" err="1"/>
              <a:t>Funktionalit</a:t>
            </a:r>
            <a:r>
              <a:rPr lang="de-DE" dirty="0"/>
              <a:t>-t-Dozentenampel/</a:t>
            </a:r>
          </a:p>
        </p:txBody>
      </p:sp>
    </p:spTree>
    <p:extLst>
      <p:ext uri="{BB962C8B-B14F-4D97-AF65-F5344CB8AC3E}">
        <p14:creationId xmlns:p14="http://schemas.microsoft.com/office/powerpoint/2010/main" val="2786270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64" descr="Fotolia_2596290_XL duplex"/>
          <p:cNvPicPr>
            <a:picLocks noChangeAspect="1" noChangeArrowheads="1"/>
          </p:cNvPicPr>
          <p:nvPr/>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2" descr="Kästchen-blau-breit"/>
          <p:cNvPicPr>
            <a:picLocks noChangeAspect="1" noChangeArrowheads="1"/>
          </p:cNvPicPr>
          <p:nvPr/>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descr="Kästchen-weiss"/>
          <p:cNvPicPr>
            <a:picLocks noChangeAspect="1" noChangeArrowheads="1"/>
          </p:cNvPicPr>
          <p:nvPr/>
        </p:nvPicPr>
        <p:blipFill>
          <a:blip r:embed="rId4">
            <a:extLst>
              <a:ext uri="{28A0092B-C50C-407E-A947-70E740481C1C}">
                <a14:useLocalDpi xmlns:a14="http://schemas.microsoft.com/office/drawing/2010/main" val="0"/>
              </a:ext>
            </a:extLst>
          </a:blip>
          <a:srcRect r="26407" b="68468"/>
          <a:stretch>
            <a:fillRect/>
          </a:stretch>
        </p:blipFill>
        <p:spPr bwMode="auto">
          <a:xfrm>
            <a:off x="7024688" y="5949950"/>
            <a:ext cx="21193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3" descr="Logo-RG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3138" y="6205538"/>
            <a:ext cx="1323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7024688" y="5949950"/>
            <a:ext cx="21193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3"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23138" y="6205538"/>
            <a:ext cx="1323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accent2"/>
                </a:solidFill>
                <a:miter lim="800000"/>
                <a:headEnd/>
                <a:tailEnd/>
              </a14:hiddenLine>
            </a:ext>
          </a:extLst>
        </p:spPr>
        <p:txBody>
          <a:bodyPr/>
          <a:lstStyle>
            <a:lvl1pPr>
              <a:defRPr/>
            </a:lvl1pPr>
          </a:lstStyle>
          <a:p>
            <a:pPr lvl="0"/>
            <a:r>
              <a:rPr lang="de-DE" noProof="0"/>
              <a:t>Titelmasterformat durch Klicken bearbeiten</a:t>
            </a:r>
          </a:p>
        </p:txBody>
      </p:sp>
    </p:spTree>
    <p:extLst>
      <p:ext uri="{BB962C8B-B14F-4D97-AF65-F5344CB8AC3E}">
        <p14:creationId xmlns:p14="http://schemas.microsoft.com/office/powerpoint/2010/main" val="1774653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4"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746032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582613" y="1733550"/>
            <a:ext cx="8064500" cy="440531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7840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61855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p>
            <a:r>
              <a:rPr lang="de-DE"/>
              <a:t>Agile Project Management - 10.01.21</a:t>
            </a:r>
            <a:endParaRPr lang="de-DE" dirty="0"/>
          </a:p>
        </p:txBody>
      </p:sp>
    </p:spTree>
    <p:extLst>
      <p:ext uri="{BB962C8B-B14F-4D97-AF65-F5344CB8AC3E}">
        <p14:creationId xmlns:p14="http://schemas.microsoft.com/office/powerpoint/2010/main" val="1530812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9390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p>
            <a:r>
              <a:rPr lang="de-DE"/>
              <a:t>Agile Project Management - 10.01.21</a:t>
            </a:r>
            <a:endParaRPr lang="de-DE" dirty="0"/>
          </a:p>
        </p:txBody>
      </p:sp>
      <p:sp>
        <p:nvSpPr>
          <p:cNvPr id="8"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56170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4"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746032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026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61855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9390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p>
            <a:r>
              <a:rPr lang="de-DE"/>
              <a:t>Agile Project Management - 10.01.21</a:t>
            </a:r>
            <a:endParaRPr lang="de-DE" dirty="0"/>
          </a:p>
        </p:txBody>
      </p:sp>
      <p:sp>
        <p:nvSpPr>
          <p:cNvPr id="8"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56170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4" descr="Kästchen-blau-breit"/>
          <p:cNvPicPr>
            <a:picLocks noChangeAspect="1" noChangeArrowheads="1"/>
          </p:cNvPicPr>
          <p:nvPr/>
        </p:nvPicPr>
        <p:blipFill>
          <a:blip r:embed="rId12">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3" name="Text Box 149"/>
          <p:cNvSpPr txBox="1">
            <a:spLocks noChangeArrowheads="1"/>
          </p:cNvSpPr>
          <p:nvPr/>
        </p:nvSpPr>
        <p:spPr bwMode="auto">
          <a:xfrm>
            <a:off x="582613" y="6445658"/>
            <a:ext cx="36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500">
                <a:solidFill>
                  <a:srgbClr val="0028AD"/>
                </a:solidFill>
                <a:latin typeface="Arial" panose="020B0604020202020204" pitchFamily="34" charset="0"/>
                <a:ea typeface="MS PGothic" panose="020B0600070205080204" pitchFamily="34" charset="-128"/>
              </a:defRPr>
            </a:lvl1pPr>
            <a:lvl2pPr marL="742950" indent="-285750">
              <a:defRPr sz="2500">
                <a:solidFill>
                  <a:srgbClr val="0028AD"/>
                </a:solidFill>
                <a:latin typeface="Arial" panose="020B0604020202020204" pitchFamily="34" charset="0"/>
                <a:ea typeface="MS PGothic" panose="020B0600070205080204" pitchFamily="34" charset="-128"/>
              </a:defRPr>
            </a:lvl2pPr>
            <a:lvl3pPr marL="1143000" indent="-228600">
              <a:defRPr sz="2500">
                <a:solidFill>
                  <a:srgbClr val="0028AD"/>
                </a:solidFill>
                <a:latin typeface="Arial" panose="020B0604020202020204" pitchFamily="34" charset="0"/>
                <a:ea typeface="MS PGothic" panose="020B0600070205080204" pitchFamily="34" charset="-128"/>
              </a:defRPr>
            </a:lvl3pPr>
            <a:lvl4pPr marL="1600200" indent="-228600">
              <a:defRPr sz="2500">
                <a:solidFill>
                  <a:srgbClr val="0028AD"/>
                </a:solidFill>
                <a:latin typeface="Arial" panose="020B0604020202020204" pitchFamily="34" charset="0"/>
                <a:ea typeface="MS PGothic" panose="020B0600070205080204" pitchFamily="34" charset="-128"/>
              </a:defRPr>
            </a:lvl4pPr>
            <a:lvl5pPr marL="2057400" indent="-228600">
              <a:defRPr sz="2500">
                <a:solidFill>
                  <a:srgbClr val="0028AD"/>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9pPr>
          </a:lstStyle>
          <a:p>
            <a:pPr algn="l">
              <a:spcBef>
                <a:spcPct val="50000"/>
              </a:spcBef>
            </a:pPr>
            <a:fld id="{495AB5B5-E284-4AA9-8253-28BFDB8B71BE}" type="slidenum">
              <a:rPr lang="de-DE" sz="800" smtClean="0">
                <a:solidFill>
                  <a:schemeClr val="tx1"/>
                </a:solidFill>
              </a:rPr>
              <a:pPr algn="l">
                <a:spcBef>
                  <a:spcPct val="50000"/>
                </a:spcBef>
              </a:pPr>
              <a:t>‹Nr.›</a:t>
            </a:fld>
            <a:endParaRPr lang="de-DE" sz="800" dirty="0">
              <a:solidFill>
                <a:schemeClr val="tx1"/>
              </a:solidFill>
            </a:endParaRPr>
          </a:p>
        </p:txBody>
      </p:sp>
      <p:grpSp>
        <p:nvGrpSpPr>
          <p:cNvPr id="3" name="Group 151"/>
          <p:cNvGrpSpPr>
            <a:grpSpLocks/>
          </p:cNvGrpSpPr>
          <p:nvPr/>
        </p:nvGrpSpPr>
        <p:grpSpPr bwMode="auto">
          <a:xfrm>
            <a:off x="7024688" y="5949950"/>
            <a:ext cx="2119312" cy="908050"/>
            <a:chOff x="4425" y="3748"/>
            <a:chExt cx="1335" cy="572"/>
          </a:xfrm>
        </p:grpSpPr>
        <p:pic>
          <p:nvPicPr>
            <p:cNvPr id="1031" name="Picture 152" descr="Kästchen-weiss"/>
            <p:cNvPicPr>
              <a:picLocks noChangeAspect="1" noChangeArrowheads="1"/>
            </p:cNvPicPr>
            <p:nvPr userDrawn="1"/>
          </p:nvPicPr>
          <p:blipFill>
            <a:blip r:embed="rId13">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3" descr="Logo-RGB"/>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13" y="3909"/>
              <a:ext cx="83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dirty="0"/>
              <a:t>Hier klicken, um Master-Textformat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Fußzeilenplatzhalter 1"/>
          <p:cNvSpPr>
            <a:spLocks noGrp="1"/>
          </p:cNvSpPr>
          <p:nvPr>
            <p:ph type="ftr" sz="quarter" idx="3"/>
          </p:nvPr>
        </p:nvSpPr>
        <p:spPr>
          <a:xfrm>
            <a:off x="1211580" y="6399213"/>
            <a:ext cx="5989320" cy="216000"/>
          </a:xfrm>
          <a:prstGeom prst="rect">
            <a:avLst/>
          </a:prstGeom>
        </p:spPr>
        <p:txBody>
          <a:bodyPr vert="horz" lIns="91440" tIns="45720" rIns="91440" bIns="45720" rtlCol="0" anchor="t"/>
          <a:lstStyle>
            <a:lvl1pPr algn="ctr">
              <a:defRPr sz="800" b="0">
                <a:solidFill>
                  <a:schemeClr val="tx1"/>
                </a:solidFill>
              </a:defRPr>
            </a:lvl1pPr>
          </a:lstStyle>
          <a:p>
            <a:r>
              <a:rPr lang="de-DE"/>
              <a:t>Agile Project Management - 10.01.21</a:t>
            </a:r>
            <a:endParaRPr lang="de-DE" dirty="0"/>
          </a:p>
        </p:txBody>
      </p:sp>
      <p:pic>
        <p:nvPicPr>
          <p:cNvPr id="10" name="Picture 154" descr="Kästchen-blau-breit"/>
          <p:cNvPicPr>
            <a:picLocks noChangeAspect="1" noChangeArrowheads="1"/>
          </p:cNvPicPr>
          <p:nvPr/>
        </p:nvPicPr>
        <p:blipFill>
          <a:blip r:embed="rId12">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49"/>
          <p:cNvSpPr txBox="1">
            <a:spLocks noChangeArrowheads="1"/>
          </p:cNvSpPr>
          <p:nvPr/>
        </p:nvSpPr>
        <p:spPr bwMode="auto">
          <a:xfrm>
            <a:off x="582613" y="6445658"/>
            <a:ext cx="36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500">
                <a:solidFill>
                  <a:srgbClr val="0028AD"/>
                </a:solidFill>
                <a:latin typeface="Arial" panose="020B0604020202020204" pitchFamily="34" charset="0"/>
                <a:ea typeface="MS PGothic" panose="020B0600070205080204" pitchFamily="34" charset="-128"/>
              </a:defRPr>
            </a:lvl1pPr>
            <a:lvl2pPr marL="742950" indent="-285750">
              <a:defRPr sz="2500">
                <a:solidFill>
                  <a:srgbClr val="0028AD"/>
                </a:solidFill>
                <a:latin typeface="Arial" panose="020B0604020202020204" pitchFamily="34" charset="0"/>
                <a:ea typeface="MS PGothic" panose="020B0600070205080204" pitchFamily="34" charset="-128"/>
              </a:defRPr>
            </a:lvl2pPr>
            <a:lvl3pPr marL="1143000" indent="-228600">
              <a:defRPr sz="2500">
                <a:solidFill>
                  <a:srgbClr val="0028AD"/>
                </a:solidFill>
                <a:latin typeface="Arial" panose="020B0604020202020204" pitchFamily="34" charset="0"/>
                <a:ea typeface="MS PGothic" panose="020B0600070205080204" pitchFamily="34" charset="-128"/>
              </a:defRPr>
            </a:lvl3pPr>
            <a:lvl4pPr marL="1600200" indent="-228600">
              <a:defRPr sz="2500">
                <a:solidFill>
                  <a:srgbClr val="0028AD"/>
                </a:solidFill>
                <a:latin typeface="Arial" panose="020B0604020202020204" pitchFamily="34" charset="0"/>
                <a:ea typeface="MS PGothic" panose="020B0600070205080204" pitchFamily="34" charset="-128"/>
              </a:defRPr>
            </a:lvl4pPr>
            <a:lvl5pPr marL="2057400" indent="-228600">
              <a:defRPr sz="2500">
                <a:solidFill>
                  <a:srgbClr val="0028AD"/>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9pPr>
          </a:lstStyle>
          <a:p>
            <a:pPr algn="l">
              <a:spcBef>
                <a:spcPct val="50000"/>
              </a:spcBef>
            </a:pPr>
            <a:fld id="{495AB5B5-E284-4AA9-8253-28BFDB8B71BE}" type="slidenum">
              <a:rPr lang="de-DE" sz="800" smtClean="0">
                <a:solidFill>
                  <a:schemeClr val="tx1"/>
                </a:solidFill>
              </a:rPr>
              <a:pPr algn="l">
                <a:spcBef>
                  <a:spcPct val="50000"/>
                </a:spcBef>
              </a:pPr>
              <a:t>‹Nr.›</a:t>
            </a:fld>
            <a:endParaRPr lang="de-DE" sz="800" dirty="0">
              <a:solidFill>
                <a:schemeClr val="tx1"/>
              </a:solidFill>
            </a:endParaRPr>
          </a:p>
        </p:txBody>
      </p:sp>
      <p:grpSp>
        <p:nvGrpSpPr>
          <p:cNvPr id="12" name="Group 151"/>
          <p:cNvGrpSpPr>
            <a:grpSpLocks/>
          </p:cNvGrpSpPr>
          <p:nvPr/>
        </p:nvGrpSpPr>
        <p:grpSpPr bwMode="auto">
          <a:xfrm>
            <a:off x="7024688" y="5949950"/>
            <a:ext cx="2119312" cy="908050"/>
            <a:chOff x="4425" y="3748"/>
            <a:chExt cx="1335" cy="572"/>
          </a:xfrm>
        </p:grpSpPr>
        <p:pic>
          <p:nvPicPr>
            <p:cNvPr id="13" name="Picture 152" descr="Kästchen-weiss"/>
            <p:cNvPicPr>
              <a:picLocks noChangeAspect="1" noChangeArrowheads="1"/>
            </p:cNvPicPr>
            <p:nvPr userDrawn="1"/>
          </p:nvPicPr>
          <p:blipFill>
            <a:blip r:embed="rId13">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3" descr="Logo-RGB"/>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13" y="3909"/>
              <a:ext cx="83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2" name="Rectangle 88"/>
          <p:cNvSpPr>
            <a:spLocks noGrp="1" noChangeArrowheads="1"/>
          </p:cNvSpPr>
          <p:nvPr>
            <p:ph type="title"/>
          </p:nvPr>
        </p:nvSpPr>
        <p:spPr bwMode="auto">
          <a:xfrm>
            <a:off x="582613" y="403323"/>
            <a:ext cx="8064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noAutofit/>
          </a:bodyPr>
          <a:lstStyle/>
          <a:p>
            <a:pPr lvl="0"/>
            <a:r>
              <a:rPr lang="de-DE" dirty="0"/>
              <a:t>Mastertitelformat bearbeiten</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61" r:id="rId7"/>
    <p:sldLayoutId id="2147483663" r:id="rId8"/>
    <p:sldLayoutId id="2147483664" r:id="rId9"/>
    <p:sldLayoutId id="2147483665"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dt="0"/>
  <p:txStyles>
    <p:titleStyle>
      <a:lvl1pPr algn="l" rtl="0" eaLnBrk="1" fontAlgn="base" hangingPunct="1">
        <a:spcBef>
          <a:spcPct val="0"/>
        </a:spcBef>
        <a:spcAft>
          <a:spcPct val="0"/>
        </a:spcAft>
        <a:defRPr sz="2000" b="1">
          <a:solidFill>
            <a:schemeClr val="bg1"/>
          </a:solidFill>
          <a:latin typeface="+mj-lt"/>
          <a:ea typeface="MS PGothic" panose="020B0600070205080204" pitchFamily="34" charset="-128"/>
          <a:cs typeface="+mj-cs"/>
        </a:defRPr>
      </a:lvl1pPr>
      <a:lvl2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2pPr>
      <a:lvl3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3pPr>
      <a:lvl4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4pPr>
      <a:lvl5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5pPr>
      <a:lvl6pPr marL="457200" algn="l" rtl="0" eaLnBrk="1" fontAlgn="base" hangingPunct="1">
        <a:spcBef>
          <a:spcPct val="0"/>
        </a:spcBef>
        <a:spcAft>
          <a:spcPct val="0"/>
        </a:spcAft>
        <a:defRPr sz="2400" b="1">
          <a:solidFill>
            <a:schemeClr val="bg1"/>
          </a:solidFill>
          <a:latin typeface="Arial" charset="0"/>
          <a:ea typeface="ＭＳ Ｐゴシック" charset="0"/>
        </a:defRPr>
      </a:lvl6pPr>
      <a:lvl7pPr marL="914400" algn="l" rtl="0" eaLnBrk="1" fontAlgn="base" hangingPunct="1">
        <a:spcBef>
          <a:spcPct val="0"/>
        </a:spcBef>
        <a:spcAft>
          <a:spcPct val="0"/>
        </a:spcAft>
        <a:defRPr sz="2400" b="1">
          <a:solidFill>
            <a:schemeClr val="bg1"/>
          </a:solidFill>
          <a:latin typeface="Arial" charset="0"/>
          <a:ea typeface="ＭＳ Ｐゴシック" charset="0"/>
        </a:defRPr>
      </a:lvl7pPr>
      <a:lvl8pPr marL="1371600" algn="l" rtl="0" eaLnBrk="1" fontAlgn="base" hangingPunct="1">
        <a:spcBef>
          <a:spcPct val="0"/>
        </a:spcBef>
        <a:spcAft>
          <a:spcPct val="0"/>
        </a:spcAft>
        <a:defRPr sz="2400" b="1">
          <a:solidFill>
            <a:schemeClr val="bg1"/>
          </a:solidFill>
          <a:latin typeface="Arial" charset="0"/>
          <a:ea typeface="ＭＳ Ｐゴシック" charset="0"/>
        </a:defRPr>
      </a:lvl8pPr>
      <a:lvl9pPr marL="1828800" algn="l" rtl="0" eaLnBrk="1" fontAlgn="base" hangingPunct="1">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cs typeface="+mn-cs"/>
        </a:defRPr>
      </a:lvl1pPr>
      <a:lvl2pPr marL="665163" indent="-28575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2pPr>
      <a:lvl3pPr marL="1084263" indent="-22860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3pPr>
      <a:lvl4pPr marL="1503363" indent="-22860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4pPr>
      <a:lvl5pPr marL="1922463" indent="-22860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5pPr>
      <a:lvl6pPr marL="23796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zentenampel.github.io/ampelmvp.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6" name="Inhaltsplatzhalter 5"/>
          <p:cNvSpPr>
            <a:spLocks noGrp="1"/>
          </p:cNvSpPr>
          <p:nvPr>
            <p:ph idx="1"/>
          </p:nvPr>
        </p:nvSpPr>
        <p:spPr>
          <a:xfrm>
            <a:off x="611560" y="1916832"/>
            <a:ext cx="4248472" cy="3744416"/>
          </a:xfrm>
        </p:spPr>
        <p:txBody>
          <a:bodyPr/>
          <a:lstStyle/>
          <a:p>
            <a:r>
              <a:rPr lang="de-DE" dirty="0"/>
              <a:t>Projekt im Rahmen des Moduls „Agile Project Management“ im Master</a:t>
            </a:r>
          </a:p>
          <a:p>
            <a:r>
              <a:rPr lang="de-DE" b="1" dirty="0"/>
              <a:t>Leitfrage: </a:t>
            </a:r>
            <a:r>
              <a:rPr lang="de-DE" dirty="0" err="1"/>
              <a:t>How</a:t>
            </a:r>
            <a:r>
              <a:rPr lang="de-DE" dirty="0"/>
              <a:t> </a:t>
            </a:r>
            <a:r>
              <a:rPr lang="de-DE" dirty="0" err="1"/>
              <a:t>can</a:t>
            </a:r>
            <a:r>
              <a:rPr lang="de-DE" dirty="0"/>
              <a:t> </a:t>
            </a:r>
            <a:r>
              <a:rPr lang="de-DE" dirty="0" err="1"/>
              <a:t>we</a:t>
            </a:r>
            <a:r>
              <a:rPr lang="de-DE" dirty="0"/>
              <a:t> </a:t>
            </a:r>
            <a:r>
              <a:rPr lang="de-DE" dirty="0" err="1"/>
              <a:t>help</a:t>
            </a:r>
            <a:r>
              <a:rPr lang="de-DE" dirty="0"/>
              <a:t> FH SWF </a:t>
            </a:r>
            <a:r>
              <a:rPr lang="de-DE" dirty="0" err="1"/>
              <a:t>students</a:t>
            </a:r>
            <a:r>
              <a:rPr lang="de-DE" dirty="0"/>
              <a:t> in </a:t>
            </a:r>
            <a:r>
              <a:rPr lang="de-DE" dirty="0" err="1"/>
              <a:t>the</a:t>
            </a:r>
            <a:r>
              <a:rPr lang="de-DE" dirty="0"/>
              <a:t> </a:t>
            </a:r>
            <a:r>
              <a:rPr lang="de-DE" dirty="0" err="1"/>
              <a:t>current</a:t>
            </a:r>
            <a:r>
              <a:rPr lang="de-DE" dirty="0"/>
              <a:t> </a:t>
            </a:r>
            <a:r>
              <a:rPr lang="de-DE" dirty="0" err="1"/>
              <a:t>situation</a:t>
            </a:r>
            <a:r>
              <a:rPr lang="de-DE" dirty="0"/>
              <a:t>?</a:t>
            </a:r>
          </a:p>
          <a:p>
            <a:pPr marL="0" indent="0">
              <a:buNone/>
            </a:pPr>
            <a:endParaRPr lang="de-DE" dirty="0"/>
          </a:p>
          <a:p>
            <a:pPr marL="0" indent="0">
              <a:buNone/>
            </a:pPr>
            <a:r>
              <a:rPr lang="de-DE" dirty="0"/>
              <a:t>Unsere Idee:</a:t>
            </a:r>
          </a:p>
          <a:p>
            <a:r>
              <a:rPr lang="de-DE" dirty="0"/>
              <a:t>Verbesserung der Erreichbarkeit der Dozent*innen für die Studierenden</a:t>
            </a:r>
          </a:p>
          <a:p>
            <a:pPr lvl="1"/>
            <a:r>
              <a:rPr lang="de-DE" dirty="0"/>
              <a:t>Leichter für beide Seiten</a:t>
            </a:r>
          </a:p>
          <a:p>
            <a:pPr lvl="1"/>
            <a:r>
              <a:rPr lang="de-DE" dirty="0"/>
              <a:t>Besserer Überblick</a:t>
            </a:r>
          </a:p>
          <a:p>
            <a:pPr lvl="1"/>
            <a:r>
              <a:rPr lang="de-DE" dirty="0"/>
              <a:t>Keine überflüssigen Wege, um am Büro vorbei zu schauen </a:t>
            </a:r>
          </a:p>
          <a:p>
            <a:r>
              <a:rPr lang="de-DE" b="1" dirty="0"/>
              <a:t>Idee: „Dozentenampel“</a:t>
            </a:r>
          </a:p>
          <a:p>
            <a:pPr marL="0" indent="0">
              <a:buNone/>
            </a:pPr>
            <a:endParaRPr lang="de-DE" dirty="0"/>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Kurze Projektvorstellung</a:t>
            </a:r>
          </a:p>
          <a:p>
            <a:endParaRPr lang="de-DE" dirty="0"/>
          </a:p>
        </p:txBody>
      </p:sp>
      <p:pic>
        <p:nvPicPr>
          <p:cNvPr id="1026" name="Picture 2" descr="black traffic light turned on during night time">
            <a:extLst>
              <a:ext uri="{FF2B5EF4-FFF2-40B4-BE49-F238E27FC236}">
                <a16:creationId xmlns:a16="http://schemas.microsoft.com/office/drawing/2014/main" id="{7A5BAF28-61D2-564F-9816-3651DF08E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60848"/>
            <a:ext cx="3878168" cy="28704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Unser Prototyp</a:t>
            </a:r>
          </a:p>
          <a:p>
            <a:endParaRPr lang="de-DE" dirty="0"/>
          </a:p>
        </p:txBody>
      </p:sp>
      <p:sp>
        <p:nvSpPr>
          <p:cNvPr id="6" name="Inhaltsplatzhalter 5">
            <a:extLst>
              <a:ext uri="{FF2B5EF4-FFF2-40B4-BE49-F238E27FC236}">
                <a16:creationId xmlns:a16="http://schemas.microsoft.com/office/drawing/2014/main" id="{97E8C594-3271-C444-95DD-D066D3C67D4E}"/>
              </a:ext>
            </a:extLst>
          </p:cNvPr>
          <p:cNvSpPr>
            <a:spLocks noGrp="1"/>
          </p:cNvSpPr>
          <p:nvPr>
            <p:ph idx="1"/>
          </p:nvPr>
        </p:nvSpPr>
        <p:spPr>
          <a:xfrm>
            <a:off x="611560" y="1916832"/>
            <a:ext cx="7704856" cy="3744416"/>
          </a:xfrm>
        </p:spPr>
        <p:txBody>
          <a:bodyPr/>
          <a:lstStyle/>
          <a:p>
            <a:pPr marL="0" indent="0">
              <a:buNone/>
            </a:pPr>
            <a:r>
              <a:rPr lang="de-DE" dirty="0">
                <a:hlinkClick r:id="rId3"/>
              </a:rPr>
              <a:t>https://dozentenampel.github.io/ampelmvp.html</a:t>
            </a:r>
            <a:r>
              <a:rPr lang="de-DE" dirty="0"/>
              <a:t> </a:t>
            </a:r>
          </a:p>
        </p:txBody>
      </p:sp>
    </p:spTree>
    <p:extLst>
      <p:ext uri="{BB962C8B-B14F-4D97-AF65-F5344CB8AC3E}">
        <p14:creationId xmlns:p14="http://schemas.microsoft.com/office/powerpoint/2010/main" val="3889762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        Unsere Hypothesen (1 von 3)</a:t>
            </a:r>
          </a:p>
          <a:p>
            <a:endParaRPr lang="de-DE" dirty="0"/>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a:p>
            <a:r>
              <a:rPr lang="de-DE" dirty="0"/>
              <a:t>Studierende haben den Bedarf zur Kontaktaufnahme mit den Dozent*innen der Fachhochschule. </a:t>
            </a:r>
          </a:p>
          <a:p>
            <a:pPr lvl="1"/>
            <a:r>
              <a:rPr lang="de-DE" sz="1200" i="1" dirty="0"/>
              <a:t>Ergebnis der Umfrage vom 8.11.2021: 92 % JA</a:t>
            </a:r>
          </a:p>
          <a:p>
            <a:r>
              <a:rPr lang="de-DE" dirty="0"/>
              <a:t>Studierende haben Probleme den/die Dozent*in in einem angemessenen Zeitrahmen und möglichst unkompliziert zu erreichen. </a:t>
            </a:r>
          </a:p>
          <a:p>
            <a:pPr lvl="1"/>
            <a:r>
              <a:rPr lang="de-DE" sz="1200" i="1" dirty="0"/>
              <a:t>Ergebnis der Umfrage vom 13.11.21: 56% Ja</a:t>
            </a:r>
          </a:p>
          <a:p>
            <a:r>
              <a:rPr lang="de-DE" dirty="0"/>
              <a:t>Der Slogan „Wo Profs nicht nur deinen Namen kennen“ wird der Realität nicht gerecht.</a:t>
            </a:r>
          </a:p>
          <a:p>
            <a:endParaRPr lang="de-DE" dirty="0"/>
          </a:p>
        </p:txBody>
      </p:sp>
      <p:pic>
        <p:nvPicPr>
          <p:cNvPr id="7" name="Grafik 6" descr="Liste mit einfarbiger Füllung">
            <a:extLst>
              <a:ext uri="{FF2B5EF4-FFF2-40B4-BE49-F238E27FC236}">
                <a16:creationId xmlns:a16="http://schemas.microsoft.com/office/drawing/2014/main" id="{63BDB279-D728-754C-BCAB-26CD965DE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1196752"/>
            <a:ext cx="914400" cy="914400"/>
          </a:xfrm>
          <a:prstGeom prst="rect">
            <a:avLst/>
          </a:prstGeom>
        </p:spPr>
      </p:pic>
    </p:spTree>
    <p:extLst>
      <p:ext uri="{BB962C8B-B14F-4D97-AF65-F5344CB8AC3E}">
        <p14:creationId xmlns:p14="http://schemas.microsoft.com/office/powerpoint/2010/main" val="1346581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        Unsere Hypothesen (2 von 3)</a:t>
            </a:r>
          </a:p>
          <a:p>
            <a:endParaRPr lang="de-DE" dirty="0"/>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a:p>
            <a:r>
              <a:rPr lang="de-DE" dirty="0"/>
              <a:t>Die Erreichbarkeit der Dozent*innen ist unzureichend. </a:t>
            </a:r>
          </a:p>
          <a:p>
            <a:pPr lvl="1"/>
            <a:r>
              <a:rPr lang="de-DE" sz="1200" i="1" dirty="0"/>
              <a:t>Ergebnis der Umfrage vom 13.11.21: 53% Ja</a:t>
            </a:r>
            <a:endParaRPr lang="de-DE" sz="1200" dirty="0"/>
          </a:p>
          <a:p>
            <a:r>
              <a:rPr lang="de-DE" dirty="0"/>
              <a:t>Studierende möchten kleine Fragen lieber persönlich klären als mit einer E-Mail.</a:t>
            </a:r>
          </a:p>
          <a:p>
            <a:pPr lvl="1"/>
            <a:r>
              <a:rPr lang="de-DE" sz="1200" i="1" dirty="0"/>
              <a:t>Ergebnis der Umfrage vom 13.11.21: 50% Keine Präferenz zwischen persönlich und per E-Mail</a:t>
            </a:r>
            <a:endParaRPr lang="de-DE" sz="1200" dirty="0"/>
          </a:p>
          <a:p>
            <a:r>
              <a:rPr lang="de-DE" dirty="0"/>
              <a:t>Dozent*innen haben die Bereitschaft die Dozentenampel zu pflegen</a:t>
            </a:r>
          </a:p>
          <a:p>
            <a:pPr lvl="1"/>
            <a:r>
              <a:rPr lang="de-DE" sz="1200" i="1" dirty="0"/>
              <a:t>Ergebnis der Umfrage vom 15.11.2021: 75 % der Dozenten bzw. Lehrkräfte sind bereit einen Onlinekalender zu pflegen. ABER: Der Aufwand sollte so gering wie möglich gehalten werden. Als Denkanstoß wurde die Nutzung der bereits vorliegenden Daten der Stundenplanung gegeben, die Auskunft über die Zeiten und Räume der Anwesenheit der Lehrkräfte gibt. Diese könnten eingebunden werden, ohne dass die Dozenten einen Mehraufwand erfahren.</a:t>
            </a:r>
          </a:p>
          <a:p>
            <a:r>
              <a:rPr lang="de-DE" dirty="0"/>
              <a:t>Studierende favorisieren eine Onlineübersicht gegenüber einer physischen Anzeige </a:t>
            </a:r>
          </a:p>
          <a:p>
            <a:pPr lvl="1"/>
            <a:r>
              <a:rPr lang="de-DE" sz="1200" i="1" dirty="0"/>
              <a:t>Ergebnis der Umfrage vom 13.11.21: 0% bevorzugen physische Anzeige, 50% über Webseite, 50% über beides gleichermaßen</a:t>
            </a:r>
            <a:endParaRPr lang="de-DE" sz="1200" dirty="0"/>
          </a:p>
          <a:p>
            <a:endParaRPr lang="de-DE" dirty="0"/>
          </a:p>
        </p:txBody>
      </p:sp>
      <p:pic>
        <p:nvPicPr>
          <p:cNvPr id="7" name="Grafik 6" descr="Liste mit einfarbiger Füllung">
            <a:extLst>
              <a:ext uri="{FF2B5EF4-FFF2-40B4-BE49-F238E27FC236}">
                <a16:creationId xmlns:a16="http://schemas.microsoft.com/office/drawing/2014/main" id="{63BDB279-D728-754C-BCAB-26CD965DE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1196752"/>
            <a:ext cx="914400" cy="914400"/>
          </a:xfrm>
          <a:prstGeom prst="rect">
            <a:avLst/>
          </a:prstGeom>
        </p:spPr>
      </p:pic>
    </p:spTree>
    <p:extLst>
      <p:ext uri="{BB962C8B-B14F-4D97-AF65-F5344CB8AC3E}">
        <p14:creationId xmlns:p14="http://schemas.microsoft.com/office/powerpoint/2010/main" val="500301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        Unsere Hypothesen (3 von 3)</a:t>
            </a:r>
          </a:p>
          <a:p>
            <a:endParaRPr lang="de-DE" dirty="0"/>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a:p>
            <a:r>
              <a:rPr lang="de-DE" dirty="0"/>
              <a:t>Dozenten sind nicht bereit mit der Pflege der Dozentenampel einen deutlichen Mehraufwand zu haben. </a:t>
            </a:r>
          </a:p>
          <a:p>
            <a:pPr lvl="1"/>
            <a:r>
              <a:rPr lang="de-DE" sz="1400" i="1" dirty="0"/>
              <a:t>Ergebnis der Umfrage vom 13.12.21: Kein Dozent ist dazu bereit mehr als 15 Minuten pro Tag diese Plattform zu pflegen.</a:t>
            </a:r>
            <a:endParaRPr lang="de-DE" sz="1400" dirty="0"/>
          </a:p>
          <a:p>
            <a:r>
              <a:rPr lang="de-DE" dirty="0"/>
              <a:t>Ziel der Plattform ist eine einheitliche Übersicht der Kontaktmöglichkeiten und Sprechzeiten der Dozenten zu liefern, um so alle individuellen Einzellösungen zentral zusammenzuführen.</a:t>
            </a:r>
          </a:p>
          <a:p>
            <a:endParaRPr lang="de-DE" dirty="0"/>
          </a:p>
        </p:txBody>
      </p:sp>
      <p:pic>
        <p:nvPicPr>
          <p:cNvPr id="7" name="Grafik 6" descr="Liste mit einfarbiger Füllung">
            <a:extLst>
              <a:ext uri="{FF2B5EF4-FFF2-40B4-BE49-F238E27FC236}">
                <a16:creationId xmlns:a16="http://schemas.microsoft.com/office/drawing/2014/main" id="{63BDB279-D728-754C-BCAB-26CD965DE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1196752"/>
            <a:ext cx="914400" cy="914400"/>
          </a:xfrm>
          <a:prstGeom prst="rect">
            <a:avLst/>
          </a:prstGeom>
        </p:spPr>
      </p:pic>
    </p:spTree>
    <p:extLst>
      <p:ext uri="{BB962C8B-B14F-4D97-AF65-F5344CB8AC3E}">
        <p14:creationId xmlns:p14="http://schemas.microsoft.com/office/powerpoint/2010/main" val="176336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r>
              <a:rPr lang="de-DE" dirty="0"/>
              <a:t>Auswertung der Dozentenumfrage</a:t>
            </a:r>
          </a:p>
          <a:p>
            <a:endParaRPr lang="de-DE" dirty="0"/>
          </a:p>
          <a:p>
            <a:endParaRPr lang="de-DE" dirty="0"/>
          </a:p>
        </p:txBody>
      </p:sp>
      <p:pic>
        <p:nvPicPr>
          <p:cNvPr id="4" name="Grafik 3">
            <a:extLst>
              <a:ext uri="{FF2B5EF4-FFF2-40B4-BE49-F238E27FC236}">
                <a16:creationId xmlns:a16="http://schemas.microsoft.com/office/drawing/2014/main" id="{6A85FF34-C0EC-4E7A-AD27-4BF920C80B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4221088"/>
            <a:ext cx="3172924" cy="2016224"/>
          </a:xfrm>
          <a:prstGeom prst="rect">
            <a:avLst/>
          </a:prstGeom>
        </p:spPr>
      </p:pic>
      <p:pic>
        <p:nvPicPr>
          <p:cNvPr id="9" name="Grafik 8">
            <a:extLst>
              <a:ext uri="{FF2B5EF4-FFF2-40B4-BE49-F238E27FC236}">
                <a16:creationId xmlns:a16="http://schemas.microsoft.com/office/drawing/2014/main" id="{96EB13D4-6752-47BD-A1F7-493D27175E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1520" y="1887092"/>
            <a:ext cx="3172924" cy="2016224"/>
          </a:xfrm>
          <a:prstGeom prst="rect">
            <a:avLst/>
          </a:prstGeom>
        </p:spPr>
      </p:pic>
      <p:pic>
        <p:nvPicPr>
          <p:cNvPr id="11" name="Grafik 10">
            <a:extLst>
              <a:ext uri="{FF2B5EF4-FFF2-40B4-BE49-F238E27FC236}">
                <a16:creationId xmlns:a16="http://schemas.microsoft.com/office/drawing/2014/main" id="{C7813049-9893-43F0-9CEB-52763A0217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63888" y="2187456"/>
            <a:ext cx="5463199" cy="3471572"/>
          </a:xfrm>
          <a:prstGeom prst="rect">
            <a:avLst/>
          </a:prstGeom>
        </p:spPr>
      </p:pic>
    </p:spTree>
    <p:extLst>
      <p:ext uri="{BB962C8B-B14F-4D97-AF65-F5344CB8AC3E}">
        <p14:creationId xmlns:p14="http://schemas.microsoft.com/office/powerpoint/2010/main" val="2918585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eere Präsentation">
  <a:themeElements>
    <a:clrScheme name="Benutzerdefiniert 3">
      <a:dk1>
        <a:srgbClr val="000000"/>
      </a:dk1>
      <a:lt1>
        <a:srgbClr val="FFFFFF"/>
      </a:lt1>
      <a:dk2>
        <a:srgbClr val="005EAD"/>
      </a:dk2>
      <a:lt2>
        <a:srgbClr val="000000"/>
      </a:lt2>
      <a:accent1>
        <a:srgbClr val="00377D"/>
      </a:accent1>
      <a:accent2>
        <a:srgbClr val="00549C"/>
      </a:accent2>
      <a:accent3>
        <a:srgbClr val="2A72D4"/>
      </a:accent3>
      <a:accent4>
        <a:srgbClr val="6389CB"/>
      </a:accent4>
      <a:accent5>
        <a:srgbClr val="95A5CA"/>
      </a:accent5>
      <a:accent6>
        <a:srgbClr val="CBD2E3"/>
      </a:accent6>
      <a:hlink>
        <a:srgbClr val="005EAD"/>
      </a:hlink>
      <a:folHlink>
        <a:srgbClr val="00549C"/>
      </a:folHlink>
    </a:clrScheme>
    <a:fontScheme name="Leere Prä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Leere Präsentation</Template>
  <TotalTime>0</TotalTime>
  <Words>471</Words>
  <Application>Microsoft Office PowerPoint</Application>
  <PresentationFormat>Bildschirmpräsentation (4:3)</PresentationFormat>
  <Paragraphs>56</Paragraphs>
  <Slides>6</Slides>
  <Notes>6</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Folientitel</vt:lpstr>
      </vt:variant>
      <vt:variant>
        <vt:i4>6</vt:i4>
      </vt:variant>
      <vt:variant>
        <vt:lpstr>Zielgruppenorientierte Präsentationen</vt:lpstr>
      </vt:variant>
      <vt:variant>
        <vt:i4>1</vt:i4>
      </vt:variant>
    </vt:vector>
  </HeadingPairs>
  <TitlesOfParts>
    <vt:vector size="12" baseType="lpstr">
      <vt:lpstr>Arial</vt:lpstr>
      <vt:lpstr>Syntax</vt:lpstr>
      <vt:lpstr>Times</vt:lpstr>
      <vt:lpstr>Wingdings</vt:lpstr>
      <vt:lpstr>Leere Präsentation</vt:lpstr>
      <vt:lpstr>Projekt „Dozentenampel“ </vt:lpstr>
      <vt:lpstr>Projekt „Dozentenampel“ </vt:lpstr>
      <vt:lpstr>Projekt „Dozentenampel“ </vt:lpstr>
      <vt:lpstr>Projekt „Dozentenampel“ </vt:lpstr>
      <vt:lpstr>Projekt „Dozentenampel“ </vt:lpstr>
      <vt:lpstr>Projekt „Dozentenampel“ </vt:lpstr>
      <vt:lpstr>Mustermann1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dc:title>
  <dc:creator>EDGE</dc:creator>
  <cp:lastModifiedBy>Susanna Hesse</cp:lastModifiedBy>
  <cp:revision>1129</cp:revision>
  <cp:lastPrinted>2010-04-29T14:30:22Z</cp:lastPrinted>
  <dcterms:created xsi:type="dcterms:W3CDTF">2010-04-29T12:39:23Z</dcterms:created>
  <dcterms:modified xsi:type="dcterms:W3CDTF">2022-01-06T14:43:35Z</dcterms:modified>
</cp:coreProperties>
</file>