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0" r:id="rId2"/>
    <p:sldId id="287" r:id="rId3"/>
    <p:sldId id="261" r:id="rId4"/>
    <p:sldId id="263" r:id="rId5"/>
    <p:sldId id="264" r:id="rId6"/>
    <p:sldId id="265" r:id="rId7"/>
    <p:sldId id="273" r:id="rId8"/>
    <p:sldId id="274" r:id="rId9"/>
    <p:sldId id="266" r:id="rId10"/>
    <p:sldId id="271" r:id="rId11"/>
    <p:sldId id="268" r:id="rId12"/>
    <p:sldId id="270" r:id="rId13"/>
    <p:sldId id="267" r:id="rId14"/>
    <p:sldId id="269" r:id="rId15"/>
    <p:sldId id="286" r:id="rId16"/>
    <p:sldId id="285" r:id="rId17"/>
    <p:sldId id="288" r:id="rId18"/>
    <p:sldId id="289" r:id="rId19"/>
    <p:sldId id="280" r:id="rId20"/>
    <p:sldId id="281" r:id="rId21"/>
    <p:sldId id="282" r:id="rId22"/>
    <p:sldId id="283" r:id="rId23"/>
    <p:sldId id="277" r:id="rId24"/>
    <p:sldId id="276" r:id="rId25"/>
    <p:sldId id="278" r:id="rId26"/>
    <p:sldId id="279" r:id="rId27"/>
    <p:sldId id="258" r:id="rId28"/>
    <p:sldId id="259" r:id="rId29"/>
    <p:sldId id="290" r:id="rId30"/>
    <p:sldId id="29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C68C-7604-4505-B5A2-79B68EC180F8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A1742-31B1-40FF-98B8-F05F7511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2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A1742-31B1-40FF-98B8-F05F7511E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692FE-79C0-4A7B-A651-8BC7B977B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9CE2B-FADA-4269-80F5-7043C028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4" indent="0" algn="ctr">
              <a:buNone/>
              <a:defRPr sz="1800"/>
            </a:lvl3pPr>
            <a:lvl4pPr marL="1371561" indent="0" algn="ctr">
              <a:buNone/>
              <a:defRPr sz="1600"/>
            </a:lvl4pPr>
            <a:lvl5pPr marL="1828748" indent="0" algn="ctr">
              <a:buNone/>
              <a:defRPr sz="1600"/>
            </a:lvl5pPr>
            <a:lvl6pPr marL="2285935" indent="0" algn="ctr">
              <a:buNone/>
              <a:defRPr sz="1600"/>
            </a:lvl6pPr>
            <a:lvl7pPr marL="2743122" indent="0" algn="ctr">
              <a:buNone/>
              <a:defRPr sz="1600"/>
            </a:lvl7pPr>
            <a:lvl8pPr marL="3200309" indent="0" algn="ctr">
              <a:buNone/>
              <a:defRPr sz="1600"/>
            </a:lvl8pPr>
            <a:lvl9pPr marL="365749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D9C5-5A3A-4782-964A-0B64B592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7742A-4DE9-4BA0-8FBF-2B86F5A5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31C35-FB53-453F-8F29-1DAB5618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4CEF-D601-45E4-91E0-3C09D424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13376-E22A-47B4-B749-951D8E29A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C9C36-CFD7-43DD-9B05-0282F08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E4E2E-F22E-44BA-907E-1BD0AA8A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6D368-02C5-4534-A255-A4F3D11D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2AFFB4-6B6F-4B08-B775-E014190A8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D3AF-5665-41CF-9105-14296E3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44E3A-50FE-4D90-8B03-5E308731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3F5AB-E3A1-4686-9265-B03B7D62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5DC74-D08B-42F7-A11D-50B209EE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1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22E7-11FE-4E19-B2D0-FA233CF3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A5C2F-0128-4999-AB27-4E124444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E86FB-8D03-41D6-8616-6B797AF0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F801-BF64-42C0-82C8-FDBA12E6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AF020-2126-4A52-AFE8-A0EA179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2552F-8BC3-4A35-A873-8C4D89E6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2F3BA-9ECA-43EC-9617-330BA7BD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C1C29-F2A7-4CE3-B2DB-94F261BD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9C032-4817-4BC2-B357-C1F4AF8E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62597-807E-4447-A3F9-EFA1D58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8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D157-4B7E-4EF6-B0D4-91E4E663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AA6C2-F5D1-4329-973C-4010E72F5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580A8-DD93-4FAD-8509-569E70D7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EB9DC-F901-4D0F-B73F-0717BED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C143A-1C7B-459D-8B82-8D42FBA1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343F4-0506-46FB-8576-7989803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B708-1CFB-45FB-9D45-40F97C6E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16FC5-9A64-4A1D-86EA-14335089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4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8" indent="0">
              <a:buNone/>
              <a:defRPr sz="1600" b="1"/>
            </a:lvl5pPr>
            <a:lvl6pPr marL="2285935" indent="0">
              <a:buNone/>
              <a:defRPr sz="1600" b="1"/>
            </a:lvl6pPr>
            <a:lvl7pPr marL="2743122" indent="0">
              <a:buNone/>
              <a:defRPr sz="1600" b="1"/>
            </a:lvl7pPr>
            <a:lvl8pPr marL="3200309" indent="0">
              <a:buNone/>
              <a:defRPr sz="1600" b="1"/>
            </a:lvl8pPr>
            <a:lvl9pPr marL="365749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D2F38-362F-41E9-B4F2-D485E837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97731-1BBE-4CD7-927F-CE2A2FD6B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4" indent="0">
              <a:buNone/>
              <a:defRPr sz="1800" b="1"/>
            </a:lvl3pPr>
            <a:lvl4pPr marL="1371561" indent="0">
              <a:buNone/>
              <a:defRPr sz="1600" b="1"/>
            </a:lvl4pPr>
            <a:lvl5pPr marL="1828748" indent="0">
              <a:buNone/>
              <a:defRPr sz="1600" b="1"/>
            </a:lvl5pPr>
            <a:lvl6pPr marL="2285935" indent="0">
              <a:buNone/>
              <a:defRPr sz="1600" b="1"/>
            </a:lvl6pPr>
            <a:lvl7pPr marL="2743122" indent="0">
              <a:buNone/>
              <a:defRPr sz="1600" b="1"/>
            </a:lvl7pPr>
            <a:lvl8pPr marL="3200309" indent="0">
              <a:buNone/>
              <a:defRPr sz="1600" b="1"/>
            </a:lvl8pPr>
            <a:lvl9pPr marL="365749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C3D8A-3711-4BE0-AA3C-2557CEB40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913ED-09F0-4FDB-AA69-12A6D1D6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F00DC-0A67-4E3B-8892-754714E2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7EAD16-E2B6-4B60-AB35-7C1E6476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7A67D-943F-4ED4-AA7F-F95D7CA4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5A6E-3F1A-4C8A-BF98-BA0476F4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BFA12F-67B2-45B8-9C80-D223D9A1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86EF72-36DE-4A6F-8F8B-77B833CF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F4FF4-51A7-4785-99FB-34E1B0D8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BDB78-F154-417C-B2BE-B193D969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B9317-FBE6-4C4B-90B6-42999D9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29C1-F78F-480D-A47E-D57E6AB5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CEA4-7E4D-4441-AA76-9ACF3BB8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2EA05-CED8-4915-9054-80A3938A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4" indent="0">
              <a:buNone/>
              <a:defRPr sz="1200"/>
            </a:lvl3pPr>
            <a:lvl4pPr marL="1371561" indent="0">
              <a:buNone/>
              <a:defRPr sz="1000"/>
            </a:lvl4pPr>
            <a:lvl5pPr marL="1828748" indent="0">
              <a:buNone/>
              <a:defRPr sz="1000"/>
            </a:lvl5pPr>
            <a:lvl6pPr marL="2285935" indent="0">
              <a:buNone/>
              <a:defRPr sz="1000"/>
            </a:lvl6pPr>
            <a:lvl7pPr marL="2743122" indent="0">
              <a:buNone/>
              <a:defRPr sz="1000"/>
            </a:lvl7pPr>
            <a:lvl8pPr marL="3200309" indent="0">
              <a:buNone/>
              <a:defRPr sz="1000"/>
            </a:lvl8pPr>
            <a:lvl9pPr marL="3657496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B2F7E-49B3-441C-BE36-7F1EEC16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929DA-384D-479C-858A-80180F32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5D3ED-55AF-4DBD-9B73-738EEDCF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5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BFD4-A637-42FE-AAF3-F7542063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A0BA6-ED3E-48AF-A7E9-070FCE458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4" indent="0">
              <a:buNone/>
              <a:defRPr sz="2400"/>
            </a:lvl3pPr>
            <a:lvl4pPr marL="1371561" indent="0">
              <a:buNone/>
              <a:defRPr sz="2000"/>
            </a:lvl4pPr>
            <a:lvl5pPr marL="1828748" indent="0">
              <a:buNone/>
              <a:defRPr sz="2000"/>
            </a:lvl5pPr>
            <a:lvl6pPr marL="2285935" indent="0">
              <a:buNone/>
              <a:defRPr sz="2000"/>
            </a:lvl6pPr>
            <a:lvl7pPr marL="2743122" indent="0">
              <a:buNone/>
              <a:defRPr sz="2000"/>
            </a:lvl7pPr>
            <a:lvl8pPr marL="3200309" indent="0">
              <a:buNone/>
              <a:defRPr sz="2000"/>
            </a:lvl8pPr>
            <a:lvl9pPr marL="365749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66758-E313-478E-A825-4CD8F123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4" indent="0">
              <a:buNone/>
              <a:defRPr sz="1200"/>
            </a:lvl3pPr>
            <a:lvl4pPr marL="1371561" indent="0">
              <a:buNone/>
              <a:defRPr sz="1000"/>
            </a:lvl4pPr>
            <a:lvl5pPr marL="1828748" indent="0">
              <a:buNone/>
              <a:defRPr sz="1000"/>
            </a:lvl5pPr>
            <a:lvl6pPr marL="2285935" indent="0">
              <a:buNone/>
              <a:defRPr sz="1000"/>
            </a:lvl6pPr>
            <a:lvl7pPr marL="2743122" indent="0">
              <a:buNone/>
              <a:defRPr sz="1000"/>
            </a:lvl7pPr>
            <a:lvl8pPr marL="3200309" indent="0">
              <a:buNone/>
              <a:defRPr sz="1000"/>
            </a:lvl8pPr>
            <a:lvl9pPr marL="3657496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6CC3E-7058-4268-8E84-ACCFBAE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351EC-DE85-4B25-8F3F-345630EF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B3BCB-AF84-4FD8-8CE4-DFA427ED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4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87996-2ED1-497A-B7FD-D7590499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6166D-D985-4808-A2B8-857D48F0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D0C93-585F-4336-854F-261EB34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49E3-2689-4DBE-8696-91B4460E6FB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CF5CB-B446-406A-84EF-4712F43F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158F5-FE54-4D10-9BA7-BECF4D93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24F-7DB0-4D9A-982E-3E47A7B21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8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5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2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9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6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3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0" indent="-228594" algn="l" defTabSz="9143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4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1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8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5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2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9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6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402683"/>
              </p:ext>
            </p:extLst>
          </p:nvPr>
        </p:nvGraphicFramePr>
        <p:xfrm>
          <a:off x="389860" y="1379058"/>
          <a:ext cx="1141228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8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112328216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3021693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1934212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96596077"/>
                    </a:ext>
                  </a:extLst>
                </a:gridCol>
              </a:tblGrid>
              <a:tr h="36576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0.0148372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0.858004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0.823190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0.0526315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0.0060266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0.999102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0.8469172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0.8290223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0.993243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0.0270270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../data/data_mobile_outdoor_2_r.mat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0.0720510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0.8203125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0.8234375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0.029565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0.8658854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0.844010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0.0166666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</a:t>
            </a:r>
            <a:r>
              <a:rPr lang="zh-CN" altLang="en-US" dirty="0"/>
              <a:t>长度</a:t>
            </a:r>
            <a:r>
              <a:rPr lang="en-US" altLang="zh-CN" dirty="0"/>
              <a:t>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3836"/>
              </p:ext>
            </p:extLst>
          </p:nvPr>
        </p:nvGraphicFramePr>
        <p:xfrm>
          <a:off x="389860" y="1379058"/>
          <a:ext cx="1141228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8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112328216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3021693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1934212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96596077"/>
                    </a:ext>
                  </a:extLst>
                </a:gridCol>
              </a:tblGrid>
              <a:tr h="36576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0.029565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0.8658854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0.844010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0.0166666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0.023396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0.865625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0.8421875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0.078125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0.0299112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0.8997395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0.889322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0.016666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0.0245800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0.9018229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0.886979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 </a:t>
            </a:r>
            <a:r>
              <a:rPr lang="zh-CN" altLang="en-US" dirty="0"/>
              <a:t>密钥长度</a:t>
            </a:r>
            <a:r>
              <a:rPr lang="en-US" altLang="zh-CN" dirty="0"/>
              <a:t>64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720155"/>
              </p:ext>
            </p:extLst>
          </p:nvPr>
        </p:nvGraphicFramePr>
        <p:xfrm>
          <a:off x="838197" y="1825625"/>
          <a:ext cx="10515600" cy="399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488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60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 </a:t>
            </a:r>
            <a:r>
              <a:rPr lang="zh-CN" altLang="en-US" dirty="0"/>
              <a:t>密钥长度</a:t>
            </a:r>
            <a:r>
              <a:rPr lang="en-US" altLang="zh-CN" dirty="0"/>
              <a:t>64 OK (6 7 </a:t>
            </a:r>
            <a:r>
              <a:rPr lang="en-US" altLang="zh-CN" dirty="0" err="1"/>
              <a:t>keyLen</a:t>
            </a:r>
            <a:r>
              <a:rPr lang="en-US" altLang="zh-CN" dirty="0"/>
              <a:t>=16)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604409"/>
              </p:ext>
            </p:extLst>
          </p:nvPr>
        </p:nvGraphicFramePr>
        <p:xfrm>
          <a:off x="838197" y="1825625"/>
          <a:ext cx="10515600" cy="399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987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0.99366767</a:t>
                      </a:r>
                    </a:p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0.998226950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0.9837892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0.998522452</a:t>
                      </a:r>
                      <a:endParaRPr lang="en-US" altLang="zh-CN" sz="1800" b="1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0.99763593</a:t>
                      </a:r>
                      <a:endParaRPr lang="en-US" altLang="zh-CN" sz="1800" b="1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164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75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 </a:t>
            </a:r>
            <a:r>
              <a:rPr lang="zh-CN" altLang="en-US" dirty="0"/>
              <a:t>密钥长度</a:t>
            </a:r>
            <a:r>
              <a:rPr lang="en-US" altLang="zh-CN" dirty="0"/>
              <a:t>64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925250"/>
              </p:ext>
            </p:extLst>
          </p:nvPr>
        </p:nvGraphicFramePr>
        <p:xfrm>
          <a:off x="838197" y="1825625"/>
          <a:ext cx="10722936" cy="399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56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87156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87156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87156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87156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87156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264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 </a:t>
            </a:r>
            <a:r>
              <a:rPr lang="zh-CN" altLang="en-US" dirty="0"/>
              <a:t>密钥长度</a:t>
            </a:r>
            <a:r>
              <a:rPr lang="en-US" altLang="zh-CN" dirty="0"/>
              <a:t>64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98611"/>
              </p:ext>
            </p:extLst>
          </p:nvPr>
        </p:nvGraphicFramePr>
        <p:xfrm>
          <a:off x="838197" y="1825625"/>
          <a:ext cx="10715850" cy="399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75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85975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85975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85975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85975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85975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321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6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NLOS </a:t>
            </a:r>
            <a:r>
              <a:rPr lang="zh-CN" altLang="en-US" dirty="0"/>
              <a:t>密钥长度</a:t>
            </a:r>
            <a:r>
              <a:rPr lang="en-US" altLang="zh-CN" dirty="0"/>
              <a:t>64 OK 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10126"/>
              </p:ext>
            </p:extLst>
          </p:nvPr>
        </p:nvGraphicFramePr>
        <p:xfrm>
          <a:off x="838199" y="1506649"/>
          <a:ext cx="10515600" cy="5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8708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403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0.9998416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0.99324324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296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0.99662162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2764482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224229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../data/data3_upto5_r.mat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5588886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../data/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data_NLOS_r.mat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0.9980996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0.96283783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641202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0.9985747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0.97635135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583359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0.99915540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0.98986486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42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NLOS </a:t>
            </a:r>
            <a:r>
              <a:rPr lang="zh-CN" altLang="en-US" dirty="0"/>
              <a:t>密钥长度</a:t>
            </a:r>
            <a:r>
              <a:rPr lang="en-US" altLang="zh-CN" dirty="0"/>
              <a:t>64 OK 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329223"/>
              </p:ext>
            </p:extLst>
          </p:nvPr>
        </p:nvGraphicFramePr>
        <p:xfrm>
          <a:off x="838200" y="1506649"/>
          <a:ext cx="10515600" cy="5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8708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403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0.98015402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0.94786729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211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0.99442567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0.983783783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2764482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224229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../data/data3_upto5_r.mat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5588886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0.9769021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0.93478260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641202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0.98997961</a:t>
                      </a:r>
                      <a:endParaRPr lang="en-US" altLang="zh-C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0.96195652</a:t>
                      </a:r>
                      <a:endParaRPr lang="en-US" altLang="zh-C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583359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13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/>
              <a:t>NLOS </a:t>
            </a:r>
            <a:r>
              <a:rPr lang="zh-CN" altLang="en-US" u="sng" dirty="0"/>
              <a:t>密钥长度</a:t>
            </a:r>
            <a:r>
              <a:rPr lang="en-US" altLang="zh-CN" u="sng" dirty="0"/>
              <a:t>64 OK </a:t>
            </a:r>
            <a:endParaRPr lang="zh-CN" altLang="en-US" u="sng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506649"/>
          <a:ext cx="10515600" cy="5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8708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403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0.9998416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0.99324324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296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0.99662162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2764482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224229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../data/data3_upto5_r.mat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5588886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../data/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data_NLOS_r.mat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0.9985747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0.97635135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641202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0.99915540</a:t>
                      </a:r>
                      <a:endParaRPr lang="en-US" altLang="zh-CN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0.98986486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583359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88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/>
              <a:t>NLOS </a:t>
            </a:r>
            <a:r>
              <a:rPr lang="zh-CN" altLang="en-US" u="sng" dirty="0"/>
              <a:t>密钥长度</a:t>
            </a:r>
            <a:r>
              <a:rPr lang="en-US" altLang="zh-CN" u="sng" dirty="0"/>
              <a:t>64 OK </a:t>
            </a:r>
            <a:endParaRPr lang="zh-CN" altLang="en-US" u="sng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06649"/>
          <a:ext cx="10515600" cy="5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8708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403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0.99442567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0.983783783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211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2764482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../data/data3_upto5_r.mat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224229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../data/data3_upto5_r.mat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5588886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0.98997961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0.96195652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641202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583359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data_NLOS_r.mat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6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68794"/>
              </p:ext>
            </p:extLst>
          </p:nvPr>
        </p:nvGraphicFramePr>
        <p:xfrm>
          <a:off x="838197" y="1825625"/>
          <a:ext cx="10515600" cy="421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23428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149140"/>
              </p:ext>
            </p:extLst>
          </p:nvPr>
        </p:nvGraphicFramePr>
        <p:xfrm>
          <a:off x="389860" y="1379058"/>
          <a:ext cx="10963938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323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827323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827323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827323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827323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827323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</a:t>
                      </a:r>
                      <a:r>
                        <a:rPr lang="en-US" altLang="zh-CN" sz="1800" u="none" strike="noStrike" dirty="0" err="1">
                          <a:effectLst/>
                        </a:rPr>
                        <a:t>SKGr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0.9990862573</a:t>
                      </a:r>
                      <a:endParaRPr lang="en-US" altLang="zh-CN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0.994152046</a:t>
                      </a:r>
                      <a:endParaRPr lang="en-US" altLang="zh-CN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0.05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0.9999824042</a:t>
                      </a:r>
                      <a:endParaRPr lang="en-US" altLang="zh-CN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0.9988738</a:t>
                      </a:r>
                      <a:endParaRPr lang="en-US" altLang="zh-CN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../data/data_mobile_outdoor_2_r.mat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6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77804"/>
              </p:ext>
            </p:extLst>
          </p:nvPr>
        </p:nvGraphicFramePr>
        <p:xfrm>
          <a:off x="838197" y="1825625"/>
          <a:ext cx="10515600" cy="399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23428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0.993665540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0.986486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0.993243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4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466957"/>
              </p:ext>
            </p:extLst>
          </p:nvPr>
        </p:nvGraphicFramePr>
        <p:xfrm>
          <a:off x="838197" y="1825625"/>
          <a:ext cx="10515600" cy="421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23428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1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425474"/>
              </p:ext>
            </p:extLst>
          </p:nvPr>
        </p:nvGraphicFramePr>
        <p:xfrm>
          <a:off x="838197" y="1825625"/>
          <a:ext cx="10515600" cy="421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23428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972395"/>
              </p:ext>
            </p:extLst>
          </p:nvPr>
        </p:nvGraphicFramePr>
        <p:xfrm>
          <a:off x="838197" y="1825625"/>
          <a:ext cx="10515603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723428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3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394368"/>
              </p:ext>
            </p:extLst>
          </p:nvPr>
        </p:nvGraphicFramePr>
        <p:xfrm>
          <a:off x="838197" y="1825625"/>
          <a:ext cx="10515603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8183021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(32)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493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0.975025354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0.9249492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987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0.99366767</a:t>
                      </a:r>
                    </a:p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0.998226950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0.9837892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0.99924050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0.99848101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6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030154"/>
              </p:ext>
            </p:extLst>
          </p:nvPr>
        </p:nvGraphicFramePr>
        <p:xfrm>
          <a:off x="838197" y="1825625"/>
          <a:ext cx="10515603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703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96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keyLen</a:t>
            </a:r>
            <a:r>
              <a:rPr lang="en-US" altLang="zh-CN" dirty="0"/>
              <a:t>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18839"/>
              </p:ext>
            </p:extLst>
          </p:nvPr>
        </p:nvGraphicFramePr>
        <p:xfrm>
          <a:off x="838197" y="1825625"/>
          <a:ext cx="10515603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703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密钥长度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133273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05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26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CSI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920656"/>
              </p:ext>
            </p:extLst>
          </p:nvPr>
        </p:nvGraphicFramePr>
        <p:xfrm>
          <a:off x="838199" y="1825625"/>
          <a:ext cx="10515600" cy="470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842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../data/CSIa_r.mat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9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0.2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0.99826388</a:t>
                      </a:r>
                    </a:p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(0.9988425)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0.9921875</a:t>
                      </a:r>
                    </a:p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(0.9931875)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../data/CSIa_r.mat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9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0.2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CSIa_r.mat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9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0.2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../data/</a:t>
                      </a:r>
                      <a:r>
                        <a:rPr lang="en-US" altLang="zh-CN" sz="1800" u="none" strike="noStrike" dirty="0" err="1">
                          <a:effectLst/>
                        </a:rPr>
                        <a:t>CSIa_r.mat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9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0.2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8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74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CSI </a:t>
            </a:r>
            <a:r>
              <a:rPr lang="zh-CN" altLang="en-US" dirty="0"/>
              <a:t>密钥长度</a:t>
            </a:r>
            <a:r>
              <a:rPr lang="en-US" altLang="zh-CN" dirty="0"/>
              <a:t>64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564417"/>
              </p:ext>
            </p:extLst>
          </p:nvPr>
        </p:nvGraphicFramePr>
        <p:xfrm>
          <a:off x="838199" y="1825628"/>
          <a:ext cx="10515600" cy="3922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>
                          <a:effectLst/>
                        </a:rPr>
                        <a:t>../data/CSIa_r.mat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0.995098039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0.960784314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CSIa_r.mat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../data/CSIa_r.mat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../data/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CSIa_r.mat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985" marR="6985" marT="6985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4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RSS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=7 OK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66D87E-2131-4FAB-B2BA-69CAFED4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14357"/>
              </p:ext>
            </p:extLst>
          </p:nvPr>
        </p:nvGraphicFramePr>
        <p:xfrm>
          <a:off x="838200" y="1558143"/>
          <a:ext cx="10515604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5857134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2101410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4304556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762878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373162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5931273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187620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939763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607222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0376419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34738616"/>
                    </a:ext>
                  </a:extLst>
                </a:gridCol>
              </a:tblGrid>
              <a:tr h="314941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21335"/>
                  </a:ext>
                </a:extLst>
              </a:tr>
              <a:tr h="551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08700"/>
                  </a:ext>
                </a:extLst>
              </a:tr>
              <a:tr h="9502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0.0060266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0.999102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0.8469172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0.8290223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0.993243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0.0270270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6474682"/>
                  </a:ext>
                </a:extLst>
              </a:tr>
              <a:tr h="9502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0.0057847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0.999788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0.8605891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0.8454919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0.996621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0.0033783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2629178"/>
                  </a:ext>
                </a:extLst>
              </a:tr>
              <a:tr h="9502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0.0053471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0.8860853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0.8748944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0.0067567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3336990"/>
                  </a:ext>
                </a:extLst>
              </a:tr>
              <a:tr h="9502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0.0126172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0.9055109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0.8960092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0.0101351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778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0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fontAlgn="ctr">
              <a:spcAft>
                <a:spcPts val="0"/>
              </a:spcAft>
            </a:pPr>
            <a:r>
              <a:rPr lang="en-US" altLang="zh-CN" dirty="0"/>
              <a:t>Performance </a:t>
            </a:r>
            <a:r>
              <a:rPr lang="zh-CN" altLang="en-US" dirty="0"/>
              <a:t>密钥长度</a:t>
            </a:r>
            <a:r>
              <a:rPr lang="en-US" altLang="zh-CN" dirty="0"/>
              <a:t>64 (SI</a:t>
            </a:r>
            <a:r>
              <a:rPr lang="zh-CN" altLang="en-US" dirty="0"/>
              <a:t> </a:t>
            </a:r>
            <a:r>
              <a:rPr lang="en-US" altLang="zh-CN" dirty="0" err="1"/>
              <a:t>keyLen</a:t>
            </a:r>
            <a:r>
              <a:rPr lang="en-US" altLang="zh-CN" dirty="0"/>
              <a:t>=16)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896329"/>
              </p:ext>
            </p:extLst>
          </p:nvPr>
        </p:nvGraphicFramePr>
        <p:xfrm>
          <a:off x="838197" y="1825625"/>
          <a:ext cx="10515600" cy="406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987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0.99366767</a:t>
                      </a:r>
                    </a:p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0.998226950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0.9837892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8293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../data/data_mobile_outdoor_1.mat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7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RSS </a:t>
            </a:r>
            <a:r>
              <a:rPr lang="zh-CN" altLang="en-US" dirty="0"/>
              <a:t>密钥长度</a:t>
            </a:r>
            <a:r>
              <a:rPr lang="en-US" altLang="zh-CN" dirty="0"/>
              <a:t>64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15941"/>
              </p:ext>
            </p:extLst>
          </p:nvPr>
        </p:nvGraphicFramePr>
        <p:xfrm>
          <a:off x="838199" y="1825628"/>
          <a:ext cx="10515600" cy="3922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29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987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0.99366767</a:t>
                      </a:r>
                    </a:p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0.998226950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0.9837892</a:t>
                      </a:r>
                    </a:p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0.99645390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0.998522452</a:t>
                      </a:r>
                      <a:endParaRPr lang="en-US" altLang="zh-CN" sz="1800" b="1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0.99763593</a:t>
                      </a:r>
                      <a:endParaRPr lang="en-US" altLang="zh-CN" sz="1800" b="1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../data/data_static_indoor_1_r.mat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756715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164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67103"/>
              </p:ext>
            </p:extLst>
          </p:nvPr>
        </p:nvGraphicFramePr>
        <p:xfrm>
          <a:off x="838199" y="1563355"/>
          <a:ext cx="10515600" cy="442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559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DCT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52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851596">
                <a:tc>
                  <a:txBody>
                    <a:bodyPr/>
                    <a:lstStyle/>
                    <a:p>
                      <a:pPr algn="l" fontAlgn="ctr"/>
                      <a:r>
                        <a:rPr lang="it-IT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0.9902960526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0.90429042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851596">
                <a:tc>
                  <a:txBody>
                    <a:bodyPr/>
                    <a:lstStyle/>
                    <a:p>
                      <a:pPr algn="l" fontAlgn="ctr"/>
                      <a:r>
                        <a:rPr lang="it-IT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../data/data_static_indoor_1_r.mat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314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0.998019506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0.726114649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851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../data/data_mobile_outdoor_1_r.mat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851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../data/data_static_outdoor_1_r.mat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0.9796386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0.7714285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6"/>
            <a:ext cx="10515600" cy="584458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dirty="0"/>
              <a:t>Entropy </a:t>
            </a:r>
            <a:r>
              <a:rPr lang="zh-CN" altLang="en-US" sz="3600" dirty="0"/>
              <a:t>密钥长度</a:t>
            </a:r>
            <a:r>
              <a:rPr lang="en-US" altLang="zh-CN" sz="3600" dirty="0"/>
              <a:t>64 </a:t>
            </a:r>
            <a:r>
              <a:rPr lang="en-US" altLang="zh-CN" sz="3600" dirty="0" err="1"/>
              <a:t>intvl</a:t>
            </a:r>
            <a:r>
              <a:rPr lang="en-US" altLang="zh-CN" sz="3600" dirty="0"/>
              <a:t>=5 OK</a:t>
            </a:r>
            <a:endParaRPr lang="zh-CN" altLang="en-US" sz="3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934444"/>
              </p:ext>
            </p:extLst>
          </p:nvPr>
        </p:nvGraphicFramePr>
        <p:xfrm>
          <a:off x="389860" y="637954"/>
          <a:ext cx="11412280" cy="61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8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112328216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3021693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1934212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96596077"/>
                    </a:ext>
                  </a:extLst>
                </a:gridCol>
              </a:tblGrid>
              <a:tr h="342656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</a:rPr>
                        <a:t>SA-SKG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599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AB</a:t>
                      </a:r>
                      <a:r>
                        <a:rPr lang="zh-CN" altLang="en-US" sz="16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ab</a:t>
                      </a:r>
                      <a:r>
                        <a:rPr lang="zh-CN" altLang="en-US" sz="16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ae</a:t>
                      </a:r>
                      <a:r>
                        <a:rPr lang="zh-CN" altLang="en-US" sz="16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an</a:t>
                      </a:r>
                      <a:r>
                        <a:rPr lang="zh-CN" altLang="en-US" sz="16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ab</a:t>
                      </a:r>
                      <a:r>
                        <a:rPr lang="zh-CN" altLang="en-US" sz="16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ae</a:t>
                      </a:r>
                      <a:r>
                        <a:rPr lang="zh-CN" altLang="en-US" sz="16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an</a:t>
                      </a:r>
                      <a:r>
                        <a:rPr lang="zh-CN" altLang="en-US" sz="16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mobile_indoor_with_entropy</a:t>
                      </a:r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0.0148372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0.858004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0.823190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0.0526315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static_indoor_with_entropy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0.0060266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0.999102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0.8469172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0.8290223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0.993243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0.0270270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9583569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mobile_outdoor_with_entropy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0.0720510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0.8203125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0.8234375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4867293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static_outdoor_with_entropy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0.029565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0.8658854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0.844010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0.0166666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1398874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mobile_indoor_without_entropy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0.014193146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0.989051095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0.607498341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0.974522293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0.363057325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8966840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static_indoor_without_entropy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0.029291133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0.961928934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0.134517766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0.966666667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mobile_outdoor_without_entropy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0.045301267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0.274285714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537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static_outdoor_without_entropy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0.030494533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0.998668442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0.186418109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0.971428571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5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036"/>
            <a:ext cx="10515600" cy="1325563"/>
          </a:xfrm>
        </p:spPr>
        <p:txBody>
          <a:bodyPr/>
          <a:lstStyle/>
          <a:p>
            <a:r>
              <a:rPr lang="en-US" altLang="zh-CN" dirty="0"/>
              <a:t>Entropy </a:t>
            </a:r>
            <a:r>
              <a:rPr lang="zh-CN" altLang="en-US" dirty="0"/>
              <a:t>密钥长度</a:t>
            </a:r>
            <a:r>
              <a:rPr lang="en-US" altLang="zh-CN" dirty="0"/>
              <a:t>64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794987"/>
              </p:ext>
            </p:extLst>
          </p:nvPr>
        </p:nvGraphicFramePr>
        <p:xfrm>
          <a:off x="838200" y="1278831"/>
          <a:ext cx="10515600" cy="5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656907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848293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</a:tblGrid>
              <a:tr h="38708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BM-SKG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403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Top</a:t>
                      </a:r>
                      <a:r>
                        <a:rPr lang="zh-CN" altLang="en-US" sz="1900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ab</a:t>
                      </a:r>
                      <a:r>
                        <a:rPr lang="zh-CN" altLang="en-US" sz="19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mobile_indoor_with_entropy</a:t>
                      </a:r>
                      <a:endParaRPr lang="en-US" sz="1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static_indoor_with_entropy</a:t>
                      </a:r>
                      <a:endParaRPr lang="en-US" sz="1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0.99366767</a:t>
                      </a:r>
                    </a:p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0.998226950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)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0.9837892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2764482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mobile_outdoor_with_entropy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2242294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static_outdoor_with_entropy</a:t>
                      </a:r>
                      <a:endParaRPr lang="en-US" sz="1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5588886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mobile_indoor_without_entropy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0.942708333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0.77777777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6412021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static_indoor_without_entropy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0.72002551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0.377551020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583359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mobile_outdoor_without_entropy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0.89583333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532295"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static_outdoor_without_entropy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0.83630952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374" rtl="0" eaLnBrk="1" fontAlgn="ctr" latinLnBrk="0" hangingPunct="1"/>
                      <a:r>
                        <a:rPr lang="en-US" altLang="zh-CN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0.523809523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71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</a:t>
            </a:r>
            <a:r>
              <a:rPr lang="zh-CN" altLang="en-US" dirty="0"/>
              <a:t>长度</a:t>
            </a:r>
            <a:r>
              <a:rPr lang="en-US" altLang="zh-CN" dirty="0"/>
              <a:t>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06733"/>
              </p:ext>
            </p:extLst>
          </p:nvPr>
        </p:nvGraphicFramePr>
        <p:xfrm>
          <a:off x="389860" y="1379058"/>
          <a:ext cx="1141228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8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112328216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3021693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1934212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96596077"/>
                    </a:ext>
                  </a:extLst>
                </a:gridCol>
              </a:tblGrid>
              <a:tr h="36576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0.0148372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0.858004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0.823190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0.0526315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0.015963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0.885690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0.844024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0.0526315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../data/data_mobile_indoor_1_r.mat</a:t>
                      </a:r>
                      <a:endParaRPr kumimoji="0" lang="it-IT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0.019727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0.8925438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0.8777412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0.0350877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../data/data_mobile_indoor_1_r.mat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0.0118578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0.9073464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0.8966557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0.035087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2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</a:t>
            </a:r>
            <a:r>
              <a:rPr lang="zh-CN" altLang="en-US" dirty="0"/>
              <a:t>长度</a:t>
            </a:r>
            <a:r>
              <a:rPr lang="en-US" altLang="zh-CN" dirty="0"/>
              <a:t>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194752"/>
              </p:ext>
            </p:extLst>
          </p:nvPr>
        </p:nvGraphicFramePr>
        <p:xfrm>
          <a:off x="389860" y="1379058"/>
          <a:ext cx="1141228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8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112328216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3021693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1934212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96596077"/>
                    </a:ext>
                  </a:extLst>
                </a:gridCol>
              </a:tblGrid>
              <a:tr h="36576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0.0060266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0.999102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0.8469172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0.8290223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0.993243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0.0270270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0.0057847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0.999788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0.8605891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0.8454919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0.996621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0.0033783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0.0053471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0.8860853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0.8748944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0.0067567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../data/data_static_indoor_1.mat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0.0126172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0.9055109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0.8960092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0.0101351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86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63F-090C-4980-8C29-BE7C9936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Episode</a:t>
            </a:r>
            <a:r>
              <a:rPr lang="zh-CN" altLang="en-US" dirty="0"/>
              <a:t>长度</a:t>
            </a:r>
            <a:r>
              <a:rPr lang="en-US" altLang="zh-CN" dirty="0"/>
              <a:t> </a:t>
            </a:r>
            <a:r>
              <a:rPr lang="zh-CN" altLang="en-US" dirty="0"/>
              <a:t>密钥长度</a:t>
            </a:r>
            <a:r>
              <a:rPr lang="en-US" altLang="zh-CN" dirty="0"/>
              <a:t>64 </a:t>
            </a:r>
            <a:r>
              <a:rPr lang="en-US" altLang="zh-CN" dirty="0" err="1"/>
              <a:t>intvl</a:t>
            </a:r>
            <a:r>
              <a:rPr lang="en-US" altLang="zh-CN" dirty="0"/>
              <a:t>=5 OK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DCFB-8CD8-4DE4-BC0C-5EC1FE231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920178"/>
              </p:ext>
            </p:extLst>
          </p:nvPr>
        </p:nvGraphicFramePr>
        <p:xfrm>
          <a:off x="389860" y="1379058"/>
          <a:ext cx="1141228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80">
                  <a:extLst>
                    <a:ext uri="{9D8B030D-6E8A-4147-A177-3AD203B41FA5}">
                      <a16:colId xmlns:a16="http://schemas.microsoft.com/office/drawing/2014/main" val="63403730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36899967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02898749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2348478913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101873316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684091801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112328216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30216935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986019037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3619342128"/>
                    </a:ext>
                  </a:extLst>
                </a:gridCol>
                <a:gridCol w="1037480">
                  <a:extLst>
                    <a:ext uri="{9D8B030D-6E8A-4147-A177-3AD203B41FA5}">
                      <a16:colId xmlns:a16="http://schemas.microsoft.com/office/drawing/2014/main" val="496596077"/>
                    </a:ext>
                  </a:extLst>
                </a:gridCol>
              </a:tblGrid>
              <a:tr h="36576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</a:rPr>
                        <a:t>SA-SKG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876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设定阈值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分段长度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最大差异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比特匹配率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ab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ae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an</a:t>
                      </a:r>
                      <a:r>
                        <a:rPr lang="zh-CN" altLang="en-US" sz="1800" dirty="0"/>
                        <a:t>密钥匹配率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273191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../data/data_mobile_outdoor_2_r.mat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0.0720510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0.8203125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0.8234375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6494374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../data/data_mobile_outdoor_2_r.mat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0.0645784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0.85625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7687058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0" marR="0" lvl="0" indent="0" algn="l" defTabSz="91437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../data/data_mobile_outdoor_2_r.mat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0.042173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0.8859375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1863595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../data/data_mobile_outdoor_2_r.mat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0.0642842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0.9140625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0.915625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28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74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3390</Words>
  <Application>Microsoft Office PowerPoint</Application>
  <PresentationFormat>宽屏</PresentationFormat>
  <Paragraphs>1312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Performance 密钥长度64 intvl=5 OK</vt:lpstr>
      <vt:lpstr>Performance 密钥长度64 intvl=5 OK</vt:lpstr>
      <vt:lpstr>Performance 密钥长度64 (SI keyLen=16)</vt:lpstr>
      <vt:lpstr>Performance 密钥长度64 intvl=5 OK</vt:lpstr>
      <vt:lpstr>Entropy 密钥长度64 intvl=5 OK</vt:lpstr>
      <vt:lpstr>Entropy 密钥长度64 OK</vt:lpstr>
      <vt:lpstr>Episode长度 密钥长度64 intvl=5 OK</vt:lpstr>
      <vt:lpstr>Episode长度 密钥长度64 intvl=5 OK</vt:lpstr>
      <vt:lpstr>Episode长度 密钥长度64 intvl=5 OK</vt:lpstr>
      <vt:lpstr>Episode长度 密钥长度64 intvl=5 OK</vt:lpstr>
      <vt:lpstr>Episode 密钥长度64 OK</vt:lpstr>
      <vt:lpstr>Episode 密钥长度64 OK (6 7 keyLen=16)</vt:lpstr>
      <vt:lpstr>Episode 密钥长度64 OK</vt:lpstr>
      <vt:lpstr>Episode 密钥长度64 OK</vt:lpstr>
      <vt:lpstr>NLOS 密钥长度64 OK </vt:lpstr>
      <vt:lpstr>NLOS 密钥长度64 OK </vt:lpstr>
      <vt:lpstr>NLOS 密钥长度64 OK </vt:lpstr>
      <vt:lpstr>NLOS 密钥长度64 OK </vt:lpstr>
      <vt:lpstr>keyLen intvl=5 OK</vt:lpstr>
      <vt:lpstr>keyLen intvl=5 OK</vt:lpstr>
      <vt:lpstr>keyLen intvl=5 OK</vt:lpstr>
      <vt:lpstr>keyLen intvl=5 OK</vt:lpstr>
      <vt:lpstr>keyLen OK</vt:lpstr>
      <vt:lpstr>keyLen OK</vt:lpstr>
      <vt:lpstr>keyLen OK</vt:lpstr>
      <vt:lpstr>keyLen OK</vt:lpstr>
      <vt:lpstr>CSI 密钥长度64 intvl=5 OK</vt:lpstr>
      <vt:lpstr>CSI 密钥长度64 OK</vt:lpstr>
      <vt:lpstr>RSS 密钥长度64 intvl=7 OK</vt:lpstr>
      <vt:lpstr>RSS 密钥长度64 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</dc:title>
  <dc:creator>杜 逸聪</dc:creator>
  <cp:lastModifiedBy>杜 逸聪</cp:lastModifiedBy>
  <cp:revision>101</cp:revision>
  <dcterms:created xsi:type="dcterms:W3CDTF">2022-04-01T14:49:30Z</dcterms:created>
  <dcterms:modified xsi:type="dcterms:W3CDTF">2022-04-06T14:14:28Z</dcterms:modified>
</cp:coreProperties>
</file>