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1" r:id="rId2"/>
    <p:sldMasterId id="2147483674" r:id="rId3"/>
    <p:sldMasterId id="2147483717" r:id="rId4"/>
    <p:sldMasterId id="2147483730" r:id="rId5"/>
  </p:sldMasterIdLst>
  <p:notesMasterIdLst>
    <p:notesMasterId r:id="rId58"/>
  </p:notesMasterIdLst>
  <p:sldIdLst>
    <p:sldId id="325" r:id="rId6"/>
    <p:sldId id="982" r:id="rId7"/>
    <p:sldId id="976" r:id="rId8"/>
    <p:sldId id="952" r:id="rId9"/>
    <p:sldId id="260" r:id="rId10"/>
    <p:sldId id="868" r:id="rId11"/>
    <p:sldId id="548" r:id="rId12"/>
    <p:sldId id="857" r:id="rId13"/>
    <p:sldId id="926" r:id="rId14"/>
    <p:sldId id="652" r:id="rId15"/>
    <p:sldId id="576" r:id="rId16"/>
    <p:sldId id="701" r:id="rId17"/>
    <p:sldId id="311" r:id="rId18"/>
    <p:sldId id="987" r:id="rId19"/>
    <p:sldId id="983" r:id="rId20"/>
    <p:sldId id="981" r:id="rId21"/>
    <p:sldId id="990" r:id="rId22"/>
    <p:sldId id="965" r:id="rId23"/>
    <p:sldId id="704" r:id="rId24"/>
    <p:sldId id="572" r:id="rId25"/>
    <p:sldId id="703" r:id="rId26"/>
    <p:sldId id="268" r:id="rId27"/>
    <p:sldId id="887" r:id="rId28"/>
    <p:sldId id="604" r:id="rId29"/>
    <p:sldId id="989" r:id="rId30"/>
    <p:sldId id="966" r:id="rId31"/>
    <p:sldId id="967" r:id="rId32"/>
    <p:sldId id="968" r:id="rId33"/>
    <p:sldId id="969" r:id="rId34"/>
    <p:sldId id="269" r:id="rId35"/>
    <p:sldId id="264" r:id="rId36"/>
    <p:sldId id="271" r:id="rId37"/>
    <p:sldId id="297" r:id="rId38"/>
    <p:sldId id="267" r:id="rId39"/>
    <p:sldId id="298" r:id="rId40"/>
    <p:sldId id="299" r:id="rId41"/>
    <p:sldId id="300" r:id="rId42"/>
    <p:sldId id="301" r:id="rId43"/>
    <p:sldId id="302" r:id="rId44"/>
    <p:sldId id="265" r:id="rId45"/>
    <p:sldId id="321" r:id="rId46"/>
    <p:sldId id="315" r:id="rId47"/>
    <p:sldId id="984" r:id="rId48"/>
    <p:sldId id="319" r:id="rId49"/>
    <p:sldId id="710" r:id="rId50"/>
    <p:sldId id="992" r:id="rId51"/>
    <p:sldId id="291" r:id="rId52"/>
    <p:sldId id="708" r:id="rId53"/>
    <p:sldId id="991" r:id="rId54"/>
    <p:sldId id="709" r:id="rId55"/>
    <p:sldId id="316" r:id="rId56"/>
    <p:sldId id="707" r:id="rId5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3"/>
    <p:restoredTop sz="95320" autoAdjust="0"/>
  </p:normalViewPr>
  <p:slideViewPr>
    <p:cSldViewPr>
      <p:cViewPr>
        <p:scale>
          <a:sx n="100" d="100"/>
          <a:sy n="100" d="100"/>
        </p:scale>
        <p:origin x="192" y="-5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AD3B50-89A8-4889-B15D-E5CE197C44BB}" type="datetimeFigureOut">
              <a:rPr lang="zh-TW" altLang="en-US" smtClean="0"/>
              <a:t>2022/6/9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7A275C-FEFA-48C5-A8FB-38FE1D072B09}" type="slidenum">
              <a:rPr lang="zh-TW" altLang="en-US" smtClean="0"/>
              <a:t>‹#›</a:t>
            </a:fld>
            <a:endParaRPr lang="zh-TW" altLang="en-US"/>
          </a:p>
        </p:txBody>
      </p:sp>
    </p:spTree>
    <p:extLst>
      <p:ext uri="{BB962C8B-B14F-4D97-AF65-F5344CB8AC3E}">
        <p14:creationId xmlns:p14="http://schemas.microsoft.com/office/powerpoint/2010/main" val="393095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a:t>The Single-hidden layer Feedforward Neural Networks (SLFN) structure</a:t>
            </a:r>
            <a:endParaRPr lang="zh-TW" altLang="en-US" dirty="0"/>
          </a:p>
        </p:txBody>
      </p:sp>
      <p:sp>
        <p:nvSpPr>
          <p:cNvPr id="4" name="投影片編號版面配置區 3"/>
          <p:cNvSpPr>
            <a:spLocks noGrp="1"/>
          </p:cNvSpPr>
          <p:nvPr>
            <p:ph type="sldNum" sz="quarter" idx="10"/>
          </p:nvPr>
        </p:nvSpPr>
        <p:spPr/>
        <p:txBody>
          <a:bodyPr/>
          <a:lstStyle/>
          <a:p>
            <a:fld id="{A1F0157F-BC8E-4FAF-8720-78FD29ACFE70}" type="slidenum">
              <a:rPr lang="zh-TW" altLang="en-US" smtClean="0">
                <a:solidFill>
                  <a:prstClr val="black"/>
                </a:solidFill>
              </a:rPr>
              <a:pPr/>
              <a:t>3</a:t>
            </a:fld>
            <a:endParaRPr lang="zh-TW" altLang="en-US">
              <a:solidFill>
                <a:prstClr val="black"/>
              </a:solidFill>
            </a:endParaRPr>
          </a:p>
        </p:txBody>
      </p:sp>
    </p:spTree>
    <p:extLst>
      <p:ext uri="{BB962C8B-B14F-4D97-AF65-F5344CB8AC3E}">
        <p14:creationId xmlns:p14="http://schemas.microsoft.com/office/powerpoint/2010/main" val="2590901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35988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8663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848988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90625" y="1243013"/>
            <a:ext cx="4476750" cy="3357562"/>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99297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324095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a:t>The Single-hidden layer Feedforward Neural Networks (SLFN) structure</a:t>
            </a:r>
            <a:endParaRPr lang="zh-TW" altLang="en-US" dirty="0"/>
          </a:p>
        </p:txBody>
      </p:sp>
      <p:sp>
        <p:nvSpPr>
          <p:cNvPr id="4" name="投影片編號版面配置區 3"/>
          <p:cNvSpPr>
            <a:spLocks noGrp="1"/>
          </p:cNvSpPr>
          <p:nvPr>
            <p:ph type="sldNum" sz="quarter" idx="10"/>
          </p:nvPr>
        </p:nvSpPr>
        <p:spPr/>
        <p:txBody>
          <a:bodyPr/>
          <a:lstStyle/>
          <a:p>
            <a:fld id="{A1F0157F-BC8E-4FAF-8720-78FD29ACFE70}" type="slidenum">
              <a:rPr lang="zh-TW" altLang="en-US" smtClean="0">
                <a:solidFill>
                  <a:prstClr val="black"/>
                </a:solidFill>
              </a:rPr>
              <a:pPr/>
              <a:t>4</a:t>
            </a:fld>
            <a:endParaRPr lang="zh-TW" altLang="en-US">
              <a:solidFill>
                <a:prstClr val="black"/>
              </a:solidFill>
            </a:endParaRPr>
          </a:p>
        </p:txBody>
      </p:sp>
    </p:spTree>
    <p:extLst>
      <p:ext uri="{BB962C8B-B14F-4D97-AF65-F5344CB8AC3E}">
        <p14:creationId xmlns:p14="http://schemas.microsoft.com/office/powerpoint/2010/main" val="2902615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90625" y="1243013"/>
            <a:ext cx="4476750" cy="3357562"/>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006574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1F0157F-BC8E-4FAF-8720-78FD29ACFE70}" type="slidenum">
              <a:rPr lang="zh-TW" altLang="en-US" smtClean="0">
                <a:solidFill>
                  <a:prstClr val="black"/>
                </a:solidFill>
              </a:rPr>
              <a:pPr/>
              <a:t>11</a:t>
            </a:fld>
            <a:endParaRPr lang="zh-TW" altLang="en-US">
              <a:solidFill>
                <a:prstClr val="black"/>
              </a:solidFill>
            </a:endParaRPr>
          </a:p>
        </p:txBody>
      </p:sp>
    </p:spTree>
    <p:extLst>
      <p:ext uri="{BB962C8B-B14F-4D97-AF65-F5344CB8AC3E}">
        <p14:creationId xmlns:p14="http://schemas.microsoft.com/office/powerpoint/2010/main" val="114528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a:t>The Single-hidden layer Feedforward Neural Networks (SLFN) structure</a:t>
            </a:r>
            <a:endParaRPr lang="zh-TW" altLang="en-US" dirty="0"/>
          </a:p>
        </p:txBody>
      </p:sp>
      <p:sp>
        <p:nvSpPr>
          <p:cNvPr id="4" name="投影片編號版面配置區 3"/>
          <p:cNvSpPr>
            <a:spLocks noGrp="1"/>
          </p:cNvSpPr>
          <p:nvPr>
            <p:ph type="sldNum" sz="quarter" idx="10"/>
          </p:nvPr>
        </p:nvSpPr>
        <p:spPr/>
        <p:txBody>
          <a:bodyPr/>
          <a:lstStyle/>
          <a:p>
            <a:fld id="{A1F0157F-BC8E-4FAF-8720-78FD29ACFE70}" type="slidenum">
              <a:rPr lang="zh-TW" altLang="en-US" smtClean="0">
                <a:solidFill>
                  <a:prstClr val="black"/>
                </a:solidFill>
              </a:rPr>
              <a:pPr/>
              <a:t>18</a:t>
            </a:fld>
            <a:endParaRPr lang="zh-TW" altLang="en-US">
              <a:solidFill>
                <a:prstClr val="black"/>
              </a:solidFill>
            </a:endParaRPr>
          </a:p>
        </p:txBody>
      </p:sp>
    </p:spTree>
    <p:extLst>
      <p:ext uri="{BB962C8B-B14F-4D97-AF65-F5344CB8AC3E}">
        <p14:creationId xmlns:p14="http://schemas.microsoft.com/office/powerpoint/2010/main" val="106914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51955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89069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33"/>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939451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64458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41"/>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877153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308372"/>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3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82618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44740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10"/>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99559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32925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30"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425568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068042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18945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829830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674077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920484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732535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2"/>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42"/>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171186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408920"/>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3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063411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0678735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10"/>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244367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050774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30"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87448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8"/>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1173680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701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6506045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525808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4077526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7499257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2"/>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42"/>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4234364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428097"/>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8FF28E8-428C-4848-B0D7-9F9F6ED81BF2}"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13360183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F4DAAA4-AD51-4DEA-9B00-86D8B92AC00A}"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8347132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1DB90835-4E73-423C-B157-AC0E8E87E747}"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31249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038609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5D07FF4-AB11-4719-9286-79C24B3DA978}"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2867322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F1D5B88-19FB-4807-ADC5-0B8D23B9840B}"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267202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0E4D8AC-CCF4-4CD8-A65E-63BA68B42FF0}"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0457017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EFE3E91-A32F-4DAE-A8A7-3684015650F3}"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148925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C22D1AD-5365-4C8A-A857-0E4CA84914B1}"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1952014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E78132D-5106-4ED8-AA54-44113949F88F}"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en-US" dirty="0">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2553837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CA6242E-DA44-4608-B451-DD59C7D0EA3E}"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3510789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F5306EF-3EFE-442C-9845-7C09D81BFE8E}"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9528864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14622"/>
      </p:ext>
    </p:extLst>
  </p:cSld>
  <p:clrMapOvr>
    <a:masterClrMapping/>
  </p:clrMapOvr>
  <p:transition spd="slow">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8FF28E8-428C-4848-B0D7-9F9F6ED81BF2}"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216840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978641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F4DAAA4-AD51-4DEA-9B00-86D8B92AC00A}"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1321547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1DB90835-4E73-423C-B157-AC0E8E87E747}"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4895188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5D07FF4-AB11-4719-9286-79C24B3DA978}"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224608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F1D5B88-19FB-4807-ADC5-0B8D23B9840B}"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3576261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0E4D8AC-CCF4-4CD8-A65E-63BA68B42FF0}"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6396407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EFE3E91-A32F-4DAE-A8A7-3684015650F3}"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4714314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C22D1AD-5365-4C8A-A857-0E4CA84914B1}"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872391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E78132D-5106-4ED8-AA54-44113949F88F}"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en-US" dirty="0">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109248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CA6242E-DA44-4608-B451-DD59C7D0EA3E}"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6197456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F5306EF-3EFE-442C-9845-7C09D81BFE8E}"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1806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41193124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116847"/>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17367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08442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8187A6C-3A96-4157-8C56-4BD1EC5249A8}" type="datetimeFigureOut">
              <a:rPr lang="zh-TW" altLang="en-US" smtClean="0"/>
              <a:t>2022/6/9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37144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87A6C-3A96-4157-8C56-4BD1EC5249A8}" type="datetimeFigureOut">
              <a:rPr lang="zh-TW" altLang="en-US" smtClean="0"/>
              <a:t>2022/6/9</a:t>
            </a:fld>
            <a:endParaRPr lang="zh-TW" altLang="en-US"/>
          </a:p>
        </p:txBody>
      </p:sp>
      <p:sp>
        <p:nvSpPr>
          <p:cNvPr id="5" name="頁尾版面配置區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99289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1158891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38187A6C-3A96-4157-8C56-4BD1EC5249A8}" type="datetimeFigureOut">
              <a:rPr lang="zh-TW" altLang="en-US" smtClean="0">
                <a:solidFill>
                  <a:prstClr val="black">
                    <a:tint val="75000"/>
                  </a:prstClr>
                </a:solidFill>
              </a:rPr>
              <a:pPr defTabSz="685800"/>
              <a:t>2022/6/9</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08076219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9C5F9-D2A3-45A4-AC85-629AE1912FA2}" type="datetime1">
              <a:rPr lang="zh-TW" altLang="en-US" smtClean="0">
                <a:solidFill>
                  <a:prstClr val="black">
                    <a:tint val="75000"/>
                  </a:prstClr>
                </a:solidFill>
              </a:rPr>
              <a:pPr/>
              <a:t>2022/6/9</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29345935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9E9C5F9-D2A3-45A4-AC85-629AE1912FA2}" type="datetime1">
              <a:rPr lang="zh-TW" altLang="en-US" smtClean="0">
                <a:solidFill>
                  <a:prstClr val="black">
                    <a:tint val="75000"/>
                  </a:prstClr>
                </a:solidFill>
                <a:latin typeface="Calibri" panose="020F0502020204030204"/>
                <a:ea typeface="新細明體"/>
              </a:rPr>
              <a:pPr fontAlgn="auto">
                <a:spcBef>
                  <a:spcPts val="0"/>
                </a:spcBef>
                <a:spcAft>
                  <a:spcPts val="0"/>
                </a:spcAft>
              </a:pPr>
              <a:t>2022/6/9</a:t>
            </a:fld>
            <a:endParaRPr lang="zh-TW" altLang="en-US">
              <a:solidFill>
                <a:prstClr val="black">
                  <a:tint val="75000"/>
                </a:prstClr>
              </a:solidFill>
              <a:latin typeface="Calibri" panose="020F0502020204030204"/>
              <a:ea typeface="新細明體"/>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TW" altLang="en-US">
              <a:solidFill>
                <a:prstClr val="black">
                  <a:tint val="75000"/>
                </a:prstClr>
              </a:solidFill>
              <a:latin typeface="Calibri" panose="020F0502020204030204"/>
              <a:ea typeface="新細明體"/>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EB68C04-86CB-4EF9-90C4-B4D0FE693461}" type="slidenum">
              <a:rPr lang="zh-TW" altLang="en-US" smtClean="0">
                <a:solidFill>
                  <a:prstClr val="black">
                    <a:tint val="75000"/>
                  </a:prstClr>
                </a:solidFill>
                <a:latin typeface="Calibri" panose="020F0502020204030204"/>
                <a:ea typeface="新細明體"/>
              </a:rPr>
              <a:pPr fontAlgn="auto">
                <a:spcBef>
                  <a:spcPts val="0"/>
                </a:spcBef>
                <a:spcAft>
                  <a:spcPts val="0"/>
                </a:spcAft>
              </a:pPr>
              <a:t>‹#›</a:t>
            </a:fld>
            <a:endParaRPr lang="zh-TW" altLang="en-US">
              <a:solidFill>
                <a:prstClr val="black">
                  <a:tint val="75000"/>
                </a:prstClr>
              </a:solidFill>
              <a:latin typeface="Calibri" panose="020F0502020204030204"/>
              <a:ea typeface="新細明體"/>
            </a:endParaRPr>
          </a:p>
        </p:txBody>
      </p:sp>
    </p:spTree>
    <p:extLst>
      <p:ext uri="{BB962C8B-B14F-4D97-AF65-F5344CB8AC3E}">
        <p14:creationId xmlns:p14="http://schemas.microsoft.com/office/powerpoint/2010/main" val="142834653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600.png"/><Relationship Id="rId3" Type="http://schemas.openxmlformats.org/officeDocument/2006/relationships/image" Target="../media/image3120.png"/><Relationship Id="rId7" Type="http://schemas.openxmlformats.org/officeDocument/2006/relationships/image" Target="../media/image510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02.png"/><Relationship Id="rId5" Type="http://schemas.openxmlformats.org/officeDocument/2006/relationships/image" Target="../media/image341.png"/><Relationship Id="rId10" Type="http://schemas.openxmlformats.org/officeDocument/2006/relationships/image" Target="../media/image2100.png"/><Relationship Id="rId9" Type="http://schemas.openxmlformats.org/officeDocument/2006/relationships/image" Target="../media/image1100.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90.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40.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900.png"/><Relationship Id="rId1" Type="http://schemas.openxmlformats.org/officeDocument/2006/relationships/slideLayout" Target="../slideLayouts/slideLayout2.xml"/><Relationship Id="rId6" Type="http://schemas.openxmlformats.org/officeDocument/2006/relationships/image" Target="../media/image1120.png"/><Relationship Id="rId5" Type="http://schemas.openxmlformats.org/officeDocument/2006/relationships/image" Target="../media/image41.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312.png"/><Relationship Id="rId7" Type="http://schemas.openxmlformats.org/officeDocument/2006/relationships/image" Target="../media/image5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34.png"/><Relationship Id="rId10" Type="http://schemas.openxmlformats.org/officeDocument/2006/relationships/image" Target="../media/image210.png"/><Relationship Id="rId9" Type="http://schemas.openxmlformats.org/officeDocument/2006/relationships/image" Target="../media/image110.png"/></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01.png"/><Relationship Id="rId3" Type="http://schemas.openxmlformats.org/officeDocument/2006/relationships/image" Target="../media/image1600.png"/><Relationship Id="rId7" Type="http://schemas.openxmlformats.org/officeDocument/2006/relationships/image" Target="../media/image510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101.png"/><Relationship Id="rId5" Type="http://schemas.openxmlformats.org/officeDocument/2006/relationships/image" Target="../media/image340.png"/><Relationship Id="rId10" Type="http://schemas.openxmlformats.org/officeDocument/2006/relationships/image" Target="../media/image270.png"/><Relationship Id="rId9" Type="http://schemas.openxmlformats.org/officeDocument/2006/relationships/image" Target="../media/image26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0.png"/><Relationship Id="rId7"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36.xml"/><Relationship Id="rId6" Type="http://schemas.openxmlformats.org/officeDocument/2006/relationships/image" Target="NULL"/><Relationship Id="rId11" Type="http://schemas.openxmlformats.org/officeDocument/2006/relationships/image" Target="../media/image19.png"/><Relationship Id="rId5" Type="http://schemas.openxmlformats.org/officeDocument/2006/relationships/image" Target="NUL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61.png"/><Relationship Id="rId3" Type="http://schemas.openxmlformats.org/officeDocument/2006/relationships/image" Target="../media/image101.png"/><Relationship Id="rId7" Type="http://schemas.openxmlformats.org/officeDocument/2006/relationships/image" Target="../media/image59.png"/><Relationship Id="rId12" Type="http://schemas.openxmlformats.org/officeDocument/2006/relationships/image" Target="../media/image61.png"/><Relationship Id="rId17" Type="http://schemas.openxmlformats.org/officeDocument/2006/relationships/image" Target="../media/image200.png"/><Relationship Id="rId2" Type="http://schemas.openxmlformats.org/officeDocument/2006/relationships/image" Target="../media/image71.png"/><Relationship Id="rId16"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56.png"/><Relationship Id="rId5" Type="http://schemas.openxmlformats.org/officeDocument/2006/relationships/image" Target="../media/image120.png"/><Relationship Id="rId15" Type="http://schemas.openxmlformats.org/officeDocument/2006/relationships/image" Target="../media/image180.png"/><Relationship Id="rId10" Type="http://schemas.openxmlformats.org/officeDocument/2006/relationships/image" Target="../media/image152.png"/><Relationship Id="rId4" Type="http://schemas.openxmlformats.org/officeDocument/2006/relationships/image" Target="../media/image111.png"/><Relationship Id="rId9" Type="http://schemas.openxmlformats.org/officeDocument/2006/relationships/image" Target="../media/image1000.png"/><Relationship Id="rId14" Type="http://schemas.openxmlformats.org/officeDocument/2006/relationships/image" Target="../media/image170.png"/></Relationships>
</file>

<file path=ppt/slides/_rels/slide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4100.png"/><Relationship Id="rId7" Type="http://schemas.openxmlformats.org/officeDocument/2006/relationships/image" Target="../media/image9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6100.png"/></Relationships>
</file>

<file path=ppt/slides/_rels/slide8.xml.rels><?xml version="1.0" encoding="UTF-8" standalone="yes"?>
<Relationships xmlns="http://schemas.openxmlformats.org/package/2006/relationships"><Relationship Id="rId3" Type="http://schemas.openxmlformats.org/officeDocument/2006/relationships/image" Target="../media/image5700.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590.png"/><Relationship Id="rId4" Type="http://schemas.openxmlformats.org/officeDocument/2006/relationships/image" Target="../media/image580.png"/></Relationships>
</file>

<file path=ppt/slides/_rels/slide9.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010.png"/><Relationship Id="rId7" Type="http://schemas.openxmlformats.org/officeDocument/2006/relationships/image" Target="../media/image191.png"/><Relationship Id="rId1" Type="http://schemas.openxmlformats.org/officeDocument/2006/relationships/slideLayout" Target="../slideLayouts/slideLayout2.xml"/><Relationship Id="rId6" Type="http://schemas.openxmlformats.org/officeDocument/2006/relationships/image" Target="../media/image205.png"/><Relationship Id="rId11" Type="http://schemas.openxmlformats.org/officeDocument/2006/relationships/image" Target="../media/image70.png"/><Relationship Id="rId5" Type="http://schemas.openxmlformats.org/officeDocument/2006/relationships/image" Target="../media/image58.png"/><Relationship Id="rId10" Type="http://schemas.openxmlformats.org/officeDocument/2006/relationships/image" Target="../media/image220.png"/><Relationship Id="rId4" Type="http://schemas.openxmlformats.org/officeDocument/2006/relationships/image" Target="../media/image57.png"/><Relationship Id="rId9"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11"/>
          <p:cNvGrpSpPr>
            <a:grpSpLocks/>
          </p:cNvGrpSpPr>
          <p:nvPr/>
        </p:nvGrpSpPr>
        <p:grpSpPr bwMode="auto">
          <a:xfrm>
            <a:off x="267" y="0"/>
            <a:ext cx="9105901" cy="7550696"/>
            <a:chOff x="-71534" y="-708909"/>
            <a:chExt cx="9106647" cy="7550696"/>
          </a:xfrm>
        </p:grpSpPr>
        <p:sp>
          <p:nvSpPr>
            <p:cNvPr id="5" name="矩形 4"/>
            <p:cNvSpPr/>
            <p:nvPr/>
          </p:nvSpPr>
          <p:spPr>
            <a:xfrm>
              <a:off x="7676324" y="4524037"/>
              <a:ext cx="844619" cy="2317750"/>
            </a:xfrm>
            <a:prstGeom prst="rect">
              <a:avLst/>
            </a:prstGeom>
            <a:solidFill>
              <a:srgbClr val="EA532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rot="5400000">
              <a:off x="4059515" y="450476"/>
              <a:ext cx="844550" cy="9106647"/>
            </a:xfrm>
            <a:prstGeom prst="rect">
              <a:avLst/>
            </a:prstGeom>
            <a:solidFill>
              <a:srgbClr val="3A88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6733271" y="-708909"/>
              <a:ext cx="844619" cy="7550696"/>
            </a:xfrm>
            <a:prstGeom prst="rect">
              <a:avLst/>
            </a:prstGeom>
            <a:solidFill>
              <a:srgbClr val="EA532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rot="5400000">
              <a:off x="4059515" y="-435349"/>
              <a:ext cx="844550" cy="9106647"/>
            </a:xfrm>
            <a:prstGeom prst="rect">
              <a:avLst/>
            </a:prstGeom>
            <a:solidFill>
              <a:srgbClr val="FCC81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7676324" y="-708909"/>
              <a:ext cx="844619" cy="5274221"/>
            </a:xfrm>
            <a:prstGeom prst="rect">
              <a:avLst/>
            </a:prstGeom>
            <a:solidFill>
              <a:srgbClr val="EA532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標題 1"/>
          <p:cNvSpPr>
            <a:spLocks noGrp="1"/>
          </p:cNvSpPr>
          <p:nvPr>
            <p:ph type="ctrTitle"/>
          </p:nvPr>
        </p:nvSpPr>
        <p:spPr>
          <a:xfrm>
            <a:off x="17" y="2105767"/>
            <a:ext cx="6804498" cy="1790700"/>
          </a:xfrm>
        </p:spPr>
        <p:txBody>
          <a:bodyPr>
            <a:normAutofit/>
          </a:bodyPr>
          <a:lstStyle/>
          <a:p>
            <a:r>
              <a:rPr lang="en-US" altLang="zh-TW" sz="4000" dirty="0">
                <a:latin typeface="Times New Roman" panose="02020603050405020304" pitchFamily="18" charset="0"/>
                <a:cs typeface="Times New Roman" panose="02020603050405020304" pitchFamily="18" charset="0"/>
              </a:rPr>
              <a:t>The Validation Experiment</a:t>
            </a:r>
            <a:endParaRPr lang="zh-TW" altLang="en-US" sz="4000" dirty="0">
              <a:latin typeface="+mn-lt"/>
            </a:endParaRPr>
          </a:p>
        </p:txBody>
      </p:sp>
      <p:sp>
        <p:nvSpPr>
          <p:cNvPr id="14" name="副標題 2"/>
          <p:cNvSpPr txBox="1">
            <a:spLocks/>
          </p:cNvSpPr>
          <p:nvPr/>
        </p:nvSpPr>
        <p:spPr>
          <a:xfrm>
            <a:off x="368523" y="4505427"/>
            <a:ext cx="6858000" cy="157002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微軟正黑體" panose="020B0604030504040204" pitchFamily="34" charset="-120"/>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zh-TW" altLang="en-US" dirty="0"/>
              <a:t>國立政治大學 資訊管理學系</a:t>
            </a:r>
          </a:p>
          <a:p>
            <a:r>
              <a:rPr lang="zh-TW" altLang="en-US" dirty="0"/>
              <a:t>蔡瑞煌  特聘教授</a:t>
            </a:r>
            <a:endParaRPr kumimoji="0" lang="en-US" altLang="zh-TW" sz="1800" b="0" i="0" u="none" strike="noStrike" kern="1200" cap="none" spc="0" normalizeH="0" baseline="0" noProof="0" dirty="0">
              <a:ln>
                <a:noFill/>
              </a:ln>
              <a:solidFill>
                <a:sysClr val="windowText" lastClr="000000"/>
              </a:solidFill>
              <a:effectLst/>
              <a:uLnTx/>
              <a:uFillTx/>
              <a:latin typeface="Calibri" panose="020F0502020204030204"/>
              <a:ea typeface="微軟正黑體" panose="020B0604030504040204" pitchFamily="34" charset="-120"/>
              <a:cs typeface="+mn-cs"/>
            </a:endParaRPr>
          </a:p>
        </p:txBody>
      </p:sp>
      <p:sp>
        <p:nvSpPr>
          <p:cNvPr id="2" name="投影片編號版面配置區 1"/>
          <p:cNvSpPr>
            <a:spLocks noGrp="1"/>
          </p:cNvSpPr>
          <p:nvPr>
            <p:ph type="sldNum" sz="quarter" idx="12"/>
          </p:nvPr>
        </p:nvSpPr>
        <p:spPr/>
        <p:txBody>
          <a:bodyPr/>
          <a:lstStyle/>
          <a:p>
            <a:pPr>
              <a:defRPr/>
            </a:pPr>
            <a:fld id="{F6D9307F-BE4E-4232-9514-DD16E5DDF2B8}" type="slidenum">
              <a:rPr lang="zh-CN" altLang="en-US" smtClean="0"/>
              <a:pPr>
                <a:defRPr/>
              </a:pPr>
              <a:t>1</a:t>
            </a:fld>
            <a:endParaRPr lang="zh-CN" altLang="en-US"/>
          </a:p>
        </p:txBody>
      </p:sp>
    </p:spTree>
    <p:extLst>
      <p:ext uri="{BB962C8B-B14F-4D97-AF65-F5344CB8AC3E}">
        <p14:creationId xmlns:p14="http://schemas.microsoft.com/office/powerpoint/2010/main" val="5143996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FD334F-2EE1-4339-BFA4-77D314F245D7}"/>
              </a:ext>
            </a:extLst>
          </p:cNvPr>
          <p:cNvSpPr>
            <a:spLocks noGrp="1"/>
          </p:cNvSpPr>
          <p:nvPr>
            <p:ph type="title"/>
          </p:nvPr>
        </p:nvSpPr>
        <p:spPr>
          <a:xfrm>
            <a:off x="251520" y="404664"/>
            <a:ext cx="8712968" cy="1786210"/>
          </a:xfrm>
        </p:spPr>
        <p:txBody>
          <a:bodyPr>
            <a:normAutofit fontScale="90000"/>
          </a:bodyPr>
          <a:lstStyle/>
          <a:p>
            <a:pPr algn="l"/>
            <a:r>
              <a:rPr lang="en-US" altLang="zh-TW" sz="4000" dirty="0"/>
              <a:t>Your new learning mechanism which is made like playing with Lego – lots of (pre-built or self-built) modules</a:t>
            </a:r>
            <a:endParaRPr lang="zh-TW" altLang="en-US" sz="4000" dirty="0"/>
          </a:p>
        </p:txBody>
      </p:sp>
      <p:pic>
        <p:nvPicPr>
          <p:cNvPr id="6" name="內容版面配置區 5">
            <a:extLst>
              <a:ext uri="{FF2B5EF4-FFF2-40B4-BE49-F238E27FC236}">
                <a16:creationId xmlns:a16="http://schemas.microsoft.com/office/drawing/2014/main" id="{F74D7BE5-3CB9-4A8F-815D-7882BE9F553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655" y="2132856"/>
            <a:ext cx="8040695" cy="4525963"/>
          </a:xfrm>
        </p:spPr>
      </p:pic>
      <p:sp>
        <p:nvSpPr>
          <p:cNvPr id="4" name="投影片編號版面配置區 3">
            <a:extLst>
              <a:ext uri="{FF2B5EF4-FFF2-40B4-BE49-F238E27FC236}">
                <a16:creationId xmlns:a16="http://schemas.microsoft.com/office/drawing/2014/main" id="{37947F72-EE01-4752-98B9-41ABDD1CD8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7A091-F146-430F-BA88-1B0CCFC6C72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文字方塊 6">
            <a:extLst>
              <a:ext uri="{FF2B5EF4-FFF2-40B4-BE49-F238E27FC236}">
                <a16:creationId xmlns:a16="http://schemas.microsoft.com/office/drawing/2014/main" id="{B71279E6-C118-4315-BDDB-A21C637BAD09}"/>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
        <p:nvSpPr>
          <p:cNvPr id="8" name="矩形 7">
            <a:extLst>
              <a:ext uri="{FF2B5EF4-FFF2-40B4-BE49-F238E27FC236}">
                <a16:creationId xmlns:a16="http://schemas.microsoft.com/office/drawing/2014/main" id="{D402645D-C4DB-4FBF-9805-F5BDAAFD80AB}"/>
              </a:ext>
            </a:extLst>
          </p:cNvPr>
          <p:cNvSpPr/>
          <p:nvPr/>
        </p:nvSpPr>
        <p:spPr>
          <a:xfrm>
            <a:off x="4932040" y="1718147"/>
            <a:ext cx="4104456"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rgbClr val="FF0000"/>
                </a:solidFill>
              </a:rPr>
              <a:t>For the AI application, some AI framework (e.g., </a:t>
            </a:r>
            <a:r>
              <a:rPr lang="en-US" altLang="zh-TW" sz="1600" dirty="0" err="1">
                <a:solidFill>
                  <a:srgbClr val="FF0000"/>
                </a:solidFill>
              </a:rPr>
              <a:t>PyTorch</a:t>
            </a:r>
            <a:r>
              <a:rPr lang="en-US" altLang="zh-TW" sz="1600" dirty="0">
                <a:solidFill>
                  <a:srgbClr val="FF0000"/>
                </a:solidFill>
              </a:rPr>
              <a:t> or TensorFlow) is used to implement the new learning mechanism.  Thus, the module concept is recommended.</a:t>
            </a:r>
            <a:endParaRPr lang="zh-TW" altLang="en-US" sz="1600" dirty="0">
              <a:solidFill>
                <a:srgbClr val="FF0000"/>
              </a:solidFill>
            </a:endParaRPr>
          </a:p>
        </p:txBody>
      </p:sp>
    </p:spTree>
    <p:extLst>
      <p:ext uri="{BB962C8B-B14F-4D97-AF65-F5344CB8AC3E}">
        <p14:creationId xmlns:p14="http://schemas.microsoft.com/office/powerpoint/2010/main" val="102755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dirty="0">
                <a:solidFill>
                  <a:prstClr val="black"/>
                </a:solidFill>
                <a:latin typeface="微軟正黑體" panose="020B0604030504040204" pitchFamily="34" charset="-120"/>
                <a:ea typeface="微軟正黑體" panose="020B0604030504040204" pitchFamily="34" charset="-120"/>
              </a:rPr>
              <a:t>The module list</a:t>
            </a:r>
            <a:endParaRPr lang="zh-TW" altLang="en-US" dirty="0"/>
          </a:p>
        </p:txBody>
      </p:sp>
      <p:sp>
        <p:nvSpPr>
          <p:cNvPr id="6" name="內容版面配置區 2"/>
          <p:cNvSpPr txBox="1">
            <a:spLocks/>
          </p:cNvSpPr>
          <p:nvPr/>
        </p:nvSpPr>
        <p:spPr>
          <a:xfrm>
            <a:off x="179512" y="1690688"/>
            <a:ext cx="8784976" cy="41145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0" fontAlgn="auto">
              <a:spcBef>
                <a:spcPct val="0"/>
              </a:spcBef>
              <a:spcAft>
                <a:spcPts val="0"/>
              </a:spcAft>
              <a:buFont typeface="Wingdings" panose="05000000000000000000" pitchFamily="2" charset="2"/>
              <a:buChar char="ü"/>
            </a:pPr>
            <a:r>
              <a:rPr lang="en-US" altLang="zh-TW" sz="3200" dirty="0">
                <a:solidFill>
                  <a:prstClr val="black"/>
                </a:solidFill>
                <a:latin typeface="微軟正黑體" panose="020B0604030504040204" pitchFamily="34" charset="-120"/>
                <a:ea typeface="微軟正黑體" panose="020B0604030504040204" pitchFamily="34" charset="-120"/>
              </a:rPr>
              <a:t> Weight-tuning</a:t>
            </a:r>
          </a:p>
          <a:p>
            <a:pPr marL="176213" indent="0" fontAlgn="auto">
              <a:spcBef>
                <a:spcPct val="0"/>
              </a:spcBef>
              <a:spcAft>
                <a:spcPts val="0"/>
              </a:spcAft>
              <a:buFont typeface="Wingdings" panose="05000000000000000000" pitchFamily="2" charset="2"/>
              <a:buChar char="ü"/>
            </a:pPr>
            <a:r>
              <a:rPr lang="en-US" altLang="zh-TW" sz="3200" dirty="0">
                <a:solidFill>
                  <a:prstClr val="black"/>
                </a:solidFill>
                <a:latin typeface="微軟正黑體" panose="020B0604030504040204" pitchFamily="34" charset="-120"/>
                <a:ea typeface="微軟正黑體" panose="020B0604030504040204" pitchFamily="34" charset="-120"/>
              </a:rPr>
              <a:t> Regularizing</a:t>
            </a:r>
          </a:p>
          <a:p>
            <a:pPr marL="176213" indent="0" fontAlgn="auto">
              <a:spcBef>
                <a:spcPct val="0"/>
              </a:spcBef>
              <a:spcAft>
                <a:spcPts val="0"/>
              </a:spcAft>
              <a:buFont typeface="Wingdings" panose="05000000000000000000" pitchFamily="2" charset="2"/>
              <a:buChar char="ü"/>
            </a:pPr>
            <a:r>
              <a:rPr lang="en-US" altLang="zh-TW" sz="3200" dirty="0">
                <a:solidFill>
                  <a:prstClr val="black"/>
                </a:solidFill>
                <a:latin typeface="微軟正黑體" panose="020B0604030504040204" pitchFamily="34" charset="-120"/>
                <a:ea typeface="微軟正黑體" panose="020B0604030504040204" pitchFamily="34" charset="-120"/>
              </a:rPr>
              <a:t> Reorganizing</a:t>
            </a:r>
          </a:p>
          <a:p>
            <a:pPr marL="176213" indent="0" fontAlgn="auto">
              <a:spcBef>
                <a:spcPct val="0"/>
              </a:spcBef>
              <a:spcAft>
                <a:spcPts val="0"/>
              </a:spcAft>
              <a:buFont typeface="Wingdings" panose="05000000000000000000" pitchFamily="2" charset="2"/>
              <a:buChar char="ü"/>
            </a:pPr>
            <a:endParaRPr lang="en-US" altLang="zh-TW" sz="3200" dirty="0">
              <a:solidFill>
                <a:prstClr val="black"/>
              </a:solidFill>
              <a:latin typeface="微軟正黑體" panose="020B0604030504040204" pitchFamily="34" charset="-120"/>
              <a:ea typeface="微軟正黑體" panose="020B0604030504040204" pitchFamily="34" charset="-120"/>
            </a:endParaRPr>
          </a:p>
          <a:p>
            <a:pPr marL="176213" indent="0" fontAlgn="auto">
              <a:spcBef>
                <a:spcPct val="0"/>
              </a:spcBef>
              <a:spcAft>
                <a:spcPts val="0"/>
              </a:spcAft>
              <a:buFont typeface="Wingdings" panose="05000000000000000000" pitchFamily="2" charset="2"/>
              <a:buChar char="ü"/>
            </a:pPr>
            <a:r>
              <a:rPr lang="en-US" altLang="zh-TW" sz="3200" dirty="0">
                <a:solidFill>
                  <a:prstClr val="black"/>
                </a:solidFill>
                <a:latin typeface="微軟正黑體" panose="020B0604030504040204" pitchFamily="34" charset="-120"/>
                <a:ea typeface="微軟正黑體" panose="020B0604030504040204" pitchFamily="34" charset="-120"/>
              </a:rPr>
              <a:t> Cramming</a:t>
            </a:r>
          </a:p>
          <a:p>
            <a:pPr marL="176213" indent="0" fontAlgn="auto">
              <a:spcBef>
                <a:spcPct val="0"/>
              </a:spcBef>
              <a:spcAft>
                <a:spcPts val="0"/>
              </a:spcAft>
              <a:buFont typeface="Wingdings" panose="05000000000000000000" pitchFamily="2" charset="2"/>
              <a:buChar char="ü"/>
            </a:pPr>
            <a:r>
              <a:rPr lang="en-US" altLang="zh-TW" sz="3200" dirty="0">
                <a:solidFill>
                  <a:prstClr val="black"/>
                </a:solidFill>
                <a:latin typeface="微軟正黑體" panose="020B0604030504040204" pitchFamily="34" charset="-120"/>
                <a:ea typeface="微軟正黑體" panose="020B0604030504040204" pitchFamily="34" charset="-120"/>
              </a:rPr>
              <a:t> Initializing</a:t>
            </a:r>
          </a:p>
          <a:p>
            <a:pPr marL="176213" indent="0" fontAlgn="auto">
              <a:spcBef>
                <a:spcPct val="0"/>
              </a:spcBef>
              <a:spcAft>
                <a:spcPts val="0"/>
              </a:spcAft>
              <a:buFont typeface="Wingdings" panose="05000000000000000000" pitchFamily="2" charset="2"/>
              <a:buChar char="ü"/>
            </a:pPr>
            <a:r>
              <a:rPr lang="en-US" altLang="zh-TW" sz="3200" dirty="0">
                <a:solidFill>
                  <a:prstClr val="black"/>
                </a:solidFill>
                <a:latin typeface="微軟正黑體" panose="020B0604030504040204" pitchFamily="34" charset="-120"/>
                <a:ea typeface="微軟正黑體" panose="020B0604030504040204" pitchFamily="34" charset="-120"/>
              </a:rPr>
              <a:t> Obtaining</a:t>
            </a:r>
          </a:p>
          <a:p>
            <a:pPr marL="176213" indent="0" fontAlgn="auto">
              <a:spcBef>
                <a:spcPct val="0"/>
              </a:spcBef>
              <a:spcAft>
                <a:spcPts val="0"/>
              </a:spcAft>
              <a:buFont typeface="Wingdings" panose="05000000000000000000" pitchFamily="2" charset="2"/>
              <a:buChar char="ü"/>
            </a:pPr>
            <a:r>
              <a:rPr lang="en-US" altLang="zh-TW" sz="3200" dirty="0">
                <a:solidFill>
                  <a:prstClr val="black"/>
                </a:solidFill>
                <a:latin typeface="微軟正黑體" panose="020B0604030504040204" pitchFamily="34" charset="-120"/>
                <a:ea typeface="微軟正黑體" panose="020B0604030504040204" pitchFamily="34" charset="-120"/>
              </a:rPr>
              <a:t> Selecting</a:t>
            </a:r>
          </a:p>
          <a:p>
            <a:pPr marL="176213" indent="0" fontAlgn="auto">
              <a:spcBef>
                <a:spcPct val="0"/>
              </a:spcBef>
              <a:spcAft>
                <a:spcPts val="0"/>
              </a:spcAft>
              <a:buFont typeface="Wingdings" panose="05000000000000000000" pitchFamily="2" charset="2"/>
              <a:buChar char="ü"/>
            </a:pPr>
            <a:r>
              <a:rPr lang="en-US" altLang="zh-TW" sz="3200" dirty="0">
                <a:solidFill>
                  <a:prstClr val="black"/>
                </a:solidFill>
                <a:latin typeface="微軟正黑體" panose="020B0604030504040204" pitchFamily="34" charset="-120"/>
                <a:ea typeface="微軟正黑體" panose="020B0604030504040204" pitchFamily="34" charset="-120"/>
              </a:rPr>
              <a:t> …</a:t>
            </a:r>
          </a:p>
        </p:txBody>
      </p:sp>
      <p:cxnSp>
        <p:nvCxnSpPr>
          <p:cNvPr id="8" name="直線接點 7"/>
          <p:cNvCxnSpPr/>
          <p:nvPr/>
        </p:nvCxnSpPr>
        <p:spPr>
          <a:xfrm flipV="1">
            <a:off x="287524" y="3270468"/>
            <a:ext cx="856895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978E14A3-7231-4BDB-8F39-B9015F777033}"/>
              </a:ext>
            </a:extLst>
          </p:cNvPr>
          <p:cNvSpPr txBox="1"/>
          <p:nvPr/>
        </p:nvSpPr>
        <p:spPr>
          <a:xfrm>
            <a:off x="4152629" y="1690689"/>
            <a:ext cx="4798066" cy="1569660"/>
          </a:xfrm>
          <a:prstGeom prst="rect">
            <a:avLst/>
          </a:prstGeom>
          <a:noFill/>
        </p:spPr>
        <p:txBody>
          <a:bodyPr wrap="square" rtlCol="0">
            <a:spAutoFit/>
          </a:bodyPr>
          <a:lstStyle/>
          <a:p>
            <a:pPr fontAlgn="base">
              <a:spcBef>
                <a:spcPct val="0"/>
              </a:spcBef>
              <a:spcAft>
                <a:spcPct val="0"/>
              </a:spcAft>
            </a:pPr>
            <a:r>
              <a:rPr lang="en-US" altLang="zh-TW" sz="2400" dirty="0">
                <a:solidFill>
                  <a:srgbClr val="FF0000"/>
                </a:solidFill>
                <a:latin typeface="Arial" charset="0"/>
                <a:ea typeface="宋体" pitchFamily="2" charset="-122"/>
              </a:rPr>
              <a:t>Optimization mechanisms: much harder to be proved by mathematical proofs, but much easier to be approved by CS code.</a:t>
            </a:r>
            <a:endParaRPr lang="zh-TW" altLang="en-US" sz="2400" dirty="0">
              <a:solidFill>
                <a:srgbClr val="FF0000"/>
              </a:solidFill>
              <a:latin typeface="Arial" charset="0"/>
              <a:ea typeface="宋体" pitchFamily="2" charset="-122"/>
            </a:endParaRPr>
          </a:p>
        </p:txBody>
      </p:sp>
      <p:sp>
        <p:nvSpPr>
          <p:cNvPr id="11" name="文字方塊 10">
            <a:extLst>
              <a:ext uri="{FF2B5EF4-FFF2-40B4-BE49-F238E27FC236}">
                <a16:creationId xmlns:a16="http://schemas.microsoft.com/office/drawing/2014/main" id="{67CC154D-8043-4A61-BFBD-83EA95ED6214}"/>
              </a:ext>
            </a:extLst>
          </p:cNvPr>
          <p:cNvSpPr txBox="1"/>
          <p:nvPr/>
        </p:nvSpPr>
        <p:spPr>
          <a:xfrm>
            <a:off x="4230518" y="3586869"/>
            <a:ext cx="4766627" cy="1569660"/>
          </a:xfrm>
          <a:prstGeom prst="rect">
            <a:avLst/>
          </a:prstGeom>
          <a:noFill/>
        </p:spPr>
        <p:txBody>
          <a:bodyPr wrap="square" rtlCol="0">
            <a:spAutoFit/>
          </a:bodyPr>
          <a:lstStyle/>
          <a:p>
            <a:pPr fontAlgn="base">
              <a:spcBef>
                <a:spcPct val="0"/>
              </a:spcBef>
              <a:spcAft>
                <a:spcPct val="0"/>
              </a:spcAft>
            </a:pPr>
            <a:r>
              <a:rPr lang="en-US" altLang="zh-TW" sz="2400" dirty="0">
                <a:solidFill>
                  <a:srgbClr val="FF0000"/>
                </a:solidFill>
                <a:latin typeface="Arial" charset="0"/>
                <a:ea typeface="宋体" pitchFamily="2" charset="-122"/>
              </a:rPr>
              <a:t>Rule-based mechanisms: much easier to be proved by mathematical proofs, but the code approval is still required. </a:t>
            </a:r>
            <a:endParaRPr lang="zh-TW" altLang="en-US" sz="2400" dirty="0">
              <a:solidFill>
                <a:srgbClr val="FF0000"/>
              </a:solidFill>
              <a:latin typeface="Arial" charset="0"/>
              <a:ea typeface="宋体" pitchFamily="2" charset="-122"/>
            </a:endParaRPr>
          </a:p>
        </p:txBody>
      </p:sp>
      <p:sp>
        <p:nvSpPr>
          <p:cNvPr id="12" name="投影片編號版面配置區 3">
            <a:extLst>
              <a:ext uri="{FF2B5EF4-FFF2-40B4-BE49-F238E27FC236}">
                <a16:creationId xmlns:a16="http://schemas.microsoft.com/office/drawing/2014/main" id="{06BF48C5-9DBF-4FC2-BDEA-7BE7A38E7772}"/>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11</a:t>
            </a:fld>
            <a:endParaRPr lang="zh-TW" altLang="en-US" sz="1400" dirty="0"/>
          </a:p>
        </p:txBody>
      </p:sp>
      <p:sp>
        <p:nvSpPr>
          <p:cNvPr id="9" name="文字方塊 8">
            <a:extLst>
              <a:ext uri="{FF2B5EF4-FFF2-40B4-BE49-F238E27FC236}">
                <a16:creationId xmlns:a16="http://schemas.microsoft.com/office/drawing/2014/main" id="{B9CB55D6-C378-44D4-8683-BB15DDF2DB0A}"/>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32554029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9"/>
            <a:ext cx="9144000" cy="1143000"/>
          </a:xfrm>
        </p:spPr>
        <p:txBody>
          <a:bodyPr>
            <a:noAutofit/>
          </a:bodyPr>
          <a:lstStyle/>
          <a:p>
            <a:r>
              <a:rPr lang="en-US" altLang="zh-TW" sz="4000" dirty="0">
                <a:latin typeface="+mj-lt"/>
                <a:cs typeface="Times New Roman" panose="02020603050405020304" pitchFamily="18" charset="0"/>
              </a:rPr>
              <a:t>Validate the new mechanism</a:t>
            </a:r>
            <a:endParaRPr lang="zh-TW" altLang="en-US" sz="4000" dirty="0">
              <a:latin typeface="+mj-lt"/>
              <a:cs typeface="Times New Roman" panose="02020603050405020304" pitchFamily="18" charset="0"/>
            </a:endParaRPr>
          </a:p>
        </p:txBody>
      </p:sp>
      <p:sp>
        <p:nvSpPr>
          <p:cNvPr id="3" name="內容版面配置區 2"/>
          <p:cNvSpPr>
            <a:spLocks noGrp="1"/>
          </p:cNvSpPr>
          <p:nvPr>
            <p:ph idx="1"/>
          </p:nvPr>
        </p:nvSpPr>
        <p:spPr>
          <a:xfrm>
            <a:off x="107504" y="1550379"/>
            <a:ext cx="8928992" cy="5171098"/>
          </a:xfrm>
        </p:spPr>
        <p:txBody>
          <a:bodyPr>
            <a:normAutofit lnSpcReduction="10000"/>
          </a:bodyPr>
          <a:lstStyle/>
          <a:p>
            <a:r>
              <a:rPr lang="en-US" altLang="zh-TW" sz="2400" dirty="0">
                <a:sym typeface="Wingdings" panose="05000000000000000000" pitchFamily="2" charset="2"/>
              </a:rPr>
              <a:t>Cannot validate the new learning mechanism through the </a:t>
            </a:r>
            <a:r>
              <a:rPr lang="en-US" altLang="zh-TW" sz="2400" b="1" dirty="0">
                <a:sym typeface="Wingdings" panose="05000000000000000000" pitchFamily="2" charset="2"/>
              </a:rPr>
              <a:t>mathematical proof</a:t>
            </a:r>
            <a:r>
              <a:rPr lang="en-US" altLang="zh-TW" sz="2400" dirty="0">
                <a:sym typeface="Wingdings" panose="05000000000000000000" pitchFamily="2" charset="2"/>
              </a:rPr>
              <a:t>.</a:t>
            </a:r>
          </a:p>
          <a:p>
            <a:r>
              <a:rPr lang="en-US" altLang="zh-TW" sz="2400" dirty="0"/>
              <a:t>To validate the new learning mechanism, you need to make it</a:t>
            </a:r>
            <a:r>
              <a:rPr lang="en-US" altLang="zh-TW" sz="2400" dirty="0">
                <a:sym typeface="Wingdings" panose="05000000000000000000" pitchFamily="2" charset="2"/>
              </a:rPr>
              <a:t> and then to set up an AI application experiment with the </a:t>
            </a:r>
            <a:r>
              <a:rPr lang="en-US" altLang="zh-TW" sz="2400" dirty="0">
                <a:solidFill>
                  <a:srgbClr val="FF0000"/>
                </a:solidFill>
                <a:sym typeface="Wingdings" panose="05000000000000000000" pitchFamily="2" charset="2"/>
              </a:rPr>
              <a:t>real-world data</a:t>
            </a:r>
            <a:r>
              <a:rPr lang="en-US" altLang="zh-TW" sz="2400" dirty="0">
                <a:sym typeface="Wingdings" panose="05000000000000000000" pitchFamily="2" charset="2"/>
              </a:rPr>
              <a:t>, </a:t>
            </a:r>
            <a:r>
              <a:rPr lang="en-US" altLang="zh-TW" sz="2400" dirty="0">
                <a:solidFill>
                  <a:srgbClr val="FF0000"/>
                </a:solidFill>
                <a:sym typeface="Wingdings" panose="05000000000000000000" pitchFamily="2" charset="2"/>
              </a:rPr>
              <a:t>the proposed learning mechanism</a:t>
            </a:r>
            <a:r>
              <a:rPr lang="en-US" altLang="zh-TW" sz="2400" dirty="0">
                <a:sym typeface="Wingdings" panose="05000000000000000000" pitchFamily="2" charset="2"/>
              </a:rPr>
              <a:t>, and </a:t>
            </a:r>
            <a:r>
              <a:rPr lang="en-US" altLang="zh-TW" sz="2400" dirty="0">
                <a:solidFill>
                  <a:srgbClr val="FF0000"/>
                </a:solidFill>
                <a:sym typeface="Wingdings" panose="05000000000000000000" pitchFamily="2" charset="2"/>
              </a:rPr>
              <a:t>the computation capability</a:t>
            </a:r>
            <a:r>
              <a:rPr lang="en-US" altLang="zh-TW" sz="2400" dirty="0">
                <a:sym typeface="Wingdings" panose="05000000000000000000" pitchFamily="2" charset="2"/>
              </a:rPr>
              <a:t>.</a:t>
            </a:r>
          </a:p>
          <a:p>
            <a:r>
              <a:rPr lang="en-US" altLang="zh-TW" sz="2400" dirty="0">
                <a:sym typeface="Wingdings" panose="05000000000000000000" pitchFamily="2" charset="2"/>
              </a:rPr>
              <a:t>Within the experiment, explore two kinds of issues:</a:t>
            </a:r>
          </a:p>
          <a:p>
            <a:pPr marL="635000" indent="-457200">
              <a:buFont typeface="+mj-lt"/>
              <a:buAutoNum type="arabicPeriod"/>
            </a:pPr>
            <a:r>
              <a:rPr lang="en-US" altLang="zh-TW" sz="2400" dirty="0"/>
              <a:t>The </a:t>
            </a:r>
            <a:r>
              <a:rPr lang="en-US" altLang="zh-TW" sz="2400" dirty="0">
                <a:solidFill>
                  <a:srgbClr val="FF0000"/>
                </a:solidFill>
              </a:rPr>
              <a:t>AI fundamental study </a:t>
            </a:r>
            <a:r>
              <a:rPr lang="en-US" altLang="zh-TW" sz="2400" dirty="0"/>
              <a:t>issue regarding </a:t>
            </a:r>
            <a:r>
              <a:rPr lang="en-US" altLang="zh-TW" sz="2400" dirty="0">
                <a:solidFill>
                  <a:srgbClr val="0070C0"/>
                </a:solidFill>
              </a:rPr>
              <a:t>the learning mechanism</a:t>
            </a:r>
            <a:r>
              <a:rPr lang="en-US" altLang="zh-TW" sz="2400" dirty="0"/>
              <a:t>. For example, whether the corresponding learning process does display </a:t>
            </a:r>
            <a:r>
              <a:rPr lang="en-US" altLang="zh-TW" sz="2400" dirty="0">
                <a:solidFill>
                  <a:srgbClr val="FF0000"/>
                </a:solidFill>
              </a:rPr>
              <a:t>the proposed ideas/concepts</a:t>
            </a:r>
            <a:r>
              <a:rPr lang="en-US" altLang="zh-TW" sz="2400" dirty="0"/>
              <a:t>.</a:t>
            </a:r>
            <a:endParaRPr lang="en-US" altLang="zh-TW" sz="2400" dirty="0">
              <a:solidFill>
                <a:srgbClr val="0070C0"/>
              </a:solidFill>
            </a:endParaRPr>
          </a:p>
          <a:p>
            <a:pPr marL="635000" indent="-457200">
              <a:buFont typeface="+mj-lt"/>
              <a:buAutoNum type="arabicPeriod"/>
            </a:pPr>
            <a:r>
              <a:rPr lang="en-US" altLang="zh-TW" sz="2400" dirty="0">
                <a:solidFill>
                  <a:srgbClr val="0070C0"/>
                </a:solidFill>
              </a:rPr>
              <a:t>The </a:t>
            </a:r>
            <a:r>
              <a:rPr lang="en-US" altLang="zh-TW" sz="2400" dirty="0">
                <a:solidFill>
                  <a:srgbClr val="FF0000"/>
                </a:solidFill>
              </a:rPr>
              <a:t>AI application study </a:t>
            </a:r>
            <a:r>
              <a:rPr lang="en-US" altLang="zh-TW" sz="2400" dirty="0"/>
              <a:t>issue regarding </a:t>
            </a:r>
            <a:r>
              <a:rPr lang="en-US" altLang="zh-TW" sz="2400" dirty="0">
                <a:solidFill>
                  <a:srgbClr val="0070C0"/>
                </a:solidFill>
              </a:rPr>
              <a:t>the AI system</a:t>
            </a:r>
            <a:r>
              <a:rPr lang="en-US" altLang="zh-TW" sz="2400" dirty="0"/>
              <a:t>. For example, </a:t>
            </a:r>
            <a:r>
              <a:rPr lang="en-US" altLang="zh-TW" sz="2400" dirty="0">
                <a:sym typeface="Wingdings" panose="05000000000000000000" pitchFamily="2" charset="2"/>
              </a:rPr>
              <a:t>whether the proposed learning mechanism does lead to </a:t>
            </a:r>
            <a:r>
              <a:rPr lang="en-US" altLang="zh-TW" sz="2400" dirty="0">
                <a:solidFill>
                  <a:srgbClr val="FF0000"/>
                </a:solidFill>
                <a:sym typeface="Wingdings" panose="05000000000000000000" pitchFamily="2" charset="2"/>
              </a:rPr>
              <a:t>good application performances</a:t>
            </a:r>
            <a:r>
              <a:rPr lang="zh-TW" altLang="en-US" sz="2400" dirty="0">
                <a:solidFill>
                  <a:srgbClr val="FF0000"/>
                </a:solidFill>
              </a:rPr>
              <a:t> </a:t>
            </a:r>
            <a:r>
              <a:rPr lang="en-US" altLang="zh-TW" sz="2400" dirty="0"/>
              <a:t>(in terms of efficiency and effectiveness)</a:t>
            </a:r>
            <a:r>
              <a:rPr lang="en-US" altLang="zh-TW" sz="2400" dirty="0">
                <a:sym typeface="Wingdings" panose="05000000000000000000" pitchFamily="2" charset="2"/>
              </a:rPr>
              <a:t>.</a:t>
            </a:r>
            <a:endParaRPr lang="en-US" altLang="zh-TW" sz="2400" dirty="0"/>
          </a:p>
        </p:txBody>
      </p:sp>
      <p:sp>
        <p:nvSpPr>
          <p:cNvPr id="5" name="投影片編號版面配置區 3">
            <a:extLst>
              <a:ext uri="{FF2B5EF4-FFF2-40B4-BE49-F238E27FC236}">
                <a16:creationId xmlns:a16="http://schemas.microsoft.com/office/drawing/2014/main" id="{2F80D7B9-B043-4820-8BB8-5828F20CFECE}"/>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12</a:t>
            </a:fld>
            <a:endParaRPr lang="zh-TW" altLang="en-US" sz="1400" dirty="0"/>
          </a:p>
        </p:txBody>
      </p:sp>
      <p:sp>
        <p:nvSpPr>
          <p:cNvPr id="6" name="文字方塊 5">
            <a:extLst>
              <a:ext uri="{FF2B5EF4-FFF2-40B4-BE49-F238E27FC236}">
                <a16:creationId xmlns:a16="http://schemas.microsoft.com/office/drawing/2014/main" id="{DBCCA211-F2F4-4B54-8211-2D4BBA911805}"/>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41571310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79512" y="1268760"/>
            <a:ext cx="8712968" cy="5184576"/>
          </a:xfrm>
        </p:spPr>
        <p:txBody>
          <a:bodyPr>
            <a:noAutofit/>
          </a:bodyPr>
          <a:lstStyle/>
          <a:p>
            <a:pPr marL="0" indent="0">
              <a:buNone/>
            </a:pPr>
            <a:r>
              <a:rPr lang="en-US" altLang="zh-TW" sz="2400" dirty="0"/>
              <a:t>The experiment</a:t>
            </a:r>
            <a:r>
              <a:rPr lang="zh-TW" altLang="en-US" sz="2400" dirty="0"/>
              <a:t> </a:t>
            </a:r>
            <a:r>
              <a:rPr lang="en-US" altLang="zh-TW" sz="2400" dirty="0"/>
              <a:t>results should provide evidences for examining whether</a:t>
            </a:r>
          </a:p>
          <a:p>
            <a:pPr marL="457200" indent="-457200">
              <a:buFont typeface="+mj-lt"/>
              <a:buAutoNum type="arabicPeriod"/>
            </a:pPr>
            <a:r>
              <a:rPr lang="en-US" altLang="zh-TW" sz="2400" dirty="0"/>
              <a:t>the corresponding learning process does display </a:t>
            </a:r>
            <a:r>
              <a:rPr lang="en-US" altLang="zh-TW" sz="2400" dirty="0">
                <a:solidFill>
                  <a:srgbClr val="FF0000"/>
                </a:solidFill>
              </a:rPr>
              <a:t>the proposed ideas/concepts</a:t>
            </a:r>
            <a:r>
              <a:rPr lang="zh-TW" altLang="en-US" sz="2400" dirty="0">
                <a:solidFill>
                  <a:srgbClr val="FF0000"/>
                </a:solidFill>
              </a:rPr>
              <a:t> </a:t>
            </a:r>
            <a:r>
              <a:rPr lang="en-US" altLang="zh-TW" sz="2400" dirty="0"/>
              <a:t>(e.g., </a:t>
            </a:r>
            <a:r>
              <a:rPr lang="en-US" altLang="zh-TW" sz="2400" dirty="0">
                <a:solidFill>
                  <a:srgbClr val="00B0F0"/>
                </a:solidFill>
              </a:rPr>
              <a:t>the LTS module, the cramming module, and the reorganizing module</a:t>
            </a:r>
            <a:r>
              <a:rPr lang="en-US" altLang="zh-TW" sz="2400" dirty="0">
                <a:solidFill>
                  <a:srgbClr val="FF0000"/>
                </a:solidFill>
              </a:rPr>
              <a:t> can help cope with the </a:t>
            </a:r>
            <a:r>
              <a:rPr lang="en-US" altLang="zh-TW" sz="2400" dirty="0"/>
              <a:t>encountered </a:t>
            </a:r>
            <a:r>
              <a:rPr lang="en-US" altLang="zh-TW" sz="2400" u="sng" dirty="0">
                <a:solidFill>
                  <a:srgbClr val="FF0000"/>
                </a:solidFill>
              </a:rPr>
              <a:t>undesired attractors</a:t>
            </a:r>
            <a:r>
              <a:rPr lang="en-US" altLang="zh-TW" sz="2400" dirty="0">
                <a:solidFill>
                  <a:srgbClr val="FF0000"/>
                </a:solidFill>
              </a:rPr>
              <a:t> </a:t>
            </a:r>
            <a:r>
              <a:rPr lang="en-US" altLang="zh-TW" sz="2400" dirty="0"/>
              <a:t>and</a:t>
            </a:r>
            <a:r>
              <a:rPr lang="en-US" altLang="zh-TW" sz="2400" dirty="0">
                <a:solidFill>
                  <a:srgbClr val="FF0000"/>
                </a:solidFill>
              </a:rPr>
              <a:t> alleviate the </a:t>
            </a:r>
            <a:r>
              <a:rPr lang="en-US" altLang="zh-TW" sz="2400" u="sng" dirty="0">
                <a:solidFill>
                  <a:srgbClr val="FF0000"/>
                </a:solidFill>
              </a:rPr>
              <a:t>overfitting</a:t>
            </a:r>
            <a:r>
              <a:rPr lang="en-US" altLang="zh-TW" sz="2400" dirty="0">
                <a:solidFill>
                  <a:srgbClr val="FF0000"/>
                </a:solidFill>
              </a:rPr>
              <a:t> </a:t>
            </a:r>
            <a:r>
              <a:rPr lang="en-US" altLang="zh-TW" sz="2400" u="sng" dirty="0">
                <a:solidFill>
                  <a:srgbClr val="FF0000"/>
                </a:solidFill>
              </a:rPr>
              <a:t>tendency</a:t>
            </a:r>
            <a:r>
              <a:rPr lang="en-US" altLang="zh-TW" sz="2400" dirty="0"/>
              <a:t>.)</a:t>
            </a:r>
            <a:endParaRPr lang="en-US" altLang="zh-TW" sz="2400" dirty="0">
              <a:solidFill>
                <a:srgbClr val="0070C0"/>
              </a:solidFill>
            </a:endParaRPr>
          </a:p>
          <a:p>
            <a:pPr marL="457200" indent="-457200">
              <a:buFont typeface="+mj-lt"/>
              <a:buAutoNum type="arabicPeriod"/>
            </a:pPr>
            <a:r>
              <a:rPr lang="en-US" altLang="zh-TW" sz="2400" dirty="0">
                <a:sym typeface="Wingdings" panose="05000000000000000000" pitchFamily="2" charset="2"/>
              </a:rPr>
              <a:t>the proposed learning mechanism does lead to </a:t>
            </a:r>
            <a:r>
              <a:rPr lang="en-US" altLang="zh-TW" sz="2400" dirty="0">
                <a:solidFill>
                  <a:srgbClr val="FF0000"/>
                </a:solidFill>
                <a:sym typeface="Wingdings" panose="05000000000000000000" pitchFamily="2" charset="2"/>
              </a:rPr>
              <a:t>good application performances</a:t>
            </a:r>
            <a:r>
              <a:rPr lang="zh-TW" altLang="en-US" sz="2400" dirty="0">
                <a:solidFill>
                  <a:srgbClr val="FF0000"/>
                </a:solidFill>
              </a:rPr>
              <a:t> </a:t>
            </a:r>
            <a:r>
              <a:rPr lang="en-US" altLang="zh-TW" sz="2400" dirty="0">
                <a:solidFill>
                  <a:srgbClr val="00B0F0"/>
                </a:solidFill>
              </a:rPr>
              <a:t>in terms of efficiency and effectiveness</a:t>
            </a:r>
            <a:r>
              <a:rPr lang="en-US" altLang="zh-TW" sz="2400" dirty="0"/>
              <a:t> (e.g., the </a:t>
            </a:r>
            <a:r>
              <a:rPr lang="en-US" altLang="zh-TW" sz="2400" u="sng" dirty="0">
                <a:solidFill>
                  <a:srgbClr val="FF0000"/>
                </a:solidFill>
              </a:rPr>
              <a:t>total training time </a:t>
            </a:r>
            <a:r>
              <a:rPr lang="en-US" altLang="zh-TW" sz="2400" dirty="0"/>
              <a:t>is acceptable and the proposed learning mechanism can have better</a:t>
            </a:r>
            <a:r>
              <a:rPr lang="en-US" altLang="zh-TW" sz="2400" dirty="0">
                <a:solidFill>
                  <a:srgbClr val="FF0000"/>
                </a:solidFill>
              </a:rPr>
              <a:t> </a:t>
            </a:r>
            <a:r>
              <a:rPr lang="en-US" altLang="zh-TW" sz="2400" u="sng" dirty="0">
                <a:solidFill>
                  <a:srgbClr val="FF0000"/>
                </a:solidFill>
              </a:rPr>
              <a:t>accuracy</a:t>
            </a:r>
            <a:r>
              <a:rPr lang="en-US" altLang="zh-TW" sz="2400" dirty="0">
                <a:solidFill>
                  <a:srgbClr val="FF0000"/>
                </a:solidFill>
              </a:rPr>
              <a:t> </a:t>
            </a:r>
            <a:r>
              <a:rPr lang="en-US" altLang="zh-TW" sz="2400" dirty="0"/>
              <a:t>than other tools in the literature.)</a:t>
            </a:r>
          </a:p>
        </p:txBody>
      </p:sp>
      <p:sp>
        <p:nvSpPr>
          <p:cNvPr id="4" name="標題 1"/>
          <p:cNvSpPr>
            <a:spLocks noGrp="1"/>
          </p:cNvSpPr>
          <p:nvPr>
            <p:ph type="title"/>
          </p:nvPr>
        </p:nvSpPr>
        <p:spPr>
          <a:xfrm>
            <a:off x="457200" y="274638"/>
            <a:ext cx="8229600" cy="1143000"/>
          </a:xfrm>
        </p:spPr>
        <p:txBody>
          <a:bodyPr>
            <a:normAutofit/>
          </a:bodyPr>
          <a:lstStyle/>
          <a:p>
            <a:pPr algn="ctr"/>
            <a:r>
              <a:rPr lang="en-US" altLang="zh-TW" dirty="0"/>
              <a:t>Objectives of the experiment</a:t>
            </a:r>
            <a:endParaRPr lang="zh-TW" altLang="en-US" dirty="0"/>
          </a:p>
        </p:txBody>
      </p:sp>
      <p:sp>
        <p:nvSpPr>
          <p:cNvPr id="5" name="投影片編號版面配置區 3">
            <a:extLst>
              <a:ext uri="{FF2B5EF4-FFF2-40B4-BE49-F238E27FC236}">
                <a16:creationId xmlns:a16="http://schemas.microsoft.com/office/drawing/2014/main" id="{24F04FAE-DAFE-4F59-B164-F59E2F98A6B6}"/>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13</a:t>
            </a:fld>
            <a:endParaRPr lang="zh-TW" altLang="en-US" sz="1400" dirty="0">
              <a:solidFill>
                <a:prstClr val="black">
                  <a:tint val="75000"/>
                </a:prstClr>
              </a:solidFill>
            </a:endParaRPr>
          </a:p>
        </p:txBody>
      </p:sp>
    </p:spTree>
    <p:extLst>
      <p:ext uri="{BB962C8B-B14F-4D97-AF65-F5344CB8AC3E}">
        <p14:creationId xmlns:p14="http://schemas.microsoft.com/office/powerpoint/2010/main" val="320712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normAutofit fontScale="90000"/>
          </a:bodyPr>
          <a:lstStyle/>
          <a:p>
            <a:r>
              <a:rPr lang="en-US" altLang="zh-TW" dirty="0"/>
              <a:t>Derive insights from the experiment result</a:t>
            </a:r>
            <a:endParaRPr lang="zh-TW" altLang="en-US" dirty="0"/>
          </a:p>
        </p:txBody>
      </p:sp>
      <p:sp>
        <p:nvSpPr>
          <p:cNvPr id="3" name="內容版面配置區 2"/>
          <p:cNvSpPr>
            <a:spLocks noGrp="1"/>
          </p:cNvSpPr>
          <p:nvPr>
            <p:ph idx="1"/>
          </p:nvPr>
        </p:nvSpPr>
        <p:spPr>
          <a:xfrm>
            <a:off x="457200" y="1600207"/>
            <a:ext cx="8229600" cy="2404857"/>
          </a:xfrm>
        </p:spPr>
        <p:txBody>
          <a:bodyPr/>
          <a:lstStyle/>
          <a:p>
            <a:r>
              <a:rPr lang="en-US" altLang="zh-TW" dirty="0">
                <a:solidFill>
                  <a:srgbClr val="FF0000"/>
                </a:solidFill>
              </a:rPr>
              <a:t>Insights </a:t>
            </a:r>
            <a:r>
              <a:rPr lang="en-US" altLang="zh-TW" dirty="0"/>
              <a:t>regarding </a:t>
            </a:r>
            <a:r>
              <a:rPr lang="en-US" altLang="zh-TW" dirty="0">
                <a:solidFill>
                  <a:srgbClr val="FF0000"/>
                </a:solidFill>
              </a:rPr>
              <a:t>the proposed learning mechanism</a:t>
            </a:r>
            <a:r>
              <a:rPr lang="en-US" altLang="zh-TW" dirty="0"/>
              <a:t> for </a:t>
            </a:r>
            <a:r>
              <a:rPr lang="en-US" altLang="zh-TW" dirty="0">
                <a:solidFill>
                  <a:srgbClr val="FF0000"/>
                </a:solidFill>
              </a:rPr>
              <a:t>the AI professionals</a:t>
            </a:r>
            <a:r>
              <a:rPr lang="en-US" altLang="zh-TW" dirty="0"/>
              <a:t>.</a:t>
            </a:r>
            <a:endParaRPr lang="zh-TW" altLang="en-US" dirty="0"/>
          </a:p>
          <a:p>
            <a:r>
              <a:rPr lang="en-US" altLang="zh-TW" dirty="0">
                <a:solidFill>
                  <a:srgbClr val="FF0000"/>
                </a:solidFill>
              </a:rPr>
              <a:t>Insights</a:t>
            </a:r>
            <a:r>
              <a:rPr lang="en-US" altLang="zh-TW" dirty="0"/>
              <a:t> regarding </a:t>
            </a:r>
            <a:r>
              <a:rPr lang="en-US" altLang="zh-TW" dirty="0">
                <a:solidFill>
                  <a:srgbClr val="FF0000"/>
                </a:solidFill>
              </a:rPr>
              <a:t>the AI application </a:t>
            </a:r>
            <a:r>
              <a:rPr lang="en-US" altLang="zh-TW" dirty="0"/>
              <a:t>for the </a:t>
            </a:r>
            <a:r>
              <a:rPr lang="en-US" altLang="zh-TW" dirty="0">
                <a:solidFill>
                  <a:srgbClr val="FF0000"/>
                </a:solidFill>
              </a:rPr>
              <a:t>domain professionals</a:t>
            </a:r>
            <a:r>
              <a:rPr lang="en-US" altLang="zh-TW" dirty="0"/>
              <a:t>.</a:t>
            </a:r>
            <a:endParaRPr lang="zh-TW" altLang="en-US" dirty="0"/>
          </a:p>
        </p:txBody>
      </p:sp>
    </p:spTree>
    <p:extLst>
      <p:ext uri="{BB962C8B-B14F-4D97-AF65-F5344CB8AC3E}">
        <p14:creationId xmlns:p14="http://schemas.microsoft.com/office/powerpoint/2010/main" val="252038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663A8C-4C08-4AC6-AC2A-05EB945472A4}"/>
              </a:ext>
            </a:extLst>
          </p:cNvPr>
          <p:cNvSpPr>
            <a:spLocks noGrp="1"/>
          </p:cNvSpPr>
          <p:nvPr>
            <p:ph type="title"/>
          </p:nvPr>
        </p:nvSpPr>
        <p:spPr/>
        <p:txBody>
          <a:bodyPr/>
          <a:lstStyle/>
          <a:p>
            <a:r>
              <a:rPr lang="en-US" altLang="zh-TW" dirty="0"/>
              <a:t>Present your AI application</a:t>
            </a:r>
            <a:endParaRPr lang="zh-TW" altLang="en-US" dirty="0"/>
          </a:p>
        </p:txBody>
      </p:sp>
      <p:sp>
        <p:nvSpPr>
          <p:cNvPr id="3" name="內容版面配置區 2">
            <a:extLst>
              <a:ext uri="{FF2B5EF4-FFF2-40B4-BE49-F238E27FC236}">
                <a16:creationId xmlns:a16="http://schemas.microsoft.com/office/drawing/2014/main" id="{F57F5A8C-1D33-464A-A0FA-CC0FFEEEFFBD}"/>
              </a:ext>
            </a:extLst>
          </p:cNvPr>
          <p:cNvSpPr>
            <a:spLocks noGrp="1"/>
          </p:cNvSpPr>
          <p:nvPr>
            <p:ph idx="1"/>
          </p:nvPr>
        </p:nvSpPr>
        <p:spPr>
          <a:xfrm>
            <a:off x="0" y="1407699"/>
            <a:ext cx="8856984" cy="5257794"/>
          </a:xfrm>
        </p:spPr>
        <p:txBody>
          <a:bodyPr>
            <a:normAutofit fontScale="92500" lnSpcReduction="20000"/>
          </a:bodyPr>
          <a:lstStyle/>
          <a:p>
            <a:pPr marL="354013" indent="-354013">
              <a:buFont typeface="+mj-lt"/>
              <a:buAutoNum type="arabicPeriod"/>
            </a:pPr>
            <a:r>
              <a:rPr lang="zh-TW" altLang="zh-TW" dirty="0"/>
              <a:t>描述核心問題：</a:t>
            </a:r>
            <a:r>
              <a:rPr lang="en-US" altLang="zh-TW" dirty="0"/>
              <a:t>AI </a:t>
            </a:r>
            <a:r>
              <a:rPr lang="zh-TW" altLang="en-US" dirty="0"/>
              <a:t>應用研究要</a:t>
            </a:r>
            <a:r>
              <a:rPr lang="zh-TW" altLang="zh-TW" dirty="0"/>
              <a:t>處理之核心問題是什麼？</a:t>
            </a:r>
            <a:endParaRPr lang="en-US" altLang="zh-TW" dirty="0"/>
          </a:p>
          <a:p>
            <a:pPr marL="354013" lvl="0" indent="-354013">
              <a:buFont typeface="+mj-lt"/>
              <a:buAutoNum type="arabicPeriod"/>
            </a:pPr>
            <a:r>
              <a:rPr lang="zh-TW" altLang="zh-TW" dirty="0"/>
              <a:t>描述</a:t>
            </a:r>
            <a:r>
              <a:rPr lang="zh-TW" altLang="en-US" dirty="0"/>
              <a:t>自變數</a:t>
            </a:r>
            <a:r>
              <a:rPr lang="en-US" altLang="zh-TW" b="1" dirty="0"/>
              <a:t>x</a:t>
            </a:r>
            <a:r>
              <a:rPr lang="zh-TW" altLang="en-US" dirty="0"/>
              <a:t>和因變數</a:t>
            </a:r>
            <a:r>
              <a:rPr lang="en-US" altLang="zh-TW" i="1" dirty="0"/>
              <a:t>y</a:t>
            </a:r>
            <a:r>
              <a:rPr lang="zh-TW" altLang="zh-TW" dirty="0"/>
              <a:t>。</a:t>
            </a:r>
            <a:endParaRPr lang="en-US" altLang="zh-TW" dirty="0"/>
          </a:p>
          <a:p>
            <a:pPr marL="354013" lvl="0" indent="-354013">
              <a:buFont typeface="+mj-lt"/>
              <a:buAutoNum type="arabicPeriod"/>
            </a:pPr>
            <a:r>
              <a:rPr lang="zh-TW" altLang="zh-TW" dirty="0"/>
              <a:t>描述實際</a:t>
            </a:r>
            <a:r>
              <a:rPr lang="zh-TW" altLang="en-US" dirty="0"/>
              <a:t>使用</a:t>
            </a:r>
            <a:r>
              <a:rPr lang="zh-TW" altLang="zh-TW" dirty="0"/>
              <a:t>的</a:t>
            </a:r>
            <a:r>
              <a:rPr lang="zh-TW" altLang="en-US" dirty="0"/>
              <a:t>資料</a:t>
            </a:r>
            <a:r>
              <a:rPr lang="zh-TW" altLang="zh-TW" dirty="0"/>
              <a:t>。</a:t>
            </a:r>
          </a:p>
          <a:p>
            <a:pPr marL="354013" lvl="0" indent="-354013">
              <a:buFont typeface="+mj-lt"/>
              <a:buAutoNum type="arabicPeriod"/>
            </a:pPr>
            <a:r>
              <a:rPr lang="zh-TW" altLang="zh-TW" dirty="0"/>
              <a:t>描述解決核心問題</a:t>
            </a:r>
            <a:r>
              <a:rPr lang="zh-TW" altLang="en-US" dirty="0"/>
              <a:t>所</a:t>
            </a:r>
            <a:r>
              <a:rPr lang="zh-TW" altLang="zh-TW" dirty="0"/>
              <a:t>採用的</a:t>
            </a:r>
            <a:r>
              <a:rPr lang="zh-TW" altLang="en-US" dirty="0"/>
              <a:t>新型學習演算法</a:t>
            </a:r>
            <a:r>
              <a:rPr lang="zh-TW" altLang="zh-TW" dirty="0"/>
              <a:t>。</a:t>
            </a:r>
          </a:p>
          <a:p>
            <a:pPr marL="354013" indent="-354013">
              <a:buFont typeface="+mj-lt"/>
              <a:buAutoNum type="arabicPeriod"/>
            </a:pPr>
            <a:r>
              <a:rPr lang="zh-TW" altLang="zh-TW" dirty="0"/>
              <a:t>描述</a:t>
            </a:r>
            <a:r>
              <a:rPr lang="zh-TW" altLang="en-US" dirty="0"/>
              <a:t>新型學習演算法的電腦實作環境</a:t>
            </a:r>
            <a:r>
              <a:rPr lang="zh-TW" altLang="zh-TW" dirty="0"/>
              <a:t>。</a:t>
            </a:r>
          </a:p>
          <a:p>
            <a:pPr marL="354013" lvl="0" indent="-354013">
              <a:buFont typeface="+mj-lt"/>
              <a:buAutoNum type="arabicPeriod"/>
            </a:pPr>
            <a:r>
              <a:rPr lang="zh-TW" altLang="zh-TW" dirty="0"/>
              <a:t>描述</a:t>
            </a:r>
            <a:r>
              <a:rPr lang="zh-TW" altLang="en-US" dirty="0"/>
              <a:t>實驗目的</a:t>
            </a:r>
            <a:r>
              <a:rPr lang="zh-TW" altLang="zh-TW" dirty="0"/>
              <a:t>：</a:t>
            </a:r>
            <a:r>
              <a:rPr lang="zh-TW" altLang="en-US" dirty="0"/>
              <a:t>如何驗證</a:t>
            </a:r>
            <a:r>
              <a:rPr lang="zh-TW" altLang="zh-TW" dirty="0"/>
              <a:t>此</a:t>
            </a:r>
            <a:r>
              <a:rPr lang="zh-TW" altLang="en-US" dirty="0"/>
              <a:t>新型學習演算法</a:t>
            </a:r>
            <a:r>
              <a:rPr lang="zh-TW" altLang="zh-TW" dirty="0"/>
              <a:t>的優點。</a:t>
            </a:r>
            <a:endParaRPr lang="en-US" altLang="zh-TW" dirty="0"/>
          </a:p>
          <a:p>
            <a:pPr marL="354013" lvl="0" indent="-354013">
              <a:buFont typeface="+mj-lt"/>
              <a:buAutoNum type="arabicPeriod"/>
            </a:pPr>
            <a:r>
              <a:rPr lang="zh-TW" altLang="zh-TW" dirty="0"/>
              <a:t>描述</a:t>
            </a:r>
            <a:r>
              <a:rPr lang="zh-TW" altLang="en-US" dirty="0"/>
              <a:t>新型學習演算法之對照組</a:t>
            </a:r>
            <a:r>
              <a:rPr lang="zh-TW" altLang="zh-TW" dirty="0"/>
              <a:t>。</a:t>
            </a:r>
            <a:r>
              <a:rPr lang="en-US" altLang="zh-TW" dirty="0"/>
              <a:t> </a:t>
            </a:r>
          </a:p>
          <a:p>
            <a:pPr marL="354013" indent="-354013">
              <a:buFont typeface="+mj-lt"/>
              <a:buAutoNum type="arabicPeriod"/>
            </a:pPr>
            <a:r>
              <a:rPr lang="zh-TW" altLang="zh-TW" dirty="0"/>
              <a:t>描述</a:t>
            </a:r>
            <a:r>
              <a:rPr lang="zh-TW" altLang="en-US" dirty="0"/>
              <a:t>實驗結果</a:t>
            </a:r>
            <a:r>
              <a:rPr lang="zh-TW" altLang="zh-TW" dirty="0"/>
              <a:t>。</a:t>
            </a:r>
            <a:endParaRPr lang="en-US" altLang="zh-TW" dirty="0"/>
          </a:p>
          <a:p>
            <a:pPr marL="354013" indent="-354013">
              <a:buFont typeface="+mj-lt"/>
              <a:buAutoNum type="arabicPeriod"/>
            </a:pPr>
            <a:r>
              <a:rPr lang="zh-TW" altLang="en-US" dirty="0"/>
              <a:t>結論與討論</a:t>
            </a:r>
            <a:r>
              <a:rPr lang="zh-TW" altLang="zh-TW" dirty="0"/>
              <a:t>。</a:t>
            </a:r>
            <a:endParaRPr lang="en-US" altLang="zh-TW" dirty="0"/>
          </a:p>
        </p:txBody>
      </p:sp>
      <p:sp>
        <p:nvSpPr>
          <p:cNvPr id="5" name="投影片編號版面配置區 3">
            <a:extLst>
              <a:ext uri="{FF2B5EF4-FFF2-40B4-BE49-F238E27FC236}">
                <a16:creationId xmlns:a16="http://schemas.microsoft.com/office/drawing/2014/main" id="{76138C8B-22F0-4097-AE86-37ECF0732515}"/>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15</a:t>
            </a:fld>
            <a:endParaRPr lang="zh-TW" altLang="en-US" sz="1400" dirty="0"/>
          </a:p>
        </p:txBody>
      </p:sp>
      <p:sp>
        <p:nvSpPr>
          <p:cNvPr id="4" name="文字方塊 3">
            <a:extLst>
              <a:ext uri="{FF2B5EF4-FFF2-40B4-BE49-F238E27FC236}">
                <a16:creationId xmlns:a16="http://schemas.microsoft.com/office/drawing/2014/main" id="{DFBD2407-C1FF-4E41-8D97-11655DD12024}"/>
              </a:ext>
            </a:extLst>
          </p:cNvPr>
          <p:cNvSpPr txBox="1"/>
          <p:nvPr/>
        </p:nvSpPr>
        <p:spPr>
          <a:xfrm>
            <a:off x="4114800" y="2971800"/>
            <a:ext cx="914400" cy="914400"/>
          </a:xfrm>
          <a:prstGeom prst="rect">
            <a:avLst/>
          </a:prstGeom>
          <a:noFill/>
        </p:spPr>
        <p:txBody>
          <a:bodyPr wrap="square" rtlCol="0">
            <a:spAutoFit/>
          </a:bodyPr>
          <a:lstStyle/>
          <a:p>
            <a:endParaRPr lang="zh-TW" altLang="en-US" dirty="0"/>
          </a:p>
        </p:txBody>
      </p:sp>
      <p:sp>
        <p:nvSpPr>
          <p:cNvPr id="6" name="文字方塊 5">
            <a:extLst>
              <a:ext uri="{FF2B5EF4-FFF2-40B4-BE49-F238E27FC236}">
                <a16:creationId xmlns:a16="http://schemas.microsoft.com/office/drawing/2014/main" id="{76C91041-4231-4C10-8105-885CF7A097A3}"/>
              </a:ext>
            </a:extLst>
          </p:cNvPr>
          <p:cNvSpPr txBox="1"/>
          <p:nvPr/>
        </p:nvSpPr>
        <p:spPr>
          <a:xfrm>
            <a:off x="4114800" y="2971800"/>
            <a:ext cx="914400" cy="914400"/>
          </a:xfrm>
          <a:prstGeom prst="rect">
            <a:avLst/>
          </a:prstGeom>
          <a:no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ED220E2A-863D-4919-9010-481D957FBB3C}"/>
              </a:ext>
            </a:extLst>
          </p:cNvPr>
          <p:cNvSpPr txBox="1"/>
          <p:nvPr/>
        </p:nvSpPr>
        <p:spPr>
          <a:xfrm>
            <a:off x="1691680" y="1772816"/>
            <a:ext cx="1980220" cy="369332"/>
          </a:xfrm>
          <a:prstGeom prst="rect">
            <a:avLst/>
          </a:prstGeom>
          <a:noFill/>
        </p:spPr>
        <p:txBody>
          <a:bodyPr wrap="square" rtlCol="0">
            <a:spAutoFit/>
          </a:bodyPr>
          <a:lstStyle/>
          <a:p>
            <a:r>
              <a:rPr lang="en-US" altLang="zh-TW" dirty="0"/>
              <a:t>(e.g., p. 16 or p. 17)</a:t>
            </a:r>
            <a:endParaRPr lang="zh-TW" altLang="en-US" dirty="0"/>
          </a:p>
        </p:txBody>
      </p:sp>
      <p:sp>
        <p:nvSpPr>
          <p:cNvPr id="8" name="文字方塊 7">
            <a:extLst>
              <a:ext uri="{FF2B5EF4-FFF2-40B4-BE49-F238E27FC236}">
                <a16:creationId xmlns:a16="http://schemas.microsoft.com/office/drawing/2014/main" id="{0A9FAA88-36CD-49E3-B931-0C79202ABB37}"/>
              </a:ext>
            </a:extLst>
          </p:cNvPr>
          <p:cNvSpPr txBox="1"/>
          <p:nvPr/>
        </p:nvSpPr>
        <p:spPr>
          <a:xfrm>
            <a:off x="4355976" y="2711677"/>
            <a:ext cx="1980220" cy="369332"/>
          </a:xfrm>
          <a:prstGeom prst="rect">
            <a:avLst/>
          </a:prstGeom>
          <a:noFill/>
        </p:spPr>
        <p:txBody>
          <a:bodyPr wrap="square" rtlCol="0">
            <a:spAutoFit/>
          </a:bodyPr>
          <a:lstStyle/>
          <a:p>
            <a:r>
              <a:rPr lang="en-US" altLang="zh-TW" dirty="0"/>
              <a:t>(e.g., p. 16 or p. 17)</a:t>
            </a:r>
            <a:endParaRPr lang="zh-TW" altLang="en-US" dirty="0"/>
          </a:p>
        </p:txBody>
      </p:sp>
      <p:sp>
        <p:nvSpPr>
          <p:cNvPr id="9" name="文字方塊 8">
            <a:extLst>
              <a:ext uri="{FF2B5EF4-FFF2-40B4-BE49-F238E27FC236}">
                <a16:creationId xmlns:a16="http://schemas.microsoft.com/office/drawing/2014/main" id="{CECCD0E7-A6C8-4D4B-9599-C3B11903916E}"/>
              </a:ext>
            </a:extLst>
          </p:cNvPr>
          <p:cNvSpPr txBox="1"/>
          <p:nvPr/>
        </p:nvSpPr>
        <p:spPr>
          <a:xfrm>
            <a:off x="7941163" y="3193069"/>
            <a:ext cx="1236712" cy="338554"/>
          </a:xfrm>
          <a:prstGeom prst="rect">
            <a:avLst/>
          </a:prstGeom>
          <a:noFill/>
        </p:spPr>
        <p:txBody>
          <a:bodyPr wrap="square" rtlCol="0">
            <a:spAutoFit/>
          </a:bodyPr>
          <a:lstStyle/>
          <a:p>
            <a:r>
              <a:rPr lang="en-US" altLang="zh-TW" sz="1600" dirty="0"/>
              <a:t>(Your HW#4)</a:t>
            </a:r>
            <a:endParaRPr lang="zh-TW" altLang="en-US" sz="1600" dirty="0"/>
          </a:p>
        </p:txBody>
      </p:sp>
      <p:sp>
        <p:nvSpPr>
          <p:cNvPr id="10" name="文字方塊 9">
            <a:extLst>
              <a:ext uri="{FF2B5EF4-FFF2-40B4-BE49-F238E27FC236}">
                <a16:creationId xmlns:a16="http://schemas.microsoft.com/office/drawing/2014/main" id="{AE7B0570-0AE9-4E58-B585-51BAFC73F525}"/>
              </a:ext>
            </a:extLst>
          </p:cNvPr>
          <p:cNvSpPr txBox="1"/>
          <p:nvPr/>
        </p:nvSpPr>
        <p:spPr>
          <a:xfrm>
            <a:off x="1144470" y="4439257"/>
            <a:ext cx="1980220" cy="369332"/>
          </a:xfrm>
          <a:prstGeom prst="rect">
            <a:avLst/>
          </a:prstGeom>
          <a:noFill/>
        </p:spPr>
        <p:txBody>
          <a:bodyPr wrap="square" rtlCol="0">
            <a:spAutoFit/>
          </a:bodyPr>
          <a:lstStyle/>
          <a:p>
            <a:r>
              <a:rPr lang="en-US" altLang="zh-TW" dirty="0"/>
              <a:t>(e.g., p. 13 or p. 21)</a:t>
            </a:r>
            <a:endParaRPr lang="zh-TW" altLang="en-US" dirty="0"/>
          </a:p>
        </p:txBody>
      </p:sp>
      <p:sp>
        <p:nvSpPr>
          <p:cNvPr id="11" name="文字方塊 10">
            <a:extLst>
              <a:ext uri="{FF2B5EF4-FFF2-40B4-BE49-F238E27FC236}">
                <a16:creationId xmlns:a16="http://schemas.microsoft.com/office/drawing/2014/main" id="{6496A09E-3EF3-4F4B-BBBA-1F8DDC61688B}"/>
              </a:ext>
            </a:extLst>
          </p:cNvPr>
          <p:cNvSpPr txBox="1"/>
          <p:nvPr/>
        </p:nvSpPr>
        <p:spPr>
          <a:xfrm>
            <a:off x="5860047" y="4869160"/>
            <a:ext cx="1386305" cy="369332"/>
          </a:xfrm>
          <a:prstGeom prst="rect">
            <a:avLst/>
          </a:prstGeom>
          <a:noFill/>
        </p:spPr>
        <p:txBody>
          <a:bodyPr wrap="square" rtlCol="0">
            <a:spAutoFit/>
          </a:bodyPr>
          <a:lstStyle/>
          <a:p>
            <a:r>
              <a:rPr lang="en-US" altLang="zh-TW" dirty="0"/>
              <a:t>(e.g., p. 22)</a:t>
            </a:r>
            <a:endParaRPr lang="zh-TW" altLang="en-US" dirty="0"/>
          </a:p>
        </p:txBody>
      </p:sp>
      <p:sp>
        <p:nvSpPr>
          <p:cNvPr id="12" name="文字方塊 11">
            <a:extLst>
              <a:ext uri="{FF2B5EF4-FFF2-40B4-BE49-F238E27FC236}">
                <a16:creationId xmlns:a16="http://schemas.microsoft.com/office/drawing/2014/main" id="{E168F9EC-D6E7-4A4E-80DB-4FC86F4A5466}"/>
              </a:ext>
            </a:extLst>
          </p:cNvPr>
          <p:cNvSpPr txBox="1"/>
          <p:nvPr/>
        </p:nvSpPr>
        <p:spPr>
          <a:xfrm>
            <a:off x="3124690" y="5348433"/>
            <a:ext cx="1980220" cy="369332"/>
          </a:xfrm>
          <a:prstGeom prst="rect">
            <a:avLst/>
          </a:prstGeom>
          <a:noFill/>
        </p:spPr>
        <p:txBody>
          <a:bodyPr wrap="square" rtlCol="0">
            <a:spAutoFit/>
          </a:bodyPr>
          <a:lstStyle/>
          <a:p>
            <a:r>
              <a:rPr lang="en-US" altLang="zh-TW" dirty="0"/>
              <a:t>(e.g., p. 30 ~ p. </a:t>
            </a:r>
            <a:r>
              <a:rPr lang="en-US" altLang="zh-TW"/>
              <a:t>52)</a:t>
            </a:r>
            <a:endParaRPr lang="zh-TW" altLang="en-US" dirty="0"/>
          </a:p>
        </p:txBody>
      </p:sp>
      <p:sp>
        <p:nvSpPr>
          <p:cNvPr id="13" name="文字方塊 12">
            <a:extLst>
              <a:ext uri="{FF2B5EF4-FFF2-40B4-BE49-F238E27FC236}">
                <a16:creationId xmlns:a16="http://schemas.microsoft.com/office/drawing/2014/main" id="{04FAA0BF-04F4-4016-9900-B1276FE1F12F}"/>
              </a:ext>
            </a:extLst>
          </p:cNvPr>
          <p:cNvSpPr txBox="1"/>
          <p:nvPr/>
        </p:nvSpPr>
        <p:spPr>
          <a:xfrm>
            <a:off x="2774808" y="5812560"/>
            <a:ext cx="1275100" cy="369332"/>
          </a:xfrm>
          <a:prstGeom prst="rect">
            <a:avLst/>
          </a:prstGeom>
          <a:noFill/>
        </p:spPr>
        <p:txBody>
          <a:bodyPr wrap="square" rtlCol="0">
            <a:spAutoFit/>
          </a:bodyPr>
          <a:lstStyle/>
          <a:p>
            <a:r>
              <a:rPr lang="en-US" altLang="zh-TW" dirty="0"/>
              <a:t>(e.g., p. 14)</a:t>
            </a:r>
            <a:endParaRPr lang="zh-TW" altLang="en-US" dirty="0"/>
          </a:p>
        </p:txBody>
      </p:sp>
    </p:spTree>
    <p:extLst>
      <p:ext uri="{BB962C8B-B14F-4D97-AF65-F5344CB8AC3E}">
        <p14:creationId xmlns:p14="http://schemas.microsoft.com/office/powerpoint/2010/main" val="108961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82B1FF2-504B-D740-84FA-974A924F9DA9}"/>
              </a:ext>
            </a:extLst>
          </p:cNvPr>
          <p:cNvSpPr txBox="1"/>
          <p:nvPr/>
        </p:nvSpPr>
        <p:spPr>
          <a:xfrm>
            <a:off x="555019" y="1628801"/>
            <a:ext cx="7693453" cy="646331"/>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Single Proton Emission Computed Tomography (</a:t>
            </a:r>
            <a:r>
              <a:rPr kumimoji="1" lang="en-US" altLang="zh-TW" sz="1800" dirty="0">
                <a:solidFill>
                  <a:srgbClr val="304371"/>
                </a:solidFill>
                <a:latin typeface="Microsoft JhengHei" panose="020B0604030504040204" pitchFamily="34" charset="-120"/>
                <a:ea typeface="Microsoft JhengHei" panose="020B0604030504040204" pitchFamily="34" charset="-120"/>
              </a:rPr>
              <a:t>SPECT)</a:t>
            </a:r>
          </a:p>
          <a:p>
            <a:r>
              <a:rPr kumimoji="1" lang="en-US" altLang="zh-TW" sz="1800" dirty="0">
                <a:solidFill>
                  <a:srgbClr val="304371"/>
                </a:solidFill>
                <a:latin typeface="Microsoft JhengHei" panose="020B0604030504040204" pitchFamily="34" charset="-120"/>
                <a:ea typeface="Microsoft JhengHei" panose="020B0604030504040204" pitchFamily="34" charset="-120"/>
              </a:rPr>
              <a:t>   heart diagnosis data set </a:t>
            </a:r>
            <a:r>
              <a:rPr kumimoji="1" lang="en-US" altLang="zh-TW" sz="1800" dirty="0">
                <a:latin typeface="Microsoft JhengHei" panose="020B0604030504040204" pitchFamily="34" charset="-120"/>
                <a:ea typeface="Microsoft JhengHei" panose="020B0604030504040204" pitchFamily="34" charset="-120"/>
              </a:rPr>
              <a:t>(</a:t>
            </a:r>
            <a:r>
              <a:rPr lang="en-US" altLang="zh-TW" sz="1800" dirty="0">
                <a:latin typeface="Microsoft JhengHei" panose="020B0604030504040204" pitchFamily="34" charset="-120"/>
                <a:ea typeface="Microsoft JhengHei" panose="020B0604030504040204" pitchFamily="34" charset="-120"/>
              </a:rPr>
              <a:t>Kurgan, et al., 2001; </a:t>
            </a:r>
            <a:r>
              <a:rPr kumimoji="1" lang="en-US" altLang="zh-TW" sz="1800" dirty="0">
                <a:latin typeface="Microsoft JhengHei" panose="020B0604030504040204" pitchFamily="34" charset="-120"/>
                <a:ea typeface="Microsoft JhengHei" panose="020B0604030504040204" pitchFamily="34" charset="-120"/>
              </a:rPr>
              <a:t>UCI Machine Learning)</a:t>
            </a:r>
            <a:endParaRPr kumimoji="1" lang="zh-TW" altLang="en-US" sz="1800" dirty="0">
              <a:latin typeface="Microsoft JhengHei" panose="020B0604030504040204" pitchFamily="34" charset="-120"/>
              <a:ea typeface="Microsoft JhengHei" panose="020B0604030504040204" pitchFamily="34" charset="-120"/>
            </a:endParaRPr>
          </a:p>
        </p:txBody>
      </p:sp>
      <p:sp>
        <p:nvSpPr>
          <p:cNvPr id="4" name="文字方塊 3">
            <a:extLst>
              <a:ext uri="{FF2B5EF4-FFF2-40B4-BE49-F238E27FC236}">
                <a16:creationId xmlns:a16="http://schemas.microsoft.com/office/drawing/2014/main" id="{D65FEC54-1CE0-EE4D-9281-8778132C0C41}"/>
              </a:ext>
            </a:extLst>
          </p:cNvPr>
          <p:cNvSpPr txBox="1"/>
          <p:nvPr/>
        </p:nvSpPr>
        <p:spPr>
          <a:xfrm>
            <a:off x="555019" y="2282437"/>
            <a:ext cx="7139198" cy="369332"/>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267 instances (55 normal samples and 212 abnormal samples) </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sp>
        <p:nvSpPr>
          <p:cNvPr id="5" name="文字方塊 4">
            <a:extLst>
              <a:ext uri="{FF2B5EF4-FFF2-40B4-BE49-F238E27FC236}">
                <a16:creationId xmlns:a16="http://schemas.microsoft.com/office/drawing/2014/main" id="{EED9D9F7-D900-A34B-9FE5-A55E304DD3D6}"/>
              </a:ext>
            </a:extLst>
          </p:cNvPr>
          <p:cNvSpPr txBox="1"/>
          <p:nvPr/>
        </p:nvSpPr>
        <p:spPr>
          <a:xfrm>
            <a:off x="540257" y="2680027"/>
            <a:ext cx="2911438" cy="923330"/>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23 attributes</a:t>
            </a:r>
          </a:p>
          <a:p>
            <a:r>
              <a:rPr kumimoji="1" lang="en-US" altLang="zh-TW" sz="1800" dirty="0">
                <a:solidFill>
                  <a:srgbClr val="304371"/>
                </a:solidFill>
                <a:latin typeface="Microsoft JhengHei" panose="020B0604030504040204" pitchFamily="34" charset="-120"/>
                <a:ea typeface="Microsoft JhengHei" panose="020B0604030504040204" pitchFamily="34" charset="-120"/>
              </a:rPr>
              <a:t>  (x: 22 (binary) attributes,</a:t>
            </a:r>
          </a:p>
          <a:p>
            <a:r>
              <a:rPr kumimoji="1" lang="en-US" altLang="zh-TW" dirty="0">
                <a:solidFill>
                  <a:srgbClr val="304371"/>
                </a:solidFill>
                <a:latin typeface="Microsoft JhengHei" panose="020B0604030504040204" pitchFamily="34" charset="-120"/>
                <a:ea typeface="Microsoft JhengHei" panose="020B0604030504040204" pitchFamily="34" charset="-120"/>
              </a:rPr>
              <a:t>  </a:t>
            </a:r>
            <a:r>
              <a:rPr kumimoji="1" lang="en-US" altLang="zh-TW" sz="1800" dirty="0">
                <a:solidFill>
                  <a:srgbClr val="304371"/>
                </a:solidFill>
                <a:latin typeface="Microsoft JhengHei" panose="020B0604030504040204" pitchFamily="34" charset="-120"/>
                <a:ea typeface="Microsoft JhengHei" panose="020B0604030504040204" pitchFamily="34" charset="-120"/>
              </a:rPr>
              <a:t> y: 1 (binary) attribute)</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293436D1-F2FC-D846-88DC-9E421577C8C8}"/>
              </a:ext>
            </a:extLst>
          </p:cNvPr>
          <p:cNvSpPr txBox="1"/>
          <p:nvPr/>
        </p:nvSpPr>
        <p:spPr>
          <a:xfrm>
            <a:off x="532706" y="3603357"/>
            <a:ext cx="3879075" cy="369332"/>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a:t>
            </a:r>
            <a:r>
              <a:rPr kumimoji="1" lang="en-US" altLang="zh-TW" dirty="0">
                <a:solidFill>
                  <a:srgbClr val="304371"/>
                </a:solidFill>
                <a:latin typeface="Microsoft JhengHei" panose="020B0604030504040204" pitchFamily="34" charset="-120"/>
                <a:ea typeface="Microsoft JhengHei" panose="020B0604030504040204" pitchFamily="34" charset="-120"/>
              </a:rPr>
              <a:t>y: </a:t>
            </a:r>
            <a:r>
              <a:rPr lang="en-US" altLang="zh-TW" sz="1800" dirty="0">
                <a:solidFill>
                  <a:srgbClr val="304371"/>
                </a:solidFill>
                <a:latin typeface="Microsoft JhengHei" panose="020B0604030504040204" pitchFamily="34" charset="-120"/>
                <a:ea typeface="Microsoft JhengHei" panose="020B0604030504040204" pitchFamily="34" charset="-120"/>
              </a:rPr>
              <a:t>Binary (normal: 0, abnormal: 1)</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graphicFrame>
        <p:nvGraphicFramePr>
          <p:cNvPr id="11" name="表格 10">
            <a:extLst>
              <a:ext uri="{FF2B5EF4-FFF2-40B4-BE49-F238E27FC236}">
                <a16:creationId xmlns:a16="http://schemas.microsoft.com/office/drawing/2014/main" id="{0335E4A1-6588-7C47-B537-A732F6CE2E09}"/>
              </a:ext>
            </a:extLst>
          </p:cNvPr>
          <p:cNvGraphicFramePr>
            <a:graphicFrameLocks noGrp="1"/>
          </p:cNvGraphicFramePr>
          <p:nvPr>
            <p:extLst>
              <p:ext uri="{D42A27DB-BD31-4B8C-83A1-F6EECF244321}">
                <p14:modId xmlns:p14="http://schemas.microsoft.com/office/powerpoint/2010/main" val="1684820625"/>
              </p:ext>
            </p:extLst>
          </p:nvPr>
        </p:nvGraphicFramePr>
        <p:xfrm>
          <a:off x="4426725" y="2809962"/>
          <a:ext cx="4420616" cy="356866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785680885"/>
                    </a:ext>
                  </a:extLst>
                </a:gridCol>
                <a:gridCol w="1800200">
                  <a:extLst>
                    <a:ext uri="{9D8B030D-6E8A-4147-A177-3AD203B41FA5}">
                      <a16:colId xmlns:a16="http://schemas.microsoft.com/office/drawing/2014/main" val="3209114005"/>
                    </a:ext>
                  </a:extLst>
                </a:gridCol>
                <a:gridCol w="748208">
                  <a:extLst>
                    <a:ext uri="{9D8B030D-6E8A-4147-A177-3AD203B41FA5}">
                      <a16:colId xmlns:a16="http://schemas.microsoft.com/office/drawing/2014/main" val="795120671"/>
                    </a:ext>
                  </a:extLst>
                </a:gridCol>
              </a:tblGrid>
              <a:tr h="762000">
                <a:tc rowSpan="2">
                  <a:txBody>
                    <a:bodyPr/>
                    <a:lstStyle/>
                    <a:p>
                      <a:pPr marL="0" indent="0" algn="ctr">
                        <a:lnSpc>
                          <a:spcPct val="15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Training data set</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accent1">
                        <a:lumMod val="20000"/>
                        <a:lumOff val="80000"/>
                      </a:schemeClr>
                    </a:solidFill>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normal</a:t>
                      </a:r>
                      <a:r>
                        <a:rPr lang="x-none" sz="1500" spc="-5" dirty="0">
                          <a:solidFill>
                            <a:srgbClr val="000000"/>
                          </a:solidFill>
                          <a:effectLst/>
                          <a:latin typeface="Microsoft JhengHei" panose="020B0604030504040204" pitchFamily="34" charset="-120"/>
                          <a:ea typeface="Microsoft JhengHei" panose="020B0604030504040204" pitchFamily="34" charset="-120"/>
                        </a:rPr>
                        <a:t>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FF0000"/>
                          </a:solidFill>
                          <a:effectLst/>
                          <a:latin typeface="Microsoft JhengHei" panose="020B0604030504040204" pitchFamily="34" charset="-120"/>
                          <a:ea typeface="Microsoft JhengHei" panose="020B0604030504040204" pitchFamily="34" charset="-120"/>
                        </a:rPr>
                        <a:t>40</a:t>
                      </a:r>
                      <a:endParaRPr lang="zh-TW" sz="1200" spc="-5" dirty="0">
                        <a:solidFill>
                          <a:srgbClr val="FF0000"/>
                        </a:solidFill>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1397404958"/>
                  </a:ext>
                </a:extLst>
              </a:tr>
              <a:tr h="762000">
                <a:tc vMerge="1">
                  <a:txBody>
                    <a:bodyPr/>
                    <a:lstStyle/>
                    <a:p>
                      <a:endParaRPr lang="zh-TW" altLang="en-US"/>
                    </a:p>
                  </a:txBody>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abnormal</a:t>
                      </a:r>
                      <a:r>
                        <a:rPr lang="x-none" sz="1500" spc="-5" dirty="0">
                          <a:solidFill>
                            <a:srgbClr val="000000"/>
                          </a:solidFill>
                          <a:effectLst/>
                          <a:latin typeface="Microsoft JhengHei" panose="020B0604030504040204" pitchFamily="34" charset="-120"/>
                          <a:ea typeface="Microsoft JhengHei" panose="020B0604030504040204" pitchFamily="34" charset="-120"/>
                        </a:rPr>
                        <a:t>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FF0000"/>
                          </a:solidFill>
                          <a:effectLst/>
                          <a:latin typeface="Microsoft JhengHei" panose="020B0604030504040204" pitchFamily="34" charset="-120"/>
                          <a:ea typeface="Microsoft JhengHei" panose="020B0604030504040204" pitchFamily="34" charset="-120"/>
                        </a:rPr>
                        <a:t>40</a:t>
                      </a:r>
                      <a:endParaRPr lang="zh-TW" sz="1200" spc="-5" dirty="0">
                        <a:solidFill>
                          <a:srgbClr val="FF0000"/>
                        </a:solidFill>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3887617603"/>
                  </a:ext>
                </a:extLst>
              </a:tr>
              <a:tr h="762000">
                <a:tc rowSpan="2">
                  <a:txBody>
                    <a:bodyPr/>
                    <a:lstStyle/>
                    <a:p>
                      <a:pPr marL="0" indent="0" algn="ctr">
                        <a:lnSpc>
                          <a:spcPct val="15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Testing data set</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accent6">
                        <a:lumMod val="20000"/>
                        <a:lumOff val="80000"/>
                      </a:schemeClr>
                    </a:solidFill>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normal</a:t>
                      </a:r>
                      <a:r>
                        <a:rPr lang="x-none" sz="1500" spc="-5" dirty="0">
                          <a:solidFill>
                            <a:srgbClr val="000000"/>
                          </a:solidFill>
                          <a:effectLst/>
                          <a:latin typeface="Microsoft JhengHei" panose="020B0604030504040204" pitchFamily="34" charset="-120"/>
                          <a:ea typeface="Microsoft JhengHei" panose="020B0604030504040204" pitchFamily="34" charset="-120"/>
                        </a:rPr>
                        <a:t>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chemeClr val="accent5">
                              <a:lumMod val="75000"/>
                            </a:schemeClr>
                          </a:solidFill>
                          <a:effectLst/>
                          <a:latin typeface="Microsoft JhengHei" panose="020B0604030504040204" pitchFamily="34" charset="-120"/>
                          <a:ea typeface="Microsoft JhengHei" panose="020B0604030504040204" pitchFamily="34" charset="-120"/>
                        </a:rPr>
                        <a:t>15</a:t>
                      </a:r>
                      <a:endParaRPr lang="zh-TW" sz="1200" spc="-5" dirty="0">
                        <a:solidFill>
                          <a:schemeClr val="accent5">
                            <a:lumMod val="75000"/>
                          </a:schemeClr>
                        </a:solidFill>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415426777"/>
                  </a:ext>
                </a:extLst>
              </a:tr>
              <a:tr h="762000">
                <a:tc vMerge="1">
                  <a:txBody>
                    <a:bodyPr/>
                    <a:lstStyle/>
                    <a:p>
                      <a:endParaRPr lang="zh-TW" altLang="en-US"/>
                    </a:p>
                  </a:txBody>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abnormal</a:t>
                      </a:r>
                      <a:r>
                        <a:rPr lang="x-none" sz="1500" spc="-5" dirty="0">
                          <a:solidFill>
                            <a:srgbClr val="000000"/>
                          </a:solidFill>
                          <a:effectLst/>
                          <a:latin typeface="Microsoft JhengHei" panose="020B0604030504040204" pitchFamily="34" charset="-120"/>
                          <a:ea typeface="Microsoft JhengHei" panose="020B0604030504040204" pitchFamily="34" charset="-120"/>
                        </a:rPr>
                        <a:t>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chemeClr val="accent5">
                              <a:lumMod val="75000"/>
                            </a:schemeClr>
                          </a:solidFill>
                          <a:effectLst/>
                          <a:latin typeface="Microsoft JhengHei" panose="020B0604030504040204" pitchFamily="34" charset="-120"/>
                          <a:ea typeface="Microsoft JhengHei" panose="020B0604030504040204" pitchFamily="34" charset="-120"/>
                        </a:rPr>
                        <a:t>172</a:t>
                      </a:r>
                      <a:endParaRPr lang="zh-TW" sz="1200" spc="-5" dirty="0">
                        <a:solidFill>
                          <a:schemeClr val="accent5">
                            <a:lumMod val="75000"/>
                          </a:schemeClr>
                        </a:solidFill>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85345638"/>
                  </a:ext>
                </a:extLst>
              </a:tr>
              <a:tr h="520664">
                <a:tc gridSpan="2">
                  <a:txBody>
                    <a:bodyPr/>
                    <a:lstStyle/>
                    <a:p>
                      <a:pPr indent="182880" algn="ctr">
                        <a:lnSpc>
                          <a:spcPct val="150000"/>
                        </a:lnSpc>
                        <a:spcAft>
                          <a:spcPts val="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Total </a:t>
                      </a:r>
                      <a:r>
                        <a:rPr lang="en-US" sz="1500" spc="-5" dirty="0">
                          <a:solidFill>
                            <a:srgbClr val="000000"/>
                          </a:solidFill>
                          <a:effectLst/>
                          <a:latin typeface="Microsoft JhengHei" panose="020B0604030504040204" pitchFamily="34" charset="-120"/>
                          <a:ea typeface="Microsoft JhengHei" panose="020B0604030504040204" pitchFamily="34" charset="-120"/>
                        </a:rPr>
                        <a:t>amount of </a:t>
                      </a:r>
                      <a:r>
                        <a:rPr lang="x-none" sz="1500" spc="-5" dirty="0">
                          <a:solidFill>
                            <a:srgbClr val="000000"/>
                          </a:solidFill>
                          <a:effectLst/>
                          <a:latin typeface="Microsoft JhengHei" panose="020B0604030504040204" pitchFamily="34" charset="-120"/>
                          <a:ea typeface="Microsoft JhengHei" panose="020B0604030504040204" pitchFamily="34" charset="-120"/>
                        </a:rPr>
                        <a:t>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bg2"/>
                    </a:solidFill>
                  </a:tcPr>
                </a:tc>
                <a:tc hMerge="1">
                  <a:txBody>
                    <a:bodyPr/>
                    <a:lstStyle/>
                    <a:p>
                      <a:endParaRPr lang="zh-TW" altLang="en-US"/>
                    </a:p>
                  </a:txBody>
                  <a:tcPr/>
                </a:tc>
                <a:tc>
                  <a:txBody>
                    <a:bodyPr/>
                    <a:lstStyle/>
                    <a:p>
                      <a:pPr indent="182880" algn="ctr">
                        <a:lnSpc>
                          <a:spcPct val="150000"/>
                        </a:lnSpc>
                        <a:spcAft>
                          <a:spcPts val="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267</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extLst>
                  <a:ext uri="{0D108BD9-81ED-4DB2-BD59-A6C34878D82A}">
                    <a16:rowId xmlns:a16="http://schemas.microsoft.com/office/drawing/2014/main" val="1190509846"/>
                  </a:ext>
                </a:extLst>
              </a:tr>
            </a:tbl>
          </a:graphicData>
        </a:graphic>
      </p:graphicFrame>
      <p:sp>
        <p:nvSpPr>
          <p:cNvPr id="10" name="標題 1">
            <a:extLst>
              <a:ext uri="{FF2B5EF4-FFF2-40B4-BE49-F238E27FC236}">
                <a16:creationId xmlns:a16="http://schemas.microsoft.com/office/drawing/2014/main" id="{B44010DB-635D-4F80-ACED-132FA0A6FA67}"/>
              </a:ext>
            </a:extLst>
          </p:cNvPr>
          <p:cNvSpPr txBox="1">
            <a:spLocks/>
          </p:cNvSpPr>
          <p:nvPr/>
        </p:nvSpPr>
        <p:spPr>
          <a:xfrm>
            <a:off x="0" y="274639"/>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AI Application Problem</a:t>
            </a:r>
          </a:p>
        </p:txBody>
      </p:sp>
      <p:sp>
        <p:nvSpPr>
          <p:cNvPr id="14" name="投影片編號版面配置區 3">
            <a:extLst>
              <a:ext uri="{FF2B5EF4-FFF2-40B4-BE49-F238E27FC236}">
                <a16:creationId xmlns:a16="http://schemas.microsoft.com/office/drawing/2014/main" id="{A61B537A-D0D6-4D1A-8063-964C607FBB2C}"/>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16</a:t>
            </a:fld>
            <a:endParaRPr lang="zh-TW" altLang="en-US" sz="1400" dirty="0">
              <a:solidFill>
                <a:prstClr val="black">
                  <a:tint val="75000"/>
                </a:prstClr>
              </a:solidFill>
            </a:endParaRPr>
          </a:p>
        </p:txBody>
      </p:sp>
      <p:sp>
        <p:nvSpPr>
          <p:cNvPr id="13" name="文字方塊 12">
            <a:extLst>
              <a:ext uri="{FF2B5EF4-FFF2-40B4-BE49-F238E27FC236}">
                <a16:creationId xmlns:a16="http://schemas.microsoft.com/office/drawing/2014/main" id="{40752603-01E3-400D-9A90-941AC1B5C23D}"/>
              </a:ext>
            </a:extLst>
          </p:cNvPr>
          <p:cNvSpPr txBox="1"/>
          <p:nvPr/>
        </p:nvSpPr>
        <p:spPr>
          <a:xfrm>
            <a:off x="522670" y="4039287"/>
            <a:ext cx="3879075" cy="646331"/>
          </a:xfrm>
          <a:prstGeom prst="rect">
            <a:avLst/>
          </a:prstGeom>
          <a:noFill/>
        </p:spPr>
        <p:txBody>
          <a:bodyPr wrap="square" rtlCol="0">
            <a:spAutoFit/>
          </a:bodyPr>
          <a:lstStyle/>
          <a:p>
            <a:pPr marL="176213" indent="-176213"/>
            <a:r>
              <a:rPr lang="en-US" altLang="zh-TW" sz="1800" dirty="0">
                <a:solidFill>
                  <a:srgbClr val="304371"/>
                </a:solidFill>
                <a:latin typeface="Microsoft JhengHei" panose="020B0604030504040204" pitchFamily="34" charset="-120"/>
                <a:ea typeface="Microsoft JhengHei" panose="020B0604030504040204" pitchFamily="34" charset="-120"/>
              </a:rPr>
              <a:t>• </a:t>
            </a:r>
            <a:r>
              <a:rPr lang="en-US" altLang="zh-TW" dirty="0">
                <a:solidFill>
                  <a:srgbClr val="304371"/>
                </a:solidFill>
                <a:latin typeface="Microsoft JhengHei" panose="020B0604030504040204" pitchFamily="34" charset="-120"/>
                <a:ea typeface="Microsoft JhengHei" panose="020B0604030504040204" pitchFamily="34" charset="-120"/>
              </a:rPr>
              <a:t>Randomly</a:t>
            </a:r>
            <a:r>
              <a:rPr lang="zh-TW" altLang="en-US" dirty="0">
                <a:solidFill>
                  <a:srgbClr val="304371"/>
                </a:solidFill>
                <a:latin typeface="Microsoft JhengHei" panose="020B0604030504040204" pitchFamily="34" charset="-120"/>
                <a:ea typeface="Microsoft JhengHei" panose="020B0604030504040204" pitchFamily="34" charset="-120"/>
              </a:rPr>
              <a:t> </a:t>
            </a:r>
            <a:r>
              <a:rPr lang="en-US" altLang="zh-TW" dirty="0">
                <a:solidFill>
                  <a:srgbClr val="304371"/>
                </a:solidFill>
                <a:latin typeface="Microsoft JhengHei" panose="020B0604030504040204" pitchFamily="34" charset="-120"/>
                <a:ea typeface="Microsoft JhengHei" panose="020B0604030504040204" pitchFamily="34" charset="-120"/>
              </a:rPr>
              <a:t>generate </a:t>
            </a:r>
            <a:r>
              <a:rPr lang="en-US" altLang="zh-TW" dirty="0">
                <a:solidFill>
                  <a:srgbClr val="FF0000"/>
                </a:solidFill>
                <a:latin typeface="Microsoft JhengHei" panose="020B0604030504040204" pitchFamily="34" charset="-120"/>
                <a:ea typeface="Microsoft JhengHei" panose="020B0604030504040204" pitchFamily="34" charset="-120"/>
              </a:rPr>
              <a:t>20</a:t>
            </a:r>
            <a:r>
              <a:rPr lang="en-US" altLang="zh-TW" dirty="0">
                <a:solidFill>
                  <a:srgbClr val="304371"/>
                </a:solidFill>
                <a:latin typeface="Microsoft JhengHei" panose="020B0604030504040204" pitchFamily="34" charset="-120"/>
                <a:ea typeface="Microsoft JhengHei" panose="020B0604030504040204" pitchFamily="34" charset="-120"/>
              </a:rPr>
              <a:t> sets of training and testing data.</a:t>
            </a:r>
            <a:endParaRPr lang="zh-TW" altLang="en-US" dirty="0">
              <a:solidFill>
                <a:srgbClr val="30437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75071029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82B1FF2-504B-D740-84FA-974A924F9DA9}"/>
              </a:ext>
            </a:extLst>
          </p:cNvPr>
          <p:cNvSpPr txBox="1"/>
          <p:nvPr/>
        </p:nvSpPr>
        <p:spPr>
          <a:xfrm>
            <a:off x="555019" y="1628801"/>
            <a:ext cx="7693453" cy="646331"/>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Single Proton Emission Computed Tomography (</a:t>
            </a:r>
            <a:r>
              <a:rPr kumimoji="1" lang="en-US" altLang="zh-TW" sz="1800" dirty="0">
                <a:solidFill>
                  <a:srgbClr val="304371"/>
                </a:solidFill>
                <a:latin typeface="Microsoft JhengHei" panose="020B0604030504040204" pitchFamily="34" charset="-120"/>
                <a:ea typeface="Microsoft JhengHei" panose="020B0604030504040204" pitchFamily="34" charset="-120"/>
              </a:rPr>
              <a:t>SPECT)</a:t>
            </a:r>
          </a:p>
          <a:p>
            <a:r>
              <a:rPr kumimoji="1" lang="en-US" altLang="zh-TW" sz="1800" dirty="0">
                <a:solidFill>
                  <a:srgbClr val="304371"/>
                </a:solidFill>
                <a:latin typeface="Microsoft JhengHei" panose="020B0604030504040204" pitchFamily="34" charset="-120"/>
                <a:ea typeface="Microsoft JhengHei" panose="020B0604030504040204" pitchFamily="34" charset="-120"/>
              </a:rPr>
              <a:t>   heart diagnosis data set </a:t>
            </a:r>
            <a:r>
              <a:rPr kumimoji="1" lang="en-US" altLang="zh-TW" sz="1800" dirty="0">
                <a:latin typeface="Microsoft JhengHei" panose="020B0604030504040204" pitchFamily="34" charset="-120"/>
                <a:ea typeface="Microsoft JhengHei" panose="020B0604030504040204" pitchFamily="34" charset="-120"/>
              </a:rPr>
              <a:t>(</a:t>
            </a:r>
            <a:r>
              <a:rPr lang="en-US" altLang="zh-TW" sz="1800" dirty="0">
                <a:latin typeface="Microsoft JhengHei" panose="020B0604030504040204" pitchFamily="34" charset="-120"/>
                <a:ea typeface="Microsoft JhengHei" panose="020B0604030504040204" pitchFamily="34" charset="-120"/>
              </a:rPr>
              <a:t>Kurgan, et al., 2001; </a:t>
            </a:r>
            <a:r>
              <a:rPr kumimoji="1" lang="en-US" altLang="zh-TW" sz="1800" dirty="0">
                <a:latin typeface="Microsoft JhengHei" panose="020B0604030504040204" pitchFamily="34" charset="-120"/>
                <a:ea typeface="Microsoft JhengHei" panose="020B0604030504040204" pitchFamily="34" charset="-120"/>
              </a:rPr>
              <a:t>UCI Machine Learning)</a:t>
            </a:r>
            <a:endParaRPr kumimoji="1" lang="zh-TW" altLang="en-US" sz="1800" dirty="0">
              <a:latin typeface="Microsoft JhengHei" panose="020B0604030504040204" pitchFamily="34" charset="-120"/>
              <a:ea typeface="Microsoft JhengHei" panose="020B0604030504040204" pitchFamily="34" charset="-120"/>
            </a:endParaRPr>
          </a:p>
        </p:txBody>
      </p:sp>
      <p:sp>
        <p:nvSpPr>
          <p:cNvPr id="4" name="文字方塊 3">
            <a:extLst>
              <a:ext uri="{FF2B5EF4-FFF2-40B4-BE49-F238E27FC236}">
                <a16:creationId xmlns:a16="http://schemas.microsoft.com/office/drawing/2014/main" id="{D65FEC54-1CE0-EE4D-9281-8778132C0C41}"/>
              </a:ext>
            </a:extLst>
          </p:cNvPr>
          <p:cNvSpPr txBox="1"/>
          <p:nvPr/>
        </p:nvSpPr>
        <p:spPr>
          <a:xfrm>
            <a:off x="555019" y="2282437"/>
            <a:ext cx="7139198" cy="369332"/>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267 instances (55 normal samples and 212 abnormal samples) </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sp>
        <p:nvSpPr>
          <p:cNvPr id="5" name="文字方塊 4">
            <a:extLst>
              <a:ext uri="{FF2B5EF4-FFF2-40B4-BE49-F238E27FC236}">
                <a16:creationId xmlns:a16="http://schemas.microsoft.com/office/drawing/2014/main" id="{EED9D9F7-D900-A34B-9FE5-A55E304DD3D6}"/>
              </a:ext>
            </a:extLst>
          </p:cNvPr>
          <p:cNvSpPr txBox="1"/>
          <p:nvPr/>
        </p:nvSpPr>
        <p:spPr>
          <a:xfrm>
            <a:off x="540257" y="2680027"/>
            <a:ext cx="2911438" cy="923330"/>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23 attributes</a:t>
            </a:r>
          </a:p>
          <a:p>
            <a:r>
              <a:rPr kumimoji="1" lang="en-US" altLang="zh-TW" sz="1800" dirty="0">
                <a:solidFill>
                  <a:srgbClr val="304371"/>
                </a:solidFill>
                <a:latin typeface="Microsoft JhengHei" panose="020B0604030504040204" pitchFamily="34" charset="-120"/>
                <a:ea typeface="Microsoft JhengHei" panose="020B0604030504040204" pitchFamily="34" charset="-120"/>
              </a:rPr>
              <a:t>  (x: 22 (binary) attributes,</a:t>
            </a:r>
          </a:p>
          <a:p>
            <a:r>
              <a:rPr kumimoji="1" lang="en-US" altLang="zh-TW" dirty="0">
                <a:solidFill>
                  <a:srgbClr val="304371"/>
                </a:solidFill>
                <a:latin typeface="Microsoft JhengHei" panose="020B0604030504040204" pitchFamily="34" charset="-120"/>
                <a:ea typeface="Microsoft JhengHei" panose="020B0604030504040204" pitchFamily="34" charset="-120"/>
              </a:rPr>
              <a:t>  </a:t>
            </a:r>
            <a:r>
              <a:rPr kumimoji="1" lang="en-US" altLang="zh-TW" sz="1800" dirty="0">
                <a:solidFill>
                  <a:srgbClr val="304371"/>
                </a:solidFill>
                <a:latin typeface="Microsoft JhengHei" panose="020B0604030504040204" pitchFamily="34" charset="-120"/>
                <a:ea typeface="Microsoft JhengHei" panose="020B0604030504040204" pitchFamily="34" charset="-120"/>
              </a:rPr>
              <a:t> y: 1 (binary) attribute)</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293436D1-F2FC-D846-88DC-9E421577C8C8}"/>
              </a:ext>
            </a:extLst>
          </p:cNvPr>
          <p:cNvSpPr txBox="1"/>
          <p:nvPr/>
        </p:nvSpPr>
        <p:spPr>
          <a:xfrm>
            <a:off x="532706" y="3603357"/>
            <a:ext cx="3879075" cy="369332"/>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a:t>
            </a:r>
            <a:r>
              <a:rPr kumimoji="1" lang="en-US" altLang="zh-TW" dirty="0">
                <a:solidFill>
                  <a:srgbClr val="304371"/>
                </a:solidFill>
                <a:latin typeface="Microsoft JhengHei" panose="020B0604030504040204" pitchFamily="34" charset="-120"/>
                <a:ea typeface="Microsoft JhengHei" panose="020B0604030504040204" pitchFamily="34" charset="-120"/>
              </a:rPr>
              <a:t>y: </a:t>
            </a:r>
            <a:r>
              <a:rPr lang="en-US" altLang="zh-TW" sz="1800" dirty="0">
                <a:solidFill>
                  <a:srgbClr val="304371"/>
                </a:solidFill>
                <a:latin typeface="Microsoft JhengHei" panose="020B0604030504040204" pitchFamily="34" charset="-120"/>
                <a:ea typeface="Microsoft JhengHei" panose="020B0604030504040204" pitchFamily="34" charset="-120"/>
              </a:rPr>
              <a:t>Binary (normal: 0, abnormal: 1)</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graphicFrame>
        <p:nvGraphicFramePr>
          <p:cNvPr id="11" name="表格 10">
            <a:extLst>
              <a:ext uri="{FF2B5EF4-FFF2-40B4-BE49-F238E27FC236}">
                <a16:creationId xmlns:a16="http://schemas.microsoft.com/office/drawing/2014/main" id="{0335E4A1-6588-7C47-B537-A732F6CE2E09}"/>
              </a:ext>
            </a:extLst>
          </p:cNvPr>
          <p:cNvGraphicFramePr>
            <a:graphicFrameLocks noGrp="1"/>
          </p:cNvGraphicFramePr>
          <p:nvPr/>
        </p:nvGraphicFramePr>
        <p:xfrm>
          <a:off x="4426725" y="2809962"/>
          <a:ext cx="4420616" cy="356866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785680885"/>
                    </a:ext>
                  </a:extLst>
                </a:gridCol>
                <a:gridCol w="1800200">
                  <a:extLst>
                    <a:ext uri="{9D8B030D-6E8A-4147-A177-3AD203B41FA5}">
                      <a16:colId xmlns:a16="http://schemas.microsoft.com/office/drawing/2014/main" val="3209114005"/>
                    </a:ext>
                  </a:extLst>
                </a:gridCol>
                <a:gridCol w="748208">
                  <a:extLst>
                    <a:ext uri="{9D8B030D-6E8A-4147-A177-3AD203B41FA5}">
                      <a16:colId xmlns:a16="http://schemas.microsoft.com/office/drawing/2014/main" val="795120671"/>
                    </a:ext>
                  </a:extLst>
                </a:gridCol>
              </a:tblGrid>
              <a:tr h="762000">
                <a:tc rowSpan="2">
                  <a:txBody>
                    <a:bodyPr/>
                    <a:lstStyle/>
                    <a:p>
                      <a:pPr marL="0" indent="0" algn="ctr">
                        <a:lnSpc>
                          <a:spcPct val="15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Training data set</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accent1">
                        <a:lumMod val="20000"/>
                        <a:lumOff val="80000"/>
                      </a:schemeClr>
                    </a:solidFill>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normal</a:t>
                      </a:r>
                      <a:r>
                        <a:rPr lang="x-none" sz="1500" spc="-5" dirty="0">
                          <a:solidFill>
                            <a:srgbClr val="000000"/>
                          </a:solidFill>
                          <a:effectLst/>
                          <a:latin typeface="Microsoft JhengHei" panose="020B0604030504040204" pitchFamily="34" charset="-120"/>
                          <a:ea typeface="Microsoft JhengHei" panose="020B0604030504040204" pitchFamily="34" charset="-120"/>
                        </a:rPr>
                        <a:t>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marL="0" indent="182880" algn="ctr" defTabSz="914400" rtl="0" eaLnBrk="1" latinLnBrk="0" hangingPunct="1">
                        <a:lnSpc>
                          <a:spcPct val="150000"/>
                        </a:lnSpc>
                        <a:spcAft>
                          <a:spcPts val="0"/>
                        </a:spcAft>
                        <a:tabLst>
                          <a:tab pos="182880" algn="l"/>
                        </a:tabLst>
                      </a:pPr>
                      <a:r>
                        <a:rPr lang="en-GB" sz="1500" kern="1200" spc="-5" dirty="0">
                          <a:solidFill>
                            <a:srgbClr val="FF0000"/>
                          </a:solidFill>
                          <a:effectLst/>
                          <a:latin typeface="Microsoft JhengHei" panose="020B0604030504040204" pitchFamily="34" charset="-120"/>
                          <a:ea typeface="Microsoft JhengHei" panose="020B0604030504040204" pitchFamily="34" charset="-120"/>
                          <a:cs typeface="+mn-cs"/>
                        </a:rPr>
                        <a:t>21</a:t>
                      </a:r>
                      <a:endParaRPr lang="zh-TW" altLang="en-US" sz="1500" kern="1200" spc="-5" dirty="0">
                        <a:solidFill>
                          <a:srgbClr val="FF0000"/>
                        </a:solidFill>
                        <a:effectLst/>
                        <a:latin typeface="Microsoft JhengHei" panose="020B0604030504040204" pitchFamily="34" charset="-120"/>
                        <a:ea typeface="Microsoft JhengHei" panose="020B0604030504040204" pitchFamily="34" charset="-120"/>
                        <a:cs typeface="+mn-cs"/>
                      </a:endParaRPr>
                    </a:p>
                  </a:txBody>
                  <a:tcPr marL="68580" marR="68580" marT="0" marB="0" anchor="ctr">
                    <a:noFill/>
                  </a:tcPr>
                </a:tc>
                <a:extLst>
                  <a:ext uri="{0D108BD9-81ED-4DB2-BD59-A6C34878D82A}">
                    <a16:rowId xmlns:a16="http://schemas.microsoft.com/office/drawing/2014/main" val="1397404958"/>
                  </a:ext>
                </a:extLst>
              </a:tr>
              <a:tr h="762000">
                <a:tc vMerge="1">
                  <a:txBody>
                    <a:bodyPr/>
                    <a:lstStyle/>
                    <a:p>
                      <a:endParaRPr lang="zh-TW" altLang="en-US"/>
                    </a:p>
                  </a:txBody>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abnormal</a:t>
                      </a:r>
                      <a:r>
                        <a:rPr lang="x-none" sz="1500" spc="-5" dirty="0">
                          <a:solidFill>
                            <a:srgbClr val="000000"/>
                          </a:solidFill>
                          <a:effectLst/>
                          <a:latin typeface="Microsoft JhengHei" panose="020B0604030504040204" pitchFamily="34" charset="-120"/>
                          <a:ea typeface="Microsoft JhengHei" panose="020B0604030504040204" pitchFamily="34" charset="-120"/>
                        </a:rPr>
                        <a:t>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marL="0" indent="182880" algn="ctr" defTabSz="914400" rtl="0" eaLnBrk="1" latinLnBrk="0" hangingPunct="1">
                        <a:lnSpc>
                          <a:spcPct val="150000"/>
                        </a:lnSpc>
                        <a:spcAft>
                          <a:spcPts val="0"/>
                        </a:spcAft>
                        <a:tabLst>
                          <a:tab pos="182880" algn="l"/>
                        </a:tabLst>
                      </a:pPr>
                      <a:r>
                        <a:rPr lang="en-GB" sz="1500" kern="1200" spc="-5" dirty="0">
                          <a:solidFill>
                            <a:srgbClr val="FF0000"/>
                          </a:solidFill>
                          <a:effectLst/>
                          <a:latin typeface="Microsoft JhengHei" panose="020B0604030504040204" pitchFamily="34" charset="-120"/>
                          <a:ea typeface="Microsoft JhengHei" panose="020B0604030504040204" pitchFamily="34" charset="-120"/>
                          <a:cs typeface="+mn-cs"/>
                        </a:rPr>
                        <a:t>59</a:t>
                      </a:r>
                      <a:endParaRPr lang="zh-TW" altLang="en-US" sz="1500" kern="1200" spc="-5" dirty="0">
                        <a:solidFill>
                          <a:srgbClr val="FF0000"/>
                        </a:solidFill>
                        <a:effectLst/>
                        <a:latin typeface="Microsoft JhengHei" panose="020B0604030504040204" pitchFamily="34" charset="-120"/>
                        <a:ea typeface="Microsoft JhengHei" panose="020B0604030504040204" pitchFamily="34" charset="-120"/>
                        <a:cs typeface="+mn-cs"/>
                      </a:endParaRPr>
                    </a:p>
                  </a:txBody>
                  <a:tcPr marL="68580" marR="68580" marT="0" marB="0" anchor="ctr">
                    <a:noFill/>
                  </a:tcPr>
                </a:tc>
                <a:extLst>
                  <a:ext uri="{0D108BD9-81ED-4DB2-BD59-A6C34878D82A}">
                    <a16:rowId xmlns:a16="http://schemas.microsoft.com/office/drawing/2014/main" val="3887617603"/>
                  </a:ext>
                </a:extLst>
              </a:tr>
              <a:tr h="762000">
                <a:tc rowSpan="2">
                  <a:txBody>
                    <a:bodyPr/>
                    <a:lstStyle/>
                    <a:p>
                      <a:pPr marL="0" indent="0" algn="ctr">
                        <a:lnSpc>
                          <a:spcPct val="15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Testing data set</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accent6">
                        <a:lumMod val="20000"/>
                        <a:lumOff val="80000"/>
                      </a:schemeClr>
                    </a:solidFill>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normal</a:t>
                      </a:r>
                      <a:r>
                        <a:rPr lang="x-none" sz="1500" spc="-5" dirty="0">
                          <a:solidFill>
                            <a:srgbClr val="000000"/>
                          </a:solidFill>
                          <a:effectLst/>
                          <a:latin typeface="Microsoft JhengHei" panose="020B0604030504040204" pitchFamily="34" charset="-120"/>
                          <a:ea typeface="Microsoft JhengHei" panose="020B0604030504040204" pitchFamily="34" charset="-120"/>
                        </a:rPr>
                        <a:t>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marL="0" indent="182880" algn="ctr" defTabSz="914400" rtl="0" eaLnBrk="1" latinLnBrk="0" hangingPunct="1">
                        <a:lnSpc>
                          <a:spcPct val="150000"/>
                        </a:lnSpc>
                        <a:spcAft>
                          <a:spcPts val="600"/>
                        </a:spcAft>
                        <a:tabLst>
                          <a:tab pos="182880" algn="l"/>
                        </a:tabLst>
                      </a:pPr>
                      <a:r>
                        <a:rPr lang="en-GB" sz="1500" kern="1200" spc="-5" dirty="0">
                          <a:solidFill>
                            <a:schemeClr val="accent5">
                              <a:lumMod val="75000"/>
                            </a:schemeClr>
                          </a:solidFill>
                          <a:effectLst/>
                          <a:latin typeface="Microsoft JhengHei" panose="020B0604030504040204" pitchFamily="34" charset="-120"/>
                          <a:ea typeface="Microsoft JhengHei" panose="020B0604030504040204" pitchFamily="34" charset="-120"/>
                          <a:cs typeface="+mn-cs"/>
                        </a:rPr>
                        <a:t>31</a:t>
                      </a:r>
                      <a:endParaRPr lang="zh-TW" altLang="en-US" sz="1500" kern="1200" spc="-5" dirty="0">
                        <a:solidFill>
                          <a:schemeClr val="accent5">
                            <a:lumMod val="75000"/>
                          </a:schemeClr>
                        </a:solidFill>
                        <a:effectLst/>
                        <a:latin typeface="Microsoft JhengHei" panose="020B0604030504040204" pitchFamily="34" charset="-120"/>
                        <a:ea typeface="Microsoft JhengHei" panose="020B0604030504040204" pitchFamily="34" charset="-120"/>
                        <a:cs typeface="+mn-cs"/>
                      </a:endParaRPr>
                    </a:p>
                  </a:txBody>
                  <a:tcPr marL="68580" marR="68580" marT="0" marB="0" anchor="ctr">
                    <a:noFill/>
                  </a:tcPr>
                </a:tc>
                <a:extLst>
                  <a:ext uri="{0D108BD9-81ED-4DB2-BD59-A6C34878D82A}">
                    <a16:rowId xmlns:a16="http://schemas.microsoft.com/office/drawing/2014/main" val="415426777"/>
                  </a:ext>
                </a:extLst>
              </a:tr>
              <a:tr h="762000">
                <a:tc vMerge="1">
                  <a:txBody>
                    <a:bodyPr/>
                    <a:lstStyle/>
                    <a:p>
                      <a:endParaRPr lang="zh-TW" altLang="en-US"/>
                    </a:p>
                  </a:txBody>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abnormal</a:t>
                      </a:r>
                      <a:r>
                        <a:rPr lang="x-none" sz="1500" spc="-5" dirty="0">
                          <a:solidFill>
                            <a:srgbClr val="000000"/>
                          </a:solidFill>
                          <a:effectLst/>
                          <a:latin typeface="Microsoft JhengHei" panose="020B0604030504040204" pitchFamily="34" charset="-120"/>
                          <a:ea typeface="Microsoft JhengHei" panose="020B0604030504040204" pitchFamily="34" charset="-120"/>
                        </a:rPr>
                        <a:t>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marL="0" indent="182880" algn="ctr" defTabSz="914400" rtl="0" eaLnBrk="1" latinLnBrk="0" hangingPunct="1">
                        <a:lnSpc>
                          <a:spcPct val="150000"/>
                        </a:lnSpc>
                        <a:spcAft>
                          <a:spcPts val="600"/>
                        </a:spcAft>
                        <a:tabLst>
                          <a:tab pos="182880" algn="l"/>
                        </a:tabLst>
                      </a:pPr>
                      <a:r>
                        <a:rPr lang="en-GB" sz="1500" kern="1200" spc="-5" dirty="0">
                          <a:solidFill>
                            <a:schemeClr val="accent5">
                              <a:lumMod val="75000"/>
                            </a:schemeClr>
                          </a:solidFill>
                          <a:effectLst/>
                          <a:latin typeface="Microsoft JhengHei" panose="020B0604030504040204" pitchFamily="34" charset="-120"/>
                          <a:ea typeface="Microsoft JhengHei" panose="020B0604030504040204" pitchFamily="34" charset="-120"/>
                          <a:cs typeface="+mn-cs"/>
                        </a:rPr>
                        <a:t>139</a:t>
                      </a:r>
                      <a:endParaRPr lang="zh-TW" altLang="en-US" sz="1500" kern="1200" spc="-5" dirty="0">
                        <a:solidFill>
                          <a:schemeClr val="accent5">
                            <a:lumMod val="75000"/>
                          </a:schemeClr>
                        </a:solidFill>
                        <a:effectLst/>
                        <a:latin typeface="Microsoft JhengHei" panose="020B0604030504040204" pitchFamily="34" charset="-120"/>
                        <a:ea typeface="Microsoft JhengHei" panose="020B0604030504040204" pitchFamily="34" charset="-120"/>
                        <a:cs typeface="+mn-cs"/>
                      </a:endParaRPr>
                    </a:p>
                  </a:txBody>
                  <a:tcPr marL="68580" marR="68580" marT="0" marB="0" anchor="ctr">
                    <a:noFill/>
                  </a:tcPr>
                </a:tc>
                <a:extLst>
                  <a:ext uri="{0D108BD9-81ED-4DB2-BD59-A6C34878D82A}">
                    <a16:rowId xmlns:a16="http://schemas.microsoft.com/office/drawing/2014/main" val="85345638"/>
                  </a:ext>
                </a:extLst>
              </a:tr>
              <a:tr h="520664">
                <a:tc gridSpan="2">
                  <a:txBody>
                    <a:bodyPr/>
                    <a:lstStyle/>
                    <a:p>
                      <a:pPr indent="182880" algn="ctr">
                        <a:lnSpc>
                          <a:spcPct val="150000"/>
                        </a:lnSpc>
                        <a:spcAft>
                          <a:spcPts val="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Total </a:t>
                      </a:r>
                      <a:r>
                        <a:rPr lang="en-US" sz="1500" spc="-5" dirty="0">
                          <a:solidFill>
                            <a:srgbClr val="000000"/>
                          </a:solidFill>
                          <a:effectLst/>
                          <a:latin typeface="Microsoft JhengHei" panose="020B0604030504040204" pitchFamily="34" charset="-120"/>
                          <a:ea typeface="Microsoft JhengHei" panose="020B0604030504040204" pitchFamily="34" charset="-120"/>
                        </a:rPr>
                        <a:t>amount of </a:t>
                      </a:r>
                      <a:r>
                        <a:rPr lang="x-none" sz="1500" spc="-5" dirty="0">
                          <a:solidFill>
                            <a:srgbClr val="000000"/>
                          </a:solidFill>
                          <a:effectLst/>
                          <a:latin typeface="Microsoft JhengHei" panose="020B0604030504040204" pitchFamily="34" charset="-120"/>
                          <a:ea typeface="Microsoft JhengHei" panose="020B0604030504040204" pitchFamily="34" charset="-120"/>
                        </a:rPr>
                        <a:t>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bg2"/>
                    </a:solidFill>
                  </a:tcPr>
                </a:tc>
                <a:tc hMerge="1">
                  <a:txBody>
                    <a:bodyPr/>
                    <a:lstStyle/>
                    <a:p>
                      <a:endParaRPr lang="zh-TW" altLang="en-US"/>
                    </a:p>
                  </a:txBody>
                  <a:tcPr/>
                </a:tc>
                <a:tc>
                  <a:txBody>
                    <a:bodyPr/>
                    <a:lstStyle/>
                    <a:p>
                      <a:pPr indent="182880" algn="ctr">
                        <a:lnSpc>
                          <a:spcPct val="150000"/>
                        </a:lnSpc>
                        <a:spcAft>
                          <a:spcPts val="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250</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extLst>
                  <a:ext uri="{0D108BD9-81ED-4DB2-BD59-A6C34878D82A}">
                    <a16:rowId xmlns:a16="http://schemas.microsoft.com/office/drawing/2014/main" val="1190509846"/>
                  </a:ext>
                </a:extLst>
              </a:tr>
            </a:tbl>
          </a:graphicData>
        </a:graphic>
      </p:graphicFrame>
      <p:sp>
        <p:nvSpPr>
          <p:cNvPr id="10" name="標題 1">
            <a:extLst>
              <a:ext uri="{FF2B5EF4-FFF2-40B4-BE49-F238E27FC236}">
                <a16:creationId xmlns:a16="http://schemas.microsoft.com/office/drawing/2014/main" id="{B44010DB-635D-4F80-ACED-132FA0A6FA67}"/>
              </a:ext>
            </a:extLst>
          </p:cNvPr>
          <p:cNvSpPr txBox="1">
            <a:spLocks/>
          </p:cNvSpPr>
          <p:nvPr/>
        </p:nvSpPr>
        <p:spPr>
          <a:xfrm>
            <a:off x="0" y="274639"/>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AI Application Problem</a:t>
            </a:r>
          </a:p>
          <a:p>
            <a:pPr algn="ctr" fontAlgn="auto">
              <a:spcAft>
                <a:spcPts val="0"/>
              </a:spcAft>
            </a:pPr>
            <a:r>
              <a:rPr lang="en-US" altLang="zh-TW" b="1" dirty="0"/>
              <a:t>(2</a:t>
            </a:r>
            <a:r>
              <a:rPr lang="en-US" altLang="zh-TW" b="1" baseline="30000" dirty="0"/>
              <a:t>nd</a:t>
            </a:r>
            <a:r>
              <a:rPr lang="en-US" altLang="zh-TW" b="1" dirty="0"/>
              <a:t> version)</a:t>
            </a:r>
          </a:p>
        </p:txBody>
      </p:sp>
      <p:sp>
        <p:nvSpPr>
          <p:cNvPr id="14" name="投影片編號版面配置區 3">
            <a:extLst>
              <a:ext uri="{FF2B5EF4-FFF2-40B4-BE49-F238E27FC236}">
                <a16:creationId xmlns:a16="http://schemas.microsoft.com/office/drawing/2014/main" id="{A61B537A-D0D6-4D1A-8063-964C607FBB2C}"/>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17</a:t>
            </a:fld>
            <a:endParaRPr lang="zh-TW" altLang="en-US" sz="1400" dirty="0">
              <a:solidFill>
                <a:prstClr val="black">
                  <a:tint val="75000"/>
                </a:prstClr>
              </a:solidFill>
            </a:endParaRPr>
          </a:p>
        </p:txBody>
      </p:sp>
      <p:sp>
        <p:nvSpPr>
          <p:cNvPr id="15" name="文字方塊 14">
            <a:extLst>
              <a:ext uri="{FF2B5EF4-FFF2-40B4-BE49-F238E27FC236}">
                <a16:creationId xmlns:a16="http://schemas.microsoft.com/office/drawing/2014/main" id="{BF4783BA-AB23-41C1-9039-F2A84A9274AA}"/>
              </a:ext>
            </a:extLst>
          </p:cNvPr>
          <p:cNvSpPr txBox="1"/>
          <p:nvPr/>
        </p:nvSpPr>
        <p:spPr>
          <a:xfrm>
            <a:off x="522670" y="3988084"/>
            <a:ext cx="3879075" cy="2092881"/>
          </a:xfrm>
          <a:prstGeom prst="rect">
            <a:avLst/>
          </a:prstGeom>
          <a:noFill/>
        </p:spPr>
        <p:txBody>
          <a:bodyPr wrap="square" rtlCol="0">
            <a:spAutoFit/>
          </a:bodyPr>
          <a:lstStyle/>
          <a:p>
            <a:pPr marL="180975" indent="-180975" eaLnBrk="0" fontAlgn="base" hangingPunct="0">
              <a:spcBef>
                <a:spcPct val="0"/>
              </a:spcBef>
              <a:spcAft>
                <a:spcPct val="0"/>
              </a:spcAft>
              <a:tabLst>
                <a:tab pos="304800" algn="l"/>
              </a:tabLst>
            </a:pPr>
            <a:r>
              <a:rPr lang="en-US" altLang="zh-TW" sz="1800" dirty="0">
                <a:solidFill>
                  <a:srgbClr val="304371"/>
                </a:solidFill>
                <a:latin typeface="Microsoft JhengHei" panose="020B0604030504040204" pitchFamily="34" charset="-120"/>
                <a:ea typeface="Microsoft JhengHei" panose="020B0604030504040204" pitchFamily="34" charset="-120"/>
              </a:rPr>
              <a:t>• </a:t>
            </a:r>
            <a:r>
              <a:rPr lang="en-GB" altLang="ja-JP" sz="1600" dirty="0">
                <a:solidFill>
                  <a:srgbClr val="FF0000"/>
                </a:solidFill>
                <a:latin typeface="Microsoft JhengHei" panose="020B0604030504040204" pitchFamily="34" charset="-120"/>
                <a:ea typeface="Microsoft JhengHei" panose="020B0604030504040204" pitchFamily="34" charset="-120"/>
              </a:rPr>
              <a:t>The SPECT dataset has a total of 267 instances, and the ratio of normal to abnormal instances is approximately 1:4. </a:t>
            </a:r>
          </a:p>
          <a:p>
            <a:pPr marL="180975" indent="-180975" eaLnBrk="0" fontAlgn="base" hangingPunct="0">
              <a:spcBef>
                <a:spcPct val="0"/>
              </a:spcBef>
              <a:spcAft>
                <a:spcPct val="0"/>
              </a:spcAft>
              <a:tabLst>
                <a:tab pos="304800" algn="l"/>
              </a:tabLst>
            </a:pPr>
            <a:r>
              <a:rPr lang="en-US" altLang="zh-TW" sz="1600" dirty="0">
                <a:solidFill>
                  <a:srgbClr val="FF0000"/>
                </a:solidFill>
                <a:latin typeface="Microsoft JhengHei" panose="020B0604030504040204" pitchFamily="34" charset="-120"/>
                <a:ea typeface="Microsoft JhengHei" panose="020B0604030504040204" pitchFamily="34" charset="-120"/>
              </a:rPr>
              <a:t>• </a:t>
            </a:r>
            <a:r>
              <a:rPr lang="en-GB" altLang="ja-JP" sz="1600" dirty="0">
                <a:solidFill>
                  <a:srgbClr val="FF0000"/>
                </a:solidFill>
                <a:latin typeface="Microsoft JhengHei" panose="020B0604030504040204" pitchFamily="34" charset="-120"/>
                <a:ea typeface="Microsoft JhengHei" panose="020B0604030504040204" pitchFamily="34" charset="-120"/>
              </a:rPr>
              <a:t>After cleaning the data, there are a total of 250 instances, with 52 normal instances and 198 abnormal instances.</a:t>
            </a:r>
          </a:p>
        </p:txBody>
      </p:sp>
      <p:sp>
        <p:nvSpPr>
          <p:cNvPr id="13" name="文字方塊 12">
            <a:extLst>
              <a:ext uri="{FF2B5EF4-FFF2-40B4-BE49-F238E27FC236}">
                <a16:creationId xmlns:a16="http://schemas.microsoft.com/office/drawing/2014/main" id="{40752603-01E3-400D-9A90-941AC1B5C23D}"/>
              </a:ext>
            </a:extLst>
          </p:cNvPr>
          <p:cNvSpPr txBox="1"/>
          <p:nvPr/>
        </p:nvSpPr>
        <p:spPr>
          <a:xfrm>
            <a:off x="457200" y="6028759"/>
            <a:ext cx="3879075" cy="646331"/>
          </a:xfrm>
          <a:prstGeom prst="rect">
            <a:avLst/>
          </a:prstGeom>
          <a:noFill/>
        </p:spPr>
        <p:txBody>
          <a:bodyPr wrap="square" rtlCol="0">
            <a:spAutoFit/>
          </a:bodyPr>
          <a:lstStyle/>
          <a:p>
            <a:pPr marL="176213" indent="-176213"/>
            <a:r>
              <a:rPr lang="en-US" altLang="zh-TW" sz="1800" dirty="0">
                <a:solidFill>
                  <a:srgbClr val="304371"/>
                </a:solidFill>
                <a:latin typeface="Microsoft JhengHei" panose="020B0604030504040204" pitchFamily="34" charset="-120"/>
                <a:ea typeface="Microsoft JhengHei" panose="020B0604030504040204" pitchFamily="34" charset="-120"/>
              </a:rPr>
              <a:t>• </a:t>
            </a:r>
            <a:r>
              <a:rPr lang="en-US" altLang="zh-TW" dirty="0">
                <a:solidFill>
                  <a:srgbClr val="304371"/>
                </a:solidFill>
                <a:latin typeface="Microsoft JhengHei" panose="020B0604030504040204" pitchFamily="34" charset="-120"/>
                <a:ea typeface="Microsoft JhengHei" panose="020B0604030504040204" pitchFamily="34" charset="-120"/>
              </a:rPr>
              <a:t>Randomly</a:t>
            </a:r>
            <a:r>
              <a:rPr lang="zh-TW" altLang="en-US" dirty="0">
                <a:solidFill>
                  <a:srgbClr val="304371"/>
                </a:solidFill>
                <a:latin typeface="Microsoft JhengHei" panose="020B0604030504040204" pitchFamily="34" charset="-120"/>
                <a:ea typeface="Microsoft JhengHei" panose="020B0604030504040204" pitchFamily="34" charset="-120"/>
              </a:rPr>
              <a:t> </a:t>
            </a:r>
            <a:r>
              <a:rPr lang="en-US" altLang="zh-TW" dirty="0">
                <a:solidFill>
                  <a:srgbClr val="304371"/>
                </a:solidFill>
                <a:latin typeface="Microsoft JhengHei" panose="020B0604030504040204" pitchFamily="34" charset="-120"/>
                <a:ea typeface="Microsoft JhengHei" panose="020B0604030504040204" pitchFamily="34" charset="-120"/>
              </a:rPr>
              <a:t>generate </a:t>
            </a:r>
            <a:r>
              <a:rPr lang="en-US" altLang="zh-TW" dirty="0">
                <a:solidFill>
                  <a:srgbClr val="FF0000"/>
                </a:solidFill>
                <a:latin typeface="Microsoft JhengHei" panose="020B0604030504040204" pitchFamily="34" charset="-120"/>
                <a:ea typeface="Microsoft JhengHei" panose="020B0604030504040204" pitchFamily="34" charset="-120"/>
              </a:rPr>
              <a:t>20</a:t>
            </a:r>
            <a:r>
              <a:rPr lang="en-US" altLang="zh-TW" dirty="0">
                <a:solidFill>
                  <a:srgbClr val="304371"/>
                </a:solidFill>
                <a:latin typeface="Microsoft JhengHei" panose="020B0604030504040204" pitchFamily="34" charset="-120"/>
                <a:ea typeface="Microsoft JhengHei" panose="020B0604030504040204" pitchFamily="34" charset="-120"/>
              </a:rPr>
              <a:t> sets of training and testing data.</a:t>
            </a:r>
            <a:endParaRPr lang="zh-TW" altLang="en-US" dirty="0">
              <a:solidFill>
                <a:srgbClr val="30437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78329815"/>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群組 70"/>
          <p:cNvGrpSpPr/>
          <p:nvPr/>
        </p:nvGrpSpPr>
        <p:grpSpPr>
          <a:xfrm>
            <a:off x="4590961" y="1409718"/>
            <a:ext cx="3848581" cy="1464508"/>
            <a:chOff x="41407" y="-65887"/>
            <a:chExt cx="7331881" cy="2874312"/>
          </a:xfrm>
        </p:grpSpPr>
        <p:sp>
          <p:nvSpPr>
            <p:cNvPr id="66" name="文字方塊 65"/>
            <p:cNvSpPr txBox="1"/>
            <p:nvPr/>
          </p:nvSpPr>
          <p:spPr>
            <a:xfrm>
              <a:off x="1717345" y="-65887"/>
              <a:ext cx="3441945" cy="604057"/>
            </a:xfrm>
            <a:prstGeom prst="rect">
              <a:avLst/>
            </a:prstGeom>
            <a:noFill/>
          </p:spPr>
          <p:txBody>
            <a:bodyPr wrap="none" lIns="0" tIns="0" rIns="0" bIns="0" rtlCol="0">
              <a:spAutoFit/>
            </a:bodyPr>
            <a:lstStyle/>
            <a:p>
              <a:pPr algn="ctr"/>
              <a:r>
                <a:rPr lang="en-US" altLang="zh-TW" sz="2000" dirty="0">
                  <a:solidFill>
                    <a:prstClr val="black"/>
                  </a:solidFill>
                  <a:latin typeface="Calibri" panose="020F0502020204030204"/>
                  <a:ea typeface="新細明體" panose="02020500000000000000" pitchFamily="18" charset="-120"/>
                </a:rPr>
                <a:t>The hidden layer:</a:t>
              </a:r>
              <a:endParaRPr lang="zh-TW" altLang="en-US" sz="20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67" name="文字方塊 66"/>
                <p:cNvSpPr txBox="1"/>
                <p:nvPr/>
              </p:nvSpPr>
              <p:spPr>
                <a:xfrm>
                  <a:off x="41407" y="541572"/>
                  <a:ext cx="7331881" cy="2266853"/>
                </a:xfrm>
                <a:prstGeom prst="round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1600" i="1" smtClean="0">
                                <a:solidFill>
                                  <a:schemeClr val="tx1"/>
                                </a:solidFill>
                                <a:latin typeface="Cambria Math" panose="02040503050406030204" pitchFamily="18" charset="0"/>
                              </a:rPr>
                            </m:ctrlPr>
                          </m:sSubSupPr>
                          <m:e>
                            <m:r>
                              <a:rPr lang="en-US" altLang="zh-TW" sz="1600" i="1" smtClean="0">
                                <a:solidFill>
                                  <a:schemeClr val="tx1"/>
                                </a:solidFill>
                                <a:latin typeface="Cambria Math" panose="02040503050406030204" pitchFamily="18" charset="0"/>
                              </a:rPr>
                              <m:t>𝑎</m:t>
                            </m:r>
                          </m:e>
                          <m:sub>
                            <m:r>
                              <a:rPr lang="en-US" altLang="zh-TW" sz="1600" i="1" smtClean="0">
                                <a:solidFill>
                                  <a:schemeClr val="tx1"/>
                                </a:solidFill>
                                <a:latin typeface="Cambria Math" panose="02040503050406030204" pitchFamily="18" charset="0"/>
                              </a:rPr>
                              <m:t>𝑖</m:t>
                            </m:r>
                          </m:sub>
                          <m:sup>
                            <m:r>
                              <a:rPr lang="en-US" altLang="zh-TW" sz="1600" i="1">
                                <a:solidFill>
                                  <a:schemeClr val="tx1"/>
                                </a:solidFill>
                                <a:latin typeface="Cambria Math" panose="02040503050406030204" pitchFamily="18" charset="0"/>
                              </a:rPr>
                              <m:t>𝑐</m:t>
                            </m:r>
                          </m:sup>
                        </m:sSubSup>
                        <m:r>
                          <a:rPr lang="en-US" altLang="zh-TW" sz="1600" i="1">
                            <a:solidFill>
                              <a:schemeClr val="tx1"/>
                            </a:solidFill>
                            <a:latin typeface="Cambria Math" panose="02040503050406030204" pitchFamily="18" charset="0"/>
                          </a:rPr>
                          <m:t>≡</m:t>
                        </m:r>
                        <m:func>
                          <m:funcPr>
                            <m:ctrlPr>
                              <a:rPr lang="en-US" altLang="zh-TW" sz="1600" i="1">
                                <a:solidFill>
                                  <a:schemeClr val="tx1"/>
                                </a:solidFill>
                                <a:latin typeface="Cambria Math" panose="02040503050406030204" pitchFamily="18" charset="0"/>
                              </a:rPr>
                            </m:ctrlPr>
                          </m:funcPr>
                          <m:fName>
                            <m:r>
                              <a:rPr lang="en-US" altLang="zh-TW" sz="1600" i="1" smtClean="0">
                                <a:solidFill>
                                  <a:schemeClr val="tx1"/>
                                </a:solidFill>
                                <a:latin typeface="Cambria Math" panose="02040503050406030204" pitchFamily="18" charset="0"/>
                              </a:rPr>
                              <m:t>𝑅𝑒𝐿𝑈</m:t>
                            </m:r>
                          </m:fName>
                          <m:e>
                            <m:d>
                              <m:dPr>
                                <m:ctrlPr>
                                  <a:rPr lang="en-US" altLang="zh-TW" sz="1600" i="1">
                                    <a:solidFill>
                                      <a:schemeClr val="tx1"/>
                                    </a:solidFill>
                                    <a:latin typeface="Cambria Math" panose="02040503050406030204" pitchFamily="18" charset="0"/>
                                  </a:rPr>
                                </m:ctrlPr>
                              </m:dPr>
                              <m:e>
                                <m:sSubSup>
                                  <m:sSubSupPr>
                                    <m:ctrlPr>
                                      <a:rPr lang="en-US" altLang="zh-TW" sz="1600" i="1">
                                        <a:solidFill>
                                          <a:schemeClr val="tx1"/>
                                        </a:solidFill>
                                        <a:latin typeface="Cambria Math" panose="02040503050406030204" pitchFamily="18" charset="0"/>
                                      </a:rPr>
                                    </m:ctrlPr>
                                  </m:sSubSupPr>
                                  <m:e>
                                    <m:r>
                                      <a:rPr lang="en-US" altLang="zh-TW" sz="1600" i="1">
                                        <a:solidFill>
                                          <a:schemeClr val="tx1"/>
                                        </a:solidFill>
                                        <a:latin typeface="Cambria Math" panose="02040503050406030204" pitchFamily="18" charset="0"/>
                                      </a:rPr>
                                      <m:t>𝑤</m:t>
                                    </m:r>
                                  </m:e>
                                  <m:sub>
                                    <m:r>
                                      <a:rPr lang="en-US" altLang="zh-TW" sz="1600" i="1">
                                        <a:solidFill>
                                          <a:schemeClr val="tx1"/>
                                        </a:solidFill>
                                        <a:latin typeface="Cambria Math" panose="02040503050406030204" pitchFamily="18" charset="0"/>
                                      </a:rPr>
                                      <m:t>𝑖</m:t>
                                    </m:r>
                                    <m:r>
                                      <a:rPr lang="en-US" altLang="zh-TW" sz="1600" i="1">
                                        <a:solidFill>
                                          <a:schemeClr val="tx1"/>
                                        </a:solidFill>
                                        <a:latin typeface="Cambria Math" panose="02040503050406030204" pitchFamily="18" charset="0"/>
                                      </a:rPr>
                                      <m:t>0</m:t>
                                    </m:r>
                                  </m:sub>
                                  <m:sup>
                                    <m:r>
                                      <a:rPr lang="en-US" altLang="zh-TW" sz="1600" i="1">
                                        <a:solidFill>
                                          <a:schemeClr val="tx1"/>
                                        </a:solidFill>
                                        <a:latin typeface="Cambria Math" panose="02040503050406030204" pitchFamily="18" charset="0"/>
                                      </a:rPr>
                                      <m:t>𝐻</m:t>
                                    </m:r>
                                  </m:sup>
                                </m:sSubSup>
                                <m:r>
                                  <a:rPr lang="en-US" altLang="zh-TW" sz="1600" i="1">
                                    <a:solidFill>
                                      <a:schemeClr val="tx1"/>
                                    </a:solidFill>
                                    <a:latin typeface="Cambria Math" panose="02040503050406030204" pitchFamily="18" charset="0"/>
                                  </a:rPr>
                                  <m:t>+</m:t>
                                </m:r>
                                <m:nary>
                                  <m:naryPr>
                                    <m:chr m:val="∑"/>
                                    <m:ctrlPr>
                                      <a:rPr lang="en-US" altLang="zh-TW" sz="1600" i="1">
                                        <a:solidFill>
                                          <a:schemeClr val="tx1"/>
                                        </a:solidFill>
                                        <a:latin typeface="Cambria Math" panose="02040503050406030204" pitchFamily="18" charset="0"/>
                                      </a:rPr>
                                    </m:ctrlPr>
                                  </m:naryPr>
                                  <m:sub>
                                    <m:r>
                                      <m:rPr>
                                        <m:brk m:alnAt="23"/>
                                      </m:rPr>
                                      <a:rPr lang="en-US" altLang="zh-TW" sz="1600" i="1">
                                        <a:solidFill>
                                          <a:schemeClr val="tx1"/>
                                        </a:solidFill>
                                        <a:latin typeface="Cambria Math" panose="02040503050406030204" pitchFamily="18" charset="0"/>
                                      </a:rPr>
                                      <m:t>𝑗</m:t>
                                    </m:r>
                                    <m:r>
                                      <a:rPr lang="en-US" altLang="zh-TW" sz="1600" i="1">
                                        <a:solidFill>
                                          <a:schemeClr val="tx1"/>
                                        </a:solidFill>
                                        <a:latin typeface="Cambria Math" panose="02040503050406030204" pitchFamily="18" charset="0"/>
                                      </a:rPr>
                                      <m:t>=1</m:t>
                                    </m:r>
                                  </m:sub>
                                  <m:sup>
                                    <m:r>
                                      <a:rPr lang="en-US" altLang="zh-TW" sz="1600" i="1">
                                        <a:solidFill>
                                          <a:schemeClr val="tx1"/>
                                        </a:solidFill>
                                        <a:latin typeface="Cambria Math" panose="02040503050406030204" pitchFamily="18" charset="0"/>
                                      </a:rPr>
                                      <m:t>𝑚</m:t>
                                    </m:r>
                                  </m:sup>
                                  <m:e>
                                    <m:sSubSup>
                                      <m:sSubSupPr>
                                        <m:ctrlPr>
                                          <a:rPr lang="en-US" altLang="zh-TW" sz="1600" i="1">
                                            <a:solidFill>
                                              <a:schemeClr val="tx1"/>
                                            </a:solidFill>
                                            <a:latin typeface="Cambria Math" panose="02040503050406030204" pitchFamily="18" charset="0"/>
                                          </a:rPr>
                                        </m:ctrlPr>
                                      </m:sSubSupPr>
                                      <m:e>
                                        <m:r>
                                          <a:rPr lang="en-US" altLang="zh-TW" sz="1600" i="1">
                                            <a:solidFill>
                                              <a:schemeClr val="tx1"/>
                                            </a:solidFill>
                                            <a:latin typeface="Cambria Math" panose="02040503050406030204" pitchFamily="18" charset="0"/>
                                          </a:rPr>
                                          <m:t>𝑤</m:t>
                                        </m:r>
                                      </m:e>
                                      <m:sub>
                                        <m:r>
                                          <a:rPr lang="en-US" altLang="zh-TW" sz="1600" i="1">
                                            <a:solidFill>
                                              <a:schemeClr val="tx1"/>
                                            </a:solidFill>
                                            <a:latin typeface="Cambria Math" panose="02040503050406030204" pitchFamily="18" charset="0"/>
                                          </a:rPr>
                                          <m:t>𝑖𝑗</m:t>
                                        </m:r>
                                      </m:sub>
                                      <m:sup>
                                        <m:r>
                                          <a:rPr lang="en-US" altLang="zh-TW" sz="1600" i="1">
                                            <a:solidFill>
                                              <a:schemeClr val="tx1"/>
                                            </a:solidFill>
                                            <a:latin typeface="Cambria Math" panose="02040503050406030204" pitchFamily="18" charset="0"/>
                                          </a:rPr>
                                          <m:t>𝐻</m:t>
                                        </m:r>
                                      </m:sup>
                                    </m:sSubSup>
                                  </m:e>
                                </m:nary>
                                <m:sSubSup>
                                  <m:sSubSupPr>
                                    <m:ctrlPr>
                                      <a:rPr lang="en-US" altLang="zh-TW" sz="1600" i="1" smtClean="0">
                                        <a:solidFill>
                                          <a:schemeClr val="tx1"/>
                                        </a:solidFill>
                                        <a:latin typeface="Cambria Math" panose="02040503050406030204" pitchFamily="18" charset="0"/>
                                      </a:rPr>
                                    </m:ctrlPr>
                                  </m:sSubSupPr>
                                  <m:e>
                                    <m:r>
                                      <a:rPr lang="en-US" altLang="zh-TW" sz="1600" i="1" smtClean="0">
                                        <a:solidFill>
                                          <a:schemeClr val="tx1"/>
                                        </a:solidFill>
                                        <a:latin typeface="Cambria Math" panose="02040503050406030204" pitchFamily="18" charset="0"/>
                                      </a:rPr>
                                      <m:t>𝑥</m:t>
                                    </m:r>
                                  </m:e>
                                  <m:sub>
                                    <m:r>
                                      <a:rPr lang="en-US" altLang="zh-TW" sz="1600" i="1" smtClean="0">
                                        <a:solidFill>
                                          <a:schemeClr val="tx1"/>
                                        </a:solidFill>
                                        <a:latin typeface="Cambria Math" panose="02040503050406030204" pitchFamily="18" charset="0"/>
                                      </a:rPr>
                                      <m:t>𝑗</m:t>
                                    </m:r>
                                  </m:sub>
                                  <m:sup>
                                    <m:r>
                                      <a:rPr lang="en-US" altLang="zh-TW" sz="1600" i="1" smtClean="0">
                                        <a:solidFill>
                                          <a:schemeClr val="tx1"/>
                                        </a:solidFill>
                                        <a:latin typeface="Cambria Math" panose="02040503050406030204" pitchFamily="18" charset="0"/>
                                      </a:rPr>
                                      <m:t>𝑐</m:t>
                                    </m:r>
                                  </m:sup>
                                </m:sSubSup>
                              </m:e>
                            </m:d>
                          </m:e>
                        </m:func>
                      </m:oMath>
                    </m:oMathPara>
                  </a14:m>
                  <a:endParaRPr lang="en-US" altLang="zh-TW" sz="1600" dirty="0">
                    <a:solidFill>
                      <a:schemeClr val="tx1"/>
                    </a:solidFill>
                    <a:latin typeface="Calibri" panose="020F0502020204030204"/>
                    <a:ea typeface="新細明體" panose="02020500000000000000" pitchFamily="18" charset="-120"/>
                  </a:endParaRPr>
                </a:p>
                <a:p>
                  <a:pPr/>
                  <a14:m>
                    <m:oMathPara xmlns:m="http://schemas.openxmlformats.org/officeDocument/2006/math">
                      <m:oMathParaPr>
                        <m:jc m:val="centerGroup"/>
                      </m:oMathParaPr>
                      <m:oMath xmlns:m="http://schemas.openxmlformats.org/officeDocument/2006/math">
                        <m:r>
                          <a:rPr lang="en-US" altLang="zh-TW" sz="1600" b="1">
                            <a:solidFill>
                              <a:schemeClr val="tx1"/>
                            </a:solidFill>
                            <a:latin typeface="Cambria Math" panose="02040503050406030204" pitchFamily="18" charset="0"/>
                          </a:rPr>
                          <m:t>𝐚</m:t>
                        </m:r>
                        <m:r>
                          <a:rPr lang="en-US" altLang="zh-TW" sz="1600" i="1">
                            <a:solidFill>
                              <a:schemeClr val="tx1"/>
                            </a:solidFill>
                            <a:latin typeface="Cambria Math" panose="02040503050406030204" pitchFamily="18" charset="0"/>
                          </a:rPr>
                          <m:t>≡</m:t>
                        </m:r>
                        <m:func>
                          <m:funcPr>
                            <m:ctrlPr>
                              <a:rPr lang="en-US" altLang="zh-TW" sz="1600" i="1">
                                <a:solidFill>
                                  <a:schemeClr val="tx1"/>
                                </a:solidFill>
                                <a:latin typeface="Cambria Math" panose="02040503050406030204" pitchFamily="18" charset="0"/>
                              </a:rPr>
                            </m:ctrlPr>
                          </m:funcPr>
                          <m:fName>
                            <m:r>
                              <a:rPr lang="en-US" altLang="zh-TW" sz="1600" i="1">
                                <a:solidFill>
                                  <a:schemeClr val="tx1"/>
                                </a:solidFill>
                                <a:latin typeface="Cambria Math" panose="02040503050406030204" pitchFamily="18" charset="0"/>
                              </a:rPr>
                              <m:t>𝑅𝑒𝐿𝑈</m:t>
                            </m:r>
                          </m:fName>
                          <m:e>
                            <m:d>
                              <m:dPr>
                                <m:ctrlPr>
                                  <a:rPr lang="en-US" altLang="zh-TW" sz="1600" i="1">
                                    <a:solidFill>
                                      <a:schemeClr val="tx1"/>
                                    </a:solidFill>
                                    <a:latin typeface="Cambria Math" panose="02040503050406030204" pitchFamily="18" charset="0"/>
                                  </a:rPr>
                                </m:ctrlPr>
                              </m:dPr>
                              <m:e>
                                <m:sSup>
                                  <m:sSupPr>
                                    <m:ctrlPr>
                                      <a:rPr lang="en-US" altLang="zh-TW" sz="1600" b="1" i="1">
                                        <a:solidFill>
                                          <a:schemeClr val="tx1"/>
                                        </a:solidFill>
                                        <a:latin typeface="Cambria Math" panose="02040503050406030204" pitchFamily="18" charset="0"/>
                                      </a:rPr>
                                    </m:ctrlPr>
                                  </m:sSupPr>
                                  <m:e>
                                    <m:r>
                                      <a:rPr lang="en-US" altLang="zh-TW" sz="1600" b="1">
                                        <a:solidFill>
                                          <a:schemeClr val="tx1"/>
                                        </a:solidFill>
                                        <a:latin typeface="Cambria Math" panose="02040503050406030204" pitchFamily="18" charset="0"/>
                                      </a:rPr>
                                      <m:t>𝐖</m:t>
                                    </m:r>
                                  </m:e>
                                  <m:sup>
                                    <m:r>
                                      <a:rPr lang="en-US" altLang="zh-TW" sz="1600" i="1">
                                        <a:solidFill>
                                          <a:schemeClr val="tx1"/>
                                        </a:solidFill>
                                        <a:latin typeface="Cambria Math" panose="02040503050406030204" pitchFamily="18" charset="0"/>
                                      </a:rPr>
                                      <m:t>𝐻</m:t>
                                    </m:r>
                                  </m:sup>
                                </m:sSup>
                                <m:r>
                                  <a:rPr lang="en-US" altLang="zh-TW" sz="1600" b="1">
                                    <a:solidFill>
                                      <a:schemeClr val="tx1"/>
                                    </a:solidFill>
                                    <a:latin typeface="Cambria Math" panose="02040503050406030204" pitchFamily="18" charset="0"/>
                                  </a:rPr>
                                  <m:t>𝐱</m:t>
                                </m:r>
                                <m:r>
                                  <a:rPr lang="en-US" altLang="zh-TW" sz="1600" i="1">
                                    <a:solidFill>
                                      <a:schemeClr val="tx1"/>
                                    </a:solidFill>
                                    <a:latin typeface="Cambria Math" panose="02040503050406030204" pitchFamily="18" charset="0"/>
                                  </a:rPr>
                                  <m:t>+</m:t>
                                </m:r>
                                <m:sSubSup>
                                  <m:sSubSupPr>
                                    <m:ctrlPr>
                                      <a:rPr lang="en-US" altLang="zh-TW" sz="1600" i="1">
                                        <a:solidFill>
                                          <a:schemeClr val="tx1"/>
                                        </a:solidFill>
                                        <a:latin typeface="Cambria Math" panose="02040503050406030204" pitchFamily="18" charset="0"/>
                                      </a:rPr>
                                    </m:ctrlPr>
                                  </m:sSubSupPr>
                                  <m:e>
                                    <m:r>
                                      <a:rPr lang="en-US" altLang="zh-TW" sz="1600" b="1" i="1">
                                        <a:solidFill>
                                          <a:schemeClr val="tx1"/>
                                        </a:solidFill>
                                        <a:latin typeface="Cambria Math" panose="02040503050406030204" pitchFamily="18" charset="0"/>
                                      </a:rPr>
                                      <m:t>𝐰</m:t>
                                    </m:r>
                                  </m:e>
                                  <m:sub>
                                    <m:r>
                                      <a:rPr lang="en-US" altLang="zh-TW" sz="1600">
                                        <a:solidFill>
                                          <a:schemeClr val="tx1"/>
                                        </a:solidFill>
                                        <a:latin typeface="Cambria Math" panose="02040503050406030204" pitchFamily="18" charset="0"/>
                                      </a:rPr>
                                      <m:t>0</m:t>
                                    </m:r>
                                  </m:sub>
                                  <m:sup>
                                    <m:r>
                                      <a:rPr lang="en-US" altLang="zh-TW" sz="1600">
                                        <a:solidFill>
                                          <a:schemeClr val="tx1"/>
                                        </a:solidFill>
                                        <a:latin typeface="Cambria Math" panose="02040503050406030204" pitchFamily="18" charset="0"/>
                                      </a:rPr>
                                      <m:t>𝐻</m:t>
                                    </m:r>
                                  </m:sup>
                                </m:sSubSup>
                              </m:e>
                            </m:d>
                          </m:e>
                        </m:func>
                      </m:oMath>
                    </m:oMathPara>
                  </a14:m>
                  <a:endParaRPr lang="zh-TW" altLang="en-US" sz="1600" dirty="0">
                    <a:solidFill>
                      <a:schemeClr val="tx1"/>
                    </a:solidFill>
                    <a:latin typeface="Calibri" panose="020F0502020204030204"/>
                    <a:ea typeface="新細明體" panose="02020500000000000000" pitchFamily="18" charset="-120"/>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41407" y="541572"/>
                  <a:ext cx="7331881" cy="2266853"/>
                </a:xfrm>
                <a:prstGeom prst="roundRect">
                  <a:avLst/>
                </a:prstGeom>
                <a:blipFill>
                  <a:blip r:embed="rId3"/>
                  <a:stretch>
                    <a:fillRect/>
                  </a:stretch>
                </a:blipFill>
                <a:ln>
                  <a:solidFill>
                    <a:schemeClr val="tx1"/>
                  </a:solidFill>
                </a:ln>
              </p:spPr>
              <p:txBody>
                <a:bodyPr/>
                <a:lstStyle/>
                <a:p>
                  <a:r>
                    <a:rPr lang="zh-TW" altLang="en-US">
                      <a:noFill/>
                    </a:rPr>
                    <a:t> </a:t>
                  </a:r>
                </a:p>
              </p:txBody>
            </p:sp>
          </mc:Fallback>
        </mc:AlternateContent>
      </p:grpSp>
      <p:sp>
        <p:nvSpPr>
          <p:cNvPr id="30" name="矩形 29"/>
          <p:cNvSpPr/>
          <p:nvPr/>
        </p:nvSpPr>
        <p:spPr>
          <a:xfrm>
            <a:off x="625509" y="1410024"/>
            <a:ext cx="3315329" cy="690216"/>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31" name="矩形 30"/>
          <p:cNvSpPr/>
          <p:nvPr/>
        </p:nvSpPr>
        <p:spPr>
          <a:xfrm>
            <a:off x="625509" y="2105814"/>
            <a:ext cx="3315329" cy="698341"/>
          </a:xfrm>
          <a:prstGeom prst="rect">
            <a:avLst/>
          </a:prstGeom>
          <a:solidFill>
            <a:srgbClr val="92D050">
              <a:alpha val="3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Input Layer</a:t>
            </a:r>
          </a:p>
        </p:txBody>
      </p:sp>
      <mc:AlternateContent xmlns:mc="http://schemas.openxmlformats.org/markup-compatibility/2006" xmlns:a14="http://schemas.microsoft.com/office/drawing/2010/main">
        <mc:Choice Requires="a14">
          <p:sp>
            <p:nvSpPr>
              <p:cNvPr id="33" name="橢圓 32"/>
              <p:cNvSpPr/>
              <p:nvPr/>
            </p:nvSpPr>
            <p:spPr>
              <a:xfrm>
                <a:off x="1608602"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1</m:t>
                          </m:r>
                        </m:sub>
                      </m:sSub>
                    </m:oMath>
                  </m:oMathPara>
                </a14:m>
                <a:endParaRPr lang="zh-TW" altLang="en-US" sz="2475" dirty="0">
                  <a:solidFill>
                    <a:prstClr val="black"/>
                  </a:solidFill>
                </a:endParaRPr>
              </a:p>
            </p:txBody>
          </p:sp>
        </mc:Choice>
        <mc:Fallback xmlns="">
          <p:sp>
            <p:nvSpPr>
              <p:cNvPr id="33" name="橢圓 32"/>
              <p:cNvSpPr>
                <a:spLocks noRot="1" noChangeAspect="1" noMove="1" noResize="1" noEditPoints="1" noAdjustHandles="1" noChangeArrowheads="1" noChangeShapeType="1" noTextEdit="1"/>
              </p:cNvSpPr>
              <p:nvPr/>
            </p:nvSpPr>
            <p:spPr>
              <a:xfrm>
                <a:off x="1608602" y="2185997"/>
                <a:ext cx="459121" cy="457200"/>
              </a:xfrm>
              <a:prstGeom prst="ellipse">
                <a:avLst/>
              </a:prstGeom>
              <a:blipFill>
                <a:blip r:embed="rId5"/>
                <a:stretch>
                  <a:fillRect r="-266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橢圓 33"/>
              <p:cNvSpPr/>
              <p:nvPr/>
            </p:nvSpPr>
            <p:spPr>
              <a:xfrm>
                <a:off x="2133778"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2</m:t>
                          </m:r>
                        </m:sub>
                      </m:sSub>
                    </m:oMath>
                  </m:oMathPara>
                </a14:m>
                <a:endParaRPr lang="zh-TW" altLang="en-US" sz="2475" dirty="0">
                  <a:solidFill>
                    <a:prstClr val="black"/>
                  </a:solidFill>
                </a:endParaRPr>
              </a:p>
            </p:txBody>
          </p:sp>
        </mc:Choice>
        <mc:Fallback xmlns="">
          <p:sp>
            <p:nvSpPr>
              <p:cNvPr id="34" name="橢圓 33"/>
              <p:cNvSpPr>
                <a:spLocks noRot="1" noChangeAspect="1" noMove="1" noResize="1" noEditPoints="1" noAdjustHandles="1" noChangeArrowheads="1" noChangeShapeType="1" noTextEdit="1"/>
              </p:cNvSpPr>
              <p:nvPr/>
            </p:nvSpPr>
            <p:spPr>
              <a:xfrm>
                <a:off x="2133778" y="2197147"/>
                <a:ext cx="459121" cy="457200"/>
              </a:xfrm>
              <a:prstGeom prst="ellipse">
                <a:avLst/>
              </a:prstGeom>
              <a:blipFill>
                <a:blip r:embed="rId6"/>
                <a:stretch>
                  <a:fillRect r="-5333"/>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橢圓 34"/>
              <p:cNvSpPr/>
              <p:nvPr/>
            </p:nvSpPr>
            <p:spPr>
              <a:xfrm>
                <a:off x="2654664"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3</m:t>
                          </m:r>
                        </m:sub>
                      </m:sSub>
                    </m:oMath>
                  </m:oMathPara>
                </a14:m>
                <a:endParaRPr lang="zh-TW" altLang="en-US" sz="2475" dirty="0">
                  <a:solidFill>
                    <a:prstClr val="black"/>
                  </a:solidFill>
                </a:endParaRPr>
              </a:p>
            </p:txBody>
          </p:sp>
        </mc:Choice>
        <mc:Fallback xmlns="">
          <p:sp>
            <p:nvSpPr>
              <p:cNvPr id="35" name="橢圓 34"/>
              <p:cNvSpPr>
                <a:spLocks noRot="1" noChangeAspect="1" noMove="1" noResize="1" noEditPoints="1" noAdjustHandles="1" noChangeArrowheads="1" noChangeShapeType="1" noTextEdit="1"/>
              </p:cNvSpPr>
              <p:nvPr/>
            </p:nvSpPr>
            <p:spPr>
              <a:xfrm>
                <a:off x="2654664" y="2197147"/>
                <a:ext cx="459121" cy="457200"/>
              </a:xfrm>
              <a:prstGeom prst="ellipse">
                <a:avLst/>
              </a:prstGeom>
              <a:blipFill>
                <a:blip r:embed="rId7"/>
                <a:stretch>
                  <a:fillRect r="-394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橢圓 35"/>
              <p:cNvSpPr/>
              <p:nvPr/>
            </p:nvSpPr>
            <p:spPr>
              <a:xfrm>
                <a:off x="3405588"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𝑚</m:t>
                          </m:r>
                        </m:sub>
                      </m:sSub>
                    </m:oMath>
                  </m:oMathPara>
                </a14:m>
                <a:endParaRPr lang="zh-TW" altLang="en-US" sz="2475" i="1" dirty="0">
                  <a:solidFill>
                    <a:prstClr val="black"/>
                  </a:solidFill>
                </a:endParaRPr>
              </a:p>
            </p:txBody>
          </p:sp>
        </mc:Choice>
        <mc:Fallback xmlns="">
          <p:sp>
            <p:nvSpPr>
              <p:cNvPr id="36" name="橢圓 35"/>
              <p:cNvSpPr>
                <a:spLocks noRot="1" noChangeAspect="1" noMove="1" noResize="1" noEditPoints="1" noAdjustHandles="1" noChangeArrowheads="1" noChangeShapeType="1" noTextEdit="1"/>
              </p:cNvSpPr>
              <p:nvPr/>
            </p:nvSpPr>
            <p:spPr>
              <a:xfrm>
                <a:off x="3405588" y="2185997"/>
                <a:ext cx="459121" cy="457200"/>
              </a:xfrm>
              <a:prstGeom prst="ellipse">
                <a:avLst/>
              </a:prstGeom>
              <a:blipFill>
                <a:blip r:embed="rId8"/>
                <a:stretch>
                  <a:fillRect r="-16000"/>
                </a:stretch>
              </a:blipFill>
              <a:ln>
                <a:noFill/>
              </a:ln>
            </p:spPr>
            <p:txBody>
              <a:bodyPr/>
              <a:lstStyle/>
              <a:p>
                <a:r>
                  <a:rPr lang="zh-TW" altLang="en-US">
                    <a:noFill/>
                  </a:rPr>
                  <a:t> </a:t>
                </a:r>
              </a:p>
            </p:txBody>
          </p:sp>
        </mc:Fallback>
      </mc:AlternateContent>
      <p:sp>
        <p:nvSpPr>
          <p:cNvPr id="37" name="橢圓 36"/>
          <p:cNvSpPr/>
          <p:nvPr/>
        </p:nvSpPr>
        <p:spPr>
          <a:xfrm>
            <a:off x="2488253" y="1480369"/>
            <a:ext cx="459121" cy="4572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i="1" dirty="0">
                <a:solidFill>
                  <a:prstClr val="black"/>
                </a:solidFill>
                <a:latin typeface="Times New Roman" panose="02020603050405020304" pitchFamily="18" charset="0"/>
                <a:cs typeface="Times New Roman" panose="02020603050405020304" pitchFamily="18" charset="0"/>
              </a:rPr>
              <a:t>i</a:t>
            </a:r>
            <a:endParaRPr lang="zh-TW" altLang="en-US" sz="2475" i="1" dirty="0">
              <a:solidFill>
                <a:prstClr val="black"/>
              </a:solidFill>
              <a:latin typeface="Times New Roman" panose="02020603050405020304" pitchFamily="18" charset="0"/>
              <a:cs typeface="Times New Roman" panose="02020603050405020304" pitchFamily="18" charset="0"/>
            </a:endParaRPr>
          </a:p>
        </p:txBody>
      </p:sp>
      <p:cxnSp>
        <p:nvCxnSpPr>
          <p:cNvPr id="40" name="直線接點 39"/>
          <p:cNvCxnSpPr>
            <a:stCxn id="33" idx="0"/>
            <a:endCxn id="37" idx="4"/>
          </p:cNvCxnSpPr>
          <p:nvPr/>
        </p:nvCxnSpPr>
        <p:spPr>
          <a:xfrm flipV="1">
            <a:off x="1838130" y="1937571"/>
            <a:ext cx="879683" cy="24842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4" idx="0"/>
            <a:endCxn id="37" idx="4"/>
          </p:cNvCxnSpPr>
          <p:nvPr/>
        </p:nvCxnSpPr>
        <p:spPr>
          <a:xfrm flipV="1">
            <a:off x="2363353" y="1937747"/>
            <a:ext cx="354479"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3035969" y="2135191"/>
            <a:ext cx="473206" cy="438582"/>
          </a:xfrm>
          <a:prstGeom prst="rect">
            <a:avLst/>
          </a:prstGeom>
          <a:noFill/>
        </p:spPr>
        <p:txBody>
          <a:bodyPr wrap="none" rtlCol="0">
            <a:spAutoFit/>
          </a:bodyPr>
          <a:lstStyle/>
          <a:p>
            <a:r>
              <a:rPr lang="en-US" altLang="zh-TW" sz="2250" dirty="0">
                <a:solidFill>
                  <a:prstClr val="black"/>
                </a:solidFill>
              </a:rPr>
              <a:t>…</a:t>
            </a:r>
            <a:endParaRPr lang="zh-TW" altLang="en-US" sz="2250" dirty="0">
              <a:solidFill>
                <a:prstClr val="black"/>
              </a:solidFill>
            </a:endParaRPr>
          </a:p>
        </p:txBody>
      </p:sp>
      <p:cxnSp>
        <p:nvCxnSpPr>
          <p:cNvPr id="62" name="直線單箭頭接點 61"/>
          <p:cNvCxnSpPr>
            <a:stCxn id="35" idx="0"/>
            <a:endCxn id="37" idx="4"/>
          </p:cNvCxnSpPr>
          <p:nvPr/>
        </p:nvCxnSpPr>
        <p:spPr>
          <a:xfrm flipH="1" flipV="1">
            <a:off x="2717812" y="1937747"/>
            <a:ext cx="166388"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36" idx="0"/>
            <a:endCxn id="37" idx="4"/>
          </p:cNvCxnSpPr>
          <p:nvPr/>
        </p:nvCxnSpPr>
        <p:spPr>
          <a:xfrm flipH="1" flipV="1">
            <a:off x="2717814" y="1937571"/>
            <a:ext cx="917073" cy="248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標題 3"/>
          <p:cNvSpPr txBox="1">
            <a:spLocks/>
          </p:cNvSpPr>
          <p:nvPr/>
        </p:nvSpPr>
        <p:spPr>
          <a:xfrm>
            <a:off x="-35903" y="28584"/>
            <a:ext cx="91440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mn-lt"/>
                <a:ea typeface="微軟正黑體" panose="020B0604030504040204" pitchFamily="34" charset="-120"/>
                <a:cs typeface="+mj-cs"/>
              </a:defRPr>
            </a:lvl1pPr>
          </a:lstStyle>
          <a:p>
            <a:pPr algn="ctr" fontAlgn="auto">
              <a:spcAft>
                <a:spcPts val="0"/>
              </a:spcAft>
            </a:pPr>
            <a:r>
              <a:rPr lang="en-US" altLang="zh-TW" sz="4400" dirty="0">
                <a:solidFill>
                  <a:prstClr val="black"/>
                </a:solidFill>
              </a:rPr>
              <a:t>The SLFN with one output node</a:t>
            </a:r>
            <a:endParaRPr lang="zh-TW" altLang="en-US" sz="4400" dirty="0">
              <a:solidFill>
                <a:prstClr val="black"/>
              </a:solidFill>
            </a:endParaRPr>
          </a:p>
        </p:txBody>
      </p:sp>
      <p:grpSp>
        <p:nvGrpSpPr>
          <p:cNvPr id="38" name="群組 37">
            <a:extLst>
              <a:ext uri="{FF2B5EF4-FFF2-40B4-BE49-F238E27FC236}">
                <a16:creationId xmlns:a16="http://schemas.microsoft.com/office/drawing/2014/main" id="{0E43E0B7-06E0-4829-B222-9DAFD236240F}"/>
              </a:ext>
            </a:extLst>
          </p:cNvPr>
          <p:cNvGrpSpPr/>
          <p:nvPr/>
        </p:nvGrpSpPr>
        <p:grpSpPr>
          <a:xfrm>
            <a:off x="4544139" y="3169612"/>
            <a:ext cx="4132317" cy="1562509"/>
            <a:chOff x="-262755" y="-73532"/>
            <a:chExt cx="5904318" cy="2299994"/>
          </a:xfrm>
        </p:grpSpPr>
        <p:sp>
          <p:nvSpPr>
            <p:cNvPr id="39" name="文字方塊 38">
              <a:extLst>
                <a:ext uri="{FF2B5EF4-FFF2-40B4-BE49-F238E27FC236}">
                  <a16:creationId xmlns:a16="http://schemas.microsoft.com/office/drawing/2014/main" id="{63167823-5A00-40BF-87D3-D044A3F60710}"/>
                </a:ext>
              </a:extLst>
            </p:cNvPr>
            <p:cNvSpPr txBox="1"/>
            <p:nvPr/>
          </p:nvSpPr>
          <p:spPr>
            <a:xfrm>
              <a:off x="1090746" y="-73532"/>
              <a:ext cx="2686267" cy="475695"/>
            </a:xfrm>
            <a:prstGeom prst="rect">
              <a:avLst/>
            </a:prstGeom>
            <a:noFill/>
          </p:spPr>
          <p:txBody>
            <a:bodyPr wrap="none" lIns="0" tIns="0" rIns="0" bIns="0" rtlCol="0">
              <a:spAutoFit/>
            </a:bodyPr>
            <a:lstStyle/>
            <a:p>
              <a:pPr fontAlgn="auto">
                <a:spcBef>
                  <a:spcPts val="0"/>
                </a:spcBef>
                <a:spcAft>
                  <a:spcPts val="0"/>
                </a:spcAft>
              </a:pPr>
              <a:r>
                <a:rPr lang="en-US" altLang="zh-TW" sz="2100" dirty="0">
                  <a:solidFill>
                    <a:prstClr val="black"/>
                  </a:solidFill>
                  <a:latin typeface="Calibri" panose="020F0502020204030204"/>
                  <a:ea typeface="新細明體" panose="02020500000000000000" pitchFamily="18" charset="-120"/>
                </a:rPr>
                <a:t>The output layer:</a:t>
              </a:r>
              <a:endParaRPr lang="zh-TW" altLang="en-US" sz="21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A9EDE24-EC33-4E83-8CBC-74CBF36D1415}"/>
                    </a:ext>
                  </a:extLst>
                </p:cNvPr>
                <p:cNvSpPr txBox="1"/>
                <p:nvPr/>
              </p:nvSpPr>
              <p:spPr>
                <a:xfrm>
                  <a:off x="-262755" y="543759"/>
                  <a:ext cx="5904318" cy="1682703"/>
                </a:xfrm>
                <a:prstGeom prst="roundRect">
                  <a:avLst/>
                </a:prstGeom>
                <a:noFill/>
                <a:ln>
                  <a:solidFill>
                    <a:schemeClr val="tx1"/>
                  </a:solidFill>
                </a:ln>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sym typeface="Symbol"/>
                          </a:rPr>
                          <m:t>𝑓</m:t>
                        </m:r>
                        <m:r>
                          <m:rPr>
                            <m:nor/>
                          </m:rPr>
                          <a:rPr lang="en-US" altLang="zh-TW" dirty="0" smtClean="0"/>
                          <m:t>(</m:t>
                        </m:r>
                        <m:r>
                          <m:rPr>
                            <m:nor/>
                          </m:rPr>
                          <a:rPr lang="en-US" altLang="zh-TW" b="1" dirty="0" smtClean="0"/>
                          <m:t>x</m:t>
                        </m:r>
                        <m:r>
                          <m:rPr>
                            <m:nor/>
                          </m:rPr>
                          <a:rPr lang="en-US" altLang="zh-TW" i="1" baseline="30000" dirty="0" smtClean="0"/>
                          <m:t>c</m:t>
                        </m:r>
                        <m:r>
                          <m:rPr>
                            <m:nor/>
                          </m:rPr>
                          <a:rPr lang="en-US" altLang="zh-TW" dirty="0" smtClean="0"/>
                          <m:t>,</m:t>
                        </m:r>
                        <m:r>
                          <m:rPr>
                            <m:nor/>
                          </m:rPr>
                          <a:rPr lang="en-US" altLang="zh-TW" b="1"/>
                          <m:t>w</m:t>
                        </m:r>
                        <m:r>
                          <m:rPr>
                            <m:nor/>
                          </m:rPr>
                          <a:rPr lang="en-US" altLang="zh-TW" dirty="0"/>
                          <m:t>)</m:t>
                        </m:r>
                        <m:r>
                          <a:rPr lang="en-US" altLang="zh-TW" i="1">
                            <a:solidFill>
                              <a:schemeClr val="tx1"/>
                            </a:solidFill>
                            <a:latin typeface="Cambria Math" panose="02040503050406030204" pitchFamily="18" charset="0"/>
                          </a:rPr>
                          <m:t>≡</m:t>
                        </m:r>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sym typeface="Symbol" panose="05050102010706020507" pitchFamily="18" charset="2"/>
                              </a:rPr>
                              <m:t>𝑤</m:t>
                            </m:r>
                          </m:e>
                          <m:sub>
                            <m:r>
                              <a:rPr lang="en-US" altLang="zh-TW" i="1">
                                <a:solidFill>
                                  <a:schemeClr val="tx1"/>
                                </a:solidFill>
                                <a:latin typeface="Cambria Math" panose="02040503050406030204" pitchFamily="18" charset="0"/>
                                <a:sym typeface="Symbol" panose="05050102010706020507" pitchFamily="18" charset="2"/>
                              </a:rPr>
                              <m:t>0</m:t>
                            </m:r>
                          </m:sub>
                          <m:sup>
                            <m:r>
                              <a:rPr lang="en-US" altLang="zh-TW" i="1">
                                <a:solidFill>
                                  <a:schemeClr val="tx1"/>
                                </a:solidFill>
                                <a:latin typeface="Cambria Math" panose="02040503050406030204" pitchFamily="18" charset="0"/>
                              </a:rPr>
                              <m:t>𝑜</m:t>
                            </m:r>
                          </m:sup>
                        </m:sSubSup>
                        <m:r>
                          <a:rPr lang="en-US" altLang="zh-TW" i="1">
                            <a:solidFill>
                              <a:schemeClr val="tx1"/>
                            </a:solidFill>
                            <a:latin typeface="Cambria Math" panose="02040503050406030204" pitchFamily="18" charset="0"/>
                          </a:rPr>
                          <m:t>+</m:t>
                        </m:r>
                        <m:nary>
                          <m:naryPr>
                            <m:chr m:val="∑"/>
                            <m:ctrlPr>
                              <a:rPr lang="en-US" altLang="zh-TW" i="1">
                                <a:solidFill>
                                  <a:schemeClr val="tx1"/>
                                </a:solidFill>
                                <a:latin typeface="Cambria Math" panose="02040503050406030204" pitchFamily="18" charset="0"/>
                              </a:rPr>
                            </m:ctrlPr>
                          </m:naryPr>
                          <m:sub>
                            <m:r>
                              <a:rPr lang="en-US" altLang="zh-TW" i="1">
                                <a:solidFill>
                                  <a:schemeClr val="tx1"/>
                                </a:solidFill>
                                <a:latin typeface="Cambria Math" panose="02040503050406030204" pitchFamily="18" charset="0"/>
                              </a:rPr>
                              <m:t>𝑖</m:t>
                            </m:r>
                            <m:r>
                              <a:rPr lang="en-US" altLang="zh-TW" i="1">
                                <a:solidFill>
                                  <a:schemeClr val="tx1"/>
                                </a:solidFill>
                                <a:latin typeface="Cambria Math" panose="02040503050406030204" pitchFamily="18" charset="0"/>
                              </a:rPr>
                              <m:t>=1</m:t>
                            </m:r>
                          </m:sub>
                          <m:sup>
                            <m:r>
                              <a:rPr lang="en-US" altLang="zh-TW" i="1">
                                <a:solidFill>
                                  <a:schemeClr val="tx1"/>
                                </a:solidFill>
                                <a:latin typeface="Cambria Math" panose="02040503050406030204" pitchFamily="18" charset="0"/>
                              </a:rPr>
                              <m:t>𝑝</m:t>
                            </m:r>
                          </m:sup>
                          <m:e>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𝑤</m:t>
                                </m:r>
                              </m:e>
                              <m:sub>
                                <m:r>
                                  <a:rPr lang="en-US" altLang="zh-TW" i="1">
                                    <a:solidFill>
                                      <a:schemeClr val="tx1"/>
                                    </a:solidFill>
                                    <a:latin typeface="Cambria Math" panose="02040503050406030204" pitchFamily="18" charset="0"/>
                                  </a:rPr>
                                  <m:t>𝑖</m:t>
                                </m:r>
                              </m:sub>
                              <m:sup>
                                <m:r>
                                  <a:rPr lang="en-US" altLang="zh-TW" i="1">
                                    <a:solidFill>
                                      <a:schemeClr val="tx1"/>
                                    </a:solidFill>
                                    <a:latin typeface="Cambria Math" panose="02040503050406030204" pitchFamily="18" charset="0"/>
                                  </a:rPr>
                                  <m:t>𝑜</m:t>
                                </m:r>
                              </m:sup>
                            </m:sSubSup>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𝑎</m:t>
                                </m:r>
                              </m:e>
                              <m:sub>
                                <m:r>
                                  <a:rPr lang="en-US" altLang="zh-TW" i="1">
                                    <a:solidFill>
                                      <a:schemeClr val="tx1"/>
                                    </a:solidFill>
                                    <a:latin typeface="Cambria Math" panose="02040503050406030204" pitchFamily="18" charset="0"/>
                                  </a:rPr>
                                  <m:t>𝑖</m:t>
                                </m:r>
                              </m:sub>
                              <m:sup>
                                <m:r>
                                  <a:rPr lang="en-US" altLang="zh-TW" i="1">
                                    <a:solidFill>
                                      <a:schemeClr val="tx1"/>
                                    </a:solidFill>
                                    <a:latin typeface="Cambria Math" panose="02040503050406030204" pitchFamily="18" charset="0"/>
                                  </a:rPr>
                                  <m:t>𝑐</m:t>
                                </m:r>
                              </m:sup>
                            </m:sSubSup>
                          </m:e>
                        </m:nary>
                      </m:oMath>
                    </m:oMathPara>
                  </a14:m>
                  <a:endParaRPr lang="en-US" altLang="zh-TW" dirty="0">
                    <a:solidFill>
                      <a:schemeClr val="tx1"/>
                    </a:solidFill>
                    <a:latin typeface="Calibri" panose="020F0502020204030204"/>
                    <a:ea typeface="新細明體" panose="02020500000000000000" pitchFamily="18" charset="-120"/>
                  </a:endParaRPr>
                </a:p>
                <a:p>
                  <a:pPr algn="ctr" fontAlgn="auto">
                    <a:spcBef>
                      <a:spcPts val="0"/>
                    </a:spcBef>
                    <a:spcAft>
                      <a:spcPts val="0"/>
                    </a:spcAft>
                  </a:pPr>
                  <a14:m>
                    <m:oMathPara xmlns:m="http://schemas.openxmlformats.org/officeDocument/2006/math">
                      <m:oMathParaPr>
                        <m:jc m:val="centerGroup"/>
                      </m:oMathParaPr>
                      <m:oMath xmlns:m="http://schemas.openxmlformats.org/officeDocument/2006/math">
                        <m:r>
                          <m:rPr>
                            <m:nor/>
                          </m:rPr>
                          <a:rPr lang="en-US" altLang="zh-TW" b="1" i="1" dirty="0"/>
                          <m:t>f</m:t>
                        </m:r>
                        <m:r>
                          <m:rPr>
                            <m:nor/>
                          </m:rPr>
                          <a:rPr lang="en-US" altLang="zh-TW" dirty="0"/>
                          <m:t>(</m:t>
                        </m:r>
                        <m:r>
                          <m:rPr>
                            <m:nor/>
                          </m:rPr>
                          <a:rPr lang="en-US" altLang="zh-TW" b="1" dirty="0"/>
                          <m:t>x</m:t>
                        </m:r>
                        <m:r>
                          <m:rPr>
                            <m:nor/>
                          </m:rPr>
                          <a:rPr lang="en-US" altLang="zh-TW" i="1" baseline="30000" dirty="0"/>
                          <m:t>c</m:t>
                        </m:r>
                        <m:r>
                          <m:rPr>
                            <m:nor/>
                          </m:rPr>
                          <a:rPr lang="en-US" altLang="zh-TW" dirty="0"/>
                          <m:t>,</m:t>
                        </m:r>
                        <m:r>
                          <m:rPr>
                            <m:nor/>
                          </m:rPr>
                          <a:rPr lang="en-US" altLang="zh-TW"/>
                          <m:t> </m:t>
                        </m:r>
                        <m:r>
                          <m:rPr>
                            <m:nor/>
                          </m:rPr>
                          <a:rPr lang="en-US" altLang="zh-TW" b="1"/>
                          <m:t>w</m:t>
                        </m:r>
                        <m:r>
                          <m:rPr>
                            <m:nor/>
                          </m:rPr>
                          <a:rPr lang="en-US" altLang="zh-TW" dirty="0"/>
                          <m:t>)</m:t>
                        </m:r>
                        <m:r>
                          <a:rPr lang="en-US" altLang="zh-TW" i="1">
                            <a:solidFill>
                              <a:schemeClr val="tx1"/>
                            </a:solidFill>
                            <a:latin typeface="Cambria Math" panose="02040503050406030204" pitchFamily="18" charset="0"/>
                          </a:rPr>
                          <m:t>≡</m:t>
                        </m:r>
                        <m:sSup>
                          <m:sSupPr>
                            <m:ctrlPr>
                              <a:rPr lang="en-US" altLang="zh-TW" b="1" i="1">
                                <a:solidFill>
                                  <a:schemeClr val="tx1"/>
                                </a:solidFill>
                                <a:latin typeface="Cambria Math" panose="02040503050406030204" pitchFamily="18" charset="0"/>
                              </a:rPr>
                            </m:ctrlPr>
                          </m:sSupPr>
                          <m:e>
                            <m:r>
                              <a:rPr lang="en-US" altLang="zh-TW" b="1" i="1">
                                <a:solidFill>
                                  <a:schemeClr val="tx1"/>
                                </a:solidFill>
                                <a:latin typeface="Cambria Math" panose="02040503050406030204" pitchFamily="18" charset="0"/>
                              </a:rPr>
                              <m:t> </m:t>
                            </m:r>
                            <m:r>
                              <a:rPr lang="en-US" altLang="zh-TW" b="1" i="0" smtClean="0">
                                <a:solidFill>
                                  <a:schemeClr val="tx1"/>
                                </a:solidFill>
                                <a:latin typeface="Cambria Math"/>
                              </a:rPr>
                              <m:t>𝐖</m:t>
                            </m:r>
                          </m:e>
                          <m:sup>
                            <m:r>
                              <a:rPr lang="en-US" altLang="zh-TW" i="1">
                                <a:solidFill>
                                  <a:schemeClr val="tx1"/>
                                </a:solidFill>
                                <a:latin typeface="Cambria Math" panose="02040503050406030204" pitchFamily="18" charset="0"/>
                              </a:rPr>
                              <m:t>𝑜</m:t>
                            </m:r>
                          </m:sup>
                        </m:sSup>
                        <m:r>
                          <a:rPr lang="en-US" altLang="zh-TW" b="1">
                            <a:solidFill>
                              <a:schemeClr val="tx1"/>
                            </a:solidFill>
                            <a:latin typeface="Cambria Math" panose="02040503050406030204" pitchFamily="18" charset="0"/>
                          </a:rPr>
                          <m:t>𝐚</m:t>
                        </m:r>
                        <m:r>
                          <a:rPr lang="en-US" altLang="zh-TW" i="1">
                            <a:solidFill>
                              <a:schemeClr val="tx1"/>
                            </a:solidFill>
                            <a:latin typeface="Cambria Math" panose="02040503050406030204" pitchFamily="18" charset="0"/>
                          </a:rPr>
                          <m:t>+</m:t>
                        </m:r>
                        <m:sSubSup>
                          <m:sSubSupPr>
                            <m:ctrlPr>
                              <a:rPr lang="en-US" altLang="zh-TW" i="1">
                                <a:solidFill>
                                  <a:schemeClr val="tx1"/>
                                </a:solidFill>
                                <a:latin typeface="Cambria Math" panose="02040503050406030204" pitchFamily="18" charset="0"/>
                              </a:rPr>
                            </m:ctrlPr>
                          </m:sSubSupPr>
                          <m:e>
                            <m:r>
                              <a:rPr lang="en-US" altLang="zh-TW" b="1" i="0">
                                <a:solidFill>
                                  <a:schemeClr val="tx1"/>
                                </a:solidFill>
                                <a:latin typeface="Cambria Math" panose="02040503050406030204" pitchFamily="18" charset="0"/>
                                <a:sym typeface="Symbol" panose="05050102010706020507" pitchFamily="18" charset="2"/>
                              </a:rPr>
                              <m:t>𝐰</m:t>
                            </m:r>
                          </m:e>
                          <m:sub>
                            <m:r>
                              <a:rPr lang="en-US" altLang="zh-TW" i="1">
                                <a:solidFill>
                                  <a:schemeClr val="tx1"/>
                                </a:solidFill>
                                <a:latin typeface="Cambria Math" panose="02040503050406030204" pitchFamily="18" charset="0"/>
                                <a:sym typeface="Symbol" panose="05050102010706020507" pitchFamily="18" charset="2"/>
                              </a:rPr>
                              <m:t>0</m:t>
                            </m:r>
                          </m:sub>
                          <m:sup>
                            <m:r>
                              <a:rPr lang="en-US" altLang="zh-TW" i="1">
                                <a:solidFill>
                                  <a:schemeClr val="tx1"/>
                                </a:solidFill>
                                <a:latin typeface="Cambria Math" panose="02040503050406030204" pitchFamily="18" charset="0"/>
                              </a:rPr>
                              <m:t>𝑜</m:t>
                            </m:r>
                          </m:sup>
                        </m:sSubSup>
                      </m:oMath>
                    </m:oMathPara>
                  </a14:m>
                  <a:endParaRPr lang="zh-TW" altLang="en-US" dirty="0">
                    <a:solidFill>
                      <a:schemeClr val="tx1"/>
                    </a:solidFill>
                    <a:latin typeface="Calibri" panose="020F0502020204030204"/>
                    <a:ea typeface="新細明體" panose="02020500000000000000" pitchFamily="18" charset="-120"/>
                  </a:endParaRPr>
                </a:p>
              </p:txBody>
            </p:sp>
          </mc:Choice>
          <mc:Fallback xmlns="">
            <p:sp>
              <p:nvSpPr>
                <p:cNvPr id="41" name="文字方塊 40">
                  <a:extLst>
                    <a:ext uri="{FF2B5EF4-FFF2-40B4-BE49-F238E27FC236}">
                      <a16:creationId xmlns:a16="http://schemas.microsoft.com/office/drawing/2014/main" id="{3A9EDE24-EC33-4E83-8CBC-74CBF36D1415}"/>
                    </a:ext>
                  </a:extLst>
                </p:cNvPr>
                <p:cNvSpPr txBox="1">
                  <a:spLocks noRot="1" noChangeAspect="1" noMove="1" noResize="1" noEditPoints="1" noAdjustHandles="1" noChangeArrowheads="1" noChangeShapeType="1" noTextEdit="1"/>
                </p:cNvSpPr>
                <p:nvPr/>
              </p:nvSpPr>
              <p:spPr>
                <a:xfrm>
                  <a:off x="-262755" y="543759"/>
                  <a:ext cx="5904318" cy="1682703"/>
                </a:xfrm>
                <a:prstGeom prst="roundRect">
                  <a:avLst/>
                </a:prstGeom>
                <a:blipFill>
                  <a:blip r:embed="rId9"/>
                  <a:stretch>
                    <a:fillRect b="-2646"/>
                  </a:stretch>
                </a:blipFill>
                <a:ln>
                  <a:solidFill>
                    <a:schemeClr val="tx1"/>
                  </a:solidFill>
                </a:ln>
              </p:spPr>
              <p:txBody>
                <a:bodyPr/>
                <a:lstStyle/>
                <a:p>
                  <a:r>
                    <a:rPr lang="zh-TW" altLang="en-US">
                      <a:noFill/>
                    </a:rPr>
                    <a:t> </a:t>
                  </a:r>
                </a:p>
              </p:txBody>
            </p:sp>
          </mc:Fallback>
        </mc:AlternateContent>
      </p:grpSp>
      <p:sp>
        <p:nvSpPr>
          <p:cNvPr id="42" name="矩形 41">
            <a:extLst>
              <a:ext uri="{FF2B5EF4-FFF2-40B4-BE49-F238E27FC236}">
                <a16:creationId xmlns:a16="http://schemas.microsoft.com/office/drawing/2014/main" id="{805C9F45-FDD4-43E0-9A30-D5FA081F99A1}"/>
              </a:ext>
            </a:extLst>
          </p:cNvPr>
          <p:cNvSpPr/>
          <p:nvPr/>
        </p:nvSpPr>
        <p:spPr>
          <a:xfrm>
            <a:off x="347129" y="3094398"/>
            <a:ext cx="4032448" cy="832136"/>
          </a:xfrm>
          <a:prstGeom prst="rect">
            <a:avLst/>
          </a:prstGeom>
          <a:solidFill>
            <a:schemeClr val="accent1">
              <a:lumMod val="40000"/>
              <a:lumOff val="60000"/>
              <a:alpha val="3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Output Layer </a:t>
            </a:r>
          </a:p>
        </p:txBody>
      </p:sp>
      <p:sp>
        <p:nvSpPr>
          <p:cNvPr id="44" name="矩形 43">
            <a:extLst>
              <a:ext uri="{FF2B5EF4-FFF2-40B4-BE49-F238E27FC236}">
                <a16:creationId xmlns:a16="http://schemas.microsoft.com/office/drawing/2014/main" id="{75AA101C-B1C3-4757-B7BD-DDCB633C5D8C}"/>
              </a:ext>
            </a:extLst>
          </p:cNvPr>
          <p:cNvSpPr/>
          <p:nvPr/>
        </p:nvSpPr>
        <p:spPr>
          <a:xfrm>
            <a:off x="347129" y="3913152"/>
            <a:ext cx="4032448" cy="920288"/>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45" name="橢圓 44">
            <a:extLst>
              <a:ext uri="{FF2B5EF4-FFF2-40B4-BE49-F238E27FC236}">
                <a16:creationId xmlns:a16="http://schemas.microsoft.com/office/drawing/2014/main" id="{DDA4EADE-0181-461D-8BCA-EC9A4834C390}"/>
              </a:ext>
            </a:extLst>
          </p:cNvPr>
          <p:cNvSpPr/>
          <p:nvPr/>
        </p:nvSpPr>
        <p:spPr>
          <a:xfrm>
            <a:off x="1945167"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1</a:t>
            </a:r>
            <a:endParaRPr lang="zh-TW" altLang="en-US" sz="3300" dirty="0">
              <a:solidFill>
                <a:prstClr val="black"/>
              </a:solidFill>
            </a:endParaRPr>
          </a:p>
        </p:txBody>
      </p:sp>
      <p:sp>
        <p:nvSpPr>
          <p:cNvPr id="46" name="橢圓 45">
            <a:extLst>
              <a:ext uri="{FF2B5EF4-FFF2-40B4-BE49-F238E27FC236}">
                <a16:creationId xmlns:a16="http://schemas.microsoft.com/office/drawing/2014/main" id="{F926C210-8555-446A-B655-E92FBD38FB31}"/>
              </a:ext>
            </a:extLst>
          </p:cNvPr>
          <p:cNvSpPr/>
          <p:nvPr/>
        </p:nvSpPr>
        <p:spPr>
          <a:xfrm>
            <a:off x="2665465"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2</a:t>
            </a:r>
            <a:endParaRPr lang="zh-TW" altLang="en-US" sz="3300" dirty="0">
              <a:solidFill>
                <a:prstClr val="black"/>
              </a:solidFill>
            </a:endParaRPr>
          </a:p>
        </p:txBody>
      </p:sp>
      <p:sp>
        <p:nvSpPr>
          <p:cNvPr id="47" name="橢圓 46">
            <a:extLst>
              <a:ext uri="{FF2B5EF4-FFF2-40B4-BE49-F238E27FC236}">
                <a16:creationId xmlns:a16="http://schemas.microsoft.com/office/drawing/2014/main" id="{8C0585A1-A84C-4E64-BB0F-A9994A604BFA}"/>
              </a:ext>
            </a:extLst>
          </p:cNvPr>
          <p:cNvSpPr/>
          <p:nvPr/>
        </p:nvSpPr>
        <p:spPr>
          <a:xfrm>
            <a:off x="3660139"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i="1" dirty="0">
                <a:solidFill>
                  <a:prstClr val="black"/>
                </a:solidFill>
              </a:rPr>
              <a:t>p</a:t>
            </a:r>
            <a:endParaRPr lang="zh-TW" altLang="en-US" sz="3300" i="1" dirty="0">
              <a:solidFill>
                <a:prstClr val="black"/>
              </a:solidFill>
            </a:endParaRPr>
          </a:p>
        </p:txBody>
      </p:sp>
      <p:sp>
        <p:nvSpPr>
          <p:cNvPr id="48" name="文字方塊 47">
            <a:extLst>
              <a:ext uri="{FF2B5EF4-FFF2-40B4-BE49-F238E27FC236}">
                <a16:creationId xmlns:a16="http://schemas.microsoft.com/office/drawing/2014/main" id="{DFFDB881-52CF-4019-A390-61D15AE6B2DB}"/>
              </a:ext>
            </a:extLst>
          </p:cNvPr>
          <p:cNvSpPr txBox="1"/>
          <p:nvPr/>
        </p:nvSpPr>
        <p:spPr>
          <a:xfrm>
            <a:off x="3214606" y="3977836"/>
            <a:ext cx="569387" cy="553998"/>
          </a:xfrm>
          <a:prstGeom prst="rect">
            <a:avLst/>
          </a:prstGeom>
          <a:noFill/>
        </p:spPr>
        <p:txBody>
          <a:bodyPr wrap="none" rtlCol="0">
            <a:spAutoFit/>
          </a:bodyPr>
          <a:lstStyle/>
          <a:p>
            <a:r>
              <a:rPr lang="en-US" altLang="zh-TW" sz="3000" dirty="0">
                <a:solidFill>
                  <a:prstClr val="black"/>
                </a:solidFill>
              </a:rPr>
              <a:t>…</a:t>
            </a:r>
            <a:endParaRPr lang="zh-TW" altLang="en-US" sz="3000" dirty="0">
              <a:solidFill>
                <a:prstClr val="black"/>
              </a:solidFill>
            </a:endParaRPr>
          </a:p>
        </p:txBody>
      </p:sp>
      <p:sp>
        <p:nvSpPr>
          <p:cNvPr id="49" name="橢圓 48">
            <a:extLst>
              <a:ext uri="{FF2B5EF4-FFF2-40B4-BE49-F238E27FC236}">
                <a16:creationId xmlns:a16="http://schemas.microsoft.com/office/drawing/2014/main" id="{81F46AC4-C663-41E2-9A83-4A6FCA0E1319}"/>
              </a:ext>
            </a:extLst>
          </p:cNvPr>
          <p:cNvSpPr/>
          <p:nvPr/>
        </p:nvSpPr>
        <p:spPr>
          <a:xfrm>
            <a:off x="2792328" y="3186750"/>
            <a:ext cx="612161" cy="6096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3300" i="1" dirty="0">
              <a:solidFill>
                <a:prstClr val="black"/>
              </a:solidFill>
              <a:latin typeface="Times New Roman" panose="02020603050405020304" pitchFamily="18" charset="0"/>
              <a:cs typeface="Times New Roman" panose="02020603050405020304" pitchFamily="18" charset="0"/>
            </a:endParaRPr>
          </a:p>
        </p:txBody>
      </p:sp>
      <p:cxnSp>
        <p:nvCxnSpPr>
          <p:cNvPr id="50" name="直線單箭頭接點 49">
            <a:extLst>
              <a:ext uri="{FF2B5EF4-FFF2-40B4-BE49-F238E27FC236}">
                <a16:creationId xmlns:a16="http://schemas.microsoft.com/office/drawing/2014/main" id="{9B53605F-7685-49F8-ACFD-3C438489F589}"/>
              </a:ext>
            </a:extLst>
          </p:cNvPr>
          <p:cNvCxnSpPr>
            <a:stCxn id="47" idx="0"/>
            <a:endCxn id="49" idx="4"/>
          </p:cNvCxnSpPr>
          <p:nvPr/>
        </p:nvCxnSpPr>
        <p:spPr>
          <a:xfrm flipH="1" flipV="1">
            <a:off x="3098413" y="3796350"/>
            <a:ext cx="867815"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91131A52-9C47-403D-A8A6-15157350642F}"/>
              </a:ext>
            </a:extLst>
          </p:cNvPr>
          <p:cNvCxnSpPr>
            <a:stCxn id="46" idx="0"/>
            <a:endCxn id="49" idx="4"/>
          </p:cNvCxnSpPr>
          <p:nvPr/>
        </p:nvCxnSpPr>
        <p:spPr>
          <a:xfrm flipV="1">
            <a:off x="2971517" y="3796350"/>
            <a:ext cx="126870"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4605186C-2448-45EC-ADA3-0F7A1171B5F7}"/>
              </a:ext>
            </a:extLst>
          </p:cNvPr>
          <p:cNvCxnSpPr>
            <a:stCxn id="45" idx="0"/>
            <a:endCxn id="49" idx="4"/>
          </p:cNvCxnSpPr>
          <p:nvPr/>
        </p:nvCxnSpPr>
        <p:spPr>
          <a:xfrm flipV="1">
            <a:off x="2250995" y="3796350"/>
            <a:ext cx="847403"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5D020A7E-6740-4DBA-A332-B04D24EE94D2}"/>
                  </a:ext>
                </a:extLst>
              </p:cNvPr>
              <p:cNvSpPr txBox="1"/>
              <p:nvPr/>
            </p:nvSpPr>
            <p:spPr>
              <a:xfrm>
                <a:off x="339574" y="4933293"/>
                <a:ext cx="7256762" cy="1247008"/>
              </a:xfrm>
              <a:prstGeom prst="roundRect">
                <a:avLst/>
              </a:prstGeom>
              <a:noFill/>
              <a:ln>
                <a:solidFill>
                  <a:schemeClr val="tx1"/>
                </a:solidFill>
              </a:ln>
            </p:spPr>
            <p:txBody>
              <a:bodyPr wrap="square" lIns="0" tIns="0" rIns="0" bIns="0" rtlCol="0">
                <a:spAutoFit/>
              </a:bodyPr>
              <a:lstStyle/>
              <a:p>
                <a:pPr marL="264160" marR="93980" lvl="0" indent="-243840"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200" i="1" smtClean="0">
                              <a:solidFill>
                                <a:schemeClr val="tx1"/>
                              </a:solidFill>
                              <a:latin typeface="Cambria Math" panose="02040503050406030204" pitchFamily="18" charset="0"/>
                              <a:sym typeface="Symbol" panose="05050102010706020507" pitchFamily="18" charset="2"/>
                            </a:rPr>
                          </m:ctrlPr>
                        </m:sSubPr>
                        <m:e>
                          <m:r>
                            <a:rPr lang="en-US" altLang="zh-TW" sz="1200">
                              <a:solidFill>
                                <a:schemeClr val="tx1"/>
                              </a:solidFill>
                              <a:latin typeface="Cambria Math"/>
                            </a:rPr>
                            <m:t>𝐸</m:t>
                          </m:r>
                        </m:e>
                        <m:sub>
                          <m:r>
                            <a:rPr lang="en-US" altLang="zh-TW" sz="1200" b="0" i="1" smtClean="0">
                              <a:solidFill>
                                <a:schemeClr val="tx1"/>
                              </a:solidFill>
                              <a:latin typeface="Cambria Math" panose="02040503050406030204" pitchFamily="18" charset="0"/>
                              <a:sym typeface="Symbol" panose="05050102010706020507" pitchFamily="18" charset="2"/>
                            </a:rPr>
                            <m:t>𝑁</m:t>
                          </m:r>
                        </m:sub>
                      </m:sSub>
                      <m:d>
                        <m:dPr>
                          <m:ctrlPr>
                            <a:rPr lang="en-US" altLang="zh-TW" sz="1200" i="1">
                              <a:solidFill>
                                <a:schemeClr val="tx1"/>
                              </a:solidFill>
                              <a:latin typeface="Cambria Math" panose="02040503050406030204" pitchFamily="18" charset="0"/>
                            </a:rPr>
                          </m:ctrlPr>
                        </m:dPr>
                        <m:e>
                          <m:r>
                            <a:rPr lang="en-US" altLang="zh-TW" sz="1200" b="1">
                              <a:solidFill>
                                <a:schemeClr val="tx1"/>
                              </a:solidFill>
                              <a:latin typeface="Cambria Math" panose="02040503050406030204" pitchFamily="18" charset="0"/>
                            </a:rPr>
                            <m:t>𝐰</m:t>
                          </m:r>
                        </m:e>
                      </m:d>
                      <m:r>
                        <a:rPr lang="en-US" altLang="zh-TW" sz="1200" i="1">
                          <a:solidFill>
                            <a:schemeClr val="tx1"/>
                          </a:solidFill>
                          <a:latin typeface="Cambria Math" panose="02040503050406030204" pitchFamily="18" charset="0"/>
                        </a:rPr>
                        <m:t>≡ </m:t>
                      </m:r>
                      <m:f>
                        <m:fPr>
                          <m:ctrlPr>
                            <a:rPr lang="en-US" altLang="zh-TW" sz="1200" i="1" smtClean="0">
                              <a:solidFill>
                                <a:schemeClr val="tx1"/>
                              </a:solidFill>
                              <a:latin typeface="Cambria Math" panose="02040503050406030204" pitchFamily="18" charset="0"/>
                            </a:rPr>
                          </m:ctrlPr>
                        </m:fPr>
                        <m:num>
                          <m:r>
                            <a:rPr lang="en-US" altLang="zh-TW" sz="1200" i="1">
                              <a:solidFill>
                                <a:schemeClr val="tx1"/>
                              </a:solidFill>
                              <a:latin typeface="Cambria Math"/>
                            </a:rPr>
                            <m:t>1</m:t>
                          </m:r>
                        </m:num>
                        <m:den>
                          <m:r>
                            <a:rPr lang="en-US" altLang="zh-TW" sz="1200" b="0" i="1" smtClean="0">
                              <a:solidFill>
                                <a:schemeClr val="tx1"/>
                              </a:solidFill>
                              <a:latin typeface="Cambria Math" panose="02040503050406030204" pitchFamily="18" charset="0"/>
                            </a:rPr>
                            <m:t>𝑁</m:t>
                          </m:r>
                        </m:den>
                      </m:f>
                      <m:nary>
                        <m:naryPr>
                          <m:chr m:val="∑"/>
                          <m:supHide m:val="on"/>
                          <m:ctrlPr>
                            <a:rPr lang="en-US" altLang="zh-TW" sz="1200" i="1">
                              <a:latin typeface="Cambria Math" panose="02040503050406030204" pitchFamily="18" charset="0"/>
                            </a:rPr>
                          </m:ctrlPr>
                        </m:naryPr>
                        <m:sub>
                          <m:r>
                            <m:rPr>
                              <m:brk m:alnAt="23"/>
                            </m:rPr>
                            <a:rPr lang="en-US" altLang="zh-TW" sz="1200" i="1">
                              <a:latin typeface="Cambria Math" panose="02040503050406030204" pitchFamily="18" charset="0"/>
                            </a:rPr>
                            <m:t>𝑐</m:t>
                          </m:r>
                          <m:r>
                            <a:rPr lang="en-US" altLang="zh-TW" sz="1200" i="1">
                              <a:latin typeface="Cambria Math"/>
                              <a:ea typeface="Cambria Math"/>
                            </a:rPr>
                            <m:t>∈</m:t>
                          </m:r>
                          <m:r>
                            <a:rPr lang="en-US" altLang="zh-TW" sz="1200" b="1">
                              <a:latin typeface="Cambria Math"/>
                              <a:ea typeface="Cambria Math"/>
                            </a:rPr>
                            <m:t>𝐈</m:t>
                          </m:r>
                        </m:sub>
                        <m:sup/>
                        <m:e>
                          <m:sSup>
                            <m:sSupPr>
                              <m:ctrlPr>
                                <a:rPr lang="en-US" altLang="zh-TW" sz="1200" i="1">
                                  <a:latin typeface="Cambria Math" panose="02040503050406030204" pitchFamily="18" charset="0"/>
                                </a:rPr>
                              </m:ctrlPr>
                            </m:sSupPr>
                            <m:e>
                              <m:d>
                                <m:dPr>
                                  <m:ctrlPr>
                                    <a:rPr lang="en-US" altLang="zh-TW" sz="1200" i="1">
                                      <a:latin typeface="Cambria Math" panose="02040503050406030204" pitchFamily="18" charset="0"/>
                                    </a:rPr>
                                  </m:ctrlPr>
                                </m:dPr>
                                <m:e>
                                  <m:r>
                                    <a:rPr lang="en-US" altLang="zh-TW" sz="1200" i="1" dirty="0">
                                      <a:latin typeface="Cambria Math" panose="02040503050406030204" pitchFamily="18" charset="0"/>
                                      <a:sym typeface="Symbol"/>
                                    </a:rPr>
                                    <m:t>𝑓</m:t>
                                  </m:r>
                                  <m:r>
                                    <m:rPr>
                                      <m:nor/>
                                    </m:rPr>
                                    <a:rPr lang="en-US" altLang="zh-TW" sz="1200" dirty="0">
                                      <a:latin typeface="Times New Roman" panose="02020603050405020304" pitchFamily="18" charset="0"/>
                                      <a:cs typeface="Times New Roman" panose="02020603050405020304" pitchFamily="18" charset="0"/>
                                    </a:rPr>
                                    <m:t>(</m:t>
                                  </m:r>
                                  <m:r>
                                    <m:rPr>
                                      <m:nor/>
                                    </m:rPr>
                                    <a:rPr lang="en-US" altLang="zh-TW" sz="1200" b="1" dirty="0">
                                      <a:latin typeface="Times New Roman" panose="02020603050405020304" pitchFamily="18" charset="0"/>
                                      <a:cs typeface="Times New Roman" panose="02020603050405020304" pitchFamily="18" charset="0"/>
                                    </a:rPr>
                                    <m:t>x</m:t>
                                  </m:r>
                                  <m:r>
                                    <m:rPr>
                                      <m:nor/>
                                    </m:rPr>
                                    <a:rPr lang="en-US" altLang="zh-TW" sz="1200" i="1" baseline="30000" dirty="0">
                                      <a:latin typeface="Times New Roman" panose="02020603050405020304" pitchFamily="18" charset="0"/>
                                      <a:cs typeface="Times New Roman" panose="02020603050405020304" pitchFamily="18" charset="0"/>
                                    </a:rPr>
                                    <m:t>c</m:t>
                                  </m:r>
                                  <m:r>
                                    <m:rPr>
                                      <m:nor/>
                                    </m:rPr>
                                    <a:rPr lang="en-US" altLang="zh-TW" sz="1200" dirty="0">
                                      <a:latin typeface="Times New Roman" panose="02020603050405020304" pitchFamily="18" charset="0"/>
                                      <a:cs typeface="Times New Roman" panose="02020603050405020304" pitchFamily="18" charset="0"/>
                                    </a:rPr>
                                    <m:t>,</m:t>
                                  </m:r>
                                  <m:r>
                                    <m:rPr>
                                      <m:nor/>
                                    </m:rPr>
                                    <a:rPr lang="en-US" altLang="zh-TW" sz="1200" b="1" dirty="0">
                                      <a:latin typeface="Times New Roman" panose="02020603050405020304" pitchFamily="18" charset="0"/>
                                      <a:cs typeface="Times New Roman" panose="02020603050405020304" pitchFamily="18" charset="0"/>
                                    </a:rPr>
                                    <m:t>w</m:t>
                                  </m:r>
                                  <m:r>
                                    <m:rPr>
                                      <m:nor/>
                                    </m:rPr>
                                    <a:rPr lang="en-US" altLang="zh-TW" sz="1200" dirty="0">
                                      <a:latin typeface="Times New Roman" panose="02020603050405020304" pitchFamily="18" charset="0"/>
                                      <a:cs typeface="Times New Roman" panose="02020603050405020304" pitchFamily="18" charset="0"/>
                                    </a:rPr>
                                    <m:t>)</m:t>
                                  </m:r>
                                  <m:r>
                                    <m:rPr>
                                      <m:nor/>
                                    </m:rPr>
                                    <a:rPr lang="en-GB" altLang="zh-TW" sz="1200" dirty="0">
                                      <a:latin typeface="Times New Roman" panose="02020603050405020304" pitchFamily="18" charset="0"/>
                                      <a:cs typeface="Times New Roman" panose="02020603050405020304" pitchFamily="18" charset="0"/>
                                      <a:sym typeface="Symbol"/>
                                    </a:rPr>
                                    <m:t>−</m:t>
                                  </m:r>
                                  <m:sSup>
                                    <m:sSupPr>
                                      <m:ctrlPr>
                                        <a:rPr lang="en-US" altLang="zh-TW" sz="1200" i="1" kern="100">
                                          <a:latin typeface="Cambria Math" panose="02040503050406030204" pitchFamily="18" charset="0"/>
                                        </a:rPr>
                                      </m:ctrlPr>
                                    </m:sSupPr>
                                    <m:e>
                                      <m:r>
                                        <a:rPr lang="en-US" altLang="zh-TW" sz="1200" i="1" kern="100">
                                          <a:latin typeface="Cambria Math" panose="02040503050406030204" pitchFamily="18" charset="0"/>
                                        </a:rPr>
                                        <m:t>𝑦</m:t>
                                      </m:r>
                                    </m:e>
                                    <m:sup>
                                      <m:r>
                                        <a:rPr lang="en-US" altLang="zh-TW" sz="1200" i="1" kern="100">
                                          <a:latin typeface="Cambria Math" panose="02040503050406030204" pitchFamily="18" charset="0"/>
                                        </a:rPr>
                                        <m:t>𝑐</m:t>
                                      </m:r>
                                    </m:sup>
                                  </m:sSup>
                                </m:e>
                              </m:d>
                            </m:e>
                            <m:sup>
                              <m:r>
                                <a:rPr lang="en-US" altLang="zh-TW" sz="1200" i="1">
                                  <a:latin typeface="Cambria Math" panose="02040503050406030204" pitchFamily="18" charset="0"/>
                                </a:rPr>
                                <m:t>2</m:t>
                              </m:r>
                            </m:sup>
                          </m:sSup>
                        </m:e>
                      </m:nary>
                      <m:r>
                        <m:rPr>
                          <m:nor/>
                        </m:rPr>
                        <a:rPr lang="en-US" altLang="zh-TW" sz="1200" dirty="0">
                          <a:solidFill>
                            <a:schemeClr val="tx1"/>
                          </a:solidFill>
                        </a:rPr>
                        <m:t>: </m:t>
                      </m:r>
                      <m:r>
                        <m:rPr>
                          <m:nor/>
                        </m:rPr>
                        <a:rPr lang="en-US" altLang="zh-TW" sz="1200" dirty="0">
                          <a:solidFill>
                            <a:schemeClr val="tx1"/>
                          </a:solidFill>
                        </a:rPr>
                        <m:t>the</m:t>
                      </m:r>
                      <m:r>
                        <m:rPr>
                          <m:nor/>
                        </m:rPr>
                        <a:rPr lang="en-US" altLang="zh-TW" sz="1200" dirty="0">
                          <a:solidFill>
                            <a:schemeClr val="tx1"/>
                          </a:solidFill>
                        </a:rPr>
                        <m:t> </m:t>
                      </m:r>
                      <m:r>
                        <m:rPr>
                          <m:nor/>
                        </m:rPr>
                        <a:rPr lang="en-US" altLang="zh-TW" sz="1200" dirty="0">
                          <a:solidFill>
                            <a:schemeClr val="tx1"/>
                          </a:solidFill>
                        </a:rPr>
                        <m:t>loss</m:t>
                      </m:r>
                      <m:r>
                        <m:rPr>
                          <m:nor/>
                        </m:rPr>
                        <a:rPr lang="en-US" altLang="zh-TW" sz="1200" dirty="0">
                          <a:solidFill>
                            <a:schemeClr val="tx1"/>
                          </a:solidFill>
                        </a:rPr>
                        <m:t> </m:t>
                      </m:r>
                      <m:r>
                        <m:rPr>
                          <m:nor/>
                        </m:rPr>
                        <a:rPr lang="en-US" altLang="zh-TW" sz="1200" dirty="0">
                          <a:solidFill>
                            <a:schemeClr val="tx1"/>
                          </a:solidFill>
                        </a:rPr>
                        <m:t>function</m:t>
                      </m:r>
                      <m:r>
                        <m:rPr>
                          <m:nor/>
                        </m:rPr>
                        <a:rPr lang="en-US" altLang="zh-TW" sz="1200" dirty="0">
                          <a:solidFill>
                            <a:schemeClr val="tx1"/>
                          </a:solidFill>
                        </a:rPr>
                        <m:t>;</m:t>
                      </m:r>
                    </m:oMath>
                  </m:oMathPara>
                </a14:m>
                <a:endParaRPr lang="en-US" altLang="zh-TW" sz="1200" dirty="0">
                  <a:solidFill>
                    <a:schemeClr val="tx1"/>
                  </a:solidFill>
                </a:endParaRPr>
              </a:p>
              <a:p>
                <a:pPr marR="93980" lvl="0" indent="20638"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200" i="1">
                              <a:solidFill>
                                <a:schemeClr val="tx1"/>
                              </a:solidFill>
                              <a:latin typeface="Cambria Math" panose="02040503050406030204" pitchFamily="18" charset="0"/>
                              <a:sym typeface="Symbol" panose="05050102010706020507" pitchFamily="18" charset="2"/>
                            </a:rPr>
                          </m:ctrlPr>
                        </m:sSubPr>
                        <m:e>
                          <m:r>
                            <a:rPr lang="en-US" altLang="zh-TW" sz="1200">
                              <a:solidFill>
                                <a:schemeClr val="tx1"/>
                              </a:solidFill>
                              <a:latin typeface="Cambria Math"/>
                            </a:rPr>
                            <m:t>𝐸</m:t>
                          </m:r>
                        </m:e>
                        <m:sub>
                          <m:r>
                            <a:rPr lang="en-US" altLang="zh-TW" sz="1200" b="0" i="1" smtClean="0">
                              <a:solidFill>
                                <a:schemeClr val="tx1"/>
                              </a:solidFill>
                              <a:latin typeface="Cambria Math" panose="02040503050406030204" pitchFamily="18" charset="0"/>
                              <a:sym typeface="Symbol" panose="05050102010706020507" pitchFamily="18" charset="2"/>
                            </a:rPr>
                            <m:t>𝑁</m:t>
                          </m:r>
                        </m:sub>
                      </m:sSub>
                      <m:d>
                        <m:dPr>
                          <m:ctrlPr>
                            <a:rPr lang="en-US" altLang="zh-TW" sz="1200" i="1">
                              <a:solidFill>
                                <a:schemeClr val="tx1"/>
                              </a:solidFill>
                              <a:latin typeface="Cambria Math" panose="02040503050406030204" pitchFamily="18" charset="0"/>
                            </a:rPr>
                          </m:ctrlPr>
                        </m:dPr>
                        <m:e>
                          <m:r>
                            <a:rPr lang="en-US" altLang="zh-TW" sz="1200" b="1">
                              <a:solidFill>
                                <a:schemeClr val="tx1"/>
                              </a:solidFill>
                              <a:latin typeface="Cambria Math" panose="02040503050406030204" pitchFamily="18" charset="0"/>
                            </a:rPr>
                            <m:t>𝐰</m:t>
                          </m:r>
                        </m:e>
                      </m:d>
                      <m:r>
                        <a:rPr lang="en-US" altLang="zh-TW" sz="1200" i="1">
                          <a:solidFill>
                            <a:schemeClr val="tx1"/>
                          </a:solidFill>
                          <a:latin typeface="Cambria Math" panose="02040503050406030204" pitchFamily="18" charset="0"/>
                        </a:rPr>
                        <m:t>≡</m:t>
                      </m:r>
                      <m:f>
                        <m:fPr>
                          <m:ctrlPr>
                            <a:rPr lang="en-US" altLang="zh-TW" sz="1200" i="1" smtClean="0">
                              <a:solidFill>
                                <a:schemeClr val="tx1"/>
                              </a:solidFill>
                              <a:latin typeface="Cambria Math" panose="02040503050406030204" pitchFamily="18" charset="0"/>
                            </a:rPr>
                          </m:ctrlPr>
                        </m:fPr>
                        <m:num>
                          <m:r>
                            <a:rPr lang="en-US" altLang="zh-TW" sz="1200" i="1">
                              <a:solidFill>
                                <a:schemeClr val="tx1"/>
                              </a:solidFill>
                              <a:latin typeface="Cambria Math"/>
                            </a:rPr>
                            <m:t>1</m:t>
                          </m:r>
                        </m:num>
                        <m:den>
                          <m:r>
                            <a:rPr lang="en-US" altLang="zh-TW" sz="1200" b="0" i="1" smtClean="0">
                              <a:solidFill>
                                <a:schemeClr val="tx1"/>
                              </a:solidFill>
                              <a:latin typeface="Cambria Math" panose="02040503050406030204" pitchFamily="18" charset="0"/>
                            </a:rPr>
                            <m:t>𝑁</m:t>
                          </m:r>
                        </m:den>
                      </m:f>
                      <m:nary>
                        <m:naryPr>
                          <m:chr m:val="∑"/>
                          <m:supHide m:val="on"/>
                          <m:ctrlPr>
                            <a:rPr lang="en-US" altLang="zh-TW" sz="1200" i="1">
                              <a:solidFill>
                                <a:schemeClr val="tx1"/>
                              </a:solidFill>
                              <a:latin typeface="Cambria Math" panose="02040503050406030204" pitchFamily="18" charset="0"/>
                            </a:rPr>
                          </m:ctrlPr>
                        </m:naryPr>
                        <m:sub>
                          <m:r>
                            <m:rPr>
                              <m:brk m:alnAt="23"/>
                            </m:rPr>
                            <a:rPr lang="en-US" altLang="zh-TW" sz="1200" i="1">
                              <a:solidFill>
                                <a:schemeClr val="tx1"/>
                              </a:solidFill>
                              <a:latin typeface="Cambria Math" panose="02040503050406030204" pitchFamily="18" charset="0"/>
                            </a:rPr>
                            <m:t>𝑐</m:t>
                          </m:r>
                          <m:r>
                            <a:rPr lang="en-US" altLang="zh-TW" sz="1200" i="1">
                              <a:solidFill>
                                <a:schemeClr val="tx1"/>
                              </a:solidFill>
                              <a:latin typeface="Cambria Math"/>
                              <a:ea typeface="Cambria Math"/>
                            </a:rPr>
                            <m:t>∈</m:t>
                          </m:r>
                          <m:r>
                            <a:rPr lang="en-US" altLang="zh-TW" sz="1200" b="1">
                              <a:solidFill>
                                <a:schemeClr val="tx1"/>
                              </a:solidFill>
                              <a:latin typeface="Cambria Math"/>
                              <a:ea typeface="Cambria Math"/>
                            </a:rPr>
                            <m:t>𝐈</m:t>
                          </m:r>
                        </m:sub>
                        <m:sup/>
                        <m:e>
                          <m:sSup>
                            <m:sSupPr>
                              <m:ctrlPr>
                                <a:rPr lang="en-US" altLang="zh-TW" sz="1200" i="1">
                                  <a:latin typeface="Cambria Math" panose="02040503050406030204" pitchFamily="18" charset="0"/>
                                </a:rPr>
                              </m:ctrlPr>
                            </m:sSupPr>
                            <m:e>
                              <m:d>
                                <m:dPr>
                                  <m:ctrlPr>
                                    <a:rPr lang="en-US" altLang="zh-TW" sz="1200" i="1">
                                      <a:latin typeface="Cambria Math" panose="02040503050406030204" pitchFamily="18" charset="0"/>
                                    </a:rPr>
                                  </m:ctrlPr>
                                </m:dPr>
                                <m:e>
                                  <m:r>
                                    <a:rPr lang="en-US" altLang="zh-TW" sz="1200" i="1" dirty="0">
                                      <a:latin typeface="Cambria Math" panose="02040503050406030204" pitchFamily="18" charset="0"/>
                                      <a:sym typeface="Symbol"/>
                                    </a:rPr>
                                    <m:t>𝑓</m:t>
                                  </m:r>
                                  <m:r>
                                    <m:rPr>
                                      <m:nor/>
                                    </m:rPr>
                                    <a:rPr lang="en-US" altLang="zh-TW" sz="1200" dirty="0">
                                      <a:latin typeface="Times New Roman" panose="02020603050405020304" pitchFamily="18" charset="0"/>
                                      <a:cs typeface="Times New Roman" panose="02020603050405020304" pitchFamily="18" charset="0"/>
                                    </a:rPr>
                                    <m:t>(</m:t>
                                  </m:r>
                                  <m:r>
                                    <m:rPr>
                                      <m:nor/>
                                    </m:rPr>
                                    <a:rPr lang="en-US" altLang="zh-TW" sz="1200" b="1" dirty="0">
                                      <a:latin typeface="Times New Roman" panose="02020603050405020304" pitchFamily="18" charset="0"/>
                                      <a:cs typeface="Times New Roman" panose="02020603050405020304" pitchFamily="18" charset="0"/>
                                    </a:rPr>
                                    <m:t>x</m:t>
                                  </m:r>
                                  <m:r>
                                    <m:rPr>
                                      <m:nor/>
                                    </m:rPr>
                                    <a:rPr lang="en-US" altLang="zh-TW" sz="1200" i="1" baseline="30000" dirty="0">
                                      <a:latin typeface="Times New Roman" panose="02020603050405020304" pitchFamily="18" charset="0"/>
                                      <a:cs typeface="Times New Roman" panose="02020603050405020304" pitchFamily="18" charset="0"/>
                                    </a:rPr>
                                    <m:t>c</m:t>
                                  </m:r>
                                  <m:r>
                                    <m:rPr>
                                      <m:nor/>
                                    </m:rPr>
                                    <a:rPr lang="en-US" altLang="zh-TW" sz="1200" dirty="0">
                                      <a:latin typeface="Times New Roman" panose="02020603050405020304" pitchFamily="18" charset="0"/>
                                      <a:cs typeface="Times New Roman" panose="02020603050405020304" pitchFamily="18" charset="0"/>
                                    </a:rPr>
                                    <m:t>,</m:t>
                                  </m:r>
                                  <m:r>
                                    <m:rPr>
                                      <m:nor/>
                                    </m:rPr>
                                    <a:rPr lang="en-US" altLang="zh-TW" sz="1200" b="1" dirty="0">
                                      <a:latin typeface="Times New Roman" panose="02020603050405020304" pitchFamily="18" charset="0"/>
                                      <a:cs typeface="Times New Roman" panose="02020603050405020304" pitchFamily="18" charset="0"/>
                                    </a:rPr>
                                    <m:t>w</m:t>
                                  </m:r>
                                  <m:r>
                                    <m:rPr>
                                      <m:nor/>
                                    </m:rPr>
                                    <a:rPr lang="en-US" altLang="zh-TW" sz="1200" dirty="0">
                                      <a:latin typeface="Times New Roman" panose="02020603050405020304" pitchFamily="18" charset="0"/>
                                      <a:cs typeface="Times New Roman" panose="02020603050405020304" pitchFamily="18" charset="0"/>
                                    </a:rPr>
                                    <m:t>)</m:t>
                                  </m:r>
                                  <m:r>
                                    <m:rPr>
                                      <m:nor/>
                                    </m:rPr>
                                    <a:rPr lang="en-GB" altLang="zh-TW" sz="1200" dirty="0">
                                      <a:latin typeface="Times New Roman" panose="02020603050405020304" pitchFamily="18" charset="0"/>
                                      <a:cs typeface="Times New Roman" panose="02020603050405020304" pitchFamily="18" charset="0"/>
                                      <a:sym typeface="Symbol"/>
                                    </a:rPr>
                                    <m:t>−</m:t>
                                  </m:r>
                                  <m:sSup>
                                    <m:sSupPr>
                                      <m:ctrlPr>
                                        <a:rPr lang="en-US" altLang="zh-TW" sz="1200" i="1" kern="100">
                                          <a:latin typeface="Cambria Math" panose="02040503050406030204" pitchFamily="18" charset="0"/>
                                        </a:rPr>
                                      </m:ctrlPr>
                                    </m:sSupPr>
                                    <m:e>
                                      <m:r>
                                        <a:rPr lang="en-US" altLang="zh-TW" sz="1200" i="1" kern="100">
                                          <a:latin typeface="Cambria Math" panose="02040503050406030204" pitchFamily="18" charset="0"/>
                                        </a:rPr>
                                        <m:t>𝑦</m:t>
                                      </m:r>
                                    </m:e>
                                    <m:sup>
                                      <m:r>
                                        <a:rPr lang="en-US" altLang="zh-TW" sz="1200" i="1" kern="100">
                                          <a:latin typeface="Cambria Math" panose="02040503050406030204" pitchFamily="18" charset="0"/>
                                        </a:rPr>
                                        <m:t>𝑐</m:t>
                                      </m:r>
                                    </m:sup>
                                  </m:sSup>
                                </m:e>
                              </m:d>
                            </m:e>
                            <m:sup>
                              <m:r>
                                <a:rPr lang="en-US" altLang="zh-TW" sz="1200" i="1">
                                  <a:latin typeface="Cambria Math" panose="02040503050406030204" pitchFamily="18" charset="0"/>
                                </a:rPr>
                                <m:t>2</m:t>
                              </m:r>
                            </m:sup>
                          </m:sSup>
                        </m:e>
                      </m:nary>
                      <m:r>
                        <m:rPr>
                          <m:nor/>
                        </m:rPr>
                        <a:rPr lang="en-US" altLang="zh-TW" sz="1200" dirty="0">
                          <a:solidFill>
                            <a:schemeClr val="tx1"/>
                          </a:solidFill>
                          <a:latin typeface="Cambria Math" panose="02040503050406030204" pitchFamily="18" charset="0"/>
                        </a:rPr>
                        <m:t>+ </m:t>
                      </m:r>
                      <m:r>
                        <m:rPr>
                          <m:nor/>
                        </m:rPr>
                        <a:rPr lang="en-US" altLang="zh-TW" sz="1200" dirty="0">
                          <a:solidFill>
                            <a:schemeClr val="tx1"/>
                          </a:solidFill>
                          <a:latin typeface="Cambria Math" panose="02040503050406030204" pitchFamily="18" charset="0"/>
                          <a:sym typeface="Symbol"/>
                        </a:rPr>
                        <m:t></m:t>
                      </m:r>
                      <m:r>
                        <m:rPr>
                          <m:nor/>
                        </m:rPr>
                        <a:rPr lang="en-US" altLang="zh-TW" sz="1200" b="0" i="0" dirty="0" smtClean="0">
                          <a:solidFill>
                            <a:schemeClr val="tx1"/>
                          </a:solidFill>
                          <a:latin typeface="Cambria Math" panose="02040503050406030204" pitchFamily="18" charset="0"/>
                          <a:sym typeface="Symbol"/>
                        </a:rPr>
                        <m:t>(</m:t>
                      </m:r>
                      <m:nary>
                        <m:naryPr>
                          <m:chr m:val="∑"/>
                          <m:ctrlPr>
                            <a:rPr lang="en-US" altLang="zh-TW" sz="1200" i="1" dirty="0">
                              <a:latin typeface="Cambria Math" panose="02040503050406030204" pitchFamily="18" charset="0"/>
                            </a:rPr>
                          </m:ctrlPr>
                        </m:naryPr>
                        <m:sub>
                          <m:r>
                            <a:rPr lang="en-US" altLang="zh-TW" sz="1200" i="1" dirty="0">
                              <a:latin typeface="Cambria Math"/>
                            </a:rPr>
                            <m:t>𝑖</m:t>
                          </m:r>
                          <m:r>
                            <a:rPr lang="en-US" altLang="zh-TW" sz="1200" i="1" dirty="0">
                              <a:latin typeface="Cambria Math" panose="02040503050406030204" pitchFamily="18" charset="0"/>
                            </a:rPr>
                            <m:t>=</m:t>
                          </m:r>
                          <m:r>
                            <a:rPr lang="en-US" altLang="zh-TW" sz="1200" i="1" dirty="0">
                              <a:latin typeface="Cambria Math"/>
                            </a:rPr>
                            <m:t>0</m:t>
                          </m:r>
                        </m:sub>
                        <m:sup>
                          <m:r>
                            <a:rPr lang="en-US" altLang="zh-TW" sz="1200" i="1" dirty="0">
                              <a:latin typeface="Cambria Math"/>
                            </a:rPr>
                            <m:t>𝑝</m:t>
                          </m:r>
                        </m:sup>
                        <m:e>
                          <m:sSubSup>
                            <m:sSubSupPr>
                              <m:ctrlPr>
                                <a:rPr lang="en-US" altLang="zh-TW" sz="1200" i="1">
                                  <a:latin typeface="Cambria Math" panose="02040503050406030204" pitchFamily="18" charset="0"/>
                                </a:rPr>
                              </m:ctrlPr>
                            </m:sSubSupPr>
                            <m:e>
                              <m:r>
                                <a:rPr lang="en-US" altLang="zh-TW" sz="1200" i="1">
                                  <a:latin typeface="Cambria Math"/>
                                </a:rPr>
                                <m:t>(</m:t>
                              </m:r>
                              <m:r>
                                <a:rPr lang="en-US" altLang="zh-TW" sz="1200" i="1">
                                  <a:latin typeface="Cambria Math" panose="02040503050406030204" pitchFamily="18" charset="0"/>
                                </a:rPr>
                                <m:t>𝑤</m:t>
                              </m:r>
                            </m:e>
                            <m:sub>
                              <m:r>
                                <a:rPr lang="en-US" altLang="zh-TW" sz="1200" i="1">
                                  <a:latin typeface="Cambria Math" panose="02040503050406030204" pitchFamily="18" charset="0"/>
                                </a:rPr>
                                <m:t>𝑖</m:t>
                              </m:r>
                            </m:sub>
                            <m:sup>
                              <m:r>
                                <a:rPr lang="en-US" altLang="zh-TW" sz="1200" i="1">
                                  <a:latin typeface="Cambria Math"/>
                                </a:rPr>
                                <m:t>𝑜</m:t>
                              </m:r>
                            </m:sup>
                          </m:sSubSup>
                        </m:e>
                      </m:nary>
                      <m:r>
                        <m:rPr>
                          <m:nor/>
                        </m:rPr>
                        <a:rPr lang="en-US" altLang="zh-TW" sz="1200" dirty="0"/>
                        <m:t>)</m:t>
                      </m:r>
                      <m:r>
                        <m:rPr>
                          <m:nor/>
                        </m:rPr>
                        <a:rPr lang="en-US" altLang="zh-TW" sz="1200" baseline="30000" dirty="0"/>
                        <m:t>2</m:t>
                      </m:r>
                      <m:r>
                        <m:rPr>
                          <m:nor/>
                        </m:rPr>
                        <a:rPr lang="en-US" altLang="zh-TW" sz="1200" dirty="0">
                          <a:solidFill>
                            <a:schemeClr val="tx1"/>
                          </a:solidFill>
                        </a:rPr>
                        <m:t>+ </m:t>
                      </m:r>
                      <m:nary>
                        <m:naryPr>
                          <m:chr m:val="∑"/>
                          <m:ctrlPr>
                            <a:rPr lang="en-US" altLang="zh-TW" sz="1200" i="1">
                              <a:solidFill>
                                <a:schemeClr val="tx1"/>
                              </a:solidFill>
                              <a:latin typeface="Cambria Math" panose="02040503050406030204" pitchFamily="18" charset="0"/>
                            </a:rPr>
                          </m:ctrlPr>
                        </m:naryPr>
                        <m:sub>
                          <m:r>
                            <a:rPr lang="en-US" altLang="zh-TW" sz="1200" i="1">
                              <a:solidFill>
                                <a:schemeClr val="tx1"/>
                              </a:solidFill>
                              <a:latin typeface="Cambria Math"/>
                            </a:rPr>
                            <m:t>𝑖</m:t>
                          </m:r>
                          <m:r>
                            <a:rPr lang="en-US" altLang="zh-TW" sz="1200" i="1">
                              <a:solidFill>
                                <a:schemeClr val="tx1"/>
                              </a:solidFill>
                              <a:latin typeface="Cambria Math" panose="02040503050406030204" pitchFamily="18" charset="0"/>
                            </a:rPr>
                            <m:t>=1</m:t>
                          </m:r>
                        </m:sub>
                        <m:sup>
                          <m:r>
                            <a:rPr lang="en-US" altLang="zh-TW" sz="1200" i="1">
                              <a:solidFill>
                                <a:schemeClr val="tx1"/>
                              </a:solidFill>
                              <a:latin typeface="Cambria Math"/>
                            </a:rPr>
                            <m:t>𝑝</m:t>
                          </m:r>
                        </m:sup>
                        <m:e>
                          <m:nary>
                            <m:naryPr>
                              <m:chr m:val="∑"/>
                              <m:ctrlPr>
                                <a:rPr lang="en-US" altLang="zh-TW" sz="1200" i="1" dirty="0">
                                  <a:solidFill>
                                    <a:schemeClr val="tx1"/>
                                  </a:solidFill>
                                  <a:latin typeface="Cambria Math" panose="02040503050406030204" pitchFamily="18" charset="0"/>
                                </a:rPr>
                              </m:ctrlPr>
                            </m:naryPr>
                            <m:sub>
                              <m:r>
                                <m:rPr>
                                  <m:brk m:alnAt="23"/>
                                </m:rPr>
                                <a:rPr lang="en-US" altLang="zh-TW" sz="1200" i="1" dirty="0">
                                  <a:solidFill>
                                    <a:schemeClr val="tx1"/>
                                  </a:solidFill>
                                  <a:latin typeface="Cambria Math" panose="02040503050406030204" pitchFamily="18" charset="0"/>
                                </a:rPr>
                                <m:t>𝑗</m:t>
                              </m:r>
                              <m:r>
                                <a:rPr lang="en-US" altLang="zh-TW" sz="1200" i="1" dirty="0">
                                  <a:solidFill>
                                    <a:schemeClr val="tx1"/>
                                  </a:solidFill>
                                  <a:latin typeface="Cambria Math" panose="02040503050406030204" pitchFamily="18" charset="0"/>
                                </a:rPr>
                                <m:t>=</m:t>
                              </m:r>
                              <m:r>
                                <a:rPr lang="en-US" altLang="zh-TW" sz="1200" i="1" dirty="0">
                                  <a:solidFill>
                                    <a:schemeClr val="tx1"/>
                                  </a:solidFill>
                                  <a:latin typeface="Cambria Math"/>
                                </a:rPr>
                                <m:t>0</m:t>
                              </m:r>
                            </m:sub>
                            <m:sup>
                              <m:r>
                                <a:rPr lang="en-US" altLang="zh-TW" sz="1200" i="1" dirty="0">
                                  <a:solidFill>
                                    <a:schemeClr val="tx1"/>
                                  </a:solidFill>
                                  <a:latin typeface="Cambria Math" panose="02040503050406030204" pitchFamily="18" charset="0"/>
                                </a:rPr>
                                <m:t>𝑚</m:t>
                              </m:r>
                            </m:sup>
                            <m:e>
                              <m:sSubSup>
                                <m:sSubSupPr>
                                  <m:ctrlPr>
                                    <a:rPr lang="en-US" altLang="zh-TW" sz="1200" i="1">
                                      <a:solidFill>
                                        <a:schemeClr val="tx1"/>
                                      </a:solidFill>
                                      <a:latin typeface="Cambria Math" panose="02040503050406030204" pitchFamily="18" charset="0"/>
                                    </a:rPr>
                                  </m:ctrlPr>
                                </m:sSubSupPr>
                                <m:e>
                                  <m:r>
                                    <a:rPr lang="en-US" altLang="zh-TW" sz="1200" i="1">
                                      <a:solidFill>
                                        <a:schemeClr val="tx1"/>
                                      </a:solidFill>
                                      <a:latin typeface="Cambria Math"/>
                                    </a:rPr>
                                    <m:t>(</m:t>
                                  </m:r>
                                  <m:r>
                                    <a:rPr lang="en-US" altLang="zh-TW" sz="1200" i="1">
                                      <a:solidFill>
                                        <a:schemeClr val="tx1"/>
                                      </a:solidFill>
                                      <a:latin typeface="Cambria Math" panose="02040503050406030204" pitchFamily="18" charset="0"/>
                                    </a:rPr>
                                    <m:t>𝑤</m:t>
                                  </m:r>
                                </m:e>
                                <m:sub>
                                  <m:r>
                                    <a:rPr lang="en-US" altLang="zh-TW" sz="1200" i="1">
                                      <a:solidFill>
                                        <a:schemeClr val="tx1"/>
                                      </a:solidFill>
                                      <a:latin typeface="Cambria Math" panose="02040503050406030204" pitchFamily="18" charset="0"/>
                                    </a:rPr>
                                    <m:t>𝑖𝑗</m:t>
                                  </m:r>
                                </m:sub>
                                <m:sup>
                                  <m:r>
                                    <a:rPr lang="en-US" altLang="zh-TW" sz="1200" i="1">
                                      <a:solidFill>
                                        <a:schemeClr val="tx1"/>
                                      </a:solidFill>
                                      <a:latin typeface="Cambria Math" panose="02040503050406030204" pitchFamily="18" charset="0"/>
                                    </a:rPr>
                                    <m:t>𝐻</m:t>
                                  </m:r>
                                </m:sup>
                              </m:sSubSup>
                            </m:e>
                          </m:nary>
                          <m:r>
                            <m:rPr>
                              <m:nor/>
                            </m:rPr>
                            <a:rPr lang="en-US" altLang="zh-TW" sz="1200" dirty="0">
                              <a:solidFill>
                                <a:schemeClr val="tx1"/>
                              </a:solidFill>
                            </a:rPr>
                            <m:t>)</m:t>
                          </m:r>
                          <m:r>
                            <m:rPr>
                              <m:nor/>
                            </m:rPr>
                            <a:rPr lang="en-US" altLang="zh-TW" sz="1200" baseline="30000" dirty="0">
                              <a:solidFill>
                                <a:schemeClr val="tx1"/>
                              </a:solidFill>
                            </a:rPr>
                            <m:t>2</m:t>
                          </m:r>
                        </m:e>
                      </m:nary>
                      <m:r>
                        <m:rPr>
                          <m:nor/>
                        </m:rPr>
                        <a:rPr lang="en-US" altLang="zh-TW" sz="1200" b="0" i="0" dirty="0" smtClean="0">
                          <a:solidFill>
                            <a:schemeClr val="tx1"/>
                          </a:solidFill>
                          <a:latin typeface="Cambria Math" panose="02040503050406030204" pitchFamily="18" charset="0"/>
                          <a:sym typeface="Symbol"/>
                        </a:rPr>
                        <m:t>)</m:t>
                      </m:r>
                      <m:r>
                        <a:rPr lang="en-US" altLang="zh-TW" sz="1200" i="1" smtClean="0">
                          <a:solidFill>
                            <a:schemeClr val="tx1"/>
                          </a:solidFill>
                          <a:latin typeface="Cambria Math" panose="02040503050406030204" pitchFamily="18" charset="0"/>
                        </a:rPr>
                        <m:t> </m:t>
                      </m:r>
                      <m:r>
                        <m:rPr>
                          <m:nor/>
                        </m:rPr>
                        <a:rPr lang="en-US" altLang="zh-TW" sz="1200" dirty="0">
                          <a:solidFill>
                            <a:schemeClr val="tx1"/>
                          </a:solidFill>
                        </a:rPr>
                        <m:t>: </m:t>
                      </m:r>
                      <m:r>
                        <m:rPr>
                          <m:nor/>
                        </m:rPr>
                        <a:rPr lang="en-US" altLang="zh-TW" sz="1200" dirty="0">
                          <a:solidFill>
                            <a:schemeClr val="tx1"/>
                          </a:solidFill>
                        </a:rPr>
                        <m:t>the</m:t>
                      </m:r>
                      <m:r>
                        <m:rPr>
                          <m:nor/>
                        </m:rPr>
                        <a:rPr lang="en-US" altLang="zh-TW" sz="1200" dirty="0">
                          <a:solidFill>
                            <a:schemeClr val="tx1"/>
                          </a:solidFill>
                        </a:rPr>
                        <m:t> </m:t>
                      </m:r>
                      <m:r>
                        <m:rPr>
                          <m:nor/>
                        </m:rPr>
                        <a:rPr lang="en-US" altLang="zh-TW" sz="1200" dirty="0">
                          <a:solidFill>
                            <a:schemeClr val="tx1"/>
                          </a:solidFill>
                        </a:rPr>
                        <m:t>loss</m:t>
                      </m:r>
                      <m:r>
                        <m:rPr>
                          <m:nor/>
                        </m:rPr>
                        <a:rPr lang="en-US" altLang="zh-TW" sz="1200" dirty="0">
                          <a:solidFill>
                            <a:schemeClr val="tx1"/>
                          </a:solidFill>
                        </a:rPr>
                        <m:t> </m:t>
                      </m:r>
                      <m:r>
                        <m:rPr>
                          <m:nor/>
                        </m:rPr>
                        <a:rPr lang="en-US" altLang="zh-TW" sz="1200" dirty="0">
                          <a:solidFill>
                            <a:schemeClr val="tx1"/>
                          </a:solidFill>
                        </a:rPr>
                        <m:t>function</m:t>
                      </m:r>
                      <m:r>
                        <m:rPr>
                          <m:nor/>
                        </m:rPr>
                        <a:rPr lang="en-US" altLang="zh-TW" sz="1200" dirty="0">
                          <a:solidFill>
                            <a:schemeClr val="tx1"/>
                          </a:solidFill>
                        </a:rPr>
                        <m:t> </m:t>
                      </m:r>
                      <m:r>
                        <m:rPr>
                          <m:nor/>
                        </m:rPr>
                        <a:rPr lang="en-US" altLang="zh-TW" sz="1200" dirty="0">
                          <a:solidFill>
                            <a:schemeClr val="tx1"/>
                          </a:solidFill>
                        </a:rPr>
                        <m:t>with</m:t>
                      </m:r>
                      <m:r>
                        <m:rPr>
                          <m:nor/>
                        </m:rPr>
                        <a:rPr lang="en-US" altLang="zh-TW" sz="1200" dirty="0">
                          <a:solidFill>
                            <a:schemeClr val="tx1"/>
                          </a:solidFill>
                        </a:rPr>
                        <m:t> </m:t>
                      </m:r>
                      <m:r>
                        <m:rPr>
                          <m:nor/>
                        </m:rPr>
                        <a:rPr lang="en-US" altLang="zh-TW" sz="1200" dirty="0">
                          <a:solidFill>
                            <a:schemeClr val="tx1"/>
                          </a:solidFill>
                        </a:rPr>
                        <m:t>the</m:t>
                      </m:r>
                      <m:r>
                        <m:rPr>
                          <m:nor/>
                        </m:rPr>
                        <a:rPr lang="en-US" altLang="zh-TW" sz="1200" dirty="0">
                          <a:solidFill>
                            <a:schemeClr val="tx1"/>
                          </a:solidFill>
                        </a:rPr>
                        <m:t> </m:t>
                      </m:r>
                      <m:r>
                        <m:rPr>
                          <m:nor/>
                        </m:rPr>
                        <a:rPr lang="en-US" altLang="zh-TW" sz="1200" dirty="0">
                          <a:solidFill>
                            <a:schemeClr val="tx1"/>
                          </a:solidFill>
                        </a:rPr>
                        <m:t>regularization</m:t>
                      </m:r>
                      <m:r>
                        <m:rPr>
                          <m:nor/>
                        </m:rPr>
                        <a:rPr lang="en-US" altLang="zh-TW" sz="1200" dirty="0">
                          <a:solidFill>
                            <a:schemeClr val="tx1"/>
                          </a:solidFill>
                        </a:rPr>
                        <m:t> </m:t>
                      </m:r>
                      <m:r>
                        <m:rPr>
                          <m:nor/>
                        </m:rPr>
                        <a:rPr lang="en-US" altLang="zh-TW" sz="1200" dirty="0">
                          <a:solidFill>
                            <a:schemeClr val="tx1"/>
                          </a:solidFill>
                        </a:rPr>
                        <m:t>term</m:t>
                      </m:r>
                      <m:r>
                        <m:rPr>
                          <m:nor/>
                        </m:rPr>
                        <a:rPr lang="en-US" altLang="zh-TW" sz="1200" dirty="0">
                          <a:solidFill>
                            <a:schemeClr val="tx1"/>
                          </a:solidFill>
                        </a:rPr>
                        <m:t>.</m:t>
                      </m:r>
                    </m:oMath>
                  </m:oMathPara>
                </a14:m>
                <a:endParaRPr lang="zh-TW" altLang="zh-TW" sz="1200" dirty="0">
                  <a:solidFill>
                    <a:schemeClr val="tx1"/>
                  </a:solidFill>
                  <a:latin typeface="Times New Roman"/>
                  <a:ea typeface="新細明體"/>
                </a:endParaRPr>
              </a:p>
            </p:txBody>
          </p:sp>
        </mc:Choice>
        <mc:Fallback xmlns="">
          <p:sp>
            <p:nvSpPr>
              <p:cNvPr id="60" name="文字方塊 59">
                <a:extLst>
                  <a:ext uri="{FF2B5EF4-FFF2-40B4-BE49-F238E27FC236}">
                    <a16:creationId xmlns:a16="http://schemas.microsoft.com/office/drawing/2014/main" id="{5D020A7E-6740-4DBA-A332-B04D24EE94D2}"/>
                  </a:ext>
                </a:extLst>
              </p:cNvPr>
              <p:cNvSpPr txBox="1">
                <a:spLocks noRot="1" noChangeAspect="1" noMove="1" noResize="1" noEditPoints="1" noAdjustHandles="1" noChangeArrowheads="1" noChangeShapeType="1" noTextEdit="1"/>
              </p:cNvSpPr>
              <p:nvPr/>
            </p:nvSpPr>
            <p:spPr>
              <a:xfrm>
                <a:off x="339574" y="4933293"/>
                <a:ext cx="7256762" cy="1247008"/>
              </a:xfrm>
              <a:prstGeom prst="roundRect">
                <a:avLst/>
              </a:prstGeom>
              <a:blipFill>
                <a:blip r:embed="rId10"/>
                <a:stretch>
                  <a:fillRect/>
                </a:stretch>
              </a:blipFill>
              <a:ln>
                <a:solidFill>
                  <a:schemeClr val="tx1"/>
                </a:solidFill>
              </a:ln>
            </p:spPr>
            <p:txBody>
              <a:bodyPr/>
              <a:lstStyle/>
              <a:p>
                <a:r>
                  <a:rPr lang="zh-TW" altLang="en-US">
                    <a:noFill/>
                  </a:rPr>
                  <a:t> </a:t>
                </a:r>
              </a:p>
            </p:txBody>
          </p:sp>
        </mc:Fallback>
      </mc:AlternateContent>
      <p:sp>
        <p:nvSpPr>
          <p:cNvPr id="32" name="投影片編號版面配置區 3">
            <a:extLst>
              <a:ext uri="{FF2B5EF4-FFF2-40B4-BE49-F238E27FC236}">
                <a16:creationId xmlns:a16="http://schemas.microsoft.com/office/drawing/2014/main" id="{38391F5A-C5F4-42C7-9C3E-FA69FE336B34}"/>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18</a:t>
            </a:fld>
            <a:endParaRPr lang="zh-TW" altLang="en-US" sz="1400" dirty="0"/>
          </a:p>
        </p:txBody>
      </p:sp>
    </p:spTree>
    <p:extLst>
      <p:ext uri="{BB962C8B-B14F-4D97-AF65-F5344CB8AC3E}">
        <p14:creationId xmlns:p14="http://schemas.microsoft.com/office/powerpoint/2010/main" val="16287625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554130" y="1274617"/>
              <a:ext cx="660627"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mc:AlternateContent xmlns:mc="http://schemas.openxmlformats.org/markup-compatibility/2006" xmlns:a14="http://schemas.microsoft.com/office/drawing/2010/main">
          <mc:Choice Requires="a14">
            <p:sp>
              <p:nvSpPr>
                <p:cNvPr id="25" name="圓角矩形 24">
                  <a:extLst>
                    <a:ext uri="{FF2B5EF4-FFF2-40B4-BE49-F238E27FC236}">
                      <a16:creationId xmlns:a16="http://schemas.microsoft.com/office/drawing/2014/main" id="{A7C697A3-9030-3149-B8A8-BE15C12C162C}"/>
                    </a:ext>
                  </a:extLst>
                </p:cNvPr>
                <p:cNvSpPr/>
                <p:nvPr/>
              </p:nvSpPr>
              <p:spPr>
                <a:xfrm>
                  <a:off x="304297" y="2377779"/>
                  <a:ext cx="1141742"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schemeClr val="tx1"/>
                      </a:solidFill>
                    </a:rPr>
                    <a:t>n</a:t>
                  </a:r>
                  <a:r>
                    <a:rPr lang="en-US" altLang="zh-TW" sz="1200" dirty="0">
                      <a:solidFill>
                        <a:schemeClr val="tx1"/>
                      </a:solidFill>
                    </a:rPr>
                    <a:t>+1</a:t>
                  </a:r>
                  <a14:m>
                    <m:oMath xmlns:m="http://schemas.openxmlformats.org/officeDocument/2006/math">
                      <m:r>
                        <a:rPr lang="en-US" altLang="zh-TW" sz="1200">
                          <a:solidFill>
                            <a:schemeClr val="tx1"/>
                          </a:solidFill>
                          <a:latin typeface="Cambria Math" panose="02040503050406030204" pitchFamily="18" charset="0"/>
                        </a:rPr>
                        <m:t>→ </m:t>
                      </m:r>
                    </m:oMath>
                  </a14:m>
                  <a:r>
                    <a:rPr lang="en-US" altLang="zh-TW" sz="1200" i="1" dirty="0">
                      <a:solidFill>
                        <a:schemeClr val="tx1"/>
                      </a:solidFill>
                    </a:rPr>
                    <a:t>n</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mc:Choice>
          <mc:Fallback xmlns="">
            <p:sp>
              <p:nvSpPr>
                <p:cNvPr id="25" name="圓角矩形 24">
                  <a:extLst>
                    <a:ext uri="{FF2B5EF4-FFF2-40B4-BE49-F238E27FC236}">
                      <a16:creationId xmlns:a16="http://schemas.microsoft.com/office/drawing/2014/main" id="{A7C697A3-9030-3149-B8A8-BE15C12C162C}"/>
                    </a:ext>
                  </a:extLst>
                </p:cNvPr>
                <p:cNvSpPr>
                  <a:spLocks noRot="1" noChangeAspect="1" noMove="1" noResize="1" noEditPoints="1" noAdjustHandles="1" noChangeArrowheads="1" noChangeShapeType="1" noTextEdit="1"/>
                </p:cNvSpPr>
                <p:nvPr/>
              </p:nvSpPr>
              <p:spPr>
                <a:xfrm>
                  <a:off x="304297" y="2377779"/>
                  <a:ext cx="1141742" cy="384534"/>
                </a:xfrm>
                <a:prstGeom prst="roundRect">
                  <a:avLst/>
                </a:prstGeom>
                <a:blipFill>
                  <a:blip r:embed="rId3"/>
                  <a:stretch>
                    <a:fillRect/>
                  </a:stretch>
                </a:blipFill>
                <a:ln w="19050">
                  <a:solidFill>
                    <a:schemeClr val="tx1"/>
                  </a:solidFill>
                </a:ln>
              </p:spPr>
              <p:txBody>
                <a:bodyPr/>
                <a:lstStyle/>
                <a:p>
                  <a:r>
                    <a:rPr lang="zh-TW" altLang="en-US">
                      <a:noFill/>
                    </a:rPr>
                    <a:t> </a:t>
                  </a:r>
                </a:p>
              </p:txBody>
            </p:sp>
          </mc:Fallback>
        </mc:AlternateContent>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sym typeface="Symbol" panose="05050102010706020507" pitchFamily="18" charset="2"/>
                </a:rPr>
                <a:t></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endParaRPr kumimoji="0" lang="zh-TW" altLang="en-US"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316906" y="1189904"/>
              <a:ext cx="2313223" cy="72615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goal</a:t>
              </a:r>
              <a:endParaRPr kumimoji="0" lang="en-US" altLang="zh-TW"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5" name="直線單箭頭接點 25">
              <a:extLst>
                <a:ext uri="{FF2B5EF4-FFF2-40B4-BE49-F238E27FC236}">
                  <a16:creationId xmlns:a16="http://schemas.microsoft.com/office/drawing/2014/main" id="{926C2DF7-27AF-DB44-9C67-01CDE9C74DDD}"/>
                </a:ext>
              </a:extLst>
            </p:cNvPr>
            <p:cNvCxnSpPr>
              <a:cxnSpLocks/>
            </p:cNvCxnSpPr>
            <p:nvPr/>
          </p:nvCxnSpPr>
          <p:spPr>
            <a:xfrm flipV="1">
              <a:off x="4688069" y="1556512"/>
              <a:ext cx="1053378" cy="1285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Save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Weight-tuning</a:t>
              </a:r>
              <a:endParaRPr kumimoji="0" lang="zh-TW" altLang="en-US" sz="1467"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Cramming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Restore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grpSp>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Selecting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0" y="500160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a:endCxn id="25" idx="3"/>
          </p:cNvCxnSpPr>
          <p:nvPr/>
        </p:nvCxnSpPr>
        <p:spPr>
          <a:xfrm flipH="1" flipV="1">
            <a:off x="1723788" y="4813764"/>
            <a:ext cx="860258" cy="418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84046" y="4497077"/>
            <a:ext cx="125068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Reorganizing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U</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A</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3"/>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Initializing</a:t>
            </a:r>
            <a:endParaRPr kumimoji="0" lang="zh-TW" altLang="en-US"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8" y="575665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TW" sz="4400" b="1" i="0" u="none" strike="noStrike" kern="1200" cap="none" spc="0" normalizeH="0" baseline="0" noProof="0" dirty="0">
                <a:ln>
                  <a:noFill/>
                </a:ln>
                <a:solidFill>
                  <a:prstClr val="black"/>
                </a:solidFill>
                <a:effectLst/>
                <a:uLnTx/>
                <a:uFillTx/>
                <a:latin typeface="Calibri Light" panose="020F0302020204030204"/>
                <a:ea typeface="新細明體" panose="02020500000000000000" pitchFamily="18" charset="-120"/>
                <a:cs typeface="+mj-cs"/>
              </a:rPr>
              <a:t>The proposed learning mechanism</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Light" panose="020F0302020204030204"/>
                <a:ea typeface="新細明體" panose="02020500000000000000" pitchFamily="18" charset="-120"/>
                <a:cs typeface="+mj-cs"/>
              </a:rPr>
              <a:t>(in flowchart)</a:t>
            </a:r>
            <a:endParaRPr kumimoji="0" lang="zh-TW" altLang="en-US" sz="2400" b="0" i="0" u="none" strike="noStrike" kern="1200" cap="none" spc="0" normalizeH="0" baseline="0" noProof="0" dirty="0">
              <a:ln>
                <a:noFill/>
              </a:ln>
              <a:solidFill>
                <a:prstClr val="black"/>
              </a:solidFill>
              <a:effectLst/>
              <a:uLnTx/>
              <a:uFillTx/>
              <a:latin typeface="Calibri Light" panose="020F0302020204030204"/>
              <a:ea typeface="新細明體" panose="02020500000000000000" pitchFamily="18" charset="-120"/>
              <a:cs typeface="+mj-cs"/>
            </a:endParaRP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A7A091-F146-430F-BA88-1B0CCFC6C729}"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41" name="矩形圖說文字 7">
            <a:extLst>
              <a:ext uri="{FF2B5EF4-FFF2-40B4-BE49-F238E27FC236}">
                <a16:creationId xmlns:a16="http://schemas.microsoft.com/office/drawing/2014/main" id="{9057787C-999D-4D88-9F60-64B898E8790A}"/>
              </a:ext>
            </a:extLst>
          </p:cNvPr>
          <p:cNvSpPr/>
          <p:nvPr/>
        </p:nvSpPr>
        <p:spPr>
          <a:xfrm>
            <a:off x="4784334" y="2787584"/>
            <a:ext cx="2626488" cy="362803"/>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spcBef>
                <a:spcPct val="0"/>
              </a:spcBef>
              <a:spcAft>
                <a:spcPct val="0"/>
              </a:spcAft>
              <a:defRPr/>
            </a:pPr>
            <a:r>
              <a:rPr lang="en-US" altLang="zh-TW" sz="1600" dirty="0">
                <a:solidFill>
                  <a:prstClr val="black"/>
                </a:solidFill>
                <a:latin typeface="微軟正黑體" panose="020B0604030504040204" pitchFamily="34" charset="-120"/>
                <a:ea typeface="微軟正黑體" panose="020B0604030504040204" pitchFamily="34" charset="-120"/>
              </a:rPr>
              <a:t>learning goal type 3:</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LSC</a:t>
            </a:r>
            <a:endParaRPr lang="zh-TW" altLang="en-US" sz="1600" dirty="0">
              <a:solidFill>
                <a:prstClr val="black"/>
              </a:solidFill>
              <a:latin typeface="Calibri"/>
              <a:ea typeface="新細明體" panose="02020500000000000000" pitchFamily="18" charset="-120"/>
            </a:endParaRPr>
          </a:p>
        </p:txBody>
      </p:sp>
      <p:sp>
        <p:nvSpPr>
          <p:cNvPr id="49" name="矩形: 剪去單一角落 48">
            <a:extLst>
              <a:ext uri="{FF2B5EF4-FFF2-40B4-BE49-F238E27FC236}">
                <a16:creationId xmlns:a16="http://schemas.microsoft.com/office/drawing/2014/main" id="{FB1609EE-0D24-4ED9-83E4-B23C8D4B90F7}"/>
              </a:ext>
            </a:extLst>
          </p:cNvPr>
          <p:cNvSpPr/>
          <p:nvPr/>
        </p:nvSpPr>
        <p:spPr>
          <a:xfrm>
            <a:off x="404416" y="1566569"/>
            <a:ext cx="840691" cy="331481"/>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050" dirty="0"/>
              <a:t>Acceptable SLFN</a:t>
            </a:r>
            <a:endParaRPr lang="zh-TW" altLang="en-US" sz="1050" dirty="0"/>
          </a:p>
        </p:txBody>
      </p:sp>
    </p:spTree>
    <p:extLst>
      <p:ext uri="{BB962C8B-B14F-4D97-AF65-F5344CB8AC3E}">
        <p14:creationId xmlns:p14="http://schemas.microsoft.com/office/powerpoint/2010/main" val="1257045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663A8C-4C08-4AC6-AC2A-05EB945472A4}"/>
              </a:ext>
            </a:extLst>
          </p:cNvPr>
          <p:cNvSpPr>
            <a:spLocks noGrp="1"/>
          </p:cNvSpPr>
          <p:nvPr>
            <p:ph type="title"/>
          </p:nvPr>
        </p:nvSpPr>
        <p:spPr/>
        <p:txBody>
          <a:bodyPr/>
          <a:lstStyle/>
          <a:p>
            <a:r>
              <a:rPr lang="en-US" altLang="zh-TW" dirty="0"/>
              <a:t>Present your learning mechanism</a:t>
            </a:r>
            <a:endParaRPr lang="zh-TW" altLang="en-US" dirty="0"/>
          </a:p>
        </p:txBody>
      </p:sp>
      <p:sp>
        <p:nvSpPr>
          <p:cNvPr id="3" name="內容版面配置區 2">
            <a:extLst>
              <a:ext uri="{FF2B5EF4-FFF2-40B4-BE49-F238E27FC236}">
                <a16:creationId xmlns:a16="http://schemas.microsoft.com/office/drawing/2014/main" id="{F57F5A8C-1D33-464A-A0FA-CC0FFEEEFFBD}"/>
              </a:ext>
            </a:extLst>
          </p:cNvPr>
          <p:cNvSpPr>
            <a:spLocks noGrp="1"/>
          </p:cNvSpPr>
          <p:nvPr>
            <p:ph idx="1"/>
          </p:nvPr>
        </p:nvSpPr>
        <p:spPr>
          <a:xfrm>
            <a:off x="457200" y="1600206"/>
            <a:ext cx="8229600" cy="5257794"/>
          </a:xfrm>
        </p:spPr>
        <p:txBody>
          <a:bodyPr>
            <a:normAutofit fontScale="92500" lnSpcReduction="20000"/>
          </a:bodyPr>
          <a:lstStyle/>
          <a:p>
            <a:pPr marL="514350" indent="-514350">
              <a:buFont typeface="+mj-lt"/>
              <a:buAutoNum type="arabicPeriod"/>
            </a:pPr>
            <a:r>
              <a:rPr lang="en-US" altLang="zh-TW" dirty="0"/>
              <a:t>The SLFN model with notations</a:t>
            </a:r>
          </a:p>
          <a:p>
            <a:pPr marL="514350" indent="-514350">
              <a:buFont typeface="+mj-lt"/>
              <a:buAutoNum type="arabicPeriod"/>
            </a:pPr>
            <a:r>
              <a:rPr lang="en-US" altLang="zh-TW" dirty="0"/>
              <a:t>The learning goal</a:t>
            </a:r>
          </a:p>
          <a:p>
            <a:pPr marL="514350" indent="-514350">
              <a:buFont typeface="+mj-lt"/>
              <a:buAutoNum type="arabicPeriod"/>
            </a:pPr>
            <a:r>
              <a:rPr lang="en-US" altLang="zh-TW" dirty="0"/>
              <a:t>The learning mechanism</a:t>
            </a:r>
          </a:p>
          <a:p>
            <a:pPr marL="514350" indent="-514350">
              <a:buFont typeface="+mj-lt"/>
              <a:buAutoNum type="arabicPeriod"/>
            </a:pPr>
            <a:r>
              <a:rPr lang="en-US" altLang="zh-TW" dirty="0"/>
              <a:t>The detailed arrangement of each module</a:t>
            </a:r>
          </a:p>
          <a:p>
            <a:pPr indent="-165100">
              <a:buFont typeface="Wingdings" panose="05000000000000000000" pitchFamily="2" charset="2"/>
              <a:buChar char="Ø"/>
            </a:pPr>
            <a:r>
              <a:rPr lang="en-US" altLang="zh-TW" dirty="0"/>
              <a:t> the initializing </a:t>
            </a:r>
          </a:p>
          <a:p>
            <a:pPr indent="-165100">
              <a:buFont typeface="Wingdings" panose="05000000000000000000" pitchFamily="2" charset="2"/>
              <a:buChar char="Ø"/>
            </a:pPr>
            <a:r>
              <a:rPr lang="en-US" altLang="zh-TW" dirty="0"/>
              <a:t> the obtaining</a:t>
            </a:r>
          </a:p>
          <a:p>
            <a:pPr indent="-165100">
              <a:buFont typeface="Wingdings" panose="05000000000000000000" pitchFamily="2" charset="2"/>
              <a:buChar char="Ø"/>
            </a:pPr>
            <a:r>
              <a:rPr lang="en-US" altLang="zh-TW" dirty="0"/>
              <a:t> the selecting</a:t>
            </a:r>
          </a:p>
          <a:p>
            <a:pPr indent="-165100">
              <a:buFont typeface="Wingdings" panose="05000000000000000000" pitchFamily="2" charset="2"/>
              <a:buChar char="Ø"/>
            </a:pPr>
            <a:r>
              <a:rPr lang="en-US" altLang="zh-TW" dirty="0"/>
              <a:t> the weight-tuning</a:t>
            </a:r>
          </a:p>
          <a:p>
            <a:pPr indent="-165100">
              <a:buFont typeface="Wingdings" panose="05000000000000000000" pitchFamily="2" charset="2"/>
              <a:buChar char="Ø"/>
            </a:pPr>
            <a:r>
              <a:rPr lang="en-US" altLang="zh-TW" dirty="0"/>
              <a:t> the cramming</a:t>
            </a:r>
          </a:p>
          <a:p>
            <a:pPr indent="-165100">
              <a:buFont typeface="Wingdings" panose="05000000000000000000" pitchFamily="2" charset="2"/>
              <a:buChar char="Ø"/>
            </a:pPr>
            <a:r>
              <a:rPr lang="en-US" altLang="zh-TW" dirty="0"/>
              <a:t> the reorganizing</a:t>
            </a:r>
          </a:p>
          <a:p>
            <a:pPr indent="-165100">
              <a:buFont typeface="Wingdings" panose="05000000000000000000" pitchFamily="2" charset="2"/>
              <a:buChar char="Ø"/>
            </a:pPr>
            <a:r>
              <a:rPr lang="en-US" altLang="zh-TW" dirty="0"/>
              <a:t> …</a:t>
            </a:r>
            <a:endParaRPr lang="zh-TW" altLang="en-US" dirty="0"/>
          </a:p>
        </p:txBody>
      </p:sp>
      <p:sp>
        <p:nvSpPr>
          <p:cNvPr id="4" name="投影片編號版面配置區 3">
            <a:extLst>
              <a:ext uri="{FF2B5EF4-FFF2-40B4-BE49-F238E27FC236}">
                <a16:creationId xmlns:a16="http://schemas.microsoft.com/office/drawing/2014/main" id="{D8E44649-D21D-4D17-94E1-D79D225F84A6}"/>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2</a:t>
            </a:fld>
            <a:endParaRPr lang="zh-TW" altLang="en-US" sz="1400" dirty="0"/>
          </a:p>
        </p:txBody>
      </p:sp>
    </p:spTree>
    <p:extLst>
      <p:ext uri="{BB962C8B-B14F-4D97-AF65-F5344CB8AC3E}">
        <p14:creationId xmlns:p14="http://schemas.microsoft.com/office/powerpoint/2010/main" val="4144875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84F57F5B-E4D5-49D7-A8E0-7D3FCBD2D7CD}"/>
              </a:ext>
            </a:extLst>
          </p:cNvPr>
          <p:cNvSpPr/>
          <p:nvPr/>
        </p:nvSpPr>
        <p:spPr>
          <a:xfrm>
            <a:off x="3182307" y="4294880"/>
            <a:ext cx="1405738" cy="916021"/>
          </a:xfrm>
          <a:prstGeom prst="rect">
            <a:avLst/>
          </a:prstGeom>
          <a:solidFill>
            <a:schemeClr val="bg1"/>
          </a:solidFill>
          <a:ln w="12700">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TW" altLang="en-US" sz="1350">
              <a:solidFill>
                <a:prstClr val="white"/>
              </a:solidFill>
              <a:latin typeface="Calibri" panose="020F0502020204030204"/>
              <a:ea typeface="新細明體" panose="02020500000000000000" pitchFamily="18" charset="-120"/>
            </a:endParaRPr>
          </a:p>
        </p:txBody>
      </p:sp>
      <p:sp>
        <p:nvSpPr>
          <p:cNvPr id="58" name="矩形 57">
            <a:extLst>
              <a:ext uri="{FF2B5EF4-FFF2-40B4-BE49-F238E27FC236}">
                <a16:creationId xmlns:a16="http://schemas.microsoft.com/office/drawing/2014/main" id="{BBFADCB4-22A5-4DDC-9C4A-A78E65611372}"/>
              </a:ext>
            </a:extLst>
          </p:cNvPr>
          <p:cNvSpPr/>
          <p:nvPr/>
        </p:nvSpPr>
        <p:spPr>
          <a:xfrm>
            <a:off x="4777101" y="3974841"/>
            <a:ext cx="4003216" cy="1471702"/>
          </a:xfrm>
          <a:prstGeom prst="rect">
            <a:avLst/>
          </a:prstGeom>
          <a:solidFill>
            <a:schemeClr val="bg1"/>
          </a:solidFill>
          <a:ln w="12700">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TW" altLang="en-US" sz="1350">
              <a:solidFill>
                <a:prstClr val="white"/>
              </a:solidFill>
              <a:latin typeface="Calibri" panose="020F0502020204030204"/>
              <a:ea typeface="新細明體" panose="02020500000000000000" pitchFamily="18" charset="-120"/>
            </a:endParaRPr>
          </a:p>
        </p:txBody>
      </p:sp>
      <p:sp>
        <p:nvSpPr>
          <p:cNvPr id="57" name="矩形 56">
            <a:extLst>
              <a:ext uri="{FF2B5EF4-FFF2-40B4-BE49-F238E27FC236}">
                <a16:creationId xmlns:a16="http://schemas.microsoft.com/office/drawing/2014/main" id="{75DE175C-772F-42E7-98EB-95ADC2062591}"/>
              </a:ext>
            </a:extLst>
          </p:cNvPr>
          <p:cNvSpPr/>
          <p:nvPr/>
        </p:nvSpPr>
        <p:spPr>
          <a:xfrm>
            <a:off x="5222957" y="3456255"/>
            <a:ext cx="1161170" cy="525589"/>
          </a:xfrm>
          <a:prstGeom prst="rect">
            <a:avLst/>
          </a:prstGeom>
          <a:solidFill>
            <a:schemeClr val="bg1"/>
          </a:solidFill>
          <a:ln w="12700">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TW" altLang="en-US" sz="1350">
              <a:solidFill>
                <a:prstClr val="white"/>
              </a:solidFill>
              <a:latin typeface="Calibri" panose="020F0502020204030204"/>
              <a:ea typeface="新細明體" panose="02020500000000000000" pitchFamily="18" charset="-120"/>
            </a:endParaRPr>
          </a:p>
        </p:txBody>
      </p:sp>
      <p:sp>
        <p:nvSpPr>
          <p:cNvPr id="55" name="矩形 54">
            <a:extLst>
              <a:ext uri="{FF2B5EF4-FFF2-40B4-BE49-F238E27FC236}">
                <a16:creationId xmlns:a16="http://schemas.microsoft.com/office/drawing/2014/main" id="{286A1E7D-3CD0-44E5-A826-C0B1DA247EF4}"/>
              </a:ext>
            </a:extLst>
          </p:cNvPr>
          <p:cNvSpPr/>
          <p:nvPr/>
        </p:nvSpPr>
        <p:spPr>
          <a:xfrm>
            <a:off x="3092061" y="3150094"/>
            <a:ext cx="1765160" cy="1047548"/>
          </a:xfrm>
          <a:prstGeom prst="rect">
            <a:avLst/>
          </a:prstGeom>
          <a:solidFill>
            <a:schemeClr val="bg1"/>
          </a:solidFill>
          <a:ln w="12700">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TW" altLang="en-US" sz="1350">
              <a:solidFill>
                <a:prstClr val="white"/>
              </a:solidFill>
              <a:latin typeface="Calibri" panose="020F0502020204030204"/>
              <a:ea typeface="新細明體" panose="02020500000000000000" pitchFamily="18" charset="-120"/>
            </a:endParaRPr>
          </a:p>
        </p:txBody>
      </p:sp>
      <p:sp>
        <p:nvSpPr>
          <p:cNvPr id="54" name="矩形 53">
            <a:extLst>
              <a:ext uri="{FF2B5EF4-FFF2-40B4-BE49-F238E27FC236}">
                <a16:creationId xmlns:a16="http://schemas.microsoft.com/office/drawing/2014/main" id="{07039E19-18DE-4B4F-8D29-57EC1AC090B9}"/>
              </a:ext>
            </a:extLst>
          </p:cNvPr>
          <p:cNvSpPr/>
          <p:nvPr/>
        </p:nvSpPr>
        <p:spPr>
          <a:xfrm>
            <a:off x="3292338" y="2182077"/>
            <a:ext cx="1204135" cy="663651"/>
          </a:xfrm>
          <a:prstGeom prst="rect">
            <a:avLst/>
          </a:prstGeom>
          <a:solidFill>
            <a:schemeClr val="bg1"/>
          </a:solidFill>
          <a:ln w="12700">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TW" altLang="en-US" sz="1350">
              <a:solidFill>
                <a:prstClr val="white"/>
              </a:solidFill>
              <a:latin typeface="Calibri" panose="020F0502020204030204"/>
              <a:ea typeface="新細明體" panose="02020500000000000000" pitchFamily="18" charset="-120"/>
            </a:endParaRPr>
          </a:p>
        </p:txBody>
      </p:sp>
      <p:sp>
        <p:nvSpPr>
          <p:cNvPr id="53" name="矩形 52">
            <a:extLst>
              <a:ext uri="{FF2B5EF4-FFF2-40B4-BE49-F238E27FC236}">
                <a16:creationId xmlns:a16="http://schemas.microsoft.com/office/drawing/2014/main" id="{9C623547-6EF2-4FB6-8562-42A1AEA52367}"/>
              </a:ext>
            </a:extLst>
          </p:cNvPr>
          <p:cNvSpPr/>
          <p:nvPr/>
        </p:nvSpPr>
        <p:spPr>
          <a:xfrm>
            <a:off x="1310701" y="1999144"/>
            <a:ext cx="1838457" cy="872392"/>
          </a:xfrm>
          <a:prstGeom prst="rect">
            <a:avLst/>
          </a:prstGeom>
          <a:solidFill>
            <a:schemeClr val="bg1"/>
          </a:solidFill>
          <a:ln w="12700">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TW" altLang="en-US" sz="1350">
              <a:solidFill>
                <a:prstClr val="white"/>
              </a:solidFill>
              <a:latin typeface="Calibri" panose="020F0502020204030204"/>
              <a:ea typeface="新細明體" panose="02020500000000000000" pitchFamily="18" charset="-120"/>
            </a:endParaRPr>
          </a:p>
        </p:txBody>
      </p:sp>
      <p:sp>
        <p:nvSpPr>
          <p:cNvPr id="50" name="矩形 49">
            <a:extLst>
              <a:ext uri="{FF2B5EF4-FFF2-40B4-BE49-F238E27FC236}">
                <a16:creationId xmlns:a16="http://schemas.microsoft.com/office/drawing/2014/main" id="{78425447-0369-4CE8-8603-034F2801A914}"/>
              </a:ext>
            </a:extLst>
          </p:cNvPr>
          <p:cNvSpPr/>
          <p:nvPr/>
        </p:nvSpPr>
        <p:spPr>
          <a:xfrm>
            <a:off x="1259634" y="3582527"/>
            <a:ext cx="1539989" cy="1394575"/>
          </a:xfrm>
          <a:prstGeom prst="rect">
            <a:avLst/>
          </a:prstGeom>
          <a:solidFill>
            <a:schemeClr val="bg1"/>
          </a:solidFill>
          <a:ln w="12700">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TW" altLang="en-US" sz="1350">
              <a:solidFill>
                <a:prstClr val="white"/>
              </a:solidFill>
              <a:latin typeface="Calibri" panose="020F0502020204030204"/>
              <a:ea typeface="新細明體" panose="02020500000000000000" pitchFamily="18" charset="-120"/>
            </a:endParaRPr>
          </a:p>
        </p:txBody>
      </p:sp>
      <p:sp>
        <p:nvSpPr>
          <p:cNvPr id="49" name="矩形 48">
            <a:extLst>
              <a:ext uri="{FF2B5EF4-FFF2-40B4-BE49-F238E27FC236}">
                <a16:creationId xmlns:a16="http://schemas.microsoft.com/office/drawing/2014/main" id="{A73E00F8-261E-41DB-AF8E-09A3C6FCF389}"/>
              </a:ext>
            </a:extLst>
          </p:cNvPr>
          <p:cNvSpPr/>
          <p:nvPr/>
        </p:nvSpPr>
        <p:spPr>
          <a:xfrm>
            <a:off x="1329155" y="5090657"/>
            <a:ext cx="1405738" cy="663651"/>
          </a:xfrm>
          <a:prstGeom prst="rect">
            <a:avLst/>
          </a:prstGeom>
          <a:solidFill>
            <a:schemeClr val="bg1"/>
          </a:solidFill>
          <a:ln w="12700">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TW" altLang="en-US" sz="1350">
              <a:solidFill>
                <a:prstClr val="white"/>
              </a:solidFill>
              <a:latin typeface="Calibri" panose="020F0502020204030204"/>
              <a:ea typeface="新細明體" panose="02020500000000000000" pitchFamily="18" charset="-120"/>
            </a:endParaRPr>
          </a:p>
        </p:txBody>
      </p:sp>
      <p:grpSp>
        <p:nvGrpSpPr>
          <p:cNvPr id="13" name="群組 12">
            <a:extLst>
              <a:ext uri="{FF2B5EF4-FFF2-40B4-BE49-F238E27FC236}">
                <a16:creationId xmlns:a16="http://schemas.microsoft.com/office/drawing/2014/main" id="{97E1E61A-10AE-BE45-8CAF-CD0A2143EDA2}"/>
              </a:ext>
            </a:extLst>
          </p:cNvPr>
          <p:cNvGrpSpPr/>
          <p:nvPr/>
        </p:nvGrpSpPr>
        <p:grpSpPr>
          <a:xfrm>
            <a:off x="1403648" y="2204864"/>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121462" y="1290538"/>
              <a:ext cx="660627"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mc:AlternateContent xmlns:mc="http://schemas.openxmlformats.org/markup-compatibility/2006" xmlns:a14="http://schemas.microsoft.com/office/drawing/2010/main">
          <mc:Choice Requires="a14">
            <p:sp>
              <p:nvSpPr>
                <p:cNvPr id="25" name="圓角矩形 24">
                  <a:extLst>
                    <a:ext uri="{FF2B5EF4-FFF2-40B4-BE49-F238E27FC236}">
                      <a16:creationId xmlns:a16="http://schemas.microsoft.com/office/drawing/2014/main" id="{A7C697A3-9030-3149-B8A8-BE15C12C162C}"/>
                    </a:ext>
                  </a:extLst>
                </p:cNvPr>
                <p:cNvSpPr/>
                <p:nvPr/>
              </p:nvSpPr>
              <p:spPr>
                <a:xfrm>
                  <a:off x="442234" y="1566788"/>
                  <a:ext cx="1095663"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schemeClr val="tx1"/>
                      </a:solidFill>
                    </a:rPr>
                    <a:t>n</a:t>
                  </a:r>
                  <a:r>
                    <a:rPr lang="en-US" altLang="zh-TW" sz="1200" dirty="0">
                      <a:solidFill>
                        <a:schemeClr val="tx1"/>
                      </a:solidFill>
                    </a:rPr>
                    <a:t>+1</a:t>
                  </a:r>
                  <a14:m>
                    <m:oMath xmlns:m="http://schemas.openxmlformats.org/officeDocument/2006/math">
                      <m:r>
                        <a:rPr lang="en-US" altLang="zh-TW" sz="1200">
                          <a:solidFill>
                            <a:schemeClr val="tx1"/>
                          </a:solidFill>
                          <a:latin typeface="Cambria Math" panose="02040503050406030204" pitchFamily="18" charset="0"/>
                        </a:rPr>
                        <m:t>→ </m:t>
                      </m:r>
                    </m:oMath>
                  </a14:m>
                  <a:r>
                    <a:rPr lang="en-US" altLang="zh-TW" sz="1200" i="1" dirty="0">
                      <a:solidFill>
                        <a:schemeClr val="tx1"/>
                      </a:solidFill>
                    </a:rPr>
                    <a:t>n</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mc:Choice>
          <mc:Fallback xmlns="">
            <p:sp>
              <p:nvSpPr>
                <p:cNvPr id="25" name="圓角矩形 24">
                  <a:extLst>
                    <a:ext uri="{FF2B5EF4-FFF2-40B4-BE49-F238E27FC236}">
                      <a16:creationId xmlns:a16="http://schemas.microsoft.com/office/drawing/2014/main" id="{A7C697A3-9030-3149-B8A8-BE15C12C162C}"/>
                    </a:ext>
                  </a:extLst>
                </p:cNvPr>
                <p:cNvSpPr>
                  <a:spLocks noRot="1" noChangeAspect="1" noMove="1" noResize="1" noEditPoints="1" noAdjustHandles="1" noChangeArrowheads="1" noChangeShapeType="1" noTextEdit="1"/>
                </p:cNvSpPr>
                <p:nvPr/>
              </p:nvSpPr>
              <p:spPr>
                <a:xfrm>
                  <a:off x="442234" y="1566788"/>
                  <a:ext cx="1095663" cy="384534"/>
                </a:xfrm>
                <a:prstGeom prst="roundRect">
                  <a:avLst/>
                </a:prstGeom>
                <a:blipFill>
                  <a:blip r:embed="rId3"/>
                  <a:stretch>
                    <a:fillRect/>
                  </a:stretch>
                </a:blipFill>
                <a:ln w="19050">
                  <a:solidFill>
                    <a:schemeClr val="tx1"/>
                  </a:solidFill>
                </a:ln>
              </p:spPr>
              <p:txBody>
                <a:bodyPr/>
                <a:lstStyle/>
                <a:p>
                  <a:r>
                    <a:rPr lang="zh-TW" altLang="en-US">
                      <a:noFill/>
                    </a:rPr>
                    <a:t> </a:t>
                  </a:r>
                </a:p>
              </p:txBody>
            </p:sp>
          </mc:Fallback>
        </mc:AlternateContent>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&gt;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V="1">
              <a:off x="991864" y="653212"/>
              <a:ext cx="0" cy="862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dirty="0">
                  <a:solidFill>
                    <a:prstClr val="black"/>
                  </a:solidFill>
                </a:rPr>
                <a:t>learning goal</a:t>
              </a:r>
            </a:p>
          </p:txBody>
        </p:sp>
        <p:cxnSp>
          <p:nvCxnSpPr>
            <p:cNvPr id="35" name="直線單箭頭接點 25">
              <a:extLst>
                <a:ext uri="{FF2B5EF4-FFF2-40B4-BE49-F238E27FC236}">
                  <a16:creationId xmlns:a16="http://schemas.microsoft.com/office/drawing/2014/main" id="{926C2DF7-27AF-DB44-9C67-01CDE9C74DDD}"/>
                </a:ext>
              </a:extLst>
            </p:cNvPr>
            <p:cNvCxnSpPr>
              <a:stCxn id="33" idx="3"/>
            </p:cNvCxnSpPr>
            <p:nvPr/>
          </p:nvCxnSpPr>
          <p:spPr>
            <a:xfrm>
              <a:off x="4305082" y="1542562"/>
              <a:ext cx="1436365"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Weight-tuning</a:t>
              </a:r>
              <a:endParaRPr lang="zh-TW" altLang="en-US" sz="1467" dirty="0">
                <a:solidFill>
                  <a:prstClr val="black"/>
                </a:solidFill>
                <a:latin typeface="Microsoft JhengHei" panose="020B0604030504040204" pitchFamily="34" charset="-120"/>
                <a:ea typeface="Microsoft JhengHei" panose="020B0604030504040204" pitchFamily="34" charset="-120"/>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p:sp>
        <p:nvSpPr>
          <p:cNvPr id="51" name="圓角矩形 50">
            <a:extLst>
              <a:ext uri="{FF2B5EF4-FFF2-40B4-BE49-F238E27FC236}">
                <a16:creationId xmlns:a16="http://schemas.microsoft.com/office/drawing/2014/main" id="{9AD5A1A0-E5BE-6546-AEE7-71F317C52132}"/>
              </a:ext>
            </a:extLst>
          </p:cNvPr>
          <p:cNvSpPr/>
          <p:nvPr/>
        </p:nvSpPr>
        <p:spPr>
          <a:xfrm>
            <a:off x="3405833" y="2266861"/>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Selecting</a:t>
            </a:r>
            <a:endParaRPr lang="zh-TW" altLang="en-US" sz="1400" dirty="0">
              <a:solidFill>
                <a:prstClr val="black"/>
              </a:solidFill>
              <a:cs typeface="Calibri" panose="020F0502020204030204" pitchFamily="34" charset="0"/>
            </a:endParaRPr>
          </a:p>
        </p:txBody>
      </p:sp>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2068770" y="4143245"/>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flipV="1">
            <a:off x="2733892" y="4694986"/>
            <a:ext cx="512294"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3261817" y="4378959"/>
            <a:ext cx="125068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Reorganizing</a:t>
            </a:r>
            <a:endParaRPr lang="zh-TW" altLang="en-US" sz="14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2040927" y="1972250"/>
            <a:ext cx="500809" cy="246221"/>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4582321" y="4465346"/>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874937" y="4977102"/>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7006233" y="4985275"/>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879145" y="2787355"/>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a:cxnSpLocks/>
          </p:cNvCxnSpPr>
          <p:nvPr/>
        </p:nvCxnSpPr>
        <p:spPr>
          <a:xfrm flipV="1">
            <a:off x="2043841" y="1729691"/>
            <a:ext cx="4298" cy="47517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7153305" y="5092344"/>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U</a:t>
            </a:r>
            <a:endParaRPr lang="zh-TW" altLang="en-US" sz="1200" kern="0" dirty="0">
              <a:solidFill>
                <a:prstClr val="white"/>
              </a:solidFill>
              <a:latin typeface="Calibri Light"/>
              <a:ea typeface="微软雅黑 Light"/>
            </a:endParaRPr>
          </a:p>
        </p:txBody>
      </p:sp>
      <p:sp>
        <p:nvSpPr>
          <p:cNvPr id="45" name="橢圓 44"/>
          <p:cNvSpPr/>
          <p:nvPr/>
        </p:nvSpPr>
        <p:spPr>
          <a:xfrm>
            <a:off x="7153305" y="4141539"/>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8088592" y="3718005"/>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1483401" y="5252056"/>
            <a:ext cx="1139232" cy="37568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Initializing</a:t>
            </a:r>
            <a:endParaRPr lang="zh-TW" altLang="en-US" sz="12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2042057" y="5687740"/>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圓角矩形 24">
            <a:extLst>
              <a:ext uri="{FF2B5EF4-FFF2-40B4-BE49-F238E27FC236}">
                <a16:creationId xmlns:a16="http://schemas.microsoft.com/office/drawing/2014/main" id="{5A61543B-A252-4EDB-87F2-AA9B7CB56884}"/>
              </a:ext>
            </a:extLst>
          </p:cNvPr>
          <p:cNvSpPr/>
          <p:nvPr/>
        </p:nvSpPr>
        <p:spPr>
          <a:xfrm>
            <a:off x="1325902" y="4486084"/>
            <a:ext cx="1427692" cy="37568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n </a:t>
            </a:r>
            <a:r>
              <a:rPr lang="en-US" altLang="zh-TW" sz="12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a:t>
            </a:r>
            <a:r>
              <a:rPr lang="en-US" altLang="zh-TW" sz="1200" dirty="0" err="1">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obtaining_LTS</a:t>
            </a:r>
            <a:endParaRPr lang="zh-TW" altLang="en-US" sz="12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endParaRPr>
          </a:p>
        </p:txBody>
      </p:sp>
      <p:cxnSp>
        <p:nvCxnSpPr>
          <p:cNvPr id="66" name="直線單箭頭接點 31">
            <a:extLst>
              <a:ext uri="{FF2B5EF4-FFF2-40B4-BE49-F238E27FC236}">
                <a16:creationId xmlns:a16="http://schemas.microsoft.com/office/drawing/2014/main" id="{D92B6B88-522F-4A3B-AC40-91281A587AE1}"/>
              </a:ext>
            </a:extLst>
          </p:cNvPr>
          <p:cNvCxnSpPr/>
          <p:nvPr/>
        </p:nvCxnSpPr>
        <p:spPr>
          <a:xfrm flipV="1">
            <a:off x="2042057" y="490649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矩形: 剪去並圓角化單一角落 66">
            <a:extLst>
              <a:ext uri="{FF2B5EF4-FFF2-40B4-BE49-F238E27FC236}">
                <a16:creationId xmlns:a16="http://schemas.microsoft.com/office/drawing/2014/main" id="{B720EC9B-FBBA-47AF-B50B-528388EE3D34}"/>
              </a:ext>
            </a:extLst>
          </p:cNvPr>
          <p:cNvSpPr/>
          <p:nvPr/>
        </p:nvSpPr>
        <p:spPr>
          <a:xfrm>
            <a:off x="1649611" y="6023407"/>
            <a:ext cx="888122" cy="47454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Training data</a:t>
            </a:r>
            <a:endParaRPr lang="zh-TW" altLang="en-US" sz="1400" dirty="0"/>
          </a:p>
        </p:txBody>
      </p:sp>
      <p:sp>
        <p:nvSpPr>
          <p:cNvPr id="70" name="矩形: 剪去單一角落 69">
            <a:extLst>
              <a:ext uri="{FF2B5EF4-FFF2-40B4-BE49-F238E27FC236}">
                <a16:creationId xmlns:a16="http://schemas.microsoft.com/office/drawing/2014/main" id="{B96A0151-4AB5-4CEF-B65B-BD47E8013718}"/>
              </a:ext>
            </a:extLst>
          </p:cNvPr>
          <p:cNvSpPr/>
          <p:nvPr/>
        </p:nvSpPr>
        <p:spPr>
          <a:xfrm>
            <a:off x="898956" y="1391868"/>
            <a:ext cx="840691" cy="331481"/>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050" dirty="0"/>
              <a:t>Acceptable SLFN</a:t>
            </a:r>
            <a:endParaRPr lang="zh-TW" altLang="en-US" sz="1050" dirty="0"/>
          </a:p>
        </p:txBody>
      </p:sp>
      <p:sp>
        <p:nvSpPr>
          <p:cNvPr id="71" name="文字方塊 70">
            <a:extLst>
              <a:ext uri="{FF2B5EF4-FFF2-40B4-BE49-F238E27FC236}">
                <a16:creationId xmlns:a16="http://schemas.microsoft.com/office/drawing/2014/main" id="{1447F714-FD74-46BD-9D3B-61AD023CB896}"/>
              </a:ext>
            </a:extLst>
          </p:cNvPr>
          <p:cNvSpPr txBox="1"/>
          <p:nvPr/>
        </p:nvSpPr>
        <p:spPr>
          <a:xfrm>
            <a:off x="1765756" y="1433641"/>
            <a:ext cx="618940" cy="281817"/>
          </a:xfrm>
          <a:prstGeom prst="rect">
            <a:avLst/>
          </a:prstGeom>
          <a:noFill/>
        </p:spPr>
        <p:txBody>
          <a:bodyPr wrap="square" rtlCol="0">
            <a:spAutoFit/>
          </a:bodyPr>
          <a:lstStyle/>
          <a:p>
            <a:pPr algn="ctr"/>
            <a:r>
              <a:rPr lang="en-US" altLang="zh-TW" sz="1200" dirty="0">
                <a:solidFill>
                  <a:srgbClr val="FF0000"/>
                </a:solidFill>
              </a:rPr>
              <a:t>STOP</a:t>
            </a:r>
            <a:endParaRPr lang="zh-TW" altLang="en-US" sz="1200" dirty="0">
              <a:solidFill>
                <a:srgbClr val="FF0000"/>
              </a:solidFill>
            </a:endParaRPr>
          </a:p>
        </p:txBody>
      </p:sp>
      <p:sp>
        <p:nvSpPr>
          <p:cNvPr id="41" name="投影片編號版面配置區 3">
            <a:extLst>
              <a:ext uri="{FF2B5EF4-FFF2-40B4-BE49-F238E27FC236}">
                <a16:creationId xmlns:a16="http://schemas.microsoft.com/office/drawing/2014/main" id="{74EB397B-9FD0-457E-857D-AEA3C3673887}"/>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20</a:t>
            </a:fld>
            <a:endParaRPr lang="zh-TW" altLang="en-US" sz="1400" dirty="0"/>
          </a:p>
        </p:txBody>
      </p:sp>
      <p:sp>
        <p:nvSpPr>
          <p:cNvPr id="63" name="橢圓 62">
            <a:extLst>
              <a:ext uri="{FF2B5EF4-FFF2-40B4-BE49-F238E27FC236}">
                <a16:creationId xmlns:a16="http://schemas.microsoft.com/office/drawing/2014/main" id="{A6870372-BD47-40FE-A2C7-9B9DA9BFA2F9}"/>
              </a:ext>
            </a:extLst>
          </p:cNvPr>
          <p:cNvSpPr/>
          <p:nvPr/>
        </p:nvSpPr>
        <p:spPr>
          <a:xfrm>
            <a:off x="3564271" y="4022640"/>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sp>
        <p:nvSpPr>
          <p:cNvPr id="64" name="橢圓 63">
            <a:extLst>
              <a:ext uri="{FF2B5EF4-FFF2-40B4-BE49-F238E27FC236}">
                <a16:creationId xmlns:a16="http://schemas.microsoft.com/office/drawing/2014/main" id="{5F21902E-305D-4E85-B2CE-DEA57B751E93}"/>
              </a:ext>
            </a:extLst>
          </p:cNvPr>
          <p:cNvSpPr/>
          <p:nvPr/>
        </p:nvSpPr>
        <p:spPr>
          <a:xfrm>
            <a:off x="4513219" y="5057620"/>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sp>
        <p:nvSpPr>
          <p:cNvPr id="69" name="橢圓 68">
            <a:extLst>
              <a:ext uri="{FF2B5EF4-FFF2-40B4-BE49-F238E27FC236}">
                <a16:creationId xmlns:a16="http://schemas.microsoft.com/office/drawing/2014/main" id="{4A95E87D-D130-4831-BD9F-397B074CB64C}"/>
              </a:ext>
            </a:extLst>
          </p:cNvPr>
          <p:cNvSpPr/>
          <p:nvPr/>
        </p:nvSpPr>
        <p:spPr>
          <a:xfrm>
            <a:off x="4489280" y="3733147"/>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U</a:t>
            </a:r>
            <a:endParaRPr lang="zh-TW" altLang="en-US" sz="1200" kern="0" dirty="0">
              <a:solidFill>
                <a:prstClr val="white"/>
              </a:solidFill>
              <a:latin typeface="Calibri Light"/>
              <a:ea typeface="微软雅黑 Light"/>
            </a:endParaRPr>
          </a:p>
        </p:txBody>
      </p:sp>
      <p:sp>
        <p:nvSpPr>
          <p:cNvPr id="73" name="標題 1">
            <a:extLst>
              <a:ext uri="{FF2B5EF4-FFF2-40B4-BE49-F238E27FC236}">
                <a16:creationId xmlns:a16="http://schemas.microsoft.com/office/drawing/2014/main" id="{05520949-BF98-44A6-BA24-CA0EFCDC7A96}"/>
              </a:ext>
            </a:extLst>
          </p:cNvPr>
          <p:cNvSpPr txBox="1">
            <a:spLocks/>
          </p:cNvSpPr>
          <p:nvPr/>
        </p:nvSpPr>
        <p:spPr>
          <a:xfrm>
            <a:off x="0" y="484879"/>
            <a:ext cx="9144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third new learning mechanism</a:t>
            </a:r>
          </a:p>
          <a:p>
            <a:pPr algn="ctr" fontAlgn="auto">
              <a:spcAft>
                <a:spcPts val="0"/>
              </a:spcAft>
            </a:pPr>
            <a:r>
              <a:rPr lang="en-US" altLang="zh-TW" sz="2400" b="1" dirty="0"/>
              <a:t>(in flowchart)</a:t>
            </a:r>
            <a:endParaRPr lang="zh-TW" altLang="en-US" sz="2400" dirty="0"/>
          </a:p>
        </p:txBody>
      </p:sp>
      <p:sp>
        <p:nvSpPr>
          <p:cNvPr id="75" name="文字方塊 74">
            <a:extLst>
              <a:ext uri="{FF2B5EF4-FFF2-40B4-BE49-F238E27FC236}">
                <a16:creationId xmlns:a16="http://schemas.microsoft.com/office/drawing/2014/main" id="{89DBF46A-9341-4435-B65B-38267834BB6A}"/>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3400686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153164"/>
            <a:chOff x="84136" y="20568"/>
            <a:chExt cx="9808159" cy="3227469"/>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188412"/>
              <a:ext cx="660627" cy="252023"/>
            </a:xfrm>
            <a:prstGeom prst="rect">
              <a:avLst/>
            </a:prstGeom>
            <a:noFill/>
            <a:ln>
              <a:solidFill>
                <a:schemeClr val="bg1"/>
              </a:solidFill>
            </a:ln>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546099" y="1876869"/>
              <a:ext cx="658849" cy="252023"/>
            </a:xfrm>
            <a:prstGeom prst="rect">
              <a:avLst/>
            </a:prstGeom>
            <a:noFill/>
            <a:ln>
              <a:solidFill>
                <a:schemeClr val="bg1"/>
              </a:solidFill>
            </a:ln>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5" name="圓角矩形 24">
                  <a:extLst>
                    <a:ext uri="{FF2B5EF4-FFF2-40B4-BE49-F238E27FC236}">
                      <a16:creationId xmlns:a16="http://schemas.microsoft.com/office/drawing/2014/main" id="{A7C697A3-9030-3149-B8A8-BE15C12C162C}"/>
                    </a:ext>
                  </a:extLst>
                </p:cNvPr>
                <p:cNvSpPr/>
                <p:nvPr/>
              </p:nvSpPr>
              <p:spPr>
                <a:xfrm>
                  <a:off x="419487" y="2377779"/>
                  <a:ext cx="1026551" cy="861547"/>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schemeClr val="tx1"/>
                      </a:solidFill>
                    </a:rPr>
                    <a:t>n</a:t>
                  </a:r>
                  <a:r>
                    <a:rPr lang="en-US" altLang="zh-TW" sz="1200" dirty="0">
                      <a:solidFill>
                        <a:schemeClr val="tx1"/>
                      </a:solidFill>
                    </a:rPr>
                    <a:t>+1</a:t>
                  </a:r>
                  <a14:m>
                    <m:oMath xmlns:m="http://schemas.openxmlformats.org/officeDocument/2006/math">
                      <m:r>
                        <a:rPr lang="en-US" altLang="zh-TW" sz="1200">
                          <a:solidFill>
                            <a:schemeClr val="tx1"/>
                          </a:solidFill>
                          <a:latin typeface="Cambria Math" panose="02040503050406030204" pitchFamily="18" charset="0"/>
                        </a:rPr>
                        <m:t>→ </m:t>
                      </m:r>
                    </m:oMath>
                  </a14:m>
                  <a:r>
                    <a:rPr lang="en-US" altLang="zh-TW" sz="1200" i="1" dirty="0">
                      <a:solidFill>
                        <a:schemeClr val="tx1"/>
                      </a:solidFill>
                    </a:rPr>
                    <a:t>n</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mc:Choice>
          <mc:Fallback>
            <p:sp>
              <p:nvSpPr>
                <p:cNvPr id="25" name="圓角矩形 24">
                  <a:extLst>
                    <a:ext uri="{FF2B5EF4-FFF2-40B4-BE49-F238E27FC236}">
                      <a16:creationId xmlns:a16="http://schemas.microsoft.com/office/drawing/2014/main" id="{A7C697A3-9030-3149-B8A8-BE15C12C162C}"/>
                    </a:ext>
                  </a:extLst>
                </p:cNvPr>
                <p:cNvSpPr>
                  <a:spLocks noRot="1" noChangeAspect="1" noMove="1" noResize="1" noEditPoints="1" noAdjustHandles="1" noChangeArrowheads="1" noChangeShapeType="1" noTextEdit="1"/>
                </p:cNvSpPr>
                <p:nvPr/>
              </p:nvSpPr>
              <p:spPr>
                <a:xfrm>
                  <a:off x="419487" y="2377779"/>
                  <a:ext cx="1026551" cy="861547"/>
                </a:xfrm>
                <a:prstGeom prst="roundRect">
                  <a:avLst/>
                </a:prstGeom>
                <a:blipFill>
                  <a:blip r:embed="rId3"/>
                  <a:stretch>
                    <a:fillRect/>
                  </a:stretch>
                </a:blipFill>
                <a:ln w="19050">
                  <a:solidFill>
                    <a:schemeClr val="accent1"/>
                  </a:solidFill>
                </a:ln>
              </p:spPr>
              <p:txBody>
                <a:bodyPr/>
                <a:lstStyle/>
                <a:p>
                  <a:r>
                    <a:rPr lang="zh-TW" altLang="en-US">
                      <a:noFill/>
                    </a:rPr>
                    <a:t> </a:t>
                  </a:r>
                </a:p>
              </p:txBody>
            </p:sp>
          </mc:Fallback>
        </mc:AlternateContent>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a:r>
                <a:rPr lang="en-US" altLang="zh-TW" sz="1000" dirty="0">
                  <a:solidFill>
                    <a:prstClr val="black"/>
                  </a:solidFill>
                  <a:latin typeface="微軟正黑體" panose="020B0604030504040204" pitchFamily="34" charset="-120"/>
                  <a:ea typeface="微軟正黑體" panose="020B0604030504040204" pitchFamily="34" charset="-120"/>
                </a:rPr>
                <a:t>learning goal</a:t>
              </a:r>
              <a:endParaRPr lang="en-US" altLang="zh-TW" sz="1000" dirty="0">
                <a:solidFill>
                  <a:prstClr val="black"/>
                </a:solidFill>
              </a:endParaRPr>
            </a:p>
          </p:txBody>
        </p:sp>
        <p:sp>
          <p:nvSpPr>
            <p:cNvPr id="36" name="文字方塊 35">
              <a:extLst>
                <a:ext uri="{FF2B5EF4-FFF2-40B4-BE49-F238E27FC236}">
                  <a16:creationId xmlns:a16="http://schemas.microsoft.com/office/drawing/2014/main" id="{31C07831-E32E-F74B-AE49-9AF449BB8706}"/>
                </a:ext>
              </a:extLst>
            </p:cNvPr>
            <p:cNvSpPr txBox="1"/>
            <p:nvPr/>
          </p:nvSpPr>
          <p:spPr>
            <a:xfrm>
              <a:off x="1773861" y="38203"/>
              <a:ext cx="731344" cy="252023"/>
            </a:xfrm>
            <a:prstGeom prst="rect">
              <a:avLst/>
            </a:prstGeom>
            <a:noFill/>
            <a:ln>
              <a:solidFill>
                <a:schemeClr val="bg1"/>
              </a:solidFill>
            </a:ln>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prstClr val="black"/>
                  </a:solidFill>
                  <a:cs typeface="Calibri" panose="020F0502020204030204" pitchFamily="34" charset="0"/>
                </a:rPr>
                <a:t>Weight-tuning</a:t>
              </a:r>
              <a:endParaRPr lang="zh-TW" altLang="en-US" sz="1467" dirty="0">
                <a:solidFill>
                  <a:prstClr val="black"/>
                </a:solidFill>
                <a:latin typeface="Microsoft JhengHei" panose="020B0604030504040204" pitchFamily="34" charset="-120"/>
                <a:ea typeface="Microsoft JhengHei" panose="020B0604030504040204" pitchFamily="34" charset="-120"/>
              </a:endParaRPr>
            </a:p>
          </p:txBody>
        </p: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677991"/>
            </a:xfrm>
            <a:prstGeom prst="roundRect">
              <a:avLst/>
            </a:prstGeom>
            <a:solidFill>
              <a:schemeClr val="accent6">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a:r>
              <a:rPr lang="en-US" altLang="zh-TW" sz="1400" dirty="0">
                <a:solidFill>
                  <a:prstClr val="black"/>
                </a:solidFill>
                <a:cs typeface="Calibri" panose="020F0502020204030204" pitchFamily="34" charset="0"/>
              </a:rPr>
              <a:t>Selecting</a:t>
            </a:r>
            <a:endParaRPr lang="zh-TW" altLang="en-US" sz="1400" dirty="0">
              <a:solidFill>
                <a:prstClr val="black"/>
              </a:solidFill>
              <a:cs typeface="Calibri" panose="020F0502020204030204" pitchFamily="34" charset="0"/>
            </a:endParaRPr>
          </a:p>
        </p:txBody>
      </p: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a:off x="1723788" y="4817944"/>
            <a:ext cx="860258" cy="4177"/>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84047" y="4497077"/>
            <a:ext cx="1181354"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prstClr val="black"/>
                </a:solidFill>
                <a:cs typeface="Calibri" panose="020F0502020204030204" pitchFamily="34" charset="0"/>
              </a:rPr>
              <a:t>Reorganizing</a:t>
            </a:r>
            <a:endParaRPr lang="zh-TW" altLang="en-US" sz="14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a:defRPr/>
            </a:pPr>
            <a:r>
              <a:rPr lang="en-US" altLang="zh-TW" sz="1200" kern="0" dirty="0">
                <a:solidFill>
                  <a:prstClr val="white"/>
                </a:solidFill>
                <a:latin typeface="Calibri Light"/>
                <a:ea typeface="微软雅黑 Light"/>
              </a:rPr>
              <a:t>U</a:t>
            </a:r>
            <a:endParaRPr lang="zh-TW" altLang="en-US" sz="1200" kern="0" dirty="0">
              <a:solidFill>
                <a:prstClr val="white"/>
              </a:solidFill>
              <a:latin typeface="Calibri Light"/>
              <a:ea typeface="微软雅黑 Light"/>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sp>
        <p:nvSpPr>
          <p:cNvPr id="59" name="圓角矩形 24">
            <a:extLst>
              <a:ext uri="{FF2B5EF4-FFF2-40B4-BE49-F238E27FC236}">
                <a16:creationId xmlns:a16="http://schemas.microsoft.com/office/drawing/2014/main" id="{A0D1FF1B-31E6-4FB8-BC5C-619D0200D873}"/>
              </a:ext>
            </a:extLst>
          </p:cNvPr>
          <p:cNvSpPr/>
          <p:nvPr/>
        </p:nvSpPr>
        <p:spPr>
          <a:xfrm>
            <a:off x="827584" y="5877272"/>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prstClr val="black"/>
                </a:solidFill>
                <a:latin typeface="Microsoft JhengHei" panose="020B0604030504040204" pitchFamily="34" charset="-120"/>
                <a:ea typeface="Microsoft JhengHei" panose="020B0604030504040204" pitchFamily="34" charset="-120"/>
              </a:rPr>
              <a:t>Initializing</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6240" y="6274996"/>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21">
            <a:extLst>
              <a:ext uri="{FF2B5EF4-FFF2-40B4-BE49-F238E27FC236}">
                <a16:creationId xmlns:a16="http://schemas.microsoft.com/office/drawing/2014/main" id="{C3A8CB1A-1F0C-1C41-B8DC-4A36A49C34C9}"/>
              </a:ext>
            </a:extLst>
          </p:cNvPr>
          <p:cNvCxnSpPr>
            <a:cxnSpLocks/>
          </p:cNvCxnSpPr>
          <p:nvPr/>
        </p:nvCxnSpPr>
        <p:spPr>
          <a:xfrm flipH="1" flipV="1">
            <a:off x="1340305" y="2941060"/>
            <a:ext cx="2915" cy="1684861"/>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12">
            <a:extLst>
              <a:ext uri="{FF2B5EF4-FFF2-40B4-BE49-F238E27FC236}">
                <a16:creationId xmlns:a16="http://schemas.microsoft.com/office/drawing/2014/main" id="{827080FD-5902-F64F-86E4-BB454F639830}"/>
              </a:ext>
            </a:extLst>
          </p:cNvPr>
          <p:cNvCxnSpPr>
            <a:cxnSpLocks/>
          </p:cNvCxnSpPr>
          <p:nvPr/>
        </p:nvCxnSpPr>
        <p:spPr>
          <a:xfrm>
            <a:off x="2043350" y="2573333"/>
            <a:ext cx="699785" cy="0"/>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10">
            <a:extLst>
              <a:ext uri="{FF2B5EF4-FFF2-40B4-BE49-F238E27FC236}">
                <a16:creationId xmlns:a16="http://schemas.microsoft.com/office/drawing/2014/main" id="{ADFB5750-51CC-2044-ADB9-CD2982D05193}"/>
              </a:ext>
            </a:extLst>
          </p:cNvPr>
          <p:cNvCxnSpPr/>
          <p:nvPr/>
        </p:nvCxnSpPr>
        <p:spPr>
          <a:xfrm>
            <a:off x="3262571" y="2904015"/>
            <a:ext cx="0" cy="559924"/>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25">
            <a:extLst>
              <a:ext uri="{FF2B5EF4-FFF2-40B4-BE49-F238E27FC236}">
                <a16:creationId xmlns:a16="http://schemas.microsoft.com/office/drawing/2014/main" id="{926C2DF7-27AF-DB44-9C67-01CDE9C74DDD}"/>
              </a:ext>
            </a:extLst>
          </p:cNvPr>
          <p:cNvCxnSpPr/>
          <p:nvPr/>
        </p:nvCxnSpPr>
        <p:spPr>
          <a:xfrm>
            <a:off x="3817979" y="3769003"/>
            <a:ext cx="1052472" cy="13629"/>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29">
            <a:extLst>
              <a:ext uri="{FF2B5EF4-FFF2-40B4-BE49-F238E27FC236}">
                <a16:creationId xmlns:a16="http://schemas.microsoft.com/office/drawing/2014/main" id="{03ACBFE6-B584-1C4D-A00F-067D7F76E7BD}"/>
              </a:ext>
            </a:extLst>
          </p:cNvPr>
          <p:cNvCxnSpPr/>
          <p:nvPr/>
        </p:nvCxnSpPr>
        <p:spPr>
          <a:xfrm flipV="1">
            <a:off x="5524684" y="3775817"/>
            <a:ext cx="1961966" cy="7294"/>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32">
            <a:extLst>
              <a:ext uri="{FF2B5EF4-FFF2-40B4-BE49-F238E27FC236}">
                <a16:creationId xmlns:a16="http://schemas.microsoft.com/office/drawing/2014/main" id="{648171EB-AF0D-4945-BD51-941B581C4DA6}"/>
              </a:ext>
            </a:extLst>
          </p:cNvPr>
          <p:cNvCxnSpPr/>
          <p:nvPr/>
        </p:nvCxnSpPr>
        <p:spPr>
          <a:xfrm flipH="1">
            <a:off x="3867288" y="4625063"/>
            <a:ext cx="2961690" cy="0"/>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25">
            <a:extLst>
              <a:ext uri="{FF2B5EF4-FFF2-40B4-BE49-F238E27FC236}">
                <a16:creationId xmlns:a16="http://schemas.microsoft.com/office/drawing/2014/main" id="{926C2DF7-27AF-DB44-9C67-01CDE9C74DDD}"/>
              </a:ext>
            </a:extLst>
          </p:cNvPr>
          <p:cNvCxnSpPr>
            <a:cxnSpLocks/>
          </p:cNvCxnSpPr>
          <p:nvPr/>
        </p:nvCxnSpPr>
        <p:spPr>
          <a:xfrm flipH="1" flipV="1">
            <a:off x="1723788" y="4762324"/>
            <a:ext cx="860258" cy="4177"/>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21">
            <a:extLst>
              <a:ext uri="{FF2B5EF4-FFF2-40B4-BE49-F238E27FC236}">
                <a16:creationId xmlns:a16="http://schemas.microsoft.com/office/drawing/2014/main" id="{C3A8CB1A-1F0C-1C41-B8DC-4A36A49C34C9}"/>
              </a:ext>
            </a:extLst>
          </p:cNvPr>
          <p:cNvCxnSpPr>
            <a:cxnSpLocks/>
          </p:cNvCxnSpPr>
          <p:nvPr/>
        </p:nvCxnSpPr>
        <p:spPr>
          <a:xfrm flipH="1" flipV="1">
            <a:off x="1469767" y="2940202"/>
            <a:ext cx="2915" cy="1684861"/>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12">
            <a:extLst>
              <a:ext uri="{FF2B5EF4-FFF2-40B4-BE49-F238E27FC236}">
                <a16:creationId xmlns:a16="http://schemas.microsoft.com/office/drawing/2014/main" id="{827080FD-5902-F64F-86E4-BB454F639830}"/>
              </a:ext>
            </a:extLst>
          </p:cNvPr>
          <p:cNvCxnSpPr>
            <a:cxnSpLocks/>
          </p:cNvCxnSpPr>
          <p:nvPr/>
        </p:nvCxnSpPr>
        <p:spPr>
          <a:xfrm>
            <a:off x="2028277" y="2708920"/>
            <a:ext cx="699785" cy="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10">
            <a:extLst>
              <a:ext uri="{FF2B5EF4-FFF2-40B4-BE49-F238E27FC236}">
                <a16:creationId xmlns:a16="http://schemas.microsoft.com/office/drawing/2014/main" id="{ADFB5750-51CC-2044-ADB9-CD2982D05193}"/>
              </a:ext>
            </a:extLst>
          </p:cNvPr>
          <p:cNvCxnSpPr/>
          <p:nvPr/>
        </p:nvCxnSpPr>
        <p:spPr>
          <a:xfrm>
            <a:off x="3131840" y="2905473"/>
            <a:ext cx="0" cy="559924"/>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25">
            <a:extLst>
              <a:ext uri="{FF2B5EF4-FFF2-40B4-BE49-F238E27FC236}">
                <a16:creationId xmlns:a16="http://schemas.microsoft.com/office/drawing/2014/main" id="{926C2DF7-27AF-DB44-9C67-01CDE9C74DDD}"/>
              </a:ext>
            </a:extLst>
          </p:cNvPr>
          <p:cNvCxnSpPr/>
          <p:nvPr/>
        </p:nvCxnSpPr>
        <p:spPr>
          <a:xfrm>
            <a:off x="3818703" y="3838873"/>
            <a:ext cx="1052472" cy="13629"/>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29">
            <a:extLst>
              <a:ext uri="{FF2B5EF4-FFF2-40B4-BE49-F238E27FC236}">
                <a16:creationId xmlns:a16="http://schemas.microsoft.com/office/drawing/2014/main" id="{03ACBFE6-B584-1C4D-A00F-067D7F76E7BD}"/>
              </a:ext>
            </a:extLst>
          </p:cNvPr>
          <p:cNvCxnSpPr/>
          <p:nvPr/>
        </p:nvCxnSpPr>
        <p:spPr>
          <a:xfrm flipV="1">
            <a:off x="5536795" y="3843651"/>
            <a:ext cx="1866532" cy="13629"/>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11">
            <a:extLst>
              <a:ext uri="{FF2B5EF4-FFF2-40B4-BE49-F238E27FC236}">
                <a16:creationId xmlns:a16="http://schemas.microsoft.com/office/drawing/2014/main" id="{9FA77A25-7C24-8C40-B59A-22FD91413720}"/>
              </a:ext>
            </a:extLst>
          </p:cNvPr>
          <p:cNvCxnSpPr/>
          <p:nvPr/>
        </p:nvCxnSpPr>
        <p:spPr>
          <a:xfrm>
            <a:off x="7420868" y="3817954"/>
            <a:ext cx="0" cy="33652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11">
            <a:extLst>
              <a:ext uri="{FF2B5EF4-FFF2-40B4-BE49-F238E27FC236}">
                <a16:creationId xmlns:a16="http://schemas.microsoft.com/office/drawing/2014/main" id="{9FA77A25-7C24-8C40-B59A-22FD91413720}"/>
              </a:ext>
            </a:extLst>
          </p:cNvPr>
          <p:cNvCxnSpPr/>
          <p:nvPr/>
        </p:nvCxnSpPr>
        <p:spPr>
          <a:xfrm>
            <a:off x="7495138" y="3817954"/>
            <a:ext cx="0" cy="336520"/>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32">
            <a:extLst>
              <a:ext uri="{FF2B5EF4-FFF2-40B4-BE49-F238E27FC236}">
                <a16:creationId xmlns:a16="http://schemas.microsoft.com/office/drawing/2014/main" id="{648171EB-AF0D-4945-BD51-941B581C4DA6}"/>
              </a:ext>
            </a:extLst>
          </p:cNvPr>
          <p:cNvCxnSpPr/>
          <p:nvPr/>
        </p:nvCxnSpPr>
        <p:spPr>
          <a:xfrm flipH="1">
            <a:off x="6328462" y="5099306"/>
            <a:ext cx="565554" cy="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32">
            <a:extLst>
              <a:ext uri="{FF2B5EF4-FFF2-40B4-BE49-F238E27FC236}">
                <a16:creationId xmlns:a16="http://schemas.microsoft.com/office/drawing/2014/main" id="{648171EB-AF0D-4945-BD51-941B581C4DA6}"/>
              </a:ext>
            </a:extLst>
          </p:cNvPr>
          <p:cNvCxnSpPr/>
          <p:nvPr/>
        </p:nvCxnSpPr>
        <p:spPr>
          <a:xfrm flipH="1" flipV="1">
            <a:off x="3875393" y="5078943"/>
            <a:ext cx="223937" cy="91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11">
            <a:extLst>
              <a:ext uri="{FF2B5EF4-FFF2-40B4-BE49-F238E27FC236}">
                <a16:creationId xmlns:a16="http://schemas.microsoft.com/office/drawing/2014/main" id="{9FA77A25-7C24-8C40-B59A-22FD91413720}"/>
              </a:ext>
            </a:extLst>
          </p:cNvPr>
          <p:cNvCxnSpPr/>
          <p:nvPr/>
        </p:nvCxnSpPr>
        <p:spPr>
          <a:xfrm flipV="1">
            <a:off x="1386911" y="5476146"/>
            <a:ext cx="0" cy="397135"/>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10">
            <a:extLst>
              <a:ext uri="{FF2B5EF4-FFF2-40B4-BE49-F238E27FC236}">
                <a16:creationId xmlns:a16="http://schemas.microsoft.com/office/drawing/2014/main" id="{ADFB5750-51CC-2044-ADB9-CD2982D05193}"/>
              </a:ext>
            </a:extLst>
          </p:cNvPr>
          <p:cNvCxnSpPr/>
          <p:nvPr/>
        </p:nvCxnSpPr>
        <p:spPr>
          <a:xfrm flipV="1">
            <a:off x="1469767" y="5476146"/>
            <a:ext cx="0" cy="378257"/>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21">
            <a:extLst>
              <a:ext uri="{FF2B5EF4-FFF2-40B4-BE49-F238E27FC236}">
                <a16:creationId xmlns:a16="http://schemas.microsoft.com/office/drawing/2014/main" id="{C3A8CB1A-1F0C-1C41-B8DC-4A36A49C34C9}"/>
              </a:ext>
            </a:extLst>
          </p:cNvPr>
          <p:cNvCxnSpPr>
            <a:cxnSpLocks/>
          </p:cNvCxnSpPr>
          <p:nvPr/>
        </p:nvCxnSpPr>
        <p:spPr>
          <a:xfrm flipV="1">
            <a:off x="1314101" y="5466827"/>
            <a:ext cx="0" cy="375754"/>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25">
            <a:extLst>
              <a:ext uri="{FF2B5EF4-FFF2-40B4-BE49-F238E27FC236}">
                <a16:creationId xmlns:a16="http://schemas.microsoft.com/office/drawing/2014/main" id="{926C2DF7-27AF-DB44-9C67-01CDE9C74DDD}"/>
              </a:ext>
            </a:extLst>
          </p:cNvPr>
          <p:cNvCxnSpPr>
            <a:cxnSpLocks/>
          </p:cNvCxnSpPr>
          <p:nvPr/>
        </p:nvCxnSpPr>
        <p:spPr>
          <a:xfrm flipH="1" flipV="1">
            <a:off x="1723788" y="4894345"/>
            <a:ext cx="860258" cy="4177"/>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32">
            <a:extLst>
              <a:ext uri="{FF2B5EF4-FFF2-40B4-BE49-F238E27FC236}">
                <a16:creationId xmlns:a16="http://schemas.microsoft.com/office/drawing/2014/main" id="{CA097348-D50C-4753-8739-03421CAB7158}"/>
              </a:ext>
            </a:extLst>
          </p:cNvPr>
          <p:cNvCxnSpPr>
            <a:cxnSpLocks/>
          </p:cNvCxnSpPr>
          <p:nvPr/>
        </p:nvCxnSpPr>
        <p:spPr>
          <a:xfrm flipH="1" flipV="1">
            <a:off x="1723788" y="5220380"/>
            <a:ext cx="2373682" cy="26274"/>
          </a:xfrm>
          <a:prstGeom prst="straightConnector1">
            <a:avLst/>
          </a:prstGeom>
          <a:ln w="38100">
            <a:solidFill>
              <a:srgbClr val="7030A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文字方塊 86">
            <a:extLst>
              <a:ext uri="{FF2B5EF4-FFF2-40B4-BE49-F238E27FC236}">
                <a16:creationId xmlns:a16="http://schemas.microsoft.com/office/drawing/2014/main" id="{5064AA8B-9059-4341-B643-55EFA221B490}"/>
              </a:ext>
            </a:extLst>
          </p:cNvPr>
          <p:cNvSpPr txBox="1"/>
          <p:nvPr/>
        </p:nvSpPr>
        <p:spPr>
          <a:xfrm>
            <a:off x="3701302" y="4809153"/>
            <a:ext cx="626901" cy="215444"/>
          </a:xfrm>
          <a:prstGeom prst="rect">
            <a:avLst/>
          </a:prstGeom>
          <a:noFill/>
        </p:spPr>
        <p:txBody>
          <a:bodyPr wrap="square">
            <a:spAutoFit/>
          </a:bodyPr>
          <a:lstStyle/>
          <a:p>
            <a:r>
              <a:rPr lang="en-US" altLang="zh-TW" sz="800" dirty="0">
                <a:solidFill>
                  <a:prstClr val="black"/>
                </a:solidFill>
                <a:latin typeface="Microsoft JhengHei" panose="020B0604030504040204" pitchFamily="34" charset="-120"/>
                <a:ea typeface="Microsoft JhengHei" panose="020B0604030504040204" pitchFamily="34" charset="-120"/>
              </a:rPr>
              <a:t>Success</a:t>
            </a:r>
            <a:endParaRPr lang="zh-TW" altLang="en-US" sz="800" dirty="0">
              <a:solidFill>
                <a:prstClr val="black"/>
              </a:solidFill>
              <a:latin typeface="Microsoft JhengHei" panose="020B0604030504040204" pitchFamily="34" charset="-120"/>
              <a:ea typeface="Microsoft JhengHei" panose="020B0604030504040204" pitchFamily="34" charset="-120"/>
            </a:endParaRPr>
          </a:p>
        </p:txBody>
      </p:sp>
      <p:sp>
        <p:nvSpPr>
          <p:cNvPr id="88" name="文字方塊 87">
            <a:extLst>
              <a:ext uri="{FF2B5EF4-FFF2-40B4-BE49-F238E27FC236}">
                <a16:creationId xmlns:a16="http://schemas.microsoft.com/office/drawing/2014/main" id="{C90DA019-27F9-4DB7-A0D3-B2CA20BD37A7}"/>
              </a:ext>
            </a:extLst>
          </p:cNvPr>
          <p:cNvSpPr txBox="1"/>
          <p:nvPr/>
        </p:nvSpPr>
        <p:spPr>
          <a:xfrm>
            <a:off x="3701302" y="5233517"/>
            <a:ext cx="626901" cy="215444"/>
          </a:xfrm>
          <a:prstGeom prst="rect">
            <a:avLst/>
          </a:prstGeom>
          <a:noFill/>
        </p:spPr>
        <p:txBody>
          <a:bodyPr wrap="square">
            <a:spAutoFit/>
          </a:bodyPr>
          <a:lstStyle/>
          <a:p>
            <a:r>
              <a:rPr lang="en-US" altLang="zh-TW" sz="800" dirty="0">
                <a:solidFill>
                  <a:prstClr val="black"/>
                </a:solidFill>
                <a:latin typeface="Microsoft JhengHei" panose="020B0604030504040204" pitchFamily="34" charset="-120"/>
                <a:ea typeface="Microsoft JhengHei" panose="020B0604030504040204" pitchFamily="34" charset="-120"/>
              </a:rPr>
              <a:t>Failed</a:t>
            </a:r>
            <a:endParaRPr lang="zh-TW" altLang="en-US" sz="800" dirty="0">
              <a:solidFill>
                <a:prstClr val="black"/>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28499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Four versions</a:t>
            </a:r>
            <a:endParaRPr lang="zh-TW" altLang="en-US" b="1" dirty="0"/>
          </a:p>
        </p:txBody>
      </p:sp>
      <mc:AlternateContent xmlns:mc="http://schemas.openxmlformats.org/markup-compatibility/2006" xmlns:a14="http://schemas.microsoft.com/office/drawing/2010/main">
        <mc:Choice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265618600"/>
                  </p:ext>
                </p:extLst>
              </p:nvPr>
            </p:nvGraphicFramePr>
            <p:xfrm>
              <a:off x="827584" y="2190671"/>
              <a:ext cx="6912768" cy="1654393"/>
            </p:xfrm>
            <a:graphic>
              <a:graphicData uri="http://schemas.openxmlformats.org/drawingml/2006/table">
                <a:tbl>
                  <a:tblPr firstRow="1" firstCol="1" bandRow="1">
                    <a:tableStyleId>{5C22544A-7EE6-4342-B048-85BDC9FD1C3A}</a:tableStyleId>
                  </a:tblPr>
                  <a:tblGrid>
                    <a:gridCol w="1887044">
                      <a:extLst>
                        <a:ext uri="{9D8B030D-6E8A-4147-A177-3AD203B41FA5}">
                          <a16:colId xmlns:a16="http://schemas.microsoft.com/office/drawing/2014/main" val="4278295968"/>
                        </a:ext>
                      </a:extLst>
                    </a:gridCol>
                    <a:gridCol w="2512444">
                      <a:extLst>
                        <a:ext uri="{9D8B030D-6E8A-4147-A177-3AD203B41FA5}">
                          <a16:colId xmlns:a16="http://schemas.microsoft.com/office/drawing/2014/main" val="1474020701"/>
                        </a:ext>
                      </a:extLst>
                    </a:gridCol>
                    <a:gridCol w="2513280">
                      <a:extLst>
                        <a:ext uri="{9D8B030D-6E8A-4147-A177-3AD203B41FA5}">
                          <a16:colId xmlns:a16="http://schemas.microsoft.com/office/drawing/2014/main" val="4201081597"/>
                        </a:ext>
                      </a:extLst>
                    </a:gridCol>
                  </a:tblGrid>
                  <a:tr h="374233">
                    <a:tc>
                      <a:txBody>
                        <a:bodyPr/>
                        <a:lstStyle/>
                        <a:p>
                          <a:pPr algn="ctr">
                            <a:spcAft>
                              <a:spcPts val="600"/>
                            </a:spcAft>
                          </a:pPr>
                          <a:r>
                            <a:rPr lang="en-US" sz="1600" kern="0" dirty="0">
                              <a:effectLst/>
                            </a:rPr>
                            <a:t>Version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selection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reorganizing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688010100"/>
                      </a:ext>
                    </a:extLst>
                  </a:tr>
                  <a:tr h="302226">
                    <a:tc>
                      <a:txBody>
                        <a:bodyPr/>
                        <a:lstStyle/>
                        <a:p>
                          <a:pPr algn="ctr">
                            <a:spcAft>
                              <a:spcPts val="600"/>
                            </a:spcAft>
                          </a:pPr>
                          <a:r>
                            <a:rPr lang="en-US" altLang="zh-TW" sz="1600" kern="0" dirty="0">
                              <a:effectLst/>
                            </a:rPr>
                            <a:t>CSI</a:t>
                          </a:r>
                          <a:r>
                            <a:rPr lang="en-US" sz="1600" kern="0" dirty="0">
                              <a:effectLst/>
                            </a:rPr>
                            <a:t>-100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i="0" smtClean="0">
                                        <a:solidFill>
                                          <a:schemeClr val="tx1"/>
                                        </a:solidFill>
                                        <a:effectLst/>
                                        <a:latin typeface="Cambria Math" panose="02040503050406030204" pitchFamily="18" charset="0"/>
                                      </a:rPr>
                                      <m:t>PO</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spcAft>
                              <a:spcPts val="600"/>
                            </a:spcAft>
                          </a:pPr>
                          <a:r>
                            <a:rPr lang="en-US" altLang="zh-TW" sz="1600" b="0" kern="1200" dirty="0">
                              <a:solidFill>
                                <a:schemeClr val="tx1"/>
                              </a:solidFill>
                              <a:effectLst/>
                              <a:latin typeface="+mn-lt"/>
                              <a:ea typeface="+mn-ea"/>
                              <a:cs typeface="+mn-cs"/>
                            </a:rPr>
                            <a:t>Reorganizing</a:t>
                          </a:r>
                          <a:r>
                            <a:rPr lang="en-US" sz="1600" kern="0" dirty="0">
                              <a:effectLst/>
                            </a:rPr>
                            <a:t>(100)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972536408"/>
                      </a:ext>
                    </a:extLst>
                  </a:tr>
                  <a:tr h="270218">
                    <a:tc>
                      <a:txBody>
                        <a:bodyPr/>
                        <a:lstStyle/>
                        <a:p>
                          <a:pPr algn="ctr">
                            <a:spcAft>
                              <a:spcPts val="600"/>
                            </a:spcAft>
                          </a:pPr>
                          <a:r>
                            <a:rPr lang="en-US" altLang="zh-TW" sz="1600" kern="0" dirty="0">
                              <a:effectLst/>
                            </a:rPr>
                            <a:t>CSI-</a:t>
                          </a:r>
                          <a:r>
                            <a:rPr lang="en-US" sz="1600" kern="0" dirty="0">
                              <a:effectLst/>
                            </a:rPr>
                            <a:t>LTS-0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altLang="zh-TW" sz="1600" b="0" kern="1200" dirty="0">
                              <a:solidFill>
                                <a:schemeClr val="tx1"/>
                              </a:solidFill>
                              <a:effectLst/>
                              <a:latin typeface="+mn-lt"/>
                              <a:ea typeface="+mn-ea"/>
                              <a:cs typeface="+mn-cs"/>
                            </a:rPr>
                            <a:t>Reorganizing</a:t>
                          </a:r>
                          <a:r>
                            <a:rPr lang="en-US" altLang="zh-TW" sz="1600" kern="0" dirty="0">
                              <a:effectLst/>
                            </a:rPr>
                            <a:t>(0)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85391542"/>
                      </a:ext>
                    </a:extLst>
                  </a:tr>
                  <a:tr h="310218">
                    <a:tc>
                      <a:txBody>
                        <a:bodyPr/>
                        <a:lstStyle/>
                        <a:p>
                          <a:pPr algn="ctr">
                            <a:spcAft>
                              <a:spcPts val="600"/>
                            </a:spcAft>
                          </a:pPr>
                          <a:r>
                            <a:rPr lang="en-US" altLang="zh-TW" sz="1600" kern="0" dirty="0">
                              <a:effectLst/>
                            </a:rPr>
                            <a:t>CSI-</a:t>
                          </a:r>
                          <a:r>
                            <a:rPr lang="en-US" sz="1600" kern="0" dirty="0">
                              <a:effectLst/>
                            </a:rPr>
                            <a:t>LTS-100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spcAft>
                              <a:spcPts val="600"/>
                            </a:spcAft>
                          </a:pPr>
                          <a:r>
                            <a:rPr lang="en-US" altLang="zh-TW" sz="1600" b="0" kern="1200" dirty="0">
                              <a:solidFill>
                                <a:schemeClr val="tx1"/>
                              </a:solidFill>
                              <a:effectLst/>
                              <a:latin typeface="+mn-lt"/>
                              <a:ea typeface="+mn-ea"/>
                              <a:cs typeface="+mn-cs"/>
                            </a:rPr>
                            <a:t>Reorganizing</a:t>
                          </a:r>
                          <a:r>
                            <a:rPr lang="en-US" altLang="zh-TW" sz="1600" kern="0" dirty="0">
                              <a:effectLst/>
                            </a:rPr>
                            <a:t>(100)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410208676"/>
                      </a:ext>
                    </a:extLst>
                  </a:tr>
                  <a:tr h="206202">
                    <a:tc>
                      <a:txBody>
                        <a:bodyPr/>
                        <a:lstStyle/>
                        <a:p>
                          <a:pPr algn="ctr">
                            <a:spcAft>
                              <a:spcPts val="600"/>
                            </a:spcAft>
                          </a:pPr>
                          <a:r>
                            <a:rPr lang="en-US" altLang="zh-TW" sz="1600" kern="0" dirty="0">
                              <a:effectLst/>
                            </a:rPr>
                            <a:t>CSI-</a:t>
                          </a:r>
                          <a:r>
                            <a:rPr lang="en-US" sz="1600" kern="0" dirty="0">
                              <a:effectLst/>
                            </a:rPr>
                            <a:t>LTS-500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spcAft>
                              <a:spcPts val="600"/>
                            </a:spcAft>
                          </a:pPr>
                          <a:r>
                            <a:rPr lang="en-US" altLang="zh-TW" sz="1600" b="0" kern="1200" dirty="0">
                              <a:solidFill>
                                <a:schemeClr val="tx1"/>
                              </a:solidFill>
                              <a:effectLst/>
                              <a:latin typeface="+mn-lt"/>
                              <a:ea typeface="+mn-ea"/>
                              <a:cs typeface="+mn-cs"/>
                            </a:rPr>
                            <a:t>Reorganizing</a:t>
                          </a:r>
                          <a:r>
                            <a:rPr lang="en-US" altLang="zh-TW" sz="1600" kern="0" dirty="0">
                              <a:effectLst/>
                            </a:rPr>
                            <a:t>(500)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23341980"/>
                      </a:ext>
                    </a:extLst>
                  </a:tr>
                </a:tbl>
              </a:graphicData>
            </a:graphic>
          </p:graphicFrame>
        </mc:Choice>
        <mc:Fallback xmlns="">
          <p:graphicFrame>
            <p:nvGraphicFramePr>
              <p:cNvPr id="4" name="內容版面配置區 3"/>
              <p:cNvGraphicFramePr>
                <a:graphicFrameLocks noGrp="1"/>
              </p:cNvGraphicFramePr>
              <p:nvPr>
                <p:ph idx="1"/>
                <p:extLst>
                  <p:ext uri="{D42A27DB-BD31-4B8C-83A1-F6EECF244321}">
                    <p14:modId xmlns:p14="http://schemas.microsoft.com/office/powerpoint/2010/main" val="265618600"/>
                  </p:ext>
                </p:extLst>
              </p:nvPr>
            </p:nvGraphicFramePr>
            <p:xfrm>
              <a:off x="827584" y="2190671"/>
              <a:ext cx="6912768" cy="1654393"/>
            </p:xfrm>
            <a:graphic>
              <a:graphicData uri="http://schemas.openxmlformats.org/drawingml/2006/table">
                <a:tbl>
                  <a:tblPr firstRow="1" firstCol="1" bandRow="1">
                    <a:tableStyleId>{5C22544A-7EE6-4342-B048-85BDC9FD1C3A}</a:tableStyleId>
                  </a:tblPr>
                  <a:tblGrid>
                    <a:gridCol w="1887044">
                      <a:extLst>
                        <a:ext uri="{9D8B030D-6E8A-4147-A177-3AD203B41FA5}">
                          <a16:colId xmlns:a16="http://schemas.microsoft.com/office/drawing/2014/main" val="4278295968"/>
                        </a:ext>
                      </a:extLst>
                    </a:gridCol>
                    <a:gridCol w="2512444">
                      <a:extLst>
                        <a:ext uri="{9D8B030D-6E8A-4147-A177-3AD203B41FA5}">
                          <a16:colId xmlns:a16="http://schemas.microsoft.com/office/drawing/2014/main" val="1474020701"/>
                        </a:ext>
                      </a:extLst>
                    </a:gridCol>
                    <a:gridCol w="2513280">
                      <a:extLst>
                        <a:ext uri="{9D8B030D-6E8A-4147-A177-3AD203B41FA5}">
                          <a16:colId xmlns:a16="http://schemas.microsoft.com/office/drawing/2014/main" val="4201081597"/>
                        </a:ext>
                      </a:extLst>
                    </a:gridCol>
                  </a:tblGrid>
                  <a:tr h="374233">
                    <a:tc>
                      <a:txBody>
                        <a:bodyPr/>
                        <a:lstStyle/>
                        <a:p>
                          <a:pPr algn="ctr">
                            <a:spcAft>
                              <a:spcPts val="600"/>
                            </a:spcAft>
                          </a:pPr>
                          <a:r>
                            <a:rPr lang="en-US" sz="1600" kern="0" dirty="0">
                              <a:effectLst/>
                            </a:rPr>
                            <a:t>Version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selection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reorganizing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688010100"/>
                      </a:ext>
                    </a:extLst>
                  </a:tr>
                  <a:tr h="320040">
                    <a:tc>
                      <a:txBody>
                        <a:bodyPr/>
                        <a:lstStyle/>
                        <a:p>
                          <a:pPr algn="ctr">
                            <a:spcAft>
                              <a:spcPts val="600"/>
                            </a:spcAft>
                          </a:pPr>
                          <a:r>
                            <a:rPr lang="en-US" altLang="zh-TW" sz="1600" kern="0" dirty="0">
                              <a:effectLst/>
                            </a:rPr>
                            <a:t>CSI</a:t>
                          </a:r>
                          <a:r>
                            <a:rPr lang="en-US" sz="1600" kern="0" dirty="0">
                              <a:effectLst/>
                            </a:rPr>
                            <a:t>-100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a:blip r:embed="rId2"/>
                          <a:stretch>
                            <a:fillRect l="-75485" t="-121154" r="-101214" b="-330769"/>
                          </a:stretch>
                        </a:blipFill>
                      </a:tcPr>
                    </a:tc>
                    <a:tc>
                      <a:txBody>
                        <a:bodyPr/>
                        <a:lstStyle/>
                        <a:p>
                          <a:pPr algn="ctr">
                            <a:spcAft>
                              <a:spcPts val="600"/>
                            </a:spcAft>
                          </a:pPr>
                          <a:r>
                            <a:rPr lang="en-US" altLang="zh-TW" sz="1600" b="0" kern="1200" dirty="0">
                              <a:solidFill>
                                <a:schemeClr val="tx1"/>
                              </a:solidFill>
                              <a:effectLst/>
                              <a:latin typeface="+mn-lt"/>
                              <a:ea typeface="+mn-ea"/>
                              <a:cs typeface="+mn-cs"/>
                            </a:rPr>
                            <a:t>Reorganizing</a:t>
                          </a:r>
                          <a:r>
                            <a:rPr lang="en-US" sz="1600" kern="0" dirty="0">
                              <a:effectLst/>
                            </a:rPr>
                            <a:t>(100)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972536408"/>
                      </a:ext>
                    </a:extLst>
                  </a:tr>
                  <a:tr h="320040">
                    <a:tc>
                      <a:txBody>
                        <a:bodyPr/>
                        <a:lstStyle/>
                        <a:p>
                          <a:pPr algn="ctr">
                            <a:spcAft>
                              <a:spcPts val="600"/>
                            </a:spcAft>
                          </a:pPr>
                          <a:r>
                            <a:rPr lang="en-US" altLang="zh-TW" sz="1600" kern="0" dirty="0">
                              <a:effectLst/>
                            </a:rPr>
                            <a:t>CSI-</a:t>
                          </a:r>
                          <a:r>
                            <a:rPr lang="en-US" sz="1600" kern="0" dirty="0">
                              <a:effectLst/>
                            </a:rPr>
                            <a:t>LTS-0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a:blip r:embed="rId2"/>
                          <a:stretch>
                            <a:fillRect l="-75485" t="-216981" r="-101214" b="-224528"/>
                          </a:stretch>
                        </a:blipFill>
                      </a:tcPr>
                    </a:tc>
                    <a:tc>
                      <a:txBody>
                        <a:bodyPr/>
                        <a:lstStyle/>
                        <a:p>
                          <a:pPr algn="ctr">
                            <a:spcAft>
                              <a:spcPts val="600"/>
                            </a:spcAft>
                          </a:pPr>
                          <a:r>
                            <a:rPr lang="en-US" altLang="zh-TW" sz="1600" b="0" kern="1200" dirty="0">
                              <a:solidFill>
                                <a:schemeClr val="tx1"/>
                              </a:solidFill>
                              <a:effectLst/>
                              <a:latin typeface="+mn-lt"/>
                              <a:ea typeface="+mn-ea"/>
                              <a:cs typeface="+mn-cs"/>
                            </a:rPr>
                            <a:t>Reorganizing</a:t>
                          </a:r>
                          <a:r>
                            <a:rPr lang="en-US" altLang="zh-TW" sz="1600" kern="0" dirty="0">
                              <a:effectLst/>
                            </a:rPr>
                            <a:t>(0)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85391542"/>
                      </a:ext>
                    </a:extLst>
                  </a:tr>
                  <a:tr h="320040">
                    <a:tc>
                      <a:txBody>
                        <a:bodyPr/>
                        <a:lstStyle/>
                        <a:p>
                          <a:pPr algn="ctr">
                            <a:spcAft>
                              <a:spcPts val="600"/>
                            </a:spcAft>
                          </a:pPr>
                          <a:r>
                            <a:rPr lang="en-US" altLang="zh-TW" sz="1600" kern="0" dirty="0">
                              <a:effectLst/>
                            </a:rPr>
                            <a:t>CSI-</a:t>
                          </a:r>
                          <a:r>
                            <a:rPr lang="en-US" sz="1600" kern="0" dirty="0">
                              <a:effectLst/>
                            </a:rPr>
                            <a:t>LTS-100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a:blip r:embed="rId2"/>
                          <a:stretch>
                            <a:fillRect l="-75485" t="-323077" r="-101214" b="-128846"/>
                          </a:stretch>
                        </a:blipFill>
                      </a:tcPr>
                    </a:tc>
                    <a:tc>
                      <a:txBody>
                        <a:bodyPr/>
                        <a:lstStyle/>
                        <a:p>
                          <a:pPr algn="ctr">
                            <a:spcAft>
                              <a:spcPts val="600"/>
                            </a:spcAft>
                          </a:pPr>
                          <a:r>
                            <a:rPr lang="en-US" altLang="zh-TW" sz="1600" b="0" kern="1200" dirty="0">
                              <a:solidFill>
                                <a:schemeClr val="tx1"/>
                              </a:solidFill>
                              <a:effectLst/>
                              <a:latin typeface="+mn-lt"/>
                              <a:ea typeface="+mn-ea"/>
                              <a:cs typeface="+mn-cs"/>
                            </a:rPr>
                            <a:t>Reorganizing</a:t>
                          </a:r>
                          <a:r>
                            <a:rPr lang="en-US" altLang="zh-TW" sz="1600" kern="0" dirty="0">
                              <a:effectLst/>
                            </a:rPr>
                            <a:t>(100)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410208676"/>
                      </a:ext>
                    </a:extLst>
                  </a:tr>
                  <a:tr h="320040">
                    <a:tc>
                      <a:txBody>
                        <a:bodyPr/>
                        <a:lstStyle/>
                        <a:p>
                          <a:pPr algn="ctr">
                            <a:spcAft>
                              <a:spcPts val="600"/>
                            </a:spcAft>
                          </a:pPr>
                          <a:r>
                            <a:rPr lang="en-US" altLang="zh-TW" sz="1600" kern="0" dirty="0">
                              <a:effectLst/>
                            </a:rPr>
                            <a:t>CSI-</a:t>
                          </a:r>
                          <a:r>
                            <a:rPr lang="en-US" sz="1600" kern="0" dirty="0">
                              <a:effectLst/>
                            </a:rPr>
                            <a:t>LTS-500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a:blip r:embed="rId2"/>
                          <a:stretch>
                            <a:fillRect l="-75485" t="-415094" r="-101214" b="-26415"/>
                          </a:stretch>
                        </a:blipFill>
                      </a:tcPr>
                    </a:tc>
                    <a:tc>
                      <a:txBody>
                        <a:bodyPr/>
                        <a:lstStyle/>
                        <a:p>
                          <a:pPr algn="ctr">
                            <a:spcAft>
                              <a:spcPts val="600"/>
                            </a:spcAft>
                          </a:pPr>
                          <a:r>
                            <a:rPr lang="en-US" altLang="zh-TW" sz="1600" b="0" kern="1200" dirty="0">
                              <a:solidFill>
                                <a:schemeClr val="tx1"/>
                              </a:solidFill>
                              <a:effectLst/>
                              <a:latin typeface="+mn-lt"/>
                              <a:ea typeface="+mn-ea"/>
                              <a:cs typeface="+mn-cs"/>
                            </a:rPr>
                            <a:t>Reorganizing</a:t>
                          </a:r>
                          <a:r>
                            <a:rPr lang="en-US" altLang="zh-TW" sz="1600" kern="0" dirty="0">
                              <a:effectLst/>
                            </a:rPr>
                            <a:t>(500)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23341980"/>
                      </a:ext>
                    </a:extLst>
                  </a:tr>
                </a:tbl>
              </a:graphicData>
            </a:graphic>
          </p:graphicFrame>
        </mc:Fallback>
      </mc:AlternateContent>
      <p:sp>
        <p:nvSpPr>
          <p:cNvPr id="5" name="文字方塊 4"/>
          <p:cNvSpPr txBox="1"/>
          <p:nvPr/>
        </p:nvSpPr>
        <p:spPr>
          <a:xfrm>
            <a:off x="467544" y="1290268"/>
            <a:ext cx="8208912" cy="769441"/>
          </a:xfrm>
          <a:prstGeom prst="rect">
            <a:avLst/>
          </a:prstGeom>
          <a:solidFill>
            <a:schemeClr val="bg1"/>
          </a:solidFill>
        </p:spPr>
        <p:txBody>
          <a:bodyPr wrap="square" rtlCol="0">
            <a:spAutoFit/>
          </a:bodyPr>
          <a:lstStyle/>
          <a:p>
            <a:r>
              <a:rPr lang="en-US" altLang="zh-TW" sz="2200" dirty="0"/>
              <a:t>For the validation purpose, there are four versions of the proposed learning mechanism</a:t>
            </a:r>
            <a:r>
              <a:rPr lang="zh-TW" altLang="en-US" sz="2200" dirty="0"/>
              <a:t> </a:t>
            </a:r>
            <a:r>
              <a:rPr lang="en-US" altLang="zh-TW" sz="2200" dirty="0"/>
              <a:t>(i.e., four different </a:t>
            </a:r>
            <a:r>
              <a:rPr lang="en-US" altLang="zh-TW" sz="2200" dirty="0">
                <a:solidFill>
                  <a:srgbClr val="FF0000"/>
                </a:solidFill>
              </a:rPr>
              <a:t>module arrangements</a:t>
            </a:r>
            <a:r>
              <a:rPr lang="en-US" altLang="zh-TW" sz="2200" dirty="0"/>
              <a:t>).</a:t>
            </a:r>
            <a:endParaRPr lang="zh-TW" altLang="en-US" sz="2200" dirty="0"/>
          </a:p>
        </p:txBody>
      </p:sp>
      <p:sp>
        <p:nvSpPr>
          <p:cNvPr id="6" name="投影片編號版面配置區 3">
            <a:extLst>
              <a:ext uri="{FF2B5EF4-FFF2-40B4-BE49-F238E27FC236}">
                <a16:creationId xmlns:a16="http://schemas.microsoft.com/office/drawing/2014/main" id="{478FFC98-C9FA-4A0E-B6BF-D9D8F0A620FE}"/>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22</a:t>
            </a:fld>
            <a:endParaRPr lang="zh-TW" altLang="en-US" sz="1400" dirty="0">
              <a:solidFill>
                <a:prstClr val="black">
                  <a:tint val="75000"/>
                </a:prstClr>
              </a:solidFill>
            </a:endParaRPr>
          </a:p>
        </p:txBody>
      </p:sp>
      <mc:AlternateContent xmlns:mc="http://schemas.openxmlformats.org/markup-compatibility/2006" xmlns:a14="http://schemas.microsoft.com/office/drawing/2010/main">
        <mc:Choice Requires="a14">
          <p:graphicFrame>
            <p:nvGraphicFramePr>
              <p:cNvPr id="7" name="內容版面配置區 3">
                <a:extLst>
                  <a:ext uri="{FF2B5EF4-FFF2-40B4-BE49-F238E27FC236}">
                    <a16:creationId xmlns:a16="http://schemas.microsoft.com/office/drawing/2014/main" id="{C14B03E7-F55D-4BC0-B5D6-876DC4590F8A}"/>
                  </a:ext>
                </a:extLst>
              </p:cNvPr>
              <p:cNvGraphicFramePr>
                <a:graphicFrameLocks/>
              </p:cNvGraphicFramePr>
              <p:nvPr>
                <p:extLst>
                  <p:ext uri="{D42A27DB-BD31-4B8C-83A1-F6EECF244321}">
                    <p14:modId xmlns:p14="http://schemas.microsoft.com/office/powerpoint/2010/main" val="2091184192"/>
                  </p:ext>
                </p:extLst>
              </p:nvPr>
            </p:nvGraphicFramePr>
            <p:xfrm>
              <a:off x="71500" y="4318437"/>
              <a:ext cx="9001000" cy="2068349"/>
            </p:xfrm>
            <a:graphic>
              <a:graphicData uri="http://schemas.openxmlformats.org/drawingml/2006/table">
                <a:tbl>
                  <a:tblPr firstRow="1" firstCol="1" bandRow="1">
                    <a:tableStyleId>{5C22544A-7EE6-4342-B048-85BDC9FD1C3A}</a:tableStyleId>
                  </a:tblPr>
                  <a:tblGrid>
                    <a:gridCol w="9001000">
                      <a:extLst>
                        <a:ext uri="{9D8B030D-6E8A-4147-A177-3AD203B41FA5}">
                          <a16:colId xmlns:a16="http://schemas.microsoft.com/office/drawing/2014/main" val="20000"/>
                        </a:ext>
                      </a:extLst>
                    </a:gridCol>
                  </a:tblGrid>
                  <a:tr h="2068349">
                    <a:tc>
                      <a:txBody>
                        <a:bodyPr/>
                        <a:lstStyle/>
                        <a:p>
                          <a:pPr marL="625475" indent="-625475">
                            <a:spcAft>
                              <a:spcPts val="0"/>
                            </a:spcAft>
                          </a:pPr>
                          <a14:m>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a14:m>
                          <a:r>
                            <a:rPr lang="en-US" altLang="zh-TW" sz="1600" b="0" dirty="0">
                              <a:solidFill>
                                <a:schemeClr val="tx1"/>
                              </a:solidFill>
                              <a:effectLst/>
                            </a:rPr>
                            <a:t>: the module that follows the least trimmed squares principle to pick up </a:t>
                          </a:r>
                          <a:r>
                            <a:rPr lang="en-US" altLang="zh-TW" sz="1600" b="0" i="1" dirty="0">
                              <a:solidFill>
                                <a:schemeClr val="tx1"/>
                              </a:solidFill>
                              <a:effectLst/>
                            </a:rPr>
                            <a:t>n</a:t>
                          </a:r>
                          <a:r>
                            <a:rPr lang="en-US" altLang="zh-TW" sz="1600" b="0" dirty="0">
                              <a:solidFill>
                                <a:schemeClr val="tx1"/>
                              </a:solidFill>
                              <a:effectLst/>
                            </a:rPr>
                            <a:t> training data from </a:t>
                          </a:r>
                          <a:r>
                            <a:rPr lang="en-US" altLang="zh-TW" sz="1600" b="0" i="1" dirty="0">
                              <a:solidFill>
                                <a:schemeClr val="tx1"/>
                              </a:solidFill>
                              <a:effectLst/>
                            </a:rPr>
                            <a:t>N</a:t>
                          </a:r>
                          <a:r>
                            <a:rPr lang="en-US" altLang="zh-TW" sz="1600" b="0" dirty="0">
                              <a:solidFill>
                                <a:schemeClr val="tx1"/>
                              </a:solidFill>
                              <a:effectLst/>
                            </a:rPr>
                            <a:t> training data.</a:t>
                          </a:r>
                        </a:p>
                        <a:p>
                          <a:pPr marL="533400" marR="0" lvl="0" indent="-53340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i="0" smtClean="0">
                                      <a:solidFill>
                                        <a:schemeClr val="tx1"/>
                                      </a:solidFill>
                                      <a:effectLst/>
                                      <a:latin typeface="Cambria Math" panose="02040503050406030204" pitchFamily="18" charset="0"/>
                                    </a:rPr>
                                    <m:t>PO</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a14:m>
                          <a:r>
                            <a:rPr lang="en-US" altLang="zh-TW" sz="1600" b="0" dirty="0">
                              <a:solidFill>
                                <a:schemeClr val="tx1"/>
                              </a:solidFill>
                              <a:effectLst/>
                            </a:rPr>
                            <a:t>: the module that follows the pre-order</a:t>
                          </a:r>
                          <a:r>
                            <a:rPr lang="en-US" altLang="zh-TW" sz="1600" b="0" baseline="0" dirty="0">
                              <a:solidFill>
                                <a:schemeClr val="tx1"/>
                              </a:solidFill>
                              <a:effectLst/>
                            </a:rPr>
                            <a:t> </a:t>
                          </a:r>
                          <a:r>
                            <a:rPr lang="en-US" altLang="zh-TW" sz="1600" b="0" dirty="0">
                              <a:solidFill>
                                <a:schemeClr val="tx1"/>
                              </a:solidFill>
                              <a:effectLst/>
                            </a:rPr>
                            <a:t>principle to pick up first </a:t>
                          </a:r>
                          <a:r>
                            <a:rPr lang="en-US" altLang="zh-TW" sz="1600" b="0" i="1" dirty="0">
                              <a:solidFill>
                                <a:schemeClr val="tx1"/>
                              </a:solidFill>
                              <a:effectLst/>
                            </a:rPr>
                            <a:t>n</a:t>
                          </a:r>
                          <a:r>
                            <a:rPr lang="en-US" altLang="zh-TW" sz="1600" b="0" dirty="0">
                              <a:solidFill>
                                <a:schemeClr val="tx1"/>
                              </a:solidFill>
                              <a:effectLst/>
                            </a:rPr>
                            <a:t> training data from </a:t>
                          </a:r>
                          <a:r>
                            <a:rPr lang="en-US" altLang="zh-TW" sz="1600" b="0" i="1" dirty="0">
                              <a:solidFill>
                                <a:schemeClr val="tx1"/>
                              </a:solidFill>
                              <a:effectLst/>
                            </a:rPr>
                            <a:t>N</a:t>
                          </a:r>
                          <a:r>
                            <a:rPr lang="en-US" altLang="zh-TW" sz="1600" b="0" dirty="0">
                              <a:solidFill>
                                <a:schemeClr val="tx1"/>
                              </a:solidFill>
                              <a:effectLst/>
                            </a:rPr>
                            <a:t> training data.</a:t>
                          </a:r>
                        </a:p>
                        <a:p>
                          <a:pPr marL="1614488" indent="-1614488">
                            <a:spcAft>
                              <a:spcPts val="0"/>
                            </a:spcAft>
                          </a:pPr>
                          <a:r>
                            <a:rPr lang="en-US" altLang="zh-TW" sz="1600" b="0" kern="1200" dirty="0">
                              <a:solidFill>
                                <a:schemeClr val="tx1"/>
                              </a:solidFill>
                              <a:effectLst/>
                              <a:latin typeface="+mn-lt"/>
                              <a:ea typeface="+mn-ea"/>
                              <a:cs typeface="+mn-cs"/>
                            </a:rPr>
                            <a:t>Reorganizing(100): the module that helps </a:t>
                          </a:r>
                          <a:r>
                            <a:rPr lang="en-US" altLang="zh-TW" sz="1600" b="0" dirty="0">
                              <a:solidFill>
                                <a:schemeClr val="tx1"/>
                              </a:solidFill>
                            </a:rPr>
                            <a:t>further regularize weights </a:t>
                          </a:r>
                          <a:r>
                            <a:rPr lang="en-US" altLang="zh-TW" sz="1600" b="0" dirty="0">
                              <a:solidFill>
                                <a:schemeClr val="tx1"/>
                              </a:solidFill>
                              <a:effectLst/>
                            </a:rPr>
                            <a:t>one hundred epochs </a:t>
                          </a:r>
                          <a:r>
                            <a:rPr lang="en-US" altLang="zh-TW" sz="1600" b="0" kern="1200" dirty="0">
                              <a:solidFill>
                                <a:schemeClr val="tx1"/>
                              </a:solidFill>
                              <a:effectLst/>
                              <a:latin typeface="+mn-lt"/>
                              <a:ea typeface="+mn-ea"/>
                              <a:cs typeface="+mn-cs"/>
                            </a:rPr>
                            <a:t>as well as identify and remove the potentially irrelevant hidden node.</a:t>
                          </a:r>
                        </a:p>
                        <a:p>
                          <a:pPr marL="1614488" marR="0" lvl="0" indent="-1614488"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tx1"/>
                              </a:solidFill>
                              <a:effectLst/>
                              <a:latin typeface="+mn-lt"/>
                              <a:ea typeface="+mn-ea"/>
                              <a:cs typeface="+mn-cs"/>
                            </a:rPr>
                            <a:t>Reorganizing(500): the module that helps </a:t>
                          </a:r>
                          <a:r>
                            <a:rPr lang="en-US" altLang="zh-TW" sz="1600" b="0" dirty="0">
                              <a:solidFill>
                                <a:schemeClr val="tx1"/>
                              </a:solidFill>
                            </a:rPr>
                            <a:t>further regularize weights </a:t>
                          </a:r>
                          <a:r>
                            <a:rPr lang="en-US" altLang="zh-TW" sz="1600" b="0" dirty="0">
                              <a:solidFill>
                                <a:schemeClr val="tx1"/>
                              </a:solidFill>
                              <a:effectLst/>
                            </a:rPr>
                            <a:t>five hundred epochs </a:t>
                          </a:r>
                          <a:r>
                            <a:rPr lang="en-US" altLang="zh-TW" sz="1600" b="0" kern="1200" dirty="0">
                              <a:solidFill>
                                <a:schemeClr val="tx1"/>
                              </a:solidFill>
                              <a:effectLst/>
                              <a:latin typeface="+mn-lt"/>
                              <a:ea typeface="+mn-ea"/>
                              <a:cs typeface="+mn-cs"/>
                            </a:rPr>
                            <a:t>as well as identify and remove the potentially irrelevant hidden node.</a:t>
                          </a:r>
                        </a:p>
                        <a:p>
                          <a:pPr marL="1611313" marR="0" lvl="0" indent="-1611313"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tx1"/>
                              </a:solidFill>
                              <a:effectLst/>
                              <a:latin typeface="+mn-lt"/>
                              <a:ea typeface="+mn-ea"/>
                              <a:cs typeface="+mn-cs"/>
                            </a:rPr>
                            <a:t>Reorganizing(0): the module that helps merely identify and remove the potentially irrelevant hidden node.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mc:Choice>
        <mc:Fallback xmlns="">
          <p:graphicFrame>
            <p:nvGraphicFramePr>
              <p:cNvPr id="7" name="內容版面配置區 3">
                <a:extLst>
                  <a:ext uri="{FF2B5EF4-FFF2-40B4-BE49-F238E27FC236}">
                    <a16:creationId xmlns:a16="http://schemas.microsoft.com/office/drawing/2014/main" id="{C14B03E7-F55D-4BC0-B5D6-876DC4590F8A}"/>
                  </a:ext>
                </a:extLst>
              </p:cNvPr>
              <p:cNvGraphicFramePr>
                <a:graphicFrameLocks/>
              </p:cNvGraphicFramePr>
              <p:nvPr>
                <p:extLst>
                  <p:ext uri="{D42A27DB-BD31-4B8C-83A1-F6EECF244321}">
                    <p14:modId xmlns:p14="http://schemas.microsoft.com/office/powerpoint/2010/main" val="2091184192"/>
                  </p:ext>
                </p:extLst>
              </p:nvPr>
            </p:nvGraphicFramePr>
            <p:xfrm>
              <a:off x="71500" y="4318437"/>
              <a:ext cx="9001000" cy="2068349"/>
            </p:xfrm>
            <a:graphic>
              <a:graphicData uri="http://schemas.openxmlformats.org/drawingml/2006/table">
                <a:tbl>
                  <a:tblPr firstRow="1" firstCol="1" bandRow="1">
                    <a:tableStyleId>{5C22544A-7EE6-4342-B048-85BDC9FD1C3A}</a:tableStyleId>
                  </a:tblPr>
                  <a:tblGrid>
                    <a:gridCol w="9001000">
                      <a:extLst>
                        <a:ext uri="{9D8B030D-6E8A-4147-A177-3AD203B41FA5}">
                          <a16:colId xmlns:a16="http://schemas.microsoft.com/office/drawing/2014/main" val="20000"/>
                        </a:ext>
                      </a:extLst>
                    </a:gridCol>
                  </a:tblGrid>
                  <a:tr h="2068349">
                    <a:tc>
                      <a:txBody>
                        <a:bodyPr/>
                        <a:lstStyle/>
                        <a:p>
                          <a:endParaRPr lang="zh-TW"/>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8" t="-2941" r="-135" b="-588"/>
                          </a:stretch>
                        </a:blipFill>
                      </a:tcPr>
                    </a:tc>
                    <a:extLst>
                      <a:ext uri="{0D108BD9-81ED-4DB2-BD59-A6C34878D82A}">
                        <a16:rowId xmlns:a16="http://schemas.microsoft.com/office/drawing/2014/main" val="10000"/>
                      </a:ext>
                    </a:extLst>
                  </a:tr>
                </a:tbl>
              </a:graphicData>
            </a:graphic>
          </p:graphicFrame>
        </mc:Fallback>
      </mc:AlternateContent>
    </p:spTree>
    <p:extLst>
      <p:ext uri="{BB962C8B-B14F-4D97-AF65-F5344CB8AC3E}">
        <p14:creationId xmlns:p14="http://schemas.microsoft.com/office/powerpoint/2010/main" val="574621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群組 66"/>
          <p:cNvGrpSpPr/>
          <p:nvPr/>
        </p:nvGrpSpPr>
        <p:grpSpPr>
          <a:xfrm>
            <a:off x="1076002" y="2462408"/>
            <a:ext cx="7114775" cy="2976296"/>
            <a:chOff x="1676800" y="2212232"/>
            <a:chExt cx="7651915" cy="3968394"/>
          </a:xfrm>
        </p:grpSpPr>
        <p:grpSp>
          <p:nvGrpSpPr>
            <p:cNvPr id="4" name="群組 3"/>
            <p:cNvGrpSpPr/>
            <p:nvPr/>
          </p:nvGrpSpPr>
          <p:grpSpPr>
            <a:xfrm>
              <a:off x="2080016" y="2212232"/>
              <a:ext cx="7248699" cy="3968394"/>
              <a:chOff x="3037680" y="1925780"/>
              <a:chExt cx="7908053" cy="4220286"/>
            </a:xfrm>
          </p:grpSpPr>
          <mc:AlternateContent xmlns:mc="http://schemas.openxmlformats.org/markup-compatibility/2006" xmlns:a14="http://schemas.microsoft.com/office/drawing/2010/main">
            <mc:Choice Requires="a14">
              <p:sp>
                <p:nvSpPr>
                  <p:cNvPr id="6" name="菱形 5"/>
                  <p:cNvSpPr/>
                  <p:nvPr/>
                </p:nvSpPr>
                <p:spPr>
                  <a:xfrm>
                    <a:off x="3037680" y="4613299"/>
                    <a:ext cx="1476393" cy="745437"/>
                  </a:xfrm>
                  <a:prstGeom prst="diamond">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350" i="1" dirty="0">
                        <a:solidFill>
                          <a:prstClr val="black"/>
                        </a:solidFill>
                        <a:latin typeface="Calibri" panose="020F0502020204030204"/>
                        <a:ea typeface="新細明體" panose="02020500000000000000" pitchFamily="18" charset="-120"/>
                      </a:rPr>
                      <a:t>k</a:t>
                    </a:r>
                    <a:r>
                      <a:rPr lang="en-US" altLang="zh-TW" sz="1350" b="1" dirty="0">
                        <a:solidFill>
                          <a:prstClr val="black"/>
                        </a:solidFill>
                        <a:latin typeface="Calibri" panose="020F0502020204030204"/>
                        <a:ea typeface="新細明體" panose="02020500000000000000" pitchFamily="18" charset="-120"/>
                      </a:rPr>
                      <a:t> </a:t>
                    </a:r>
                    <a14:m>
                      <m:oMath xmlns:m="http://schemas.openxmlformats.org/officeDocument/2006/math">
                        <m:r>
                          <a:rPr lang="en-US" altLang="zh-TW" sz="1350" b="1" i="1" dirty="0">
                            <a:solidFill>
                              <a:prstClr val="black"/>
                            </a:solidFill>
                            <a:latin typeface="Cambria Math" panose="02040503050406030204" pitchFamily="18" charset="0"/>
                          </a:rPr>
                          <m:t>&gt;</m:t>
                        </m:r>
                        <m:r>
                          <a:rPr lang="en-US" altLang="zh-TW" sz="1350" b="1">
                            <a:solidFill>
                              <a:prstClr val="black"/>
                            </a:solidFill>
                            <a:latin typeface="Cambria Math" panose="02040503050406030204" pitchFamily="18" charset="0"/>
                          </a:rPr>
                          <m:t> </m:t>
                        </m:r>
                      </m:oMath>
                    </a14:m>
                    <a:r>
                      <a:rPr lang="en-US" altLang="zh-TW" sz="1350" i="1" dirty="0">
                        <a:solidFill>
                          <a:prstClr val="black"/>
                        </a:solidFill>
                        <a:latin typeface="Calibri" panose="020F0502020204030204"/>
                        <a:ea typeface="新細明體" panose="02020500000000000000" pitchFamily="18" charset="-120"/>
                      </a:rPr>
                      <a:t>p</a:t>
                    </a:r>
                    <a:endParaRPr lang="zh-TW" altLang="en-US" sz="1350" b="1" dirty="0">
                      <a:solidFill>
                        <a:prstClr val="black"/>
                      </a:solidFill>
                      <a:latin typeface="Calibri" panose="020F0502020204030204"/>
                      <a:ea typeface="新細明體" panose="02020500000000000000" pitchFamily="18" charset="-120"/>
                    </a:endParaRPr>
                  </a:p>
                </p:txBody>
              </p:sp>
            </mc:Choice>
            <mc:Fallback xmlns="">
              <p:sp>
                <p:nvSpPr>
                  <p:cNvPr id="6" name="菱形 5"/>
                  <p:cNvSpPr>
                    <a:spLocks noRot="1" noChangeAspect="1" noMove="1" noResize="1" noEditPoints="1" noAdjustHandles="1" noChangeArrowheads="1" noChangeShapeType="1" noTextEdit="1"/>
                  </p:cNvSpPr>
                  <p:nvPr/>
                </p:nvSpPr>
                <p:spPr>
                  <a:xfrm>
                    <a:off x="3037680" y="4613299"/>
                    <a:ext cx="1476393" cy="745437"/>
                  </a:xfrm>
                  <a:prstGeom prst="diamond">
                    <a:avLst/>
                  </a:prstGeom>
                  <a:blipFill>
                    <a:blip r:embed="rId2"/>
                    <a:stretch>
                      <a:fillRect/>
                    </a:stretch>
                  </a:blipFill>
                  <a:ln>
                    <a:solidFill>
                      <a:schemeClr val="tx1"/>
                    </a:solid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8" name="文字方塊 7"/>
              <p:cNvSpPr txBox="1"/>
              <p:nvPr/>
            </p:nvSpPr>
            <p:spPr>
              <a:xfrm>
                <a:off x="3742601" y="5366125"/>
                <a:ext cx="595476" cy="392775"/>
              </a:xfrm>
              <a:prstGeom prst="rect">
                <a:avLst/>
              </a:prstGeom>
              <a:noFill/>
            </p:spPr>
            <p:txBody>
              <a:bodyPr wrap="square" rtlCol="0">
                <a:spAutoFit/>
              </a:bodyPr>
              <a:lstStyle/>
              <a:p>
                <a:pPr defTabSz="685800" fontAlgn="auto">
                  <a:spcBef>
                    <a:spcPts val="0"/>
                  </a:spcBef>
                  <a:spcAft>
                    <a:spcPts val="0"/>
                  </a:spcAft>
                </a:pPr>
                <a:r>
                  <a:rPr lang="en-US" altLang="zh-TW" sz="1200" b="1" dirty="0">
                    <a:solidFill>
                      <a:prstClr val="black">
                        <a:lumMod val="85000"/>
                        <a:lumOff val="15000"/>
                      </a:prstClr>
                    </a:solidFill>
                    <a:latin typeface="Calibri"/>
                    <a:ea typeface="新細明體"/>
                  </a:rPr>
                  <a:t>true</a:t>
                </a:r>
                <a:endParaRPr lang="zh-TW" altLang="en-US" sz="1200" b="1" dirty="0">
                  <a:solidFill>
                    <a:prstClr val="black">
                      <a:lumMod val="85000"/>
                      <a:lumOff val="15000"/>
                    </a:prstClr>
                  </a:solidFill>
                  <a:latin typeface="Calibri"/>
                  <a:ea typeface="新細明體"/>
                </a:endParaRPr>
              </a:p>
            </p:txBody>
          </p:sp>
          <p:sp>
            <p:nvSpPr>
              <p:cNvPr id="10" name="矩形 9"/>
              <p:cNvSpPr/>
              <p:nvPr/>
            </p:nvSpPr>
            <p:spPr>
              <a:xfrm>
                <a:off x="9272343" y="4644763"/>
                <a:ext cx="1673390" cy="890353"/>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TW" sz="1050" b="1" dirty="0">
                    <a:solidFill>
                      <a:srgbClr val="FF0000"/>
                    </a:solidFill>
                    <a:latin typeface="Calibri" panose="020F0502020204030204"/>
                    <a:ea typeface="新細明體" panose="02020500000000000000" pitchFamily="18" charset="-120"/>
                  </a:rPr>
                  <a:t>weight-tuning _EU</a:t>
                </a:r>
                <a:endParaRPr lang="zh-TW" altLang="en-US" sz="1050" b="1" dirty="0">
                  <a:solidFill>
                    <a:srgbClr val="FF0000"/>
                  </a:solidFill>
                  <a:latin typeface="Calibri" panose="020F0502020204030204"/>
                  <a:ea typeface="新細明體" panose="02020500000000000000" pitchFamily="18" charset="-120"/>
                </a:endParaRPr>
              </a:p>
            </p:txBody>
          </p:sp>
          <p:sp>
            <p:nvSpPr>
              <p:cNvPr id="12" name="圓角矩形 11"/>
              <p:cNvSpPr/>
              <p:nvPr/>
            </p:nvSpPr>
            <p:spPr>
              <a:xfrm>
                <a:off x="4911940" y="2134184"/>
                <a:ext cx="522861" cy="375881"/>
              </a:xfrm>
              <a:prstGeom prst="round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050" i="1" dirty="0">
                    <a:solidFill>
                      <a:prstClr val="black"/>
                    </a:solidFill>
                    <a:latin typeface="Calibri" panose="020F0502020204030204"/>
                    <a:ea typeface="新細明體" panose="02020500000000000000" pitchFamily="18" charset="-120"/>
                  </a:rPr>
                  <a:t>k </a:t>
                </a:r>
                <a:r>
                  <a:rPr lang="en-US" altLang="zh-TW" sz="1050" b="1" dirty="0">
                    <a:solidFill>
                      <a:prstClr val="black"/>
                    </a:solidFill>
                    <a:latin typeface="Calibri" panose="020F0502020204030204"/>
                    <a:ea typeface="新細明體" panose="02020500000000000000" pitchFamily="18" charset="-120"/>
                  </a:rPr>
                  <a:t>++</a:t>
                </a:r>
                <a:endParaRPr lang="zh-TW" altLang="en-US" sz="1050" b="1" dirty="0">
                  <a:solidFill>
                    <a:prstClr val="black"/>
                  </a:solidFill>
                  <a:latin typeface="Calibri" panose="020F0502020204030204"/>
                  <a:ea typeface="新細明體" panose="02020500000000000000" pitchFamily="18" charset="-120"/>
                </a:endParaRPr>
              </a:p>
            </p:txBody>
          </p:sp>
          <p:sp>
            <p:nvSpPr>
              <p:cNvPr id="14" name="矩形 13"/>
              <p:cNvSpPr/>
              <p:nvPr/>
            </p:nvSpPr>
            <p:spPr>
              <a:xfrm>
                <a:off x="6249596" y="1925780"/>
                <a:ext cx="1883254" cy="759862"/>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350" b="1" dirty="0">
                    <a:solidFill>
                      <a:prstClr val="black"/>
                    </a:solidFill>
                    <a:latin typeface="Calibri" panose="020F0502020204030204"/>
                    <a:ea typeface="新細明體" panose="02020500000000000000" pitchFamily="18" charset="-120"/>
                  </a:rPr>
                  <a:t>Restore the SLFN and w</a:t>
                </a:r>
                <a:endParaRPr lang="zh-TW" altLang="en-US" sz="1350" b="1" dirty="0">
                  <a:solidFill>
                    <a:prstClr val="black"/>
                  </a:solidFill>
                  <a:latin typeface="Calibri" panose="020F0502020204030204"/>
                  <a:ea typeface="新細明體" panose="02020500000000000000" pitchFamily="18" charset="-120"/>
                </a:endParaRPr>
              </a:p>
            </p:txBody>
          </p:sp>
          <p:cxnSp>
            <p:nvCxnSpPr>
              <p:cNvPr id="15" name="直線單箭頭接點 14"/>
              <p:cNvCxnSpPr>
                <a:cxnSpLocks/>
              </p:cNvCxnSpPr>
              <p:nvPr/>
            </p:nvCxnSpPr>
            <p:spPr>
              <a:xfrm flipV="1">
                <a:off x="4514073" y="4973342"/>
                <a:ext cx="329134" cy="649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941695" y="5057668"/>
                <a:ext cx="33064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4317642" y="4613299"/>
                <a:ext cx="636325" cy="392775"/>
              </a:xfrm>
              <a:prstGeom prst="rect">
                <a:avLst/>
              </a:prstGeom>
              <a:noFill/>
            </p:spPr>
            <p:txBody>
              <a:bodyPr wrap="square" rtlCol="0">
                <a:spAutoFit/>
              </a:bodyPr>
              <a:lstStyle/>
              <a:p>
                <a:pPr defTabSz="685800" fontAlgn="auto">
                  <a:spcBef>
                    <a:spcPts val="0"/>
                  </a:spcBef>
                  <a:spcAft>
                    <a:spcPts val="0"/>
                  </a:spcAft>
                </a:pPr>
                <a:r>
                  <a:rPr lang="en-US" altLang="zh-TW" sz="1200" b="1" dirty="0">
                    <a:solidFill>
                      <a:prstClr val="black">
                        <a:lumMod val="85000"/>
                        <a:lumOff val="15000"/>
                      </a:prstClr>
                    </a:solidFill>
                    <a:latin typeface="Calibri"/>
                    <a:ea typeface="新細明體"/>
                  </a:rPr>
                  <a:t>false</a:t>
                </a:r>
                <a:endParaRPr lang="zh-TW" altLang="en-US" sz="1200" b="1" dirty="0">
                  <a:solidFill>
                    <a:prstClr val="black">
                      <a:lumMod val="85000"/>
                      <a:lumOff val="15000"/>
                    </a:prstClr>
                  </a:solidFill>
                  <a:latin typeface="Calibri"/>
                  <a:ea typeface="新細明體"/>
                </a:endParaRPr>
              </a:p>
            </p:txBody>
          </p:sp>
          <p:cxnSp>
            <p:nvCxnSpPr>
              <p:cNvPr id="23" name="直線單箭頭接點 22"/>
              <p:cNvCxnSpPr>
                <a:cxnSpLocks/>
              </p:cNvCxnSpPr>
              <p:nvPr/>
            </p:nvCxnSpPr>
            <p:spPr>
              <a:xfrm flipH="1">
                <a:off x="5452107" y="3445413"/>
                <a:ext cx="442776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6" idx="2"/>
              </p:cNvCxnSpPr>
              <p:nvPr/>
            </p:nvCxnSpPr>
            <p:spPr>
              <a:xfrm rot="16200000" flipH="1">
                <a:off x="3938478" y="5196134"/>
                <a:ext cx="787330" cy="1112533"/>
              </a:xfrm>
              <a:prstGeom prst="bentConnector2">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cxnSpLocks/>
              </p:cNvCxnSpPr>
              <p:nvPr/>
            </p:nvCxnSpPr>
            <p:spPr>
              <a:xfrm flipH="1" flipV="1">
                <a:off x="9902738" y="3445413"/>
                <a:ext cx="1" cy="116788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3780491" y="2305712"/>
                <a:ext cx="15261" cy="22756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 name="直線單箭頭接點 27"/>
            <p:cNvCxnSpPr/>
            <p:nvPr/>
          </p:nvCxnSpPr>
          <p:spPr>
            <a:xfrm flipV="1">
              <a:off x="1676800" y="5089815"/>
              <a:ext cx="403216" cy="672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1676800" y="4709300"/>
              <a:ext cx="610551" cy="369332"/>
            </a:xfrm>
            <a:prstGeom prst="rect">
              <a:avLst/>
            </a:prstGeom>
            <a:noFill/>
          </p:spPr>
          <p:txBody>
            <a:bodyPr wrap="square" rtlCol="0">
              <a:spAutoFit/>
            </a:bodyPr>
            <a:lstStyle/>
            <a:p>
              <a:pPr defTabSz="685800" fontAlgn="auto">
                <a:spcBef>
                  <a:spcPts val="0"/>
                </a:spcBef>
                <a:spcAft>
                  <a:spcPts val="0"/>
                </a:spcAft>
              </a:pPr>
              <a:r>
                <a:rPr lang="en-US" altLang="zh-TW" sz="1200" i="1" dirty="0">
                  <a:solidFill>
                    <a:prstClr val="black"/>
                  </a:solidFill>
                  <a:latin typeface="Calibri"/>
                  <a:ea typeface="新細明體"/>
                </a:rPr>
                <a:t>k</a:t>
              </a:r>
              <a:r>
                <a:rPr lang="en-US" altLang="zh-TW" sz="1200" b="1" dirty="0">
                  <a:solidFill>
                    <a:prstClr val="black"/>
                  </a:solidFill>
                  <a:latin typeface="Calibri"/>
                  <a:ea typeface="新細明體"/>
                </a:rPr>
                <a:t> = 1</a:t>
              </a:r>
              <a:endParaRPr lang="zh-TW" altLang="en-US" sz="1200" b="1" dirty="0">
                <a:solidFill>
                  <a:prstClr val="black"/>
                </a:solidFill>
                <a:latin typeface="Calibri"/>
                <a:ea typeface="新細明體"/>
              </a:endParaRPr>
            </a:p>
          </p:txBody>
        </p:sp>
      </p:grpSp>
      <mc:AlternateContent xmlns:mc="http://schemas.openxmlformats.org/markup-compatibility/2006" xmlns:a14="http://schemas.microsoft.com/office/drawing/2010/main">
        <mc:Choice Requires="a14">
          <p:sp>
            <p:nvSpPr>
              <p:cNvPr id="32" name="矩形 31"/>
              <p:cNvSpPr/>
              <p:nvPr/>
            </p:nvSpPr>
            <p:spPr>
              <a:xfrm>
                <a:off x="5319102" y="3913848"/>
                <a:ext cx="1153933" cy="1444444"/>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350" b="1" dirty="0">
                    <a:solidFill>
                      <a:prstClr val="black"/>
                    </a:solidFill>
                    <a:latin typeface="Calibri" panose="020F0502020204030204"/>
                    <a:ea typeface="新細明體" panose="02020500000000000000" pitchFamily="18" charset="-120"/>
                  </a:rPr>
                  <a:t>Use the SLFN and </a:t>
                </a:r>
                <a14:m>
                  <m:oMath xmlns:m="http://schemas.openxmlformats.org/officeDocument/2006/math">
                    <m:r>
                      <a:rPr lang="en-US" altLang="zh-TW" sz="1350" b="1">
                        <a:solidFill>
                          <a:prstClr val="black"/>
                        </a:solidFill>
                        <a:latin typeface="Cambria Math" panose="02040503050406030204" pitchFamily="18" charset="0"/>
                      </a:rPr>
                      <m:t>𝐰</m:t>
                    </m:r>
                    <m:r>
                      <a:rPr lang="en-US" altLang="zh-TW" sz="1350" i="1" baseline="-25000">
                        <a:solidFill>
                          <a:prstClr val="black"/>
                        </a:solidFill>
                        <a:latin typeface="Cambria Math"/>
                      </a:rPr>
                      <m:t>𝑘</m:t>
                    </m:r>
                    <m:r>
                      <m:rPr>
                        <m:nor/>
                      </m:rPr>
                      <a:rPr lang="en-US" altLang="zh-TW" sz="1350" dirty="0">
                        <a:solidFill>
                          <a:prstClr val="black"/>
                        </a:solidFill>
                        <a:latin typeface="Calibri" panose="020F0502020204030204"/>
                        <a:ea typeface="新細明體" panose="02020500000000000000" pitchFamily="18" charset="-120"/>
                      </a:rPr>
                      <m:t>’</m:t>
                    </m:r>
                  </m:oMath>
                </a14:m>
                <a:r>
                  <a:rPr lang="en-US" altLang="zh-TW" sz="1350" b="1" dirty="0">
                    <a:solidFill>
                      <a:prstClr val="black"/>
                    </a:solidFill>
                    <a:latin typeface="Calibri" panose="020F0502020204030204"/>
                    <a:ea typeface="新細明體" panose="02020500000000000000" pitchFamily="18" charset="-120"/>
                  </a:rPr>
                  <a:t> (i.e., temporarily ignore the </a:t>
                </a:r>
                <a14:m>
                  <m:oMath xmlns:m="http://schemas.openxmlformats.org/officeDocument/2006/math">
                    <m:sSup>
                      <m:sSupPr>
                        <m:ctrlPr>
                          <a:rPr lang="en-US" altLang="zh-TW" sz="1350" b="1" i="1">
                            <a:solidFill>
                              <a:prstClr val="black"/>
                            </a:solidFill>
                            <a:latin typeface="Cambria Math" panose="02040503050406030204" pitchFamily="18" charset="0"/>
                          </a:rPr>
                        </m:ctrlPr>
                      </m:sSupPr>
                      <m:e>
                        <m:r>
                          <a:rPr lang="en-US" altLang="zh-TW" sz="1350" i="1">
                            <a:solidFill>
                              <a:prstClr val="black"/>
                            </a:solidFill>
                            <a:latin typeface="Cambria Math"/>
                          </a:rPr>
                          <m:t>𝑘</m:t>
                        </m:r>
                      </m:e>
                      <m:sup>
                        <m:r>
                          <a:rPr lang="en-US" altLang="zh-TW" sz="1350" b="1">
                            <a:solidFill>
                              <a:prstClr val="black"/>
                            </a:solidFill>
                            <a:latin typeface="Cambria Math" panose="02040503050406030204" pitchFamily="18" charset="0"/>
                          </a:rPr>
                          <m:t>𝑡h</m:t>
                        </m:r>
                      </m:sup>
                    </m:sSup>
                  </m:oMath>
                </a14:m>
                <a:r>
                  <a:rPr lang="zh-TW" altLang="en-US" sz="1350" b="1" dirty="0">
                    <a:solidFill>
                      <a:prstClr val="black"/>
                    </a:solidFill>
                    <a:latin typeface="Calibri" panose="020F0502020204030204"/>
                    <a:ea typeface="新細明體" panose="02020500000000000000" pitchFamily="18" charset="-120"/>
                  </a:rPr>
                  <a:t> </a:t>
                </a:r>
                <a:r>
                  <a:rPr lang="en-US" altLang="zh-TW" sz="1350" b="1" dirty="0">
                    <a:solidFill>
                      <a:prstClr val="black"/>
                    </a:solidFill>
                    <a:latin typeface="Calibri" panose="020F0502020204030204"/>
                    <a:ea typeface="新細明體" panose="02020500000000000000" pitchFamily="18" charset="-120"/>
                  </a:rPr>
                  <a:t>hidden node) </a:t>
                </a:r>
                <a:endParaRPr lang="zh-TW" altLang="en-US" sz="1350" b="1" dirty="0">
                  <a:solidFill>
                    <a:prstClr val="black"/>
                  </a:solidFill>
                  <a:latin typeface="Calibri" panose="020F0502020204030204"/>
                  <a:ea typeface="新細明體" panose="02020500000000000000" pitchFamily="18" charset="-120"/>
                </a:endParaRPr>
              </a:p>
            </p:txBody>
          </p:sp>
        </mc:Choice>
        <mc:Fallback xmlns="">
          <p:sp>
            <p:nvSpPr>
              <p:cNvPr id="32" name="矩形 31"/>
              <p:cNvSpPr>
                <a:spLocks noRot="1" noChangeAspect="1" noMove="1" noResize="1" noEditPoints="1" noAdjustHandles="1" noChangeArrowheads="1" noChangeShapeType="1" noTextEdit="1"/>
              </p:cNvSpPr>
              <p:nvPr/>
            </p:nvSpPr>
            <p:spPr>
              <a:xfrm>
                <a:off x="5319102" y="3913848"/>
                <a:ext cx="1153933" cy="1444444"/>
              </a:xfrm>
              <a:prstGeom prst="rect">
                <a:avLst/>
              </a:prstGeom>
              <a:blipFill>
                <a:blip r:embed="rId3"/>
                <a:stretch>
                  <a:fillRect/>
                </a:stretch>
              </a:blipFill>
              <a:ln>
                <a:solidFill>
                  <a:schemeClr val="tx1"/>
                </a:solid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34" name="橢圓 33"/>
          <p:cNvSpPr/>
          <p:nvPr/>
        </p:nvSpPr>
        <p:spPr>
          <a:xfrm>
            <a:off x="7643306" y="4089911"/>
            <a:ext cx="247065" cy="257174"/>
          </a:xfrm>
          <a:prstGeom prst="ellipse">
            <a:avLst/>
          </a:prstGeom>
          <a:solidFill>
            <a:schemeClr val="accent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100" kern="0" dirty="0">
                <a:solidFill>
                  <a:prstClr val="white"/>
                </a:solidFill>
                <a:latin typeface="Calibri Light"/>
                <a:ea typeface="微软雅黑 Light"/>
              </a:rPr>
              <a:t>U</a:t>
            </a:r>
            <a:endParaRPr lang="zh-TW" altLang="en-US" sz="1100" kern="0" dirty="0">
              <a:solidFill>
                <a:prstClr val="white"/>
              </a:solidFill>
              <a:latin typeface="Calibri Light"/>
              <a:ea typeface="微软雅黑 Light"/>
            </a:endParaRPr>
          </a:p>
        </p:txBody>
      </p:sp>
      <p:sp>
        <p:nvSpPr>
          <p:cNvPr id="35" name="橢圓 34"/>
          <p:cNvSpPr/>
          <p:nvPr/>
        </p:nvSpPr>
        <p:spPr>
          <a:xfrm>
            <a:off x="6934960" y="4097596"/>
            <a:ext cx="247065" cy="257174"/>
          </a:xfrm>
          <a:prstGeom prst="ellipse">
            <a:avLst/>
          </a:prstGeom>
          <a:solidFill>
            <a:srgbClr val="C00000"/>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100" kern="0" dirty="0">
                <a:solidFill>
                  <a:prstClr val="white"/>
                </a:solidFill>
                <a:latin typeface="Calibri Light"/>
                <a:ea typeface="微软雅黑 Light"/>
              </a:rPr>
              <a:t>A</a:t>
            </a:r>
            <a:endParaRPr lang="zh-TW" altLang="en-US" sz="1100" kern="0" dirty="0">
              <a:solidFill>
                <a:prstClr val="white"/>
              </a:solidFill>
              <a:latin typeface="Calibri Light"/>
              <a:ea typeface="微软雅黑 Light"/>
            </a:endParaRPr>
          </a:p>
        </p:txBody>
      </p:sp>
      <p:cxnSp>
        <p:nvCxnSpPr>
          <p:cNvPr id="38" name="直線單箭頭接點 37"/>
          <p:cNvCxnSpPr/>
          <p:nvPr/>
        </p:nvCxnSpPr>
        <p:spPr>
          <a:xfrm flipH="1">
            <a:off x="5854179" y="2768086"/>
            <a:ext cx="1656297" cy="89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7507734" y="2776990"/>
            <a:ext cx="3010" cy="16357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6247B77-ECCC-4851-8DBD-063393FC26A6}"/>
              </a:ext>
            </a:extLst>
          </p:cNvPr>
          <p:cNvSpPr txBox="1"/>
          <p:nvPr/>
        </p:nvSpPr>
        <p:spPr>
          <a:xfrm>
            <a:off x="187732" y="4347085"/>
            <a:ext cx="873899" cy="571309"/>
          </a:xfrm>
          <a:prstGeom prst="rect">
            <a:avLst/>
          </a:prstGeom>
          <a:solidFill>
            <a:srgbClr val="00B0F0"/>
          </a:solidFill>
        </p:spPr>
        <p:txBody>
          <a:bodyPr wrap="square" lIns="51414" tIns="25717" rIns="51414" bIns="25717" rtlCol="0">
            <a:spAutoFit/>
          </a:bodyPr>
          <a:lstStyle/>
          <a:p>
            <a:pPr defTabSz="514095" fontAlgn="auto">
              <a:spcBef>
                <a:spcPts val="0"/>
              </a:spcBef>
              <a:spcAft>
                <a:spcPts val="0"/>
              </a:spcAft>
            </a:pPr>
            <a:r>
              <a:rPr kumimoji="1" lang="en-US" altLang="zh-TW" sz="1125"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125" dirty="0">
              <a:solidFill>
                <a:prstClr val="white"/>
              </a:solidFill>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26247B77-ECCC-4851-8DBD-063393FC26A6}"/>
              </a:ext>
            </a:extLst>
          </p:cNvPr>
          <p:cNvSpPr txBox="1"/>
          <p:nvPr/>
        </p:nvSpPr>
        <p:spPr>
          <a:xfrm>
            <a:off x="3048305" y="5135576"/>
            <a:ext cx="887835" cy="571309"/>
          </a:xfrm>
          <a:prstGeom prst="rect">
            <a:avLst/>
          </a:prstGeom>
          <a:solidFill>
            <a:srgbClr val="00B0F0"/>
          </a:solidFill>
        </p:spPr>
        <p:txBody>
          <a:bodyPr wrap="square" lIns="51414" tIns="25717" rIns="51414" bIns="25717" rtlCol="0">
            <a:spAutoFit/>
          </a:bodyPr>
          <a:lstStyle/>
          <a:p>
            <a:pPr defTabSz="514095" fontAlgn="auto">
              <a:spcBef>
                <a:spcPts val="0"/>
              </a:spcBef>
              <a:spcAft>
                <a:spcPts val="0"/>
              </a:spcAft>
            </a:pPr>
            <a:r>
              <a:rPr kumimoji="1" lang="en-US" altLang="zh-TW" sz="1125"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125" dirty="0">
              <a:solidFill>
                <a:prstClr val="white"/>
              </a:solidFill>
              <a:latin typeface="Microsoft JhengHei" panose="020B0604030504040204" pitchFamily="34" charset="-120"/>
              <a:ea typeface="Microsoft JhengHei" panose="020B0604030504040204" pitchFamily="34" charset="-120"/>
            </a:endParaRPr>
          </a:p>
        </p:txBody>
      </p:sp>
      <p:cxnSp>
        <p:nvCxnSpPr>
          <p:cNvPr id="40" name="直線單箭頭接點 39"/>
          <p:cNvCxnSpPr/>
          <p:nvPr/>
        </p:nvCxnSpPr>
        <p:spPr>
          <a:xfrm flipH="1">
            <a:off x="3536897" y="2759181"/>
            <a:ext cx="589257"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p:cNvSpPr/>
          <p:nvPr/>
        </p:nvSpPr>
        <p:spPr>
          <a:xfrm>
            <a:off x="3084125" y="3360775"/>
            <a:ext cx="424554" cy="250168"/>
          </a:xfrm>
          <a:prstGeom prst="round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050" i="1" dirty="0">
                <a:solidFill>
                  <a:prstClr val="black"/>
                </a:solidFill>
                <a:latin typeface="Calibri" panose="020F0502020204030204"/>
                <a:ea typeface="新細明體" panose="02020500000000000000" pitchFamily="18" charset="-120"/>
              </a:rPr>
              <a:t>p </a:t>
            </a:r>
            <a:r>
              <a:rPr lang="en-US" altLang="zh-TW" sz="1050" b="1" dirty="0">
                <a:solidFill>
                  <a:prstClr val="black"/>
                </a:solidFill>
                <a:latin typeface="Calibri" panose="020F0502020204030204"/>
                <a:ea typeface="新細明體" panose="02020500000000000000" pitchFamily="18" charset="-120"/>
              </a:rPr>
              <a:t>--</a:t>
            </a:r>
            <a:endParaRPr lang="zh-TW" altLang="en-US" sz="1050" b="1" dirty="0">
              <a:solidFill>
                <a:prstClr val="black"/>
              </a:solidFill>
              <a:latin typeface="Calibri" panose="020F0502020204030204"/>
              <a:ea typeface="新細明體" panose="02020500000000000000" pitchFamily="18" charset="-120"/>
            </a:endParaRPr>
          </a:p>
        </p:txBody>
      </p:sp>
      <p:cxnSp>
        <p:nvCxnSpPr>
          <p:cNvPr id="48" name="直線單箭頭接點 47"/>
          <p:cNvCxnSpPr/>
          <p:nvPr/>
        </p:nvCxnSpPr>
        <p:spPr>
          <a:xfrm flipH="1">
            <a:off x="2111750" y="2759180"/>
            <a:ext cx="93655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2195563" y="3523313"/>
            <a:ext cx="913602"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996447" y="4338795"/>
            <a:ext cx="920929" cy="535882"/>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050" b="1" dirty="0" err="1">
                <a:solidFill>
                  <a:srgbClr val="FF0000"/>
                </a:solidFill>
                <a:latin typeface="Calibri" panose="020F0502020204030204"/>
                <a:ea typeface="新細明體" panose="02020500000000000000" pitchFamily="18" charset="-120"/>
              </a:rPr>
              <a:t>regularizing_EU_LG_UA</a:t>
            </a:r>
            <a:endParaRPr lang="zh-TW" altLang="en-US" sz="1050" b="1" dirty="0">
              <a:solidFill>
                <a:srgbClr val="FF0000"/>
              </a:solidFill>
              <a:latin typeface="Calibri" panose="020F0502020204030204"/>
              <a:ea typeface="新細明體" panose="02020500000000000000" pitchFamily="18" charset="-120"/>
            </a:endParaRPr>
          </a:p>
        </p:txBody>
      </p:sp>
      <p:cxnSp>
        <p:nvCxnSpPr>
          <p:cNvPr id="59" name="直線單箭頭接點 58"/>
          <p:cNvCxnSpPr>
            <a:cxnSpLocks/>
          </p:cNvCxnSpPr>
          <p:nvPr/>
        </p:nvCxnSpPr>
        <p:spPr>
          <a:xfrm flipV="1">
            <a:off x="5098316" y="4632739"/>
            <a:ext cx="210752" cy="1194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092149D-9089-477A-B3B2-8257EA20721E}"/>
              </a:ext>
            </a:extLst>
          </p:cNvPr>
          <p:cNvSpPr/>
          <p:nvPr/>
        </p:nvSpPr>
        <p:spPr>
          <a:xfrm>
            <a:off x="4240338" y="4341061"/>
            <a:ext cx="848044" cy="559070"/>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350" b="1" dirty="0">
                <a:solidFill>
                  <a:prstClr val="black"/>
                </a:solidFill>
                <a:latin typeface="Calibri" panose="020F0502020204030204"/>
                <a:ea typeface="新細明體" panose="02020500000000000000" pitchFamily="18" charset="-120"/>
              </a:rPr>
              <a:t>Store the SLFN and w</a:t>
            </a:r>
            <a:endParaRPr lang="zh-TW" altLang="en-US" sz="1350" b="1" dirty="0">
              <a:solidFill>
                <a:prstClr val="black"/>
              </a:solidFill>
              <a:latin typeface="Calibri" panose="020F0502020204030204"/>
              <a:ea typeface="新細明體" panose="02020500000000000000" pitchFamily="18" charset="-120"/>
            </a:endParaRPr>
          </a:p>
        </p:txBody>
      </p:sp>
      <p:cxnSp>
        <p:nvCxnSpPr>
          <p:cNvPr id="39" name="直線單箭頭接點 38">
            <a:extLst>
              <a:ext uri="{FF2B5EF4-FFF2-40B4-BE49-F238E27FC236}">
                <a16:creationId xmlns:a16="http://schemas.microsoft.com/office/drawing/2014/main" id="{0C304AAA-7591-41A1-9CFE-8C97A2F1754C}"/>
              </a:ext>
            </a:extLst>
          </p:cNvPr>
          <p:cNvCxnSpPr>
            <a:cxnSpLocks/>
          </p:cNvCxnSpPr>
          <p:nvPr/>
        </p:nvCxnSpPr>
        <p:spPr>
          <a:xfrm flipV="1">
            <a:off x="3989983" y="4620790"/>
            <a:ext cx="210752" cy="1194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9D609BF6-0681-492E-B42B-63BC68D0085C}"/>
              </a:ext>
            </a:extLst>
          </p:cNvPr>
          <p:cNvSpPr txBox="1"/>
          <p:nvPr/>
        </p:nvSpPr>
        <p:spPr>
          <a:xfrm>
            <a:off x="2652364" y="1750024"/>
            <a:ext cx="2235775" cy="276999"/>
          </a:xfrm>
          <a:prstGeom prst="rect">
            <a:avLst/>
          </a:prstGeom>
          <a:noFill/>
        </p:spPr>
        <p:txBody>
          <a:bodyPr wrap="square" rtlCol="0">
            <a:spAutoFit/>
          </a:bodyPr>
          <a:lstStyle/>
          <a:p>
            <a:pPr defTabSz="685800" fontAlgn="auto">
              <a:spcBef>
                <a:spcPts val="0"/>
              </a:spcBef>
              <a:spcAft>
                <a:spcPts val="0"/>
              </a:spcAft>
            </a:pPr>
            <a:r>
              <a:rPr lang="en-US" altLang="zh-TW" sz="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One for the regularizing purpose</a:t>
            </a:r>
            <a:endParaRPr lang="zh-TW" altLang="en-US" sz="1200" dirty="0">
              <a:solidFill>
                <a:prstClr val="black"/>
              </a:solidFill>
              <a:latin typeface="Calibri" panose="020F0502020204030204"/>
              <a:ea typeface="新細明體" panose="02020500000000000000" pitchFamily="18" charset="-120"/>
            </a:endParaRPr>
          </a:p>
        </p:txBody>
      </p:sp>
      <p:sp>
        <p:nvSpPr>
          <p:cNvPr id="44" name="文字方塊 43">
            <a:extLst>
              <a:ext uri="{FF2B5EF4-FFF2-40B4-BE49-F238E27FC236}">
                <a16:creationId xmlns:a16="http://schemas.microsoft.com/office/drawing/2014/main" id="{D6B53AE8-8DDA-479C-949E-B38240DE5A96}"/>
              </a:ext>
            </a:extLst>
          </p:cNvPr>
          <p:cNvSpPr txBox="1"/>
          <p:nvPr/>
        </p:nvSpPr>
        <p:spPr>
          <a:xfrm>
            <a:off x="77127" y="1750024"/>
            <a:ext cx="2270813" cy="276999"/>
          </a:xfrm>
          <a:prstGeom prst="rect">
            <a:avLst/>
          </a:prstGeom>
          <a:noFill/>
        </p:spPr>
        <p:txBody>
          <a:bodyPr wrap="square" rtlCol="0">
            <a:spAutoFit/>
          </a:bodyPr>
          <a:lstStyle/>
          <a:p>
            <a:pPr defTabSz="685800" fontAlgn="auto">
              <a:spcBef>
                <a:spcPts val="0"/>
              </a:spcBef>
              <a:spcAft>
                <a:spcPts val="0"/>
              </a:spcAft>
            </a:pPr>
            <a:r>
              <a:rPr lang="en-US" altLang="zh-TW" sz="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Note that there are two optimizers:</a:t>
            </a:r>
            <a:endParaRPr lang="zh-TW" altLang="en-US" sz="1200" dirty="0">
              <a:solidFill>
                <a:prstClr val="black"/>
              </a:solidFill>
              <a:latin typeface="Calibri" panose="020F0502020204030204"/>
              <a:ea typeface="新細明體" panose="02020500000000000000" pitchFamily="18" charset="-120"/>
            </a:endParaRPr>
          </a:p>
        </p:txBody>
      </p:sp>
      <p:sp>
        <p:nvSpPr>
          <p:cNvPr id="47" name="文字方塊 46">
            <a:extLst>
              <a:ext uri="{FF2B5EF4-FFF2-40B4-BE49-F238E27FC236}">
                <a16:creationId xmlns:a16="http://schemas.microsoft.com/office/drawing/2014/main" id="{DF27BC88-BDF2-4B93-BE01-A646A38FA916}"/>
              </a:ext>
            </a:extLst>
          </p:cNvPr>
          <p:cNvSpPr txBox="1"/>
          <p:nvPr/>
        </p:nvSpPr>
        <p:spPr>
          <a:xfrm>
            <a:off x="5916713" y="1761020"/>
            <a:ext cx="2390672" cy="276999"/>
          </a:xfrm>
          <a:prstGeom prst="rect">
            <a:avLst/>
          </a:prstGeom>
          <a:noFill/>
        </p:spPr>
        <p:txBody>
          <a:bodyPr wrap="square" rtlCol="0">
            <a:spAutoFit/>
          </a:bodyPr>
          <a:lstStyle/>
          <a:p>
            <a:pPr defTabSz="685800" fontAlgn="auto">
              <a:spcBef>
                <a:spcPts val="0"/>
              </a:spcBef>
              <a:spcAft>
                <a:spcPts val="0"/>
              </a:spcAft>
            </a:pPr>
            <a:r>
              <a:rPr lang="en-US" altLang="zh-TW" sz="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Another for the pruning purpose</a:t>
            </a:r>
            <a:endParaRPr lang="zh-TW" altLang="en-US" sz="1200" dirty="0">
              <a:solidFill>
                <a:prstClr val="black"/>
              </a:solidFill>
              <a:latin typeface="Calibri" panose="020F0502020204030204"/>
              <a:ea typeface="新細明體" panose="02020500000000000000" pitchFamily="18" charset="-120"/>
            </a:endParaRPr>
          </a:p>
        </p:txBody>
      </p:sp>
      <p:cxnSp>
        <p:nvCxnSpPr>
          <p:cNvPr id="49" name="直線單箭頭接點 48">
            <a:extLst>
              <a:ext uri="{FF2B5EF4-FFF2-40B4-BE49-F238E27FC236}">
                <a16:creationId xmlns:a16="http://schemas.microsoft.com/office/drawing/2014/main" id="{4E1F26F4-AB11-44CC-8944-1BF118026DC7}"/>
              </a:ext>
            </a:extLst>
          </p:cNvPr>
          <p:cNvCxnSpPr>
            <a:cxnSpLocks/>
          </p:cNvCxnSpPr>
          <p:nvPr/>
        </p:nvCxnSpPr>
        <p:spPr>
          <a:xfrm flipH="1">
            <a:off x="3317185" y="1962156"/>
            <a:ext cx="309306" cy="240456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BACB4359-D256-41BA-A5C6-4F2BA5705E6C}"/>
              </a:ext>
            </a:extLst>
          </p:cNvPr>
          <p:cNvCxnSpPr>
            <a:cxnSpLocks/>
          </p:cNvCxnSpPr>
          <p:nvPr/>
        </p:nvCxnSpPr>
        <p:spPr>
          <a:xfrm>
            <a:off x="7301854" y="2013879"/>
            <a:ext cx="56616" cy="2366053"/>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3C668C59-F7AB-4DCC-B3FF-B223D6B5163D}"/>
              </a:ext>
            </a:extLst>
          </p:cNvPr>
          <p:cNvSpPr/>
          <p:nvPr/>
        </p:nvSpPr>
        <p:spPr>
          <a:xfrm>
            <a:off x="3961701" y="4714768"/>
            <a:ext cx="247065" cy="257174"/>
          </a:xfrm>
          <a:prstGeom prst="ellipse">
            <a:avLst/>
          </a:prstGeom>
          <a:solidFill>
            <a:srgbClr val="C00000"/>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100" kern="0" dirty="0">
                <a:solidFill>
                  <a:prstClr val="white"/>
                </a:solidFill>
                <a:latin typeface="Calibri Light"/>
                <a:ea typeface="微软雅黑 Light"/>
              </a:rPr>
              <a:t>A</a:t>
            </a:r>
            <a:endParaRPr lang="zh-TW" altLang="en-US" sz="1100" kern="0" dirty="0">
              <a:solidFill>
                <a:prstClr val="white"/>
              </a:solidFill>
              <a:latin typeface="Calibri Light"/>
              <a:ea typeface="微软雅黑 Light"/>
            </a:endParaRPr>
          </a:p>
        </p:txBody>
      </p:sp>
      <p:sp>
        <p:nvSpPr>
          <p:cNvPr id="53" name="橢圓 52">
            <a:extLst>
              <a:ext uri="{FF2B5EF4-FFF2-40B4-BE49-F238E27FC236}">
                <a16:creationId xmlns:a16="http://schemas.microsoft.com/office/drawing/2014/main" id="{0EAC5D34-1E9B-449F-A93C-068FF40536AF}"/>
              </a:ext>
            </a:extLst>
          </p:cNvPr>
          <p:cNvSpPr/>
          <p:nvPr/>
        </p:nvSpPr>
        <p:spPr>
          <a:xfrm>
            <a:off x="3761855" y="2467311"/>
            <a:ext cx="247065" cy="257174"/>
          </a:xfrm>
          <a:prstGeom prst="ellipse">
            <a:avLst/>
          </a:prstGeom>
          <a:solidFill>
            <a:srgbClr val="C00000"/>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100" kern="0" dirty="0">
                <a:solidFill>
                  <a:prstClr val="white"/>
                </a:solidFill>
                <a:latin typeface="Calibri Light"/>
                <a:ea typeface="微软雅黑 Light"/>
              </a:rPr>
              <a:t>A</a:t>
            </a:r>
            <a:endParaRPr lang="zh-TW" altLang="en-US" sz="1100" kern="0" dirty="0">
              <a:solidFill>
                <a:prstClr val="white"/>
              </a:solidFill>
              <a:latin typeface="Calibri Light"/>
              <a:ea typeface="微软雅黑 Light"/>
            </a:endParaRPr>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5C544ED5-56AA-4165-B65E-CC12477989A3}"/>
                  </a:ext>
                </a:extLst>
              </p:cNvPr>
              <p:cNvSpPr txBox="1"/>
              <p:nvPr/>
            </p:nvSpPr>
            <p:spPr>
              <a:xfrm>
                <a:off x="6347714" y="1486332"/>
                <a:ext cx="1528669" cy="346313"/>
              </a:xfrm>
              <a:prstGeom prst="rect">
                <a:avLst/>
              </a:prstGeom>
              <a:noFill/>
            </p:spPr>
            <p:txBody>
              <a:bodyPr wrap="square" rtlCol="0">
                <a:spAutoFit/>
              </a:bodyPr>
              <a:lstStyle/>
              <a:p>
                <a:pPr defTabSz="51435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825" i="1">
                              <a:solidFill>
                                <a:srgbClr val="FF0000"/>
                              </a:solidFill>
                              <a:latin typeface="Cambria Math" panose="02040503050406030204" pitchFamily="18" charset="0"/>
                              <a:sym typeface="Symbol" panose="05050102010706020507" pitchFamily="18" charset="2"/>
                            </a:rPr>
                          </m:ctrlPr>
                        </m:sSubPr>
                        <m:e>
                          <m:r>
                            <m:rPr>
                              <m:sty m:val="p"/>
                            </m:rPr>
                            <a:rPr lang="en-US" altLang="zh-TW" sz="825" i="1">
                              <a:solidFill>
                                <a:srgbClr val="FF0000"/>
                              </a:solidFill>
                              <a:latin typeface="Cambria Math" panose="02040503050406030204" pitchFamily="18" charset="0"/>
                              <a:sym typeface="Symbol" panose="05050102010706020507" pitchFamily="18" charset="2"/>
                            </a:rPr>
                            <m:t>L</m:t>
                          </m:r>
                        </m:e>
                        <m:sub>
                          <m:r>
                            <a:rPr lang="en-US" altLang="zh-TW" sz="825" i="1">
                              <a:solidFill>
                                <a:srgbClr val="FF0000"/>
                              </a:solidFill>
                              <a:latin typeface="Cambria Math"/>
                              <a:sym typeface="Symbol" panose="05050102010706020507" pitchFamily="18" charset="2"/>
                            </a:rPr>
                            <m:t>𝑁</m:t>
                          </m:r>
                        </m:sub>
                      </m:sSub>
                      <m:d>
                        <m:dPr>
                          <m:ctrlPr>
                            <a:rPr lang="en-US" altLang="zh-TW" sz="825" i="1">
                              <a:solidFill>
                                <a:srgbClr val="FF0000"/>
                              </a:solidFill>
                              <a:latin typeface="Cambria Math" panose="02040503050406030204" pitchFamily="18" charset="0"/>
                            </a:rPr>
                          </m:ctrlPr>
                        </m:dPr>
                        <m:e>
                          <m:r>
                            <a:rPr lang="en-US" altLang="zh-TW" sz="825" b="1">
                              <a:solidFill>
                                <a:srgbClr val="FF0000"/>
                              </a:solidFill>
                              <a:latin typeface="Cambria Math" panose="02040503050406030204" pitchFamily="18" charset="0"/>
                            </a:rPr>
                            <m:t>𝐰</m:t>
                          </m:r>
                        </m:e>
                      </m:d>
                      <m:r>
                        <a:rPr lang="en-US" altLang="zh-TW" sz="825" i="1">
                          <a:solidFill>
                            <a:srgbClr val="FF0000"/>
                          </a:solidFill>
                          <a:latin typeface="Cambria Math" panose="02040503050406030204" pitchFamily="18" charset="0"/>
                        </a:rPr>
                        <m:t>≡</m:t>
                      </m:r>
                      <m:f>
                        <m:fPr>
                          <m:ctrlPr>
                            <a:rPr lang="en-US" altLang="zh-TW" sz="825" i="1">
                              <a:solidFill>
                                <a:srgbClr val="FF0000"/>
                              </a:solidFill>
                              <a:latin typeface="Cambria Math" panose="02040503050406030204" pitchFamily="18" charset="0"/>
                              <a:ea typeface="微軟正黑體" panose="020B0604030504040204" pitchFamily="34" charset="-120"/>
                            </a:rPr>
                          </m:ctrlPr>
                        </m:fPr>
                        <m:num>
                          <m:nary>
                            <m:naryPr>
                              <m:chr m:val="∑"/>
                              <m:supHide m:val="on"/>
                              <m:ctrlPr>
                                <a:rPr lang="en-US" altLang="zh-TW" sz="825" i="1">
                                  <a:solidFill>
                                    <a:srgbClr val="FF0000"/>
                                  </a:solidFill>
                                  <a:latin typeface="Cambria Math" panose="02040503050406030204" pitchFamily="18" charset="0"/>
                                  <a:ea typeface="微軟正黑體" panose="020B0604030504040204" pitchFamily="34" charset="-120"/>
                                </a:rPr>
                              </m:ctrlPr>
                            </m:naryPr>
                            <m:sub>
                              <m:r>
                                <m:rPr>
                                  <m:brk m:alnAt="23"/>
                                </m:rPr>
                                <a:rPr lang="en-US" altLang="zh-TW" sz="825">
                                  <a:solidFill>
                                    <a:srgbClr val="FF0000"/>
                                  </a:solidFill>
                                  <a:latin typeface="Cambria Math"/>
                                  <a:ea typeface="微軟正黑體" panose="020B0604030504040204" pitchFamily="34" charset="-120"/>
                                </a:rPr>
                                <m:t>𝑐</m:t>
                              </m:r>
                            </m:sub>
                            <m:sup/>
                            <m:e>
                              <m:sSup>
                                <m:sSupPr>
                                  <m:ctrlPr>
                                    <a:rPr lang="en-US" altLang="zh-TW" sz="825" i="1">
                                      <a:solidFill>
                                        <a:srgbClr val="FF0000"/>
                                      </a:solidFill>
                                      <a:latin typeface="Cambria Math" panose="02040503050406030204" pitchFamily="18" charset="0"/>
                                      <a:ea typeface="微軟正黑體" panose="020B0604030504040204" pitchFamily="34" charset="-120"/>
                                    </a:rPr>
                                  </m:ctrlPr>
                                </m:sSupPr>
                                <m:e>
                                  <m:d>
                                    <m:dPr>
                                      <m:ctrlPr>
                                        <a:rPr lang="en-US" altLang="zh-TW" sz="825" i="1">
                                          <a:solidFill>
                                            <a:srgbClr val="FF0000"/>
                                          </a:solidFill>
                                          <a:latin typeface="Cambria Math" panose="02040503050406030204" pitchFamily="18" charset="0"/>
                                          <a:ea typeface="微軟正黑體" panose="020B0604030504040204" pitchFamily="34" charset="-120"/>
                                        </a:rPr>
                                      </m:ctrlPr>
                                    </m:dPr>
                                    <m:e>
                                      <m:r>
                                        <a:rPr lang="en-US" altLang="zh-TW" sz="825">
                                          <a:solidFill>
                                            <a:srgbClr val="FF0000"/>
                                          </a:solidFill>
                                          <a:latin typeface="Cambria Math"/>
                                          <a:ea typeface="微軟正黑體" panose="020B0604030504040204" pitchFamily="34" charset="-120"/>
                                        </a:rPr>
                                        <m:t>𝑓</m:t>
                                      </m:r>
                                      <m:d>
                                        <m:dPr>
                                          <m:ctrlPr>
                                            <a:rPr lang="en-US" altLang="zh-TW" sz="825" i="1">
                                              <a:solidFill>
                                                <a:srgbClr val="FF0000"/>
                                              </a:solidFill>
                                              <a:latin typeface="Cambria Math" panose="02040503050406030204" pitchFamily="18" charset="0"/>
                                              <a:ea typeface="微軟正黑體" panose="020B0604030504040204" pitchFamily="34" charset="-120"/>
                                            </a:rPr>
                                          </m:ctrlPr>
                                        </m:dPr>
                                        <m:e>
                                          <m:sSup>
                                            <m:sSupPr>
                                              <m:ctrlPr>
                                                <a:rPr lang="en-US" altLang="zh-TW" sz="825" i="1">
                                                  <a:solidFill>
                                                    <a:srgbClr val="FF0000"/>
                                                  </a:solidFill>
                                                  <a:latin typeface="Cambria Math" panose="02040503050406030204" pitchFamily="18" charset="0"/>
                                                  <a:ea typeface="微軟正黑體" panose="020B0604030504040204" pitchFamily="34" charset="-120"/>
                                                </a:rPr>
                                              </m:ctrlPr>
                                            </m:sSupPr>
                                            <m:e>
                                              <m:r>
                                                <a:rPr lang="en-US" altLang="zh-TW" sz="825">
                                                  <a:solidFill>
                                                    <a:srgbClr val="FF0000"/>
                                                  </a:solidFill>
                                                  <a:latin typeface="Cambria Math"/>
                                                  <a:ea typeface="微軟正黑體" panose="020B0604030504040204" pitchFamily="34" charset="-120"/>
                                                </a:rPr>
                                                <m:t>𝐱</m:t>
                                              </m:r>
                                            </m:e>
                                            <m:sup>
                                              <m:r>
                                                <a:rPr lang="en-US" altLang="zh-TW" sz="825">
                                                  <a:solidFill>
                                                    <a:srgbClr val="FF0000"/>
                                                  </a:solidFill>
                                                  <a:latin typeface="Cambria Math"/>
                                                  <a:ea typeface="微軟正黑體" panose="020B0604030504040204" pitchFamily="34" charset="-120"/>
                                                </a:rPr>
                                                <m:t>𝑐</m:t>
                                              </m:r>
                                            </m:sup>
                                          </m:sSup>
                                          <m:r>
                                            <a:rPr lang="en-US" altLang="zh-TW" sz="825">
                                              <a:solidFill>
                                                <a:srgbClr val="FF0000"/>
                                              </a:solidFill>
                                              <a:latin typeface="Cambria Math"/>
                                              <a:ea typeface="微軟正黑體" panose="020B0604030504040204" pitchFamily="34" charset="-120"/>
                                            </a:rPr>
                                            <m:t>,</m:t>
                                          </m:r>
                                          <m:r>
                                            <a:rPr lang="en-US" altLang="zh-TW" sz="825">
                                              <a:solidFill>
                                                <a:srgbClr val="FF0000"/>
                                              </a:solidFill>
                                              <a:latin typeface="Cambria Math"/>
                                              <a:ea typeface="微軟正黑體" panose="020B0604030504040204" pitchFamily="34" charset="-120"/>
                                            </a:rPr>
                                            <m:t>𝐰</m:t>
                                          </m:r>
                                        </m:e>
                                      </m:d>
                                      <m:r>
                                        <a:rPr lang="en-US" altLang="zh-TW" sz="825">
                                          <a:solidFill>
                                            <a:srgbClr val="FF0000"/>
                                          </a:solidFill>
                                          <a:latin typeface="Cambria Math"/>
                                          <a:ea typeface="微軟正黑體" panose="020B0604030504040204" pitchFamily="34" charset="-120"/>
                                        </a:rPr>
                                        <m:t>−</m:t>
                                      </m:r>
                                      <m:sSup>
                                        <m:sSupPr>
                                          <m:ctrlPr>
                                            <a:rPr lang="en-US" altLang="zh-TW" sz="825" i="1">
                                              <a:solidFill>
                                                <a:srgbClr val="FF0000"/>
                                              </a:solidFill>
                                              <a:latin typeface="Cambria Math" panose="02040503050406030204" pitchFamily="18" charset="0"/>
                                              <a:ea typeface="微軟正黑體" panose="020B0604030504040204" pitchFamily="34" charset="-120"/>
                                            </a:rPr>
                                          </m:ctrlPr>
                                        </m:sSupPr>
                                        <m:e>
                                          <m:r>
                                            <a:rPr lang="en-US" altLang="zh-TW" sz="825">
                                              <a:solidFill>
                                                <a:srgbClr val="FF0000"/>
                                              </a:solidFill>
                                              <a:latin typeface="Cambria Math"/>
                                              <a:ea typeface="微軟正黑體" panose="020B0604030504040204" pitchFamily="34" charset="-120"/>
                                            </a:rPr>
                                            <m:t>𝑦</m:t>
                                          </m:r>
                                        </m:e>
                                        <m:sup>
                                          <m:r>
                                            <a:rPr lang="en-US" altLang="zh-TW" sz="825">
                                              <a:solidFill>
                                                <a:srgbClr val="FF0000"/>
                                              </a:solidFill>
                                              <a:latin typeface="Cambria Math"/>
                                              <a:ea typeface="微軟正黑體" panose="020B0604030504040204" pitchFamily="34" charset="-120"/>
                                            </a:rPr>
                                            <m:t>𝑐</m:t>
                                          </m:r>
                                        </m:sup>
                                      </m:sSup>
                                    </m:e>
                                  </m:d>
                                </m:e>
                                <m:sup>
                                  <m:r>
                                    <a:rPr lang="en-US" altLang="zh-TW" sz="825">
                                      <a:solidFill>
                                        <a:srgbClr val="FF0000"/>
                                      </a:solidFill>
                                      <a:latin typeface="Cambria Math"/>
                                      <a:ea typeface="微軟正黑體" panose="020B0604030504040204" pitchFamily="34" charset="-120"/>
                                    </a:rPr>
                                    <m:t>2</m:t>
                                  </m:r>
                                </m:sup>
                              </m:sSup>
                            </m:e>
                          </m:nary>
                        </m:num>
                        <m:den>
                          <m:r>
                            <a:rPr lang="en-US" altLang="zh-TW" sz="825" i="1">
                              <a:solidFill>
                                <a:srgbClr val="FF0000"/>
                              </a:solidFill>
                              <a:latin typeface="Cambria Math"/>
                              <a:ea typeface="微軟正黑體" panose="020B0604030504040204" pitchFamily="34" charset="-120"/>
                            </a:rPr>
                            <m:t>𝑁</m:t>
                          </m:r>
                        </m:den>
                      </m:f>
                    </m:oMath>
                  </m:oMathPara>
                </a14:m>
                <a:endParaRPr lang="zh-TW" altLang="en-US" sz="825" dirty="0">
                  <a:solidFill>
                    <a:prstClr val="black"/>
                  </a:solidFill>
                  <a:latin typeface="Calibri" panose="020F0502020204030204"/>
                  <a:ea typeface="新細明體" panose="02020500000000000000" pitchFamily="18" charset="-120"/>
                </a:endParaRPr>
              </a:p>
            </p:txBody>
          </p:sp>
        </mc:Choice>
        <mc:Fallback xmlns="">
          <p:sp>
            <p:nvSpPr>
              <p:cNvPr id="55" name="文字方塊 54">
                <a:extLst>
                  <a:ext uri="{FF2B5EF4-FFF2-40B4-BE49-F238E27FC236}">
                    <a16:creationId xmlns:a16="http://schemas.microsoft.com/office/drawing/2014/main" id="{5C544ED5-56AA-4165-B65E-CC12477989A3}"/>
                  </a:ext>
                </a:extLst>
              </p:cNvPr>
              <p:cNvSpPr txBox="1">
                <a:spLocks noRot="1" noChangeAspect="1" noMove="1" noResize="1" noEditPoints="1" noAdjustHandles="1" noChangeArrowheads="1" noChangeShapeType="1" noTextEdit="1"/>
              </p:cNvSpPr>
              <p:nvPr/>
            </p:nvSpPr>
            <p:spPr>
              <a:xfrm>
                <a:off x="6347714" y="1486332"/>
                <a:ext cx="1528669" cy="346313"/>
              </a:xfrm>
              <a:prstGeom prst="rect">
                <a:avLst/>
              </a:prstGeom>
              <a:blipFill>
                <a:blip r:embed="rId4"/>
                <a:stretch>
                  <a:fillRect t="-50877" b="-473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BF8B28D0-DEAF-46BE-BBB0-9C2DF7830A96}"/>
                  </a:ext>
                </a:extLst>
              </p:cNvPr>
              <p:cNvSpPr txBox="1"/>
              <p:nvPr/>
            </p:nvSpPr>
            <p:spPr>
              <a:xfrm>
                <a:off x="2309718" y="1378194"/>
                <a:ext cx="3429148" cy="420500"/>
              </a:xfrm>
              <a:prstGeom prst="rect">
                <a:avLst/>
              </a:prstGeom>
              <a:noFill/>
            </p:spPr>
            <p:txBody>
              <a:bodyPr wrap="square" rtlCol="0">
                <a:spAutoFit/>
              </a:bodyPr>
              <a:lstStyle/>
              <a:p>
                <a:pPr defTabSz="51435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750" i="1">
                              <a:solidFill>
                                <a:srgbClr val="FF0000"/>
                              </a:solidFill>
                              <a:latin typeface="Cambria Math" panose="02040503050406030204" pitchFamily="18" charset="0"/>
                              <a:sym typeface="Symbol" panose="05050102010706020507" pitchFamily="18" charset="2"/>
                            </a:rPr>
                          </m:ctrlPr>
                        </m:sSubPr>
                        <m:e>
                          <m:r>
                            <m:rPr>
                              <m:sty m:val="p"/>
                            </m:rPr>
                            <a:rPr lang="en-US" altLang="zh-TW" sz="750" i="1">
                              <a:solidFill>
                                <a:srgbClr val="FF0000"/>
                              </a:solidFill>
                              <a:latin typeface="Cambria Math" panose="02040503050406030204" pitchFamily="18" charset="0"/>
                              <a:sym typeface="Symbol" panose="05050102010706020507" pitchFamily="18" charset="2"/>
                            </a:rPr>
                            <m:t>L</m:t>
                          </m:r>
                        </m:e>
                        <m:sub>
                          <m:r>
                            <a:rPr lang="en-US" altLang="zh-TW" sz="750" i="1">
                              <a:solidFill>
                                <a:srgbClr val="FF0000"/>
                              </a:solidFill>
                              <a:latin typeface="Cambria Math"/>
                              <a:sym typeface="Symbol" panose="05050102010706020507" pitchFamily="18" charset="2"/>
                            </a:rPr>
                            <m:t>𝑁</m:t>
                          </m:r>
                        </m:sub>
                      </m:sSub>
                      <m:d>
                        <m:dPr>
                          <m:ctrlPr>
                            <a:rPr lang="en-US" altLang="zh-TW" sz="750" i="1">
                              <a:solidFill>
                                <a:srgbClr val="FF0000"/>
                              </a:solidFill>
                              <a:latin typeface="Cambria Math" panose="02040503050406030204" pitchFamily="18" charset="0"/>
                            </a:rPr>
                          </m:ctrlPr>
                        </m:dPr>
                        <m:e>
                          <m:r>
                            <a:rPr lang="en-US" altLang="zh-TW" sz="750" b="1">
                              <a:solidFill>
                                <a:srgbClr val="FF0000"/>
                              </a:solidFill>
                              <a:latin typeface="Cambria Math" panose="02040503050406030204" pitchFamily="18" charset="0"/>
                            </a:rPr>
                            <m:t>𝐰</m:t>
                          </m:r>
                        </m:e>
                      </m:d>
                      <m:r>
                        <a:rPr lang="en-US" altLang="zh-TW" sz="750" i="1">
                          <a:solidFill>
                            <a:srgbClr val="FF0000"/>
                          </a:solidFill>
                          <a:latin typeface="Cambria Math" panose="02040503050406030204" pitchFamily="18" charset="0"/>
                        </a:rPr>
                        <m:t>≡</m:t>
                      </m:r>
                      <m:f>
                        <m:fPr>
                          <m:ctrlPr>
                            <a:rPr lang="en-US" altLang="zh-TW" sz="750" i="1">
                              <a:solidFill>
                                <a:srgbClr val="FF0000"/>
                              </a:solidFill>
                              <a:latin typeface="Cambria Math" panose="02040503050406030204" pitchFamily="18" charset="0"/>
                              <a:ea typeface="微軟正黑體" panose="020B0604030504040204" pitchFamily="34" charset="-120"/>
                            </a:rPr>
                          </m:ctrlPr>
                        </m:fPr>
                        <m:num>
                          <m:nary>
                            <m:naryPr>
                              <m:chr m:val="∑"/>
                              <m:supHide m:val="on"/>
                              <m:ctrlPr>
                                <a:rPr lang="en-US" altLang="zh-TW" sz="750" i="1">
                                  <a:solidFill>
                                    <a:srgbClr val="FF0000"/>
                                  </a:solidFill>
                                  <a:latin typeface="Cambria Math" panose="02040503050406030204" pitchFamily="18" charset="0"/>
                                  <a:ea typeface="微軟正黑體" panose="020B0604030504040204" pitchFamily="34" charset="-120"/>
                                </a:rPr>
                              </m:ctrlPr>
                            </m:naryPr>
                            <m:sub>
                              <m:r>
                                <m:rPr>
                                  <m:brk m:alnAt="23"/>
                                </m:rPr>
                                <a:rPr lang="en-US" altLang="zh-TW" sz="750">
                                  <a:solidFill>
                                    <a:srgbClr val="FF0000"/>
                                  </a:solidFill>
                                  <a:latin typeface="Cambria Math"/>
                                  <a:ea typeface="微軟正黑體" panose="020B0604030504040204" pitchFamily="34" charset="-120"/>
                                </a:rPr>
                                <m:t>𝑐</m:t>
                              </m:r>
                            </m:sub>
                            <m:sup/>
                            <m:e>
                              <m:sSup>
                                <m:sSupPr>
                                  <m:ctrlPr>
                                    <a:rPr lang="en-US" altLang="zh-TW" sz="750" i="1">
                                      <a:solidFill>
                                        <a:srgbClr val="FF0000"/>
                                      </a:solidFill>
                                      <a:latin typeface="Cambria Math" panose="02040503050406030204" pitchFamily="18" charset="0"/>
                                      <a:ea typeface="微軟正黑體" panose="020B0604030504040204" pitchFamily="34" charset="-120"/>
                                    </a:rPr>
                                  </m:ctrlPr>
                                </m:sSupPr>
                                <m:e>
                                  <m:d>
                                    <m:dPr>
                                      <m:ctrlPr>
                                        <a:rPr lang="en-US" altLang="zh-TW" sz="750" i="1">
                                          <a:solidFill>
                                            <a:srgbClr val="FF0000"/>
                                          </a:solidFill>
                                          <a:latin typeface="Cambria Math" panose="02040503050406030204" pitchFamily="18" charset="0"/>
                                          <a:ea typeface="微軟正黑體" panose="020B0604030504040204" pitchFamily="34" charset="-120"/>
                                        </a:rPr>
                                      </m:ctrlPr>
                                    </m:dPr>
                                    <m:e>
                                      <m:r>
                                        <a:rPr lang="en-US" altLang="zh-TW" sz="750">
                                          <a:solidFill>
                                            <a:srgbClr val="FF0000"/>
                                          </a:solidFill>
                                          <a:latin typeface="Cambria Math"/>
                                          <a:ea typeface="微軟正黑體" panose="020B0604030504040204" pitchFamily="34" charset="-120"/>
                                        </a:rPr>
                                        <m:t>𝑓</m:t>
                                      </m:r>
                                      <m:d>
                                        <m:dPr>
                                          <m:ctrlPr>
                                            <a:rPr lang="en-US" altLang="zh-TW" sz="750" i="1">
                                              <a:solidFill>
                                                <a:srgbClr val="FF0000"/>
                                              </a:solidFill>
                                              <a:latin typeface="Cambria Math" panose="02040503050406030204" pitchFamily="18" charset="0"/>
                                              <a:ea typeface="微軟正黑體" panose="020B0604030504040204" pitchFamily="34" charset="-120"/>
                                            </a:rPr>
                                          </m:ctrlPr>
                                        </m:dPr>
                                        <m:e>
                                          <m:sSup>
                                            <m:sSupPr>
                                              <m:ctrlPr>
                                                <a:rPr lang="en-US" altLang="zh-TW" sz="750" i="1">
                                                  <a:solidFill>
                                                    <a:srgbClr val="FF0000"/>
                                                  </a:solidFill>
                                                  <a:latin typeface="Cambria Math" panose="02040503050406030204" pitchFamily="18" charset="0"/>
                                                  <a:ea typeface="微軟正黑體" panose="020B0604030504040204" pitchFamily="34" charset="-120"/>
                                                </a:rPr>
                                              </m:ctrlPr>
                                            </m:sSupPr>
                                            <m:e>
                                              <m:r>
                                                <a:rPr lang="en-US" altLang="zh-TW" sz="750">
                                                  <a:solidFill>
                                                    <a:srgbClr val="FF0000"/>
                                                  </a:solidFill>
                                                  <a:latin typeface="Cambria Math"/>
                                                  <a:ea typeface="微軟正黑體" panose="020B0604030504040204" pitchFamily="34" charset="-120"/>
                                                </a:rPr>
                                                <m:t>𝐱</m:t>
                                              </m:r>
                                            </m:e>
                                            <m:sup>
                                              <m:r>
                                                <a:rPr lang="en-US" altLang="zh-TW" sz="750">
                                                  <a:solidFill>
                                                    <a:srgbClr val="FF0000"/>
                                                  </a:solidFill>
                                                  <a:latin typeface="Cambria Math"/>
                                                  <a:ea typeface="微軟正黑體" panose="020B0604030504040204" pitchFamily="34" charset="-120"/>
                                                </a:rPr>
                                                <m:t>𝑐</m:t>
                                              </m:r>
                                            </m:sup>
                                          </m:sSup>
                                          <m:r>
                                            <a:rPr lang="en-US" altLang="zh-TW" sz="750">
                                              <a:solidFill>
                                                <a:srgbClr val="FF0000"/>
                                              </a:solidFill>
                                              <a:latin typeface="Cambria Math"/>
                                              <a:ea typeface="微軟正黑體" panose="020B0604030504040204" pitchFamily="34" charset="-120"/>
                                            </a:rPr>
                                            <m:t>,</m:t>
                                          </m:r>
                                          <m:r>
                                            <a:rPr lang="en-US" altLang="zh-TW" sz="750">
                                              <a:solidFill>
                                                <a:srgbClr val="FF0000"/>
                                              </a:solidFill>
                                              <a:latin typeface="Cambria Math"/>
                                              <a:ea typeface="微軟正黑體" panose="020B0604030504040204" pitchFamily="34" charset="-120"/>
                                            </a:rPr>
                                            <m:t>𝐰</m:t>
                                          </m:r>
                                        </m:e>
                                      </m:d>
                                      <m:r>
                                        <a:rPr lang="en-US" altLang="zh-TW" sz="750">
                                          <a:solidFill>
                                            <a:srgbClr val="FF0000"/>
                                          </a:solidFill>
                                          <a:latin typeface="Cambria Math"/>
                                          <a:ea typeface="微軟正黑體" panose="020B0604030504040204" pitchFamily="34" charset="-120"/>
                                        </a:rPr>
                                        <m:t>−</m:t>
                                      </m:r>
                                      <m:sSup>
                                        <m:sSupPr>
                                          <m:ctrlPr>
                                            <a:rPr lang="en-US" altLang="zh-TW" sz="750" i="1">
                                              <a:solidFill>
                                                <a:srgbClr val="FF0000"/>
                                              </a:solidFill>
                                              <a:latin typeface="Cambria Math" panose="02040503050406030204" pitchFamily="18" charset="0"/>
                                              <a:ea typeface="微軟正黑體" panose="020B0604030504040204" pitchFamily="34" charset="-120"/>
                                            </a:rPr>
                                          </m:ctrlPr>
                                        </m:sSupPr>
                                        <m:e>
                                          <m:r>
                                            <a:rPr lang="en-US" altLang="zh-TW" sz="750">
                                              <a:solidFill>
                                                <a:srgbClr val="FF0000"/>
                                              </a:solidFill>
                                              <a:latin typeface="Cambria Math"/>
                                              <a:ea typeface="微軟正黑體" panose="020B0604030504040204" pitchFamily="34" charset="-120"/>
                                            </a:rPr>
                                            <m:t>𝑦</m:t>
                                          </m:r>
                                        </m:e>
                                        <m:sup>
                                          <m:r>
                                            <a:rPr lang="en-US" altLang="zh-TW" sz="750">
                                              <a:solidFill>
                                                <a:srgbClr val="FF0000"/>
                                              </a:solidFill>
                                              <a:latin typeface="Cambria Math"/>
                                              <a:ea typeface="微軟正黑體" panose="020B0604030504040204" pitchFamily="34" charset="-120"/>
                                            </a:rPr>
                                            <m:t>𝑐</m:t>
                                          </m:r>
                                        </m:sup>
                                      </m:sSup>
                                    </m:e>
                                  </m:d>
                                </m:e>
                                <m:sup>
                                  <m:r>
                                    <a:rPr lang="en-US" altLang="zh-TW" sz="750">
                                      <a:solidFill>
                                        <a:srgbClr val="FF0000"/>
                                      </a:solidFill>
                                      <a:latin typeface="Cambria Math"/>
                                      <a:ea typeface="微軟正黑體" panose="020B0604030504040204" pitchFamily="34" charset="-120"/>
                                    </a:rPr>
                                    <m:t>2</m:t>
                                  </m:r>
                                </m:sup>
                              </m:sSup>
                            </m:e>
                          </m:nary>
                        </m:num>
                        <m:den>
                          <m:r>
                            <a:rPr lang="en-US" altLang="zh-TW" sz="750" i="1">
                              <a:solidFill>
                                <a:srgbClr val="FF0000"/>
                              </a:solidFill>
                              <a:latin typeface="Cambria Math"/>
                              <a:ea typeface="微軟正黑體" panose="020B0604030504040204" pitchFamily="34" charset="-120"/>
                            </a:rPr>
                            <m:t>𝑁</m:t>
                          </m:r>
                        </m:den>
                      </m:f>
                      <m:r>
                        <m:rPr>
                          <m:nor/>
                        </m:rPr>
                        <a:rPr lang="en-US" altLang="zh-TW" sz="750" dirty="0">
                          <a:solidFill>
                            <a:srgbClr val="FF0000"/>
                          </a:solidFill>
                          <a:latin typeface="Calibri" panose="020F0502020204030204"/>
                          <a:ea typeface="新細明體" panose="02020500000000000000" pitchFamily="18" charset="-120"/>
                        </a:rPr>
                        <m:t>+</m:t>
                      </m:r>
                      <m:f>
                        <m:fPr>
                          <m:ctrlPr>
                            <a:rPr lang="en-US" altLang="zh-TW" sz="750" i="1">
                              <a:solidFill>
                                <a:srgbClr val="FF0000"/>
                              </a:solidFill>
                              <a:latin typeface="Cambria Math" panose="02040503050406030204" pitchFamily="18" charset="0"/>
                              <a:sym typeface="Symbol" panose="05050102010706020507" pitchFamily="18" charset="2"/>
                            </a:rPr>
                          </m:ctrlPr>
                        </m:fPr>
                        <m:num>
                          <m:r>
                            <m:rPr>
                              <m:nor/>
                            </m:rPr>
                            <a:rPr lang="en-US" altLang="zh-TW" sz="750" dirty="0">
                              <a:solidFill>
                                <a:srgbClr val="FF0000"/>
                              </a:solidFill>
                              <a:latin typeface="Calibri" panose="020F0502020204030204"/>
                              <a:ea typeface="新細明體" panose="02020500000000000000" pitchFamily="18" charset="-120"/>
                              <a:sym typeface="Symbol" panose="05050102010706020507" pitchFamily="18" charset="2"/>
                            </a:rPr>
                            <m:t>0.001</m:t>
                          </m:r>
                        </m:num>
                        <m:den>
                          <m:r>
                            <a:rPr lang="en-US" altLang="zh-TW" sz="750" i="1">
                              <a:solidFill>
                                <a:srgbClr val="FF0000"/>
                              </a:solidFill>
                              <a:latin typeface="Cambria Math" panose="02040503050406030204" pitchFamily="18" charset="0"/>
                              <a:sym typeface="Symbol" panose="05050102010706020507" pitchFamily="18" charset="2"/>
                            </a:rPr>
                            <m:t>𝑝</m:t>
                          </m:r>
                          <m:r>
                            <a:rPr lang="en-US" altLang="zh-TW" sz="750" i="1">
                              <a:solidFill>
                                <a:srgbClr val="FF0000"/>
                              </a:solidFill>
                              <a:latin typeface="Cambria Math" panose="02040503050406030204" pitchFamily="18" charset="0"/>
                              <a:sym typeface="Symbol" panose="05050102010706020507" pitchFamily="18" charset="2"/>
                            </a:rPr>
                            <m:t>+1+</m:t>
                          </m:r>
                          <m:r>
                            <a:rPr lang="en-US" altLang="zh-TW" sz="750" i="1">
                              <a:solidFill>
                                <a:srgbClr val="FF0000"/>
                              </a:solidFill>
                              <a:latin typeface="Cambria Math" panose="02040503050406030204" pitchFamily="18" charset="0"/>
                              <a:sym typeface="Symbol" panose="05050102010706020507" pitchFamily="18" charset="2"/>
                            </a:rPr>
                            <m:t>𝑝</m:t>
                          </m:r>
                          <m:r>
                            <a:rPr lang="en-US" altLang="zh-TW" sz="750" i="1">
                              <a:solidFill>
                                <a:srgbClr val="FF0000"/>
                              </a:solidFill>
                              <a:latin typeface="Cambria Math" panose="02040503050406030204" pitchFamily="18" charset="0"/>
                              <a:sym typeface="Symbol" panose="05050102010706020507" pitchFamily="18" charset="2"/>
                            </a:rPr>
                            <m:t>(</m:t>
                          </m:r>
                          <m:r>
                            <a:rPr lang="en-US" altLang="zh-TW" sz="750" i="1">
                              <a:solidFill>
                                <a:srgbClr val="FF0000"/>
                              </a:solidFill>
                              <a:latin typeface="Cambria Math" panose="02040503050406030204" pitchFamily="18" charset="0"/>
                              <a:sym typeface="Symbol" panose="05050102010706020507" pitchFamily="18" charset="2"/>
                            </a:rPr>
                            <m:t>𝑚</m:t>
                          </m:r>
                          <m:r>
                            <a:rPr lang="en-US" altLang="zh-TW" sz="750" i="1">
                              <a:solidFill>
                                <a:srgbClr val="FF0000"/>
                              </a:solidFill>
                              <a:latin typeface="Cambria Math" panose="02040503050406030204" pitchFamily="18" charset="0"/>
                              <a:sym typeface="Symbol" panose="05050102010706020507" pitchFamily="18" charset="2"/>
                            </a:rPr>
                            <m:t>+1)</m:t>
                          </m:r>
                        </m:den>
                      </m:f>
                      <m:r>
                        <m:rPr>
                          <m:nor/>
                        </m:rPr>
                        <a:rPr lang="en-US" altLang="zh-TW" sz="750" dirty="0">
                          <a:solidFill>
                            <a:srgbClr val="FF0000"/>
                          </a:solidFill>
                          <a:latin typeface="Calibri" panose="020F0502020204030204"/>
                          <a:ea typeface="新細明體" panose="02020500000000000000" pitchFamily="18" charset="-120"/>
                        </a:rPr>
                        <m:t>(</m:t>
                      </m:r>
                      <m:nary>
                        <m:naryPr>
                          <m:chr m:val="∑"/>
                          <m:ctrlPr>
                            <a:rPr lang="en-US" altLang="zh-TW" sz="750" i="1">
                              <a:solidFill>
                                <a:srgbClr val="FF0000"/>
                              </a:solidFill>
                              <a:latin typeface="Cambria Math" panose="02040503050406030204" pitchFamily="18" charset="0"/>
                            </a:rPr>
                          </m:ctrlPr>
                        </m:naryPr>
                        <m:sub>
                          <m:r>
                            <a:rPr lang="en-US" altLang="zh-TW" sz="750" i="1">
                              <a:solidFill>
                                <a:srgbClr val="FF0000"/>
                              </a:solidFill>
                              <a:latin typeface="Cambria Math"/>
                            </a:rPr>
                            <m:t>𝑖</m:t>
                          </m:r>
                          <m:r>
                            <a:rPr lang="en-US" altLang="zh-TW" sz="750" i="1">
                              <a:solidFill>
                                <a:srgbClr val="FF0000"/>
                              </a:solidFill>
                              <a:latin typeface="Cambria Math" panose="02040503050406030204" pitchFamily="18" charset="0"/>
                            </a:rPr>
                            <m:t>=</m:t>
                          </m:r>
                          <m:r>
                            <a:rPr lang="en-US" altLang="zh-TW" sz="750" i="1">
                              <a:solidFill>
                                <a:srgbClr val="FF0000"/>
                              </a:solidFill>
                              <a:latin typeface="Cambria Math"/>
                            </a:rPr>
                            <m:t>0</m:t>
                          </m:r>
                        </m:sub>
                        <m:sup>
                          <m:r>
                            <a:rPr lang="en-US" altLang="zh-TW" sz="750" i="1">
                              <a:solidFill>
                                <a:srgbClr val="FF0000"/>
                              </a:solidFill>
                              <a:latin typeface="Cambria Math"/>
                            </a:rPr>
                            <m:t>𝑝</m:t>
                          </m:r>
                        </m:sup>
                        <m:e>
                          <m:r>
                            <m:rPr>
                              <m:nor/>
                            </m:rPr>
                            <a:rPr lang="en-US" altLang="zh-TW" sz="750" dirty="0">
                              <a:solidFill>
                                <a:srgbClr val="FF0000"/>
                              </a:solidFill>
                              <a:latin typeface="Calibri" panose="020F0502020204030204"/>
                              <a:ea typeface="新細明體" panose="02020500000000000000" pitchFamily="18" charset="-120"/>
                            </a:rPr>
                            <m:t>(</m:t>
                          </m:r>
                          <m:sSubSup>
                            <m:sSubSupPr>
                              <m:ctrlPr>
                                <a:rPr lang="en-US" altLang="zh-TW" sz="750" i="1">
                                  <a:solidFill>
                                    <a:srgbClr val="FF0000"/>
                                  </a:solidFill>
                                  <a:latin typeface="Cambria Math" panose="02040503050406030204" pitchFamily="18" charset="0"/>
                                </a:rPr>
                              </m:ctrlPr>
                            </m:sSubSupPr>
                            <m:e>
                              <m:r>
                                <m:rPr>
                                  <m:sty m:val="p"/>
                                </m:rPr>
                                <a:rPr lang="en-US" altLang="zh-TW" sz="750">
                                  <a:solidFill>
                                    <a:srgbClr val="FF0000"/>
                                  </a:solidFill>
                                  <a:latin typeface="Cambria Math" panose="02040503050406030204" pitchFamily="18" charset="0"/>
                                </a:rPr>
                                <m:t>w</m:t>
                              </m:r>
                            </m:e>
                            <m:sub>
                              <m:r>
                                <a:rPr lang="en-US" altLang="zh-TW" sz="750" i="1">
                                  <a:solidFill>
                                    <a:srgbClr val="FF0000"/>
                                  </a:solidFill>
                                  <a:latin typeface="Cambria Math" panose="02040503050406030204" pitchFamily="18" charset="0"/>
                                </a:rPr>
                                <m:t>𝑖</m:t>
                              </m:r>
                            </m:sub>
                            <m:sup>
                              <m:r>
                                <m:rPr>
                                  <m:sty m:val="p"/>
                                </m:rPr>
                                <a:rPr lang="en-US" altLang="zh-TW" sz="750">
                                  <a:solidFill>
                                    <a:srgbClr val="FF0000"/>
                                  </a:solidFill>
                                  <a:latin typeface="Cambria Math" panose="02040503050406030204" pitchFamily="18" charset="0"/>
                                </a:rPr>
                                <m:t>o</m:t>
                              </m:r>
                            </m:sup>
                          </m:sSubSup>
                          <m:r>
                            <m:rPr>
                              <m:nor/>
                            </m:rPr>
                            <a:rPr lang="en-US" altLang="zh-TW" sz="750" dirty="0">
                              <a:solidFill>
                                <a:srgbClr val="FF0000"/>
                              </a:solidFill>
                              <a:latin typeface="Calibri" panose="020F0502020204030204"/>
                              <a:ea typeface="新細明體" panose="02020500000000000000" pitchFamily="18" charset="-120"/>
                            </a:rPr>
                            <m:t>)</m:t>
                          </m:r>
                          <m:r>
                            <m:rPr>
                              <m:nor/>
                            </m:rPr>
                            <a:rPr lang="en-US" altLang="zh-TW" sz="750" baseline="30000" dirty="0">
                              <a:solidFill>
                                <a:srgbClr val="FF0000"/>
                              </a:solidFill>
                              <a:latin typeface="Calibri" panose="020F0502020204030204"/>
                              <a:ea typeface="新細明體" panose="02020500000000000000" pitchFamily="18" charset="-120"/>
                            </a:rPr>
                            <m:t>2</m:t>
                          </m:r>
                        </m:e>
                      </m:nary>
                      <m:r>
                        <m:rPr>
                          <m:nor/>
                        </m:rPr>
                        <a:rPr lang="en-US" altLang="zh-TW" sz="750" dirty="0">
                          <a:solidFill>
                            <a:srgbClr val="FF0000"/>
                          </a:solidFill>
                          <a:latin typeface="Calibri" panose="020F0502020204030204"/>
                          <a:ea typeface="新細明體" panose="02020500000000000000" pitchFamily="18" charset="-120"/>
                        </a:rPr>
                        <m:t> + </m:t>
                      </m:r>
                      <m:nary>
                        <m:naryPr>
                          <m:chr m:val="∑"/>
                          <m:ctrlPr>
                            <a:rPr lang="en-US" altLang="zh-TW" sz="750" i="1">
                              <a:solidFill>
                                <a:srgbClr val="FF0000"/>
                              </a:solidFill>
                              <a:latin typeface="Cambria Math" panose="02040503050406030204" pitchFamily="18" charset="0"/>
                            </a:rPr>
                          </m:ctrlPr>
                        </m:naryPr>
                        <m:sub>
                          <m:r>
                            <a:rPr lang="en-US" altLang="zh-TW" sz="750" i="1">
                              <a:solidFill>
                                <a:srgbClr val="FF0000"/>
                              </a:solidFill>
                              <a:latin typeface="Cambria Math"/>
                            </a:rPr>
                            <m:t>𝑖</m:t>
                          </m:r>
                          <m:r>
                            <a:rPr lang="en-US" altLang="zh-TW" sz="750" i="1">
                              <a:solidFill>
                                <a:srgbClr val="FF0000"/>
                              </a:solidFill>
                              <a:latin typeface="Cambria Math" panose="02040503050406030204" pitchFamily="18" charset="0"/>
                            </a:rPr>
                            <m:t>=1</m:t>
                          </m:r>
                        </m:sub>
                        <m:sup>
                          <m:r>
                            <a:rPr lang="en-US" altLang="zh-TW" sz="750" i="1">
                              <a:solidFill>
                                <a:srgbClr val="FF0000"/>
                              </a:solidFill>
                              <a:latin typeface="Cambria Math"/>
                            </a:rPr>
                            <m:t>𝑝</m:t>
                          </m:r>
                        </m:sup>
                        <m:e>
                          <m:nary>
                            <m:naryPr>
                              <m:chr m:val="∑"/>
                              <m:ctrlPr>
                                <a:rPr lang="en-US" altLang="zh-TW" sz="750" i="1" dirty="0">
                                  <a:solidFill>
                                    <a:srgbClr val="FF0000"/>
                                  </a:solidFill>
                                  <a:latin typeface="Cambria Math" panose="02040503050406030204" pitchFamily="18" charset="0"/>
                                </a:rPr>
                              </m:ctrlPr>
                            </m:naryPr>
                            <m:sub>
                              <m:r>
                                <m:rPr>
                                  <m:brk m:alnAt="23"/>
                                </m:rPr>
                                <a:rPr lang="en-US" altLang="zh-TW" sz="750" i="1" dirty="0">
                                  <a:solidFill>
                                    <a:srgbClr val="FF0000"/>
                                  </a:solidFill>
                                  <a:latin typeface="Cambria Math" panose="02040503050406030204" pitchFamily="18" charset="0"/>
                                </a:rPr>
                                <m:t>𝑗</m:t>
                              </m:r>
                              <m:r>
                                <a:rPr lang="en-US" altLang="zh-TW" sz="750" i="1" dirty="0">
                                  <a:solidFill>
                                    <a:srgbClr val="FF0000"/>
                                  </a:solidFill>
                                  <a:latin typeface="Cambria Math" panose="02040503050406030204" pitchFamily="18" charset="0"/>
                                </a:rPr>
                                <m:t>=</m:t>
                              </m:r>
                              <m:r>
                                <a:rPr lang="en-US" altLang="zh-TW" sz="750" i="1" dirty="0">
                                  <a:solidFill>
                                    <a:srgbClr val="FF0000"/>
                                  </a:solidFill>
                                  <a:latin typeface="Cambria Math"/>
                                </a:rPr>
                                <m:t>0</m:t>
                              </m:r>
                            </m:sub>
                            <m:sup>
                              <m:r>
                                <a:rPr lang="en-US" altLang="zh-TW" sz="750" i="1" dirty="0">
                                  <a:solidFill>
                                    <a:srgbClr val="FF0000"/>
                                  </a:solidFill>
                                  <a:latin typeface="Cambria Math" panose="02040503050406030204" pitchFamily="18" charset="0"/>
                                </a:rPr>
                                <m:t>𝑚</m:t>
                              </m:r>
                            </m:sup>
                            <m:e>
                              <m:sSubSup>
                                <m:sSubSupPr>
                                  <m:ctrlPr>
                                    <a:rPr lang="en-US" altLang="zh-TW" sz="750" i="1">
                                      <a:solidFill>
                                        <a:srgbClr val="FF0000"/>
                                      </a:solidFill>
                                      <a:latin typeface="Cambria Math" panose="02040503050406030204" pitchFamily="18" charset="0"/>
                                    </a:rPr>
                                  </m:ctrlPr>
                                </m:sSubSupPr>
                                <m:e>
                                  <m:r>
                                    <a:rPr lang="en-US" altLang="zh-TW" sz="750" i="1">
                                      <a:solidFill>
                                        <a:srgbClr val="FF0000"/>
                                      </a:solidFill>
                                      <a:latin typeface="Cambria Math"/>
                                    </a:rPr>
                                    <m:t>(</m:t>
                                  </m:r>
                                  <m:r>
                                    <a:rPr lang="en-US" altLang="zh-TW" sz="750" i="1">
                                      <a:solidFill>
                                        <a:srgbClr val="FF0000"/>
                                      </a:solidFill>
                                      <a:latin typeface="Cambria Math" panose="02040503050406030204" pitchFamily="18" charset="0"/>
                                    </a:rPr>
                                    <m:t>𝑤</m:t>
                                  </m:r>
                                </m:e>
                                <m:sub>
                                  <m:r>
                                    <a:rPr lang="en-US" altLang="zh-TW" sz="750" i="1">
                                      <a:solidFill>
                                        <a:srgbClr val="FF0000"/>
                                      </a:solidFill>
                                      <a:latin typeface="Cambria Math" panose="02040503050406030204" pitchFamily="18" charset="0"/>
                                    </a:rPr>
                                    <m:t>𝑖𝑗</m:t>
                                  </m:r>
                                </m:sub>
                                <m:sup>
                                  <m:r>
                                    <a:rPr lang="en-US" altLang="zh-TW" sz="750" i="1">
                                      <a:solidFill>
                                        <a:srgbClr val="FF0000"/>
                                      </a:solidFill>
                                      <a:latin typeface="Cambria Math" panose="02040503050406030204" pitchFamily="18" charset="0"/>
                                    </a:rPr>
                                    <m:t>𝐻</m:t>
                                  </m:r>
                                </m:sup>
                              </m:sSubSup>
                            </m:e>
                          </m:nary>
                          <m:r>
                            <m:rPr>
                              <m:nor/>
                            </m:rPr>
                            <a:rPr lang="en-US" altLang="zh-TW" sz="750" dirty="0">
                              <a:solidFill>
                                <a:srgbClr val="FF0000"/>
                              </a:solidFill>
                              <a:latin typeface="Calibri" panose="020F0502020204030204"/>
                              <a:ea typeface="新細明體" panose="02020500000000000000" pitchFamily="18" charset="-120"/>
                            </a:rPr>
                            <m:t>)</m:t>
                          </m:r>
                          <m:r>
                            <m:rPr>
                              <m:nor/>
                            </m:rPr>
                            <a:rPr lang="en-US" altLang="zh-TW" sz="750" baseline="30000" dirty="0">
                              <a:solidFill>
                                <a:srgbClr val="FF0000"/>
                              </a:solidFill>
                              <a:latin typeface="Calibri" panose="020F0502020204030204"/>
                              <a:ea typeface="新細明體" panose="02020500000000000000" pitchFamily="18" charset="-120"/>
                            </a:rPr>
                            <m:t>2</m:t>
                          </m:r>
                        </m:e>
                      </m:nary>
                      <m:r>
                        <m:rPr>
                          <m:nor/>
                        </m:rPr>
                        <a:rPr lang="en-US" altLang="zh-TW" sz="750" dirty="0">
                          <a:solidFill>
                            <a:srgbClr val="FF0000"/>
                          </a:solidFill>
                          <a:latin typeface="Calibri" panose="020F0502020204030204"/>
                          <a:ea typeface="新細明體" panose="02020500000000000000" pitchFamily="18" charset="-120"/>
                        </a:rPr>
                        <m:t>)</m:t>
                      </m:r>
                    </m:oMath>
                  </m:oMathPara>
                </a14:m>
                <a:endParaRPr lang="zh-TW" altLang="en-US" sz="750" dirty="0">
                  <a:solidFill>
                    <a:prstClr val="black"/>
                  </a:solidFill>
                  <a:latin typeface="Calibri" panose="020F0502020204030204"/>
                  <a:ea typeface="新細明體" panose="02020500000000000000" pitchFamily="18" charset="-120"/>
                </a:endParaRPr>
              </a:p>
            </p:txBody>
          </p:sp>
        </mc:Choice>
        <mc:Fallback xmlns="">
          <p:sp>
            <p:nvSpPr>
              <p:cNvPr id="56" name="文字方塊 55">
                <a:extLst>
                  <a:ext uri="{FF2B5EF4-FFF2-40B4-BE49-F238E27FC236}">
                    <a16:creationId xmlns:a16="http://schemas.microsoft.com/office/drawing/2014/main" id="{BF8B28D0-DEAF-46BE-BBB0-9C2DF7830A96}"/>
                  </a:ext>
                </a:extLst>
              </p:cNvPr>
              <p:cNvSpPr txBox="1">
                <a:spLocks noRot="1" noChangeAspect="1" noMove="1" noResize="1" noEditPoints="1" noAdjustHandles="1" noChangeArrowheads="1" noChangeShapeType="1" noTextEdit="1"/>
              </p:cNvSpPr>
              <p:nvPr/>
            </p:nvSpPr>
            <p:spPr>
              <a:xfrm>
                <a:off x="2309718" y="1378194"/>
                <a:ext cx="3429148" cy="420500"/>
              </a:xfrm>
              <a:prstGeom prst="rect">
                <a:avLst/>
              </a:prstGeom>
              <a:blipFill>
                <a:blip r:embed="rId5"/>
                <a:stretch>
                  <a:fillRect t="-85507" r="-5160" b="-1304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圓角矩形 5">
                <a:extLst>
                  <a:ext uri="{FF2B5EF4-FFF2-40B4-BE49-F238E27FC236}">
                    <a16:creationId xmlns:a16="http://schemas.microsoft.com/office/drawing/2014/main" id="{F1D9F0E5-0EDE-4457-9EC6-D145705508D1}"/>
                  </a:ext>
                </a:extLst>
              </p:cNvPr>
              <p:cNvSpPr/>
              <p:nvPr/>
            </p:nvSpPr>
            <p:spPr>
              <a:xfrm>
                <a:off x="194477" y="2683301"/>
                <a:ext cx="1580780" cy="1274958"/>
              </a:xfrm>
              <a:prstGeom prst="roundRect">
                <a:avLst>
                  <a:gd name="adj" fmla="val 0"/>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TW" sz="1050" dirty="0">
                    <a:solidFill>
                      <a:prstClr val="black"/>
                    </a:solidFill>
                    <a:latin typeface="Calibri" panose="020F0502020204030204"/>
                    <a:ea typeface="新細明體" panose="02020500000000000000" pitchFamily="18" charset="-120"/>
                  </a:rPr>
                  <a:t>Hyperparameters:</a:t>
                </a: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epoch constraint</a:t>
                </a: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optimizers</a:t>
                </a: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Two </a:t>
                </a:r>
                <a:endPar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sets of </a:t>
                </a:r>
                <a:r>
                  <a:rPr lang="el-GR"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050" dirty="0">
                        <a:solidFill>
                          <a:prstClr val="black"/>
                        </a:solidFill>
                        <a:latin typeface="Calibri" panose="020F0502020204030204"/>
                        <a:ea typeface="新細明體" panose="02020500000000000000" pitchFamily="18" charset="-120"/>
                      </a:rPr>
                      <m:t>ε</m:t>
                    </m:r>
                    <m:r>
                      <a:rPr lang="en-US" altLang="zh-TW" sz="1050" i="1" baseline="-25000" dirty="0">
                        <a:solidFill>
                          <a:prstClr val="black"/>
                        </a:solidFill>
                        <a:latin typeface="Cambria Math" panose="02040503050406030204" pitchFamily="18" charset="0"/>
                      </a:rPr>
                      <m:t>1</m:t>
                    </m:r>
                  </m:oMath>
                </a14:m>
                <a:endPar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1.2</a:t>
                </a:r>
                <a:r>
                  <a:rPr lang="zh-TW" altLang="en-US"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&amp;</a:t>
                </a:r>
                <a:r>
                  <a:rPr lang="zh-TW" altLang="en-US"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0.7</a:t>
                </a:r>
              </a:p>
              <a:p>
                <a:pPr marL="132160" indent="-132160" defTabSz="685800" fontAlgn="auto">
                  <a:spcBef>
                    <a:spcPts val="0"/>
                  </a:spcBef>
                  <a:spcAft>
                    <a:spcPts val="0"/>
                  </a:spcAft>
                  <a:buFont typeface="Arial" panose="020B0604020202020204" pitchFamily="34" charset="0"/>
                  <a:buChar char="•"/>
                </a:pPr>
                <a14:m>
                  <m:oMath xmlns:m="http://schemas.openxmlformats.org/officeDocument/2006/math">
                    <m:f>
                      <m:fPr>
                        <m:ctrlPr>
                          <a:rPr lang="en-US" altLang="zh-TW" sz="1050" i="1">
                            <a:solidFill>
                              <a:prstClr val="black"/>
                            </a:solidFill>
                            <a:latin typeface="Cambria Math" panose="02040503050406030204" pitchFamily="18" charset="0"/>
                            <a:sym typeface="Symbol" panose="05050102010706020507" pitchFamily="18" charset="2"/>
                          </a:rPr>
                        </m:ctrlPr>
                      </m:fPr>
                      <m:num>
                        <m:r>
                          <m:rPr>
                            <m:nor/>
                          </m:rPr>
                          <a:rPr lang="en-US" altLang="zh-TW" sz="1050" dirty="0">
                            <a:solidFill>
                              <a:prstClr val="black"/>
                            </a:solidFill>
                            <a:latin typeface="Calibri" panose="020F0502020204030204"/>
                            <a:ea typeface="新細明體" panose="02020500000000000000" pitchFamily="18" charset="-120"/>
                            <a:sym typeface="Symbol" panose="05050102010706020507" pitchFamily="18" charset="2"/>
                          </a:rPr>
                          <m:t>0.001</m:t>
                        </m:r>
                      </m:num>
                      <m:den>
                        <m:r>
                          <a:rPr lang="en-US" altLang="zh-TW" sz="1050" i="1">
                            <a:solidFill>
                              <a:prstClr val="black"/>
                            </a:solidFill>
                            <a:latin typeface="Cambria Math" panose="02040503050406030204" pitchFamily="18" charset="0"/>
                            <a:sym typeface="Symbol" panose="05050102010706020507" pitchFamily="18" charset="2"/>
                          </a:rPr>
                          <m:t>𝑝</m:t>
                        </m:r>
                        <m:r>
                          <a:rPr lang="en-US" altLang="zh-TW" sz="1050" i="1">
                            <a:solidFill>
                              <a:prstClr val="black"/>
                            </a:solidFill>
                            <a:latin typeface="Cambria Math" panose="02040503050406030204" pitchFamily="18" charset="0"/>
                            <a:sym typeface="Symbol" panose="05050102010706020507" pitchFamily="18" charset="2"/>
                          </a:rPr>
                          <m:t>+1+</m:t>
                        </m:r>
                        <m:r>
                          <a:rPr lang="en-US" altLang="zh-TW" sz="1050" i="1">
                            <a:solidFill>
                              <a:prstClr val="black"/>
                            </a:solidFill>
                            <a:latin typeface="Cambria Math" panose="02040503050406030204" pitchFamily="18" charset="0"/>
                            <a:sym typeface="Symbol" panose="05050102010706020507" pitchFamily="18" charset="2"/>
                          </a:rPr>
                          <m:t>𝑝</m:t>
                        </m:r>
                        <m:r>
                          <a:rPr lang="en-US" altLang="zh-TW" sz="1050" i="1">
                            <a:solidFill>
                              <a:prstClr val="black"/>
                            </a:solidFill>
                            <a:latin typeface="Cambria Math" panose="02040503050406030204" pitchFamily="18" charset="0"/>
                            <a:sym typeface="Symbol" panose="05050102010706020507" pitchFamily="18" charset="2"/>
                          </a:rPr>
                          <m:t>(</m:t>
                        </m:r>
                        <m:r>
                          <a:rPr lang="en-US" altLang="zh-TW" sz="1050" i="1">
                            <a:solidFill>
                              <a:prstClr val="black"/>
                            </a:solidFill>
                            <a:latin typeface="Cambria Math" panose="02040503050406030204" pitchFamily="18" charset="0"/>
                            <a:sym typeface="Symbol" panose="05050102010706020507" pitchFamily="18" charset="2"/>
                          </a:rPr>
                          <m:t>𝑚</m:t>
                        </m:r>
                        <m:r>
                          <a:rPr lang="en-US" altLang="zh-TW" sz="1050" i="1">
                            <a:solidFill>
                              <a:prstClr val="black"/>
                            </a:solidFill>
                            <a:latin typeface="Cambria Math" panose="02040503050406030204" pitchFamily="18" charset="0"/>
                            <a:sym typeface="Symbol" panose="05050102010706020507" pitchFamily="18" charset="2"/>
                          </a:rPr>
                          <m:t>+1)</m:t>
                        </m:r>
                      </m:den>
                    </m:f>
                  </m:oMath>
                </a14:m>
                <a:endParaRPr lang="en-US" altLang="zh-TW" sz="1050" dirty="0">
                  <a:solidFill>
                    <a:prstClr val="black"/>
                  </a:solidFill>
                  <a:latin typeface="Calibri" panose="020F0502020204030204"/>
                  <a:ea typeface="新細明體" panose="02020500000000000000" pitchFamily="18" charset="-120"/>
                </a:endParaRPr>
              </a:p>
            </p:txBody>
          </p:sp>
        </mc:Choice>
        <mc:Fallback xmlns="">
          <p:sp>
            <p:nvSpPr>
              <p:cNvPr id="60" name="圓角矩形 5">
                <a:extLst>
                  <a:ext uri="{FF2B5EF4-FFF2-40B4-BE49-F238E27FC236}">
                    <a16:creationId xmlns:a16="http://schemas.microsoft.com/office/drawing/2014/main" id="{F1D9F0E5-0EDE-4457-9EC6-D145705508D1}"/>
                  </a:ext>
                </a:extLst>
              </p:cNvPr>
              <p:cNvSpPr>
                <a:spLocks noRot="1" noChangeAspect="1" noMove="1" noResize="1" noEditPoints="1" noAdjustHandles="1" noChangeArrowheads="1" noChangeShapeType="1" noTextEdit="1"/>
              </p:cNvSpPr>
              <p:nvPr/>
            </p:nvSpPr>
            <p:spPr>
              <a:xfrm>
                <a:off x="194477" y="2683301"/>
                <a:ext cx="1580780" cy="1274958"/>
              </a:xfrm>
              <a:prstGeom prst="roundRect">
                <a:avLst>
                  <a:gd name="adj" fmla="val 0"/>
                </a:avLst>
              </a:prstGeom>
              <a:blipFill>
                <a:blip r:embed="rId6"/>
                <a:stretch>
                  <a:fillRect t="-469" b="-1878"/>
                </a:stretch>
              </a:blipFill>
              <a:ln>
                <a:solidFill>
                  <a:schemeClr val="tx1"/>
                </a:solidFill>
              </a:ln>
            </p:spPr>
            <p:txBody>
              <a:bodyPr/>
              <a:lstStyle/>
              <a:p>
                <a:r>
                  <a:rPr lang="zh-TW" altLang="en-US">
                    <a:noFill/>
                  </a:rPr>
                  <a:t> </a:t>
                </a:r>
              </a:p>
            </p:txBody>
          </p:sp>
        </mc:Fallback>
      </mc:AlternateContent>
      <p:sp>
        <p:nvSpPr>
          <p:cNvPr id="54" name="文字方塊 53">
            <a:extLst>
              <a:ext uri="{FF2B5EF4-FFF2-40B4-BE49-F238E27FC236}">
                <a16:creationId xmlns:a16="http://schemas.microsoft.com/office/drawing/2014/main" id="{69B02C92-0E84-4630-BA74-C4C82E0F3AC6}"/>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
        <p:nvSpPr>
          <p:cNvPr id="62" name="標題 1">
            <a:extLst>
              <a:ext uri="{FF2B5EF4-FFF2-40B4-BE49-F238E27FC236}">
                <a16:creationId xmlns:a16="http://schemas.microsoft.com/office/drawing/2014/main" id="{440C3B39-5BF4-4C15-AF5A-89BF5F5E91BB}"/>
              </a:ext>
            </a:extLst>
          </p:cNvPr>
          <p:cNvSpPr txBox="1">
            <a:spLocks/>
          </p:cNvSpPr>
          <p:nvPr/>
        </p:nvSpPr>
        <p:spPr>
          <a:xfrm>
            <a:off x="0" y="143693"/>
            <a:ext cx="9144000" cy="117372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altLang="zh-TW" sz="2800" dirty="0">
                <a:solidFill>
                  <a:prstClr val="black"/>
                </a:solidFill>
              </a:rPr>
              <a:t>The </a:t>
            </a:r>
            <a:r>
              <a:rPr lang="en-US" altLang="zh-TW" sz="2800" dirty="0" err="1">
                <a:solidFill>
                  <a:srgbClr val="FF0000"/>
                </a:solidFill>
              </a:rPr>
              <a:t>reorganizing</a:t>
            </a:r>
            <a:r>
              <a:rPr lang="en-US" altLang="zh-TW" sz="2800" dirty="0" err="1">
                <a:solidFill>
                  <a:prstClr val="black"/>
                </a:solidFill>
              </a:rPr>
              <a:t>_</a:t>
            </a:r>
            <a:r>
              <a:rPr lang="en-US" altLang="zh-TW" sz="2800" dirty="0" err="1"/>
              <a:t>ALL_r_EU_LG_UA_w_EU_LG_UA</a:t>
            </a:r>
            <a:endParaRPr lang="zh-TW" altLang="en-US" sz="2800" dirty="0"/>
          </a:p>
        </p:txBody>
      </p:sp>
      <p:sp>
        <p:nvSpPr>
          <p:cNvPr id="61" name="文字方塊 60">
            <a:extLst>
              <a:ext uri="{FF2B5EF4-FFF2-40B4-BE49-F238E27FC236}">
                <a16:creationId xmlns:a16="http://schemas.microsoft.com/office/drawing/2014/main" id="{B2194A35-C2F8-476D-A2A5-A25112207281}"/>
              </a:ext>
            </a:extLst>
          </p:cNvPr>
          <p:cNvSpPr txBox="1"/>
          <p:nvPr/>
        </p:nvSpPr>
        <p:spPr>
          <a:xfrm>
            <a:off x="6205899" y="97828"/>
            <a:ext cx="2894565" cy="315469"/>
          </a:xfrm>
          <a:prstGeom prst="rect">
            <a:avLst/>
          </a:prstGeom>
          <a:solidFill>
            <a:srgbClr val="92D050"/>
          </a:solidFill>
        </p:spPr>
        <p:txBody>
          <a:bodyPr wrap="square" lIns="68552" tIns="34289" rIns="68552" bIns="34289" rtlCol="0">
            <a:spAutoFit/>
          </a:bodyPr>
          <a:lstStyle/>
          <a:p>
            <a:pPr algn="ctr" defTabSz="514095">
              <a:defRPr/>
            </a:pPr>
            <a:r>
              <a:rPr lang="en-US" altLang="zh-TW" sz="1600" dirty="0">
                <a:solidFill>
                  <a:srgbClr val="FF0000"/>
                </a:solidFill>
              </a:rPr>
              <a:t>An optimization mechanism</a:t>
            </a:r>
            <a:endParaRPr lang="zh-TW" altLang="en-US" sz="1600" dirty="0">
              <a:solidFill>
                <a:prstClr val="black"/>
              </a:solidFill>
            </a:endParaRPr>
          </a:p>
        </p:txBody>
      </p:sp>
      <p:sp>
        <p:nvSpPr>
          <p:cNvPr id="63" name="投影片編號版面配置區 3">
            <a:extLst>
              <a:ext uri="{FF2B5EF4-FFF2-40B4-BE49-F238E27FC236}">
                <a16:creationId xmlns:a16="http://schemas.microsoft.com/office/drawing/2014/main" id="{90F1579F-1878-4BF1-989E-D71322E3192E}"/>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solidFill>
                  <a:prstClr val="black"/>
                </a:solidFill>
              </a:rPr>
              <a:pPr algn="r">
                <a:defRPr/>
              </a:pPr>
              <a:t>23</a:t>
            </a:fld>
            <a:endParaRPr lang="zh-CN" altLang="en-US" sz="1200" dirty="0">
              <a:solidFill>
                <a:prstClr val="black"/>
              </a:solidFill>
            </a:endParaRPr>
          </a:p>
        </p:txBody>
      </p:sp>
    </p:spTree>
    <p:extLst>
      <p:ext uri="{BB962C8B-B14F-4D97-AF65-F5344CB8AC3E}">
        <p14:creationId xmlns:p14="http://schemas.microsoft.com/office/powerpoint/2010/main" val="27520173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a:xfrm>
                <a:off x="6686065" y="1837937"/>
                <a:ext cx="1018456" cy="457200"/>
              </a:xfrm>
            </p:spPr>
            <p:txBody>
              <a:bodyPr>
                <a:normAutofit fontScale="90000"/>
              </a:bodyPr>
              <a:lstStyle/>
              <a:p>
                <a:pPr/>
                <a14:m>
                  <m:oMathPara xmlns:m="http://schemas.openxmlformats.org/officeDocument/2006/math">
                    <m:oMathParaPr>
                      <m:jc m:val="centerGroup"/>
                    </m:oMathParaPr>
                    <m:oMath xmlns:m="http://schemas.openxmlformats.org/officeDocument/2006/math">
                      <m:r>
                        <a:rPr lang="en-US" altLang="zh-TW" sz="2700" kern="100">
                          <a:latin typeface="Cambria Math" panose="02040503050406030204" pitchFamily="18" charset="0"/>
                          <a:cs typeface="新細明體"/>
                        </a:rPr>
                        <m:t>𝐰</m:t>
                      </m:r>
                    </m:oMath>
                  </m:oMathPara>
                </a14:m>
                <a:endParaRPr lang="zh-TW" alt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xfrm>
                <a:off x="6686065" y="1837937"/>
                <a:ext cx="1018456" cy="457200"/>
              </a:xfrm>
              <a:blipFill>
                <a:blip r:embed="rId2"/>
                <a:stretch>
                  <a:fillRect/>
                </a:stretch>
              </a:blipFill>
            </p:spPr>
            <p:txBody>
              <a:bodyPr/>
              <a:lstStyle/>
              <a:p>
                <a:r>
                  <a:rPr lang="zh-TW" altLang="en-US">
                    <a:noFill/>
                  </a:rPr>
                  <a:t> </a:t>
                </a:r>
              </a:p>
            </p:txBody>
          </p:sp>
        </mc:Fallback>
      </mc:AlternateContent>
      <p:grpSp>
        <p:nvGrpSpPr>
          <p:cNvPr id="5" name="群組 4"/>
          <p:cNvGrpSpPr/>
          <p:nvPr/>
        </p:nvGrpSpPr>
        <p:grpSpPr>
          <a:xfrm>
            <a:off x="755576" y="908720"/>
            <a:ext cx="4454180" cy="1845892"/>
            <a:chOff x="2717632" y="3236349"/>
            <a:chExt cx="4187384" cy="2461189"/>
          </a:xfrm>
        </p:grpSpPr>
        <p:grpSp>
          <p:nvGrpSpPr>
            <p:cNvPr id="6" name="群組 5"/>
            <p:cNvGrpSpPr/>
            <p:nvPr/>
          </p:nvGrpSpPr>
          <p:grpSpPr>
            <a:xfrm>
              <a:off x="2717632" y="3236349"/>
              <a:ext cx="4187384" cy="2461189"/>
              <a:chOff x="1916352" y="1992995"/>
              <a:chExt cx="4187384" cy="2461189"/>
            </a:xfrm>
          </p:grpSpPr>
          <p:sp>
            <p:nvSpPr>
              <p:cNvPr id="15" name="橢圓 14"/>
              <p:cNvSpPr/>
              <p:nvPr/>
            </p:nvSpPr>
            <p:spPr>
              <a:xfrm>
                <a:off x="1916352" y="3844584"/>
                <a:ext cx="612161" cy="609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75" dirty="0">
                    <a:solidFill>
                      <a:schemeClr val="tx1"/>
                    </a:solidFill>
                  </a:rPr>
                  <a:t>1</a:t>
                </a:r>
                <a:endParaRPr lang="zh-TW" altLang="en-US" sz="2475" dirty="0">
                  <a:solidFill>
                    <a:schemeClr val="tx1"/>
                  </a:solidFill>
                </a:endParaRPr>
              </a:p>
            </p:txBody>
          </p:sp>
          <p:sp>
            <p:nvSpPr>
              <p:cNvPr id="16" name="橢圓 15"/>
              <p:cNvSpPr/>
              <p:nvPr/>
            </p:nvSpPr>
            <p:spPr>
              <a:xfrm>
                <a:off x="3121762" y="3844584"/>
                <a:ext cx="612161" cy="609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75" dirty="0">
                    <a:solidFill>
                      <a:schemeClr val="tx1"/>
                    </a:solidFill>
                  </a:rPr>
                  <a:t>2</a:t>
                </a:r>
                <a:endParaRPr lang="zh-TW" altLang="en-US" sz="2475" dirty="0">
                  <a:solidFill>
                    <a:schemeClr val="tx1"/>
                  </a:solidFill>
                </a:endParaRPr>
              </a:p>
            </p:txBody>
          </p:sp>
          <p:sp>
            <p:nvSpPr>
              <p:cNvPr id="17" name="橢圓 16"/>
              <p:cNvSpPr/>
              <p:nvPr/>
            </p:nvSpPr>
            <p:spPr>
              <a:xfrm>
                <a:off x="4299834" y="3844584"/>
                <a:ext cx="612161" cy="609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75" dirty="0">
                    <a:solidFill>
                      <a:schemeClr val="tx1"/>
                    </a:solidFill>
                  </a:rPr>
                  <a:t>3</a:t>
                </a:r>
                <a:endParaRPr lang="zh-TW" altLang="en-US" sz="2475" dirty="0">
                  <a:solidFill>
                    <a:schemeClr val="tx1"/>
                  </a:solidFill>
                </a:endParaRPr>
              </a:p>
            </p:txBody>
          </p:sp>
          <p:sp>
            <p:nvSpPr>
              <p:cNvPr id="18" name="橢圓 17"/>
              <p:cNvSpPr/>
              <p:nvPr/>
            </p:nvSpPr>
            <p:spPr>
              <a:xfrm>
                <a:off x="5491575" y="3844584"/>
                <a:ext cx="612161" cy="609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75" i="1" dirty="0">
                    <a:solidFill>
                      <a:schemeClr val="tx1"/>
                    </a:solidFill>
                  </a:rPr>
                  <a:t>m</a:t>
                </a:r>
                <a:endParaRPr lang="zh-TW" altLang="en-US" sz="2475" i="1" dirty="0">
                  <a:solidFill>
                    <a:schemeClr val="tx1"/>
                  </a:solidFill>
                </a:endParaRPr>
              </a:p>
            </p:txBody>
          </p:sp>
          <p:sp>
            <p:nvSpPr>
              <p:cNvPr id="19" name="橢圓 18"/>
              <p:cNvSpPr/>
              <p:nvPr/>
            </p:nvSpPr>
            <p:spPr>
              <a:xfrm>
                <a:off x="2253210" y="2950557"/>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dirty="0">
                    <a:solidFill>
                      <a:schemeClr val="tx1"/>
                    </a:solidFill>
                  </a:rPr>
                  <a:t>1</a:t>
                </a:r>
                <a:endParaRPr lang="zh-TW" altLang="en-US" sz="2475" dirty="0">
                  <a:solidFill>
                    <a:schemeClr val="tx1"/>
                  </a:solidFill>
                </a:endParaRPr>
              </a:p>
            </p:txBody>
          </p:sp>
          <p:sp>
            <p:nvSpPr>
              <p:cNvPr id="20" name="橢圓 19"/>
              <p:cNvSpPr/>
              <p:nvPr/>
            </p:nvSpPr>
            <p:spPr>
              <a:xfrm>
                <a:off x="3007884" y="2951975"/>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dirty="0">
                    <a:solidFill>
                      <a:schemeClr val="tx1"/>
                    </a:solidFill>
                  </a:rPr>
                  <a:t>2</a:t>
                </a:r>
                <a:endParaRPr lang="zh-TW" altLang="en-US" sz="2475" dirty="0">
                  <a:solidFill>
                    <a:schemeClr val="tx1"/>
                  </a:solidFill>
                </a:endParaRPr>
              </a:p>
            </p:txBody>
          </p:sp>
          <p:sp>
            <p:nvSpPr>
              <p:cNvPr id="21" name="橢圓 20"/>
              <p:cNvSpPr/>
              <p:nvPr/>
            </p:nvSpPr>
            <p:spPr>
              <a:xfrm>
                <a:off x="3960807" y="2941043"/>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i="1" dirty="0">
                    <a:solidFill>
                      <a:schemeClr val="tx1"/>
                    </a:solidFill>
                  </a:rPr>
                  <a:t>k</a:t>
                </a:r>
                <a:endParaRPr lang="zh-TW" altLang="en-US" sz="2475" i="1" dirty="0">
                  <a:solidFill>
                    <a:schemeClr val="tx1"/>
                  </a:solidFill>
                </a:endParaRPr>
              </a:p>
            </p:txBody>
          </p:sp>
          <p:sp>
            <p:nvSpPr>
              <p:cNvPr id="22" name="橢圓 21"/>
              <p:cNvSpPr/>
              <p:nvPr/>
            </p:nvSpPr>
            <p:spPr>
              <a:xfrm>
                <a:off x="3688002" y="1992995"/>
                <a:ext cx="612161" cy="6096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75" dirty="0">
                    <a:solidFill>
                      <a:schemeClr val="tx1"/>
                    </a:solidFill>
                  </a:rPr>
                  <a:t>1</a:t>
                </a:r>
                <a:endParaRPr lang="zh-TW" altLang="en-US" sz="2475" dirty="0">
                  <a:solidFill>
                    <a:schemeClr val="tx1"/>
                  </a:solidFill>
                </a:endParaRPr>
              </a:p>
            </p:txBody>
          </p:sp>
          <p:cxnSp>
            <p:nvCxnSpPr>
              <p:cNvPr id="23" name="直線接點 22"/>
              <p:cNvCxnSpPr>
                <a:cxnSpLocks/>
                <a:stCxn id="15" idx="0"/>
                <a:endCxn id="19" idx="4"/>
              </p:cNvCxnSpPr>
              <p:nvPr/>
            </p:nvCxnSpPr>
            <p:spPr>
              <a:xfrm flipV="1">
                <a:off x="2222433" y="3560157"/>
                <a:ext cx="336858" cy="28442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cxnSpLocks/>
                <a:stCxn id="15" idx="0"/>
                <a:endCxn id="20" idx="4"/>
              </p:cNvCxnSpPr>
              <p:nvPr/>
            </p:nvCxnSpPr>
            <p:spPr>
              <a:xfrm flipV="1">
                <a:off x="2222433" y="3561575"/>
                <a:ext cx="1091532" cy="283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cxnSpLocks/>
                <a:stCxn id="15" idx="0"/>
                <a:endCxn id="21" idx="4"/>
              </p:cNvCxnSpPr>
              <p:nvPr/>
            </p:nvCxnSpPr>
            <p:spPr>
              <a:xfrm flipV="1">
                <a:off x="2222433" y="3550643"/>
                <a:ext cx="2044455" cy="2939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cxnSpLocks/>
                <a:stCxn id="16" idx="0"/>
                <a:endCxn id="19" idx="4"/>
              </p:cNvCxnSpPr>
              <p:nvPr/>
            </p:nvCxnSpPr>
            <p:spPr>
              <a:xfrm flipH="1" flipV="1">
                <a:off x="2559291" y="3560157"/>
                <a:ext cx="868552" cy="284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cxnSpLocks/>
                <a:stCxn id="16" idx="0"/>
                <a:endCxn id="20" idx="4"/>
              </p:cNvCxnSpPr>
              <p:nvPr/>
            </p:nvCxnSpPr>
            <p:spPr>
              <a:xfrm flipH="1" flipV="1">
                <a:off x="3313965" y="3561575"/>
                <a:ext cx="113878" cy="283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cxnSpLocks/>
                <a:stCxn id="16" idx="0"/>
                <a:endCxn id="21" idx="4"/>
              </p:cNvCxnSpPr>
              <p:nvPr/>
            </p:nvCxnSpPr>
            <p:spPr>
              <a:xfrm flipV="1">
                <a:off x="3427843" y="3550643"/>
                <a:ext cx="839045" cy="2939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cxnSpLocks/>
                <a:stCxn id="17" idx="0"/>
                <a:endCxn id="20" idx="4"/>
              </p:cNvCxnSpPr>
              <p:nvPr/>
            </p:nvCxnSpPr>
            <p:spPr>
              <a:xfrm flipH="1" flipV="1">
                <a:off x="3313965" y="3561575"/>
                <a:ext cx="1291951" cy="283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a:stCxn id="17" idx="0"/>
                <a:endCxn id="19" idx="4"/>
              </p:cNvCxnSpPr>
              <p:nvPr/>
            </p:nvCxnSpPr>
            <p:spPr>
              <a:xfrm flipH="1" flipV="1">
                <a:off x="2559291" y="3560157"/>
                <a:ext cx="2046624" cy="284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cxnSpLocks/>
                <a:stCxn id="17" idx="0"/>
                <a:endCxn id="21" idx="4"/>
              </p:cNvCxnSpPr>
              <p:nvPr/>
            </p:nvCxnSpPr>
            <p:spPr>
              <a:xfrm flipH="1" flipV="1">
                <a:off x="4266888" y="3550643"/>
                <a:ext cx="339028" cy="2939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cxnSpLocks/>
                <a:stCxn id="18" idx="0"/>
                <a:endCxn id="19" idx="4"/>
              </p:cNvCxnSpPr>
              <p:nvPr/>
            </p:nvCxnSpPr>
            <p:spPr>
              <a:xfrm flipH="1" flipV="1">
                <a:off x="2559291" y="3560157"/>
                <a:ext cx="3238365" cy="284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cxnSpLocks/>
                <a:stCxn id="18" idx="0"/>
                <a:endCxn id="20" idx="4"/>
              </p:cNvCxnSpPr>
              <p:nvPr/>
            </p:nvCxnSpPr>
            <p:spPr>
              <a:xfrm flipH="1" flipV="1">
                <a:off x="3313965" y="3561575"/>
                <a:ext cx="2483691" cy="283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cxnSpLocks/>
                <a:stCxn id="18" idx="0"/>
                <a:endCxn id="21" idx="4"/>
              </p:cNvCxnSpPr>
              <p:nvPr/>
            </p:nvCxnSpPr>
            <p:spPr>
              <a:xfrm flipH="1" flipV="1">
                <a:off x="4266888" y="3550643"/>
                <a:ext cx="1530768" cy="2939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3643535" y="2951975"/>
                <a:ext cx="360471" cy="584776"/>
              </a:xfrm>
              <a:prstGeom prst="rect">
                <a:avLst/>
              </a:prstGeom>
              <a:noFill/>
            </p:spPr>
            <p:txBody>
              <a:bodyPr wrap="none" rtlCol="0">
                <a:spAutoFit/>
              </a:bodyPr>
              <a:lstStyle/>
              <a:p>
                <a:r>
                  <a:rPr lang="en-US" altLang="zh-TW" sz="2250" dirty="0"/>
                  <a:t>…</a:t>
                </a:r>
                <a:endParaRPr lang="zh-TW" altLang="en-US" sz="2250" dirty="0"/>
              </a:p>
            </p:txBody>
          </p:sp>
          <p:sp>
            <p:nvSpPr>
              <p:cNvPr id="36" name="文字方塊 35"/>
              <p:cNvSpPr txBox="1"/>
              <p:nvPr/>
            </p:nvSpPr>
            <p:spPr>
              <a:xfrm>
                <a:off x="4911666" y="3845651"/>
                <a:ext cx="360471" cy="584776"/>
              </a:xfrm>
              <a:prstGeom prst="rect">
                <a:avLst/>
              </a:prstGeom>
              <a:noFill/>
            </p:spPr>
            <p:txBody>
              <a:bodyPr wrap="none" rtlCol="0">
                <a:spAutoFit/>
              </a:bodyPr>
              <a:lstStyle/>
              <a:p>
                <a:r>
                  <a:rPr lang="en-US" altLang="zh-TW" sz="2250" dirty="0"/>
                  <a:t>…</a:t>
                </a:r>
                <a:endParaRPr lang="zh-TW" altLang="en-US" sz="2250" dirty="0"/>
              </a:p>
            </p:txBody>
          </p:sp>
          <p:cxnSp>
            <p:nvCxnSpPr>
              <p:cNvPr id="37" name="直線單箭頭接點 36"/>
              <p:cNvCxnSpPr>
                <a:cxnSpLocks/>
                <a:stCxn id="19" idx="0"/>
                <a:endCxn id="22" idx="4"/>
              </p:cNvCxnSpPr>
              <p:nvPr/>
            </p:nvCxnSpPr>
            <p:spPr>
              <a:xfrm flipV="1">
                <a:off x="2559291" y="2602595"/>
                <a:ext cx="1434792" cy="347962"/>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cxnSpLocks/>
                <a:stCxn id="20" idx="0"/>
                <a:endCxn id="22" idx="4"/>
              </p:cNvCxnSpPr>
              <p:nvPr/>
            </p:nvCxnSpPr>
            <p:spPr>
              <a:xfrm flipV="1">
                <a:off x="3313965" y="2602595"/>
                <a:ext cx="680118" cy="34938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cxnSpLocks/>
                <a:stCxn id="21" idx="0"/>
                <a:endCxn id="22" idx="4"/>
              </p:cNvCxnSpPr>
              <p:nvPr/>
            </p:nvCxnSpPr>
            <p:spPr>
              <a:xfrm flipH="1" flipV="1">
                <a:off x="3994083" y="2602595"/>
                <a:ext cx="272805" cy="338448"/>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5471254" y="2966013"/>
                <a:ext cx="632482"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i="1" kern="0" spc="-150" dirty="0">
                    <a:solidFill>
                      <a:schemeClr val="tx1"/>
                    </a:solidFill>
                  </a:rPr>
                  <a:t>p</a:t>
                </a:r>
                <a:endParaRPr lang="zh-TW" altLang="en-US" sz="2475" i="1" kern="0" spc="-150" dirty="0">
                  <a:solidFill>
                    <a:schemeClr val="tx1"/>
                  </a:solidFill>
                </a:endParaRPr>
              </a:p>
            </p:txBody>
          </p:sp>
        </p:grpSp>
        <p:cxnSp>
          <p:nvCxnSpPr>
            <p:cNvPr id="7" name="直線單箭頭接點 6"/>
            <p:cNvCxnSpPr>
              <a:cxnSpLocks/>
              <a:stCxn id="40" idx="0"/>
            </p:cNvCxnSpPr>
            <p:nvPr/>
          </p:nvCxnSpPr>
          <p:spPr>
            <a:xfrm flipH="1" flipV="1">
              <a:off x="4806244" y="3867503"/>
              <a:ext cx="1782531" cy="341864"/>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a:cxnSpLocks/>
              <a:stCxn id="15" idx="0"/>
              <a:endCxn id="40" idx="4"/>
            </p:cNvCxnSpPr>
            <p:nvPr/>
          </p:nvCxnSpPr>
          <p:spPr>
            <a:xfrm flipV="1">
              <a:off x="3023713" y="4818967"/>
              <a:ext cx="3565062" cy="26897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a:cxnSpLocks/>
              <a:stCxn id="15" idx="0"/>
              <a:endCxn id="40" idx="4"/>
            </p:cNvCxnSpPr>
            <p:nvPr/>
          </p:nvCxnSpPr>
          <p:spPr>
            <a:xfrm flipV="1">
              <a:off x="3023713" y="4818967"/>
              <a:ext cx="3565062" cy="26897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cxnSpLocks/>
              <a:stCxn id="16" idx="0"/>
              <a:endCxn id="40" idx="4"/>
            </p:cNvCxnSpPr>
            <p:nvPr/>
          </p:nvCxnSpPr>
          <p:spPr>
            <a:xfrm flipV="1">
              <a:off x="4229123" y="4818967"/>
              <a:ext cx="2359652" cy="26897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cxnSpLocks/>
              <a:stCxn id="18" idx="0"/>
            </p:cNvCxnSpPr>
            <p:nvPr/>
          </p:nvCxnSpPr>
          <p:spPr>
            <a:xfrm flipH="1" flipV="1">
              <a:off x="6588775" y="4818967"/>
              <a:ext cx="10161" cy="26897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41" name="內容版面配置區 2"/>
          <p:cNvSpPr txBox="1">
            <a:spLocks/>
          </p:cNvSpPr>
          <p:nvPr/>
        </p:nvSpPr>
        <p:spPr>
          <a:xfrm>
            <a:off x="-620177" y="2917622"/>
            <a:ext cx="3185396" cy="2323949"/>
          </a:xfrm>
          <a:prstGeom prst="rect">
            <a:avLst/>
          </a:prstGeom>
        </p:spPr>
        <p:txBody>
          <a:bodyPr vert="horz" lIns="0" tIns="34290" rIns="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6700" indent="-266700">
              <a:lnSpc>
                <a:spcPct val="120000"/>
              </a:lnSpc>
              <a:buFont typeface="Wingdings" panose="05000000000000000000" pitchFamily="2" charset="2"/>
              <a:buChar char="l"/>
            </a:pPr>
            <a:endParaRPr lang="zh-TW" altLang="en-US" sz="1800" dirty="0">
              <a:solidFill>
                <a:srgbClr val="FF0000"/>
              </a:solidFill>
              <a:latin typeface="微軟正黑體" panose="020B0604030504040204" pitchFamily="34" charset="-120"/>
              <a:ea typeface="微軟正黑體" panose="020B0604030504040204" pitchFamily="34" charset="-120"/>
            </a:endParaRPr>
          </a:p>
        </p:txBody>
      </p:sp>
      <p:sp>
        <p:nvSpPr>
          <p:cNvPr id="65" name="文字方塊 64"/>
          <p:cNvSpPr txBox="1"/>
          <p:nvPr/>
        </p:nvSpPr>
        <p:spPr>
          <a:xfrm>
            <a:off x="3916271" y="1638482"/>
            <a:ext cx="383438" cy="438582"/>
          </a:xfrm>
          <a:prstGeom prst="rect">
            <a:avLst/>
          </a:prstGeom>
          <a:noFill/>
        </p:spPr>
        <p:txBody>
          <a:bodyPr wrap="none" rtlCol="0">
            <a:spAutoFit/>
          </a:bodyPr>
          <a:lstStyle/>
          <a:p>
            <a:r>
              <a:rPr lang="en-US" altLang="zh-TW" sz="2250" dirty="0"/>
              <a:t>…</a:t>
            </a:r>
            <a:endParaRPr lang="zh-TW" altLang="en-US" sz="2250" dirty="0"/>
          </a:p>
        </p:txBody>
      </p:sp>
      <p:cxnSp>
        <p:nvCxnSpPr>
          <p:cNvPr id="47" name="直線單箭頭接點 46">
            <a:extLst>
              <a:ext uri="{FF2B5EF4-FFF2-40B4-BE49-F238E27FC236}">
                <a16:creationId xmlns:a16="http://schemas.microsoft.com/office/drawing/2014/main" id="{AD016D3B-642E-4219-ADB1-BFAA50370C9E}"/>
              </a:ext>
            </a:extLst>
          </p:cNvPr>
          <p:cNvCxnSpPr>
            <a:cxnSpLocks/>
            <a:stCxn id="17" idx="0"/>
            <a:endCxn id="40" idx="4"/>
          </p:cNvCxnSpPr>
          <p:nvPr/>
        </p:nvCxnSpPr>
        <p:spPr>
          <a:xfrm flipV="1">
            <a:off x="3616502" y="2095684"/>
            <a:ext cx="1256864" cy="201728"/>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8BCC6706-A0AA-4E80-B440-79807642CCCF}"/>
              </a:ext>
            </a:extLst>
          </p:cNvPr>
          <p:cNvCxnSpPr>
            <a:cxnSpLocks/>
            <a:endCxn id="22" idx="4"/>
          </p:cNvCxnSpPr>
          <p:nvPr/>
        </p:nvCxnSpPr>
        <p:spPr>
          <a:xfrm flipH="1" flipV="1">
            <a:off x="2965688" y="1365919"/>
            <a:ext cx="1076420" cy="380789"/>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標題 1">
                <a:extLst>
                  <a:ext uri="{FF2B5EF4-FFF2-40B4-BE49-F238E27FC236}">
                    <a16:creationId xmlns:a16="http://schemas.microsoft.com/office/drawing/2014/main" id="{ADDA7114-22CB-4BB7-92B0-C994850651DD}"/>
                  </a:ext>
                </a:extLst>
              </p:cNvPr>
              <p:cNvSpPr txBox="1">
                <a:spLocks/>
              </p:cNvSpPr>
              <p:nvPr/>
            </p:nvSpPr>
            <p:spPr>
              <a:xfrm>
                <a:off x="5537686" y="4892977"/>
                <a:ext cx="3697353" cy="580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sSubSup>
                        <m:sSubSupPr>
                          <m:ctrlPr>
                            <a:rPr lang="zh-TW" altLang="zh-TW" sz="2700" i="1" kern="100" smtClean="0">
                              <a:latin typeface="Cambria Math" panose="02040503050406030204" pitchFamily="18" charset="0"/>
                              <a:cs typeface="新細明體"/>
                            </a:rPr>
                          </m:ctrlPr>
                        </m:sSubSupPr>
                        <m:e>
                          <m:r>
                            <a:rPr lang="en-US" altLang="zh-TW" sz="2700" kern="100">
                              <a:latin typeface="Cambria Math" panose="02040503050406030204" pitchFamily="18" charset="0"/>
                              <a:cs typeface="新細明體"/>
                            </a:rPr>
                            <m:t>𝐰</m:t>
                          </m:r>
                        </m:e>
                        <m:sub>
                          <m:r>
                            <a:rPr lang="en-US" altLang="zh-TW" sz="2700" kern="100">
                              <a:latin typeface="Cambria Math" panose="02040503050406030204" pitchFamily="18" charset="0"/>
                              <a:cs typeface="新細明體"/>
                            </a:rPr>
                            <m:t>𝑘</m:t>
                          </m:r>
                        </m:sub>
                        <m:sup>
                          <m:r>
                            <a:rPr lang="en-US" altLang="zh-TW" sz="2700" kern="100">
                              <a:latin typeface="Cambria Math" panose="02040503050406030204" pitchFamily="18" charset="0"/>
                              <a:cs typeface="新細明體"/>
                            </a:rPr>
                            <m:t>′</m:t>
                          </m:r>
                        </m:sup>
                      </m:sSubSup>
                      <m:r>
                        <a:rPr lang="en-US" altLang="zh-TW" sz="2700" i="1" kern="100">
                          <a:latin typeface="Cambria Math" panose="02040503050406030204" pitchFamily="18" charset="0"/>
                          <a:cs typeface="新細明體"/>
                        </a:rPr>
                        <m:t> </m:t>
                      </m:r>
                      <m:r>
                        <a:rPr lang="en-US" altLang="zh-TW" sz="2700" i="1" kern="100">
                          <a:latin typeface="Cambria Math" panose="02040503050406030204" pitchFamily="18" charset="0"/>
                          <a:cs typeface="新細明體"/>
                          <a:sym typeface="Symbol" panose="05050102010706020507" pitchFamily="18" charset="2"/>
                        </a:rPr>
                        <m:t> </m:t>
                      </m:r>
                      <m:r>
                        <a:rPr lang="en-US" altLang="zh-TW" sz="2700" kern="100">
                          <a:latin typeface="Cambria Math" panose="02040503050406030204" pitchFamily="18" charset="0"/>
                          <a:cs typeface="新細明體"/>
                        </a:rPr>
                        <m:t>𝐰</m:t>
                      </m:r>
                      <m:r>
                        <a:rPr lang="en-US" altLang="zh-TW" sz="2700" kern="100">
                          <a:latin typeface="Cambria Math" panose="02040503050406030204" pitchFamily="18" charset="0"/>
                          <a:cs typeface="新細明體"/>
                        </a:rPr>
                        <m:t>−</m:t>
                      </m:r>
                      <m:d>
                        <m:dPr>
                          <m:begChr m:val="{"/>
                          <m:endChr m:val="}"/>
                          <m:ctrlPr>
                            <a:rPr lang="zh-TW" altLang="zh-TW" sz="2700" i="1" kern="100">
                              <a:latin typeface="Cambria Math" panose="02040503050406030204" pitchFamily="18" charset="0"/>
                              <a:cs typeface="新細明體"/>
                            </a:rPr>
                          </m:ctrlPr>
                        </m:dPr>
                        <m:e>
                          <m:sSubSup>
                            <m:sSubSupPr>
                              <m:ctrlPr>
                                <a:rPr lang="zh-TW" altLang="zh-TW" sz="2700" i="1" kern="100">
                                  <a:latin typeface="Cambria Math" panose="02040503050406030204" pitchFamily="18" charset="0"/>
                                  <a:cs typeface="新細明體"/>
                                </a:rPr>
                              </m:ctrlPr>
                            </m:sSubSupPr>
                            <m:e>
                              <m:sSubSup>
                                <m:sSubSupPr>
                                  <m:ctrlPr>
                                    <a:rPr lang="zh-TW" altLang="zh-TW" sz="2700" i="1" kern="100">
                                      <a:latin typeface="Cambria Math" panose="02040503050406030204" pitchFamily="18" charset="0"/>
                                      <a:cs typeface="新細明體"/>
                                    </a:rPr>
                                  </m:ctrlPr>
                                </m:sSubSupPr>
                                <m:e>
                                  <m:r>
                                    <a:rPr lang="en-US" altLang="zh-TW" sz="2700" i="1" kern="100">
                                      <a:latin typeface="Cambria Math" panose="02040503050406030204" pitchFamily="18" charset="0"/>
                                      <a:cs typeface="新細明體"/>
                                    </a:rPr>
                                    <m:t>𝑤</m:t>
                                  </m:r>
                                </m:e>
                                <m:sub>
                                  <m:r>
                                    <a:rPr lang="en-US" altLang="zh-TW" sz="2700" kern="100">
                                      <a:latin typeface="Cambria Math" panose="02040503050406030204" pitchFamily="18" charset="0"/>
                                      <a:cs typeface="新細明體"/>
                                    </a:rPr>
                                    <m:t>𝑘</m:t>
                                  </m:r>
                                </m:sub>
                                <m:sup>
                                  <m:r>
                                    <a:rPr lang="en-US" altLang="zh-TW" sz="2700" kern="100">
                                      <a:latin typeface="Cambria Math" panose="02040503050406030204" pitchFamily="18" charset="0"/>
                                      <a:cs typeface="新細明體"/>
                                    </a:rPr>
                                    <m:t>𝑜</m:t>
                                  </m:r>
                                </m:sup>
                              </m:sSubSup>
                              <m:r>
                                <a:rPr lang="en-US" altLang="zh-TW" sz="2700" kern="100">
                                  <a:latin typeface="Cambria Math" panose="02040503050406030204" pitchFamily="18" charset="0"/>
                                  <a:cs typeface="新細明體"/>
                                </a:rPr>
                                <m:t>,</m:t>
                              </m:r>
                              <m:r>
                                <a:rPr lang="en-US" altLang="zh-TW" sz="2700" i="1" kern="100">
                                  <a:latin typeface="Cambria Math" panose="02040503050406030204" pitchFamily="18" charset="0"/>
                                  <a:cs typeface="新細明體"/>
                                </a:rPr>
                                <m:t>𝑤</m:t>
                              </m:r>
                            </m:e>
                            <m:sub>
                              <m:r>
                                <a:rPr lang="en-US" altLang="zh-TW" sz="2700" kern="100">
                                  <a:latin typeface="Cambria Math" panose="02040503050406030204" pitchFamily="18" charset="0"/>
                                  <a:cs typeface="新細明體"/>
                                </a:rPr>
                                <m:t>𝑘</m:t>
                              </m:r>
                              <m:r>
                                <a:rPr lang="en-US" altLang="zh-TW" sz="2700" kern="100">
                                  <a:latin typeface="Cambria Math" panose="02040503050406030204" pitchFamily="18" charset="0"/>
                                  <a:cs typeface="新細明體"/>
                                </a:rPr>
                                <m:t>0</m:t>
                              </m:r>
                            </m:sub>
                            <m:sup>
                              <m:r>
                                <a:rPr lang="en-US" altLang="zh-TW" sz="2700" i="1" kern="100">
                                  <a:latin typeface="Cambria Math" panose="02040503050406030204" pitchFamily="18" charset="0"/>
                                  <a:cs typeface="新細明體"/>
                                </a:rPr>
                                <m:t>𝐻</m:t>
                              </m:r>
                            </m:sup>
                          </m:sSubSup>
                          <m:r>
                            <a:rPr lang="en-US" altLang="zh-TW" sz="2700" kern="100">
                              <a:latin typeface="Cambria Math" panose="02040503050406030204" pitchFamily="18" charset="0"/>
                              <a:cs typeface="新細明體"/>
                            </a:rPr>
                            <m:t>, </m:t>
                          </m:r>
                          <m:sSubSup>
                            <m:sSubSupPr>
                              <m:ctrlPr>
                                <a:rPr lang="zh-TW" altLang="zh-TW" sz="2700" i="1" kern="100">
                                  <a:latin typeface="Cambria Math" panose="02040503050406030204" pitchFamily="18" charset="0"/>
                                  <a:cs typeface="新細明體"/>
                                </a:rPr>
                              </m:ctrlPr>
                            </m:sSubSupPr>
                            <m:e>
                              <m:r>
                                <a:rPr lang="en-US" altLang="zh-TW" sz="2700" kern="100">
                                  <a:latin typeface="Cambria Math" panose="02040503050406030204" pitchFamily="18" charset="0"/>
                                  <a:cs typeface="新細明體"/>
                                </a:rPr>
                                <m:t>𝐰</m:t>
                              </m:r>
                            </m:e>
                            <m:sub>
                              <m:r>
                                <a:rPr lang="en-US" altLang="zh-TW" sz="2700" kern="100">
                                  <a:latin typeface="Cambria Math" panose="02040503050406030204" pitchFamily="18" charset="0"/>
                                  <a:cs typeface="新細明體"/>
                                </a:rPr>
                                <m:t>𝑘</m:t>
                              </m:r>
                            </m:sub>
                            <m:sup>
                              <m:r>
                                <a:rPr lang="en-US" altLang="zh-TW" sz="2700" kern="100">
                                  <a:latin typeface="Cambria Math" panose="02040503050406030204" pitchFamily="18" charset="0"/>
                                  <a:cs typeface="新細明體"/>
                                </a:rPr>
                                <m:t>𝐻</m:t>
                              </m:r>
                            </m:sup>
                          </m:sSubSup>
                        </m:e>
                      </m:d>
                    </m:oMath>
                  </m:oMathPara>
                </a14:m>
                <a:endParaRPr lang="zh-TW" altLang="en-US" dirty="0"/>
              </a:p>
            </p:txBody>
          </p:sp>
        </mc:Choice>
        <mc:Fallback xmlns="">
          <p:sp>
            <p:nvSpPr>
              <p:cNvPr id="44" name="標題 1">
                <a:extLst>
                  <a:ext uri="{FF2B5EF4-FFF2-40B4-BE49-F238E27FC236}">
                    <a16:creationId xmlns:a16="http://schemas.microsoft.com/office/drawing/2014/main" id="{ADDA7114-22CB-4BB7-92B0-C994850651DD}"/>
                  </a:ext>
                </a:extLst>
              </p:cNvPr>
              <p:cNvSpPr txBox="1">
                <a:spLocks noRot="1" noChangeAspect="1" noMove="1" noResize="1" noEditPoints="1" noAdjustHandles="1" noChangeArrowheads="1" noChangeShapeType="1" noTextEdit="1"/>
              </p:cNvSpPr>
              <p:nvPr/>
            </p:nvSpPr>
            <p:spPr>
              <a:xfrm>
                <a:off x="5537686" y="4892977"/>
                <a:ext cx="3697353" cy="580925"/>
              </a:xfrm>
              <a:prstGeom prst="rect">
                <a:avLst/>
              </a:prstGeom>
              <a:blipFill>
                <a:blip r:embed="rId3"/>
                <a:stretch>
                  <a:fillRect/>
                </a:stretch>
              </a:blipFill>
            </p:spPr>
            <p:txBody>
              <a:bodyPr/>
              <a:lstStyle/>
              <a:p>
                <a:r>
                  <a:rPr lang="zh-TW" altLang="en-US">
                    <a:noFill/>
                  </a:rPr>
                  <a:t> </a:t>
                </a:r>
              </a:p>
            </p:txBody>
          </p:sp>
        </mc:Fallback>
      </mc:AlternateContent>
      <p:grpSp>
        <p:nvGrpSpPr>
          <p:cNvPr id="45" name="群組 44">
            <a:extLst>
              <a:ext uri="{FF2B5EF4-FFF2-40B4-BE49-F238E27FC236}">
                <a16:creationId xmlns:a16="http://schemas.microsoft.com/office/drawing/2014/main" id="{145A3D40-2536-4467-9BFD-36CF75A90435}"/>
              </a:ext>
            </a:extLst>
          </p:cNvPr>
          <p:cNvGrpSpPr/>
          <p:nvPr/>
        </p:nvGrpSpPr>
        <p:grpSpPr>
          <a:xfrm>
            <a:off x="850086" y="3996476"/>
            <a:ext cx="4454180" cy="1845892"/>
            <a:chOff x="2717632" y="3236349"/>
            <a:chExt cx="4187384" cy="2461189"/>
          </a:xfrm>
        </p:grpSpPr>
        <p:grpSp>
          <p:nvGrpSpPr>
            <p:cNvPr id="46" name="群組 45">
              <a:extLst>
                <a:ext uri="{FF2B5EF4-FFF2-40B4-BE49-F238E27FC236}">
                  <a16:creationId xmlns:a16="http://schemas.microsoft.com/office/drawing/2014/main" id="{84F837E1-C344-46DE-AEF3-DBBC4391CEA8}"/>
                </a:ext>
              </a:extLst>
            </p:cNvPr>
            <p:cNvGrpSpPr/>
            <p:nvPr/>
          </p:nvGrpSpPr>
          <p:grpSpPr>
            <a:xfrm>
              <a:off x="2717632" y="3236349"/>
              <a:ext cx="4187384" cy="2461189"/>
              <a:chOff x="1916352" y="1992995"/>
              <a:chExt cx="4187384" cy="2461189"/>
            </a:xfrm>
          </p:grpSpPr>
          <p:sp>
            <p:nvSpPr>
              <p:cNvPr id="53" name="橢圓 52">
                <a:extLst>
                  <a:ext uri="{FF2B5EF4-FFF2-40B4-BE49-F238E27FC236}">
                    <a16:creationId xmlns:a16="http://schemas.microsoft.com/office/drawing/2014/main" id="{A01ABAF2-2874-4074-9ECB-322468E796B7}"/>
                  </a:ext>
                </a:extLst>
              </p:cNvPr>
              <p:cNvSpPr/>
              <p:nvPr/>
            </p:nvSpPr>
            <p:spPr>
              <a:xfrm>
                <a:off x="1916352" y="3844584"/>
                <a:ext cx="612161" cy="609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75" dirty="0">
                    <a:solidFill>
                      <a:schemeClr val="tx1"/>
                    </a:solidFill>
                  </a:rPr>
                  <a:t>1</a:t>
                </a:r>
                <a:endParaRPr lang="zh-TW" altLang="en-US" sz="2475" dirty="0">
                  <a:solidFill>
                    <a:schemeClr val="tx1"/>
                  </a:solidFill>
                </a:endParaRPr>
              </a:p>
            </p:txBody>
          </p:sp>
          <p:sp>
            <p:nvSpPr>
              <p:cNvPr id="54" name="橢圓 53">
                <a:extLst>
                  <a:ext uri="{FF2B5EF4-FFF2-40B4-BE49-F238E27FC236}">
                    <a16:creationId xmlns:a16="http://schemas.microsoft.com/office/drawing/2014/main" id="{C93A6C79-9D87-440C-967F-9F69E67436A5}"/>
                  </a:ext>
                </a:extLst>
              </p:cNvPr>
              <p:cNvSpPr/>
              <p:nvPr/>
            </p:nvSpPr>
            <p:spPr>
              <a:xfrm>
                <a:off x="3121762" y="3844584"/>
                <a:ext cx="612161" cy="609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75" dirty="0">
                    <a:solidFill>
                      <a:schemeClr val="tx1"/>
                    </a:solidFill>
                  </a:rPr>
                  <a:t>2</a:t>
                </a:r>
                <a:endParaRPr lang="zh-TW" altLang="en-US" sz="2475" dirty="0">
                  <a:solidFill>
                    <a:schemeClr val="tx1"/>
                  </a:solidFill>
                </a:endParaRPr>
              </a:p>
            </p:txBody>
          </p:sp>
          <p:sp>
            <p:nvSpPr>
              <p:cNvPr id="55" name="橢圓 54">
                <a:extLst>
                  <a:ext uri="{FF2B5EF4-FFF2-40B4-BE49-F238E27FC236}">
                    <a16:creationId xmlns:a16="http://schemas.microsoft.com/office/drawing/2014/main" id="{706C8320-DE20-480E-87D2-C30A3FAE5067}"/>
                  </a:ext>
                </a:extLst>
              </p:cNvPr>
              <p:cNvSpPr/>
              <p:nvPr/>
            </p:nvSpPr>
            <p:spPr>
              <a:xfrm>
                <a:off x="4299834" y="3844584"/>
                <a:ext cx="612161" cy="609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75" dirty="0">
                    <a:solidFill>
                      <a:schemeClr val="tx1"/>
                    </a:solidFill>
                  </a:rPr>
                  <a:t>3</a:t>
                </a:r>
                <a:endParaRPr lang="zh-TW" altLang="en-US" sz="2475" dirty="0">
                  <a:solidFill>
                    <a:schemeClr val="tx1"/>
                  </a:solidFill>
                </a:endParaRPr>
              </a:p>
            </p:txBody>
          </p:sp>
          <p:sp>
            <p:nvSpPr>
              <p:cNvPr id="56" name="橢圓 55">
                <a:extLst>
                  <a:ext uri="{FF2B5EF4-FFF2-40B4-BE49-F238E27FC236}">
                    <a16:creationId xmlns:a16="http://schemas.microsoft.com/office/drawing/2014/main" id="{9975419B-C6A6-41D1-8585-D8F346A76D58}"/>
                  </a:ext>
                </a:extLst>
              </p:cNvPr>
              <p:cNvSpPr/>
              <p:nvPr/>
            </p:nvSpPr>
            <p:spPr>
              <a:xfrm>
                <a:off x="5491575" y="3844584"/>
                <a:ext cx="612161" cy="609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75" i="1" dirty="0">
                    <a:solidFill>
                      <a:schemeClr val="tx1"/>
                    </a:solidFill>
                  </a:rPr>
                  <a:t>m</a:t>
                </a:r>
                <a:endParaRPr lang="zh-TW" altLang="en-US" sz="2475" i="1" dirty="0">
                  <a:solidFill>
                    <a:schemeClr val="tx1"/>
                  </a:solidFill>
                </a:endParaRPr>
              </a:p>
            </p:txBody>
          </p:sp>
          <p:sp>
            <p:nvSpPr>
              <p:cNvPr id="57" name="橢圓 56">
                <a:extLst>
                  <a:ext uri="{FF2B5EF4-FFF2-40B4-BE49-F238E27FC236}">
                    <a16:creationId xmlns:a16="http://schemas.microsoft.com/office/drawing/2014/main" id="{8DDDAE06-3493-4C20-9234-B5F3A1AB8ECE}"/>
                  </a:ext>
                </a:extLst>
              </p:cNvPr>
              <p:cNvSpPr/>
              <p:nvPr/>
            </p:nvSpPr>
            <p:spPr>
              <a:xfrm>
                <a:off x="2253210" y="2950557"/>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dirty="0">
                    <a:solidFill>
                      <a:schemeClr val="tx1"/>
                    </a:solidFill>
                  </a:rPr>
                  <a:t>1</a:t>
                </a:r>
                <a:endParaRPr lang="zh-TW" altLang="en-US" sz="2475" dirty="0">
                  <a:solidFill>
                    <a:schemeClr val="tx1"/>
                  </a:solidFill>
                </a:endParaRPr>
              </a:p>
            </p:txBody>
          </p:sp>
          <p:sp>
            <p:nvSpPr>
              <p:cNvPr id="58" name="橢圓 57">
                <a:extLst>
                  <a:ext uri="{FF2B5EF4-FFF2-40B4-BE49-F238E27FC236}">
                    <a16:creationId xmlns:a16="http://schemas.microsoft.com/office/drawing/2014/main" id="{EAC34985-A1C8-4EBD-80FE-8A321C0362AE}"/>
                  </a:ext>
                </a:extLst>
              </p:cNvPr>
              <p:cNvSpPr/>
              <p:nvPr/>
            </p:nvSpPr>
            <p:spPr>
              <a:xfrm>
                <a:off x="3007884" y="2951975"/>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dirty="0">
                    <a:solidFill>
                      <a:schemeClr val="tx1"/>
                    </a:solidFill>
                  </a:rPr>
                  <a:t>2</a:t>
                </a:r>
                <a:endParaRPr lang="zh-TW" altLang="en-US" sz="2475" dirty="0">
                  <a:solidFill>
                    <a:schemeClr val="tx1"/>
                  </a:solidFill>
                </a:endParaRPr>
              </a:p>
            </p:txBody>
          </p:sp>
          <p:sp>
            <p:nvSpPr>
              <p:cNvPr id="59" name="橢圓 58">
                <a:extLst>
                  <a:ext uri="{FF2B5EF4-FFF2-40B4-BE49-F238E27FC236}">
                    <a16:creationId xmlns:a16="http://schemas.microsoft.com/office/drawing/2014/main" id="{AF07B476-302A-430A-9EE5-50D9C5DE4A37}"/>
                  </a:ext>
                </a:extLst>
              </p:cNvPr>
              <p:cNvSpPr/>
              <p:nvPr/>
            </p:nvSpPr>
            <p:spPr>
              <a:xfrm>
                <a:off x="3960807" y="2941043"/>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i="1" dirty="0">
                    <a:solidFill>
                      <a:schemeClr val="tx1"/>
                    </a:solidFill>
                  </a:rPr>
                  <a:t>k</a:t>
                </a:r>
                <a:endParaRPr lang="zh-TW" altLang="en-US" sz="2475" i="1" dirty="0">
                  <a:solidFill>
                    <a:schemeClr val="tx1"/>
                  </a:solidFill>
                </a:endParaRPr>
              </a:p>
            </p:txBody>
          </p:sp>
          <p:sp>
            <p:nvSpPr>
              <p:cNvPr id="60" name="橢圓 59">
                <a:extLst>
                  <a:ext uri="{FF2B5EF4-FFF2-40B4-BE49-F238E27FC236}">
                    <a16:creationId xmlns:a16="http://schemas.microsoft.com/office/drawing/2014/main" id="{30274918-9CED-4599-A570-8F14E57362A5}"/>
                  </a:ext>
                </a:extLst>
              </p:cNvPr>
              <p:cNvSpPr/>
              <p:nvPr/>
            </p:nvSpPr>
            <p:spPr>
              <a:xfrm>
                <a:off x="3688002" y="1992995"/>
                <a:ext cx="612161" cy="6096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75" dirty="0">
                    <a:solidFill>
                      <a:schemeClr val="tx1"/>
                    </a:solidFill>
                  </a:rPr>
                  <a:t>1</a:t>
                </a:r>
                <a:endParaRPr lang="zh-TW" altLang="en-US" sz="2475" dirty="0">
                  <a:solidFill>
                    <a:schemeClr val="tx1"/>
                  </a:solidFill>
                </a:endParaRPr>
              </a:p>
            </p:txBody>
          </p:sp>
          <p:cxnSp>
            <p:nvCxnSpPr>
              <p:cNvPr id="61" name="直線接點 60">
                <a:extLst>
                  <a:ext uri="{FF2B5EF4-FFF2-40B4-BE49-F238E27FC236}">
                    <a16:creationId xmlns:a16="http://schemas.microsoft.com/office/drawing/2014/main" id="{0AA52164-5D5C-4231-A3B4-DA5EB86121E7}"/>
                  </a:ext>
                </a:extLst>
              </p:cNvPr>
              <p:cNvCxnSpPr>
                <a:cxnSpLocks/>
                <a:stCxn id="53" idx="0"/>
                <a:endCxn id="57" idx="4"/>
              </p:cNvCxnSpPr>
              <p:nvPr/>
            </p:nvCxnSpPr>
            <p:spPr>
              <a:xfrm flipV="1">
                <a:off x="2222433" y="3560157"/>
                <a:ext cx="336858" cy="28442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2D21BC10-38E2-470B-96CB-F6CA287459BF}"/>
                  </a:ext>
                </a:extLst>
              </p:cNvPr>
              <p:cNvCxnSpPr>
                <a:cxnSpLocks/>
                <a:stCxn id="53" idx="0"/>
                <a:endCxn id="58" idx="4"/>
              </p:cNvCxnSpPr>
              <p:nvPr/>
            </p:nvCxnSpPr>
            <p:spPr>
              <a:xfrm flipV="1">
                <a:off x="2222433" y="3561575"/>
                <a:ext cx="1091532" cy="283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線單箭頭接點 62">
                <a:extLst>
                  <a:ext uri="{FF2B5EF4-FFF2-40B4-BE49-F238E27FC236}">
                    <a16:creationId xmlns:a16="http://schemas.microsoft.com/office/drawing/2014/main" id="{0FA2BFBC-8302-4811-8D8C-5DAEAD9FBC8A}"/>
                  </a:ext>
                </a:extLst>
              </p:cNvPr>
              <p:cNvCxnSpPr>
                <a:cxnSpLocks/>
                <a:stCxn id="54" idx="0"/>
                <a:endCxn id="57" idx="4"/>
              </p:cNvCxnSpPr>
              <p:nvPr/>
            </p:nvCxnSpPr>
            <p:spPr>
              <a:xfrm flipH="1" flipV="1">
                <a:off x="2559291" y="3560157"/>
                <a:ext cx="868552" cy="284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FEC4E63C-7AD0-4F62-8F8B-C2CDE433760B}"/>
                  </a:ext>
                </a:extLst>
              </p:cNvPr>
              <p:cNvCxnSpPr>
                <a:cxnSpLocks/>
                <a:stCxn id="54" idx="0"/>
                <a:endCxn id="58" idx="4"/>
              </p:cNvCxnSpPr>
              <p:nvPr/>
            </p:nvCxnSpPr>
            <p:spPr>
              <a:xfrm flipH="1" flipV="1">
                <a:off x="3313965" y="3561575"/>
                <a:ext cx="113878" cy="283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4DE20C78-FA79-4C9D-BA88-26D070CB8D99}"/>
                  </a:ext>
                </a:extLst>
              </p:cNvPr>
              <p:cNvCxnSpPr>
                <a:cxnSpLocks/>
                <a:stCxn id="55" idx="0"/>
                <a:endCxn id="58" idx="4"/>
              </p:cNvCxnSpPr>
              <p:nvPr/>
            </p:nvCxnSpPr>
            <p:spPr>
              <a:xfrm flipH="1" flipV="1">
                <a:off x="3313965" y="3561575"/>
                <a:ext cx="1291951" cy="283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03B47705-80F2-4010-B3F3-848EE5CEB0DD}"/>
                  </a:ext>
                </a:extLst>
              </p:cNvPr>
              <p:cNvCxnSpPr>
                <a:cxnSpLocks/>
                <a:stCxn id="55" idx="0"/>
                <a:endCxn id="57" idx="4"/>
              </p:cNvCxnSpPr>
              <p:nvPr/>
            </p:nvCxnSpPr>
            <p:spPr>
              <a:xfrm flipH="1" flipV="1">
                <a:off x="2559291" y="3560157"/>
                <a:ext cx="2046624" cy="284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BBB86763-2AF7-4FBB-A257-2150BFCFF515}"/>
                  </a:ext>
                </a:extLst>
              </p:cNvPr>
              <p:cNvCxnSpPr>
                <a:cxnSpLocks/>
                <a:stCxn id="56" idx="0"/>
                <a:endCxn id="57" idx="4"/>
              </p:cNvCxnSpPr>
              <p:nvPr/>
            </p:nvCxnSpPr>
            <p:spPr>
              <a:xfrm flipH="1" flipV="1">
                <a:off x="2559291" y="3560157"/>
                <a:ext cx="3238365" cy="284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734AE20-F225-4827-88DA-79B7E6032896}"/>
                  </a:ext>
                </a:extLst>
              </p:cNvPr>
              <p:cNvCxnSpPr>
                <a:cxnSpLocks/>
                <a:stCxn id="56" idx="0"/>
                <a:endCxn id="58" idx="4"/>
              </p:cNvCxnSpPr>
              <p:nvPr/>
            </p:nvCxnSpPr>
            <p:spPr>
              <a:xfrm flipH="1" flipV="1">
                <a:off x="3313965" y="3561575"/>
                <a:ext cx="2483691" cy="283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文字方塊 69">
                <a:extLst>
                  <a:ext uri="{FF2B5EF4-FFF2-40B4-BE49-F238E27FC236}">
                    <a16:creationId xmlns:a16="http://schemas.microsoft.com/office/drawing/2014/main" id="{412138C6-BDC4-43E5-9A49-00BF2871F20F}"/>
                  </a:ext>
                </a:extLst>
              </p:cNvPr>
              <p:cNvSpPr txBox="1"/>
              <p:nvPr/>
            </p:nvSpPr>
            <p:spPr>
              <a:xfrm>
                <a:off x="3643535" y="2951975"/>
                <a:ext cx="360471" cy="584776"/>
              </a:xfrm>
              <a:prstGeom prst="rect">
                <a:avLst/>
              </a:prstGeom>
              <a:noFill/>
            </p:spPr>
            <p:txBody>
              <a:bodyPr wrap="none" rtlCol="0">
                <a:spAutoFit/>
              </a:bodyPr>
              <a:lstStyle/>
              <a:p>
                <a:r>
                  <a:rPr lang="en-US" altLang="zh-TW" sz="2250" dirty="0"/>
                  <a:t>…</a:t>
                </a:r>
                <a:endParaRPr lang="zh-TW" altLang="en-US" sz="2250" dirty="0"/>
              </a:p>
            </p:txBody>
          </p:sp>
          <p:sp>
            <p:nvSpPr>
              <p:cNvPr id="71" name="文字方塊 70">
                <a:extLst>
                  <a:ext uri="{FF2B5EF4-FFF2-40B4-BE49-F238E27FC236}">
                    <a16:creationId xmlns:a16="http://schemas.microsoft.com/office/drawing/2014/main" id="{34DF3BE2-7BB8-4858-A4B7-0AA8AA8701D7}"/>
                  </a:ext>
                </a:extLst>
              </p:cNvPr>
              <p:cNvSpPr txBox="1"/>
              <p:nvPr/>
            </p:nvSpPr>
            <p:spPr>
              <a:xfrm>
                <a:off x="4911666" y="3845651"/>
                <a:ext cx="360471" cy="584776"/>
              </a:xfrm>
              <a:prstGeom prst="rect">
                <a:avLst/>
              </a:prstGeom>
              <a:noFill/>
            </p:spPr>
            <p:txBody>
              <a:bodyPr wrap="none" rtlCol="0">
                <a:spAutoFit/>
              </a:bodyPr>
              <a:lstStyle/>
              <a:p>
                <a:r>
                  <a:rPr lang="en-US" altLang="zh-TW" sz="2250" dirty="0"/>
                  <a:t>…</a:t>
                </a:r>
                <a:endParaRPr lang="zh-TW" altLang="en-US" sz="2250" dirty="0"/>
              </a:p>
            </p:txBody>
          </p:sp>
          <p:cxnSp>
            <p:nvCxnSpPr>
              <p:cNvPr id="72" name="直線單箭頭接點 71">
                <a:extLst>
                  <a:ext uri="{FF2B5EF4-FFF2-40B4-BE49-F238E27FC236}">
                    <a16:creationId xmlns:a16="http://schemas.microsoft.com/office/drawing/2014/main" id="{4DB612CB-57B0-4EED-9D92-6EA93382F219}"/>
                  </a:ext>
                </a:extLst>
              </p:cNvPr>
              <p:cNvCxnSpPr>
                <a:cxnSpLocks/>
                <a:stCxn id="57" idx="0"/>
                <a:endCxn id="60" idx="4"/>
              </p:cNvCxnSpPr>
              <p:nvPr/>
            </p:nvCxnSpPr>
            <p:spPr>
              <a:xfrm flipV="1">
                <a:off x="2559291" y="2602595"/>
                <a:ext cx="1434792" cy="347962"/>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7850CF45-A951-455F-A192-08A55507676B}"/>
                  </a:ext>
                </a:extLst>
              </p:cNvPr>
              <p:cNvCxnSpPr>
                <a:cxnSpLocks/>
                <a:stCxn id="58" idx="0"/>
                <a:endCxn id="60" idx="4"/>
              </p:cNvCxnSpPr>
              <p:nvPr/>
            </p:nvCxnSpPr>
            <p:spPr>
              <a:xfrm flipV="1">
                <a:off x="3313965" y="2602595"/>
                <a:ext cx="680118" cy="34938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4" name="橢圓 73">
                <a:extLst>
                  <a:ext uri="{FF2B5EF4-FFF2-40B4-BE49-F238E27FC236}">
                    <a16:creationId xmlns:a16="http://schemas.microsoft.com/office/drawing/2014/main" id="{E4A26C57-7EA2-4E9E-A4AE-C4A2BF352D49}"/>
                  </a:ext>
                </a:extLst>
              </p:cNvPr>
              <p:cNvSpPr/>
              <p:nvPr/>
            </p:nvSpPr>
            <p:spPr>
              <a:xfrm>
                <a:off x="5471254" y="2966013"/>
                <a:ext cx="632482"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i="1" kern="0" spc="-150" dirty="0">
                    <a:solidFill>
                      <a:schemeClr val="tx1"/>
                    </a:solidFill>
                  </a:rPr>
                  <a:t>p</a:t>
                </a:r>
                <a:endParaRPr lang="zh-TW" altLang="en-US" sz="2475" i="1" kern="0" spc="-150" dirty="0">
                  <a:solidFill>
                    <a:schemeClr val="tx1"/>
                  </a:solidFill>
                </a:endParaRPr>
              </a:p>
            </p:txBody>
          </p:sp>
        </p:grpSp>
        <p:cxnSp>
          <p:nvCxnSpPr>
            <p:cNvPr id="48" name="直線單箭頭接點 47">
              <a:extLst>
                <a:ext uri="{FF2B5EF4-FFF2-40B4-BE49-F238E27FC236}">
                  <a16:creationId xmlns:a16="http://schemas.microsoft.com/office/drawing/2014/main" id="{32F40BCC-BFD5-498E-BA55-C2E9A369E753}"/>
                </a:ext>
              </a:extLst>
            </p:cNvPr>
            <p:cNvCxnSpPr>
              <a:cxnSpLocks/>
              <a:stCxn id="74" idx="0"/>
            </p:cNvCxnSpPr>
            <p:nvPr/>
          </p:nvCxnSpPr>
          <p:spPr>
            <a:xfrm flipH="1" flipV="1">
              <a:off x="4806244" y="3867503"/>
              <a:ext cx="1782531" cy="341864"/>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DFD9B8C8-3C76-45C5-9432-C38A3242583E}"/>
                </a:ext>
              </a:extLst>
            </p:cNvPr>
            <p:cNvCxnSpPr>
              <a:cxnSpLocks/>
              <a:stCxn id="53" idx="0"/>
              <a:endCxn id="74" idx="4"/>
            </p:cNvCxnSpPr>
            <p:nvPr/>
          </p:nvCxnSpPr>
          <p:spPr>
            <a:xfrm flipV="1">
              <a:off x="3023713" y="4818967"/>
              <a:ext cx="3565062" cy="26897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54A52B45-7270-4133-9017-96E6B396CAF3}"/>
                </a:ext>
              </a:extLst>
            </p:cNvPr>
            <p:cNvCxnSpPr>
              <a:cxnSpLocks/>
              <a:stCxn id="54" idx="0"/>
              <a:endCxn id="74" idx="4"/>
            </p:cNvCxnSpPr>
            <p:nvPr/>
          </p:nvCxnSpPr>
          <p:spPr>
            <a:xfrm flipV="1">
              <a:off x="4229123" y="4818967"/>
              <a:ext cx="2359652" cy="26897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DF9B8DEC-BE2D-46E4-B669-0D51DAB4345A}"/>
                </a:ext>
              </a:extLst>
            </p:cNvPr>
            <p:cNvCxnSpPr>
              <a:cxnSpLocks/>
              <a:stCxn id="55" idx="0"/>
              <a:endCxn id="74" idx="4"/>
            </p:cNvCxnSpPr>
            <p:nvPr/>
          </p:nvCxnSpPr>
          <p:spPr>
            <a:xfrm flipV="1">
              <a:off x="5407195" y="4818967"/>
              <a:ext cx="1181580" cy="26897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9404A4B5-7C5F-44EB-A343-22096FEA8987}"/>
                </a:ext>
              </a:extLst>
            </p:cNvPr>
            <p:cNvCxnSpPr>
              <a:cxnSpLocks/>
              <a:stCxn id="56" idx="0"/>
            </p:cNvCxnSpPr>
            <p:nvPr/>
          </p:nvCxnSpPr>
          <p:spPr>
            <a:xfrm flipH="1" flipV="1">
              <a:off x="6588775" y="4818967"/>
              <a:ext cx="10161" cy="26897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75" name="乘號 74">
            <a:extLst>
              <a:ext uri="{FF2B5EF4-FFF2-40B4-BE49-F238E27FC236}">
                <a16:creationId xmlns:a16="http://schemas.microsoft.com/office/drawing/2014/main" id="{E1E33A6C-4554-40C0-82CF-37390B0DF5B9}"/>
              </a:ext>
            </a:extLst>
          </p:cNvPr>
          <p:cNvSpPr/>
          <p:nvPr/>
        </p:nvSpPr>
        <p:spPr>
          <a:xfrm>
            <a:off x="3041115" y="4599979"/>
            <a:ext cx="616601" cy="616601"/>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1350"/>
          </a:p>
        </p:txBody>
      </p:sp>
      <p:sp>
        <p:nvSpPr>
          <p:cNvPr id="76" name="文字方塊 75">
            <a:extLst>
              <a:ext uri="{FF2B5EF4-FFF2-40B4-BE49-F238E27FC236}">
                <a16:creationId xmlns:a16="http://schemas.microsoft.com/office/drawing/2014/main" id="{E294CABA-554D-46C0-9A71-9C73D23ACDD3}"/>
              </a:ext>
            </a:extLst>
          </p:cNvPr>
          <p:cNvSpPr txBox="1"/>
          <p:nvPr/>
        </p:nvSpPr>
        <p:spPr>
          <a:xfrm>
            <a:off x="4010781" y="4726238"/>
            <a:ext cx="383438" cy="438582"/>
          </a:xfrm>
          <a:prstGeom prst="rect">
            <a:avLst/>
          </a:prstGeom>
          <a:noFill/>
        </p:spPr>
        <p:txBody>
          <a:bodyPr wrap="none" rtlCol="0">
            <a:spAutoFit/>
          </a:bodyPr>
          <a:lstStyle/>
          <a:p>
            <a:r>
              <a:rPr lang="en-US" altLang="zh-TW" sz="2250" dirty="0"/>
              <a:t>…</a:t>
            </a:r>
            <a:endParaRPr lang="zh-TW" altLang="en-US" sz="2250" dirty="0"/>
          </a:p>
        </p:txBody>
      </p:sp>
      <p:cxnSp>
        <p:nvCxnSpPr>
          <p:cNvPr id="77" name="直線單箭頭接點 76">
            <a:extLst>
              <a:ext uri="{FF2B5EF4-FFF2-40B4-BE49-F238E27FC236}">
                <a16:creationId xmlns:a16="http://schemas.microsoft.com/office/drawing/2014/main" id="{D567316D-4D47-4E39-8E5F-1A8B45CD9B63}"/>
              </a:ext>
            </a:extLst>
          </p:cNvPr>
          <p:cNvCxnSpPr>
            <a:cxnSpLocks/>
          </p:cNvCxnSpPr>
          <p:nvPr/>
        </p:nvCxnSpPr>
        <p:spPr>
          <a:xfrm flipH="1" flipV="1">
            <a:off x="3060198" y="4453675"/>
            <a:ext cx="1076420" cy="380789"/>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投影片編號版面配置區 3">
            <a:extLst>
              <a:ext uri="{FF2B5EF4-FFF2-40B4-BE49-F238E27FC236}">
                <a16:creationId xmlns:a16="http://schemas.microsoft.com/office/drawing/2014/main" id="{331B97F4-9046-4696-897C-0BCFA65999DB}"/>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solidFill>
                  <a:prstClr val="black"/>
                </a:solidFill>
              </a:rPr>
              <a:pPr algn="r">
                <a:defRPr/>
              </a:pPr>
              <a:t>24</a:t>
            </a:fld>
            <a:endParaRPr lang="zh-CN" altLang="en-US" sz="1200" dirty="0">
              <a:solidFill>
                <a:prstClr val="black"/>
              </a:solidFill>
            </a:endParaRPr>
          </a:p>
        </p:txBody>
      </p:sp>
      <p:sp>
        <p:nvSpPr>
          <p:cNvPr id="79" name="文字方塊 78">
            <a:extLst>
              <a:ext uri="{FF2B5EF4-FFF2-40B4-BE49-F238E27FC236}">
                <a16:creationId xmlns:a16="http://schemas.microsoft.com/office/drawing/2014/main" id="{12D2A918-8C37-42DD-BD78-C9B74B7057A9}"/>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1020477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群組 66"/>
          <p:cNvGrpSpPr/>
          <p:nvPr/>
        </p:nvGrpSpPr>
        <p:grpSpPr>
          <a:xfrm>
            <a:off x="1076002" y="2345422"/>
            <a:ext cx="7114775" cy="3093282"/>
            <a:chOff x="1676800" y="2056251"/>
            <a:chExt cx="7651915" cy="4124375"/>
          </a:xfrm>
        </p:grpSpPr>
        <p:grpSp>
          <p:nvGrpSpPr>
            <p:cNvPr id="4" name="群組 3"/>
            <p:cNvGrpSpPr/>
            <p:nvPr/>
          </p:nvGrpSpPr>
          <p:grpSpPr>
            <a:xfrm>
              <a:off x="2080016" y="2056251"/>
              <a:ext cx="7248699" cy="4124375"/>
              <a:chOff x="3037680" y="1759898"/>
              <a:chExt cx="7908053" cy="4386168"/>
            </a:xfrm>
          </p:grpSpPr>
          <mc:AlternateContent xmlns:mc="http://schemas.openxmlformats.org/markup-compatibility/2006" xmlns:a14="http://schemas.microsoft.com/office/drawing/2010/main">
            <mc:Choice Requires="a14">
              <p:sp>
                <p:nvSpPr>
                  <p:cNvPr id="6" name="菱形 5"/>
                  <p:cNvSpPr/>
                  <p:nvPr/>
                </p:nvSpPr>
                <p:spPr>
                  <a:xfrm>
                    <a:off x="3037680" y="4613299"/>
                    <a:ext cx="1476393" cy="745437"/>
                  </a:xfrm>
                  <a:prstGeom prst="diamond">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350" i="1" dirty="0">
                        <a:solidFill>
                          <a:prstClr val="black"/>
                        </a:solidFill>
                        <a:latin typeface="Calibri" panose="020F0502020204030204"/>
                        <a:ea typeface="新細明體" panose="02020500000000000000" pitchFamily="18" charset="-120"/>
                      </a:rPr>
                      <a:t>k</a:t>
                    </a:r>
                    <a:r>
                      <a:rPr lang="en-US" altLang="zh-TW" sz="1350" b="1" dirty="0">
                        <a:solidFill>
                          <a:prstClr val="black"/>
                        </a:solidFill>
                        <a:latin typeface="Calibri" panose="020F0502020204030204"/>
                        <a:ea typeface="新細明體" panose="02020500000000000000" pitchFamily="18" charset="-120"/>
                      </a:rPr>
                      <a:t> </a:t>
                    </a:r>
                    <a14:m>
                      <m:oMath xmlns:m="http://schemas.openxmlformats.org/officeDocument/2006/math">
                        <m:r>
                          <a:rPr lang="en-US" altLang="zh-TW" sz="1350" b="1" i="1" dirty="0">
                            <a:solidFill>
                              <a:prstClr val="black"/>
                            </a:solidFill>
                            <a:latin typeface="Cambria Math" panose="02040503050406030204" pitchFamily="18" charset="0"/>
                          </a:rPr>
                          <m:t>&gt;</m:t>
                        </m:r>
                        <m:r>
                          <a:rPr lang="en-US" altLang="zh-TW" sz="1350" b="1">
                            <a:solidFill>
                              <a:prstClr val="black"/>
                            </a:solidFill>
                            <a:latin typeface="Cambria Math" panose="02040503050406030204" pitchFamily="18" charset="0"/>
                          </a:rPr>
                          <m:t> </m:t>
                        </m:r>
                      </m:oMath>
                    </a14:m>
                    <a:r>
                      <a:rPr lang="en-US" altLang="zh-TW" sz="1350" i="1" dirty="0">
                        <a:solidFill>
                          <a:prstClr val="black"/>
                        </a:solidFill>
                        <a:latin typeface="Calibri" panose="020F0502020204030204"/>
                        <a:ea typeface="新細明體" panose="02020500000000000000" pitchFamily="18" charset="-120"/>
                      </a:rPr>
                      <a:t>p</a:t>
                    </a:r>
                    <a:endParaRPr lang="zh-TW" altLang="en-US" sz="1350" b="1" dirty="0">
                      <a:solidFill>
                        <a:prstClr val="black"/>
                      </a:solidFill>
                      <a:latin typeface="Calibri" panose="020F0502020204030204"/>
                      <a:ea typeface="新細明體" panose="02020500000000000000" pitchFamily="18" charset="-120"/>
                    </a:endParaRPr>
                  </a:p>
                </p:txBody>
              </p:sp>
            </mc:Choice>
            <mc:Fallback xmlns="">
              <p:sp>
                <p:nvSpPr>
                  <p:cNvPr id="6" name="菱形 5"/>
                  <p:cNvSpPr>
                    <a:spLocks noRot="1" noChangeAspect="1" noMove="1" noResize="1" noEditPoints="1" noAdjustHandles="1" noChangeArrowheads="1" noChangeShapeType="1" noTextEdit="1"/>
                  </p:cNvSpPr>
                  <p:nvPr/>
                </p:nvSpPr>
                <p:spPr>
                  <a:xfrm>
                    <a:off x="3037680" y="4613299"/>
                    <a:ext cx="1476393" cy="745437"/>
                  </a:xfrm>
                  <a:prstGeom prst="diamond">
                    <a:avLst/>
                  </a:prstGeom>
                  <a:blipFill>
                    <a:blip r:embed="rId2"/>
                    <a:stretch>
                      <a:fillRect/>
                    </a:stretch>
                  </a:blipFill>
                  <a:ln>
                    <a:solidFill>
                      <a:schemeClr val="tx1"/>
                    </a:solid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8" name="文字方塊 7"/>
              <p:cNvSpPr txBox="1"/>
              <p:nvPr/>
            </p:nvSpPr>
            <p:spPr>
              <a:xfrm>
                <a:off x="3742601" y="5366125"/>
                <a:ext cx="595476" cy="392775"/>
              </a:xfrm>
              <a:prstGeom prst="rect">
                <a:avLst/>
              </a:prstGeom>
              <a:noFill/>
            </p:spPr>
            <p:txBody>
              <a:bodyPr wrap="square" rtlCol="0">
                <a:spAutoFit/>
              </a:bodyPr>
              <a:lstStyle/>
              <a:p>
                <a:pPr defTabSz="685800" fontAlgn="auto">
                  <a:spcBef>
                    <a:spcPts val="0"/>
                  </a:spcBef>
                  <a:spcAft>
                    <a:spcPts val="0"/>
                  </a:spcAft>
                </a:pPr>
                <a:r>
                  <a:rPr lang="en-US" altLang="zh-TW" sz="1200" b="1" dirty="0">
                    <a:solidFill>
                      <a:prstClr val="black">
                        <a:lumMod val="85000"/>
                        <a:lumOff val="15000"/>
                      </a:prstClr>
                    </a:solidFill>
                    <a:latin typeface="Calibri"/>
                    <a:ea typeface="新細明體"/>
                  </a:rPr>
                  <a:t>true</a:t>
                </a:r>
                <a:endParaRPr lang="zh-TW" altLang="en-US" sz="1200" b="1" dirty="0">
                  <a:solidFill>
                    <a:prstClr val="black">
                      <a:lumMod val="85000"/>
                      <a:lumOff val="15000"/>
                    </a:prstClr>
                  </a:solidFill>
                  <a:latin typeface="Calibri"/>
                  <a:ea typeface="新細明體"/>
                </a:endParaRPr>
              </a:p>
            </p:txBody>
          </p:sp>
          <p:sp>
            <p:nvSpPr>
              <p:cNvPr id="10" name="矩形 9"/>
              <p:cNvSpPr/>
              <p:nvPr/>
            </p:nvSpPr>
            <p:spPr>
              <a:xfrm>
                <a:off x="9272343" y="4644763"/>
                <a:ext cx="1673390" cy="890353"/>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TW" sz="1050" b="1" dirty="0">
                    <a:solidFill>
                      <a:srgbClr val="FF0000"/>
                    </a:solidFill>
                    <a:latin typeface="Calibri" panose="020F0502020204030204"/>
                    <a:ea typeface="新細明體" panose="02020500000000000000" pitchFamily="18" charset="-120"/>
                  </a:rPr>
                  <a:t>weight-tuning _EU</a:t>
                </a:r>
                <a:endParaRPr lang="zh-TW" altLang="en-US" sz="1050" b="1" dirty="0">
                  <a:solidFill>
                    <a:srgbClr val="FF0000"/>
                  </a:solidFill>
                  <a:latin typeface="Calibri" panose="020F0502020204030204"/>
                  <a:ea typeface="新細明體" panose="02020500000000000000" pitchFamily="18" charset="-120"/>
                </a:endParaRPr>
              </a:p>
            </p:txBody>
          </p:sp>
          <p:sp>
            <p:nvSpPr>
              <p:cNvPr id="14" name="矩形 13"/>
              <p:cNvSpPr/>
              <p:nvPr/>
            </p:nvSpPr>
            <p:spPr>
              <a:xfrm>
                <a:off x="6370391" y="1759898"/>
                <a:ext cx="1626454" cy="1198648"/>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350" b="1" dirty="0">
                    <a:solidFill>
                      <a:srgbClr val="0070C0"/>
                    </a:solidFill>
                    <a:latin typeface="Calibri" panose="020F0502020204030204"/>
                    <a:ea typeface="新細明體" panose="02020500000000000000" pitchFamily="18" charset="-120"/>
                  </a:rPr>
                  <a:t>Restore the SLFN with w,</a:t>
                </a:r>
                <a:r>
                  <a:rPr lang="en-US" altLang="zh-TW" sz="1350" i="1" dirty="0">
                    <a:solidFill>
                      <a:srgbClr val="0070C0"/>
                    </a:solidFill>
                  </a:rPr>
                  <a:t> p</a:t>
                </a:r>
                <a:r>
                  <a:rPr lang="en-US" altLang="zh-TW" sz="1350" dirty="0">
                    <a:solidFill>
                      <a:srgbClr val="0070C0"/>
                    </a:solidFill>
                  </a:rPr>
                  <a:t>+1</a:t>
                </a:r>
                <a:r>
                  <a:rPr lang="en-US" altLang="zh-TW" sz="1350" b="1" dirty="0">
                    <a:solidFill>
                      <a:srgbClr val="0070C0"/>
                    </a:solidFill>
                  </a:rPr>
                  <a:t> </a:t>
                </a:r>
                <a:r>
                  <a:rPr lang="en-US" altLang="zh-TW" sz="1350" b="1" dirty="0">
                    <a:solidFill>
                      <a:srgbClr val="0070C0"/>
                    </a:solidFill>
                    <a:sym typeface="Wingdings" panose="05000000000000000000" pitchFamily="2" charset="2"/>
                  </a:rPr>
                  <a:t> </a:t>
                </a:r>
                <a:r>
                  <a:rPr lang="en-US" altLang="zh-TW" sz="1350" i="1" dirty="0">
                    <a:solidFill>
                      <a:srgbClr val="0070C0"/>
                    </a:solidFill>
                    <a:sym typeface="Wingdings" panose="05000000000000000000" pitchFamily="2" charset="2"/>
                  </a:rPr>
                  <a:t>p</a:t>
                </a:r>
                <a:r>
                  <a:rPr lang="en-US" altLang="zh-TW" sz="1350" b="1" dirty="0">
                    <a:solidFill>
                      <a:srgbClr val="0070C0"/>
                    </a:solidFill>
                    <a:latin typeface="Calibri" panose="020F0502020204030204"/>
                    <a:ea typeface="新細明體" panose="02020500000000000000" pitchFamily="18" charset="-120"/>
                  </a:rPr>
                  <a:t>, and </a:t>
                </a:r>
                <a:r>
                  <a:rPr lang="en-US" altLang="zh-TW" sz="1350" i="1" dirty="0">
                    <a:solidFill>
                      <a:srgbClr val="0070C0"/>
                    </a:solidFill>
                  </a:rPr>
                  <a:t>k</a:t>
                </a:r>
                <a:r>
                  <a:rPr lang="en-US" altLang="zh-TW" sz="1350" dirty="0">
                    <a:solidFill>
                      <a:srgbClr val="0070C0"/>
                    </a:solidFill>
                  </a:rPr>
                  <a:t>+1</a:t>
                </a:r>
                <a:r>
                  <a:rPr lang="en-US" altLang="zh-TW" sz="1350" b="1" dirty="0">
                    <a:solidFill>
                      <a:srgbClr val="0070C0"/>
                    </a:solidFill>
                  </a:rPr>
                  <a:t> </a:t>
                </a:r>
                <a:r>
                  <a:rPr lang="en-US" altLang="zh-TW" sz="1350" b="1" dirty="0">
                    <a:solidFill>
                      <a:srgbClr val="0070C0"/>
                    </a:solidFill>
                    <a:sym typeface="Wingdings" panose="05000000000000000000" pitchFamily="2" charset="2"/>
                  </a:rPr>
                  <a:t> </a:t>
                </a:r>
                <a:r>
                  <a:rPr lang="en-US" altLang="zh-TW" sz="1350" i="1" dirty="0">
                    <a:solidFill>
                      <a:srgbClr val="0070C0"/>
                    </a:solidFill>
                    <a:sym typeface="Wingdings" panose="05000000000000000000" pitchFamily="2" charset="2"/>
                  </a:rPr>
                  <a:t>k</a:t>
                </a:r>
                <a:endParaRPr lang="zh-TW" altLang="en-US" sz="1350" b="1" dirty="0">
                  <a:solidFill>
                    <a:srgbClr val="0070C0"/>
                  </a:solidFill>
                  <a:latin typeface="Calibri" panose="020F0502020204030204"/>
                  <a:ea typeface="新細明體" panose="02020500000000000000" pitchFamily="18" charset="-120"/>
                </a:endParaRPr>
              </a:p>
            </p:txBody>
          </p:sp>
          <p:cxnSp>
            <p:nvCxnSpPr>
              <p:cNvPr id="15" name="直線單箭頭接點 14"/>
              <p:cNvCxnSpPr>
                <a:cxnSpLocks/>
              </p:cNvCxnSpPr>
              <p:nvPr/>
            </p:nvCxnSpPr>
            <p:spPr>
              <a:xfrm flipV="1">
                <a:off x="4514073" y="4973342"/>
                <a:ext cx="329134" cy="649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941695" y="5057668"/>
                <a:ext cx="33064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4317642" y="4613299"/>
                <a:ext cx="636325" cy="392775"/>
              </a:xfrm>
              <a:prstGeom prst="rect">
                <a:avLst/>
              </a:prstGeom>
              <a:noFill/>
            </p:spPr>
            <p:txBody>
              <a:bodyPr wrap="square" rtlCol="0">
                <a:spAutoFit/>
              </a:bodyPr>
              <a:lstStyle/>
              <a:p>
                <a:pPr defTabSz="685800" fontAlgn="auto">
                  <a:spcBef>
                    <a:spcPts val="0"/>
                  </a:spcBef>
                  <a:spcAft>
                    <a:spcPts val="0"/>
                  </a:spcAft>
                </a:pPr>
                <a:r>
                  <a:rPr lang="en-US" altLang="zh-TW" sz="1200" b="1" dirty="0">
                    <a:solidFill>
                      <a:prstClr val="black">
                        <a:lumMod val="85000"/>
                        <a:lumOff val="15000"/>
                      </a:prstClr>
                    </a:solidFill>
                    <a:latin typeface="Calibri"/>
                    <a:ea typeface="新細明體"/>
                  </a:rPr>
                  <a:t>false</a:t>
                </a:r>
                <a:endParaRPr lang="zh-TW" altLang="en-US" sz="1200" b="1" dirty="0">
                  <a:solidFill>
                    <a:prstClr val="black">
                      <a:lumMod val="85000"/>
                      <a:lumOff val="15000"/>
                    </a:prstClr>
                  </a:solidFill>
                  <a:latin typeface="Calibri"/>
                  <a:ea typeface="新細明體"/>
                </a:endParaRPr>
              </a:p>
            </p:txBody>
          </p:sp>
          <p:cxnSp>
            <p:nvCxnSpPr>
              <p:cNvPr id="23" name="直線單箭頭接點 22"/>
              <p:cNvCxnSpPr>
                <a:cxnSpLocks/>
              </p:cNvCxnSpPr>
              <p:nvPr/>
            </p:nvCxnSpPr>
            <p:spPr>
              <a:xfrm flipH="1">
                <a:off x="3813056" y="3445413"/>
                <a:ext cx="6066816"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6" idx="2"/>
              </p:cNvCxnSpPr>
              <p:nvPr/>
            </p:nvCxnSpPr>
            <p:spPr>
              <a:xfrm rot="16200000" flipH="1">
                <a:off x="3938478" y="5196134"/>
                <a:ext cx="787330" cy="1112533"/>
              </a:xfrm>
              <a:prstGeom prst="bentConnector2">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cxnSpLocks/>
              </p:cNvCxnSpPr>
              <p:nvPr/>
            </p:nvCxnSpPr>
            <p:spPr>
              <a:xfrm flipH="1" flipV="1">
                <a:off x="9902738" y="3445413"/>
                <a:ext cx="1" cy="116788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3780491" y="2305712"/>
                <a:ext cx="15261" cy="22756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 name="直線單箭頭接點 27"/>
            <p:cNvCxnSpPr/>
            <p:nvPr/>
          </p:nvCxnSpPr>
          <p:spPr>
            <a:xfrm flipV="1">
              <a:off x="1676800" y="5089815"/>
              <a:ext cx="403216" cy="672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1676800" y="4709300"/>
              <a:ext cx="610551" cy="369332"/>
            </a:xfrm>
            <a:prstGeom prst="rect">
              <a:avLst/>
            </a:prstGeom>
            <a:noFill/>
          </p:spPr>
          <p:txBody>
            <a:bodyPr wrap="square" rtlCol="0">
              <a:spAutoFit/>
            </a:bodyPr>
            <a:lstStyle/>
            <a:p>
              <a:pPr defTabSz="685800" fontAlgn="auto">
                <a:spcBef>
                  <a:spcPts val="0"/>
                </a:spcBef>
                <a:spcAft>
                  <a:spcPts val="0"/>
                </a:spcAft>
              </a:pPr>
              <a:r>
                <a:rPr lang="en-US" altLang="zh-TW" sz="1200" i="1" dirty="0">
                  <a:solidFill>
                    <a:prstClr val="black"/>
                  </a:solidFill>
                  <a:latin typeface="Calibri"/>
                  <a:ea typeface="新細明體"/>
                </a:rPr>
                <a:t>k</a:t>
              </a:r>
              <a:r>
                <a:rPr lang="en-US" altLang="zh-TW" sz="1200" b="1" dirty="0">
                  <a:solidFill>
                    <a:prstClr val="black"/>
                  </a:solidFill>
                  <a:latin typeface="Calibri"/>
                  <a:ea typeface="新細明體"/>
                </a:rPr>
                <a:t> = 1</a:t>
              </a:r>
              <a:endParaRPr lang="zh-TW" altLang="en-US" sz="1200" b="1" dirty="0">
                <a:solidFill>
                  <a:prstClr val="black"/>
                </a:solidFill>
                <a:latin typeface="Calibri"/>
                <a:ea typeface="新細明體"/>
              </a:endParaRPr>
            </a:p>
          </p:txBody>
        </p:sp>
      </p:grpSp>
      <mc:AlternateContent xmlns:mc="http://schemas.openxmlformats.org/markup-compatibility/2006" xmlns:a14="http://schemas.microsoft.com/office/drawing/2010/main">
        <mc:Choice Requires="a14">
          <p:sp>
            <p:nvSpPr>
              <p:cNvPr id="32" name="矩形 31"/>
              <p:cNvSpPr/>
              <p:nvPr/>
            </p:nvSpPr>
            <p:spPr>
              <a:xfrm>
                <a:off x="5386536" y="4327292"/>
                <a:ext cx="1028612" cy="66638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350" b="1" dirty="0">
                    <a:solidFill>
                      <a:srgbClr val="0070C0"/>
                    </a:solidFill>
                    <a:latin typeface="Calibri" panose="020F0502020204030204"/>
                    <a:ea typeface="新細明體" panose="02020500000000000000" pitchFamily="18" charset="-120"/>
                  </a:rPr>
                  <a:t>Set up the SLFN with </a:t>
                </a:r>
                <a14:m>
                  <m:oMath xmlns:m="http://schemas.openxmlformats.org/officeDocument/2006/math">
                    <m:r>
                      <a:rPr lang="en-US" altLang="zh-TW" sz="1350" b="1">
                        <a:solidFill>
                          <a:srgbClr val="0070C0"/>
                        </a:solidFill>
                        <a:latin typeface="Cambria Math" panose="02040503050406030204" pitchFamily="18" charset="0"/>
                      </a:rPr>
                      <m:t>𝐰</m:t>
                    </m:r>
                    <m:r>
                      <a:rPr lang="en-US" altLang="zh-TW" sz="1350" i="1" baseline="-25000">
                        <a:solidFill>
                          <a:srgbClr val="0070C0"/>
                        </a:solidFill>
                        <a:latin typeface="Cambria Math"/>
                      </a:rPr>
                      <m:t>𝑘</m:t>
                    </m:r>
                    <m:r>
                      <m:rPr>
                        <m:nor/>
                      </m:rPr>
                      <a:rPr lang="en-US" altLang="zh-TW" sz="1350" dirty="0">
                        <a:solidFill>
                          <a:srgbClr val="0070C0"/>
                        </a:solidFill>
                        <a:latin typeface="Calibri" panose="020F0502020204030204"/>
                        <a:ea typeface="新細明體" panose="02020500000000000000" pitchFamily="18" charset="-120"/>
                      </a:rPr>
                      <m:t>’</m:t>
                    </m:r>
                  </m:oMath>
                </a14:m>
                <a:endParaRPr lang="zh-TW" altLang="en-US" sz="1350" b="1" dirty="0">
                  <a:solidFill>
                    <a:srgbClr val="0070C0"/>
                  </a:solidFill>
                  <a:latin typeface="Calibri" panose="020F0502020204030204"/>
                  <a:ea typeface="新細明體" panose="02020500000000000000" pitchFamily="18" charset="-120"/>
                </a:endParaRPr>
              </a:p>
            </p:txBody>
          </p:sp>
        </mc:Choice>
        <mc:Fallback xmlns="">
          <p:sp>
            <p:nvSpPr>
              <p:cNvPr id="32" name="矩形 31"/>
              <p:cNvSpPr>
                <a:spLocks noRot="1" noChangeAspect="1" noMove="1" noResize="1" noEditPoints="1" noAdjustHandles="1" noChangeArrowheads="1" noChangeShapeType="1" noTextEdit="1"/>
              </p:cNvSpPr>
              <p:nvPr/>
            </p:nvSpPr>
            <p:spPr>
              <a:xfrm>
                <a:off x="5386536" y="4327292"/>
                <a:ext cx="1028612" cy="666386"/>
              </a:xfrm>
              <a:prstGeom prst="rect">
                <a:avLst/>
              </a:prstGeom>
              <a:blipFill>
                <a:blip r:embed="rId3"/>
                <a:stretch>
                  <a:fillRect/>
                </a:stretch>
              </a:blipFill>
              <a:ln>
                <a:solidFill>
                  <a:schemeClr val="tx1"/>
                </a:solid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34" name="橢圓 33"/>
          <p:cNvSpPr/>
          <p:nvPr/>
        </p:nvSpPr>
        <p:spPr>
          <a:xfrm>
            <a:off x="7643306" y="4089911"/>
            <a:ext cx="247065" cy="257174"/>
          </a:xfrm>
          <a:prstGeom prst="ellipse">
            <a:avLst/>
          </a:prstGeom>
          <a:solidFill>
            <a:schemeClr val="accent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100" kern="0" dirty="0">
                <a:solidFill>
                  <a:prstClr val="white"/>
                </a:solidFill>
                <a:latin typeface="Calibri Light"/>
                <a:ea typeface="微软雅黑 Light"/>
              </a:rPr>
              <a:t>U</a:t>
            </a:r>
            <a:endParaRPr lang="zh-TW" altLang="en-US" sz="1100" kern="0" dirty="0">
              <a:solidFill>
                <a:prstClr val="white"/>
              </a:solidFill>
              <a:latin typeface="Calibri Light"/>
              <a:ea typeface="微软雅黑 Light"/>
            </a:endParaRPr>
          </a:p>
        </p:txBody>
      </p:sp>
      <p:sp>
        <p:nvSpPr>
          <p:cNvPr id="35" name="橢圓 34"/>
          <p:cNvSpPr/>
          <p:nvPr/>
        </p:nvSpPr>
        <p:spPr>
          <a:xfrm>
            <a:off x="6934960" y="4097596"/>
            <a:ext cx="247065" cy="257174"/>
          </a:xfrm>
          <a:prstGeom prst="ellipse">
            <a:avLst/>
          </a:prstGeom>
          <a:solidFill>
            <a:srgbClr val="C00000"/>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100" kern="0" dirty="0">
                <a:solidFill>
                  <a:prstClr val="white"/>
                </a:solidFill>
                <a:latin typeface="Calibri Light"/>
                <a:ea typeface="微软雅黑 Light"/>
              </a:rPr>
              <a:t>A</a:t>
            </a:r>
            <a:endParaRPr lang="zh-TW" altLang="en-US" sz="1100" kern="0" dirty="0">
              <a:solidFill>
                <a:prstClr val="white"/>
              </a:solidFill>
              <a:latin typeface="Calibri Light"/>
              <a:ea typeface="微软雅黑 Light"/>
            </a:endParaRPr>
          </a:p>
        </p:txBody>
      </p:sp>
      <p:cxnSp>
        <p:nvCxnSpPr>
          <p:cNvPr id="38" name="直線單箭頭接點 37"/>
          <p:cNvCxnSpPr/>
          <p:nvPr/>
        </p:nvCxnSpPr>
        <p:spPr>
          <a:xfrm flipH="1">
            <a:off x="5854179" y="2768086"/>
            <a:ext cx="1656297" cy="89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7507734" y="2776990"/>
            <a:ext cx="3010" cy="16357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6247B77-ECCC-4851-8DBD-063393FC26A6}"/>
              </a:ext>
            </a:extLst>
          </p:cNvPr>
          <p:cNvSpPr txBox="1"/>
          <p:nvPr/>
        </p:nvSpPr>
        <p:spPr>
          <a:xfrm>
            <a:off x="187732" y="4347085"/>
            <a:ext cx="873899" cy="571309"/>
          </a:xfrm>
          <a:prstGeom prst="rect">
            <a:avLst/>
          </a:prstGeom>
          <a:solidFill>
            <a:srgbClr val="00B0F0"/>
          </a:solidFill>
        </p:spPr>
        <p:txBody>
          <a:bodyPr wrap="square" lIns="51414" tIns="25717" rIns="51414" bIns="25717" rtlCol="0">
            <a:spAutoFit/>
          </a:bodyPr>
          <a:lstStyle/>
          <a:p>
            <a:pPr defTabSz="514095" fontAlgn="auto">
              <a:spcBef>
                <a:spcPts val="0"/>
              </a:spcBef>
              <a:spcAft>
                <a:spcPts val="0"/>
              </a:spcAft>
            </a:pPr>
            <a:r>
              <a:rPr kumimoji="1" lang="en-US" altLang="zh-TW" sz="1125"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125" dirty="0">
              <a:solidFill>
                <a:prstClr val="white"/>
              </a:solidFill>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26247B77-ECCC-4851-8DBD-063393FC26A6}"/>
              </a:ext>
            </a:extLst>
          </p:cNvPr>
          <p:cNvSpPr txBox="1"/>
          <p:nvPr/>
        </p:nvSpPr>
        <p:spPr>
          <a:xfrm>
            <a:off x="3048305" y="5135576"/>
            <a:ext cx="887835" cy="571309"/>
          </a:xfrm>
          <a:prstGeom prst="rect">
            <a:avLst/>
          </a:prstGeom>
          <a:solidFill>
            <a:srgbClr val="00B0F0"/>
          </a:solidFill>
        </p:spPr>
        <p:txBody>
          <a:bodyPr wrap="square" lIns="51414" tIns="25717" rIns="51414" bIns="25717" rtlCol="0">
            <a:spAutoFit/>
          </a:bodyPr>
          <a:lstStyle/>
          <a:p>
            <a:pPr defTabSz="514095" fontAlgn="auto">
              <a:spcBef>
                <a:spcPts val="0"/>
              </a:spcBef>
              <a:spcAft>
                <a:spcPts val="0"/>
              </a:spcAft>
            </a:pPr>
            <a:r>
              <a:rPr kumimoji="1" lang="en-US" altLang="zh-TW" sz="1125"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125" dirty="0">
              <a:solidFill>
                <a:prstClr val="white"/>
              </a:solidFill>
              <a:latin typeface="Microsoft JhengHei" panose="020B0604030504040204" pitchFamily="34" charset="-120"/>
              <a:ea typeface="Microsoft JhengHei" panose="020B0604030504040204" pitchFamily="34" charset="-120"/>
            </a:endParaRPr>
          </a:p>
        </p:txBody>
      </p:sp>
      <p:cxnSp>
        <p:nvCxnSpPr>
          <p:cNvPr id="40" name="直線單箭頭接點 39"/>
          <p:cNvCxnSpPr>
            <a:cxnSpLocks/>
          </p:cNvCxnSpPr>
          <p:nvPr/>
        </p:nvCxnSpPr>
        <p:spPr>
          <a:xfrm flipH="1">
            <a:off x="2097003" y="2759181"/>
            <a:ext cx="2029152" cy="89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048305" y="4347085"/>
            <a:ext cx="850182" cy="527592"/>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050" b="1" dirty="0" err="1">
                <a:solidFill>
                  <a:srgbClr val="FF0000"/>
                </a:solidFill>
                <a:latin typeface="Calibri" panose="020F0502020204030204"/>
                <a:ea typeface="新細明體" panose="02020500000000000000" pitchFamily="18" charset="-120"/>
              </a:rPr>
              <a:t>regularizing_EU_LG_UA</a:t>
            </a:r>
            <a:endParaRPr lang="zh-TW" altLang="en-US" sz="1050" b="1" dirty="0">
              <a:solidFill>
                <a:srgbClr val="FF0000"/>
              </a:solidFill>
              <a:latin typeface="Calibri" panose="020F0502020204030204"/>
              <a:ea typeface="新細明體" panose="02020500000000000000" pitchFamily="18" charset="-120"/>
            </a:endParaRPr>
          </a:p>
        </p:txBody>
      </p:sp>
      <p:cxnSp>
        <p:nvCxnSpPr>
          <p:cNvPr id="59" name="直線單箭頭接點 58"/>
          <p:cNvCxnSpPr>
            <a:cxnSpLocks/>
          </p:cNvCxnSpPr>
          <p:nvPr/>
        </p:nvCxnSpPr>
        <p:spPr>
          <a:xfrm flipV="1">
            <a:off x="5098316" y="4632739"/>
            <a:ext cx="210752" cy="1194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092149D-9089-477A-B3B2-8257EA20721E}"/>
              </a:ext>
            </a:extLst>
          </p:cNvPr>
          <p:cNvSpPr/>
          <p:nvPr/>
        </p:nvSpPr>
        <p:spPr>
          <a:xfrm>
            <a:off x="4240238" y="4133439"/>
            <a:ext cx="848044" cy="1056785"/>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altLang="zh-TW" sz="1350" b="1" dirty="0">
                <a:solidFill>
                  <a:srgbClr val="0070C0"/>
                </a:solidFill>
                <a:latin typeface="Calibri" panose="020F0502020204030204"/>
                <a:ea typeface="新細明體" panose="02020500000000000000" pitchFamily="18" charset="-120"/>
              </a:rPr>
              <a:t>Store the SLFN with w and </a:t>
            </a:r>
            <a:r>
              <a:rPr lang="en-US" altLang="zh-TW" sz="1350" i="1" dirty="0">
                <a:solidFill>
                  <a:srgbClr val="0070C0"/>
                </a:solidFill>
                <a:latin typeface="Calibri" panose="020F0502020204030204"/>
                <a:ea typeface="新細明體" panose="02020500000000000000" pitchFamily="18" charset="-120"/>
              </a:rPr>
              <a:t>p</a:t>
            </a:r>
            <a:r>
              <a:rPr lang="en-US" altLang="zh-TW" sz="1350" dirty="0">
                <a:solidFill>
                  <a:srgbClr val="0070C0"/>
                </a:solidFill>
                <a:latin typeface="Calibri" panose="020F0502020204030204"/>
                <a:ea typeface="新細明體" panose="02020500000000000000" pitchFamily="18" charset="-120"/>
              </a:rPr>
              <a:t>-1</a:t>
            </a:r>
            <a:r>
              <a:rPr lang="en-US" altLang="zh-TW" sz="1350" b="1" dirty="0">
                <a:solidFill>
                  <a:srgbClr val="0070C0"/>
                </a:solidFill>
                <a:latin typeface="Calibri" panose="020F0502020204030204"/>
                <a:ea typeface="新細明體" panose="02020500000000000000" pitchFamily="18" charset="-120"/>
              </a:rPr>
              <a:t> </a:t>
            </a:r>
            <a:r>
              <a:rPr lang="en-US" altLang="zh-TW" sz="1350" b="1" dirty="0">
                <a:solidFill>
                  <a:srgbClr val="0070C0"/>
                </a:solidFill>
                <a:latin typeface="Calibri" panose="020F0502020204030204"/>
                <a:ea typeface="新細明體" panose="02020500000000000000" pitchFamily="18" charset="-120"/>
                <a:sym typeface="Wingdings" panose="05000000000000000000" pitchFamily="2" charset="2"/>
              </a:rPr>
              <a:t> </a:t>
            </a:r>
            <a:r>
              <a:rPr lang="en-US" altLang="zh-TW" sz="1350" i="1" dirty="0">
                <a:solidFill>
                  <a:srgbClr val="0070C0"/>
                </a:solidFill>
                <a:latin typeface="Calibri" panose="020F0502020204030204"/>
                <a:ea typeface="新細明體" panose="02020500000000000000" pitchFamily="18" charset="-120"/>
                <a:sym typeface="Wingdings" panose="05000000000000000000" pitchFamily="2" charset="2"/>
              </a:rPr>
              <a:t>p</a:t>
            </a:r>
            <a:endParaRPr lang="zh-TW" altLang="en-US" sz="1350" i="1" dirty="0">
              <a:solidFill>
                <a:srgbClr val="0070C0"/>
              </a:solidFill>
              <a:latin typeface="Calibri" panose="020F0502020204030204"/>
              <a:ea typeface="新細明體" panose="02020500000000000000" pitchFamily="18" charset="-120"/>
            </a:endParaRPr>
          </a:p>
        </p:txBody>
      </p:sp>
      <p:cxnSp>
        <p:nvCxnSpPr>
          <p:cNvPr id="39" name="直線單箭頭接點 38">
            <a:extLst>
              <a:ext uri="{FF2B5EF4-FFF2-40B4-BE49-F238E27FC236}">
                <a16:creationId xmlns:a16="http://schemas.microsoft.com/office/drawing/2014/main" id="{0C304AAA-7591-41A1-9CFE-8C97A2F1754C}"/>
              </a:ext>
            </a:extLst>
          </p:cNvPr>
          <p:cNvCxnSpPr>
            <a:cxnSpLocks/>
          </p:cNvCxnSpPr>
          <p:nvPr/>
        </p:nvCxnSpPr>
        <p:spPr>
          <a:xfrm flipV="1">
            <a:off x="3989983" y="4620790"/>
            <a:ext cx="210752" cy="1194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9D609BF6-0681-492E-B42B-63BC68D0085C}"/>
              </a:ext>
            </a:extLst>
          </p:cNvPr>
          <p:cNvSpPr txBox="1"/>
          <p:nvPr/>
        </p:nvSpPr>
        <p:spPr>
          <a:xfrm>
            <a:off x="2652364" y="1750024"/>
            <a:ext cx="2235775" cy="276999"/>
          </a:xfrm>
          <a:prstGeom prst="rect">
            <a:avLst/>
          </a:prstGeom>
          <a:noFill/>
        </p:spPr>
        <p:txBody>
          <a:bodyPr wrap="square" rtlCol="0">
            <a:spAutoFit/>
          </a:bodyPr>
          <a:lstStyle/>
          <a:p>
            <a:pPr defTabSz="685800" fontAlgn="auto">
              <a:spcBef>
                <a:spcPts val="0"/>
              </a:spcBef>
              <a:spcAft>
                <a:spcPts val="0"/>
              </a:spcAft>
            </a:pPr>
            <a:r>
              <a:rPr lang="en-US" altLang="zh-TW" sz="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One for the regularizing purpose</a:t>
            </a:r>
            <a:endParaRPr lang="zh-TW" altLang="en-US" sz="1200" dirty="0">
              <a:solidFill>
                <a:prstClr val="black"/>
              </a:solidFill>
              <a:latin typeface="Calibri" panose="020F0502020204030204"/>
              <a:ea typeface="新細明體" panose="02020500000000000000" pitchFamily="18" charset="-120"/>
            </a:endParaRPr>
          </a:p>
        </p:txBody>
      </p:sp>
      <p:sp>
        <p:nvSpPr>
          <p:cNvPr id="44" name="文字方塊 43">
            <a:extLst>
              <a:ext uri="{FF2B5EF4-FFF2-40B4-BE49-F238E27FC236}">
                <a16:creationId xmlns:a16="http://schemas.microsoft.com/office/drawing/2014/main" id="{D6B53AE8-8DDA-479C-949E-B38240DE5A96}"/>
              </a:ext>
            </a:extLst>
          </p:cNvPr>
          <p:cNvSpPr txBox="1"/>
          <p:nvPr/>
        </p:nvSpPr>
        <p:spPr>
          <a:xfrm>
            <a:off x="77127" y="1750024"/>
            <a:ext cx="2270813" cy="276999"/>
          </a:xfrm>
          <a:prstGeom prst="rect">
            <a:avLst/>
          </a:prstGeom>
          <a:noFill/>
        </p:spPr>
        <p:txBody>
          <a:bodyPr wrap="square" rtlCol="0">
            <a:spAutoFit/>
          </a:bodyPr>
          <a:lstStyle/>
          <a:p>
            <a:pPr defTabSz="685800" fontAlgn="auto">
              <a:spcBef>
                <a:spcPts val="0"/>
              </a:spcBef>
              <a:spcAft>
                <a:spcPts val="0"/>
              </a:spcAft>
            </a:pPr>
            <a:r>
              <a:rPr lang="en-US" altLang="zh-TW" sz="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Note that there are two optimizers:</a:t>
            </a:r>
            <a:endParaRPr lang="zh-TW" altLang="en-US" sz="1200" dirty="0">
              <a:solidFill>
                <a:prstClr val="black"/>
              </a:solidFill>
              <a:latin typeface="Calibri" panose="020F0502020204030204"/>
              <a:ea typeface="新細明體" panose="02020500000000000000" pitchFamily="18" charset="-120"/>
            </a:endParaRPr>
          </a:p>
        </p:txBody>
      </p:sp>
      <p:sp>
        <p:nvSpPr>
          <p:cNvPr id="47" name="文字方塊 46">
            <a:extLst>
              <a:ext uri="{FF2B5EF4-FFF2-40B4-BE49-F238E27FC236}">
                <a16:creationId xmlns:a16="http://schemas.microsoft.com/office/drawing/2014/main" id="{DF27BC88-BDF2-4B93-BE01-A646A38FA916}"/>
              </a:ext>
            </a:extLst>
          </p:cNvPr>
          <p:cNvSpPr txBox="1"/>
          <p:nvPr/>
        </p:nvSpPr>
        <p:spPr>
          <a:xfrm>
            <a:off x="5916713" y="1761020"/>
            <a:ext cx="2390672" cy="276999"/>
          </a:xfrm>
          <a:prstGeom prst="rect">
            <a:avLst/>
          </a:prstGeom>
          <a:noFill/>
        </p:spPr>
        <p:txBody>
          <a:bodyPr wrap="square" rtlCol="0">
            <a:spAutoFit/>
          </a:bodyPr>
          <a:lstStyle/>
          <a:p>
            <a:pPr defTabSz="685800" fontAlgn="auto">
              <a:spcBef>
                <a:spcPts val="0"/>
              </a:spcBef>
              <a:spcAft>
                <a:spcPts val="0"/>
              </a:spcAft>
            </a:pPr>
            <a:r>
              <a:rPr lang="en-US" altLang="zh-TW" sz="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Another for the pruning purpose</a:t>
            </a:r>
            <a:endParaRPr lang="zh-TW" altLang="en-US" sz="1200" dirty="0">
              <a:solidFill>
                <a:prstClr val="black"/>
              </a:solidFill>
              <a:latin typeface="Calibri" panose="020F0502020204030204"/>
              <a:ea typeface="新細明體" panose="02020500000000000000" pitchFamily="18" charset="-120"/>
            </a:endParaRPr>
          </a:p>
        </p:txBody>
      </p:sp>
      <p:cxnSp>
        <p:nvCxnSpPr>
          <p:cNvPr id="49" name="直線單箭頭接點 48">
            <a:extLst>
              <a:ext uri="{FF2B5EF4-FFF2-40B4-BE49-F238E27FC236}">
                <a16:creationId xmlns:a16="http://schemas.microsoft.com/office/drawing/2014/main" id="{4E1F26F4-AB11-44CC-8944-1BF118026DC7}"/>
              </a:ext>
            </a:extLst>
          </p:cNvPr>
          <p:cNvCxnSpPr>
            <a:cxnSpLocks/>
          </p:cNvCxnSpPr>
          <p:nvPr/>
        </p:nvCxnSpPr>
        <p:spPr>
          <a:xfrm flipH="1">
            <a:off x="3317185" y="1962156"/>
            <a:ext cx="309306" cy="240456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BACB4359-D256-41BA-A5C6-4F2BA5705E6C}"/>
              </a:ext>
            </a:extLst>
          </p:cNvPr>
          <p:cNvCxnSpPr>
            <a:cxnSpLocks/>
          </p:cNvCxnSpPr>
          <p:nvPr/>
        </p:nvCxnSpPr>
        <p:spPr>
          <a:xfrm>
            <a:off x="7301854" y="2013879"/>
            <a:ext cx="56616" cy="2366053"/>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3C668C59-F7AB-4DCC-B3FF-B223D6B5163D}"/>
              </a:ext>
            </a:extLst>
          </p:cNvPr>
          <p:cNvSpPr/>
          <p:nvPr/>
        </p:nvSpPr>
        <p:spPr>
          <a:xfrm>
            <a:off x="3961701" y="4714768"/>
            <a:ext cx="247065" cy="257174"/>
          </a:xfrm>
          <a:prstGeom prst="ellipse">
            <a:avLst/>
          </a:prstGeom>
          <a:solidFill>
            <a:srgbClr val="C00000"/>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100" kern="0" dirty="0">
                <a:solidFill>
                  <a:prstClr val="white"/>
                </a:solidFill>
                <a:latin typeface="Calibri Light"/>
                <a:ea typeface="微软雅黑 Light"/>
              </a:rPr>
              <a:t>A</a:t>
            </a:r>
            <a:endParaRPr lang="zh-TW" altLang="en-US" sz="1100" kern="0" dirty="0">
              <a:solidFill>
                <a:prstClr val="white"/>
              </a:solidFill>
              <a:latin typeface="Calibri Light"/>
              <a:ea typeface="微软雅黑 Light"/>
            </a:endParaRPr>
          </a:p>
        </p:txBody>
      </p:sp>
      <p:sp>
        <p:nvSpPr>
          <p:cNvPr id="53" name="橢圓 52">
            <a:extLst>
              <a:ext uri="{FF2B5EF4-FFF2-40B4-BE49-F238E27FC236}">
                <a16:creationId xmlns:a16="http://schemas.microsoft.com/office/drawing/2014/main" id="{0EAC5D34-1E9B-449F-A93C-068FF40536AF}"/>
              </a:ext>
            </a:extLst>
          </p:cNvPr>
          <p:cNvSpPr/>
          <p:nvPr/>
        </p:nvSpPr>
        <p:spPr>
          <a:xfrm>
            <a:off x="3761855" y="2467311"/>
            <a:ext cx="247065" cy="257174"/>
          </a:xfrm>
          <a:prstGeom prst="ellipse">
            <a:avLst/>
          </a:prstGeom>
          <a:solidFill>
            <a:srgbClr val="C00000"/>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100" kern="0" dirty="0">
                <a:solidFill>
                  <a:prstClr val="white"/>
                </a:solidFill>
                <a:latin typeface="Calibri Light"/>
                <a:ea typeface="微软雅黑 Light"/>
              </a:rPr>
              <a:t>A</a:t>
            </a:r>
            <a:endParaRPr lang="zh-TW" altLang="en-US" sz="1100" kern="0" dirty="0">
              <a:solidFill>
                <a:prstClr val="white"/>
              </a:solidFill>
              <a:latin typeface="Calibri Light"/>
              <a:ea typeface="微软雅黑 Light"/>
            </a:endParaRPr>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5C544ED5-56AA-4165-B65E-CC12477989A3}"/>
                  </a:ext>
                </a:extLst>
              </p:cNvPr>
              <p:cNvSpPr txBox="1"/>
              <p:nvPr/>
            </p:nvSpPr>
            <p:spPr>
              <a:xfrm>
                <a:off x="6347714" y="1486332"/>
                <a:ext cx="1528669" cy="346313"/>
              </a:xfrm>
              <a:prstGeom prst="rect">
                <a:avLst/>
              </a:prstGeom>
              <a:noFill/>
            </p:spPr>
            <p:txBody>
              <a:bodyPr wrap="square" rtlCol="0">
                <a:spAutoFit/>
              </a:bodyPr>
              <a:lstStyle/>
              <a:p>
                <a:pPr defTabSz="51435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825" i="1">
                              <a:solidFill>
                                <a:srgbClr val="FF0000"/>
                              </a:solidFill>
                              <a:latin typeface="Cambria Math" panose="02040503050406030204" pitchFamily="18" charset="0"/>
                              <a:sym typeface="Symbol" panose="05050102010706020507" pitchFamily="18" charset="2"/>
                            </a:rPr>
                          </m:ctrlPr>
                        </m:sSubPr>
                        <m:e>
                          <m:r>
                            <m:rPr>
                              <m:sty m:val="p"/>
                            </m:rPr>
                            <a:rPr lang="en-US" altLang="zh-TW" sz="825" i="1">
                              <a:solidFill>
                                <a:srgbClr val="FF0000"/>
                              </a:solidFill>
                              <a:latin typeface="Cambria Math" panose="02040503050406030204" pitchFamily="18" charset="0"/>
                              <a:sym typeface="Symbol" panose="05050102010706020507" pitchFamily="18" charset="2"/>
                            </a:rPr>
                            <m:t>L</m:t>
                          </m:r>
                        </m:e>
                        <m:sub>
                          <m:r>
                            <a:rPr lang="en-US" altLang="zh-TW" sz="825" i="1">
                              <a:solidFill>
                                <a:srgbClr val="FF0000"/>
                              </a:solidFill>
                              <a:latin typeface="Cambria Math"/>
                              <a:sym typeface="Symbol" panose="05050102010706020507" pitchFamily="18" charset="2"/>
                            </a:rPr>
                            <m:t>𝑁</m:t>
                          </m:r>
                        </m:sub>
                      </m:sSub>
                      <m:d>
                        <m:dPr>
                          <m:ctrlPr>
                            <a:rPr lang="en-US" altLang="zh-TW" sz="825" i="1">
                              <a:solidFill>
                                <a:srgbClr val="FF0000"/>
                              </a:solidFill>
                              <a:latin typeface="Cambria Math" panose="02040503050406030204" pitchFamily="18" charset="0"/>
                            </a:rPr>
                          </m:ctrlPr>
                        </m:dPr>
                        <m:e>
                          <m:r>
                            <a:rPr lang="en-US" altLang="zh-TW" sz="825" b="1">
                              <a:solidFill>
                                <a:srgbClr val="FF0000"/>
                              </a:solidFill>
                              <a:latin typeface="Cambria Math" panose="02040503050406030204" pitchFamily="18" charset="0"/>
                            </a:rPr>
                            <m:t>𝐰</m:t>
                          </m:r>
                        </m:e>
                      </m:d>
                      <m:r>
                        <a:rPr lang="en-US" altLang="zh-TW" sz="825" i="1">
                          <a:solidFill>
                            <a:srgbClr val="FF0000"/>
                          </a:solidFill>
                          <a:latin typeface="Cambria Math" panose="02040503050406030204" pitchFamily="18" charset="0"/>
                        </a:rPr>
                        <m:t>≡</m:t>
                      </m:r>
                      <m:f>
                        <m:fPr>
                          <m:ctrlPr>
                            <a:rPr lang="en-US" altLang="zh-TW" sz="825" i="1">
                              <a:solidFill>
                                <a:srgbClr val="FF0000"/>
                              </a:solidFill>
                              <a:latin typeface="Cambria Math" panose="02040503050406030204" pitchFamily="18" charset="0"/>
                              <a:ea typeface="微軟正黑體" panose="020B0604030504040204" pitchFamily="34" charset="-120"/>
                            </a:rPr>
                          </m:ctrlPr>
                        </m:fPr>
                        <m:num>
                          <m:nary>
                            <m:naryPr>
                              <m:chr m:val="∑"/>
                              <m:supHide m:val="on"/>
                              <m:ctrlPr>
                                <a:rPr lang="en-US" altLang="zh-TW" sz="825" i="1">
                                  <a:solidFill>
                                    <a:srgbClr val="FF0000"/>
                                  </a:solidFill>
                                  <a:latin typeface="Cambria Math" panose="02040503050406030204" pitchFamily="18" charset="0"/>
                                  <a:ea typeface="微軟正黑體" panose="020B0604030504040204" pitchFamily="34" charset="-120"/>
                                </a:rPr>
                              </m:ctrlPr>
                            </m:naryPr>
                            <m:sub>
                              <m:r>
                                <m:rPr>
                                  <m:brk m:alnAt="23"/>
                                </m:rPr>
                                <a:rPr lang="en-US" altLang="zh-TW" sz="825">
                                  <a:solidFill>
                                    <a:srgbClr val="FF0000"/>
                                  </a:solidFill>
                                  <a:latin typeface="Cambria Math"/>
                                  <a:ea typeface="微軟正黑體" panose="020B0604030504040204" pitchFamily="34" charset="-120"/>
                                </a:rPr>
                                <m:t>𝑐</m:t>
                              </m:r>
                            </m:sub>
                            <m:sup/>
                            <m:e>
                              <m:sSup>
                                <m:sSupPr>
                                  <m:ctrlPr>
                                    <a:rPr lang="en-US" altLang="zh-TW" sz="825" i="1">
                                      <a:solidFill>
                                        <a:srgbClr val="FF0000"/>
                                      </a:solidFill>
                                      <a:latin typeface="Cambria Math" panose="02040503050406030204" pitchFamily="18" charset="0"/>
                                      <a:ea typeface="微軟正黑體" panose="020B0604030504040204" pitchFamily="34" charset="-120"/>
                                    </a:rPr>
                                  </m:ctrlPr>
                                </m:sSupPr>
                                <m:e>
                                  <m:d>
                                    <m:dPr>
                                      <m:ctrlPr>
                                        <a:rPr lang="en-US" altLang="zh-TW" sz="825" i="1">
                                          <a:solidFill>
                                            <a:srgbClr val="FF0000"/>
                                          </a:solidFill>
                                          <a:latin typeface="Cambria Math" panose="02040503050406030204" pitchFamily="18" charset="0"/>
                                          <a:ea typeface="微軟正黑體" panose="020B0604030504040204" pitchFamily="34" charset="-120"/>
                                        </a:rPr>
                                      </m:ctrlPr>
                                    </m:dPr>
                                    <m:e>
                                      <m:r>
                                        <a:rPr lang="en-US" altLang="zh-TW" sz="825">
                                          <a:solidFill>
                                            <a:srgbClr val="FF0000"/>
                                          </a:solidFill>
                                          <a:latin typeface="Cambria Math"/>
                                          <a:ea typeface="微軟正黑體" panose="020B0604030504040204" pitchFamily="34" charset="-120"/>
                                        </a:rPr>
                                        <m:t>𝑓</m:t>
                                      </m:r>
                                      <m:d>
                                        <m:dPr>
                                          <m:ctrlPr>
                                            <a:rPr lang="en-US" altLang="zh-TW" sz="825" i="1">
                                              <a:solidFill>
                                                <a:srgbClr val="FF0000"/>
                                              </a:solidFill>
                                              <a:latin typeface="Cambria Math" panose="02040503050406030204" pitchFamily="18" charset="0"/>
                                              <a:ea typeface="微軟正黑體" panose="020B0604030504040204" pitchFamily="34" charset="-120"/>
                                            </a:rPr>
                                          </m:ctrlPr>
                                        </m:dPr>
                                        <m:e>
                                          <m:sSup>
                                            <m:sSupPr>
                                              <m:ctrlPr>
                                                <a:rPr lang="en-US" altLang="zh-TW" sz="825" i="1">
                                                  <a:solidFill>
                                                    <a:srgbClr val="FF0000"/>
                                                  </a:solidFill>
                                                  <a:latin typeface="Cambria Math" panose="02040503050406030204" pitchFamily="18" charset="0"/>
                                                  <a:ea typeface="微軟正黑體" panose="020B0604030504040204" pitchFamily="34" charset="-120"/>
                                                </a:rPr>
                                              </m:ctrlPr>
                                            </m:sSupPr>
                                            <m:e>
                                              <m:r>
                                                <a:rPr lang="en-US" altLang="zh-TW" sz="825">
                                                  <a:solidFill>
                                                    <a:srgbClr val="FF0000"/>
                                                  </a:solidFill>
                                                  <a:latin typeface="Cambria Math"/>
                                                  <a:ea typeface="微軟正黑體" panose="020B0604030504040204" pitchFamily="34" charset="-120"/>
                                                </a:rPr>
                                                <m:t>𝐱</m:t>
                                              </m:r>
                                            </m:e>
                                            <m:sup>
                                              <m:r>
                                                <a:rPr lang="en-US" altLang="zh-TW" sz="825">
                                                  <a:solidFill>
                                                    <a:srgbClr val="FF0000"/>
                                                  </a:solidFill>
                                                  <a:latin typeface="Cambria Math"/>
                                                  <a:ea typeface="微軟正黑體" panose="020B0604030504040204" pitchFamily="34" charset="-120"/>
                                                </a:rPr>
                                                <m:t>𝑐</m:t>
                                              </m:r>
                                            </m:sup>
                                          </m:sSup>
                                          <m:r>
                                            <a:rPr lang="en-US" altLang="zh-TW" sz="825">
                                              <a:solidFill>
                                                <a:srgbClr val="FF0000"/>
                                              </a:solidFill>
                                              <a:latin typeface="Cambria Math"/>
                                              <a:ea typeface="微軟正黑體" panose="020B0604030504040204" pitchFamily="34" charset="-120"/>
                                            </a:rPr>
                                            <m:t>,</m:t>
                                          </m:r>
                                          <m:r>
                                            <a:rPr lang="en-US" altLang="zh-TW" sz="825">
                                              <a:solidFill>
                                                <a:srgbClr val="FF0000"/>
                                              </a:solidFill>
                                              <a:latin typeface="Cambria Math"/>
                                              <a:ea typeface="微軟正黑體" panose="020B0604030504040204" pitchFamily="34" charset="-120"/>
                                            </a:rPr>
                                            <m:t>𝐰</m:t>
                                          </m:r>
                                        </m:e>
                                      </m:d>
                                      <m:r>
                                        <a:rPr lang="en-US" altLang="zh-TW" sz="825">
                                          <a:solidFill>
                                            <a:srgbClr val="FF0000"/>
                                          </a:solidFill>
                                          <a:latin typeface="Cambria Math"/>
                                          <a:ea typeface="微軟正黑體" panose="020B0604030504040204" pitchFamily="34" charset="-120"/>
                                        </a:rPr>
                                        <m:t>−</m:t>
                                      </m:r>
                                      <m:sSup>
                                        <m:sSupPr>
                                          <m:ctrlPr>
                                            <a:rPr lang="en-US" altLang="zh-TW" sz="825" i="1">
                                              <a:solidFill>
                                                <a:srgbClr val="FF0000"/>
                                              </a:solidFill>
                                              <a:latin typeface="Cambria Math" panose="02040503050406030204" pitchFamily="18" charset="0"/>
                                              <a:ea typeface="微軟正黑體" panose="020B0604030504040204" pitchFamily="34" charset="-120"/>
                                            </a:rPr>
                                          </m:ctrlPr>
                                        </m:sSupPr>
                                        <m:e>
                                          <m:r>
                                            <a:rPr lang="en-US" altLang="zh-TW" sz="825">
                                              <a:solidFill>
                                                <a:srgbClr val="FF0000"/>
                                              </a:solidFill>
                                              <a:latin typeface="Cambria Math"/>
                                              <a:ea typeface="微軟正黑體" panose="020B0604030504040204" pitchFamily="34" charset="-120"/>
                                            </a:rPr>
                                            <m:t>𝑦</m:t>
                                          </m:r>
                                        </m:e>
                                        <m:sup>
                                          <m:r>
                                            <a:rPr lang="en-US" altLang="zh-TW" sz="825">
                                              <a:solidFill>
                                                <a:srgbClr val="FF0000"/>
                                              </a:solidFill>
                                              <a:latin typeface="Cambria Math"/>
                                              <a:ea typeface="微軟正黑體" panose="020B0604030504040204" pitchFamily="34" charset="-120"/>
                                            </a:rPr>
                                            <m:t>𝑐</m:t>
                                          </m:r>
                                        </m:sup>
                                      </m:sSup>
                                    </m:e>
                                  </m:d>
                                </m:e>
                                <m:sup>
                                  <m:r>
                                    <a:rPr lang="en-US" altLang="zh-TW" sz="825">
                                      <a:solidFill>
                                        <a:srgbClr val="FF0000"/>
                                      </a:solidFill>
                                      <a:latin typeface="Cambria Math"/>
                                      <a:ea typeface="微軟正黑體" panose="020B0604030504040204" pitchFamily="34" charset="-120"/>
                                    </a:rPr>
                                    <m:t>2</m:t>
                                  </m:r>
                                </m:sup>
                              </m:sSup>
                            </m:e>
                          </m:nary>
                        </m:num>
                        <m:den>
                          <m:r>
                            <a:rPr lang="en-US" altLang="zh-TW" sz="825" i="1">
                              <a:solidFill>
                                <a:srgbClr val="FF0000"/>
                              </a:solidFill>
                              <a:latin typeface="Cambria Math"/>
                              <a:ea typeface="微軟正黑體" panose="020B0604030504040204" pitchFamily="34" charset="-120"/>
                            </a:rPr>
                            <m:t>𝑁</m:t>
                          </m:r>
                        </m:den>
                      </m:f>
                    </m:oMath>
                  </m:oMathPara>
                </a14:m>
                <a:endParaRPr lang="zh-TW" altLang="en-US" sz="825" dirty="0">
                  <a:solidFill>
                    <a:prstClr val="black"/>
                  </a:solidFill>
                  <a:latin typeface="Calibri" panose="020F0502020204030204"/>
                  <a:ea typeface="新細明體" panose="02020500000000000000" pitchFamily="18" charset="-120"/>
                </a:endParaRPr>
              </a:p>
            </p:txBody>
          </p:sp>
        </mc:Choice>
        <mc:Fallback xmlns="">
          <p:sp>
            <p:nvSpPr>
              <p:cNvPr id="55" name="文字方塊 54">
                <a:extLst>
                  <a:ext uri="{FF2B5EF4-FFF2-40B4-BE49-F238E27FC236}">
                    <a16:creationId xmlns:a16="http://schemas.microsoft.com/office/drawing/2014/main" id="{5C544ED5-56AA-4165-B65E-CC12477989A3}"/>
                  </a:ext>
                </a:extLst>
              </p:cNvPr>
              <p:cNvSpPr txBox="1">
                <a:spLocks noRot="1" noChangeAspect="1" noMove="1" noResize="1" noEditPoints="1" noAdjustHandles="1" noChangeArrowheads="1" noChangeShapeType="1" noTextEdit="1"/>
              </p:cNvSpPr>
              <p:nvPr/>
            </p:nvSpPr>
            <p:spPr>
              <a:xfrm>
                <a:off x="6347714" y="1486332"/>
                <a:ext cx="1528669" cy="346313"/>
              </a:xfrm>
              <a:prstGeom prst="rect">
                <a:avLst/>
              </a:prstGeom>
              <a:blipFill>
                <a:blip r:embed="rId4"/>
                <a:stretch>
                  <a:fillRect t="-50877" b="-473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BF8B28D0-DEAF-46BE-BBB0-9C2DF7830A96}"/>
                  </a:ext>
                </a:extLst>
              </p:cNvPr>
              <p:cNvSpPr txBox="1"/>
              <p:nvPr/>
            </p:nvSpPr>
            <p:spPr>
              <a:xfrm>
                <a:off x="2309718" y="1378194"/>
                <a:ext cx="3429148" cy="420500"/>
              </a:xfrm>
              <a:prstGeom prst="rect">
                <a:avLst/>
              </a:prstGeom>
              <a:noFill/>
            </p:spPr>
            <p:txBody>
              <a:bodyPr wrap="square" rtlCol="0">
                <a:spAutoFit/>
              </a:bodyPr>
              <a:lstStyle/>
              <a:p>
                <a:pPr defTabSz="51435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750" i="1">
                              <a:solidFill>
                                <a:srgbClr val="FF0000"/>
                              </a:solidFill>
                              <a:latin typeface="Cambria Math" panose="02040503050406030204" pitchFamily="18" charset="0"/>
                              <a:sym typeface="Symbol" panose="05050102010706020507" pitchFamily="18" charset="2"/>
                            </a:rPr>
                          </m:ctrlPr>
                        </m:sSubPr>
                        <m:e>
                          <m:r>
                            <m:rPr>
                              <m:sty m:val="p"/>
                            </m:rPr>
                            <a:rPr lang="en-US" altLang="zh-TW" sz="750" i="1">
                              <a:solidFill>
                                <a:srgbClr val="FF0000"/>
                              </a:solidFill>
                              <a:latin typeface="Cambria Math" panose="02040503050406030204" pitchFamily="18" charset="0"/>
                              <a:sym typeface="Symbol" panose="05050102010706020507" pitchFamily="18" charset="2"/>
                            </a:rPr>
                            <m:t>L</m:t>
                          </m:r>
                        </m:e>
                        <m:sub>
                          <m:r>
                            <a:rPr lang="en-US" altLang="zh-TW" sz="750" i="1">
                              <a:solidFill>
                                <a:srgbClr val="FF0000"/>
                              </a:solidFill>
                              <a:latin typeface="Cambria Math"/>
                              <a:sym typeface="Symbol" panose="05050102010706020507" pitchFamily="18" charset="2"/>
                            </a:rPr>
                            <m:t>𝑁</m:t>
                          </m:r>
                        </m:sub>
                      </m:sSub>
                      <m:d>
                        <m:dPr>
                          <m:ctrlPr>
                            <a:rPr lang="en-US" altLang="zh-TW" sz="750" i="1">
                              <a:solidFill>
                                <a:srgbClr val="FF0000"/>
                              </a:solidFill>
                              <a:latin typeface="Cambria Math" panose="02040503050406030204" pitchFamily="18" charset="0"/>
                            </a:rPr>
                          </m:ctrlPr>
                        </m:dPr>
                        <m:e>
                          <m:r>
                            <a:rPr lang="en-US" altLang="zh-TW" sz="750" b="1">
                              <a:solidFill>
                                <a:srgbClr val="FF0000"/>
                              </a:solidFill>
                              <a:latin typeface="Cambria Math" panose="02040503050406030204" pitchFamily="18" charset="0"/>
                            </a:rPr>
                            <m:t>𝐰</m:t>
                          </m:r>
                        </m:e>
                      </m:d>
                      <m:r>
                        <a:rPr lang="en-US" altLang="zh-TW" sz="750" i="1">
                          <a:solidFill>
                            <a:srgbClr val="FF0000"/>
                          </a:solidFill>
                          <a:latin typeface="Cambria Math" panose="02040503050406030204" pitchFamily="18" charset="0"/>
                        </a:rPr>
                        <m:t>≡</m:t>
                      </m:r>
                      <m:f>
                        <m:fPr>
                          <m:ctrlPr>
                            <a:rPr lang="en-US" altLang="zh-TW" sz="750" i="1">
                              <a:solidFill>
                                <a:srgbClr val="FF0000"/>
                              </a:solidFill>
                              <a:latin typeface="Cambria Math" panose="02040503050406030204" pitchFamily="18" charset="0"/>
                              <a:ea typeface="微軟正黑體" panose="020B0604030504040204" pitchFamily="34" charset="-120"/>
                            </a:rPr>
                          </m:ctrlPr>
                        </m:fPr>
                        <m:num>
                          <m:nary>
                            <m:naryPr>
                              <m:chr m:val="∑"/>
                              <m:supHide m:val="on"/>
                              <m:ctrlPr>
                                <a:rPr lang="en-US" altLang="zh-TW" sz="750" i="1">
                                  <a:solidFill>
                                    <a:srgbClr val="FF0000"/>
                                  </a:solidFill>
                                  <a:latin typeface="Cambria Math" panose="02040503050406030204" pitchFamily="18" charset="0"/>
                                  <a:ea typeface="微軟正黑體" panose="020B0604030504040204" pitchFamily="34" charset="-120"/>
                                </a:rPr>
                              </m:ctrlPr>
                            </m:naryPr>
                            <m:sub>
                              <m:r>
                                <m:rPr>
                                  <m:brk m:alnAt="23"/>
                                </m:rPr>
                                <a:rPr lang="en-US" altLang="zh-TW" sz="750">
                                  <a:solidFill>
                                    <a:srgbClr val="FF0000"/>
                                  </a:solidFill>
                                  <a:latin typeface="Cambria Math"/>
                                  <a:ea typeface="微軟正黑體" panose="020B0604030504040204" pitchFamily="34" charset="-120"/>
                                </a:rPr>
                                <m:t>𝑐</m:t>
                              </m:r>
                            </m:sub>
                            <m:sup/>
                            <m:e>
                              <m:sSup>
                                <m:sSupPr>
                                  <m:ctrlPr>
                                    <a:rPr lang="en-US" altLang="zh-TW" sz="750" i="1">
                                      <a:solidFill>
                                        <a:srgbClr val="FF0000"/>
                                      </a:solidFill>
                                      <a:latin typeface="Cambria Math" panose="02040503050406030204" pitchFamily="18" charset="0"/>
                                      <a:ea typeface="微軟正黑體" panose="020B0604030504040204" pitchFamily="34" charset="-120"/>
                                    </a:rPr>
                                  </m:ctrlPr>
                                </m:sSupPr>
                                <m:e>
                                  <m:d>
                                    <m:dPr>
                                      <m:ctrlPr>
                                        <a:rPr lang="en-US" altLang="zh-TW" sz="750" i="1">
                                          <a:solidFill>
                                            <a:srgbClr val="FF0000"/>
                                          </a:solidFill>
                                          <a:latin typeface="Cambria Math" panose="02040503050406030204" pitchFamily="18" charset="0"/>
                                          <a:ea typeface="微軟正黑體" panose="020B0604030504040204" pitchFamily="34" charset="-120"/>
                                        </a:rPr>
                                      </m:ctrlPr>
                                    </m:dPr>
                                    <m:e>
                                      <m:r>
                                        <a:rPr lang="en-US" altLang="zh-TW" sz="750">
                                          <a:solidFill>
                                            <a:srgbClr val="FF0000"/>
                                          </a:solidFill>
                                          <a:latin typeface="Cambria Math"/>
                                          <a:ea typeface="微軟正黑體" panose="020B0604030504040204" pitchFamily="34" charset="-120"/>
                                        </a:rPr>
                                        <m:t>𝑓</m:t>
                                      </m:r>
                                      <m:d>
                                        <m:dPr>
                                          <m:ctrlPr>
                                            <a:rPr lang="en-US" altLang="zh-TW" sz="750" i="1">
                                              <a:solidFill>
                                                <a:srgbClr val="FF0000"/>
                                              </a:solidFill>
                                              <a:latin typeface="Cambria Math" panose="02040503050406030204" pitchFamily="18" charset="0"/>
                                              <a:ea typeface="微軟正黑體" panose="020B0604030504040204" pitchFamily="34" charset="-120"/>
                                            </a:rPr>
                                          </m:ctrlPr>
                                        </m:dPr>
                                        <m:e>
                                          <m:sSup>
                                            <m:sSupPr>
                                              <m:ctrlPr>
                                                <a:rPr lang="en-US" altLang="zh-TW" sz="750" i="1">
                                                  <a:solidFill>
                                                    <a:srgbClr val="FF0000"/>
                                                  </a:solidFill>
                                                  <a:latin typeface="Cambria Math" panose="02040503050406030204" pitchFamily="18" charset="0"/>
                                                  <a:ea typeface="微軟正黑體" panose="020B0604030504040204" pitchFamily="34" charset="-120"/>
                                                </a:rPr>
                                              </m:ctrlPr>
                                            </m:sSupPr>
                                            <m:e>
                                              <m:r>
                                                <a:rPr lang="en-US" altLang="zh-TW" sz="750">
                                                  <a:solidFill>
                                                    <a:srgbClr val="FF0000"/>
                                                  </a:solidFill>
                                                  <a:latin typeface="Cambria Math"/>
                                                  <a:ea typeface="微軟正黑體" panose="020B0604030504040204" pitchFamily="34" charset="-120"/>
                                                </a:rPr>
                                                <m:t>𝐱</m:t>
                                              </m:r>
                                            </m:e>
                                            <m:sup>
                                              <m:r>
                                                <a:rPr lang="en-US" altLang="zh-TW" sz="750">
                                                  <a:solidFill>
                                                    <a:srgbClr val="FF0000"/>
                                                  </a:solidFill>
                                                  <a:latin typeface="Cambria Math"/>
                                                  <a:ea typeface="微軟正黑體" panose="020B0604030504040204" pitchFamily="34" charset="-120"/>
                                                </a:rPr>
                                                <m:t>𝑐</m:t>
                                              </m:r>
                                            </m:sup>
                                          </m:sSup>
                                          <m:r>
                                            <a:rPr lang="en-US" altLang="zh-TW" sz="750">
                                              <a:solidFill>
                                                <a:srgbClr val="FF0000"/>
                                              </a:solidFill>
                                              <a:latin typeface="Cambria Math"/>
                                              <a:ea typeface="微軟正黑體" panose="020B0604030504040204" pitchFamily="34" charset="-120"/>
                                            </a:rPr>
                                            <m:t>,</m:t>
                                          </m:r>
                                          <m:r>
                                            <a:rPr lang="en-US" altLang="zh-TW" sz="750">
                                              <a:solidFill>
                                                <a:srgbClr val="FF0000"/>
                                              </a:solidFill>
                                              <a:latin typeface="Cambria Math"/>
                                              <a:ea typeface="微軟正黑體" panose="020B0604030504040204" pitchFamily="34" charset="-120"/>
                                            </a:rPr>
                                            <m:t>𝐰</m:t>
                                          </m:r>
                                        </m:e>
                                      </m:d>
                                      <m:r>
                                        <a:rPr lang="en-US" altLang="zh-TW" sz="750">
                                          <a:solidFill>
                                            <a:srgbClr val="FF0000"/>
                                          </a:solidFill>
                                          <a:latin typeface="Cambria Math"/>
                                          <a:ea typeface="微軟正黑體" panose="020B0604030504040204" pitchFamily="34" charset="-120"/>
                                        </a:rPr>
                                        <m:t>−</m:t>
                                      </m:r>
                                      <m:sSup>
                                        <m:sSupPr>
                                          <m:ctrlPr>
                                            <a:rPr lang="en-US" altLang="zh-TW" sz="750" i="1">
                                              <a:solidFill>
                                                <a:srgbClr val="FF0000"/>
                                              </a:solidFill>
                                              <a:latin typeface="Cambria Math" panose="02040503050406030204" pitchFamily="18" charset="0"/>
                                              <a:ea typeface="微軟正黑體" panose="020B0604030504040204" pitchFamily="34" charset="-120"/>
                                            </a:rPr>
                                          </m:ctrlPr>
                                        </m:sSupPr>
                                        <m:e>
                                          <m:r>
                                            <a:rPr lang="en-US" altLang="zh-TW" sz="750">
                                              <a:solidFill>
                                                <a:srgbClr val="FF0000"/>
                                              </a:solidFill>
                                              <a:latin typeface="Cambria Math"/>
                                              <a:ea typeface="微軟正黑體" panose="020B0604030504040204" pitchFamily="34" charset="-120"/>
                                            </a:rPr>
                                            <m:t>𝑦</m:t>
                                          </m:r>
                                        </m:e>
                                        <m:sup>
                                          <m:r>
                                            <a:rPr lang="en-US" altLang="zh-TW" sz="750">
                                              <a:solidFill>
                                                <a:srgbClr val="FF0000"/>
                                              </a:solidFill>
                                              <a:latin typeface="Cambria Math"/>
                                              <a:ea typeface="微軟正黑體" panose="020B0604030504040204" pitchFamily="34" charset="-120"/>
                                            </a:rPr>
                                            <m:t>𝑐</m:t>
                                          </m:r>
                                        </m:sup>
                                      </m:sSup>
                                    </m:e>
                                  </m:d>
                                </m:e>
                                <m:sup>
                                  <m:r>
                                    <a:rPr lang="en-US" altLang="zh-TW" sz="750">
                                      <a:solidFill>
                                        <a:srgbClr val="FF0000"/>
                                      </a:solidFill>
                                      <a:latin typeface="Cambria Math"/>
                                      <a:ea typeface="微軟正黑體" panose="020B0604030504040204" pitchFamily="34" charset="-120"/>
                                    </a:rPr>
                                    <m:t>2</m:t>
                                  </m:r>
                                </m:sup>
                              </m:sSup>
                            </m:e>
                          </m:nary>
                        </m:num>
                        <m:den>
                          <m:r>
                            <a:rPr lang="en-US" altLang="zh-TW" sz="750" i="1">
                              <a:solidFill>
                                <a:srgbClr val="FF0000"/>
                              </a:solidFill>
                              <a:latin typeface="Cambria Math"/>
                              <a:ea typeface="微軟正黑體" panose="020B0604030504040204" pitchFamily="34" charset="-120"/>
                            </a:rPr>
                            <m:t>𝑁</m:t>
                          </m:r>
                        </m:den>
                      </m:f>
                      <m:r>
                        <m:rPr>
                          <m:nor/>
                        </m:rPr>
                        <a:rPr lang="en-US" altLang="zh-TW" sz="750" dirty="0">
                          <a:solidFill>
                            <a:srgbClr val="FF0000"/>
                          </a:solidFill>
                          <a:latin typeface="Calibri" panose="020F0502020204030204"/>
                          <a:ea typeface="新細明體" panose="02020500000000000000" pitchFamily="18" charset="-120"/>
                        </a:rPr>
                        <m:t>+</m:t>
                      </m:r>
                      <m:f>
                        <m:fPr>
                          <m:ctrlPr>
                            <a:rPr lang="en-US" altLang="zh-TW" sz="750" i="1">
                              <a:solidFill>
                                <a:srgbClr val="FF0000"/>
                              </a:solidFill>
                              <a:latin typeface="Cambria Math" panose="02040503050406030204" pitchFamily="18" charset="0"/>
                              <a:sym typeface="Symbol" panose="05050102010706020507" pitchFamily="18" charset="2"/>
                            </a:rPr>
                          </m:ctrlPr>
                        </m:fPr>
                        <m:num>
                          <m:r>
                            <m:rPr>
                              <m:nor/>
                            </m:rPr>
                            <a:rPr lang="en-US" altLang="zh-TW" sz="750" dirty="0">
                              <a:solidFill>
                                <a:srgbClr val="FF0000"/>
                              </a:solidFill>
                              <a:latin typeface="Calibri" panose="020F0502020204030204"/>
                              <a:ea typeface="新細明體" panose="02020500000000000000" pitchFamily="18" charset="-120"/>
                              <a:sym typeface="Symbol" panose="05050102010706020507" pitchFamily="18" charset="2"/>
                            </a:rPr>
                            <m:t>0.001</m:t>
                          </m:r>
                        </m:num>
                        <m:den>
                          <m:r>
                            <a:rPr lang="en-US" altLang="zh-TW" sz="750" i="1">
                              <a:solidFill>
                                <a:srgbClr val="FF0000"/>
                              </a:solidFill>
                              <a:latin typeface="Cambria Math" panose="02040503050406030204" pitchFamily="18" charset="0"/>
                              <a:sym typeface="Symbol" panose="05050102010706020507" pitchFamily="18" charset="2"/>
                            </a:rPr>
                            <m:t>𝑝</m:t>
                          </m:r>
                          <m:r>
                            <a:rPr lang="en-US" altLang="zh-TW" sz="750" i="1">
                              <a:solidFill>
                                <a:srgbClr val="FF0000"/>
                              </a:solidFill>
                              <a:latin typeface="Cambria Math" panose="02040503050406030204" pitchFamily="18" charset="0"/>
                              <a:sym typeface="Symbol" panose="05050102010706020507" pitchFamily="18" charset="2"/>
                            </a:rPr>
                            <m:t>+1+</m:t>
                          </m:r>
                          <m:r>
                            <a:rPr lang="en-US" altLang="zh-TW" sz="750" i="1">
                              <a:solidFill>
                                <a:srgbClr val="FF0000"/>
                              </a:solidFill>
                              <a:latin typeface="Cambria Math" panose="02040503050406030204" pitchFamily="18" charset="0"/>
                              <a:sym typeface="Symbol" panose="05050102010706020507" pitchFamily="18" charset="2"/>
                            </a:rPr>
                            <m:t>𝑝</m:t>
                          </m:r>
                          <m:r>
                            <a:rPr lang="en-US" altLang="zh-TW" sz="750" i="1">
                              <a:solidFill>
                                <a:srgbClr val="FF0000"/>
                              </a:solidFill>
                              <a:latin typeface="Cambria Math" panose="02040503050406030204" pitchFamily="18" charset="0"/>
                              <a:sym typeface="Symbol" panose="05050102010706020507" pitchFamily="18" charset="2"/>
                            </a:rPr>
                            <m:t>(</m:t>
                          </m:r>
                          <m:r>
                            <a:rPr lang="en-US" altLang="zh-TW" sz="750" i="1">
                              <a:solidFill>
                                <a:srgbClr val="FF0000"/>
                              </a:solidFill>
                              <a:latin typeface="Cambria Math" panose="02040503050406030204" pitchFamily="18" charset="0"/>
                              <a:sym typeface="Symbol" panose="05050102010706020507" pitchFamily="18" charset="2"/>
                            </a:rPr>
                            <m:t>𝑚</m:t>
                          </m:r>
                          <m:r>
                            <a:rPr lang="en-US" altLang="zh-TW" sz="750" i="1">
                              <a:solidFill>
                                <a:srgbClr val="FF0000"/>
                              </a:solidFill>
                              <a:latin typeface="Cambria Math" panose="02040503050406030204" pitchFamily="18" charset="0"/>
                              <a:sym typeface="Symbol" panose="05050102010706020507" pitchFamily="18" charset="2"/>
                            </a:rPr>
                            <m:t>+1)</m:t>
                          </m:r>
                        </m:den>
                      </m:f>
                      <m:r>
                        <m:rPr>
                          <m:nor/>
                        </m:rPr>
                        <a:rPr lang="en-US" altLang="zh-TW" sz="750" dirty="0">
                          <a:solidFill>
                            <a:srgbClr val="FF0000"/>
                          </a:solidFill>
                          <a:latin typeface="Calibri" panose="020F0502020204030204"/>
                          <a:ea typeface="新細明體" panose="02020500000000000000" pitchFamily="18" charset="-120"/>
                        </a:rPr>
                        <m:t>(</m:t>
                      </m:r>
                      <m:nary>
                        <m:naryPr>
                          <m:chr m:val="∑"/>
                          <m:ctrlPr>
                            <a:rPr lang="en-US" altLang="zh-TW" sz="750" i="1">
                              <a:solidFill>
                                <a:srgbClr val="FF0000"/>
                              </a:solidFill>
                              <a:latin typeface="Cambria Math" panose="02040503050406030204" pitchFamily="18" charset="0"/>
                            </a:rPr>
                          </m:ctrlPr>
                        </m:naryPr>
                        <m:sub>
                          <m:r>
                            <a:rPr lang="en-US" altLang="zh-TW" sz="750" i="1">
                              <a:solidFill>
                                <a:srgbClr val="FF0000"/>
                              </a:solidFill>
                              <a:latin typeface="Cambria Math"/>
                            </a:rPr>
                            <m:t>𝑖</m:t>
                          </m:r>
                          <m:r>
                            <a:rPr lang="en-US" altLang="zh-TW" sz="750" i="1">
                              <a:solidFill>
                                <a:srgbClr val="FF0000"/>
                              </a:solidFill>
                              <a:latin typeface="Cambria Math" panose="02040503050406030204" pitchFamily="18" charset="0"/>
                            </a:rPr>
                            <m:t>=</m:t>
                          </m:r>
                          <m:r>
                            <a:rPr lang="en-US" altLang="zh-TW" sz="750" i="1">
                              <a:solidFill>
                                <a:srgbClr val="FF0000"/>
                              </a:solidFill>
                              <a:latin typeface="Cambria Math"/>
                            </a:rPr>
                            <m:t>0</m:t>
                          </m:r>
                        </m:sub>
                        <m:sup>
                          <m:r>
                            <a:rPr lang="en-US" altLang="zh-TW" sz="750" i="1">
                              <a:solidFill>
                                <a:srgbClr val="FF0000"/>
                              </a:solidFill>
                              <a:latin typeface="Cambria Math"/>
                            </a:rPr>
                            <m:t>𝑝</m:t>
                          </m:r>
                        </m:sup>
                        <m:e>
                          <m:r>
                            <m:rPr>
                              <m:nor/>
                            </m:rPr>
                            <a:rPr lang="en-US" altLang="zh-TW" sz="750" dirty="0">
                              <a:solidFill>
                                <a:srgbClr val="FF0000"/>
                              </a:solidFill>
                              <a:latin typeface="Calibri" panose="020F0502020204030204"/>
                              <a:ea typeface="新細明體" panose="02020500000000000000" pitchFamily="18" charset="-120"/>
                            </a:rPr>
                            <m:t>(</m:t>
                          </m:r>
                          <m:sSubSup>
                            <m:sSubSupPr>
                              <m:ctrlPr>
                                <a:rPr lang="en-US" altLang="zh-TW" sz="750" i="1">
                                  <a:solidFill>
                                    <a:srgbClr val="FF0000"/>
                                  </a:solidFill>
                                  <a:latin typeface="Cambria Math" panose="02040503050406030204" pitchFamily="18" charset="0"/>
                                </a:rPr>
                              </m:ctrlPr>
                            </m:sSubSupPr>
                            <m:e>
                              <m:r>
                                <m:rPr>
                                  <m:sty m:val="p"/>
                                </m:rPr>
                                <a:rPr lang="en-US" altLang="zh-TW" sz="750">
                                  <a:solidFill>
                                    <a:srgbClr val="FF0000"/>
                                  </a:solidFill>
                                  <a:latin typeface="Cambria Math" panose="02040503050406030204" pitchFamily="18" charset="0"/>
                                </a:rPr>
                                <m:t>w</m:t>
                              </m:r>
                            </m:e>
                            <m:sub>
                              <m:r>
                                <a:rPr lang="en-US" altLang="zh-TW" sz="750" i="1">
                                  <a:solidFill>
                                    <a:srgbClr val="FF0000"/>
                                  </a:solidFill>
                                  <a:latin typeface="Cambria Math" panose="02040503050406030204" pitchFamily="18" charset="0"/>
                                </a:rPr>
                                <m:t>𝑖</m:t>
                              </m:r>
                            </m:sub>
                            <m:sup>
                              <m:r>
                                <m:rPr>
                                  <m:sty m:val="p"/>
                                </m:rPr>
                                <a:rPr lang="en-US" altLang="zh-TW" sz="750">
                                  <a:solidFill>
                                    <a:srgbClr val="FF0000"/>
                                  </a:solidFill>
                                  <a:latin typeface="Cambria Math" panose="02040503050406030204" pitchFamily="18" charset="0"/>
                                </a:rPr>
                                <m:t>o</m:t>
                              </m:r>
                            </m:sup>
                          </m:sSubSup>
                          <m:r>
                            <m:rPr>
                              <m:nor/>
                            </m:rPr>
                            <a:rPr lang="en-US" altLang="zh-TW" sz="750" dirty="0">
                              <a:solidFill>
                                <a:srgbClr val="FF0000"/>
                              </a:solidFill>
                              <a:latin typeface="Calibri" panose="020F0502020204030204"/>
                              <a:ea typeface="新細明體" panose="02020500000000000000" pitchFamily="18" charset="-120"/>
                            </a:rPr>
                            <m:t>)</m:t>
                          </m:r>
                          <m:r>
                            <m:rPr>
                              <m:nor/>
                            </m:rPr>
                            <a:rPr lang="en-US" altLang="zh-TW" sz="750" baseline="30000" dirty="0">
                              <a:solidFill>
                                <a:srgbClr val="FF0000"/>
                              </a:solidFill>
                              <a:latin typeface="Calibri" panose="020F0502020204030204"/>
                              <a:ea typeface="新細明體" panose="02020500000000000000" pitchFamily="18" charset="-120"/>
                            </a:rPr>
                            <m:t>2</m:t>
                          </m:r>
                        </m:e>
                      </m:nary>
                      <m:r>
                        <m:rPr>
                          <m:nor/>
                        </m:rPr>
                        <a:rPr lang="en-US" altLang="zh-TW" sz="750" dirty="0">
                          <a:solidFill>
                            <a:srgbClr val="FF0000"/>
                          </a:solidFill>
                          <a:latin typeface="Calibri" panose="020F0502020204030204"/>
                          <a:ea typeface="新細明體" panose="02020500000000000000" pitchFamily="18" charset="-120"/>
                        </a:rPr>
                        <m:t> + </m:t>
                      </m:r>
                      <m:nary>
                        <m:naryPr>
                          <m:chr m:val="∑"/>
                          <m:ctrlPr>
                            <a:rPr lang="en-US" altLang="zh-TW" sz="750" i="1">
                              <a:solidFill>
                                <a:srgbClr val="FF0000"/>
                              </a:solidFill>
                              <a:latin typeface="Cambria Math" panose="02040503050406030204" pitchFamily="18" charset="0"/>
                            </a:rPr>
                          </m:ctrlPr>
                        </m:naryPr>
                        <m:sub>
                          <m:r>
                            <a:rPr lang="en-US" altLang="zh-TW" sz="750" i="1">
                              <a:solidFill>
                                <a:srgbClr val="FF0000"/>
                              </a:solidFill>
                              <a:latin typeface="Cambria Math"/>
                            </a:rPr>
                            <m:t>𝑖</m:t>
                          </m:r>
                          <m:r>
                            <a:rPr lang="en-US" altLang="zh-TW" sz="750" i="1">
                              <a:solidFill>
                                <a:srgbClr val="FF0000"/>
                              </a:solidFill>
                              <a:latin typeface="Cambria Math" panose="02040503050406030204" pitchFamily="18" charset="0"/>
                            </a:rPr>
                            <m:t>=1</m:t>
                          </m:r>
                        </m:sub>
                        <m:sup>
                          <m:r>
                            <a:rPr lang="en-US" altLang="zh-TW" sz="750" i="1">
                              <a:solidFill>
                                <a:srgbClr val="FF0000"/>
                              </a:solidFill>
                              <a:latin typeface="Cambria Math"/>
                            </a:rPr>
                            <m:t>𝑝</m:t>
                          </m:r>
                        </m:sup>
                        <m:e>
                          <m:nary>
                            <m:naryPr>
                              <m:chr m:val="∑"/>
                              <m:ctrlPr>
                                <a:rPr lang="en-US" altLang="zh-TW" sz="750" i="1" dirty="0">
                                  <a:solidFill>
                                    <a:srgbClr val="FF0000"/>
                                  </a:solidFill>
                                  <a:latin typeface="Cambria Math" panose="02040503050406030204" pitchFamily="18" charset="0"/>
                                </a:rPr>
                              </m:ctrlPr>
                            </m:naryPr>
                            <m:sub>
                              <m:r>
                                <m:rPr>
                                  <m:brk m:alnAt="23"/>
                                </m:rPr>
                                <a:rPr lang="en-US" altLang="zh-TW" sz="750" i="1" dirty="0">
                                  <a:solidFill>
                                    <a:srgbClr val="FF0000"/>
                                  </a:solidFill>
                                  <a:latin typeface="Cambria Math" panose="02040503050406030204" pitchFamily="18" charset="0"/>
                                </a:rPr>
                                <m:t>𝑗</m:t>
                              </m:r>
                              <m:r>
                                <a:rPr lang="en-US" altLang="zh-TW" sz="750" i="1" dirty="0">
                                  <a:solidFill>
                                    <a:srgbClr val="FF0000"/>
                                  </a:solidFill>
                                  <a:latin typeface="Cambria Math" panose="02040503050406030204" pitchFamily="18" charset="0"/>
                                </a:rPr>
                                <m:t>=</m:t>
                              </m:r>
                              <m:r>
                                <a:rPr lang="en-US" altLang="zh-TW" sz="750" i="1" dirty="0">
                                  <a:solidFill>
                                    <a:srgbClr val="FF0000"/>
                                  </a:solidFill>
                                  <a:latin typeface="Cambria Math"/>
                                </a:rPr>
                                <m:t>0</m:t>
                              </m:r>
                            </m:sub>
                            <m:sup>
                              <m:r>
                                <a:rPr lang="en-US" altLang="zh-TW" sz="750" i="1" dirty="0">
                                  <a:solidFill>
                                    <a:srgbClr val="FF0000"/>
                                  </a:solidFill>
                                  <a:latin typeface="Cambria Math" panose="02040503050406030204" pitchFamily="18" charset="0"/>
                                </a:rPr>
                                <m:t>𝑚</m:t>
                              </m:r>
                            </m:sup>
                            <m:e>
                              <m:sSubSup>
                                <m:sSubSupPr>
                                  <m:ctrlPr>
                                    <a:rPr lang="en-US" altLang="zh-TW" sz="750" i="1">
                                      <a:solidFill>
                                        <a:srgbClr val="FF0000"/>
                                      </a:solidFill>
                                      <a:latin typeface="Cambria Math" panose="02040503050406030204" pitchFamily="18" charset="0"/>
                                    </a:rPr>
                                  </m:ctrlPr>
                                </m:sSubSupPr>
                                <m:e>
                                  <m:r>
                                    <a:rPr lang="en-US" altLang="zh-TW" sz="750" i="1">
                                      <a:solidFill>
                                        <a:srgbClr val="FF0000"/>
                                      </a:solidFill>
                                      <a:latin typeface="Cambria Math"/>
                                    </a:rPr>
                                    <m:t>(</m:t>
                                  </m:r>
                                  <m:r>
                                    <a:rPr lang="en-US" altLang="zh-TW" sz="750" i="1">
                                      <a:solidFill>
                                        <a:srgbClr val="FF0000"/>
                                      </a:solidFill>
                                      <a:latin typeface="Cambria Math" panose="02040503050406030204" pitchFamily="18" charset="0"/>
                                    </a:rPr>
                                    <m:t>𝑤</m:t>
                                  </m:r>
                                </m:e>
                                <m:sub>
                                  <m:r>
                                    <a:rPr lang="en-US" altLang="zh-TW" sz="750" i="1">
                                      <a:solidFill>
                                        <a:srgbClr val="FF0000"/>
                                      </a:solidFill>
                                      <a:latin typeface="Cambria Math" panose="02040503050406030204" pitchFamily="18" charset="0"/>
                                    </a:rPr>
                                    <m:t>𝑖𝑗</m:t>
                                  </m:r>
                                </m:sub>
                                <m:sup>
                                  <m:r>
                                    <a:rPr lang="en-US" altLang="zh-TW" sz="750" i="1">
                                      <a:solidFill>
                                        <a:srgbClr val="FF0000"/>
                                      </a:solidFill>
                                      <a:latin typeface="Cambria Math" panose="02040503050406030204" pitchFamily="18" charset="0"/>
                                    </a:rPr>
                                    <m:t>𝐻</m:t>
                                  </m:r>
                                </m:sup>
                              </m:sSubSup>
                            </m:e>
                          </m:nary>
                          <m:r>
                            <m:rPr>
                              <m:nor/>
                            </m:rPr>
                            <a:rPr lang="en-US" altLang="zh-TW" sz="750" dirty="0">
                              <a:solidFill>
                                <a:srgbClr val="FF0000"/>
                              </a:solidFill>
                              <a:latin typeface="Calibri" panose="020F0502020204030204"/>
                              <a:ea typeface="新細明體" panose="02020500000000000000" pitchFamily="18" charset="-120"/>
                            </a:rPr>
                            <m:t>)</m:t>
                          </m:r>
                          <m:r>
                            <m:rPr>
                              <m:nor/>
                            </m:rPr>
                            <a:rPr lang="en-US" altLang="zh-TW" sz="750" baseline="30000" dirty="0">
                              <a:solidFill>
                                <a:srgbClr val="FF0000"/>
                              </a:solidFill>
                              <a:latin typeface="Calibri" panose="020F0502020204030204"/>
                              <a:ea typeface="新細明體" panose="02020500000000000000" pitchFamily="18" charset="-120"/>
                            </a:rPr>
                            <m:t>2</m:t>
                          </m:r>
                        </m:e>
                      </m:nary>
                      <m:r>
                        <m:rPr>
                          <m:nor/>
                        </m:rPr>
                        <a:rPr lang="en-US" altLang="zh-TW" sz="750" dirty="0">
                          <a:solidFill>
                            <a:srgbClr val="FF0000"/>
                          </a:solidFill>
                          <a:latin typeface="Calibri" panose="020F0502020204030204"/>
                          <a:ea typeface="新細明體" panose="02020500000000000000" pitchFamily="18" charset="-120"/>
                        </a:rPr>
                        <m:t>)</m:t>
                      </m:r>
                    </m:oMath>
                  </m:oMathPara>
                </a14:m>
                <a:endParaRPr lang="zh-TW" altLang="en-US" sz="750" dirty="0">
                  <a:solidFill>
                    <a:prstClr val="black"/>
                  </a:solidFill>
                  <a:latin typeface="Calibri" panose="020F0502020204030204"/>
                  <a:ea typeface="新細明體" panose="02020500000000000000" pitchFamily="18" charset="-120"/>
                </a:endParaRPr>
              </a:p>
            </p:txBody>
          </p:sp>
        </mc:Choice>
        <mc:Fallback xmlns="">
          <p:sp>
            <p:nvSpPr>
              <p:cNvPr id="56" name="文字方塊 55">
                <a:extLst>
                  <a:ext uri="{FF2B5EF4-FFF2-40B4-BE49-F238E27FC236}">
                    <a16:creationId xmlns:a16="http://schemas.microsoft.com/office/drawing/2014/main" id="{BF8B28D0-DEAF-46BE-BBB0-9C2DF7830A96}"/>
                  </a:ext>
                </a:extLst>
              </p:cNvPr>
              <p:cNvSpPr txBox="1">
                <a:spLocks noRot="1" noChangeAspect="1" noMove="1" noResize="1" noEditPoints="1" noAdjustHandles="1" noChangeArrowheads="1" noChangeShapeType="1" noTextEdit="1"/>
              </p:cNvSpPr>
              <p:nvPr/>
            </p:nvSpPr>
            <p:spPr>
              <a:xfrm>
                <a:off x="2309718" y="1378194"/>
                <a:ext cx="3429148" cy="420500"/>
              </a:xfrm>
              <a:prstGeom prst="rect">
                <a:avLst/>
              </a:prstGeom>
              <a:blipFill>
                <a:blip r:embed="rId5"/>
                <a:stretch>
                  <a:fillRect t="-85507" r="-5160" b="-1304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圓角矩形 5">
                <a:extLst>
                  <a:ext uri="{FF2B5EF4-FFF2-40B4-BE49-F238E27FC236}">
                    <a16:creationId xmlns:a16="http://schemas.microsoft.com/office/drawing/2014/main" id="{F1D9F0E5-0EDE-4457-9EC6-D145705508D1}"/>
                  </a:ext>
                </a:extLst>
              </p:cNvPr>
              <p:cNvSpPr/>
              <p:nvPr/>
            </p:nvSpPr>
            <p:spPr>
              <a:xfrm>
                <a:off x="194477" y="2683301"/>
                <a:ext cx="1580780" cy="1274958"/>
              </a:xfrm>
              <a:prstGeom prst="roundRect">
                <a:avLst>
                  <a:gd name="adj" fmla="val 0"/>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TW" sz="1050" dirty="0">
                    <a:solidFill>
                      <a:prstClr val="black"/>
                    </a:solidFill>
                    <a:latin typeface="Calibri" panose="020F0502020204030204"/>
                    <a:ea typeface="新細明體" panose="02020500000000000000" pitchFamily="18" charset="-120"/>
                  </a:rPr>
                  <a:t>Hyperparameters:</a:t>
                </a: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epoch constraint</a:t>
                </a: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optimizers</a:t>
                </a: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Two </a:t>
                </a:r>
                <a:endPar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sets of </a:t>
                </a:r>
                <a:r>
                  <a:rPr lang="el-GR"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050" dirty="0">
                        <a:solidFill>
                          <a:prstClr val="black"/>
                        </a:solidFill>
                        <a:latin typeface="Calibri" panose="020F0502020204030204"/>
                        <a:ea typeface="新細明體" panose="02020500000000000000" pitchFamily="18" charset="-120"/>
                      </a:rPr>
                      <m:t>ε</m:t>
                    </m:r>
                    <m:r>
                      <a:rPr lang="en-US" altLang="zh-TW" sz="1050" i="1" baseline="-25000" dirty="0">
                        <a:solidFill>
                          <a:prstClr val="black"/>
                        </a:solidFill>
                        <a:latin typeface="Cambria Math" panose="02040503050406030204" pitchFamily="18" charset="0"/>
                      </a:rPr>
                      <m:t>1</m:t>
                    </m:r>
                  </m:oMath>
                </a14:m>
                <a:endParaRPr lang="en-US" altLang="zh-TW" sz="105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32160" indent="-132160" defTabSz="685800" fontAlgn="auto">
                  <a:spcBef>
                    <a:spcPts val="0"/>
                  </a:spcBef>
                  <a:spcAft>
                    <a:spcPts val="0"/>
                  </a:spcAft>
                  <a:buFont typeface="Arial" panose="020B0604020202020204" pitchFamily="34" charset="0"/>
                  <a:buChar char="•"/>
                </a:pPr>
                <a:r>
                  <a:rPr lang="en-US" altLang="zh-TW"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1.2</a:t>
                </a:r>
                <a:r>
                  <a:rPr lang="zh-TW" altLang="en-US"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&amp;</a:t>
                </a:r>
                <a:r>
                  <a:rPr lang="zh-TW" altLang="en-US"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05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0.7</a:t>
                </a:r>
              </a:p>
              <a:p>
                <a:pPr marL="132160" indent="-132160" defTabSz="685800" fontAlgn="auto">
                  <a:spcBef>
                    <a:spcPts val="0"/>
                  </a:spcBef>
                  <a:spcAft>
                    <a:spcPts val="0"/>
                  </a:spcAft>
                  <a:buFont typeface="Arial" panose="020B0604020202020204" pitchFamily="34" charset="0"/>
                  <a:buChar char="•"/>
                </a:pPr>
                <a14:m>
                  <m:oMath xmlns:m="http://schemas.openxmlformats.org/officeDocument/2006/math">
                    <m:f>
                      <m:fPr>
                        <m:ctrlPr>
                          <a:rPr lang="en-US" altLang="zh-TW" sz="1050" i="1">
                            <a:solidFill>
                              <a:prstClr val="black"/>
                            </a:solidFill>
                            <a:latin typeface="Cambria Math" panose="02040503050406030204" pitchFamily="18" charset="0"/>
                            <a:sym typeface="Symbol" panose="05050102010706020507" pitchFamily="18" charset="2"/>
                          </a:rPr>
                        </m:ctrlPr>
                      </m:fPr>
                      <m:num>
                        <m:r>
                          <m:rPr>
                            <m:nor/>
                          </m:rPr>
                          <a:rPr lang="en-US" altLang="zh-TW" sz="1050" dirty="0">
                            <a:solidFill>
                              <a:prstClr val="black"/>
                            </a:solidFill>
                            <a:latin typeface="Calibri" panose="020F0502020204030204"/>
                            <a:ea typeface="新細明體" panose="02020500000000000000" pitchFamily="18" charset="-120"/>
                            <a:sym typeface="Symbol" panose="05050102010706020507" pitchFamily="18" charset="2"/>
                          </a:rPr>
                          <m:t>0.001</m:t>
                        </m:r>
                      </m:num>
                      <m:den>
                        <m:r>
                          <a:rPr lang="en-US" altLang="zh-TW" sz="1050" i="1">
                            <a:solidFill>
                              <a:prstClr val="black"/>
                            </a:solidFill>
                            <a:latin typeface="Cambria Math" panose="02040503050406030204" pitchFamily="18" charset="0"/>
                            <a:sym typeface="Symbol" panose="05050102010706020507" pitchFamily="18" charset="2"/>
                          </a:rPr>
                          <m:t>𝑝</m:t>
                        </m:r>
                        <m:r>
                          <a:rPr lang="en-US" altLang="zh-TW" sz="1050" i="1">
                            <a:solidFill>
                              <a:prstClr val="black"/>
                            </a:solidFill>
                            <a:latin typeface="Cambria Math" panose="02040503050406030204" pitchFamily="18" charset="0"/>
                            <a:sym typeface="Symbol" panose="05050102010706020507" pitchFamily="18" charset="2"/>
                          </a:rPr>
                          <m:t>+1+</m:t>
                        </m:r>
                        <m:r>
                          <a:rPr lang="en-US" altLang="zh-TW" sz="1050" i="1">
                            <a:solidFill>
                              <a:prstClr val="black"/>
                            </a:solidFill>
                            <a:latin typeface="Cambria Math" panose="02040503050406030204" pitchFamily="18" charset="0"/>
                            <a:sym typeface="Symbol" panose="05050102010706020507" pitchFamily="18" charset="2"/>
                          </a:rPr>
                          <m:t>𝑝</m:t>
                        </m:r>
                        <m:r>
                          <a:rPr lang="en-US" altLang="zh-TW" sz="1050" i="1">
                            <a:solidFill>
                              <a:prstClr val="black"/>
                            </a:solidFill>
                            <a:latin typeface="Cambria Math" panose="02040503050406030204" pitchFamily="18" charset="0"/>
                            <a:sym typeface="Symbol" panose="05050102010706020507" pitchFamily="18" charset="2"/>
                          </a:rPr>
                          <m:t>(</m:t>
                        </m:r>
                        <m:r>
                          <a:rPr lang="en-US" altLang="zh-TW" sz="1050" i="1">
                            <a:solidFill>
                              <a:prstClr val="black"/>
                            </a:solidFill>
                            <a:latin typeface="Cambria Math" panose="02040503050406030204" pitchFamily="18" charset="0"/>
                            <a:sym typeface="Symbol" panose="05050102010706020507" pitchFamily="18" charset="2"/>
                          </a:rPr>
                          <m:t>𝑚</m:t>
                        </m:r>
                        <m:r>
                          <a:rPr lang="en-US" altLang="zh-TW" sz="1050" i="1">
                            <a:solidFill>
                              <a:prstClr val="black"/>
                            </a:solidFill>
                            <a:latin typeface="Cambria Math" panose="02040503050406030204" pitchFamily="18" charset="0"/>
                            <a:sym typeface="Symbol" panose="05050102010706020507" pitchFamily="18" charset="2"/>
                          </a:rPr>
                          <m:t>+1)</m:t>
                        </m:r>
                      </m:den>
                    </m:f>
                  </m:oMath>
                </a14:m>
                <a:endParaRPr lang="en-US" altLang="zh-TW" sz="1050" dirty="0">
                  <a:solidFill>
                    <a:prstClr val="black"/>
                  </a:solidFill>
                  <a:latin typeface="Calibri" panose="020F0502020204030204"/>
                  <a:ea typeface="新細明體" panose="02020500000000000000" pitchFamily="18" charset="-120"/>
                </a:endParaRPr>
              </a:p>
            </p:txBody>
          </p:sp>
        </mc:Choice>
        <mc:Fallback xmlns="">
          <p:sp>
            <p:nvSpPr>
              <p:cNvPr id="60" name="圓角矩形 5">
                <a:extLst>
                  <a:ext uri="{FF2B5EF4-FFF2-40B4-BE49-F238E27FC236}">
                    <a16:creationId xmlns:a16="http://schemas.microsoft.com/office/drawing/2014/main" id="{F1D9F0E5-0EDE-4457-9EC6-D145705508D1}"/>
                  </a:ext>
                </a:extLst>
              </p:cNvPr>
              <p:cNvSpPr>
                <a:spLocks noRot="1" noChangeAspect="1" noMove="1" noResize="1" noEditPoints="1" noAdjustHandles="1" noChangeArrowheads="1" noChangeShapeType="1" noTextEdit="1"/>
              </p:cNvSpPr>
              <p:nvPr/>
            </p:nvSpPr>
            <p:spPr>
              <a:xfrm>
                <a:off x="194477" y="2683301"/>
                <a:ext cx="1580780" cy="1274958"/>
              </a:xfrm>
              <a:prstGeom prst="roundRect">
                <a:avLst>
                  <a:gd name="adj" fmla="val 0"/>
                </a:avLst>
              </a:prstGeom>
              <a:blipFill>
                <a:blip r:embed="rId6"/>
                <a:stretch>
                  <a:fillRect t="-469" b="-1878"/>
                </a:stretch>
              </a:blipFill>
              <a:ln>
                <a:solidFill>
                  <a:schemeClr val="tx1"/>
                </a:solidFill>
              </a:ln>
            </p:spPr>
            <p:txBody>
              <a:bodyPr/>
              <a:lstStyle/>
              <a:p>
                <a:r>
                  <a:rPr lang="zh-TW" altLang="en-US">
                    <a:noFill/>
                  </a:rPr>
                  <a:t> </a:t>
                </a:r>
              </a:p>
            </p:txBody>
          </p:sp>
        </mc:Fallback>
      </mc:AlternateContent>
      <p:sp>
        <p:nvSpPr>
          <p:cNvPr id="54" name="文字方塊 53">
            <a:extLst>
              <a:ext uri="{FF2B5EF4-FFF2-40B4-BE49-F238E27FC236}">
                <a16:creationId xmlns:a16="http://schemas.microsoft.com/office/drawing/2014/main" id="{69B02C92-0E84-4630-BA74-C4C82E0F3AC6}"/>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
        <p:nvSpPr>
          <p:cNvPr id="62" name="標題 1">
            <a:extLst>
              <a:ext uri="{FF2B5EF4-FFF2-40B4-BE49-F238E27FC236}">
                <a16:creationId xmlns:a16="http://schemas.microsoft.com/office/drawing/2014/main" id="{440C3B39-5BF4-4C15-AF5A-89BF5F5E91BB}"/>
              </a:ext>
            </a:extLst>
          </p:cNvPr>
          <p:cNvSpPr txBox="1">
            <a:spLocks/>
          </p:cNvSpPr>
          <p:nvPr/>
        </p:nvSpPr>
        <p:spPr>
          <a:xfrm>
            <a:off x="0" y="143693"/>
            <a:ext cx="9144000" cy="117372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altLang="zh-TW" sz="2800" dirty="0">
                <a:solidFill>
                  <a:prstClr val="black"/>
                </a:solidFill>
              </a:rPr>
              <a:t>The </a:t>
            </a:r>
            <a:r>
              <a:rPr lang="en-US" altLang="zh-TW" sz="2800" dirty="0" err="1">
                <a:solidFill>
                  <a:srgbClr val="FF0000"/>
                </a:solidFill>
              </a:rPr>
              <a:t>reorganizing</a:t>
            </a:r>
            <a:r>
              <a:rPr lang="en-US" altLang="zh-TW" sz="2800" dirty="0" err="1">
                <a:solidFill>
                  <a:prstClr val="black"/>
                </a:solidFill>
              </a:rPr>
              <a:t>_</a:t>
            </a:r>
            <a:r>
              <a:rPr lang="en-US" altLang="zh-TW" sz="2800" dirty="0" err="1"/>
              <a:t>ALL_r_EU_LG_UA_w_EU_LG_UA</a:t>
            </a:r>
            <a:endParaRPr lang="zh-TW" altLang="en-US" sz="2800" dirty="0"/>
          </a:p>
        </p:txBody>
      </p:sp>
      <p:sp>
        <p:nvSpPr>
          <p:cNvPr id="61" name="文字方塊 60">
            <a:extLst>
              <a:ext uri="{FF2B5EF4-FFF2-40B4-BE49-F238E27FC236}">
                <a16:creationId xmlns:a16="http://schemas.microsoft.com/office/drawing/2014/main" id="{B2194A35-C2F8-476D-A2A5-A25112207281}"/>
              </a:ext>
            </a:extLst>
          </p:cNvPr>
          <p:cNvSpPr txBox="1"/>
          <p:nvPr/>
        </p:nvSpPr>
        <p:spPr>
          <a:xfrm>
            <a:off x="6205899" y="97828"/>
            <a:ext cx="2894565" cy="315469"/>
          </a:xfrm>
          <a:prstGeom prst="rect">
            <a:avLst/>
          </a:prstGeom>
          <a:solidFill>
            <a:srgbClr val="92D050"/>
          </a:solidFill>
        </p:spPr>
        <p:txBody>
          <a:bodyPr wrap="square" lIns="68552" tIns="34289" rIns="68552" bIns="34289" rtlCol="0">
            <a:spAutoFit/>
          </a:bodyPr>
          <a:lstStyle/>
          <a:p>
            <a:pPr algn="ctr" defTabSz="514095">
              <a:defRPr/>
            </a:pPr>
            <a:r>
              <a:rPr lang="en-US" altLang="zh-TW" sz="1600" dirty="0">
                <a:solidFill>
                  <a:srgbClr val="FF0000"/>
                </a:solidFill>
              </a:rPr>
              <a:t>An optimization mechanism</a:t>
            </a:r>
            <a:endParaRPr lang="zh-TW" altLang="en-US" sz="1600" dirty="0">
              <a:solidFill>
                <a:prstClr val="black"/>
              </a:solidFill>
            </a:endParaRPr>
          </a:p>
        </p:txBody>
      </p:sp>
      <p:sp>
        <p:nvSpPr>
          <p:cNvPr id="45" name="投影片編號版面配置區 3">
            <a:extLst>
              <a:ext uri="{FF2B5EF4-FFF2-40B4-BE49-F238E27FC236}">
                <a16:creationId xmlns:a16="http://schemas.microsoft.com/office/drawing/2014/main" id="{2F17D0E1-7214-4826-93A4-763297F20C67}"/>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solidFill>
                  <a:prstClr val="black"/>
                </a:solidFill>
              </a:rPr>
              <a:pPr algn="r">
                <a:defRPr/>
              </a:pPr>
              <a:t>25</a:t>
            </a:fld>
            <a:endParaRPr lang="zh-CN" altLang="en-US" sz="1200" dirty="0">
              <a:solidFill>
                <a:prstClr val="black"/>
              </a:solidFill>
            </a:endParaRPr>
          </a:p>
        </p:txBody>
      </p:sp>
    </p:spTree>
    <p:extLst>
      <p:ext uri="{BB962C8B-B14F-4D97-AF65-F5344CB8AC3E}">
        <p14:creationId xmlns:p14="http://schemas.microsoft.com/office/powerpoint/2010/main" val="41959238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554130" y="1274617"/>
              <a:ext cx="660627"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mc:AlternateContent xmlns:mc="http://schemas.openxmlformats.org/markup-compatibility/2006" xmlns:a14="http://schemas.microsoft.com/office/drawing/2010/main">
          <mc:Choice Requires="a14">
            <p:sp>
              <p:nvSpPr>
                <p:cNvPr id="25" name="圓角矩形 24">
                  <a:extLst>
                    <a:ext uri="{FF2B5EF4-FFF2-40B4-BE49-F238E27FC236}">
                      <a16:creationId xmlns:a16="http://schemas.microsoft.com/office/drawing/2014/main" id="{A7C697A3-9030-3149-B8A8-BE15C12C162C}"/>
                    </a:ext>
                  </a:extLst>
                </p:cNvPr>
                <p:cNvSpPr/>
                <p:nvPr/>
              </p:nvSpPr>
              <p:spPr>
                <a:xfrm>
                  <a:off x="333149" y="2377779"/>
                  <a:ext cx="1112890"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schemeClr val="tx1"/>
                      </a:solidFill>
                    </a:rPr>
                    <a:t>n</a:t>
                  </a:r>
                  <a:r>
                    <a:rPr lang="en-US" altLang="zh-TW" sz="1200" dirty="0">
                      <a:solidFill>
                        <a:schemeClr val="tx1"/>
                      </a:solidFill>
                    </a:rPr>
                    <a:t>+1</a:t>
                  </a:r>
                  <a14:m>
                    <m:oMath xmlns:m="http://schemas.openxmlformats.org/officeDocument/2006/math">
                      <m:r>
                        <a:rPr lang="en-US" altLang="zh-TW" sz="1200">
                          <a:solidFill>
                            <a:schemeClr val="tx1"/>
                          </a:solidFill>
                          <a:latin typeface="Cambria Math" panose="02040503050406030204" pitchFamily="18" charset="0"/>
                        </a:rPr>
                        <m:t>→ </m:t>
                      </m:r>
                    </m:oMath>
                  </a14:m>
                  <a:r>
                    <a:rPr lang="en-US" altLang="zh-TW" sz="1200" i="1" dirty="0">
                      <a:solidFill>
                        <a:schemeClr val="tx1"/>
                      </a:solidFill>
                    </a:rPr>
                    <a:t>n</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mc:Choice>
          <mc:Fallback xmlns="">
            <p:sp>
              <p:nvSpPr>
                <p:cNvPr id="25" name="圓角矩形 24">
                  <a:extLst>
                    <a:ext uri="{FF2B5EF4-FFF2-40B4-BE49-F238E27FC236}">
                      <a16:creationId xmlns:a16="http://schemas.microsoft.com/office/drawing/2014/main" id="{A7C697A3-9030-3149-B8A8-BE15C12C162C}"/>
                    </a:ext>
                  </a:extLst>
                </p:cNvPr>
                <p:cNvSpPr>
                  <a:spLocks noRot="1" noChangeAspect="1" noMove="1" noResize="1" noEditPoints="1" noAdjustHandles="1" noChangeArrowheads="1" noChangeShapeType="1" noTextEdit="1"/>
                </p:cNvSpPr>
                <p:nvPr/>
              </p:nvSpPr>
              <p:spPr>
                <a:xfrm>
                  <a:off x="333149" y="2377779"/>
                  <a:ext cx="1112890" cy="384534"/>
                </a:xfrm>
                <a:prstGeom prst="roundRect">
                  <a:avLst/>
                </a:prstGeom>
                <a:blipFill>
                  <a:blip r:embed="rId3"/>
                  <a:stretch>
                    <a:fillRect/>
                  </a:stretch>
                </a:blipFill>
                <a:ln w="19050">
                  <a:solidFill>
                    <a:schemeClr val="tx1"/>
                  </a:solidFill>
                </a:ln>
              </p:spPr>
              <p:txBody>
                <a:bodyPr/>
                <a:lstStyle/>
                <a:p>
                  <a:r>
                    <a:rPr lang="zh-TW" altLang="en-US">
                      <a:noFill/>
                    </a:rPr>
                    <a:t> </a:t>
                  </a:r>
                </a:p>
              </p:txBody>
            </p:sp>
          </mc:Fallback>
        </mc:AlternateContent>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sym typeface="Symbol" panose="05050102010706020507" pitchFamily="18" charset="2"/>
                </a:rPr>
                <a:t></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endParaRPr kumimoji="0" lang="zh-TW" altLang="en-US"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316906" y="1189904"/>
              <a:ext cx="2313223" cy="72615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goal</a:t>
              </a:r>
              <a:endParaRPr kumimoji="0" lang="en-US" altLang="zh-TW"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5" name="直線單箭頭接點 25">
              <a:extLst>
                <a:ext uri="{FF2B5EF4-FFF2-40B4-BE49-F238E27FC236}">
                  <a16:creationId xmlns:a16="http://schemas.microsoft.com/office/drawing/2014/main" id="{926C2DF7-27AF-DB44-9C67-01CDE9C74DDD}"/>
                </a:ext>
              </a:extLst>
            </p:cNvPr>
            <p:cNvCxnSpPr>
              <a:cxnSpLocks/>
            </p:cNvCxnSpPr>
            <p:nvPr/>
          </p:nvCxnSpPr>
          <p:spPr>
            <a:xfrm flipV="1">
              <a:off x="4688069" y="1556512"/>
              <a:ext cx="1053378" cy="1285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Save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Weight-tuning</a:t>
              </a:r>
              <a:endParaRPr kumimoji="0" lang="zh-TW" altLang="en-US" sz="1467"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Cramming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Restore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zh-TW" altLang="zh-TW" sz="1400" i="1">
                              <a:solidFill>
                                <a:schemeClr val="tx1"/>
                              </a:solidFill>
                              <a:latin typeface="Cambria Math" panose="02040503050406030204" pitchFamily="18" charset="0"/>
                            </a:rPr>
                          </m:ctrlPr>
                        </m:sSubSupPr>
                        <m:e>
                          <m:r>
                            <m:rPr>
                              <m:sty m:val="p"/>
                            </m:rPr>
                            <a:rPr lang="en-US" altLang="zh-TW" sz="1400">
                              <a:solidFill>
                                <a:schemeClr val="tx1"/>
                              </a:solidFill>
                              <a:latin typeface="Cambria Math" panose="02040503050406030204" pitchFamily="18" charset="0"/>
                            </a:rPr>
                            <m:t>PO</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mc:Choice>
        <mc:Fallback xmlns="">
          <p:sp>
            <p:nvSpPr>
              <p:cNvPr id="51" name="圓角矩形 50">
                <a:extLst>
                  <a:ext uri="{FF2B5EF4-FFF2-40B4-BE49-F238E27FC236}">
                    <a16:creationId xmlns:a16="http://schemas.microsoft.com/office/drawing/2014/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a:blip r:embed="rId4"/>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0" y="500160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a:endCxn id="25" idx="3"/>
          </p:cNvCxnSpPr>
          <p:nvPr/>
        </p:nvCxnSpPr>
        <p:spPr>
          <a:xfrm flipH="1">
            <a:off x="1723788" y="4813764"/>
            <a:ext cx="543956"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388910" y="4497077"/>
            <a:ext cx="1539106"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Reorganizing(100)</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U</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A</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3"/>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Initializing</a:t>
            </a:r>
            <a:endParaRPr kumimoji="0" lang="zh-TW" altLang="en-US"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8" y="575665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a:t>
            </a:r>
            <a:r>
              <a:rPr lang="en-US" altLang="zh-TW" b="1" kern="0" dirty="0"/>
              <a:t>CSI</a:t>
            </a:r>
            <a:r>
              <a:rPr lang="en-US" altLang="zh-TW" b="1" dirty="0"/>
              <a:t>-100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A7A091-F146-430F-BA88-1B0CCFC6C729}"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94358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554130" y="1274617"/>
              <a:ext cx="660627"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mc:AlternateContent xmlns:mc="http://schemas.openxmlformats.org/markup-compatibility/2006" xmlns:a14="http://schemas.microsoft.com/office/drawing/2010/main">
          <mc:Choice Requires="a14">
            <p:sp>
              <p:nvSpPr>
                <p:cNvPr id="25" name="圓角矩形 24">
                  <a:extLst>
                    <a:ext uri="{FF2B5EF4-FFF2-40B4-BE49-F238E27FC236}">
                      <a16:creationId xmlns:a16="http://schemas.microsoft.com/office/drawing/2014/main" id="{A7C697A3-9030-3149-B8A8-BE15C12C162C}"/>
                    </a:ext>
                  </a:extLst>
                </p:cNvPr>
                <p:cNvSpPr/>
                <p:nvPr/>
              </p:nvSpPr>
              <p:spPr>
                <a:xfrm>
                  <a:off x="337127" y="2377779"/>
                  <a:ext cx="1108912"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schemeClr val="tx1"/>
                      </a:solidFill>
                    </a:rPr>
                    <a:t>n</a:t>
                  </a:r>
                  <a:r>
                    <a:rPr lang="en-US" altLang="zh-TW" sz="1200" dirty="0">
                      <a:solidFill>
                        <a:schemeClr val="tx1"/>
                      </a:solidFill>
                    </a:rPr>
                    <a:t>+1</a:t>
                  </a:r>
                  <a14:m>
                    <m:oMath xmlns:m="http://schemas.openxmlformats.org/officeDocument/2006/math">
                      <m:r>
                        <a:rPr lang="en-US" altLang="zh-TW" sz="1200">
                          <a:solidFill>
                            <a:schemeClr val="tx1"/>
                          </a:solidFill>
                          <a:latin typeface="Cambria Math" panose="02040503050406030204" pitchFamily="18" charset="0"/>
                        </a:rPr>
                        <m:t>→ </m:t>
                      </m:r>
                    </m:oMath>
                  </a14:m>
                  <a:r>
                    <a:rPr lang="en-US" altLang="zh-TW" sz="1200" i="1" dirty="0">
                      <a:solidFill>
                        <a:schemeClr val="tx1"/>
                      </a:solidFill>
                    </a:rPr>
                    <a:t>n</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mc:Choice>
          <mc:Fallback xmlns="">
            <p:sp>
              <p:nvSpPr>
                <p:cNvPr id="25" name="圓角矩形 24">
                  <a:extLst>
                    <a:ext uri="{FF2B5EF4-FFF2-40B4-BE49-F238E27FC236}">
                      <a16:creationId xmlns:a16="http://schemas.microsoft.com/office/drawing/2014/main" id="{A7C697A3-9030-3149-B8A8-BE15C12C162C}"/>
                    </a:ext>
                  </a:extLst>
                </p:cNvPr>
                <p:cNvSpPr>
                  <a:spLocks noRot="1" noChangeAspect="1" noMove="1" noResize="1" noEditPoints="1" noAdjustHandles="1" noChangeArrowheads="1" noChangeShapeType="1" noTextEdit="1"/>
                </p:cNvSpPr>
                <p:nvPr/>
              </p:nvSpPr>
              <p:spPr>
                <a:xfrm>
                  <a:off x="337127" y="2377779"/>
                  <a:ext cx="1108912" cy="384534"/>
                </a:xfrm>
                <a:prstGeom prst="roundRect">
                  <a:avLst/>
                </a:prstGeom>
                <a:blipFill>
                  <a:blip r:embed="rId3"/>
                  <a:stretch>
                    <a:fillRect/>
                  </a:stretch>
                </a:blipFill>
                <a:ln w="19050">
                  <a:solidFill>
                    <a:schemeClr val="tx1"/>
                  </a:solidFill>
                </a:ln>
              </p:spPr>
              <p:txBody>
                <a:bodyPr/>
                <a:lstStyle/>
                <a:p>
                  <a:r>
                    <a:rPr lang="zh-TW" altLang="en-US">
                      <a:noFill/>
                    </a:rPr>
                    <a:t> </a:t>
                  </a:r>
                </a:p>
              </p:txBody>
            </p:sp>
          </mc:Fallback>
        </mc:AlternateContent>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sym typeface="Symbol" panose="05050102010706020507" pitchFamily="18" charset="2"/>
                </a:rPr>
                <a:t></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endParaRPr kumimoji="0" lang="zh-TW" altLang="en-US"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316906" y="1189904"/>
              <a:ext cx="2313223" cy="72615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goal</a:t>
              </a:r>
              <a:endParaRPr kumimoji="0" lang="en-US" altLang="zh-TW"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5" name="直線單箭頭接點 25">
              <a:extLst>
                <a:ext uri="{FF2B5EF4-FFF2-40B4-BE49-F238E27FC236}">
                  <a16:creationId xmlns:a16="http://schemas.microsoft.com/office/drawing/2014/main" id="{926C2DF7-27AF-DB44-9C67-01CDE9C74DDD}"/>
                </a:ext>
              </a:extLst>
            </p:cNvPr>
            <p:cNvCxnSpPr>
              <a:cxnSpLocks/>
            </p:cNvCxnSpPr>
            <p:nvPr/>
          </p:nvCxnSpPr>
          <p:spPr>
            <a:xfrm flipV="1">
              <a:off x="4688069" y="1556512"/>
              <a:ext cx="1053378" cy="1285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Save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Weight-tuning</a:t>
              </a:r>
              <a:endParaRPr kumimoji="0" lang="zh-TW" altLang="en-US" sz="1467"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Cramming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Restore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zh-TW" altLang="zh-TW" sz="1400" i="1">
                              <a:solidFill>
                                <a:schemeClr val="tx1"/>
                              </a:solidFill>
                              <a:latin typeface="Cambria Math" panose="02040503050406030204" pitchFamily="18" charset="0"/>
                            </a:rPr>
                          </m:ctrlPr>
                        </m:sSubSupPr>
                        <m:e>
                          <m:r>
                            <m:rPr>
                              <m:sty m:val="p"/>
                            </m:rPr>
                            <a:rPr lang="en-US" altLang="zh-TW" sz="1400">
                              <a:solidFill>
                                <a:schemeClr val="tx1"/>
                              </a:solidFill>
                              <a:latin typeface="Cambria Math"/>
                            </a:rPr>
                            <m:t>LTS</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mc:Choice>
        <mc:Fallback xmlns="">
          <p:sp>
            <p:nvSpPr>
              <p:cNvPr id="51" name="圓角矩形 50">
                <a:extLst>
                  <a:ext uri="{FF2B5EF4-FFF2-40B4-BE49-F238E27FC236}">
                    <a16:creationId xmlns:a16="http://schemas.microsoft.com/office/drawing/2014/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a:blip r:embed="rId4"/>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0" y="500160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a:endCxn id="25" idx="3"/>
          </p:cNvCxnSpPr>
          <p:nvPr/>
        </p:nvCxnSpPr>
        <p:spPr>
          <a:xfrm flipH="1" flipV="1">
            <a:off x="1723788" y="4813764"/>
            <a:ext cx="638114" cy="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374114" y="4497077"/>
            <a:ext cx="1460619"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Reorganizing(0)</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U</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A</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3"/>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Initializing</a:t>
            </a:r>
            <a:endParaRPr kumimoji="0" lang="zh-TW" altLang="en-US"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8" y="575665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a:t>
            </a:r>
            <a:r>
              <a:rPr lang="en-US" altLang="zh-TW" b="1" kern="0" dirty="0"/>
              <a:t>CSI-</a:t>
            </a:r>
            <a:r>
              <a:rPr lang="en-US" altLang="zh-TW" b="1" dirty="0"/>
              <a:t>LTS-0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A7A091-F146-430F-BA88-1B0CCFC6C729}"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51582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554130" y="1274617"/>
              <a:ext cx="660627"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mc:AlternateContent xmlns:mc="http://schemas.openxmlformats.org/markup-compatibility/2006" xmlns:a14="http://schemas.microsoft.com/office/drawing/2010/main">
          <mc:Choice Requires="a14">
            <p:sp>
              <p:nvSpPr>
                <p:cNvPr id="25" name="圓角矩形 24">
                  <a:extLst>
                    <a:ext uri="{FF2B5EF4-FFF2-40B4-BE49-F238E27FC236}">
                      <a16:creationId xmlns:a16="http://schemas.microsoft.com/office/drawing/2014/main" id="{A7C697A3-9030-3149-B8A8-BE15C12C162C}"/>
                    </a:ext>
                  </a:extLst>
                </p:cNvPr>
                <p:cNvSpPr/>
                <p:nvPr/>
              </p:nvSpPr>
              <p:spPr>
                <a:xfrm>
                  <a:off x="419509" y="2377779"/>
                  <a:ext cx="1026530"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schemeClr val="tx1"/>
                      </a:solidFill>
                    </a:rPr>
                    <a:t>n</a:t>
                  </a:r>
                  <a:r>
                    <a:rPr lang="en-US" altLang="zh-TW" sz="1200" dirty="0">
                      <a:solidFill>
                        <a:schemeClr val="tx1"/>
                      </a:solidFill>
                    </a:rPr>
                    <a:t>+1</a:t>
                  </a:r>
                  <a14:m>
                    <m:oMath xmlns:m="http://schemas.openxmlformats.org/officeDocument/2006/math">
                      <m:r>
                        <a:rPr lang="en-US" altLang="zh-TW" sz="1200">
                          <a:solidFill>
                            <a:schemeClr val="tx1"/>
                          </a:solidFill>
                          <a:latin typeface="Cambria Math" panose="02040503050406030204" pitchFamily="18" charset="0"/>
                        </a:rPr>
                        <m:t>→ </m:t>
                      </m:r>
                    </m:oMath>
                  </a14:m>
                  <a:r>
                    <a:rPr lang="en-US" altLang="zh-TW" sz="1200" i="1" dirty="0">
                      <a:solidFill>
                        <a:schemeClr val="tx1"/>
                      </a:solidFill>
                    </a:rPr>
                    <a:t>n</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mc:Choice>
          <mc:Fallback xmlns="">
            <p:sp>
              <p:nvSpPr>
                <p:cNvPr id="25" name="圓角矩形 24">
                  <a:extLst>
                    <a:ext uri="{FF2B5EF4-FFF2-40B4-BE49-F238E27FC236}">
                      <a16:creationId xmlns:a16="http://schemas.microsoft.com/office/drawing/2014/main" id="{A7C697A3-9030-3149-B8A8-BE15C12C162C}"/>
                    </a:ext>
                  </a:extLst>
                </p:cNvPr>
                <p:cNvSpPr>
                  <a:spLocks noRot="1" noChangeAspect="1" noMove="1" noResize="1" noEditPoints="1" noAdjustHandles="1" noChangeArrowheads="1" noChangeShapeType="1" noTextEdit="1"/>
                </p:cNvSpPr>
                <p:nvPr/>
              </p:nvSpPr>
              <p:spPr>
                <a:xfrm>
                  <a:off x="419509" y="2377779"/>
                  <a:ext cx="1026530" cy="384534"/>
                </a:xfrm>
                <a:prstGeom prst="roundRect">
                  <a:avLst/>
                </a:prstGeom>
                <a:blipFill>
                  <a:blip r:embed="rId3"/>
                  <a:stretch>
                    <a:fillRect/>
                  </a:stretch>
                </a:blipFill>
                <a:ln w="19050">
                  <a:solidFill>
                    <a:schemeClr val="tx1"/>
                  </a:solidFill>
                </a:ln>
              </p:spPr>
              <p:txBody>
                <a:bodyPr/>
                <a:lstStyle/>
                <a:p>
                  <a:r>
                    <a:rPr lang="zh-TW" altLang="en-US">
                      <a:noFill/>
                    </a:rPr>
                    <a:t> </a:t>
                  </a:r>
                </a:p>
              </p:txBody>
            </p:sp>
          </mc:Fallback>
        </mc:AlternateContent>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sym typeface="Symbol" panose="05050102010706020507" pitchFamily="18" charset="2"/>
                </a:rPr>
                <a:t></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endParaRPr kumimoji="0" lang="zh-TW" altLang="en-US"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316906" y="1189904"/>
              <a:ext cx="2313223" cy="72615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goal</a:t>
              </a:r>
              <a:endParaRPr kumimoji="0" lang="en-US" altLang="zh-TW"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5" name="直線單箭頭接點 25">
              <a:extLst>
                <a:ext uri="{FF2B5EF4-FFF2-40B4-BE49-F238E27FC236}">
                  <a16:creationId xmlns:a16="http://schemas.microsoft.com/office/drawing/2014/main" id="{926C2DF7-27AF-DB44-9C67-01CDE9C74DDD}"/>
                </a:ext>
              </a:extLst>
            </p:cNvPr>
            <p:cNvCxnSpPr>
              <a:cxnSpLocks/>
            </p:cNvCxnSpPr>
            <p:nvPr/>
          </p:nvCxnSpPr>
          <p:spPr>
            <a:xfrm flipV="1">
              <a:off x="4688069" y="1556512"/>
              <a:ext cx="1053378" cy="1285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Save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Weight-tuning</a:t>
              </a:r>
              <a:endParaRPr kumimoji="0" lang="zh-TW" altLang="en-US" sz="1467"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Cramming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Restore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zh-TW" altLang="zh-TW" sz="1400" i="1">
                              <a:solidFill>
                                <a:schemeClr val="tx1"/>
                              </a:solidFill>
                              <a:latin typeface="Cambria Math" panose="02040503050406030204" pitchFamily="18" charset="0"/>
                            </a:rPr>
                          </m:ctrlPr>
                        </m:sSubSupPr>
                        <m:e>
                          <m:r>
                            <m:rPr>
                              <m:sty m:val="p"/>
                            </m:rPr>
                            <a:rPr lang="en-US" altLang="zh-TW" sz="1400">
                              <a:solidFill>
                                <a:schemeClr val="tx1"/>
                              </a:solidFill>
                              <a:latin typeface="Cambria Math"/>
                            </a:rPr>
                            <m:t>LTS</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mc:Choice>
        <mc:Fallback xmlns="">
          <p:sp>
            <p:nvSpPr>
              <p:cNvPr id="51" name="圓角矩形 50">
                <a:extLst>
                  <a:ext uri="{FF2B5EF4-FFF2-40B4-BE49-F238E27FC236}">
                    <a16:creationId xmlns:a16="http://schemas.microsoft.com/office/drawing/2014/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a:blip r:embed="rId4"/>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0" y="500160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a:endCxn id="25" idx="3"/>
          </p:cNvCxnSpPr>
          <p:nvPr/>
        </p:nvCxnSpPr>
        <p:spPr>
          <a:xfrm flipH="1">
            <a:off x="1723788" y="4813764"/>
            <a:ext cx="47194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249984" y="4497077"/>
            <a:ext cx="1584749"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Reorganizing(100)</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U</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A</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3"/>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Initializing</a:t>
            </a:r>
            <a:endParaRPr kumimoji="0" lang="zh-TW" altLang="en-US"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8" y="575665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a:t>
            </a:r>
            <a:r>
              <a:rPr lang="en-US" altLang="zh-TW" b="1" kern="0" dirty="0"/>
              <a:t>CSI-</a:t>
            </a:r>
            <a:r>
              <a:rPr lang="en-US" altLang="zh-TW" b="1" dirty="0"/>
              <a:t>LTS-100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A7A091-F146-430F-BA88-1B0CCFC6C729}"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3400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554130" y="1274617"/>
              <a:ext cx="660627"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mc:AlternateContent xmlns:mc="http://schemas.openxmlformats.org/markup-compatibility/2006" xmlns:a14="http://schemas.microsoft.com/office/drawing/2010/main">
          <mc:Choice Requires="a14">
            <p:sp>
              <p:nvSpPr>
                <p:cNvPr id="25" name="圓角矩形 24">
                  <a:extLst>
                    <a:ext uri="{FF2B5EF4-FFF2-40B4-BE49-F238E27FC236}">
                      <a16:creationId xmlns:a16="http://schemas.microsoft.com/office/drawing/2014/main" id="{A7C697A3-9030-3149-B8A8-BE15C12C162C}"/>
                    </a:ext>
                  </a:extLst>
                </p:cNvPr>
                <p:cNvSpPr/>
                <p:nvPr/>
              </p:nvSpPr>
              <p:spPr>
                <a:xfrm>
                  <a:off x="427444" y="2377779"/>
                  <a:ext cx="1018595"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schemeClr val="tx1"/>
                      </a:solidFill>
                    </a:rPr>
                    <a:t>n</a:t>
                  </a:r>
                  <a:r>
                    <a:rPr lang="en-US" altLang="zh-TW" sz="1200" dirty="0">
                      <a:solidFill>
                        <a:schemeClr val="tx1"/>
                      </a:solidFill>
                    </a:rPr>
                    <a:t>+1</a:t>
                  </a:r>
                  <a14:m>
                    <m:oMath xmlns:m="http://schemas.openxmlformats.org/officeDocument/2006/math">
                      <m:r>
                        <a:rPr lang="en-US" altLang="zh-TW" sz="1200">
                          <a:solidFill>
                            <a:schemeClr val="tx1"/>
                          </a:solidFill>
                          <a:latin typeface="Cambria Math" panose="02040503050406030204" pitchFamily="18" charset="0"/>
                        </a:rPr>
                        <m:t>→ </m:t>
                      </m:r>
                    </m:oMath>
                  </a14:m>
                  <a:r>
                    <a:rPr lang="en-US" altLang="zh-TW" sz="1200" i="1" dirty="0">
                      <a:solidFill>
                        <a:schemeClr val="tx1"/>
                      </a:solidFill>
                    </a:rPr>
                    <a:t>n</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mc:Choice>
          <mc:Fallback xmlns="">
            <p:sp>
              <p:nvSpPr>
                <p:cNvPr id="25" name="圓角矩形 24">
                  <a:extLst>
                    <a:ext uri="{FF2B5EF4-FFF2-40B4-BE49-F238E27FC236}">
                      <a16:creationId xmlns:a16="http://schemas.microsoft.com/office/drawing/2014/main" id="{A7C697A3-9030-3149-B8A8-BE15C12C162C}"/>
                    </a:ext>
                  </a:extLst>
                </p:cNvPr>
                <p:cNvSpPr>
                  <a:spLocks noRot="1" noChangeAspect="1" noMove="1" noResize="1" noEditPoints="1" noAdjustHandles="1" noChangeArrowheads="1" noChangeShapeType="1" noTextEdit="1"/>
                </p:cNvSpPr>
                <p:nvPr/>
              </p:nvSpPr>
              <p:spPr>
                <a:xfrm>
                  <a:off x="427444" y="2377779"/>
                  <a:ext cx="1018595" cy="384534"/>
                </a:xfrm>
                <a:prstGeom prst="roundRect">
                  <a:avLst/>
                </a:prstGeom>
                <a:blipFill>
                  <a:blip r:embed="rId3"/>
                  <a:stretch>
                    <a:fillRect/>
                  </a:stretch>
                </a:blipFill>
                <a:ln w="19050">
                  <a:solidFill>
                    <a:schemeClr val="tx1"/>
                  </a:solidFill>
                </a:ln>
              </p:spPr>
              <p:txBody>
                <a:bodyPr/>
                <a:lstStyle/>
                <a:p>
                  <a:r>
                    <a:rPr lang="zh-TW" altLang="en-US">
                      <a:noFill/>
                    </a:rPr>
                    <a:t> </a:t>
                  </a:r>
                </a:p>
              </p:txBody>
            </p:sp>
          </mc:Fallback>
        </mc:AlternateContent>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sym typeface="Symbol" panose="05050102010706020507" pitchFamily="18" charset="2"/>
                </a:rPr>
                <a:t></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endParaRPr kumimoji="0" lang="zh-TW" altLang="en-US"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316906" y="1189904"/>
              <a:ext cx="2313223" cy="72615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goal</a:t>
              </a:r>
              <a:endParaRPr kumimoji="0" lang="en-US" altLang="zh-TW"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5" name="直線單箭頭接點 25">
              <a:extLst>
                <a:ext uri="{FF2B5EF4-FFF2-40B4-BE49-F238E27FC236}">
                  <a16:creationId xmlns:a16="http://schemas.microsoft.com/office/drawing/2014/main" id="{926C2DF7-27AF-DB44-9C67-01CDE9C74DDD}"/>
                </a:ext>
              </a:extLst>
            </p:cNvPr>
            <p:cNvCxnSpPr>
              <a:cxnSpLocks/>
            </p:cNvCxnSpPr>
            <p:nvPr/>
          </p:nvCxnSpPr>
          <p:spPr>
            <a:xfrm flipV="1">
              <a:off x="4688069" y="1556512"/>
              <a:ext cx="1053378" cy="1285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Save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Weight-tuning</a:t>
              </a:r>
              <a:endParaRPr kumimoji="0" lang="zh-TW" altLang="en-US" sz="1467"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Cramming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Restore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zh-TW" altLang="zh-TW" sz="1400" i="1">
                              <a:solidFill>
                                <a:schemeClr val="tx1"/>
                              </a:solidFill>
                              <a:latin typeface="Cambria Math" panose="02040503050406030204" pitchFamily="18" charset="0"/>
                            </a:rPr>
                          </m:ctrlPr>
                        </m:sSubSupPr>
                        <m:e>
                          <m:r>
                            <m:rPr>
                              <m:sty m:val="p"/>
                            </m:rPr>
                            <a:rPr lang="en-US" altLang="zh-TW" sz="1400">
                              <a:solidFill>
                                <a:schemeClr val="tx1"/>
                              </a:solidFill>
                              <a:latin typeface="Cambria Math"/>
                            </a:rPr>
                            <m:t>LTS</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mc:Choice>
        <mc:Fallback xmlns="">
          <p:sp>
            <p:nvSpPr>
              <p:cNvPr id="51" name="圓角矩形 50">
                <a:extLst>
                  <a:ext uri="{FF2B5EF4-FFF2-40B4-BE49-F238E27FC236}">
                    <a16:creationId xmlns:a16="http://schemas.microsoft.com/office/drawing/2014/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a:blip r:embed="rId4"/>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0" y="500160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a:endCxn id="25" idx="3"/>
          </p:cNvCxnSpPr>
          <p:nvPr/>
        </p:nvCxnSpPr>
        <p:spPr>
          <a:xfrm flipH="1">
            <a:off x="1723788" y="4813764"/>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361901" y="4497077"/>
            <a:ext cx="1511823"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Reorganizing(500)</a:t>
            </a:r>
            <a:endParaRPr lang="zh-TW" altLang="en-US" sz="14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U</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A</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3"/>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Initializing</a:t>
            </a:r>
            <a:endParaRPr kumimoji="0" lang="zh-TW" altLang="en-US"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8" y="575665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a:t>
            </a:r>
            <a:r>
              <a:rPr lang="en-US" altLang="zh-TW" b="1" kern="0" dirty="0"/>
              <a:t>CSI-</a:t>
            </a:r>
            <a:r>
              <a:rPr lang="en-US" altLang="zh-TW" b="1" dirty="0"/>
              <a:t>LTS-500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A7A091-F146-430F-BA88-1B0CCFC6C729}"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030218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群組 70"/>
          <p:cNvGrpSpPr/>
          <p:nvPr/>
        </p:nvGrpSpPr>
        <p:grpSpPr>
          <a:xfrm>
            <a:off x="4590961" y="1409718"/>
            <a:ext cx="3848581" cy="1464508"/>
            <a:chOff x="41407" y="-65887"/>
            <a:chExt cx="7331881" cy="2874312"/>
          </a:xfrm>
        </p:grpSpPr>
        <p:sp>
          <p:nvSpPr>
            <p:cNvPr id="66" name="文字方塊 65"/>
            <p:cNvSpPr txBox="1"/>
            <p:nvPr/>
          </p:nvSpPr>
          <p:spPr>
            <a:xfrm>
              <a:off x="1717345" y="-65887"/>
              <a:ext cx="3441945" cy="604057"/>
            </a:xfrm>
            <a:prstGeom prst="rect">
              <a:avLst/>
            </a:prstGeom>
            <a:noFill/>
          </p:spPr>
          <p:txBody>
            <a:bodyPr wrap="none" lIns="0" tIns="0" rIns="0" bIns="0" rtlCol="0">
              <a:spAutoFit/>
            </a:bodyPr>
            <a:lstStyle/>
            <a:p>
              <a:pPr algn="ctr"/>
              <a:r>
                <a:rPr lang="en-US" altLang="zh-TW" sz="2000" dirty="0">
                  <a:solidFill>
                    <a:prstClr val="black"/>
                  </a:solidFill>
                  <a:latin typeface="Calibri" panose="020F0502020204030204"/>
                  <a:ea typeface="新細明體" panose="02020500000000000000" pitchFamily="18" charset="-120"/>
                </a:rPr>
                <a:t>The hidden layer:</a:t>
              </a:r>
              <a:endParaRPr lang="zh-TW" altLang="en-US" sz="20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67" name="文字方塊 66"/>
                <p:cNvSpPr txBox="1"/>
                <p:nvPr/>
              </p:nvSpPr>
              <p:spPr>
                <a:xfrm>
                  <a:off x="41407" y="541572"/>
                  <a:ext cx="7331881" cy="2266853"/>
                </a:xfrm>
                <a:prstGeom prst="round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1600" i="1" smtClean="0">
                                <a:solidFill>
                                  <a:schemeClr val="tx1"/>
                                </a:solidFill>
                                <a:latin typeface="Cambria Math" panose="02040503050406030204" pitchFamily="18" charset="0"/>
                              </a:rPr>
                            </m:ctrlPr>
                          </m:sSubSupPr>
                          <m:e>
                            <m:r>
                              <a:rPr lang="en-US" altLang="zh-TW" sz="1600" i="1" smtClean="0">
                                <a:solidFill>
                                  <a:schemeClr val="tx1"/>
                                </a:solidFill>
                                <a:latin typeface="Cambria Math" panose="02040503050406030204" pitchFamily="18" charset="0"/>
                              </a:rPr>
                              <m:t>𝑎</m:t>
                            </m:r>
                          </m:e>
                          <m:sub>
                            <m:r>
                              <a:rPr lang="en-US" altLang="zh-TW" sz="1600" i="1" smtClean="0">
                                <a:solidFill>
                                  <a:schemeClr val="tx1"/>
                                </a:solidFill>
                                <a:latin typeface="Cambria Math" panose="02040503050406030204" pitchFamily="18" charset="0"/>
                              </a:rPr>
                              <m:t>𝑖</m:t>
                            </m:r>
                          </m:sub>
                          <m:sup>
                            <m:r>
                              <a:rPr lang="en-US" altLang="zh-TW" sz="1600" i="1">
                                <a:solidFill>
                                  <a:schemeClr val="tx1"/>
                                </a:solidFill>
                                <a:latin typeface="Cambria Math" panose="02040503050406030204" pitchFamily="18" charset="0"/>
                              </a:rPr>
                              <m:t>𝑐</m:t>
                            </m:r>
                          </m:sup>
                        </m:sSubSup>
                        <m:r>
                          <a:rPr lang="en-US" altLang="zh-TW" sz="1600" i="1">
                            <a:solidFill>
                              <a:schemeClr val="tx1"/>
                            </a:solidFill>
                            <a:latin typeface="Cambria Math" panose="02040503050406030204" pitchFamily="18" charset="0"/>
                          </a:rPr>
                          <m:t>≡</m:t>
                        </m:r>
                        <m:func>
                          <m:funcPr>
                            <m:ctrlPr>
                              <a:rPr lang="en-US" altLang="zh-TW" sz="1600" i="1">
                                <a:solidFill>
                                  <a:schemeClr val="tx1"/>
                                </a:solidFill>
                                <a:latin typeface="Cambria Math" panose="02040503050406030204" pitchFamily="18" charset="0"/>
                              </a:rPr>
                            </m:ctrlPr>
                          </m:funcPr>
                          <m:fName>
                            <m:r>
                              <a:rPr lang="en-US" altLang="zh-TW" sz="1600" i="1" smtClean="0">
                                <a:solidFill>
                                  <a:schemeClr val="tx1"/>
                                </a:solidFill>
                                <a:latin typeface="Cambria Math" panose="02040503050406030204" pitchFamily="18" charset="0"/>
                              </a:rPr>
                              <m:t>𝑅𝑒𝐿𝑈</m:t>
                            </m:r>
                          </m:fName>
                          <m:e>
                            <m:d>
                              <m:dPr>
                                <m:ctrlPr>
                                  <a:rPr lang="en-US" altLang="zh-TW" sz="1600" i="1">
                                    <a:solidFill>
                                      <a:schemeClr val="tx1"/>
                                    </a:solidFill>
                                    <a:latin typeface="Cambria Math" panose="02040503050406030204" pitchFamily="18" charset="0"/>
                                  </a:rPr>
                                </m:ctrlPr>
                              </m:dPr>
                              <m:e>
                                <m:sSubSup>
                                  <m:sSubSupPr>
                                    <m:ctrlPr>
                                      <a:rPr lang="en-US" altLang="zh-TW" sz="1600" i="1">
                                        <a:solidFill>
                                          <a:schemeClr val="tx1"/>
                                        </a:solidFill>
                                        <a:latin typeface="Cambria Math" panose="02040503050406030204" pitchFamily="18" charset="0"/>
                                      </a:rPr>
                                    </m:ctrlPr>
                                  </m:sSubSupPr>
                                  <m:e>
                                    <m:r>
                                      <a:rPr lang="en-US" altLang="zh-TW" sz="1600" i="1">
                                        <a:solidFill>
                                          <a:schemeClr val="tx1"/>
                                        </a:solidFill>
                                        <a:latin typeface="Cambria Math" panose="02040503050406030204" pitchFamily="18" charset="0"/>
                                      </a:rPr>
                                      <m:t>𝑤</m:t>
                                    </m:r>
                                  </m:e>
                                  <m:sub>
                                    <m:r>
                                      <a:rPr lang="en-US" altLang="zh-TW" sz="1600" i="1">
                                        <a:solidFill>
                                          <a:schemeClr val="tx1"/>
                                        </a:solidFill>
                                        <a:latin typeface="Cambria Math" panose="02040503050406030204" pitchFamily="18" charset="0"/>
                                      </a:rPr>
                                      <m:t>𝑖</m:t>
                                    </m:r>
                                    <m:r>
                                      <a:rPr lang="en-US" altLang="zh-TW" sz="1600" i="1">
                                        <a:solidFill>
                                          <a:schemeClr val="tx1"/>
                                        </a:solidFill>
                                        <a:latin typeface="Cambria Math" panose="02040503050406030204" pitchFamily="18" charset="0"/>
                                      </a:rPr>
                                      <m:t>0</m:t>
                                    </m:r>
                                  </m:sub>
                                  <m:sup>
                                    <m:r>
                                      <a:rPr lang="en-US" altLang="zh-TW" sz="1600" i="1">
                                        <a:solidFill>
                                          <a:schemeClr val="tx1"/>
                                        </a:solidFill>
                                        <a:latin typeface="Cambria Math" panose="02040503050406030204" pitchFamily="18" charset="0"/>
                                      </a:rPr>
                                      <m:t>𝐻</m:t>
                                    </m:r>
                                  </m:sup>
                                </m:sSubSup>
                                <m:r>
                                  <a:rPr lang="en-US" altLang="zh-TW" sz="1600" i="1">
                                    <a:solidFill>
                                      <a:schemeClr val="tx1"/>
                                    </a:solidFill>
                                    <a:latin typeface="Cambria Math" panose="02040503050406030204" pitchFamily="18" charset="0"/>
                                  </a:rPr>
                                  <m:t>+</m:t>
                                </m:r>
                                <m:nary>
                                  <m:naryPr>
                                    <m:chr m:val="∑"/>
                                    <m:ctrlPr>
                                      <a:rPr lang="en-US" altLang="zh-TW" sz="1600" i="1">
                                        <a:solidFill>
                                          <a:schemeClr val="tx1"/>
                                        </a:solidFill>
                                        <a:latin typeface="Cambria Math" panose="02040503050406030204" pitchFamily="18" charset="0"/>
                                      </a:rPr>
                                    </m:ctrlPr>
                                  </m:naryPr>
                                  <m:sub>
                                    <m:r>
                                      <m:rPr>
                                        <m:brk m:alnAt="23"/>
                                      </m:rPr>
                                      <a:rPr lang="en-US" altLang="zh-TW" sz="1600" i="1">
                                        <a:solidFill>
                                          <a:schemeClr val="tx1"/>
                                        </a:solidFill>
                                        <a:latin typeface="Cambria Math" panose="02040503050406030204" pitchFamily="18" charset="0"/>
                                      </a:rPr>
                                      <m:t>𝑗</m:t>
                                    </m:r>
                                    <m:r>
                                      <a:rPr lang="en-US" altLang="zh-TW" sz="1600" i="1">
                                        <a:solidFill>
                                          <a:schemeClr val="tx1"/>
                                        </a:solidFill>
                                        <a:latin typeface="Cambria Math" panose="02040503050406030204" pitchFamily="18" charset="0"/>
                                      </a:rPr>
                                      <m:t>=1</m:t>
                                    </m:r>
                                  </m:sub>
                                  <m:sup>
                                    <m:r>
                                      <a:rPr lang="en-US" altLang="zh-TW" sz="1600" i="1">
                                        <a:solidFill>
                                          <a:schemeClr val="tx1"/>
                                        </a:solidFill>
                                        <a:latin typeface="Cambria Math" panose="02040503050406030204" pitchFamily="18" charset="0"/>
                                      </a:rPr>
                                      <m:t>𝑚</m:t>
                                    </m:r>
                                  </m:sup>
                                  <m:e>
                                    <m:sSubSup>
                                      <m:sSubSupPr>
                                        <m:ctrlPr>
                                          <a:rPr lang="en-US" altLang="zh-TW" sz="1600" i="1">
                                            <a:solidFill>
                                              <a:schemeClr val="tx1"/>
                                            </a:solidFill>
                                            <a:latin typeface="Cambria Math" panose="02040503050406030204" pitchFamily="18" charset="0"/>
                                          </a:rPr>
                                        </m:ctrlPr>
                                      </m:sSubSupPr>
                                      <m:e>
                                        <m:r>
                                          <a:rPr lang="en-US" altLang="zh-TW" sz="1600" i="1">
                                            <a:solidFill>
                                              <a:schemeClr val="tx1"/>
                                            </a:solidFill>
                                            <a:latin typeface="Cambria Math" panose="02040503050406030204" pitchFamily="18" charset="0"/>
                                          </a:rPr>
                                          <m:t>𝑤</m:t>
                                        </m:r>
                                      </m:e>
                                      <m:sub>
                                        <m:r>
                                          <a:rPr lang="en-US" altLang="zh-TW" sz="1600" i="1">
                                            <a:solidFill>
                                              <a:schemeClr val="tx1"/>
                                            </a:solidFill>
                                            <a:latin typeface="Cambria Math" panose="02040503050406030204" pitchFamily="18" charset="0"/>
                                          </a:rPr>
                                          <m:t>𝑖𝑗</m:t>
                                        </m:r>
                                      </m:sub>
                                      <m:sup>
                                        <m:r>
                                          <a:rPr lang="en-US" altLang="zh-TW" sz="1600" i="1">
                                            <a:solidFill>
                                              <a:schemeClr val="tx1"/>
                                            </a:solidFill>
                                            <a:latin typeface="Cambria Math" panose="02040503050406030204" pitchFamily="18" charset="0"/>
                                          </a:rPr>
                                          <m:t>𝐻</m:t>
                                        </m:r>
                                      </m:sup>
                                    </m:sSubSup>
                                  </m:e>
                                </m:nary>
                                <m:sSubSup>
                                  <m:sSubSupPr>
                                    <m:ctrlPr>
                                      <a:rPr lang="en-US" altLang="zh-TW" sz="1600" i="1" smtClean="0">
                                        <a:solidFill>
                                          <a:schemeClr val="tx1"/>
                                        </a:solidFill>
                                        <a:latin typeface="Cambria Math" panose="02040503050406030204" pitchFamily="18" charset="0"/>
                                      </a:rPr>
                                    </m:ctrlPr>
                                  </m:sSubSupPr>
                                  <m:e>
                                    <m:r>
                                      <a:rPr lang="en-US" altLang="zh-TW" sz="1600" i="1" smtClean="0">
                                        <a:solidFill>
                                          <a:schemeClr val="tx1"/>
                                        </a:solidFill>
                                        <a:latin typeface="Cambria Math" panose="02040503050406030204" pitchFamily="18" charset="0"/>
                                      </a:rPr>
                                      <m:t>𝑥</m:t>
                                    </m:r>
                                  </m:e>
                                  <m:sub>
                                    <m:r>
                                      <a:rPr lang="en-US" altLang="zh-TW" sz="1600" i="1" smtClean="0">
                                        <a:solidFill>
                                          <a:schemeClr val="tx1"/>
                                        </a:solidFill>
                                        <a:latin typeface="Cambria Math" panose="02040503050406030204" pitchFamily="18" charset="0"/>
                                      </a:rPr>
                                      <m:t>𝑗</m:t>
                                    </m:r>
                                  </m:sub>
                                  <m:sup>
                                    <m:r>
                                      <a:rPr lang="en-US" altLang="zh-TW" sz="1600" i="1" smtClean="0">
                                        <a:solidFill>
                                          <a:schemeClr val="tx1"/>
                                        </a:solidFill>
                                        <a:latin typeface="Cambria Math" panose="02040503050406030204" pitchFamily="18" charset="0"/>
                                      </a:rPr>
                                      <m:t>𝑐</m:t>
                                    </m:r>
                                  </m:sup>
                                </m:sSubSup>
                              </m:e>
                            </m:d>
                          </m:e>
                        </m:func>
                      </m:oMath>
                    </m:oMathPara>
                  </a14:m>
                  <a:endParaRPr lang="en-US" altLang="zh-TW" sz="1600" dirty="0">
                    <a:solidFill>
                      <a:schemeClr val="tx1"/>
                    </a:solidFill>
                    <a:latin typeface="Calibri" panose="020F0502020204030204"/>
                    <a:ea typeface="新細明體" panose="02020500000000000000" pitchFamily="18" charset="-120"/>
                  </a:endParaRPr>
                </a:p>
                <a:p>
                  <a:pPr/>
                  <a14:m>
                    <m:oMathPara xmlns:m="http://schemas.openxmlformats.org/officeDocument/2006/math">
                      <m:oMathParaPr>
                        <m:jc m:val="centerGroup"/>
                      </m:oMathParaPr>
                      <m:oMath xmlns:m="http://schemas.openxmlformats.org/officeDocument/2006/math">
                        <m:r>
                          <a:rPr lang="en-US" altLang="zh-TW" sz="1600" b="1">
                            <a:solidFill>
                              <a:schemeClr val="tx1"/>
                            </a:solidFill>
                            <a:latin typeface="Cambria Math" panose="02040503050406030204" pitchFamily="18" charset="0"/>
                          </a:rPr>
                          <m:t>𝐚</m:t>
                        </m:r>
                        <m:r>
                          <a:rPr lang="en-US" altLang="zh-TW" sz="1600" i="1">
                            <a:solidFill>
                              <a:schemeClr val="tx1"/>
                            </a:solidFill>
                            <a:latin typeface="Cambria Math" panose="02040503050406030204" pitchFamily="18" charset="0"/>
                          </a:rPr>
                          <m:t>≡</m:t>
                        </m:r>
                        <m:func>
                          <m:funcPr>
                            <m:ctrlPr>
                              <a:rPr lang="en-US" altLang="zh-TW" sz="1600" i="1">
                                <a:solidFill>
                                  <a:schemeClr val="tx1"/>
                                </a:solidFill>
                                <a:latin typeface="Cambria Math" panose="02040503050406030204" pitchFamily="18" charset="0"/>
                              </a:rPr>
                            </m:ctrlPr>
                          </m:funcPr>
                          <m:fName>
                            <m:r>
                              <a:rPr lang="en-US" altLang="zh-TW" sz="1600" i="1">
                                <a:solidFill>
                                  <a:schemeClr val="tx1"/>
                                </a:solidFill>
                                <a:latin typeface="Cambria Math" panose="02040503050406030204" pitchFamily="18" charset="0"/>
                              </a:rPr>
                              <m:t>𝑅𝑒𝐿𝑈</m:t>
                            </m:r>
                          </m:fName>
                          <m:e>
                            <m:d>
                              <m:dPr>
                                <m:ctrlPr>
                                  <a:rPr lang="en-US" altLang="zh-TW" sz="1600" i="1">
                                    <a:solidFill>
                                      <a:schemeClr val="tx1"/>
                                    </a:solidFill>
                                    <a:latin typeface="Cambria Math" panose="02040503050406030204" pitchFamily="18" charset="0"/>
                                  </a:rPr>
                                </m:ctrlPr>
                              </m:dPr>
                              <m:e>
                                <m:sSup>
                                  <m:sSupPr>
                                    <m:ctrlPr>
                                      <a:rPr lang="en-US" altLang="zh-TW" sz="1600" b="1" i="1">
                                        <a:solidFill>
                                          <a:schemeClr val="tx1"/>
                                        </a:solidFill>
                                        <a:latin typeface="Cambria Math" panose="02040503050406030204" pitchFamily="18" charset="0"/>
                                      </a:rPr>
                                    </m:ctrlPr>
                                  </m:sSupPr>
                                  <m:e>
                                    <m:r>
                                      <a:rPr lang="en-US" altLang="zh-TW" sz="1600" b="1">
                                        <a:solidFill>
                                          <a:schemeClr val="tx1"/>
                                        </a:solidFill>
                                        <a:latin typeface="Cambria Math" panose="02040503050406030204" pitchFamily="18" charset="0"/>
                                      </a:rPr>
                                      <m:t>𝐖</m:t>
                                    </m:r>
                                  </m:e>
                                  <m:sup>
                                    <m:r>
                                      <a:rPr lang="en-US" altLang="zh-TW" sz="1600" i="1">
                                        <a:solidFill>
                                          <a:schemeClr val="tx1"/>
                                        </a:solidFill>
                                        <a:latin typeface="Cambria Math" panose="02040503050406030204" pitchFamily="18" charset="0"/>
                                      </a:rPr>
                                      <m:t>𝐻</m:t>
                                    </m:r>
                                  </m:sup>
                                </m:sSup>
                                <m:r>
                                  <a:rPr lang="en-US" altLang="zh-TW" sz="1600" b="1">
                                    <a:solidFill>
                                      <a:schemeClr val="tx1"/>
                                    </a:solidFill>
                                    <a:latin typeface="Cambria Math" panose="02040503050406030204" pitchFamily="18" charset="0"/>
                                  </a:rPr>
                                  <m:t>𝐱</m:t>
                                </m:r>
                                <m:r>
                                  <a:rPr lang="en-US" altLang="zh-TW" sz="1600" i="1">
                                    <a:solidFill>
                                      <a:schemeClr val="tx1"/>
                                    </a:solidFill>
                                    <a:latin typeface="Cambria Math" panose="02040503050406030204" pitchFamily="18" charset="0"/>
                                  </a:rPr>
                                  <m:t>+</m:t>
                                </m:r>
                                <m:sSubSup>
                                  <m:sSubSupPr>
                                    <m:ctrlPr>
                                      <a:rPr lang="en-US" altLang="zh-TW" sz="1600" i="1">
                                        <a:solidFill>
                                          <a:schemeClr val="tx1"/>
                                        </a:solidFill>
                                        <a:latin typeface="Cambria Math" panose="02040503050406030204" pitchFamily="18" charset="0"/>
                                      </a:rPr>
                                    </m:ctrlPr>
                                  </m:sSubSupPr>
                                  <m:e>
                                    <m:r>
                                      <a:rPr lang="en-US" altLang="zh-TW" sz="1600" b="1" i="1">
                                        <a:solidFill>
                                          <a:schemeClr val="tx1"/>
                                        </a:solidFill>
                                        <a:latin typeface="Cambria Math" panose="02040503050406030204" pitchFamily="18" charset="0"/>
                                      </a:rPr>
                                      <m:t>𝐰</m:t>
                                    </m:r>
                                  </m:e>
                                  <m:sub>
                                    <m:r>
                                      <a:rPr lang="en-US" altLang="zh-TW" sz="1600">
                                        <a:solidFill>
                                          <a:schemeClr val="tx1"/>
                                        </a:solidFill>
                                        <a:latin typeface="Cambria Math" panose="02040503050406030204" pitchFamily="18" charset="0"/>
                                      </a:rPr>
                                      <m:t>0</m:t>
                                    </m:r>
                                  </m:sub>
                                  <m:sup>
                                    <m:r>
                                      <a:rPr lang="en-US" altLang="zh-TW" sz="1600">
                                        <a:solidFill>
                                          <a:schemeClr val="tx1"/>
                                        </a:solidFill>
                                        <a:latin typeface="Cambria Math" panose="02040503050406030204" pitchFamily="18" charset="0"/>
                                      </a:rPr>
                                      <m:t>𝐻</m:t>
                                    </m:r>
                                  </m:sup>
                                </m:sSubSup>
                              </m:e>
                            </m:d>
                          </m:e>
                        </m:func>
                      </m:oMath>
                    </m:oMathPara>
                  </a14:m>
                  <a:endParaRPr lang="zh-TW" altLang="en-US" sz="1600" dirty="0">
                    <a:solidFill>
                      <a:schemeClr val="tx1"/>
                    </a:solidFill>
                    <a:latin typeface="Calibri" panose="020F0502020204030204"/>
                    <a:ea typeface="新細明體" panose="02020500000000000000" pitchFamily="18" charset="-120"/>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41407" y="541572"/>
                  <a:ext cx="7331881" cy="2266853"/>
                </a:xfrm>
                <a:prstGeom prst="roundRect">
                  <a:avLst/>
                </a:prstGeom>
                <a:blipFill>
                  <a:blip r:embed="rId3"/>
                  <a:stretch>
                    <a:fillRect/>
                  </a:stretch>
                </a:blipFill>
                <a:ln>
                  <a:solidFill>
                    <a:schemeClr val="tx1"/>
                  </a:solidFill>
                </a:ln>
              </p:spPr>
              <p:txBody>
                <a:bodyPr/>
                <a:lstStyle/>
                <a:p>
                  <a:r>
                    <a:rPr lang="zh-TW" altLang="en-US">
                      <a:noFill/>
                    </a:rPr>
                    <a:t> </a:t>
                  </a:r>
                </a:p>
              </p:txBody>
            </p:sp>
          </mc:Fallback>
        </mc:AlternateContent>
      </p:grpSp>
      <p:sp>
        <p:nvSpPr>
          <p:cNvPr id="30" name="矩形 29"/>
          <p:cNvSpPr/>
          <p:nvPr/>
        </p:nvSpPr>
        <p:spPr>
          <a:xfrm>
            <a:off x="625509" y="1410024"/>
            <a:ext cx="3315329" cy="690216"/>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31" name="矩形 30"/>
          <p:cNvSpPr/>
          <p:nvPr/>
        </p:nvSpPr>
        <p:spPr>
          <a:xfrm>
            <a:off x="625509" y="2105814"/>
            <a:ext cx="3315329" cy="698341"/>
          </a:xfrm>
          <a:prstGeom prst="rect">
            <a:avLst/>
          </a:prstGeom>
          <a:solidFill>
            <a:srgbClr val="92D050">
              <a:alpha val="3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Input Layer</a:t>
            </a:r>
          </a:p>
        </p:txBody>
      </p:sp>
      <mc:AlternateContent xmlns:mc="http://schemas.openxmlformats.org/markup-compatibility/2006" xmlns:a14="http://schemas.microsoft.com/office/drawing/2010/main">
        <mc:Choice Requires="a14">
          <p:sp>
            <p:nvSpPr>
              <p:cNvPr id="33" name="橢圓 32"/>
              <p:cNvSpPr/>
              <p:nvPr/>
            </p:nvSpPr>
            <p:spPr>
              <a:xfrm>
                <a:off x="1608602"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1</m:t>
                          </m:r>
                        </m:sub>
                      </m:sSub>
                    </m:oMath>
                  </m:oMathPara>
                </a14:m>
                <a:endParaRPr lang="zh-TW" altLang="en-US" sz="2475" dirty="0">
                  <a:solidFill>
                    <a:prstClr val="black"/>
                  </a:solidFill>
                </a:endParaRPr>
              </a:p>
            </p:txBody>
          </p:sp>
        </mc:Choice>
        <mc:Fallback xmlns="">
          <p:sp>
            <p:nvSpPr>
              <p:cNvPr id="33" name="橢圓 32"/>
              <p:cNvSpPr>
                <a:spLocks noRot="1" noChangeAspect="1" noMove="1" noResize="1" noEditPoints="1" noAdjustHandles="1" noChangeArrowheads="1" noChangeShapeType="1" noTextEdit="1"/>
              </p:cNvSpPr>
              <p:nvPr/>
            </p:nvSpPr>
            <p:spPr>
              <a:xfrm>
                <a:off x="1608602" y="2185997"/>
                <a:ext cx="459121" cy="457200"/>
              </a:xfrm>
              <a:prstGeom prst="ellipse">
                <a:avLst/>
              </a:prstGeom>
              <a:blipFill>
                <a:blip r:embed="rId5"/>
                <a:stretch>
                  <a:fillRect r="-266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橢圓 33"/>
              <p:cNvSpPr/>
              <p:nvPr/>
            </p:nvSpPr>
            <p:spPr>
              <a:xfrm>
                <a:off x="2133778"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2</m:t>
                          </m:r>
                        </m:sub>
                      </m:sSub>
                    </m:oMath>
                  </m:oMathPara>
                </a14:m>
                <a:endParaRPr lang="zh-TW" altLang="en-US" sz="2475" dirty="0">
                  <a:solidFill>
                    <a:prstClr val="black"/>
                  </a:solidFill>
                </a:endParaRPr>
              </a:p>
            </p:txBody>
          </p:sp>
        </mc:Choice>
        <mc:Fallback xmlns="">
          <p:sp>
            <p:nvSpPr>
              <p:cNvPr id="34" name="橢圓 33"/>
              <p:cNvSpPr>
                <a:spLocks noRot="1" noChangeAspect="1" noMove="1" noResize="1" noEditPoints="1" noAdjustHandles="1" noChangeArrowheads="1" noChangeShapeType="1" noTextEdit="1"/>
              </p:cNvSpPr>
              <p:nvPr/>
            </p:nvSpPr>
            <p:spPr>
              <a:xfrm>
                <a:off x="2133778" y="2197147"/>
                <a:ext cx="459121" cy="457200"/>
              </a:xfrm>
              <a:prstGeom prst="ellipse">
                <a:avLst/>
              </a:prstGeom>
              <a:blipFill>
                <a:blip r:embed="rId6"/>
                <a:stretch>
                  <a:fillRect r="-5333"/>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橢圓 34"/>
              <p:cNvSpPr/>
              <p:nvPr/>
            </p:nvSpPr>
            <p:spPr>
              <a:xfrm>
                <a:off x="2654664"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3</m:t>
                          </m:r>
                        </m:sub>
                      </m:sSub>
                    </m:oMath>
                  </m:oMathPara>
                </a14:m>
                <a:endParaRPr lang="zh-TW" altLang="en-US" sz="2475" dirty="0">
                  <a:solidFill>
                    <a:prstClr val="black"/>
                  </a:solidFill>
                </a:endParaRPr>
              </a:p>
            </p:txBody>
          </p:sp>
        </mc:Choice>
        <mc:Fallback xmlns="">
          <p:sp>
            <p:nvSpPr>
              <p:cNvPr id="35" name="橢圓 34"/>
              <p:cNvSpPr>
                <a:spLocks noRot="1" noChangeAspect="1" noMove="1" noResize="1" noEditPoints="1" noAdjustHandles="1" noChangeArrowheads="1" noChangeShapeType="1" noTextEdit="1"/>
              </p:cNvSpPr>
              <p:nvPr/>
            </p:nvSpPr>
            <p:spPr>
              <a:xfrm>
                <a:off x="2654664" y="2197147"/>
                <a:ext cx="459121" cy="457200"/>
              </a:xfrm>
              <a:prstGeom prst="ellipse">
                <a:avLst/>
              </a:prstGeom>
              <a:blipFill>
                <a:blip r:embed="rId7"/>
                <a:stretch>
                  <a:fillRect r="-394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橢圓 35"/>
              <p:cNvSpPr/>
              <p:nvPr/>
            </p:nvSpPr>
            <p:spPr>
              <a:xfrm>
                <a:off x="3405588"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𝑚</m:t>
                          </m:r>
                        </m:sub>
                      </m:sSub>
                    </m:oMath>
                  </m:oMathPara>
                </a14:m>
                <a:endParaRPr lang="zh-TW" altLang="en-US" sz="2475" i="1" dirty="0">
                  <a:solidFill>
                    <a:prstClr val="black"/>
                  </a:solidFill>
                </a:endParaRPr>
              </a:p>
            </p:txBody>
          </p:sp>
        </mc:Choice>
        <mc:Fallback xmlns="">
          <p:sp>
            <p:nvSpPr>
              <p:cNvPr id="36" name="橢圓 35"/>
              <p:cNvSpPr>
                <a:spLocks noRot="1" noChangeAspect="1" noMove="1" noResize="1" noEditPoints="1" noAdjustHandles="1" noChangeArrowheads="1" noChangeShapeType="1" noTextEdit="1"/>
              </p:cNvSpPr>
              <p:nvPr/>
            </p:nvSpPr>
            <p:spPr>
              <a:xfrm>
                <a:off x="3405588" y="2185997"/>
                <a:ext cx="459121" cy="457200"/>
              </a:xfrm>
              <a:prstGeom prst="ellipse">
                <a:avLst/>
              </a:prstGeom>
              <a:blipFill>
                <a:blip r:embed="rId8"/>
                <a:stretch>
                  <a:fillRect r="-16000"/>
                </a:stretch>
              </a:blipFill>
              <a:ln>
                <a:noFill/>
              </a:ln>
            </p:spPr>
            <p:txBody>
              <a:bodyPr/>
              <a:lstStyle/>
              <a:p>
                <a:r>
                  <a:rPr lang="zh-TW" altLang="en-US">
                    <a:noFill/>
                  </a:rPr>
                  <a:t> </a:t>
                </a:r>
              </a:p>
            </p:txBody>
          </p:sp>
        </mc:Fallback>
      </mc:AlternateContent>
      <p:sp>
        <p:nvSpPr>
          <p:cNvPr id="37" name="橢圓 36"/>
          <p:cNvSpPr/>
          <p:nvPr/>
        </p:nvSpPr>
        <p:spPr>
          <a:xfrm>
            <a:off x="2488253" y="1480369"/>
            <a:ext cx="459121" cy="4572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i="1" dirty="0">
                <a:solidFill>
                  <a:prstClr val="black"/>
                </a:solidFill>
                <a:latin typeface="Times New Roman" panose="02020603050405020304" pitchFamily="18" charset="0"/>
                <a:cs typeface="Times New Roman" panose="02020603050405020304" pitchFamily="18" charset="0"/>
              </a:rPr>
              <a:t>i</a:t>
            </a:r>
            <a:endParaRPr lang="zh-TW" altLang="en-US" sz="2475" i="1" dirty="0">
              <a:solidFill>
                <a:prstClr val="black"/>
              </a:solidFill>
              <a:latin typeface="Times New Roman" panose="02020603050405020304" pitchFamily="18" charset="0"/>
              <a:cs typeface="Times New Roman" panose="02020603050405020304" pitchFamily="18" charset="0"/>
            </a:endParaRPr>
          </a:p>
        </p:txBody>
      </p:sp>
      <p:cxnSp>
        <p:nvCxnSpPr>
          <p:cNvPr id="40" name="直線接點 39"/>
          <p:cNvCxnSpPr>
            <a:stCxn id="33" idx="0"/>
            <a:endCxn id="37" idx="4"/>
          </p:cNvCxnSpPr>
          <p:nvPr/>
        </p:nvCxnSpPr>
        <p:spPr>
          <a:xfrm flipV="1">
            <a:off x="1838130" y="1937571"/>
            <a:ext cx="879683" cy="24842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4" idx="0"/>
            <a:endCxn id="37" idx="4"/>
          </p:cNvCxnSpPr>
          <p:nvPr/>
        </p:nvCxnSpPr>
        <p:spPr>
          <a:xfrm flipV="1">
            <a:off x="2363353" y="1937747"/>
            <a:ext cx="354479"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3035969" y="2135191"/>
            <a:ext cx="473206" cy="438582"/>
          </a:xfrm>
          <a:prstGeom prst="rect">
            <a:avLst/>
          </a:prstGeom>
          <a:noFill/>
        </p:spPr>
        <p:txBody>
          <a:bodyPr wrap="none" rtlCol="0">
            <a:spAutoFit/>
          </a:bodyPr>
          <a:lstStyle/>
          <a:p>
            <a:r>
              <a:rPr lang="en-US" altLang="zh-TW" sz="2250" dirty="0">
                <a:solidFill>
                  <a:prstClr val="black"/>
                </a:solidFill>
              </a:rPr>
              <a:t>…</a:t>
            </a:r>
            <a:endParaRPr lang="zh-TW" altLang="en-US" sz="2250" dirty="0">
              <a:solidFill>
                <a:prstClr val="black"/>
              </a:solidFill>
            </a:endParaRPr>
          </a:p>
        </p:txBody>
      </p:sp>
      <p:cxnSp>
        <p:nvCxnSpPr>
          <p:cNvPr id="62" name="直線單箭頭接點 61"/>
          <p:cNvCxnSpPr>
            <a:stCxn id="35" idx="0"/>
            <a:endCxn id="37" idx="4"/>
          </p:cNvCxnSpPr>
          <p:nvPr/>
        </p:nvCxnSpPr>
        <p:spPr>
          <a:xfrm flipH="1" flipV="1">
            <a:off x="2717812" y="1937747"/>
            <a:ext cx="166388"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36" idx="0"/>
            <a:endCxn id="37" idx="4"/>
          </p:cNvCxnSpPr>
          <p:nvPr/>
        </p:nvCxnSpPr>
        <p:spPr>
          <a:xfrm flipH="1" flipV="1">
            <a:off x="2717814" y="1937571"/>
            <a:ext cx="917073" cy="248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標題 3"/>
          <p:cNvSpPr txBox="1">
            <a:spLocks/>
          </p:cNvSpPr>
          <p:nvPr/>
        </p:nvSpPr>
        <p:spPr>
          <a:xfrm>
            <a:off x="-35903" y="28584"/>
            <a:ext cx="91440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mn-lt"/>
                <a:ea typeface="微軟正黑體" panose="020B0604030504040204" pitchFamily="34" charset="-120"/>
                <a:cs typeface="+mj-cs"/>
              </a:defRPr>
            </a:lvl1pPr>
          </a:lstStyle>
          <a:p>
            <a:pPr algn="ctr" fontAlgn="auto">
              <a:spcAft>
                <a:spcPts val="0"/>
              </a:spcAft>
            </a:pPr>
            <a:r>
              <a:rPr lang="en-US" altLang="zh-TW" sz="4400" dirty="0">
                <a:solidFill>
                  <a:prstClr val="black"/>
                </a:solidFill>
              </a:rPr>
              <a:t>The SLFN with one output node</a:t>
            </a:r>
            <a:endParaRPr lang="zh-TW" altLang="en-US" sz="4400" dirty="0">
              <a:solidFill>
                <a:prstClr val="black"/>
              </a:solidFill>
            </a:endParaRPr>
          </a:p>
        </p:txBody>
      </p:sp>
      <p:grpSp>
        <p:nvGrpSpPr>
          <p:cNvPr id="38" name="群組 37">
            <a:extLst>
              <a:ext uri="{FF2B5EF4-FFF2-40B4-BE49-F238E27FC236}">
                <a16:creationId xmlns:a16="http://schemas.microsoft.com/office/drawing/2014/main" id="{0E43E0B7-06E0-4829-B222-9DAFD236240F}"/>
              </a:ext>
            </a:extLst>
          </p:cNvPr>
          <p:cNvGrpSpPr/>
          <p:nvPr/>
        </p:nvGrpSpPr>
        <p:grpSpPr>
          <a:xfrm>
            <a:off x="4544139" y="3169612"/>
            <a:ext cx="4132317" cy="1562509"/>
            <a:chOff x="-262755" y="-73532"/>
            <a:chExt cx="5904318" cy="2299994"/>
          </a:xfrm>
        </p:grpSpPr>
        <p:sp>
          <p:nvSpPr>
            <p:cNvPr id="39" name="文字方塊 38">
              <a:extLst>
                <a:ext uri="{FF2B5EF4-FFF2-40B4-BE49-F238E27FC236}">
                  <a16:creationId xmlns:a16="http://schemas.microsoft.com/office/drawing/2014/main" id="{63167823-5A00-40BF-87D3-D044A3F60710}"/>
                </a:ext>
              </a:extLst>
            </p:cNvPr>
            <p:cNvSpPr txBox="1"/>
            <p:nvPr/>
          </p:nvSpPr>
          <p:spPr>
            <a:xfrm>
              <a:off x="1090746" y="-73532"/>
              <a:ext cx="2686267" cy="475695"/>
            </a:xfrm>
            <a:prstGeom prst="rect">
              <a:avLst/>
            </a:prstGeom>
            <a:noFill/>
          </p:spPr>
          <p:txBody>
            <a:bodyPr wrap="none" lIns="0" tIns="0" rIns="0" bIns="0" rtlCol="0">
              <a:spAutoFit/>
            </a:bodyPr>
            <a:lstStyle/>
            <a:p>
              <a:pPr fontAlgn="auto">
                <a:spcBef>
                  <a:spcPts val="0"/>
                </a:spcBef>
                <a:spcAft>
                  <a:spcPts val="0"/>
                </a:spcAft>
              </a:pPr>
              <a:r>
                <a:rPr lang="en-US" altLang="zh-TW" sz="2100" dirty="0">
                  <a:solidFill>
                    <a:prstClr val="black"/>
                  </a:solidFill>
                  <a:latin typeface="Calibri" panose="020F0502020204030204"/>
                  <a:ea typeface="新細明體" panose="02020500000000000000" pitchFamily="18" charset="-120"/>
                </a:rPr>
                <a:t>The output layer:</a:t>
              </a:r>
              <a:endParaRPr lang="zh-TW" altLang="en-US" sz="21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A9EDE24-EC33-4E83-8CBC-74CBF36D1415}"/>
                    </a:ext>
                  </a:extLst>
                </p:cNvPr>
                <p:cNvSpPr txBox="1"/>
                <p:nvPr/>
              </p:nvSpPr>
              <p:spPr>
                <a:xfrm>
                  <a:off x="-262755" y="543759"/>
                  <a:ext cx="5904318" cy="1682703"/>
                </a:xfrm>
                <a:prstGeom prst="roundRect">
                  <a:avLst/>
                </a:prstGeom>
                <a:noFill/>
                <a:ln>
                  <a:solidFill>
                    <a:schemeClr val="tx1"/>
                  </a:solidFill>
                </a:ln>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sym typeface="Symbol"/>
                          </a:rPr>
                          <m:t>𝑓</m:t>
                        </m:r>
                        <m:r>
                          <m:rPr>
                            <m:nor/>
                          </m:rPr>
                          <a:rPr lang="en-US" altLang="zh-TW" dirty="0" smtClean="0"/>
                          <m:t>(</m:t>
                        </m:r>
                        <m:r>
                          <m:rPr>
                            <m:nor/>
                          </m:rPr>
                          <a:rPr lang="en-US" altLang="zh-TW" b="1" dirty="0" smtClean="0"/>
                          <m:t>x</m:t>
                        </m:r>
                        <m:r>
                          <m:rPr>
                            <m:nor/>
                          </m:rPr>
                          <a:rPr lang="en-US" altLang="zh-TW" i="1" baseline="30000" dirty="0" smtClean="0"/>
                          <m:t>c</m:t>
                        </m:r>
                        <m:r>
                          <m:rPr>
                            <m:nor/>
                          </m:rPr>
                          <a:rPr lang="en-US" altLang="zh-TW" dirty="0" smtClean="0"/>
                          <m:t>,</m:t>
                        </m:r>
                        <m:r>
                          <m:rPr>
                            <m:nor/>
                          </m:rPr>
                          <a:rPr lang="en-US" altLang="zh-TW" b="1"/>
                          <m:t>w</m:t>
                        </m:r>
                        <m:r>
                          <m:rPr>
                            <m:nor/>
                          </m:rPr>
                          <a:rPr lang="en-US" altLang="zh-TW" dirty="0"/>
                          <m:t>)</m:t>
                        </m:r>
                        <m:r>
                          <a:rPr lang="en-US" altLang="zh-TW" i="1">
                            <a:solidFill>
                              <a:schemeClr val="tx1"/>
                            </a:solidFill>
                            <a:latin typeface="Cambria Math" panose="02040503050406030204" pitchFamily="18" charset="0"/>
                          </a:rPr>
                          <m:t>≡</m:t>
                        </m:r>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sym typeface="Symbol" panose="05050102010706020507" pitchFamily="18" charset="2"/>
                              </a:rPr>
                              <m:t>𝑤</m:t>
                            </m:r>
                          </m:e>
                          <m:sub>
                            <m:r>
                              <a:rPr lang="en-US" altLang="zh-TW" i="1">
                                <a:solidFill>
                                  <a:schemeClr val="tx1"/>
                                </a:solidFill>
                                <a:latin typeface="Cambria Math" panose="02040503050406030204" pitchFamily="18" charset="0"/>
                                <a:sym typeface="Symbol" panose="05050102010706020507" pitchFamily="18" charset="2"/>
                              </a:rPr>
                              <m:t>0</m:t>
                            </m:r>
                          </m:sub>
                          <m:sup>
                            <m:r>
                              <a:rPr lang="en-US" altLang="zh-TW" i="1">
                                <a:solidFill>
                                  <a:schemeClr val="tx1"/>
                                </a:solidFill>
                                <a:latin typeface="Cambria Math" panose="02040503050406030204" pitchFamily="18" charset="0"/>
                              </a:rPr>
                              <m:t>𝑜</m:t>
                            </m:r>
                          </m:sup>
                        </m:sSubSup>
                        <m:r>
                          <a:rPr lang="en-US" altLang="zh-TW" i="1">
                            <a:solidFill>
                              <a:schemeClr val="tx1"/>
                            </a:solidFill>
                            <a:latin typeface="Cambria Math" panose="02040503050406030204" pitchFamily="18" charset="0"/>
                          </a:rPr>
                          <m:t>+</m:t>
                        </m:r>
                        <m:nary>
                          <m:naryPr>
                            <m:chr m:val="∑"/>
                            <m:ctrlPr>
                              <a:rPr lang="en-US" altLang="zh-TW" i="1">
                                <a:solidFill>
                                  <a:schemeClr val="tx1"/>
                                </a:solidFill>
                                <a:latin typeface="Cambria Math" panose="02040503050406030204" pitchFamily="18" charset="0"/>
                              </a:rPr>
                            </m:ctrlPr>
                          </m:naryPr>
                          <m:sub>
                            <m:r>
                              <a:rPr lang="en-US" altLang="zh-TW" i="1">
                                <a:solidFill>
                                  <a:schemeClr val="tx1"/>
                                </a:solidFill>
                                <a:latin typeface="Cambria Math" panose="02040503050406030204" pitchFamily="18" charset="0"/>
                              </a:rPr>
                              <m:t>𝑖</m:t>
                            </m:r>
                            <m:r>
                              <a:rPr lang="en-US" altLang="zh-TW" i="1">
                                <a:solidFill>
                                  <a:schemeClr val="tx1"/>
                                </a:solidFill>
                                <a:latin typeface="Cambria Math" panose="02040503050406030204" pitchFamily="18" charset="0"/>
                              </a:rPr>
                              <m:t>=1</m:t>
                            </m:r>
                          </m:sub>
                          <m:sup>
                            <m:r>
                              <a:rPr lang="en-US" altLang="zh-TW" i="1">
                                <a:solidFill>
                                  <a:schemeClr val="tx1"/>
                                </a:solidFill>
                                <a:latin typeface="Cambria Math" panose="02040503050406030204" pitchFamily="18" charset="0"/>
                              </a:rPr>
                              <m:t>𝑝</m:t>
                            </m:r>
                          </m:sup>
                          <m:e>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𝑤</m:t>
                                </m:r>
                              </m:e>
                              <m:sub>
                                <m:r>
                                  <a:rPr lang="en-US" altLang="zh-TW" i="1">
                                    <a:solidFill>
                                      <a:schemeClr val="tx1"/>
                                    </a:solidFill>
                                    <a:latin typeface="Cambria Math" panose="02040503050406030204" pitchFamily="18" charset="0"/>
                                  </a:rPr>
                                  <m:t>𝑖</m:t>
                                </m:r>
                              </m:sub>
                              <m:sup>
                                <m:r>
                                  <a:rPr lang="en-US" altLang="zh-TW" i="1">
                                    <a:solidFill>
                                      <a:schemeClr val="tx1"/>
                                    </a:solidFill>
                                    <a:latin typeface="Cambria Math" panose="02040503050406030204" pitchFamily="18" charset="0"/>
                                  </a:rPr>
                                  <m:t>𝑜</m:t>
                                </m:r>
                              </m:sup>
                            </m:sSubSup>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𝑎</m:t>
                                </m:r>
                              </m:e>
                              <m:sub>
                                <m:r>
                                  <a:rPr lang="en-US" altLang="zh-TW" i="1">
                                    <a:solidFill>
                                      <a:schemeClr val="tx1"/>
                                    </a:solidFill>
                                    <a:latin typeface="Cambria Math" panose="02040503050406030204" pitchFamily="18" charset="0"/>
                                  </a:rPr>
                                  <m:t>𝑖</m:t>
                                </m:r>
                              </m:sub>
                              <m:sup>
                                <m:r>
                                  <a:rPr lang="en-US" altLang="zh-TW" i="1">
                                    <a:solidFill>
                                      <a:schemeClr val="tx1"/>
                                    </a:solidFill>
                                    <a:latin typeface="Cambria Math" panose="02040503050406030204" pitchFamily="18" charset="0"/>
                                  </a:rPr>
                                  <m:t>𝑐</m:t>
                                </m:r>
                              </m:sup>
                            </m:sSubSup>
                          </m:e>
                        </m:nary>
                      </m:oMath>
                    </m:oMathPara>
                  </a14:m>
                  <a:endParaRPr lang="en-US" altLang="zh-TW" dirty="0">
                    <a:solidFill>
                      <a:schemeClr val="tx1"/>
                    </a:solidFill>
                    <a:latin typeface="Calibri" panose="020F0502020204030204"/>
                    <a:ea typeface="新細明體" panose="02020500000000000000" pitchFamily="18" charset="-120"/>
                  </a:endParaRPr>
                </a:p>
                <a:p>
                  <a:pPr algn="ctr" fontAlgn="auto">
                    <a:spcBef>
                      <a:spcPts val="0"/>
                    </a:spcBef>
                    <a:spcAft>
                      <a:spcPts val="0"/>
                    </a:spcAft>
                  </a:pPr>
                  <a14:m>
                    <m:oMathPara xmlns:m="http://schemas.openxmlformats.org/officeDocument/2006/math">
                      <m:oMathParaPr>
                        <m:jc m:val="centerGroup"/>
                      </m:oMathParaPr>
                      <m:oMath xmlns:m="http://schemas.openxmlformats.org/officeDocument/2006/math">
                        <m:r>
                          <m:rPr>
                            <m:nor/>
                          </m:rPr>
                          <a:rPr lang="en-US" altLang="zh-TW" b="1" i="1" dirty="0"/>
                          <m:t>f</m:t>
                        </m:r>
                        <m:r>
                          <m:rPr>
                            <m:nor/>
                          </m:rPr>
                          <a:rPr lang="en-US" altLang="zh-TW" dirty="0"/>
                          <m:t>(</m:t>
                        </m:r>
                        <m:r>
                          <m:rPr>
                            <m:nor/>
                          </m:rPr>
                          <a:rPr lang="en-US" altLang="zh-TW" b="1" dirty="0"/>
                          <m:t>x</m:t>
                        </m:r>
                        <m:r>
                          <m:rPr>
                            <m:nor/>
                          </m:rPr>
                          <a:rPr lang="en-US" altLang="zh-TW" i="1" baseline="30000" dirty="0"/>
                          <m:t>c</m:t>
                        </m:r>
                        <m:r>
                          <m:rPr>
                            <m:nor/>
                          </m:rPr>
                          <a:rPr lang="en-US" altLang="zh-TW" dirty="0"/>
                          <m:t>,</m:t>
                        </m:r>
                        <m:r>
                          <m:rPr>
                            <m:nor/>
                          </m:rPr>
                          <a:rPr lang="en-US" altLang="zh-TW"/>
                          <m:t> </m:t>
                        </m:r>
                        <m:r>
                          <m:rPr>
                            <m:nor/>
                          </m:rPr>
                          <a:rPr lang="en-US" altLang="zh-TW" b="1"/>
                          <m:t>w</m:t>
                        </m:r>
                        <m:r>
                          <m:rPr>
                            <m:nor/>
                          </m:rPr>
                          <a:rPr lang="en-US" altLang="zh-TW" dirty="0"/>
                          <m:t>)</m:t>
                        </m:r>
                        <m:r>
                          <a:rPr lang="en-US" altLang="zh-TW" i="1">
                            <a:solidFill>
                              <a:schemeClr val="tx1"/>
                            </a:solidFill>
                            <a:latin typeface="Cambria Math" panose="02040503050406030204" pitchFamily="18" charset="0"/>
                          </a:rPr>
                          <m:t>≡</m:t>
                        </m:r>
                        <m:sSup>
                          <m:sSupPr>
                            <m:ctrlPr>
                              <a:rPr lang="en-US" altLang="zh-TW" b="1" i="1">
                                <a:solidFill>
                                  <a:schemeClr val="tx1"/>
                                </a:solidFill>
                                <a:latin typeface="Cambria Math" panose="02040503050406030204" pitchFamily="18" charset="0"/>
                              </a:rPr>
                            </m:ctrlPr>
                          </m:sSupPr>
                          <m:e>
                            <m:r>
                              <a:rPr lang="en-US" altLang="zh-TW" b="1" i="1">
                                <a:solidFill>
                                  <a:schemeClr val="tx1"/>
                                </a:solidFill>
                                <a:latin typeface="Cambria Math" panose="02040503050406030204" pitchFamily="18" charset="0"/>
                              </a:rPr>
                              <m:t> </m:t>
                            </m:r>
                            <m:r>
                              <a:rPr lang="en-US" altLang="zh-TW" b="1" i="0" smtClean="0">
                                <a:solidFill>
                                  <a:schemeClr val="tx1"/>
                                </a:solidFill>
                                <a:latin typeface="Cambria Math"/>
                              </a:rPr>
                              <m:t>𝐖</m:t>
                            </m:r>
                          </m:e>
                          <m:sup>
                            <m:r>
                              <a:rPr lang="en-US" altLang="zh-TW" i="1">
                                <a:solidFill>
                                  <a:schemeClr val="tx1"/>
                                </a:solidFill>
                                <a:latin typeface="Cambria Math" panose="02040503050406030204" pitchFamily="18" charset="0"/>
                              </a:rPr>
                              <m:t>𝑜</m:t>
                            </m:r>
                          </m:sup>
                        </m:sSup>
                        <m:r>
                          <a:rPr lang="en-US" altLang="zh-TW" b="1">
                            <a:solidFill>
                              <a:schemeClr val="tx1"/>
                            </a:solidFill>
                            <a:latin typeface="Cambria Math" panose="02040503050406030204" pitchFamily="18" charset="0"/>
                          </a:rPr>
                          <m:t>𝐚</m:t>
                        </m:r>
                        <m:r>
                          <a:rPr lang="en-US" altLang="zh-TW" i="1">
                            <a:solidFill>
                              <a:schemeClr val="tx1"/>
                            </a:solidFill>
                            <a:latin typeface="Cambria Math" panose="02040503050406030204" pitchFamily="18" charset="0"/>
                          </a:rPr>
                          <m:t>+</m:t>
                        </m:r>
                        <m:sSubSup>
                          <m:sSubSupPr>
                            <m:ctrlPr>
                              <a:rPr lang="en-US" altLang="zh-TW" i="1">
                                <a:solidFill>
                                  <a:schemeClr val="tx1"/>
                                </a:solidFill>
                                <a:latin typeface="Cambria Math" panose="02040503050406030204" pitchFamily="18" charset="0"/>
                              </a:rPr>
                            </m:ctrlPr>
                          </m:sSubSupPr>
                          <m:e>
                            <m:r>
                              <a:rPr lang="en-US" altLang="zh-TW" b="1" i="0">
                                <a:solidFill>
                                  <a:schemeClr val="tx1"/>
                                </a:solidFill>
                                <a:latin typeface="Cambria Math" panose="02040503050406030204" pitchFamily="18" charset="0"/>
                                <a:sym typeface="Symbol" panose="05050102010706020507" pitchFamily="18" charset="2"/>
                              </a:rPr>
                              <m:t>𝐰</m:t>
                            </m:r>
                          </m:e>
                          <m:sub>
                            <m:r>
                              <a:rPr lang="en-US" altLang="zh-TW" i="1">
                                <a:solidFill>
                                  <a:schemeClr val="tx1"/>
                                </a:solidFill>
                                <a:latin typeface="Cambria Math" panose="02040503050406030204" pitchFamily="18" charset="0"/>
                                <a:sym typeface="Symbol" panose="05050102010706020507" pitchFamily="18" charset="2"/>
                              </a:rPr>
                              <m:t>0</m:t>
                            </m:r>
                          </m:sub>
                          <m:sup>
                            <m:r>
                              <a:rPr lang="en-US" altLang="zh-TW" i="1">
                                <a:solidFill>
                                  <a:schemeClr val="tx1"/>
                                </a:solidFill>
                                <a:latin typeface="Cambria Math" panose="02040503050406030204" pitchFamily="18" charset="0"/>
                              </a:rPr>
                              <m:t>𝑜</m:t>
                            </m:r>
                          </m:sup>
                        </m:sSubSup>
                      </m:oMath>
                    </m:oMathPara>
                  </a14:m>
                  <a:endParaRPr lang="zh-TW" altLang="en-US" dirty="0">
                    <a:solidFill>
                      <a:schemeClr val="tx1"/>
                    </a:solidFill>
                    <a:latin typeface="Calibri" panose="020F0502020204030204"/>
                    <a:ea typeface="新細明體" panose="02020500000000000000" pitchFamily="18" charset="-120"/>
                  </a:endParaRPr>
                </a:p>
              </p:txBody>
            </p:sp>
          </mc:Choice>
          <mc:Fallback xmlns="">
            <p:sp>
              <p:nvSpPr>
                <p:cNvPr id="41" name="文字方塊 40">
                  <a:extLst>
                    <a:ext uri="{FF2B5EF4-FFF2-40B4-BE49-F238E27FC236}">
                      <a16:creationId xmlns:a16="http://schemas.microsoft.com/office/drawing/2014/main" id="{3A9EDE24-EC33-4E83-8CBC-74CBF36D1415}"/>
                    </a:ext>
                  </a:extLst>
                </p:cNvPr>
                <p:cNvSpPr txBox="1">
                  <a:spLocks noRot="1" noChangeAspect="1" noMove="1" noResize="1" noEditPoints="1" noAdjustHandles="1" noChangeArrowheads="1" noChangeShapeType="1" noTextEdit="1"/>
                </p:cNvSpPr>
                <p:nvPr/>
              </p:nvSpPr>
              <p:spPr>
                <a:xfrm>
                  <a:off x="-262755" y="543759"/>
                  <a:ext cx="5904318" cy="1682703"/>
                </a:xfrm>
                <a:prstGeom prst="roundRect">
                  <a:avLst/>
                </a:prstGeom>
                <a:blipFill>
                  <a:blip r:embed="rId9"/>
                  <a:stretch>
                    <a:fillRect b="-2646"/>
                  </a:stretch>
                </a:blipFill>
                <a:ln>
                  <a:solidFill>
                    <a:schemeClr val="tx1"/>
                  </a:solidFill>
                </a:ln>
              </p:spPr>
              <p:txBody>
                <a:bodyPr/>
                <a:lstStyle/>
                <a:p>
                  <a:r>
                    <a:rPr lang="zh-TW" altLang="en-US">
                      <a:noFill/>
                    </a:rPr>
                    <a:t> </a:t>
                  </a:r>
                </a:p>
              </p:txBody>
            </p:sp>
          </mc:Fallback>
        </mc:AlternateContent>
      </p:grpSp>
      <p:sp>
        <p:nvSpPr>
          <p:cNvPr id="42" name="矩形 41">
            <a:extLst>
              <a:ext uri="{FF2B5EF4-FFF2-40B4-BE49-F238E27FC236}">
                <a16:creationId xmlns:a16="http://schemas.microsoft.com/office/drawing/2014/main" id="{805C9F45-FDD4-43E0-9A30-D5FA081F99A1}"/>
              </a:ext>
            </a:extLst>
          </p:cNvPr>
          <p:cNvSpPr/>
          <p:nvPr/>
        </p:nvSpPr>
        <p:spPr>
          <a:xfrm>
            <a:off x="347129" y="3094398"/>
            <a:ext cx="4032448" cy="832136"/>
          </a:xfrm>
          <a:prstGeom prst="rect">
            <a:avLst/>
          </a:prstGeom>
          <a:solidFill>
            <a:schemeClr val="accent1">
              <a:lumMod val="40000"/>
              <a:lumOff val="60000"/>
              <a:alpha val="3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Output Layer </a:t>
            </a:r>
          </a:p>
        </p:txBody>
      </p:sp>
      <p:sp>
        <p:nvSpPr>
          <p:cNvPr id="44" name="矩形 43">
            <a:extLst>
              <a:ext uri="{FF2B5EF4-FFF2-40B4-BE49-F238E27FC236}">
                <a16:creationId xmlns:a16="http://schemas.microsoft.com/office/drawing/2014/main" id="{75AA101C-B1C3-4757-B7BD-DDCB633C5D8C}"/>
              </a:ext>
            </a:extLst>
          </p:cNvPr>
          <p:cNvSpPr/>
          <p:nvPr/>
        </p:nvSpPr>
        <p:spPr>
          <a:xfrm>
            <a:off x="347129" y="3913152"/>
            <a:ext cx="4032448" cy="920288"/>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45" name="橢圓 44">
            <a:extLst>
              <a:ext uri="{FF2B5EF4-FFF2-40B4-BE49-F238E27FC236}">
                <a16:creationId xmlns:a16="http://schemas.microsoft.com/office/drawing/2014/main" id="{DDA4EADE-0181-461D-8BCA-EC9A4834C390}"/>
              </a:ext>
            </a:extLst>
          </p:cNvPr>
          <p:cNvSpPr/>
          <p:nvPr/>
        </p:nvSpPr>
        <p:spPr>
          <a:xfrm>
            <a:off x="1945167"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1</a:t>
            </a:r>
            <a:endParaRPr lang="zh-TW" altLang="en-US" sz="3300" dirty="0">
              <a:solidFill>
                <a:prstClr val="black"/>
              </a:solidFill>
            </a:endParaRPr>
          </a:p>
        </p:txBody>
      </p:sp>
      <p:sp>
        <p:nvSpPr>
          <p:cNvPr id="46" name="橢圓 45">
            <a:extLst>
              <a:ext uri="{FF2B5EF4-FFF2-40B4-BE49-F238E27FC236}">
                <a16:creationId xmlns:a16="http://schemas.microsoft.com/office/drawing/2014/main" id="{F926C210-8555-446A-B655-E92FBD38FB31}"/>
              </a:ext>
            </a:extLst>
          </p:cNvPr>
          <p:cNvSpPr/>
          <p:nvPr/>
        </p:nvSpPr>
        <p:spPr>
          <a:xfrm>
            <a:off x="2665465"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2</a:t>
            </a:r>
            <a:endParaRPr lang="zh-TW" altLang="en-US" sz="3300" dirty="0">
              <a:solidFill>
                <a:prstClr val="black"/>
              </a:solidFill>
            </a:endParaRPr>
          </a:p>
        </p:txBody>
      </p:sp>
      <p:sp>
        <p:nvSpPr>
          <p:cNvPr id="47" name="橢圓 46">
            <a:extLst>
              <a:ext uri="{FF2B5EF4-FFF2-40B4-BE49-F238E27FC236}">
                <a16:creationId xmlns:a16="http://schemas.microsoft.com/office/drawing/2014/main" id="{8C0585A1-A84C-4E64-BB0F-A9994A604BFA}"/>
              </a:ext>
            </a:extLst>
          </p:cNvPr>
          <p:cNvSpPr/>
          <p:nvPr/>
        </p:nvSpPr>
        <p:spPr>
          <a:xfrm>
            <a:off x="3660139"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i="1" dirty="0">
                <a:solidFill>
                  <a:prstClr val="black"/>
                </a:solidFill>
              </a:rPr>
              <a:t>p</a:t>
            </a:r>
            <a:endParaRPr lang="zh-TW" altLang="en-US" sz="3300" i="1" dirty="0">
              <a:solidFill>
                <a:prstClr val="black"/>
              </a:solidFill>
            </a:endParaRPr>
          </a:p>
        </p:txBody>
      </p:sp>
      <p:sp>
        <p:nvSpPr>
          <p:cNvPr id="48" name="文字方塊 47">
            <a:extLst>
              <a:ext uri="{FF2B5EF4-FFF2-40B4-BE49-F238E27FC236}">
                <a16:creationId xmlns:a16="http://schemas.microsoft.com/office/drawing/2014/main" id="{DFFDB881-52CF-4019-A390-61D15AE6B2DB}"/>
              </a:ext>
            </a:extLst>
          </p:cNvPr>
          <p:cNvSpPr txBox="1"/>
          <p:nvPr/>
        </p:nvSpPr>
        <p:spPr>
          <a:xfrm>
            <a:off x="3214606" y="3977836"/>
            <a:ext cx="569387" cy="553998"/>
          </a:xfrm>
          <a:prstGeom prst="rect">
            <a:avLst/>
          </a:prstGeom>
          <a:noFill/>
        </p:spPr>
        <p:txBody>
          <a:bodyPr wrap="none" rtlCol="0">
            <a:spAutoFit/>
          </a:bodyPr>
          <a:lstStyle/>
          <a:p>
            <a:r>
              <a:rPr lang="en-US" altLang="zh-TW" sz="3000" dirty="0">
                <a:solidFill>
                  <a:prstClr val="black"/>
                </a:solidFill>
              </a:rPr>
              <a:t>…</a:t>
            </a:r>
            <a:endParaRPr lang="zh-TW" altLang="en-US" sz="3000" dirty="0">
              <a:solidFill>
                <a:prstClr val="black"/>
              </a:solidFill>
            </a:endParaRPr>
          </a:p>
        </p:txBody>
      </p:sp>
      <p:sp>
        <p:nvSpPr>
          <p:cNvPr id="49" name="橢圓 48">
            <a:extLst>
              <a:ext uri="{FF2B5EF4-FFF2-40B4-BE49-F238E27FC236}">
                <a16:creationId xmlns:a16="http://schemas.microsoft.com/office/drawing/2014/main" id="{81F46AC4-C663-41E2-9A83-4A6FCA0E1319}"/>
              </a:ext>
            </a:extLst>
          </p:cNvPr>
          <p:cNvSpPr/>
          <p:nvPr/>
        </p:nvSpPr>
        <p:spPr>
          <a:xfrm>
            <a:off x="2792328" y="3186750"/>
            <a:ext cx="612161" cy="6096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3300" i="1" dirty="0">
              <a:solidFill>
                <a:prstClr val="black"/>
              </a:solidFill>
              <a:latin typeface="Times New Roman" panose="02020603050405020304" pitchFamily="18" charset="0"/>
              <a:cs typeface="Times New Roman" panose="02020603050405020304" pitchFamily="18" charset="0"/>
            </a:endParaRPr>
          </a:p>
        </p:txBody>
      </p:sp>
      <p:cxnSp>
        <p:nvCxnSpPr>
          <p:cNvPr id="50" name="直線單箭頭接點 49">
            <a:extLst>
              <a:ext uri="{FF2B5EF4-FFF2-40B4-BE49-F238E27FC236}">
                <a16:creationId xmlns:a16="http://schemas.microsoft.com/office/drawing/2014/main" id="{9B53605F-7685-49F8-ACFD-3C438489F589}"/>
              </a:ext>
            </a:extLst>
          </p:cNvPr>
          <p:cNvCxnSpPr>
            <a:stCxn id="47" idx="0"/>
            <a:endCxn id="49" idx="4"/>
          </p:cNvCxnSpPr>
          <p:nvPr/>
        </p:nvCxnSpPr>
        <p:spPr>
          <a:xfrm flipH="1" flipV="1">
            <a:off x="3098413" y="3796350"/>
            <a:ext cx="867815"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91131A52-9C47-403D-A8A6-15157350642F}"/>
              </a:ext>
            </a:extLst>
          </p:cNvPr>
          <p:cNvCxnSpPr>
            <a:stCxn id="46" idx="0"/>
            <a:endCxn id="49" idx="4"/>
          </p:cNvCxnSpPr>
          <p:nvPr/>
        </p:nvCxnSpPr>
        <p:spPr>
          <a:xfrm flipV="1">
            <a:off x="2971517" y="3796350"/>
            <a:ext cx="126870"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4605186C-2448-45EC-ADA3-0F7A1171B5F7}"/>
              </a:ext>
            </a:extLst>
          </p:cNvPr>
          <p:cNvCxnSpPr>
            <a:stCxn id="45" idx="0"/>
            <a:endCxn id="49" idx="4"/>
          </p:cNvCxnSpPr>
          <p:nvPr/>
        </p:nvCxnSpPr>
        <p:spPr>
          <a:xfrm flipV="1">
            <a:off x="2250995" y="3796350"/>
            <a:ext cx="847403"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5D020A7E-6740-4DBA-A332-B04D24EE94D2}"/>
                  </a:ext>
                </a:extLst>
              </p:cNvPr>
              <p:cNvSpPr txBox="1"/>
              <p:nvPr/>
            </p:nvSpPr>
            <p:spPr>
              <a:xfrm>
                <a:off x="339574" y="4933293"/>
                <a:ext cx="7256762" cy="1247008"/>
              </a:xfrm>
              <a:prstGeom prst="roundRect">
                <a:avLst/>
              </a:prstGeom>
              <a:noFill/>
              <a:ln>
                <a:solidFill>
                  <a:schemeClr val="tx1"/>
                </a:solidFill>
              </a:ln>
            </p:spPr>
            <p:txBody>
              <a:bodyPr wrap="square" lIns="0" tIns="0" rIns="0" bIns="0" rtlCol="0">
                <a:spAutoFit/>
              </a:bodyPr>
              <a:lstStyle/>
              <a:p>
                <a:pPr marL="264160" marR="93980" lvl="0" indent="-243840"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200" i="1" smtClean="0">
                              <a:solidFill>
                                <a:schemeClr val="tx1"/>
                              </a:solidFill>
                              <a:latin typeface="Cambria Math" panose="02040503050406030204" pitchFamily="18" charset="0"/>
                              <a:sym typeface="Symbol" panose="05050102010706020507" pitchFamily="18" charset="2"/>
                            </a:rPr>
                          </m:ctrlPr>
                        </m:sSubPr>
                        <m:e>
                          <m:r>
                            <a:rPr lang="en-US" altLang="zh-TW" sz="1200">
                              <a:solidFill>
                                <a:schemeClr val="tx1"/>
                              </a:solidFill>
                              <a:latin typeface="Cambria Math"/>
                            </a:rPr>
                            <m:t>𝐸</m:t>
                          </m:r>
                        </m:e>
                        <m:sub>
                          <m:r>
                            <a:rPr lang="en-US" altLang="zh-TW" sz="1200" b="0" i="1" smtClean="0">
                              <a:solidFill>
                                <a:schemeClr val="tx1"/>
                              </a:solidFill>
                              <a:latin typeface="Cambria Math" panose="02040503050406030204" pitchFamily="18" charset="0"/>
                              <a:sym typeface="Symbol" panose="05050102010706020507" pitchFamily="18" charset="2"/>
                            </a:rPr>
                            <m:t>𝑁</m:t>
                          </m:r>
                        </m:sub>
                      </m:sSub>
                      <m:d>
                        <m:dPr>
                          <m:ctrlPr>
                            <a:rPr lang="en-US" altLang="zh-TW" sz="1200" i="1">
                              <a:solidFill>
                                <a:schemeClr val="tx1"/>
                              </a:solidFill>
                              <a:latin typeface="Cambria Math" panose="02040503050406030204" pitchFamily="18" charset="0"/>
                            </a:rPr>
                          </m:ctrlPr>
                        </m:dPr>
                        <m:e>
                          <m:r>
                            <a:rPr lang="en-US" altLang="zh-TW" sz="1200" b="1">
                              <a:solidFill>
                                <a:schemeClr val="tx1"/>
                              </a:solidFill>
                              <a:latin typeface="Cambria Math" panose="02040503050406030204" pitchFamily="18" charset="0"/>
                            </a:rPr>
                            <m:t>𝐰</m:t>
                          </m:r>
                        </m:e>
                      </m:d>
                      <m:r>
                        <a:rPr lang="en-US" altLang="zh-TW" sz="1200" i="1">
                          <a:solidFill>
                            <a:schemeClr val="tx1"/>
                          </a:solidFill>
                          <a:latin typeface="Cambria Math" panose="02040503050406030204" pitchFamily="18" charset="0"/>
                        </a:rPr>
                        <m:t>≡ </m:t>
                      </m:r>
                      <m:f>
                        <m:fPr>
                          <m:ctrlPr>
                            <a:rPr lang="en-US" altLang="zh-TW" sz="1200" i="1" smtClean="0">
                              <a:solidFill>
                                <a:schemeClr val="tx1"/>
                              </a:solidFill>
                              <a:latin typeface="Cambria Math" panose="02040503050406030204" pitchFamily="18" charset="0"/>
                            </a:rPr>
                          </m:ctrlPr>
                        </m:fPr>
                        <m:num>
                          <m:r>
                            <a:rPr lang="en-US" altLang="zh-TW" sz="1200" i="1">
                              <a:solidFill>
                                <a:schemeClr val="tx1"/>
                              </a:solidFill>
                              <a:latin typeface="Cambria Math"/>
                            </a:rPr>
                            <m:t>1</m:t>
                          </m:r>
                        </m:num>
                        <m:den>
                          <m:r>
                            <a:rPr lang="en-US" altLang="zh-TW" sz="1200" b="0" i="1" smtClean="0">
                              <a:solidFill>
                                <a:schemeClr val="tx1"/>
                              </a:solidFill>
                              <a:latin typeface="Cambria Math" panose="02040503050406030204" pitchFamily="18" charset="0"/>
                            </a:rPr>
                            <m:t>𝑁</m:t>
                          </m:r>
                        </m:den>
                      </m:f>
                      <m:nary>
                        <m:naryPr>
                          <m:chr m:val="∑"/>
                          <m:supHide m:val="on"/>
                          <m:ctrlPr>
                            <a:rPr lang="en-US" altLang="zh-TW" sz="1200" i="1">
                              <a:latin typeface="Cambria Math" panose="02040503050406030204" pitchFamily="18" charset="0"/>
                            </a:rPr>
                          </m:ctrlPr>
                        </m:naryPr>
                        <m:sub>
                          <m:r>
                            <m:rPr>
                              <m:brk m:alnAt="23"/>
                            </m:rPr>
                            <a:rPr lang="en-US" altLang="zh-TW" sz="1200" i="1">
                              <a:latin typeface="Cambria Math" panose="02040503050406030204" pitchFamily="18" charset="0"/>
                            </a:rPr>
                            <m:t>𝑐</m:t>
                          </m:r>
                          <m:r>
                            <a:rPr lang="en-US" altLang="zh-TW" sz="1200" i="1">
                              <a:latin typeface="Cambria Math"/>
                              <a:ea typeface="Cambria Math"/>
                            </a:rPr>
                            <m:t>∈</m:t>
                          </m:r>
                          <m:r>
                            <a:rPr lang="en-US" altLang="zh-TW" sz="1200" b="1">
                              <a:latin typeface="Cambria Math"/>
                              <a:ea typeface="Cambria Math"/>
                            </a:rPr>
                            <m:t>𝐈</m:t>
                          </m:r>
                        </m:sub>
                        <m:sup/>
                        <m:e>
                          <m:sSup>
                            <m:sSupPr>
                              <m:ctrlPr>
                                <a:rPr lang="en-US" altLang="zh-TW" sz="1200" i="1">
                                  <a:latin typeface="Cambria Math" panose="02040503050406030204" pitchFamily="18" charset="0"/>
                                </a:rPr>
                              </m:ctrlPr>
                            </m:sSupPr>
                            <m:e>
                              <m:d>
                                <m:dPr>
                                  <m:ctrlPr>
                                    <a:rPr lang="en-US" altLang="zh-TW" sz="1200" i="1">
                                      <a:latin typeface="Cambria Math" panose="02040503050406030204" pitchFamily="18" charset="0"/>
                                    </a:rPr>
                                  </m:ctrlPr>
                                </m:dPr>
                                <m:e>
                                  <m:r>
                                    <a:rPr lang="en-US" altLang="zh-TW" sz="1200" i="1" dirty="0">
                                      <a:latin typeface="Cambria Math" panose="02040503050406030204" pitchFamily="18" charset="0"/>
                                      <a:sym typeface="Symbol"/>
                                    </a:rPr>
                                    <m:t>𝑓</m:t>
                                  </m:r>
                                  <m:r>
                                    <m:rPr>
                                      <m:nor/>
                                    </m:rPr>
                                    <a:rPr lang="en-US" altLang="zh-TW" sz="1200" dirty="0">
                                      <a:latin typeface="Times New Roman" panose="02020603050405020304" pitchFamily="18" charset="0"/>
                                      <a:cs typeface="Times New Roman" panose="02020603050405020304" pitchFamily="18" charset="0"/>
                                    </a:rPr>
                                    <m:t>(</m:t>
                                  </m:r>
                                  <m:r>
                                    <m:rPr>
                                      <m:nor/>
                                    </m:rPr>
                                    <a:rPr lang="en-US" altLang="zh-TW" sz="1200" b="1" dirty="0">
                                      <a:latin typeface="Times New Roman" panose="02020603050405020304" pitchFamily="18" charset="0"/>
                                      <a:cs typeface="Times New Roman" panose="02020603050405020304" pitchFamily="18" charset="0"/>
                                    </a:rPr>
                                    <m:t>x</m:t>
                                  </m:r>
                                  <m:r>
                                    <m:rPr>
                                      <m:nor/>
                                    </m:rPr>
                                    <a:rPr lang="en-US" altLang="zh-TW" sz="1200" i="1" baseline="30000" dirty="0">
                                      <a:latin typeface="Times New Roman" panose="02020603050405020304" pitchFamily="18" charset="0"/>
                                      <a:cs typeface="Times New Roman" panose="02020603050405020304" pitchFamily="18" charset="0"/>
                                    </a:rPr>
                                    <m:t>c</m:t>
                                  </m:r>
                                  <m:r>
                                    <m:rPr>
                                      <m:nor/>
                                    </m:rPr>
                                    <a:rPr lang="en-US" altLang="zh-TW" sz="1200" dirty="0">
                                      <a:latin typeface="Times New Roman" panose="02020603050405020304" pitchFamily="18" charset="0"/>
                                      <a:cs typeface="Times New Roman" panose="02020603050405020304" pitchFamily="18" charset="0"/>
                                    </a:rPr>
                                    <m:t>,</m:t>
                                  </m:r>
                                  <m:r>
                                    <m:rPr>
                                      <m:nor/>
                                    </m:rPr>
                                    <a:rPr lang="en-US" altLang="zh-TW" sz="1200" b="1" dirty="0">
                                      <a:latin typeface="Times New Roman" panose="02020603050405020304" pitchFamily="18" charset="0"/>
                                      <a:cs typeface="Times New Roman" panose="02020603050405020304" pitchFamily="18" charset="0"/>
                                    </a:rPr>
                                    <m:t>w</m:t>
                                  </m:r>
                                  <m:r>
                                    <m:rPr>
                                      <m:nor/>
                                    </m:rPr>
                                    <a:rPr lang="en-US" altLang="zh-TW" sz="1200" dirty="0">
                                      <a:latin typeface="Times New Roman" panose="02020603050405020304" pitchFamily="18" charset="0"/>
                                      <a:cs typeface="Times New Roman" panose="02020603050405020304" pitchFamily="18" charset="0"/>
                                    </a:rPr>
                                    <m:t>)</m:t>
                                  </m:r>
                                  <m:r>
                                    <m:rPr>
                                      <m:nor/>
                                    </m:rPr>
                                    <a:rPr lang="en-GB" altLang="zh-TW" sz="1200" dirty="0">
                                      <a:latin typeface="Times New Roman" panose="02020603050405020304" pitchFamily="18" charset="0"/>
                                      <a:cs typeface="Times New Roman" panose="02020603050405020304" pitchFamily="18" charset="0"/>
                                      <a:sym typeface="Symbol"/>
                                    </a:rPr>
                                    <m:t>−</m:t>
                                  </m:r>
                                  <m:sSup>
                                    <m:sSupPr>
                                      <m:ctrlPr>
                                        <a:rPr lang="en-US" altLang="zh-TW" sz="1200" i="1" kern="100">
                                          <a:latin typeface="Cambria Math" panose="02040503050406030204" pitchFamily="18" charset="0"/>
                                        </a:rPr>
                                      </m:ctrlPr>
                                    </m:sSupPr>
                                    <m:e>
                                      <m:r>
                                        <a:rPr lang="en-US" altLang="zh-TW" sz="1200" i="1" kern="100">
                                          <a:latin typeface="Cambria Math" panose="02040503050406030204" pitchFamily="18" charset="0"/>
                                        </a:rPr>
                                        <m:t>𝑦</m:t>
                                      </m:r>
                                    </m:e>
                                    <m:sup>
                                      <m:r>
                                        <a:rPr lang="en-US" altLang="zh-TW" sz="1200" i="1" kern="100">
                                          <a:latin typeface="Cambria Math" panose="02040503050406030204" pitchFamily="18" charset="0"/>
                                        </a:rPr>
                                        <m:t>𝑐</m:t>
                                      </m:r>
                                    </m:sup>
                                  </m:sSup>
                                </m:e>
                              </m:d>
                            </m:e>
                            <m:sup>
                              <m:r>
                                <a:rPr lang="en-US" altLang="zh-TW" sz="1200" i="1">
                                  <a:latin typeface="Cambria Math" panose="02040503050406030204" pitchFamily="18" charset="0"/>
                                </a:rPr>
                                <m:t>2</m:t>
                              </m:r>
                            </m:sup>
                          </m:sSup>
                        </m:e>
                      </m:nary>
                      <m:r>
                        <m:rPr>
                          <m:nor/>
                        </m:rPr>
                        <a:rPr lang="en-US" altLang="zh-TW" sz="1200" dirty="0">
                          <a:solidFill>
                            <a:schemeClr val="tx1"/>
                          </a:solidFill>
                        </a:rPr>
                        <m:t>: </m:t>
                      </m:r>
                      <m:r>
                        <m:rPr>
                          <m:nor/>
                        </m:rPr>
                        <a:rPr lang="en-US" altLang="zh-TW" sz="1200" dirty="0">
                          <a:solidFill>
                            <a:schemeClr val="tx1"/>
                          </a:solidFill>
                        </a:rPr>
                        <m:t>the</m:t>
                      </m:r>
                      <m:r>
                        <m:rPr>
                          <m:nor/>
                        </m:rPr>
                        <a:rPr lang="en-US" altLang="zh-TW" sz="1200" dirty="0">
                          <a:solidFill>
                            <a:schemeClr val="tx1"/>
                          </a:solidFill>
                        </a:rPr>
                        <m:t> </m:t>
                      </m:r>
                      <m:r>
                        <m:rPr>
                          <m:nor/>
                        </m:rPr>
                        <a:rPr lang="en-US" altLang="zh-TW" sz="1200" dirty="0">
                          <a:solidFill>
                            <a:schemeClr val="tx1"/>
                          </a:solidFill>
                        </a:rPr>
                        <m:t>loss</m:t>
                      </m:r>
                      <m:r>
                        <m:rPr>
                          <m:nor/>
                        </m:rPr>
                        <a:rPr lang="en-US" altLang="zh-TW" sz="1200" dirty="0">
                          <a:solidFill>
                            <a:schemeClr val="tx1"/>
                          </a:solidFill>
                        </a:rPr>
                        <m:t> </m:t>
                      </m:r>
                      <m:r>
                        <m:rPr>
                          <m:nor/>
                        </m:rPr>
                        <a:rPr lang="en-US" altLang="zh-TW" sz="1200" dirty="0">
                          <a:solidFill>
                            <a:schemeClr val="tx1"/>
                          </a:solidFill>
                        </a:rPr>
                        <m:t>function</m:t>
                      </m:r>
                      <m:r>
                        <m:rPr>
                          <m:nor/>
                        </m:rPr>
                        <a:rPr lang="en-US" altLang="zh-TW" sz="1200" dirty="0">
                          <a:solidFill>
                            <a:schemeClr val="tx1"/>
                          </a:solidFill>
                        </a:rPr>
                        <m:t>;</m:t>
                      </m:r>
                    </m:oMath>
                  </m:oMathPara>
                </a14:m>
                <a:endParaRPr lang="en-US" altLang="zh-TW" sz="1200" dirty="0">
                  <a:solidFill>
                    <a:schemeClr val="tx1"/>
                  </a:solidFill>
                </a:endParaRPr>
              </a:p>
              <a:p>
                <a:pPr marR="93980" lvl="0" indent="20638"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200" i="1">
                              <a:solidFill>
                                <a:schemeClr val="tx1"/>
                              </a:solidFill>
                              <a:latin typeface="Cambria Math" panose="02040503050406030204" pitchFamily="18" charset="0"/>
                              <a:sym typeface="Symbol" panose="05050102010706020507" pitchFamily="18" charset="2"/>
                            </a:rPr>
                          </m:ctrlPr>
                        </m:sSubPr>
                        <m:e>
                          <m:r>
                            <a:rPr lang="en-US" altLang="zh-TW" sz="1200">
                              <a:solidFill>
                                <a:schemeClr val="tx1"/>
                              </a:solidFill>
                              <a:latin typeface="Cambria Math"/>
                            </a:rPr>
                            <m:t>𝐸</m:t>
                          </m:r>
                        </m:e>
                        <m:sub>
                          <m:r>
                            <a:rPr lang="en-US" altLang="zh-TW" sz="1200" b="0" i="1" smtClean="0">
                              <a:solidFill>
                                <a:schemeClr val="tx1"/>
                              </a:solidFill>
                              <a:latin typeface="Cambria Math" panose="02040503050406030204" pitchFamily="18" charset="0"/>
                              <a:sym typeface="Symbol" panose="05050102010706020507" pitchFamily="18" charset="2"/>
                            </a:rPr>
                            <m:t>𝑁</m:t>
                          </m:r>
                        </m:sub>
                      </m:sSub>
                      <m:d>
                        <m:dPr>
                          <m:ctrlPr>
                            <a:rPr lang="en-US" altLang="zh-TW" sz="1200" i="1">
                              <a:solidFill>
                                <a:schemeClr val="tx1"/>
                              </a:solidFill>
                              <a:latin typeface="Cambria Math" panose="02040503050406030204" pitchFamily="18" charset="0"/>
                            </a:rPr>
                          </m:ctrlPr>
                        </m:dPr>
                        <m:e>
                          <m:r>
                            <a:rPr lang="en-US" altLang="zh-TW" sz="1200" b="1">
                              <a:solidFill>
                                <a:schemeClr val="tx1"/>
                              </a:solidFill>
                              <a:latin typeface="Cambria Math" panose="02040503050406030204" pitchFamily="18" charset="0"/>
                            </a:rPr>
                            <m:t>𝐰</m:t>
                          </m:r>
                        </m:e>
                      </m:d>
                      <m:r>
                        <a:rPr lang="en-US" altLang="zh-TW" sz="1200" i="1">
                          <a:solidFill>
                            <a:schemeClr val="tx1"/>
                          </a:solidFill>
                          <a:latin typeface="Cambria Math" panose="02040503050406030204" pitchFamily="18" charset="0"/>
                        </a:rPr>
                        <m:t>≡</m:t>
                      </m:r>
                      <m:f>
                        <m:fPr>
                          <m:ctrlPr>
                            <a:rPr lang="en-US" altLang="zh-TW" sz="1200" i="1" smtClean="0">
                              <a:solidFill>
                                <a:schemeClr val="tx1"/>
                              </a:solidFill>
                              <a:latin typeface="Cambria Math" panose="02040503050406030204" pitchFamily="18" charset="0"/>
                            </a:rPr>
                          </m:ctrlPr>
                        </m:fPr>
                        <m:num>
                          <m:r>
                            <a:rPr lang="en-US" altLang="zh-TW" sz="1200" i="1">
                              <a:solidFill>
                                <a:schemeClr val="tx1"/>
                              </a:solidFill>
                              <a:latin typeface="Cambria Math"/>
                            </a:rPr>
                            <m:t>1</m:t>
                          </m:r>
                        </m:num>
                        <m:den>
                          <m:r>
                            <a:rPr lang="en-US" altLang="zh-TW" sz="1200" b="0" i="1" smtClean="0">
                              <a:solidFill>
                                <a:schemeClr val="tx1"/>
                              </a:solidFill>
                              <a:latin typeface="Cambria Math" panose="02040503050406030204" pitchFamily="18" charset="0"/>
                            </a:rPr>
                            <m:t>𝑁</m:t>
                          </m:r>
                        </m:den>
                      </m:f>
                      <m:nary>
                        <m:naryPr>
                          <m:chr m:val="∑"/>
                          <m:supHide m:val="on"/>
                          <m:ctrlPr>
                            <a:rPr lang="en-US" altLang="zh-TW" sz="1200" i="1">
                              <a:solidFill>
                                <a:schemeClr val="tx1"/>
                              </a:solidFill>
                              <a:latin typeface="Cambria Math" panose="02040503050406030204" pitchFamily="18" charset="0"/>
                            </a:rPr>
                          </m:ctrlPr>
                        </m:naryPr>
                        <m:sub>
                          <m:r>
                            <m:rPr>
                              <m:brk m:alnAt="23"/>
                            </m:rPr>
                            <a:rPr lang="en-US" altLang="zh-TW" sz="1200" i="1">
                              <a:solidFill>
                                <a:schemeClr val="tx1"/>
                              </a:solidFill>
                              <a:latin typeface="Cambria Math" panose="02040503050406030204" pitchFamily="18" charset="0"/>
                            </a:rPr>
                            <m:t>𝑐</m:t>
                          </m:r>
                          <m:r>
                            <a:rPr lang="en-US" altLang="zh-TW" sz="1200" i="1">
                              <a:solidFill>
                                <a:schemeClr val="tx1"/>
                              </a:solidFill>
                              <a:latin typeface="Cambria Math"/>
                              <a:ea typeface="Cambria Math"/>
                            </a:rPr>
                            <m:t>∈</m:t>
                          </m:r>
                          <m:r>
                            <a:rPr lang="en-US" altLang="zh-TW" sz="1200" b="1">
                              <a:solidFill>
                                <a:schemeClr val="tx1"/>
                              </a:solidFill>
                              <a:latin typeface="Cambria Math"/>
                              <a:ea typeface="Cambria Math"/>
                            </a:rPr>
                            <m:t>𝐈</m:t>
                          </m:r>
                        </m:sub>
                        <m:sup/>
                        <m:e>
                          <m:sSup>
                            <m:sSupPr>
                              <m:ctrlPr>
                                <a:rPr lang="en-US" altLang="zh-TW" sz="1200" i="1">
                                  <a:latin typeface="Cambria Math" panose="02040503050406030204" pitchFamily="18" charset="0"/>
                                </a:rPr>
                              </m:ctrlPr>
                            </m:sSupPr>
                            <m:e>
                              <m:d>
                                <m:dPr>
                                  <m:ctrlPr>
                                    <a:rPr lang="en-US" altLang="zh-TW" sz="1200" i="1">
                                      <a:latin typeface="Cambria Math" panose="02040503050406030204" pitchFamily="18" charset="0"/>
                                    </a:rPr>
                                  </m:ctrlPr>
                                </m:dPr>
                                <m:e>
                                  <m:r>
                                    <a:rPr lang="en-US" altLang="zh-TW" sz="1200" i="1" dirty="0">
                                      <a:latin typeface="Cambria Math" panose="02040503050406030204" pitchFamily="18" charset="0"/>
                                      <a:sym typeface="Symbol"/>
                                    </a:rPr>
                                    <m:t>𝑓</m:t>
                                  </m:r>
                                  <m:r>
                                    <m:rPr>
                                      <m:nor/>
                                    </m:rPr>
                                    <a:rPr lang="en-US" altLang="zh-TW" sz="1200" dirty="0">
                                      <a:latin typeface="Times New Roman" panose="02020603050405020304" pitchFamily="18" charset="0"/>
                                      <a:cs typeface="Times New Roman" panose="02020603050405020304" pitchFamily="18" charset="0"/>
                                    </a:rPr>
                                    <m:t>(</m:t>
                                  </m:r>
                                  <m:r>
                                    <m:rPr>
                                      <m:nor/>
                                    </m:rPr>
                                    <a:rPr lang="en-US" altLang="zh-TW" sz="1200" b="1" dirty="0">
                                      <a:latin typeface="Times New Roman" panose="02020603050405020304" pitchFamily="18" charset="0"/>
                                      <a:cs typeface="Times New Roman" panose="02020603050405020304" pitchFamily="18" charset="0"/>
                                    </a:rPr>
                                    <m:t>x</m:t>
                                  </m:r>
                                  <m:r>
                                    <m:rPr>
                                      <m:nor/>
                                    </m:rPr>
                                    <a:rPr lang="en-US" altLang="zh-TW" sz="1200" i="1" baseline="30000" dirty="0">
                                      <a:latin typeface="Times New Roman" panose="02020603050405020304" pitchFamily="18" charset="0"/>
                                      <a:cs typeface="Times New Roman" panose="02020603050405020304" pitchFamily="18" charset="0"/>
                                    </a:rPr>
                                    <m:t>c</m:t>
                                  </m:r>
                                  <m:r>
                                    <m:rPr>
                                      <m:nor/>
                                    </m:rPr>
                                    <a:rPr lang="en-US" altLang="zh-TW" sz="1200" dirty="0">
                                      <a:latin typeface="Times New Roman" panose="02020603050405020304" pitchFamily="18" charset="0"/>
                                      <a:cs typeface="Times New Roman" panose="02020603050405020304" pitchFamily="18" charset="0"/>
                                    </a:rPr>
                                    <m:t>,</m:t>
                                  </m:r>
                                  <m:r>
                                    <m:rPr>
                                      <m:nor/>
                                    </m:rPr>
                                    <a:rPr lang="en-US" altLang="zh-TW" sz="1200" b="1" dirty="0">
                                      <a:latin typeface="Times New Roman" panose="02020603050405020304" pitchFamily="18" charset="0"/>
                                      <a:cs typeface="Times New Roman" panose="02020603050405020304" pitchFamily="18" charset="0"/>
                                    </a:rPr>
                                    <m:t>w</m:t>
                                  </m:r>
                                  <m:r>
                                    <m:rPr>
                                      <m:nor/>
                                    </m:rPr>
                                    <a:rPr lang="en-US" altLang="zh-TW" sz="1200" dirty="0">
                                      <a:latin typeface="Times New Roman" panose="02020603050405020304" pitchFamily="18" charset="0"/>
                                      <a:cs typeface="Times New Roman" panose="02020603050405020304" pitchFamily="18" charset="0"/>
                                    </a:rPr>
                                    <m:t>)</m:t>
                                  </m:r>
                                  <m:r>
                                    <m:rPr>
                                      <m:nor/>
                                    </m:rPr>
                                    <a:rPr lang="en-GB" altLang="zh-TW" sz="1200" dirty="0">
                                      <a:latin typeface="Times New Roman" panose="02020603050405020304" pitchFamily="18" charset="0"/>
                                      <a:cs typeface="Times New Roman" panose="02020603050405020304" pitchFamily="18" charset="0"/>
                                      <a:sym typeface="Symbol"/>
                                    </a:rPr>
                                    <m:t>−</m:t>
                                  </m:r>
                                  <m:sSup>
                                    <m:sSupPr>
                                      <m:ctrlPr>
                                        <a:rPr lang="en-US" altLang="zh-TW" sz="1200" i="1" kern="100">
                                          <a:latin typeface="Cambria Math" panose="02040503050406030204" pitchFamily="18" charset="0"/>
                                        </a:rPr>
                                      </m:ctrlPr>
                                    </m:sSupPr>
                                    <m:e>
                                      <m:r>
                                        <a:rPr lang="en-US" altLang="zh-TW" sz="1200" i="1" kern="100">
                                          <a:latin typeface="Cambria Math" panose="02040503050406030204" pitchFamily="18" charset="0"/>
                                        </a:rPr>
                                        <m:t>𝑦</m:t>
                                      </m:r>
                                    </m:e>
                                    <m:sup>
                                      <m:r>
                                        <a:rPr lang="en-US" altLang="zh-TW" sz="1200" i="1" kern="100">
                                          <a:latin typeface="Cambria Math" panose="02040503050406030204" pitchFamily="18" charset="0"/>
                                        </a:rPr>
                                        <m:t>𝑐</m:t>
                                      </m:r>
                                    </m:sup>
                                  </m:sSup>
                                </m:e>
                              </m:d>
                            </m:e>
                            <m:sup>
                              <m:r>
                                <a:rPr lang="en-US" altLang="zh-TW" sz="1200" i="1">
                                  <a:latin typeface="Cambria Math" panose="02040503050406030204" pitchFamily="18" charset="0"/>
                                </a:rPr>
                                <m:t>2</m:t>
                              </m:r>
                            </m:sup>
                          </m:sSup>
                        </m:e>
                      </m:nary>
                      <m:r>
                        <m:rPr>
                          <m:nor/>
                        </m:rPr>
                        <a:rPr lang="en-US" altLang="zh-TW" sz="1200" dirty="0">
                          <a:solidFill>
                            <a:schemeClr val="tx1"/>
                          </a:solidFill>
                          <a:latin typeface="Cambria Math" panose="02040503050406030204" pitchFamily="18" charset="0"/>
                        </a:rPr>
                        <m:t>+ </m:t>
                      </m:r>
                      <m:r>
                        <m:rPr>
                          <m:nor/>
                        </m:rPr>
                        <a:rPr lang="en-US" altLang="zh-TW" sz="1200" dirty="0">
                          <a:solidFill>
                            <a:schemeClr val="tx1"/>
                          </a:solidFill>
                          <a:latin typeface="Cambria Math" panose="02040503050406030204" pitchFamily="18" charset="0"/>
                          <a:sym typeface="Symbol"/>
                        </a:rPr>
                        <m:t></m:t>
                      </m:r>
                      <m:r>
                        <m:rPr>
                          <m:nor/>
                        </m:rPr>
                        <a:rPr lang="en-US" altLang="zh-TW" sz="1200" b="0" i="0" dirty="0" smtClean="0">
                          <a:solidFill>
                            <a:schemeClr val="tx1"/>
                          </a:solidFill>
                          <a:latin typeface="Cambria Math" panose="02040503050406030204" pitchFamily="18" charset="0"/>
                          <a:sym typeface="Symbol"/>
                        </a:rPr>
                        <m:t>(</m:t>
                      </m:r>
                      <m:nary>
                        <m:naryPr>
                          <m:chr m:val="∑"/>
                          <m:ctrlPr>
                            <a:rPr lang="en-US" altLang="zh-TW" sz="1200" i="1" dirty="0">
                              <a:latin typeface="Cambria Math" panose="02040503050406030204" pitchFamily="18" charset="0"/>
                            </a:rPr>
                          </m:ctrlPr>
                        </m:naryPr>
                        <m:sub>
                          <m:r>
                            <a:rPr lang="en-US" altLang="zh-TW" sz="1200" i="1" dirty="0">
                              <a:latin typeface="Cambria Math"/>
                            </a:rPr>
                            <m:t>𝑖</m:t>
                          </m:r>
                          <m:r>
                            <a:rPr lang="en-US" altLang="zh-TW" sz="1200" i="1" dirty="0">
                              <a:latin typeface="Cambria Math" panose="02040503050406030204" pitchFamily="18" charset="0"/>
                            </a:rPr>
                            <m:t>=</m:t>
                          </m:r>
                          <m:r>
                            <a:rPr lang="en-US" altLang="zh-TW" sz="1200" i="1" dirty="0">
                              <a:latin typeface="Cambria Math"/>
                            </a:rPr>
                            <m:t>0</m:t>
                          </m:r>
                        </m:sub>
                        <m:sup>
                          <m:r>
                            <a:rPr lang="en-US" altLang="zh-TW" sz="1200" i="1" dirty="0">
                              <a:latin typeface="Cambria Math"/>
                            </a:rPr>
                            <m:t>𝑝</m:t>
                          </m:r>
                        </m:sup>
                        <m:e>
                          <m:sSubSup>
                            <m:sSubSupPr>
                              <m:ctrlPr>
                                <a:rPr lang="en-US" altLang="zh-TW" sz="1200" i="1">
                                  <a:latin typeface="Cambria Math" panose="02040503050406030204" pitchFamily="18" charset="0"/>
                                </a:rPr>
                              </m:ctrlPr>
                            </m:sSubSupPr>
                            <m:e>
                              <m:r>
                                <a:rPr lang="en-US" altLang="zh-TW" sz="1200" i="1">
                                  <a:latin typeface="Cambria Math"/>
                                </a:rPr>
                                <m:t>(</m:t>
                              </m:r>
                              <m:r>
                                <a:rPr lang="en-US" altLang="zh-TW" sz="1200" i="1">
                                  <a:latin typeface="Cambria Math" panose="02040503050406030204" pitchFamily="18" charset="0"/>
                                </a:rPr>
                                <m:t>𝑤</m:t>
                              </m:r>
                            </m:e>
                            <m:sub>
                              <m:r>
                                <a:rPr lang="en-US" altLang="zh-TW" sz="1200" i="1">
                                  <a:latin typeface="Cambria Math" panose="02040503050406030204" pitchFamily="18" charset="0"/>
                                </a:rPr>
                                <m:t>𝑖</m:t>
                              </m:r>
                            </m:sub>
                            <m:sup>
                              <m:r>
                                <a:rPr lang="en-US" altLang="zh-TW" sz="1200" i="1">
                                  <a:latin typeface="Cambria Math"/>
                                </a:rPr>
                                <m:t>𝑜</m:t>
                              </m:r>
                            </m:sup>
                          </m:sSubSup>
                        </m:e>
                      </m:nary>
                      <m:r>
                        <m:rPr>
                          <m:nor/>
                        </m:rPr>
                        <a:rPr lang="en-US" altLang="zh-TW" sz="1200" dirty="0"/>
                        <m:t>)</m:t>
                      </m:r>
                      <m:r>
                        <m:rPr>
                          <m:nor/>
                        </m:rPr>
                        <a:rPr lang="en-US" altLang="zh-TW" sz="1200" baseline="30000" dirty="0"/>
                        <m:t>2</m:t>
                      </m:r>
                      <m:r>
                        <m:rPr>
                          <m:nor/>
                        </m:rPr>
                        <a:rPr lang="en-US" altLang="zh-TW" sz="1200" dirty="0">
                          <a:solidFill>
                            <a:schemeClr val="tx1"/>
                          </a:solidFill>
                        </a:rPr>
                        <m:t>+ </m:t>
                      </m:r>
                      <m:nary>
                        <m:naryPr>
                          <m:chr m:val="∑"/>
                          <m:ctrlPr>
                            <a:rPr lang="en-US" altLang="zh-TW" sz="1200" i="1">
                              <a:solidFill>
                                <a:schemeClr val="tx1"/>
                              </a:solidFill>
                              <a:latin typeface="Cambria Math" panose="02040503050406030204" pitchFamily="18" charset="0"/>
                            </a:rPr>
                          </m:ctrlPr>
                        </m:naryPr>
                        <m:sub>
                          <m:r>
                            <a:rPr lang="en-US" altLang="zh-TW" sz="1200" i="1">
                              <a:solidFill>
                                <a:schemeClr val="tx1"/>
                              </a:solidFill>
                              <a:latin typeface="Cambria Math"/>
                            </a:rPr>
                            <m:t>𝑖</m:t>
                          </m:r>
                          <m:r>
                            <a:rPr lang="en-US" altLang="zh-TW" sz="1200" i="1">
                              <a:solidFill>
                                <a:schemeClr val="tx1"/>
                              </a:solidFill>
                              <a:latin typeface="Cambria Math" panose="02040503050406030204" pitchFamily="18" charset="0"/>
                            </a:rPr>
                            <m:t>=1</m:t>
                          </m:r>
                        </m:sub>
                        <m:sup>
                          <m:r>
                            <a:rPr lang="en-US" altLang="zh-TW" sz="1200" i="1">
                              <a:solidFill>
                                <a:schemeClr val="tx1"/>
                              </a:solidFill>
                              <a:latin typeface="Cambria Math"/>
                            </a:rPr>
                            <m:t>𝑝</m:t>
                          </m:r>
                        </m:sup>
                        <m:e>
                          <m:nary>
                            <m:naryPr>
                              <m:chr m:val="∑"/>
                              <m:ctrlPr>
                                <a:rPr lang="en-US" altLang="zh-TW" sz="1200" i="1" dirty="0">
                                  <a:solidFill>
                                    <a:schemeClr val="tx1"/>
                                  </a:solidFill>
                                  <a:latin typeface="Cambria Math" panose="02040503050406030204" pitchFamily="18" charset="0"/>
                                </a:rPr>
                              </m:ctrlPr>
                            </m:naryPr>
                            <m:sub>
                              <m:r>
                                <m:rPr>
                                  <m:brk m:alnAt="23"/>
                                </m:rPr>
                                <a:rPr lang="en-US" altLang="zh-TW" sz="1200" i="1" dirty="0">
                                  <a:solidFill>
                                    <a:schemeClr val="tx1"/>
                                  </a:solidFill>
                                  <a:latin typeface="Cambria Math" panose="02040503050406030204" pitchFamily="18" charset="0"/>
                                </a:rPr>
                                <m:t>𝑗</m:t>
                              </m:r>
                              <m:r>
                                <a:rPr lang="en-US" altLang="zh-TW" sz="1200" i="1" dirty="0">
                                  <a:solidFill>
                                    <a:schemeClr val="tx1"/>
                                  </a:solidFill>
                                  <a:latin typeface="Cambria Math" panose="02040503050406030204" pitchFamily="18" charset="0"/>
                                </a:rPr>
                                <m:t>=</m:t>
                              </m:r>
                              <m:r>
                                <a:rPr lang="en-US" altLang="zh-TW" sz="1200" i="1" dirty="0">
                                  <a:solidFill>
                                    <a:schemeClr val="tx1"/>
                                  </a:solidFill>
                                  <a:latin typeface="Cambria Math"/>
                                </a:rPr>
                                <m:t>0</m:t>
                              </m:r>
                            </m:sub>
                            <m:sup>
                              <m:r>
                                <a:rPr lang="en-US" altLang="zh-TW" sz="1200" i="1" dirty="0">
                                  <a:solidFill>
                                    <a:schemeClr val="tx1"/>
                                  </a:solidFill>
                                  <a:latin typeface="Cambria Math" panose="02040503050406030204" pitchFamily="18" charset="0"/>
                                </a:rPr>
                                <m:t>𝑚</m:t>
                              </m:r>
                            </m:sup>
                            <m:e>
                              <m:sSubSup>
                                <m:sSubSupPr>
                                  <m:ctrlPr>
                                    <a:rPr lang="en-US" altLang="zh-TW" sz="1200" i="1">
                                      <a:solidFill>
                                        <a:schemeClr val="tx1"/>
                                      </a:solidFill>
                                      <a:latin typeface="Cambria Math" panose="02040503050406030204" pitchFamily="18" charset="0"/>
                                    </a:rPr>
                                  </m:ctrlPr>
                                </m:sSubSupPr>
                                <m:e>
                                  <m:r>
                                    <a:rPr lang="en-US" altLang="zh-TW" sz="1200" i="1">
                                      <a:solidFill>
                                        <a:schemeClr val="tx1"/>
                                      </a:solidFill>
                                      <a:latin typeface="Cambria Math"/>
                                    </a:rPr>
                                    <m:t>(</m:t>
                                  </m:r>
                                  <m:r>
                                    <a:rPr lang="en-US" altLang="zh-TW" sz="1200" i="1">
                                      <a:solidFill>
                                        <a:schemeClr val="tx1"/>
                                      </a:solidFill>
                                      <a:latin typeface="Cambria Math" panose="02040503050406030204" pitchFamily="18" charset="0"/>
                                    </a:rPr>
                                    <m:t>𝑤</m:t>
                                  </m:r>
                                </m:e>
                                <m:sub>
                                  <m:r>
                                    <a:rPr lang="en-US" altLang="zh-TW" sz="1200" i="1">
                                      <a:solidFill>
                                        <a:schemeClr val="tx1"/>
                                      </a:solidFill>
                                      <a:latin typeface="Cambria Math" panose="02040503050406030204" pitchFamily="18" charset="0"/>
                                    </a:rPr>
                                    <m:t>𝑖𝑗</m:t>
                                  </m:r>
                                </m:sub>
                                <m:sup>
                                  <m:r>
                                    <a:rPr lang="en-US" altLang="zh-TW" sz="1200" i="1">
                                      <a:solidFill>
                                        <a:schemeClr val="tx1"/>
                                      </a:solidFill>
                                      <a:latin typeface="Cambria Math" panose="02040503050406030204" pitchFamily="18" charset="0"/>
                                    </a:rPr>
                                    <m:t>𝐻</m:t>
                                  </m:r>
                                </m:sup>
                              </m:sSubSup>
                            </m:e>
                          </m:nary>
                          <m:r>
                            <m:rPr>
                              <m:nor/>
                            </m:rPr>
                            <a:rPr lang="en-US" altLang="zh-TW" sz="1200" dirty="0">
                              <a:solidFill>
                                <a:schemeClr val="tx1"/>
                              </a:solidFill>
                            </a:rPr>
                            <m:t>)</m:t>
                          </m:r>
                          <m:r>
                            <m:rPr>
                              <m:nor/>
                            </m:rPr>
                            <a:rPr lang="en-US" altLang="zh-TW" sz="1200" baseline="30000" dirty="0">
                              <a:solidFill>
                                <a:schemeClr val="tx1"/>
                              </a:solidFill>
                            </a:rPr>
                            <m:t>2</m:t>
                          </m:r>
                        </m:e>
                      </m:nary>
                      <m:r>
                        <m:rPr>
                          <m:nor/>
                        </m:rPr>
                        <a:rPr lang="en-US" altLang="zh-TW" sz="1200" b="0" i="0" dirty="0" smtClean="0">
                          <a:solidFill>
                            <a:schemeClr val="tx1"/>
                          </a:solidFill>
                          <a:latin typeface="Cambria Math" panose="02040503050406030204" pitchFamily="18" charset="0"/>
                          <a:sym typeface="Symbol"/>
                        </a:rPr>
                        <m:t>)</m:t>
                      </m:r>
                      <m:r>
                        <a:rPr lang="en-US" altLang="zh-TW" sz="1200" i="1" smtClean="0">
                          <a:solidFill>
                            <a:schemeClr val="tx1"/>
                          </a:solidFill>
                          <a:latin typeface="Cambria Math" panose="02040503050406030204" pitchFamily="18" charset="0"/>
                        </a:rPr>
                        <m:t> </m:t>
                      </m:r>
                      <m:r>
                        <m:rPr>
                          <m:nor/>
                        </m:rPr>
                        <a:rPr lang="en-US" altLang="zh-TW" sz="1200" dirty="0">
                          <a:solidFill>
                            <a:schemeClr val="tx1"/>
                          </a:solidFill>
                        </a:rPr>
                        <m:t>: </m:t>
                      </m:r>
                      <m:r>
                        <m:rPr>
                          <m:nor/>
                        </m:rPr>
                        <a:rPr lang="en-US" altLang="zh-TW" sz="1200" dirty="0">
                          <a:solidFill>
                            <a:schemeClr val="tx1"/>
                          </a:solidFill>
                        </a:rPr>
                        <m:t>the</m:t>
                      </m:r>
                      <m:r>
                        <m:rPr>
                          <m:nor/>
                        </m:rPr>
                        <a:rPr lang="en-US" altLang="zh-TW" sz="1200" dirty="0">
                          <a:solidFill>
                            <a:schemeClr val="tx1"/>
                          </a:solidFill>
                        </a:rPr>
                        <m:t> </m:t>
                      </m:r>
                      <m:r>
                        <m:rPr>
                          <m:nor/>
                        </m:rPr>
                        <a:rPr lang="en-US" altLang="zh-TW" sz="1200" dirty="0">
                          <a:solidFill>
                            <a:schemeClr val="tx1"/>
                          </a:solidFill>
                        </a:rPr>
                        <m:t>loss</m:t>
                      </m:r>
                      <m:r>
                        <m:rPr>
                          <m:nor/>
                        </m:rPr>
                        <a:rPr lang="en-US" altLang="zh-TW" sz="1200" dirty="0">
                          <a:solidFill>
                            <a:schemeClr val="tx1"/>
                          </a:solidFill>
                        </a:rPr>
                        <m:t> </m:t>
                      </m:r>
                      <m:r>
                        <m:rPr>
                          <m:nor/>
                        </m:rPr>
                        <a:rPr lang="en-US" altLang="zh-TW" sz="1200" dirty="0">
                          <a:solidFill>
                            <a:schemeClr val="tx1"/>
                          </a:solidFill>
                        </a:rPr>
                        <m:t>function</m:t>
                      </m:r>
                      <m:r>
                        <m:rPr>
                          <m:nor/>
                        </m:rPr>
                        <a:rPr lang="en-US" altLang="zh-TW" sz="1200" dirty="0">
                          <a:solidFill>
                            <a:schemeClr val="tx1"/>
                          </a:solidFill>
                        </a:rPr>
                        <m:t> </m:t>
                      </m:r>
                      <m:r>
                        <m:rPr>
                          <m:nor/>
                        </m:rPr>
                        <a:rPr lang="en-US" altLang="zh-TW" sz="1200" dirty="0">
                          <a:solidFill>
                            <a:schemeClr val="tx1"/>
                          </a:solidFill>
                        </a:rPr>
                        <m:t>with</m:t>
                      </m:r>
                      <m:r>
                        <m:rPr>
                          <m:nor/>
                        </m:rPr>
                        <a:rPr lang="en-US" altLang="zh-TW" sz="1200" dirty="0">
                          <a:solidFill>
                            <a:schemeClr val="tx1"/>
                          </a:solidFill>
                        </a:rPr>
                        <m:t> </m:t>
                      </m:r>
                      <m:r>
                        <m:rPr>
                          <m:nor/>
                        </m:rPr>
                        <a:rPr lang="en-US" altLang="zh-TW" sz="1200" dirty="0">
                          <a:solidFill>
                            <a:schemeClr val="tx1"/>
                          </a:solidFill>
                        </a:rPr>
                        <m:t>the</m:t>
                      </m:r>
                      <m:r>
                        <m:rPr>
                          <m:nor/>
                        </m:rPr>
                        <a:rPr lang="en-US" altLang="zh-TW" sz="1200" dirty="0">
                          <a:solidFill>
                            <a:schemeClr val="tx1"/>
                          </a:solidFill>
                        </a:rPr>
                        <m:t> </m:t>
                      </m:r>
                      <m:r>
                        <m:rPr>
                          <m:nor/>
                        </m:rPr>
                        <a:rPr lang="en-US" altLang="zh-TW" sz="1200" dirty="0">
                          <a:solidFill>
                            <a:schemeClr val="tx1"/>
                          </a:solidFill>
                        </a:rPr>
                        <m:t>regularization</m:t>
                      </m:r>
                      <m:r>
                        <m:rPr>
                          <m:nor/>
                        </m:rPr>
                        <a:rPr lang="en-US" altLang="zh-TW" sz="1200" dirty="0">
                          <a:solidFill>
                            <a:schemeClr val="tx1"/>
                          </a:solidFill>
                        </a:rPr>
                        <m:t> </m:t>
                      </m:r>
                      <m:r>
                        <m:rPr>
                          <m:nor/>
                        </m:rPr>
                        <a:rPr lang="en-US" altLang="zh-TW" sz="1200" dirty="0">
                          <a:solidFill>
                            <a:schemeClr val="tx1"/>
                          </a:solidFill>
                        </a:rPr>
                        <m:t>term</m:t>
                      </m:r>
                      <m:r>
                        <m:rPr>
                          <m:nor/>
                        </m:rPr>
                        <a:rPr lang="en-US" altLang="zh-TW" sz="1200" dirty="0">
                          <a:solidFill>
                            <a:schemeClr val="tx1"/>
                          </a:solidFill>
                        </a:rPr>
                        <m:t>.</m:t>
                      </m:r>
                    </m:oMath>
                  </m:oMathPara>
                </a14:m>
                <a:endParaRPr lang="zh-TW" altLang="zh-TW" sz="1200" dirty="0">
                  <a:solidFill>
                    <a:schemeClr val="tx1"/>
                  </a:solidFill>
                  <a:latin typeface="Times New Roman"/>
                  <a:ea typeface="新細明體"/>
                </a:endParaRPr>
              </a:p>
            </p:txBody>
          </p:sp>
        </mc:Choice>
        <mc:Fallback xmlns="">
          <p:sp>
            <p:nvSpPr>
              <p:cNvPr id="60" name="文字方塊 59">
                <a:extLst>
                  <a:ext uri="{FF2B5EF4-FFF2-40B4-BE49-F238E27FC236}">
                    <a16:creationId xmlns:a16="http://schemas.microsoft.com/office/drawing/2014/main" id="{5D020A7E-6740-4DBA-A332-B04D24EE94D2}"/>
                  </a:ext>
                </a:extLst>
              </p:cNvPr>
              <p:cNvSpPr txBox="1">
                <a:spLocks noRot="1" noChangeAspect="1" noMove="1" noResize="1" noEditPoints="1" noAdjustHandles="1" noChangeArrowheads="1" noChangeShapeType="1" noTextEdit="1"/>
              </p:cNvSpPr>
              <p:nvPr/>
            </p:nvSpPr>
            <p:spPr>
              <a:xfrm>
                <a:off x="339574" y="4933293"/>
                <a:ext cx="7256762" cy="1247008"/>
              </a:xfrm>
              <a:prstGeom prst="roundRect">
                <a:avLst/>
              </a:prstGeom>
              <a:blipFill>
                <a:blip r:embed="rId10"/>
                <a:stretch>
                  <a:fillRect/>
                </a:stretch>
              </a:blipFill>
              <a:ln>
                <a:solidFill>
                  <a:schemeClr val="tx1"/>
                </a:solidFill>
              </a:ln>
            </p:spPr>
            <p:txBody>
              <a:bodyPr/>
              <a:lstStyle/>
              <a:p>
                <a:r>
                  <a:rPr lang="zh-TW" altLang="en-US">
                    <a:noFill/>
                  </a:rPr>
                  <a:t> </a:t>
                </a:r>
              </a:p>
            </p:txBody>
          </p:sp>
        </mc:Fallback>
      </mc:AlternateContent>
      <p:sp>
        <p:nvSpPr>
          <p:cNvPr id="32" name="投影片編號版面配置區 3">
            <a:extLst>
              <a:ext uri="{FF2B5EF4-FFF2-40B4-BE49-F238E27FC236}">
                <a16:creationId xmlns:a16="http://schemas.microsoft.com/office/drawing/2014/main" id="{38391F5A-C5F4-42C7-9C3E-FA69FE336B34}"/>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3</a:t>
            </a:fld>
            <a:endParaRPr lang="zh-TW" altLang="en-US" sz="1400" dirty="0"/>
          </a:p>
        </p:txBody>
      </p:sp>
      <p:sp>
        <p:nvSpPr>
          <p:cNvPr id="53" name="文字方塊 52">
            <a:extLst>
              <a:ext uri="{FF2B5EF4-FFF2-40B4-BE49-F238E27FC236}">
                <a16:creationId xmlns:a16="http://schemas.microsoft.com/office/drawing/2014/main" id="{E90A975E-744A-4502-B715-0AB512C102BC}"/>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33879822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normAutofit fontScale="90000"/>
          </a:bodyPr>
          <a:lstStyle/>
          <a:p>
            <a:pPr algn="l"/>
            <a:r>
              <a:rPr lang="en-US" altLang="zh-TW" dirty="0"/>
              <a:t>The evolution of total number of adopted hidden nodes in the learning process of the 1</a:t>
            </a:r>
            <a:r>
              <a:rPr lang="en-US" altLang="zh-TW" baseline="30000" dirty="0"/>
              <a:t>st</a:t>
            </a:r>
            <a:r>
              <a:rPr lang="en-US" altLang="zh-TW" dirty="0"/>
              <a:t> training data set </a:t>
            </a:r>
            <a:endParaRPr lang="zh-TW" altLang="en-US" dirty="0"/>
          </a:p>
        </p:txBody>
      </p:sp>
      <p:pic>
        <p:nvPicPr>
          <p:cNvPr id="7" name="圖片 6"/>
          <p:cNvPicPr/>
          <p:nvPr/>
        </p:nvPicPr>
        <p:blipFill rotWithShape="1">
          <a:blip r:embed="rId2">
            <a:extLst>
              <a:ext uri="{28A0092B-C50C-407E-A947-70E740481C1C}">
                <a14:useLocalDpi xmlns:a14="http://schemas.microsoft.com/office/drawing/2010/main" val="0"/>
              </a:ext>
            </a:extLst>
          </a:blip>
          <a:srcRect l="8450" t="10144" r="8168" b="4584"/>
          <a:stretch/>
        </p:blipFill>
        <p:spPr bwMode="auto">
          <a:xfrm>
            <a:off x="467544" y="2115820"/>
            <a:ext cx="8352928" cy="4553540"/>
          </a:xfrm>
          <a:prstGeom prst="rect">
            <a:avLst/>
          </a:prstGeom>
          <a:ln>
            <a:noFill/>
          </a:ln>
          <a:extLst>
            <a:ext uri="{53640926-AAD7-44D8-BBD7-CCE9431645EC}">
              <a14:shadowObscured xmlns:a14="http://schemas.microsoft.com/office/drawing/2010/main"/>
            </a:ext>
          </a:extLst>
        </p:spPr>
      </p:pic>
      <p:sp>
        <p:nvSpPr>
          <p:cNvPr id="8" name="文字方塊 7"/>
          <p:cNvSpPr txBox="1"/>
          <p:nvPr/>
        </p:nvSpPr>
        <p:spPr>
          <a:xfrm>
            <a:off x="1799694" y="2852936"/>
            <a:ext cx="5544616" cy="1477328"/>
          </a:xfrm>
          <a:prstGeom prst="rect">
            <a:avLst/>
          </a:prstGeom>
          <a:solidFill>
            <a:schemeClr val="bg2"/>
          </a:solidFill>
        </p:spPr>
        <p:txBody>
          <a:bodyPr wrap="square" rtlCol="0">
            <a:spAutoFit/>
          </a:bodyPr>
          <a:lstStyle/>
          <a:p>
            <a:r>
              <a:rPr lang="en-US" altLang="zh-TW" dirty="0"/>
              <a:t>As expected, there are cramming actions triggered frequently in the early stage of the learning process of </a:t>
            </a:r>
            <a:r>
              <a:rPr lang="en-US" altLang="zh-TW" kern="0" dirty="0"/>
              <a:t>CSI-</a:t>
            </a:r>
            <a:r>
              <a:rPr lang="en-US" altLang="zh-TW" dirty="0"/>
              <a:t>100. In contrast, in the early stage of the learning process of </a:t>
            </a:r>
            <a:r>
              <a:rPr lang="en-US" altLang="zh-TW" kern="0" dirty="0"/>
              <a:t>CSI-</a:t>
            </a:r>
            <a:r>
              <a:rPr lang="en-US" altLang="zh-TW" dirty="0"/>
              <a:t>LTS-100, the cramming module does not be triggered because of the LTS principle. </a:t>
            </a:r>
            <a:endParaRPr lang="zh-TW" altLang="en-US" dirty="0"/>
          </a:p>
        </p:txBody>
      </p:sp>
      <p:sp>
        <p:nvSpPr>
          <p:cNvPr id="5" name="投影片編號版面配置區 3">
            <a:extLst>
              <a:ext uri="{FF2B5EF4-FFF2-40B4-BE49-F238E27FC236}">
                <a16:creationId xmlns:a16="http://schemas.microsoft.com/office/drawing/2014/main" id="{E55EDD29-6F10-41CD-8ACD-4C734E225D6F}"/>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30</a:t>
            </a:fld>
            <a:endParaRPr lang="zh-TW" altLang="en-US" sz="1400" dirty="0">
              <a:solidFill>
                <a:prstClr val="black">
                  <a:tint val="75000"/>
                </a:prstClr>
              </a:solidFill>
            </a:endParaRPr>
          </a:p>
        </p:txBody>
      </p:sp>
    </p:spTree>
    <p:extLst>
      <p:ext uri="{BB962C8B-B14F-4D97-AF65-F5344CB8AC3E}">
        <p14:creationId xmlns:p14="http://schemas.microsoft.com/office/powerpoint/2010/main" val="8607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kern="100" dirty="0"/>
              <a:t>Total number of adopted hidden nodes</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48815882"/>
              </p:ext>
            </p:extLst>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13.85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p>
                  </a:txBody>
                  <a:tcPr marL="9525" marR="9525" marT="9525" marB="0" anchor="ctr"/>
                </a:tc>
                <a:tc>
                  <a:txBody>
                    <a:bodyPr/>
                    <a:lstStyle/>
                    <a:p>
                      <a:pPr algn="ctr" fontAlgn="ctr"/>
                      <a:r>
                        <a:rPr lang="en-US" altLang="zh-TW" sz="16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9.55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10.20</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8.1</a:t>
                      </a:r>
                    </a:p>
                  </a:txBody>
                  <a:tcPr marL="9525" marR="9525" marT="9525" marB="0" anchor="ctr"/>
                </a:tc>
                <a:tc>
                  <a:txBody>
                    <a:bodyPr/>
                    <a:lstStyle/>
                    <a:p>
                      <a:pPr algn="ctr" fontAlgn="ctr"/>
                      <a:r>
                        <a:rPr lang="en-US" altLang="zh-TW" sz="16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2.06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946040" y="1474730"/>
            <a:ext cx="3024336"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kern="0" dirty="0"/>
              <a:t>CSI-</a:t>
            </a:r>
            <a:r>
              <a:rPr lang="en-US" altLang="zh-TW" dirty="0"/>
              <a:t>-100: from 4 to 25. </a:t>
            </a:r>
            <a:endParaRPr lang="zh-TW" altLang="en-US" dirty="0"/>
          </a:p>
          <a:p>
            <a:pPr marL="285750" indent="-285750">
              <a:buFont typeface="Arial" panose="020B0604020202020204" pitchFamily="34" charset="0"/>
              <a:buChar char="•"/>
            </a:pPr>
            <a:r>
              <a:rPr lang="en-US" altLang="zh-TW" kern="0" dirty="0"/>
              <a:t>CSI-</a:t>
            </a:r>
            <a:r>
              <a:rPr lang="en-US" altLang="zh-TW" dirty="0"/>
              <a:t>LTS-0: from 3 to 30. </a:t>
            </a:r>
            <a:endParaRPr lang="zh-TW" altLang="en-US" dirty="0"/>
          </a:p>
          <a:p>
            <a:pPr marL="285750" indent="-285750">
              <a:buFont typeface="Arial" panose="020B0604020202020204" pitchFamily="34" charset="0"/>
              <a:buChar char="•"/>
            </a:pPr>
            <a:r>
              <a:rPr lang="en-US" altLang="zh-TW" kern="0" dirty="0"/>
              <a:t>CSI-</a:t>
            </a:r>
            <a:r>
              <a:rPr lang="en-US" altLang="zh-TW" dirty="0"/>
              <a:t>LTS-100: from 6 to 12. </a:t>
            </a:r>
            <a:endParaRPr lang="zh-TW" altLang="en-US" dirty="0"/>
          </a:p>
          <a:p>
            <a:pPr marL="285750" indent="-285750">
              <a:buFont typeface="Arial" panose="020B0604020202020204" pitchFamily="34" charset="0"/>
              <a:buChar char="•"/>
            </a:pPr>
            <a:r>
              <a:rPr lang="en-US" altLang="zh-TW" kern="0" dirty="0"/>
              <a:t>CSI-</a:t>
            </a:r>
            <a:r>
              <a:rPr lang="en-US" altLang="zh-TW" dirty="0"/>
              <a:t>LTS-500: from 5 to 15. </a:t>
            </a:r>
            <a:endParaRPr lang="zh-TW" altLang="en-US" dirty="0"/>
          </a:p>
        </p:txBody>
      </p:sp>
      <p:sp>
        <p:nvSpPr>
          <p:cNvPr id="6" name="文字方塊 5"/>
          <p:cNvSpPr txBox="1"/>
          <p:nvPr/>
        </p:nvSpPr>
        <p:spPr>
          <a:xfrm>
            <a:off x="2843808" y="2832282"/>
            <a:ext cx="5544616" cy="923330"/>
          </a:xfrm>
          <a:prstGeom prst="rect">
            <a:avLst/>
          </a:prstGeom>
          <a:solidFill>
            <a:schemeClr val="bg2"/>
          </a:solidFill>
        </p:spPr>
        <p:txBody>
          <a:bodyPr wrap="square" rtlCol="0">
            <a:spAutoFit/>
          </a:bodyPr>
          <a:lstStyle/>
          <a:p>
            <a:r>
              <a:rPr lang="en-US" altLang="zh-TW" dirty="0">
                <a:solidFill>
                  <a:srgbClr val="FF0000"/>
                </a:solidFill>
              </a:rPr>
              <a:t>The adoption of LTS and the regularizing module helps reduce the total number of adopted hidden nodes, in average.</a:t>
            </a:r>
            <a:endParaRPr lang="zh-TW" altLang="en-US" dirty="0">
              <a:solidFill>
                <a:srgbClr val="FF0000"/>
              </a:solidFill>
            </a:endParaRPr>
          </a:p>
        </p:txBody>
      </p:sp>
      <p:sp>
        <p:nvSpPr>
          <p:cNvPr id="7" name="文字方塊 6"/>
          <p:cNvSpPr txBox="1"/>
          <p:nvPr/>
        </p:nvSpPr>
        <p:spPr>
          <a:xfrm>
            <a:off x="2685900" y="5270387"/>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total number of adopted hidden nodes, the average and standard deviation of CSI-LTS-100 are the smallest.</a:t>
            </a:r>
            <a:r>
              <a:rPr lang="en-US" altLang="zh-TW" dirty="0"/>
              <a:t> </a:t>
            </a:r>
            <a:endParaRPr lang="zh-TW" altLang="en-US" dirty="0"/>
          </a:p>
        </p:txBody>
      </p:sp>
    </p:spTree>
    <p:extLst>
      <p:ext uri="{BB962C8B-B14F-4D97-AF65-F5344CB8AC3E}">
        <p14:creationId xmlns:p14="http://schemas.microsoft.com/office/powerpoint/2010/main" val="15958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dirty="0"/>
              <a:t>The occurrence percentages of blue, green and red paths</a:t>
            </a:r>
            <a:endParaRPr lang="zh-TW" altLang="en-US" dirty="0"/>
          </a:p>
        </p:txBody>
      </p:sp>
      <p:sp>
        <p:nvSpPr>
          <p:cNvPr id="3" name="內容版面配置區 2"/>
          <p:cNvSpPr>
            <a:spLocks noGrp="1"/>
          </p:cNvSpPr>
          <p:nvPr>
            <p:ph idx="1"/>
          </p:nvPr>
        </p:nvSpPr>
        <p:spPr>
          <a:xfrm>
            <a:off x="457200" y="1628800"/>
            <a:ext cx="8229600" cy="1584171"/>
          </a:xfrm>
        </p:spPr>
        <p:txBody>
          <a:bodyPr>
            <a:normAutofit/>
          </a:bodyPr>
          <a:lstStyle/>
          <a:p>
            <a:pPr marL="0" indent="0">
              <a:buNone/>
            </a:pPr>
            <a:r>
              <a:rPr lang="en-US" altLang="zh-TW" dirty="0"/>
              <a:t>At every </a:t>
            </a:r>
            <a:r>
              <a:rPr lang="en-US" altLang="zh-TW" i="1" dirty="0"/>
              <a:t>n</a:t>
            </a:r>
            <a:r>
              <a:rPr lang="en-US" altLang="zh-TW" baseline="30000" dirty="0"/>
              <a:t>th</a:t>
            </a:r>
            <a:r>
              <a:rPr lang="en-US" altLang="zh-TW" dirty="0"/>
              <a:t> stage, the proposed mechanism follows one of the three paths to get an acceptable SLFN: </a:t>
            </a:r>
            <a:endParaRPr lang="zh-TW" altLang="zh-TW" dirty="0"/>
          </a:p>
        </p:txBody>
      </p:sp>
      <p:sp>
        <p:nvSpPr>
          <p:cNvPr id="4" name="投影片編號版面配置區 3">
            <a:extLst>
              <a:ext uri="{FF2B5EF4-FFF2-40B4-BE49-F238E27FC236}">
                <a16:creationId xmlns:a16="http://schemas.microsoft.com/office/drawing/2014/main" id="{A1FF3721-45CB-4E7F-8F0D-70CEC148C753}"/>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32</a:t>
            </a:fld>
            <a:endParaRPr lang="zh-TW" altLang="en-US" sz="1400" dirty="0">
              <a:solidFill>
                <a:prstClr val="black">
                  <a:tint val="75000"/>
                </a:prstClr>
              </a:solidFill>
            </a:endParaRPr>
          </a:p>
        </p:txBody>
      </p:sp>
      <p:sp>
        <p:nvSpPr>
          <p:cNvPr id="5" name="內容版面配置區 2">
            <a:extLst>
              <a:ext uri="{FF2B5EF4-FFF2-40B4-BE49-F238E27FC236}">
                <a16:creationId xmlns:a16="http://schemas.microsoft.com/office/drawing/2014/main" id="{D37C2B28-5EBA-4761-AD2D-8B6D5EFC3773}"/>
              </a:ext>
            </a:extLst>
          </p:cNvPr>
          <p:cNvSpPr txBox="1">
            <a:spLocks/>
          </p:cNvSpPr>
          <p:nvPr/>
        </p:nvSpPr>
        <p:spPr>
          <a:xfrm>
            <a:off x="827584" y="3718512"/>
            <a:ext cx="2520280" cy="17653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indent="-180975"/>
            <a:r>
              <a:rPr lang="en-US" altLang="zh-TW" dirty="0">
                <a:solidFill>
                  <a:srgbClr val="0070C0"/>
                </a:solidFill>
              </a:rPr>
              <a:t>blue</a:t>
            </a:r>
            <a:r>
              <a:rPr lang="zh-TW" altLang="en-US" dirty="0"/>
              <a:t> </a:t>
            </a:r>
            <a:r>
              <a:rPr lang="en-US" altLang="zh-TW" dirty="0"/>
              <a:t>path </a:t>
            </a:r>
          </a:p>
          <a:p>
            <a:pPr marL="180975" indent="-180975"/>
            <a:r>
              <a:rPr lang="en-US" altLang="zh-TW" dirty="0">
                <a:solidFill>
                  <a:srgbClr val="92D050"/>
                </a:solidFill>
              </a:rPr>
              <a:t>green</a:t>
            </a:r>
            <a:r>
              <a:rPr lang="en-US" altLang="zh-TW" dirty="0"/>
              <a:t> path</a:t>
            </a:r>
            <a:endParaRPr lang="zh-TW" altLang="zh-TW" dirty="0"/>
          </a:p>
          <a:p>
            <a:pPr marL="180975" indent="-180975"/>
            <a:r>
              <a:rPr lang="en-US" altLang="zh-TW" dirty="0">
                <a:solidFill>
                  <a:srgbClr val="FF0000"/>
                </a:solidFill>
              </a:rPr>
              <a:t>red</a:t>
            </a:r>
            <a:r>
              <a:rPr lang="en-US" altLang="zh-TW" dirty="0"/>
              <a:t> path</a:t>
            </a:r>
            <a:endParaRPr lang="zh-TW" altLang="en-US" dirty="0"/>
          </a:p>
        </p:txBody>
      </p:sp>
      <p:pic>
        <p:nvPicPr>
          <p:cNvPr id="7" name="圖片 6">
            <a:extLst>
              <a:ext uri="{FF2B5EF4-FFF2-40B4-BE49-F238E27FC236}">
                <a16:creationId xmlns:a16="http://schemas.microsoft.com/office/drawing/2014/main" id="{4FFDC92F-D0FD-4DC8-B917-7A1483067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517" y="3289353"/>
            <a:ext cx="5166482" cy="2623684"/>
          </a:xfrm>
          <a:prstGeom prst="rect">
            <a:avLst/>
          </a:prstGeom>
        </p:spPr>
      </p:pic>
    </p:spTree>
    <p:extLst>
      <p:ext uri="{BB962C8B-B14F-4D97-AF65-F5344CB8AC3E}">
        <p14:creationId xmlns:p14="http://schemas.microsoft.com/office/powerpoint/2010/main" val="3982301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505633745"/>
              </p:ext>
            </p:extLst>
          </p:nvPr>
        </p:nvGraphicFramePr>
        <p:xfrm>
          <a:off x="4067946" y="44624"/>
          <a:ext cx="4808008" cy="667512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dirty="0">
                          <a:effectLst/>
                        </a:rPr>
                        <a:t>blue</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green</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red</a:t>
                      </a:r>
                      <a:endParaRPr lang="zh-TW" sz="1800" dirty="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21.25%</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30.00%</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16.25%</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8.75%</a:t>
                      </a:r>
                      <a:endParaRPr lang="zh-TW" sz="1800" kern="12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67.75%</a:t>
                      </a:r>
                      <a:endParaRPr lang="zh-TW" sz="1800" kern="1200" dirty="0">
                        <a:solidFill>
                          <a:srgbClr val="FF0000"/>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11.13%</a:t>
                      </a:r>
                      <a:endParaRPr lang="zh-TW" sz="1800" kern="1200" dirty="0">
                        <a:solidFill>
                          <a:srgbClr val="FF0000"/>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21.13%</a:t>
                      </a:r>
                      <a:endParaRPr lang="zh-TW" sz="1800" kern="1200" dirty="0">
                        <a:solidFill>
                          <a:srgbClr val="FF0000"/>
                        </a:solidFill>
                        <a:effectLst/>
                        <a:latin typeface="+mn-lt"/>
                        <a:ea typeface="+mn-ea"/>
                        <a:cs typeface="+mn-cs"/>
                      </a:endParaRPr>
                    </a:p>
                  </a:txBody>
                  <a:tcPr marL="68580" marR="68580" marT="0" marB="0" anchor="ctr"/>
                </a:tc>
                <a:tc>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6.13%</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7.28%</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9.27%</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dirty="0"/>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031325"/>
          </a:xfrm>
          <a:prstGeom prst="rect">
            <a:avLst/>
          </a:prstGeom>
          <a:solidFill>
            <a:schemeClr val="bg2"/>
          </a:solidFill>
        </p:spPr>
        <p:txBody>
          <a:bodyPr wrap="square" rtlCol="0">
            <a:spAutoFit/>
          </a:bodyPr>
          <a:lstStyle/>
          <a:p>
            <a:r>
              <a:rPr lang="en-US" altLang="zh-TW" dirty="0"/>
              <a:t>In average of 20 training datasets, there are approximately </a:t>
            </a:r>
            <a:r>
              <a:rPr lang="en-US" altLang="zh-TW" dirty="0">
                <a:solidFill>
                  <a:srgbClr val="FF0000"/>
                </a:solidFill>
              </a:rPr>
              <a:t>67.75% </a:t>
            </a:r>
            <a:r>
              <a:rPr lang="en-US" altLang="zh-TW" dirty="0"/>
              <a:t>of 80 learning processes that go through the blue path, </a:t>
            </a:r>
            <a:r>
              <a:rPr lang="en-US" altLang="zh-TW" dirty="0">
                <a:solidFill>
                  <a:srgbClr val="FF0000"/>
                </a:solidFill>
              </a:rPr>
              <a:t>11.13%</a:t>
            </a:r>
            <a:r>
              <a:rPr lang="en-US" altLang="zh-TW" dirty="0"/>
              <a:t> that go through the green path, and </a:t>
            </a:r>
            <a:r>
              <a:rPr lang="en-US" altLang="zh-TW" dirty="0">
                <a:solidFill>
                  <a:srgbClr val="FF0000"/>
                </a:solidFill>
              </a:rPr>
              <a:t>21.13% </a:t>
            </a:r>
            <a:r>
              <a:rPr lang="en-US" altLang="zh-TW" dirty="0"/>
              <a:t>that go through the red path.</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CSI-100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914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663356639"/>
              </p:ext>
            </p:extLst>
          </p:nvPr>
        </p:nvGraphicFramePr>
        <p:xfrm>
          <a:off x="4067946" y="44624"/>
          <a:ext cx="4808008" cy="667512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dirty="0">
                          <a:effectLst/>
                        </a:rPr>
                        <a:t>blue</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green</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red</a:t>
                      </a:r>
                      <a:endParaRPr lang="zh-TW" sz="1800" dirty="0">
                        <a:effectLst/>
                        <a:latin typeface="新細明體"/>
                        <a:ea typeface="SimSun"/>
                        <a:cs typeface="新細明體"/>
                      </a:endParaRPr>
                    </a:p>
                  </a:txBody>
                  <a:tcPr marL="55934" marR="55934" marT="0" marB="0" anchor="ctr"/>
                </a:tc>
                <a:tc>
                  <a:txBody>
                    <a:bodyPr/>
                    <a:lstStyle/>
                    <a:p>
                      <a:pPr>
                        <a:spcAft>
                          <a:spcPts val="0"/>
                        </a:spcAft>
                      </a:pPr>
                      <a:r>
                        <a:rPr lang="zh-TW" sz="1000" dirty="0">
                          <a:effectLst/>
                        </a:rPr>
                        <a:t> </a:t>
                      </a:r>
                      <a:endParaRPr lang="zh-TW" sz="1000" dirty="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35.00%</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83.75%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63.31%</a:t>
                      </a:r>
                      <a:endParaRPr lang="zh-TW" sz="1800" kern="1200" dirty="0">
                        <a:solidFill>
                          <a:srgbClr val="FF0000"/>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14.31%</a:t>
                      </a:r>
                      <a:endParaRPr lang="zh-TW" sz="1800" kern="1200" dirty="0">
                        <a:solidFill>
                          <a:srgbClr val="FF0000"/>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22.38%</a:t>
                      </a:r>
                      <a:endParaRPr lang="zh-TW" sz="1800" kern="1200" dirty="0">
                        <a:solidFill>
                          <a:srgbClr val="FF0000"/>
                        </a:solidFill>
                        <a:effectLst/>
                        <a:latin typeface="+mn-lt"/>
                        <a:ea typeface="+mn-ea"/>
                        <a:cs typeface="+mn-cs"/>
                      </a:endParaRPr>
                    </a:p>
                  </a:txBody>
                  <a:tcPr marL="68580" marR="68580" marT="0" marB="0" anchor="ctr"/>
                </a:tc>
                <a:tc>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10.36%</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dirty="0"/>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031325"/>
          </a:xfrm>
          <a:prstGeom prst="rect">
            <a:avLst/>
          </a:prstGeom>
          <a:solidFill>
            <a:schemeClr val="bg2"/>
          </a:solidFill>
        </p:spPr>
        <p:txBody>
          <a:bodyPr wrap="square" rtlCol="0">
            <a:spAutoFit/>
          </a:bodyPr>
          <a:lstStyle/>
          <a:p>
            <a:r>
              <a:rPr lang="en-US" altLang="zh-TW" dirty="0"/>
              <a:t>In average of 20 training datasets, there are approximately </a:t>
            </a:r>
            <a:r>
              <a:rPr lang="en-US" altLang="zh-TW" dirty="0">
                <a:solidFill>
                  <a:srgbClr val="FF0000"/>
                </a:solidFill>
              </a:rPr>
              <a:t>63.31% </a:t>
            </a:r>
            <a:r>
              <a:rPr lang="en-US" altLang="zh-TW" dirty="0"/>
              <a:t>of 80 learning processes that go through the blue path, </a:t>
            </a:r>
            <a:r>
              <a:rPr lang="en-US" altLang="zh-TW" dirty="0">
                <a:solidFill>
                  <a:srgbClr val="FF0000"/>
                </a:solidFill>
              </a:rPr>
              <a:t>14.31%</a:t>
            </a:r>
            <a:r>
              <a:rPr lang="en-US" altLang="zh-TW" dirty="0"/>
              <a:t> that go through the green path, and </a:t>
            </a:r>
            <a:r>
              <a:rPr lang="en-US" altLang="zh-TW" dirty="0">
                <a:solidFill>
                  <a:srgbClr val="FF0000"/>
                </a:solidFill>
              </a:rPr>
              <a:t>22.38% </a:t>
            </a:r>
            <a:r>
              <a:rPr lang="en-US" altLang="zh-TW" dirty="0"/>
              <a:t>that go through the red path.</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CSI-LTS-0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955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35907069"/>
              </p:ext>
            </p:extLst>
          </p:nvPr>
        </p:nvGraphicFramePr>
        <p:xfrm>
          <a:off x="4067944" y="44624"/>
          <a:ext cx="4725854" cy="658368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126126">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dirty="0">
                          <a:effectLst/>
                        </a:rPr>
                        <a:t>blue</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green </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red</a:t>
                      </a:r>
                      <a:endParaRPr lang="zh-TW" sz="1800" dirty="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73.75%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12.50%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21.25%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70%</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20.00%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8.75%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18.75%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66.25%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63.75%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76.25%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18.75%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solidFill>
                            <a:srgbClr val="FF0000"/>
                          </a:solidFill>
                          <a:effectLst/>
                        </a:rPr>
                        <a:t>70.88%</a:t>
                      </a:r>
                      <a:endParaRPr lang="zh-TW" sz="1800" dirty="0">
                        <a:solidFill>
                          <a:srgbClr val="FF0000"/>
                        </a:solidFill>
                        <a:effectLst/>
                        <a:latin typeface="新細明體"/>
                        <a:ea typeface="SimSun"/>
                        <a:cs typeface="新細明體"/>
                      </a:endParaRPr>
                    </a:p>
                  </a:txBody>
                  <a:tcPr marL="55934" marR="55934" marT="0" marB="0" anchor="ctr"/>
                </a:tc>
                <a:tc>
                  <a:txBody>
                    <a:bodyPr/>
                    <a:lstStyle/>
                    <a:p>
                      <a:pPr algn="ctr">
                        <a:spcAft>
                          <a:spcPts val="0"/>
                        </a:spcAft>
                      </a:pPr>
                      <a:r>
                        <a:rPr lang="en-US" sz="1800" dirty="0">
                          <a:solidFill>
                            <a:srgbClr val="FF0000"/>
                          </a:solidFill>
                          <a:effectLst/>
                        </a:rPr>
                        <a:t>12.81%</a:t>
                      </a:r>
                      <a:endParaRPr lang="zh-TW" sz="1800" dirty="0">
                        <a:solidFill>
                          <a:srgbClr val="FF0000"/>
                        </a:solidFill>
                        <a:effectLst/>
                        <a:latin typeface="新細明體"/>
                        <a:ea typeface="SimSun"/>
                        <a:cs typeface="新細明體"/>
                      </a:endParaRPr>
                    </a:p>
                  </a:txBody>
                  <a:tcPr marL="55934" marR="55934" marT="0" marB="0" anchor="ctr"/>
                </a:tc>
                <a:tc gridSpan="2">
                  <a:txBody>
                    <a:bodyPr/>
                    <a:lstStyle/>
                    <a:p>
                      <a:pPr algn="ctr">
                        <a:spcAft>
                          <a:spcPts val="0"/>
                        </a:spcAft>
                      </a:pPr>
                      <a:r>
                        <a:rPr lang="en-US" sz="1800" dirty="0">
                          <a:solidFill>
                            <a:srgbClr val="FF0000"/>
                          </a:solidFill>
                          <a:effectLst/>
                        </a:rPr>
                        <a:t>16.31%</a:t>
                      </a:r>
                      <a:endParaRPr lang="zh-TW" sz="1800" dirty="0">
                        <a:solidFill>
                          <a:srgbClr val="FF0000"/>
                        </a:solidFill>
                        <a:effectLst/>
                        <a:latin typeface="新細明體"/>
                        <a:ea typeface="SimSun"/>
                        <a:cs typeface="新細明體"/>
                      </a:endParaRPr>
                    </a:p>
                  </a:txBody>
                  <a:tcPr marL="55934" marR="55934" marT="0" marB="0" anchor="ctr"/>
                </a:tc>
                <a:tc hMerge="1">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3.51%</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3.99%</a:t>
                      </a:r>
                      <a:endParaRPr lang="zh-TW" sz="1800" dirty="0">
                        <a:effectLst/>
                        <a:latin typeface="新細明體"/>
                        <a:ea typeface="SimSun"/>
                        <a:cs typeface="新細明體"/>
                      </a:endParaRPr>
                    </a:p>
                  </a:txBody>
                  <a:tcPr marL="55934" marR="55934" marT="0" marB="0" anchor="ctr"/>
                </a:tc>
                <a:tc gridSpan="2">
                  <a:txBody>
                    <a:bodyPr/>
                    <a:lstStyle/>
                    <a:p>
                      <a:pPr algn="ctr">
                        <a:spcAft>
                          <a:spcPts val="0"/>
                        </a:spcAft>
                      </a:pPr>
                      <a:r>
                        <a:rPr lang="en-US" sz="1800" dirty="0">
                          <a:effectLst/>
                        </a:rPr>
                        <a:t>2.42%</a:t>
                      </a:r>
                      <a:endParaRPr lang="zh-TW" sz="1800" dirty="0">
                        <a:effectLst/>
                        <a:latin typeface="新細明體"/>
                        <a:ea typeface="SimSun"/>
                        <a:cs typeface="新細明體"/>
                      </a:endParaRPr>
                    </a:p>
                  </a:txBody>
                  <a:tcPr marL="55934" marR="55934" marT="0" marB="0" anchor="ctr"/>
                </a:tc>
                <a:tc hMerge="1">
                  <a:txBody>
                    <a:bodyPr/>
                    <a:lstStyle/>
                    <a:p>
                      <a:endParaRPr lang="zh-TW" altLang="en-US"/>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031325"/>
          </a:xfrm>
          <a:prstGeom prst="rect">
            <a:avLst/>
          </a:prstGeom>
          <a:solidFill>
            <a:schemeClr val="bg2"/>
          </a:solidFill>
        </p:spPr>
        <p:txBody>
          <a:bodyPr wrap="square" rtlCol="0">
            <a:spAutoFit/>
          </a:bodyPr>
          <a:lstStyle/>
          <a:p>
            <a:r>
              <a:rPr lang="en-US" altLang="zh-TW" dirty="0"/>
              <a:t>In average of 20 training datasets, there are approximately </a:t>
            </a:r>
            <a:r>
              <a:rPr lang="en-US" altLang="zh-TW" dirty="0">
                <a:solidFill>
                  <a:srgbClr val="FF0000"/>
                </a:solidFill>
              </a:rPr>
              <a:t>70.88% </a:t>
            </a:r>
            <a:r>
              <a:rPr lang="en-US" altLang="zh-TW" dirty="0"/>
              <a:t>of 80 learning processes that go through the blue path, </a:t>
            </a:r>
            <a:r>
              <a:rPr lang="en-US" altLang="zh-TW" dirty="0">
                <a:solidFill>
                  <a:srgbClr val="FF0000"/>
                </a:solidFill>
              </a:rPr>
              <a:t>12.81%</a:t>
            </a:r>
            <a:r>
              <a:rPr lang="en-US" altLang="zh-TW" dirty="0"/>
              <a:t> that go through the green path, and </a:t>
            </a:r>
            <a:r>
              <a:rPr lang="en-US" altLang="zh-TW" dirty="0">
                <a:solidFill>
                  <a:srgbClr val="FF0000"/>
                </a:solidFill>
              </a:rPr>
              <a:t>16.31% </a:t>
            </a:r>
            <a:r>
              <a:rPr lang="en-US" altLang="zh-TW" dirty="0"/>
              <a:t>that go through the red path.</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CSI-LTS-100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350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4022653968"/>
              </p:ext>
            </p:extLst>
          </p:nvPr>
        </p:nvGraphicFramePr>
        <p:xfrm>
          <a:off x="4067946" y="44624"/>
          <a:ext cx="4808008" cy="667512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dirty="0">
                          <a:effectLst/>
                        </a:rPr>
                        <a:t>blue</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green</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red</a:t>
                      </a:r>
                      <a:endParaRPr lang="zh-TW" sz="1800" dirty="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50.00%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76.25%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rgbClr val="FF0000"/>
                          </a:solidFill>
                          <a:effectLst/>
                          <a:latin typeface="+mn-lt"/>
                          <a:ea typeface="+mn-ea"/>
                          <a:cs typeface="+mn-cs"/>
                        </a:rPr>
                        <a:t>68.44%</a:t>
                      </a:r>
                      <a:endParaRPr lang="zh-TW" sz="1800" kern="1200" dirty="0">
                        <a:solidFill>
                          <a:srgbClr val="FF0000"/>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rgbClr val="FF0000"/>
                          </a:solidFill>
                          <a:effectLst/>
                          <a:latin typeface="+mn-lt"/>
                          <a:ea typeface="+mn-ea"/>
                          <a:cs typeface="+mn-cs"/>
                        </a:rPr>
                        <a:t>15.63%</a:t>
                      </a:r>
                      <a:endParaRPr lang="zh-TW" sz="1800" kern="1200" dirty="0">
                        <a:solidFill>
                          <a:srgbClr val="FF0000"/>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rgbClr val="FF0000"/>
                          </a:solidFill>
                          <a:effectLst/>
                          <a:latin typeface="+mn-lt"/>
                          <a:ea typeface="+mn-ea"/>
                          <a:cs typeface="+mn-cs"/>
                        </a:rPr>
                        <a:t>15.94%</a:t>
                      </a:r>
                      <a:endParaRPr lang="zh-TW" sz="1800" kern="1200" dirty="0">
                        <a:solidFill>
                          <a:srgbClr val="FF0000"/>
                        </a:solidFill>
                        <a:effectLst/>
                        <a:latin typeface="+mn-lt"/>
                        <a:ea typeface="+mn-ea"/>
                        <a:cs typeface="+mn-cs"/>
                      </a:endParaRPr>
                    </a:p>
                  </a:txBody>
                  <a:tcPr marL="68580" marR="68580" marT="0" marB="0" anchor="ctr"/>
                </a:tc>
                <a:tc>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8.63%</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3.56%</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dirty="0"/>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031325"/>
          </a:xfrm>
          <a:prstGeom prst="rect">
            <a:avLst/>
          </a:prstGeom>
          <a:solidFill>
            <a:schemeClr val="bg2"/>
          </a:solidFill>
        </p:spPr>
        <p:txBody>
          <a:bodyPr wrap="square" rtlCol="0">
            <a:spAutoFit/>
          </a:bodyPr>
          <a:lstStyle/>
          <a:p>
            <a:r>
              <a:rPr lang="en-US" altLang="zh-TW" dirty="0"/>
              <a:t>In average of 20 training datasets, there are approximately </a:t>
            </a:r>
            <a:r>
              <a:rPr lang="en-US" altLang="zh-TW" dirty="0">
                <a:solidFill>
                  <a:srgbClr val="FF0000"/>
                </a:solidFill>
              </a:rPr>
              <a:t>68.44% </a:t>
            </a:r>
            <a:r>
              <a:rPr lang="en-US" altLang="zh-TW" dirty="0"/>
              <a:t>of 80 learning processes that go through the blue path, </a:t>
            </a:r>
            <a:r>
              <a:rPr lang="en-US" altLang="zh-TW" dirty="0">
                <a:solidFill>
                  <a:srgbClr val="FF0000"/>
                </a:solidFill>
              </a:rPr>
              <a:t>15.63%</a:t>
            </a:r>
            <a:r>
              <a:rPr lang="en-US" altLang="zh-TW" dirty="0"/>
              <a:t> that go through the green path, and </a:t>
            </a:r>
            <a:r>
              <a:rPr lang="en-US" altLang="zh-TW" dirty="0">
                <a:solidFill>
                  <a:srgbClr val="FF0000"/>
                </a:solidFill>
              </a:rPr>
              <a:t>15.94% </a:t>
            </a:r>
            <a:r>
              <a:rPr lang="en-US" altLang="zh-TW" dirty="0"/>
              <a:t>that go through the red path.</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CSI-LTS-500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849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Autofit/>
          </a:bodyPr>
          <a:lstStyle/>
          <a:p>
            <a:pPr>
              <a:spcAft>
                <a:spcPts val="0"/>
              </a:spcAft>
            </a:pPr>
            <a:r>
              <a:rPr lang="en-US" altLang="zh-TW" sz="3600" dirty="0"/>
              <a:t>The occurrence percentages of blue paths</a:t>
            </a:r>
            <a:endParaRPr lang="zh-TW" altLang="zh-TW" sz="3600"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736457815"/>
              </p:ext>
            </p:extLst>
          </p:nvPr>
        </p:nvGraphicFramePr>
        <p:xfrm>
          <a:off x="467544" y="716796"/>
          <a:ext cx="8208912" cy="591198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CSI-100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CSI-LTS-0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CSI-LTS-100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CSI-LTS-500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66.25%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76.25%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76.25%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63.31%</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b="1"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70.88%</a:t>
                      </a:r>
                      <a:endParaRPr lang="zh-TW" sz="14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68.44%</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6.13%</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3.51%</a:t>
                      </a:r>
                      <a:endParaRPr lang="zh-TW" sz="14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599892" y="1444744"/>
            <a:ext cx="4032448"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58.75%</a:t>
            </a:r>
            <a:r>
              <a:rPr lang="zh-TW" altLang="en-US" dirty="0"/>
              <a:t> </a:t>
            </a:r>
            <a:r>
              <a:rPr lang="en-US" altLang="zh-TW" dirty="0"/>
              <a:t>to 78.75%. </a:t>
            </a:r>
            <a:endParaRPr lang="zh-TW" altLang="en-US" dirty="0"/>
          </a:p>
          <a:p>
            <a:pPr marL="285750" indent="-285750">
              <a:buFont typeface="Arial" panose="020B0604020202020204" pitchFamily="34" charset="0"/>
              <a:buChar char="•"/>
            </a:pPr>
            <a:r>
              <a:rPr lang="en-US" altLang="zh-TW" dirty="0"/>
              <a:t>CSI-LTS-0: from 52.50%</a:t>
            </a:r>
            <a:r>
              <a:rPr lang="zh-TW" altLang="en-US" dirty="0"/>
              <a:t> </a:t>
            </a:r>
            <a:r>
              <a:rPr lang="en-US" altLang="zh-TW" dirty="0"/>
              <a:t>to 83.75%. </a:t>
            </a:r>
            <a:endParaRPr lang="zh-TW" altLang="en-US" dirty="0"/>
          </a:p>
          <a:p>
            <a:pPr marL="285750" indent="-285750">
              <a:buFont typeface="Arial" panose="020B0604020202020204" pitchFamily="34" charset="0"/>
              <a:buChar char="•"/>
            </a:pPr>
            <a:r>
              <a:rPr lang="en-US" altLang="zh-TW" dirty="0"/>
              <a:t>CSI-LTS-100: from 63.75%</a:t>
            </a:r>
            <a:r>
              <a:rPr lang="zh-TW" altLang="en-US" dirty="0"/>
              <a:t> </a:t>
            </a:r>
            <a:r>
              <a:rPr lang="en-US" altLang="zh-TW" dirty="0"/>
              <a:t>to 76.25%. </a:t>
            </a:r>
            <a:endParaRPr lang="zh-TW" altLang="en-US" dirty="0"/>
          </a:p>
          <a:p>
            <a:pPr marL="285750" indent="-285750">
              <a:buFont typeface="Arial" panose="020B0604020202020204" pitchFamily="34" charset="0"/>
              <a:buChar char="•"/>
            </a:pPr>
            <a:r>
              <a:rPr lang="en-US" altLang="zh-TW" dirty="0"/>
              <a:t>CSI-LTS-500: from 50.00%</a:t>
            </a:r>
            <a:r>
              <a:rPr lang="zh-TW" altLang="en-US" dirty="0"/>
              <a:t> </a:t>
            </a:r>
            <a:r>
              <a:rPr lang="en-US" altLang="zh-TW" dirty="0"/>
              <a:t>to 77.50%. </a:t>
            </a:r>
            <a:endParaRPr lang="zh-TW" altLang="en-US" dirty="0"/>
          </a:p>
        </p:txBody>
      </p:sp>
      <p:sp>
        <p:nvSpPr>
          <p:cNvPr id="8" name="文字方塊 7"/>
          <p:cNvSpPr txBox="1"/>
          <p:nvPr/>
        </p:nvSpPr>
        <p:spPr>
          <a:xfrm>
            <a:off x="2843808" y="5013180"/>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occurrence percentage of blue path, the average of CSI-LTS-100 is the largest and the standard deviation of CSI-LTS-100 is the smallest.</a:t>
            </a:r>
            <a:r>
              <a:rPr lang="en-US" altLang="zh-TW" dirty="0"/>
              <a:t> </a:t>
            </a:r>
            <a:endParaRPr lang="zh-TW" altLang="en-US" dirty="0"/>
          </a:p>
        </p:txBody>
      </p:sp>
      <p:sp>
        <p:nvSpPr>
          <p:cNvPr id="6" name="文字方塊 5"/>
          <p:cNvSpPr txBox="1"/>
          <p:nvPr/>
        </p:nvSpPr>
        <p:spPr>
          <a:xfrm>
            <a:off x="2843808" y="3429004"/>
            <a:ext cx="5544616" cy="923330"/>
          </a:xfrm>
          <a:prstGeom prst="rect">
            <a:avLst/>
          </a:prstGeom>
          <a:solidFill>
            <a:schemeClr val="bg2"/>
          </a:solidFill>
        </p:spPr>
        <p:txBody>
          <a:bodyPr wrap="square" rtlCol="0">
            <a:spAutoFit/>
          </a:bodyPr>
          <a:lstStyle/>
          <a:p>
            <a:r>
              <a:rPr lang="en-US" altLang="zh-TW" dirty="0">
                <a:solidFill>
                  <a:srgbClr val="FF0000"/>
                </a:solidFill>
              </a:rPr>
              <a:t>The average occurrence percentage of blue path over these four versions is 67.59% and the standard deviation is 7%.</a:t>
            </a:r>
            <a:r>
              <a:rPr lang="en-US" altLang="zh-TW" dirty="0"/>
              <a:t>  (???)</a:t>
            </a:r>
            <a:endParaRPr lang="zh-TW" altLang="en-US" dirty="0"/>
          </a:p>
        </p:txBody>
      </p:sp>
    </p:spTree>
    <p:extLst>
      <p:ext uri="{BB962C8B-B14F-4D97-AF65-F5344CB8AC3E}">
        <p14:creationId xmlns:p14="http://schemas.microsoft.com/office/powerpoint/2010/main" val="313090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Autofit/>
          </a:bodyPr>
          <a:lstStyle/>
          <a:p>
            <a:pPr>
              <a:spcAft>
                <a:spcPts val="0"/>
              </a:spcAft>
            </a:pPr>
            <a:r>
              <a:rPr lang="en-US" altLang="zh-TW" sz="3600" dirty="0"/>
              <a:t>The occurrence percentages of green path</a:t>
            </a:r>
            <a:endParaRPr lang="zh-TW" altLang="zh-TW" sz="3600"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65209958"/>
              </p:ext>
            </p:extLst>
          </p:nvPr>
        </p:nvGraphicFramePr>
        <p:xfrm>
          <a:off x="467544" y="716796"/>
          <a:ext cx="8208912" cy="591198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11.13%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14.31%</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12.81%</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15.63%</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7.28%</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3.99%</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8.63%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455876" y="1472736"/>
            <a:ext cx="4032448"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2.50%</a:t>
            </a:r>
            <a:r>
              <a:rPr lang="zh-TW" altLang="en-US" dirty="0"/>
              <a:t> </a:t>
            </a:r>
            <a:r>
              <a:rPr lang="en-US" altLang="zh-TW" dirty="0"/>
              <a:t>to 26.25%. </a:t>
            </a:r>
            <a:endParaRPr lang="zh-TW" altLang="en-US" dirty="0"/>
          </a:p>
          <a:p>
            <a:pPr marL="285750" indent="-285750">
              <a:buFont typeface="Arial" panose="020B0604020202020204" pitchFamily="34" charset="0"/>
              <a:buChar char="•"/>
            </a:pPr>
            <a:r>
              <a:rPr lang="en-US" altLang="zh-TW" dirty="0"/>
              <a:t>CSI-LTS-0: from 3.75%</a:t>
            </a:r>
            <a:r>
              <a:rPr lang="zh-TW" altLang="en-US" dirty="0"/>
              <a:t> </a:t>
            </a:r>
            <a:r>
              <a:rPr lang="en-US" altLang="zh-TW" dirty="0"/>
              <a:t>to 30.00%. </a:t>
            </a:r>
            <a:endParaRPr lang="zh-TW" altLang="en-US" dirty="0"/>
          </a:p>
          <a:p>
            <a:pPr marL="285750" indent="-285750">
              <a:buFont typeface="Arial" panose="020B0604020202020204" pitchFamily="34" charset="0"/>
              <a:buChar char="•"/>
            </a:pPr>
            <a:r>
              <a:rPr lang="en-US" altLang="zh-TW" dirty="0"/>
              <a:t>CSI-LTS-100: from 5.00%</a:t>
            </a:r>
            <a:r>
              <a:rPr lang="zh-TW" altLang="en-US" dirty="0"/>
              <a:t> </a:t>
            </a:r>
            <a:r>
              <a:rPr lang="en-US" altLang="zh-TW" dirty="0"/>
              <a:t>to 20.00%. </a:t>
            </a:r>
            <a:endParaRPr lang="zh-TW" altLang="en-US" dirty="0"/>
          </a:p>
          <a:p>
            <a:pPr marL="285750" indent="-285750">
              <a:buFont typeface="Arial" panose="020B0604020202020204" pitchFamily="34" charset="0"/>
              <a:buChar char="•"/>
            </a:pPr>
            <a:r>
              <a:rPr lang="en-US" altLang="zh-TW" dirty="0"/>
              <a:t>CSI-LTS-500: from 3.75%</a:t>
            </a:r>
            <a:r>
              <a:rPr lang="zh-TW" altLang="en-US" dirty="0"/>
              <a:t> </a:t>
            </a:r>
            <a:r>
              <a:rPr lang="en-US" altLang="zh-TW" dirty="0"/>
              <a:t>to 33.75%. </a:t>
            </a:r>
            <a:endParaRPr lang="zh-TW" altLang="en-US" dirty="0"/>
          </a:p>
        </p:txBody>
      </p:sp>
      <p:sp>
        <p:nvSpPr>
          <p:cNvPr id="8" name="文字方塊 7"/>
          <p:cNvSpPr txBox="1"/>
          <p:nvPr/>
        </p:nvSpPr>
        <p:spPr>
          <a:xfrm>
            <a:off x="2699792" y="5085188"/>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occurrence percentage of green path, the average of CSI-LTS-500 is the largest and the standard deviation of CSI-LTS-100 is the smallest.</a:t>
            </a:r>
            <a:r>
              <a:rPr lang="en-US" altLang="zh-TW" dirty="0"/>
              <a:t> </a:t>
            </a:r>
            <a:endParaRPr lang="zh-TW" altLang="en-US" dirty="0"/>
          </a:p>
        </p:txBody>
      </p:sp>
      <p:sp>
        <p:nvSpPr>
          <p:cNvPr id="6" name="文字方塊 5"/>
          <p:cNvSpPr txBox="1"/>
          <p:nvPr/>
        </p:nvSpPr>
        <p:spPr>
          <a:xfrm>
            <a:off x="2843808" y="3429004"/>
            <a:ext cx="5544616" cy="923330"/>
          </a:xfrm>
          <a:prstGeom prst="rect">
            <a:avLst/>
          </a:prstGeom>
          <a:solidFill>
            <a:schemeClr val="bg2"/>
          </a:solidFill>
        </p:spPr>
        <p:txBody>
          <a:bodyPr wrap="square" rtlCol="0">
            <a:spAutoFit/>
          </a:bodyPr>
          <a:lstStyle/>
          <a:p>
            <a:r>
              <a:rPr lang="en-US" altLang="zh-TW" dirty="0">
                <a:solidFill>
                  <a:srgbClr val="FF0000"/>
                </a:solidFill>
              </a:rPr>
              <a:t>The average occurrence percentage of green path over these four versions is 13.47% and the standard deviation is 7%.</a:t>
            </a:r>
            <a:r>
              <a:rPr lang="en-US" altLang="zh-TW" dirty="0"/>
              <a:t> </a:t>
            </a:r>
            <a:endParaRPr lang="zh-TW" altLang="en-US" dirty="0"/>
          </a:p>
        </p:txBody>
      </p:sp>
    </p:spTree>
    <p:extLst>
      <p:ext uri="{BB962C8B-B14F-4D97-AF65-F5344CB8AC3E}">
        <p14:creationId xmlns:p14="http://schemas.microsoft.com/office/powerpoint/2010/main" val="253254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Autofit/>
          </a:bodyPr>
          <a:lstStyle/>
          <a:p>
            <a:pPr>
              <a:spcAft>
                <a:spcPts val="0"/>
              </a:spcAft>
            </a:pPr>
            <a:r>
              <a:rPr lang="en-US" altLang="zh-TW" sz="3600" dirty="0"/>
              <a:t>The occurrence percentages of red path</a:t>
            </a:r>
            <a:endParaRPr lang="zh-TW" altLang="zh-TW" sz="3600"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57114201"/>
              </p:ext>
            </p:extLst>
          </p:nvPr>
        </p:nvGraphicFramePr>
        <p:xfrm>
          <a:off x="467544" y="716796"/>
          <a:ext cx="8208912" cy="591198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21.13%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22.38%</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16.31%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15.94%</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9.27%</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10.36%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2.42%</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449592" y="1472736"/>
            <a:ext cx="4032448"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6.25%</a:t>
            </a:r>
            <a:r>
              <a:rPr lang="zh-TW" altLang="en-US" dirty="0"/>
              <a:t> </a:t>
            </a:r>
            <a:r>
              <a:rPr lang="en-US" altLang="zh-TW" dirty="0"/>
              <a:t>to 37.50%. </a:t>
            </a:r>
            <a:endParaRPr lang="zh-TW" altLang="en-US" dirty="0"/>
          </a:p>
          <a:p>
            <a:pPr marL="285750" indent="-285750">
              <a:buFont typeface="Arial" panose="020B0604020202020204" pitchFamily="34" charset="0"/>
              <a:buChar char="•"/>
            </a:pPr>
            <a:r>
              <a:rPr lang="en-US" altLang="zh-TW" dirty="0"/>
              <a:t>CSI-LTS-0: from 7.50%</a:t>
            </a:r>
            <a:r>
              <a:rPr lang="zh-TW" altLang="en-US" dirty="0"/>
              <a:t> </a:t>
            </a:r>
            <a:r>
              <a:rPr lang="en-US" altLang="zh-TW" dirty="0"/>
              <a:t>to 38.75%. </a:t>
            </a:r>
            <a:endParaRPr lang="zh-TW" altLang="en-US" dirty="0"/>
          </a:p>
          <a:p>
            <a:pPr marL="285750" indent="-285750">
              <a:buFont typeface="Arial" panose="020B0604020202020204" pitchFamily="34" charset="0"/>
              <a:buChar char="•"/>
            </a:pPr>
            <a:r>
              <a:rPr lang="en-US" altLang="zh-TW" dirty="0"/>
              <a:t>CSI-LTS-100: from 11.25%</a:t>
            </a:r>
            <a:r>
              <a:rPr lang="zh-TW" altLang="en-US" dirty="0"/>
              <a:t> </a:t>
            </a:r>
            <a:r>
              <a:rPr lang="en-US" altLang="zh-TW" dirty="0"/>
              <a:t>to 20.00%. </a:t>
            </a:r>
            <a:endParaRPr lang="zh-TW" altLang="en-US" dirty="0"/>
          </a:p>
          <a:p>
            <a:pPr marL="285750" indent="-285750">
              <a:buFont typeface="Arial" panose="020B0604020202020204" pitchFamily="34" charset="0"/>
              <a:buChar char="•"/>
            </a:pPr>
            <a:r>
              <a:rPr lang="en-US" altLang="zh-TW" dirty="0"/>
              <a:t>CSI-LTS-500: from 7.50%</a:t>
            </a:r>
            <a:r>
              <a:rPr lang="zh-TW" altLang="en-US" dirty="0"/>
              <a:t> </a:t>
            </a:r>
            <a:r>
              <a:rPr lang="en-US" altLang="zh-TW" dirty="0"/>
              <a:t>to 21.25%. </a:t>
            </a:r>
            <a:endParaRPr lang="zh-TW" altLang="en-US" dirty="0"/>
          </a:p>
        </p:txBody>
      </p:sp>
      <p:sp>
        <p:nvSpPr>
          <p:cNvPr id="8" name="文字方塊 7"/>
          <p:cNvSpPr txBox="1"/>
          <p:nvPr/>
        </p:nvSpPr>
        <p:spPr>
          <a:xfrm>
            <a:off x="2693508" y="5085188"/>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occurrence percentage of red path, the average of CSI-LTS-0 is the largest and the standard deviation of CSI-LTS-100 is the smallest.</a:t>
            </a:r>
            <a:r>
              <a:rPr lang="en-US" altLang="zh-TW" dirty="0"/>
              <a:t> </a:t>
            </a:r>
            <a:endParaRPr lang="zh-TW" altLang="en-US" dirty="0"/>
          </a:p>
        </p:txBody>
      </p:sp>
      <p:sp>
        <p:nvSpPr>
          <p:cNvPr id="6" name="文字方塊 5"/>
          <p:cNvSpPr txBox="1"/>
          <p:nvPr/>
        </p:nvSpPr>
        <p:spPr>
          <a:xfrm>
            <a:off x="2843808" y="3429004"/>
            <a:ext cx="5544616" cy="923330"/>
          </a:xfrm>
          <a:prstGeom prst="rect">
            <a:avLst/>
          </a:prstGeom>
          <a:solidFill>
            <a:schemeClr val="bg2"/>
          </a:solidFill>
        </p:spPr>
        <p:txBody>
          <a:bodyPr wrap="square" rtlCol="0">
            <a:spAutoFit/>
          </a:bodyPr>
          <a:lstStyle/>
          <a:p>
            <a:r>
              <a:rPr lang="en-US" altLang="zh-TW" dirty="0">
                <a:solidFill>
                  <a:srgbClr val="FF0000"/>
                </a:solidFill>
              </a:rPr>
              <a:t>The average occurrence percentage of red path over these four versions is 18.94% and the standard deviation is 8%.</a:t>
            </a:r>
            <a:r>
              <a:rPr lang="en-US" altLang="zh-TW" dirty="0"/>
              <a:t> </a:t>
            </a:r>
            <a:endParaRPr lang="zh-TW" altLang="en-US" dirty="0"/>
          </a:p>
        </p:txBody>
      </p:sp>
    </p:spTree>
    <p:extLst>
      <p:ext uri="{BB962C8B-B14F-4D97-AF65-F5344CB8AC3E}">
        <p14:creationId xmlns:p14="http://schemas.microsoft.com/office/powerpoint/2010/main" val="382543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群組 70"/>
          <p:cNvGrpSpPr/>
          <p:nvPr/>
        </p:nvGrpSpPr>
        <p:grpSpPr>
          <a:xfrm>
            <a:off x="4431303" y="1409718"/>
            <a:ext cx="3848581" cy="1465622"/>
            <a:chOff x="-262755" y="-65887"/>
            <a:chExt cx="7331881" cy="2876498"/>
          </a:xfrm>
        </p:grpSpPr>
        <p:sp>
          <p:nvSpPr>
            <p:cNvPr id="66" name="文字方塊 65"/>
            <p:cNvSpPr txBox="1"/>
            <p:nvPr/>
          </p:nvSpPr>
          <p:spPr>
            <a:xfrm>
              <a:off x="1717345" y="-65887"/>
              <a:ext cx="3441945" cy="604057"/>
            </a:xfrm>
            <a:prstGeom prst="rect">
              <a:avLst/>
            </a:prstGeom>
            <a:noFill/>
          </p:spPr>
          <p:txBody>
            <a:bodyPr wrap="none" lIns="0" tIns="0" rIns="0" bIns="0" rtlCol="0">
              <a:spAutoFit/>
            </a:bodyPr>
            <a:lstStyle/>
            <a:p>
              <a:pPr algn="ctr"/>
              <a:r>
                <a:rPr lang="en-US" altLang="zh-TW" sz="2000" dirty="0">
                  <a:solidFill>
                    <a:prstClr val="black"/>
                  </a:solidFill>
                  <a:latin typeface="Calibri" panose="020F0502020204030204"/>
                  <a:ea typeface="新細明體" panose="02020500000000000000" pitchFamily="18" charset="-120"/>
                </a:rPr>
                <a:t>The hidden layer:</a:t>
              </a:r>
              <a:endParaRPr lang="zh-TW" altLang="en-US" sz="20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67" name="文字方塊 66"/>
                <p:cNvSpPr txBox="1"/>
                <p:nvPr/>
              </p:nvSpPr>
              <p:spPr>
                <a:xfrm>
                  <a:off x="-262755" y="543758"/>
                  <a:ext cx="7331881" cy="2266853"/>
                </a:xfrm>
                <a:prstGeom prst="round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1600" i="1" smtClean="0">
                                <a:solidFill>
                                  <a:schemeClr val="tx1"/>
                                </a:solidFill>
                                <a:latin typeface="Cambria Math" panose="02040503050406030204" pitchFamily="18" charset="0"/>
                              </a:rPr>
                            </m:ctrlPr>
                          </m:sSubSupPr>
                          <m:e>
                            <m:r>
                              <a:rPr lang="en-US" altLang="zh-TW" sz="1600" i="1" smtClean="0">
                                <a:solidFill>
                                  <a:schemeClr val="tx1"/>
                                </a:solidFill>
                                <a:latin typeface="Cambria Math" panose="02040503050406030204" pitchFamily="18" charset="0"/>
                              </a:rPr>
                              <m:t>𝑎</m:t>
                            </m:r>
                          </m:e>
                          <m:sub>
                            <m:r>
                              <a:rPr lang="en-US" altLang="zh-TW" sz="1600" i="1" smtClean="0">
                                <a:solidFill>
                                  <a:schemeClr val="tx1"/>
                                </a:solidFill>
                                <a:latin typeface="Cambria Math" panose="02040503050406030204" pitchFamily="18" charset="0"/>
                              </a:rPr>
                              <m:t>𝑖</m:t>
                            </m:r>
                          </m:sub>
                          <m:sup>
                            <m:r>
                              <a:rPr lang="en-US" altLang="zh-TW" sz="1600" i="1">
                                <a:solidFill>
                                  <a:schemeClr val="tx1"/>
                                </a:solidFill>
                                <a:latin typeface="Cambria Math" panose="02040503050406030204" pitchFamily="18" charset="0"/>
                              </a:rPr>
                              <m:t>𝑐</m:t>
                            </m:r>
                          </m:sup>
                        </m:sSubSup>
                        <m:r>
                          <a:rPr lang="en-US" altLang="zh-TW" sz="1600" i="1">
                            <a:solidFill>
                              <a:schemeClr val="tx1"/>
                            </a:solidFill>
                            <a:latin typeface="Cambria Math" panose="02040503050406030204" pitchFamily="18" charset="0"/>
                          </a:rPr>
                          <m:t>≡</m:t>
                        </m:r>
                        <m:func>
                          <m:funcPr>
                            <m:ctrlPr>
                              <a:rPr lang="en-US" altLang="zh-TW" sz="1600" i="1">
                                <a:solidFill>
                                  <a:schemeClr val="tx1"/>
                                </a:solidFill>
                                <a:latin typeface="Cambria Math" panose="02040503050406030204" pitchFamily="18" charset="0"/>
                              </a:rPr>
                            </m:ctrlPr>
                          </m:funcPr>
                          <m:fName>
                            <m:r>
                              <a:rPr lang="en-US" altLang="zh-TW" sz="1600" i="1" smtClean="0">
                                <a:solidFill>
                                  <a:schemeClr val="tx1"/>
                                </a:solidFill>
                                <a:latin typeface="Cambria Math" panose="02040503050406030204" pitchFamily="18" charset="0"/>
                              </a:rPr>
                              <m:t>𝑅𝑒𝐿𝑈</m:t>
                            </m:r>
                          </m:fName>
                          <m:e>
                            <m:d>
                              <m:dPr>
                                <m:ctrlPr>
                                  <a:rPr lang="en-US" altLang="zh-TW" sz="1600" i="1">
                                    <a:solidFill>
                                      <a:schemeClr val="tx1"/>
                                    </a:solidFill>
                                    <a:latin typeface="Cambria Math" panose="02040503050406030204" pitchFamily="18" charset="0"/>
                                  </a:rPr>
                                </m:ctrlPr>
                              </m:dPr>
                              <m:e>
                                <m:sSubSup>
                                  <m:sSubSupPr>
                                    <m:ctrlPr>
                                      <a:rPr lang="en-US" altLang="zh-TW" sz="1600" i="1">
                                        <a:solidFill>
                                          <a:schemeClr val="tx1"/>
                                        </a:solidFill>
                                        <a:latin typeface="Cambria Math" panose="02040503050406030204" pitchFamily="18" charset="0"/>
                                      </a:rPr>
                                    </m:ctrlPr>
                                  </m:sSubSupPr>
                                  <m:e>
                                    <m:r>
                                      <a:rPr lang="en-US" altLang="zh-TW" sz="1600" i="1">
                                        <a:solidFill>
                                          <a:schemeClr val="tx1"/>
                                        </a:solidFill>
                                        <a:latin typeface="Cambria Math" panose="02040503050406030204" pitchFamily="18" charset="0"/>
                                      </a:rPr>
                                      <m:t>𝑤</m:t>
                                    </m:r>
                                  </m:e>
                                  <m:sub>
                                    <m:r>
                                      <a:rPr lang="en-US" altLang="zh-TW" sz="1600" i="1">
                                        <a:solidFill>
                                          <a:schemeClr val="tx1"/>
                                        </a:solidFill>
                                        <a:latin typeface="Cambria Math" panose="02040503050406030204" pitchFamily="18" charset="0"/>
                                      </a:rPr>
                                      <m:t>𝑖</m:t>
                                    </m:r>
                                    <m:r>
                                      <a:rPr lang="en-US" altLang="zh-TW" sz="1600" i="1">
                                        <a:solidFill>
                                          <a:schemeClr val="tx1"/>
                                        </a:solidFill>
                                        <a:latin typeface="Cambria Math" panose="02040503050406030204" pitchFamily="18" charset="0"/>
                                      </a:rPr>
                                      <m:t>0</m:t>
                                    </m:r>
                                  </m:sub>
                                  <m:sup>
                                    <m:r>
                                      <a:rPr lang="en-US" altLang="zh-TW" sz="1600" i="1">
                                        <a:solidFill>
                                          <a:schemeClr val="tx1"/>
                                        </a:solidFill>
                                        <a:latin typeface="Cambria Math" panose="02040503050406030204" pitchFamily="18" charset="0"/>
                                      </a:rPr>
                                      <m:t>𝐻</m:t>
                                    </m:r>
                                  </m:sup>
                                </m:sSubSup>
                                <m:r>
                                  <a:rPr lang="en-US" altLang="zh-TW" sz="1600" i="1">
                                    <a:solidFill>
                                      <a:schemeClr val="tx1"/>
                                    </a:solidFill>
                                    <a:latin typeface="Cambria Math" panose="02040503050406030204" pitchFamily="18" charset="0"/>
                                  </a:rPr>
                                  <m:t>+</m:t>
                                </m:r>
                                <m:nary>
                                  <m:naryPr>
                                    <m:chr m:val="∑"/>
                                    <m:ctrlPr>
                                      <a:rPr lang="en-US" altLang="zh-TW" sz="1600" i="1">
                                        <a:solidFill>
                                          <a:schemeClr val="tx1"/>
                                        </a:solidFill>
                                        <a:latin typeface="Cambria Math" panose="02040503050406030204" pitchFamily="18" charset="0"/>
                                      </a:rPr>
                                    </m:ctrlPr>
                                  </m:naryPr>
                                  <m:sub>
                                    <m:r>
                                      <m:rPr>
                                        <m:brk m:alnAt="23"/>
                                      </m:rPr>
                                      <a:rPr lang="en-US" altLang="zh-TW" sz="1600" i="1">
                                        <a:solidFill>
                                          <a:schemeClr val="tx1"/>
                                        </a:solidFill>
                                        <a:latin typeface="Cambria Math" panose="02040503050406030204" pitchFamily="18" charset="0"/>
                                      </a:rPr>
                                      <m:t>𝑗</m:t>
                                    </m:r>
                                    <m:r>
                                      <a:rPr lang="en-US" altLang="zh-TW" sz="1600" i="1">
                                        <a:solidFill>
                                          <a:schemeClr val="tx1"/>
                                        </a:solidFill>
                                        <a:latin typeface="Cambria Math" panose="02040503050406030204" pitchFamily="18" charset="0"/>
                                      </a:rPr>
                                      <m:t>=1</m:t>
                                    </m:r>
                                  </m:sub>
                                  <m:sup>
                                    <m:r>
                                      <a:rPr lang="en-US" altLang="zh-TW" sz="1600" i="1">
                                        <a:solidFill>
                                          <a:schemeClr val="tx1"/>
                                        </a:solidFill>
                                        <a:latin typeface="Cambria Math" panose="02040503050406030204" pitchFamily="18" charset="0"/>
                                      </a:rPr>
                                      <m:t>𝑚</m:t>
                                    </m:r>
                                  </m:sup>
                                  <m:e>
                                    <m:sSubSup>
                                      <m:sSubSupPr>
                                        <m:ctrlPr>
                                          <a:rPr lang="en-US" altLang="zh-TW" sz="1600" i="1">
                                            <a:solidFill>
                                              <a:schemeClr val="tx1"/>
                                            </a:solidFill>
                                            <a:latin typeface="Cambria Math" panose="02040503050406030204" pitchFamily="18" charset="0"/>
                                          </a:rPr>
                                        </m:ctrlPr>
                                      </m:sSubSupPr>
                                      <m:e>
                                        <m:r>
                                          <a:rPr lang="en-US" altLang="zh-TW" sz="1600" i="1">
                                            <a:solidFill>
                                              <a:schemeClr val="tx1"/>
                                            </a:solidFill>
                                            <a:latin typeface="Cambria Math" panose="02040503050406030204" pitchFamily="18" charset="0"/>
                                          </a:rPr>
                                          <m:t>𝑤</m:t>
                                        </m:r>
                                      </m:e>
                                      <m:sub>
                                        <m:r>
                                          <a:rPr lang="en-US" altLang="zh-TW" sz="1600" i="1">
                                            <a:solidFill>
                                              <a:schemeClr val="tx1"/>
                                            </a:solidFill>
                                            <a:latin typeface="Cambria Math" panose="02040503050406030204" pitchFamily="18" charset="0"/>
                                          </a:rPr>
                                          <m:t>𝑖𝑗</m:t>
                                        </m:r>
                                      </m:sub>
                                      <m:sup>
                                        <m:r>
                                          <a:rPr lang="en-US" altLang="zh-TW" sz="1600" i="1">
                                            <a:solidFill>
                                              <a:schemeClr val="tx1"/>
                                            </a:solidFill>
                                            <a:latin typeface="Cambria Math" panose="02040503050406030204" pitchFamily="18" charset="0"/>
                                          </a:rPr>
                                          <m:t>𝐻</m:t>
                                        </m:r>
                                      </m:sup>
                                    </m:sSubSup>
                                  </m:e>
                                </m:nary>
                                <m:sSubSup>
                                  <m:sSubSupPr>
                                    <m:ctrlPr>
                                      <a:rPr lang="en-US" altLang="zh-TW" sz="1600" i="1" smtClean="0">
                                        <a:solidFill>
                                          <a:schemeClr val="tx1"/>
                                        </a:solidFill>
                                        <a:latin typeface="Cambria Math" panose="02040503050406030204" pitchFamily="18" charset="0"/>
                                      </a:rPr>
                                    </m:ctrlPr>
                                  </m:sSubSupPr>
                                  <m:e>
                                    <m:r>
                                      <a:rPr lang="en-US" altLang="zh-TW" sz="1600" i="1" smtClean="0">
                                        <a:solidFill>
                                          <a:schemeClr val="tx1"/>
                                        </a:solidFill>
                                        <a:latin typeface="Cambria Math" panose="02040503050406030204" pitchFamily="18" charset="0"/>
                                      </a:rPr>
                                      <m:t>𝑥</m:t>
                                    </m:r>
                                  </m:e>
                                  <m:sub>
                                    <m:r>
                                      <a:rPr lang="en-US" altLang="zh-TW" sz="1600" i="1" smtClean="0">
                                        <a:solidFill>
                                          <a:schemeClr val="tx1"/>
                                        </a:solidFill>
                                        <a:latin typeface="Cambria Math" panose="02040503050406030204" pitchFamily="18" charset="0"/>
                                      </a:rPr>
                                      <m:t>𝑗</m:t>
                                    </m:r>
                                  </m:sub>
                                  <m:sup>
                                    <m:r>
                                      <a:rPr lang="en-US" altLang="zh-TW" sz="1600" i="1" smtClean="0">
                                        <a:solidFill>
                                          <a:schemeClr val="tx1"/>
                                        </a:solidFill>
                                        <a:latin typeface="Cambria Math" panose="02040503050406030204" pitchFamily="18" charset="0"/>
                                      </a:rPr>
                                      <m:t>𝑐</m:t>
                                    </m:r>
                                  </m:sup>
                                </m:sSubSup>
                              </m:e>
                            </m:d>
                          </m:e>
                        </m:func>
                      </m:oMath>
                    </m:oMathPara>
                  </a14:m>
                  <a:endParaRPr lang="en-US" altLang="zh-TW" sz="1600" dirty="0">
                    <a:solidFill>
                      <a:schemeClr val="tx1"/>
                    </a:solidFill>
                    <a:latin typeface="Calibri" panose="020F0502020204030204"/>
                    <a:ea typeface="新細明體" panose="02020500000000000000" pitchFamily="18" charset="-120"/>
                  </a:endParaRPr>
                </a:p>
                <a:p>
                  <a:pPr/>
                  <a14:m>
                    <m:oMathPara xmlns:m="http://schemas.openxmlformats.org/officeDocument/2006/math">
                      <m:oMathParaPr>
                        <m:jc m:val="centerGroup"/>
                      </m:oMathParaPr>
                      <m:oMath xmlns:m="http://schemas.openxmlformats.org/officeDocument/2006/math">
                        <m:r>
                          <a:rPr lang="en-US" altLang="zh-TW" sz="1600" b="1">
                            <a:solidFill>
                              <a:schemeClr val="tx1"/>
                            </a:solidFill>
                            <a:latin typeface="Cambria Math" panose="02040503050406030204" pitchFamily="18" charset="0"/>
                          </a:rPr>
                          <m:t>𝐚</m:t>
                        </m:r>
                        <m:r>
                          <a:rPr lang="en-US" altLang="zh-TW" sz="1600" i="1">
                            <a:solidFill>
                              <a:schemeClr val="tx1"/>
                            </a:solidFill>
                            <a:latin typeface="Cambria Math" panose="02040503050406030204" pitchFamily="18" charset="0"/>
                          </a:rPr>
                          <m:t>≡</m:t>
                        </m:r>
                        <m:func>
                          <m:funcPr>
                            <m:ctrlPr>
                              <a:rPr lang="en-US" altLang="zh-TW" sz="1600" i="1">
                                <a:solidFill>
                                  <a:schemeClr val="tx1"/>
                                </a:solidFill>
                                <a:latin typeface="Cambria Math" panose="02040503050406030204" pitchFamily="18" charset="0"/>
                              </a:rPr>
                            </m:ctrlPr>
                          </m:funcPr>
                          <m:fName>
                            <m:r>
                              <a:rPr lang="en-US" altLang="zh-TW" sz="1600" i="1">
                                <a:solidFill>
                                  <a:schemeClr val="tx1"/>
                                </a:solidFill>
                                <a:latin typeface="Cambria Math" panose="02040503050406030204" pitchFamily="18" charset="0"/>
                              </a:rPr>
                              <m:t>𝑅𝑒𝐿𝑈</m:t>
                            </m:r>
                          </m:fName>
                          <m:e>
                            <m:d>
                              <m:dPr>
                                <m:ctrlPr>
                                  <a:rPr lang="en-US" altLang="zh-TW" sz="1600" i="1">
                                    <a:solidFill>
                                      <a:schemeClr val="tx1"/>
                                    </a:solidFill>
                                    <a:latin typeface="Cambria Math" panose="02040503050406030204" pitchFamily="18" charset="0"/>
                                  </a:rPr>
                                </m:ctrlPr>
                              </m:dPr>
                              <m:e>
                                <m:sSup>
                                  <m:sSupPr>
                                    <m:ctrlPr>
                                      <a:rPr lang="en-US" altLang="zh-TW" sz="1600" b="1" i="1">
                                        <a:solidFill>
                                          <a:schemeClr val="tx1"/>
                                        </a:solidFill>
                                        <a:latin typeface="Cambria Math" panose="02040503050406030204" pitchFamily="18" charset="0"/>
                                      </a:rPr>
                                    </m:ctrlPr>
                                  </m:sSupPr>
                                  <m:e>
                                    <m:r>
                                      <a:rPr lang="en-US" altLang="zh-TW" sz="1600" b="1">
                                        <a:solidFill>
                                          <a:schemeClr val="tx1"/>
                                        </a:solidFill>
                                        <a:latin typeface="Cambria Math" panose="02040503050406030204" pitchFamily="18" charset="0"/>
                                      </a:rPr>
                                      <m:t>𝐖</m:t>
                                    </m:r>
                                  </m:e>
                                  <m:sup>
                                    <m:r>
                                      <a:rPr lang="en-US" altLang="zh-TW" sz="1600" i="1">
                                        <a:solidFill>
                                          <a:schemeClr val="tx1"/>
                                        </a:solidFill>
                                        <a:latin typeface="Cambria Math" panose="02040503050406030204" pitchFamily="18" charset="0"/>
                                      </a:rPr>
                                      <m:t>𝐻</m:t>
                                    </m:r>
                                  </m:sup>
                                </m:sSup>
                                <m:r>
                                  <a:rPr lang="en-US" altLang="zh-TW" sz="1600" b="1">
                                    <a:solidFill>
                                      <a:schemeClr val="tx1"/>
                                    </a:solidFill>
                                    <a:latin typeface="Cambria Math" panose="02040503050406030204" pitchFamily="18" charset="0"/>
                                  </a:rPr>
                                  <m:t>𝐱</m:t>
                                </m:r>
                                <m:r>
                                  <a:rPr lang="en-US" altLang="zh-TW" sz="1600" i="1">
                                    <a:solidFill>
                                      <a:schemeClr val="tx1"/>
                                    </a:solidFill>
                                    <a:latin typeface="Cambria Math" panose="02040503050406030204" pitchFamily="18" charset="0"/>
                                  </a:rPr>
                                  <m:t>+</m:t>
                                </m:r>
                                <m:sSubSup>
                                  <m:sSubSupPr>
                                    <m:ctrlPr>
                                      <a:rPr lang="en-US" altLang="zh-TW" sz="1600" i="1">
                                        <a:solidFill>
                                          <a:schemeClr val="tx1"/>
                                        </a:solidFill>
                                        <a:latin typeface="Cambria Math" panose="02040503050406030204" pitchFamily="18" charset="0"/>
                                      </a:rPr>
                                    </m:ctrlPr>
                                  </m:sSubSupPr>
                                  <m:e>
                                    <m:r>
                                      <a:rPr lang="en-US" altLang="zh-TW" sz="1600" b="1" i="1">
                                        <a:solidFill>
                                          <a:schemeClr val="tx1"/>
                                        </a:solidFill>
                                        <a:latin typeface="Cambria Math" panose="02040503050406030204" pitchFamily="18" charset="0"/>
                                      </a:rPr>
                                      <m:t>𝐰</m:t>
                                    </m:r>
                                  </m:e>
                                  <m:sub>
                                    <m:r>
                                      <a:rPr lang="en-US" altLang="zh-TW" sz="1600">
                                        <a:solidFill>
                                          <a:schemeClr val="tx1"/>
                                        </a:solidFill>
                                        <a:latin typeface="Cambria Math" panose="02040503050406030204" pitchFamily="18" charset="0"/>
                                      </a:rPr>
                                      <m:t>0</m:t>
                                    </m:r>
                                  </m:sub>
                                  <m:sup>
                                    <m:r>
                                      <a:rPr lang="en-US" altLang="zh-TW" sz="1600">
                                        <a:solidFill>
                                          <a:schemeClr val="tx1"/>
                                        </a:solidFill>
                                        <a:latin typeface="Cambria Math" panose="02040503050406030204" pitchFamily="18" charset="0"/>
                                      </a:rPr>
                                      <m:t>𝐻</m:t>
                                    </m:r>
                                  </m:sup>
                                </m:sSubSup>
                              </m:e>
                            </m:d>
                          </m:e>
                        </m:func>
                      </m:oMath>
                    </m:oMathPara>
                  </a14:m>
                  <a:endParaRPr lang="zh-TW" altLang="en-US" sz="1600" dirty="0">
                    <a:solidFill>
                      <a:schemeClr val="tx1"/>
                    </a:solidFill>
                    <a:latin typeface="Calibri" panose="020F0502020204030204"/>
                    <a:ea typeface="新細明體" panose="02020500000000000000" pitchFamily="18" charset="-120"/>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262755" y="543758"/>
                  <a:ext cx="7331881" cy="2266853"/>
                </a:xfrm>
                <a:prstGeom prst="roundRect">
                  <a:avLst/>
                </a:prstGeom>
                <a:blipFill rotWithShape="1">
                  <a:blip r:embed="rId3"/>
                  <a:stretch>
                    <a:fillRect/>
                  </a:stretch>
                </a:blipFill>
                <a:ln>
                  <a:solidFill>
                    <a:schemeClr val="tx1"/>
                  </a:solidFill>
                </a:ln>
              </p:spPr>
              <p:txBody>
                <a:bodyPr/>
                <a:lstStyle/>
                <a:p>
                  <a:r>
                    <a:rPr lang="zh-TW" altLang="en-US">
                      <a:noFill/>
                    </a:rPr>
                    <a:t> </a:t>
                  </a:r>
                </a:p>
              </p:txBody>
            </p:sp>
          </mc:Fallback>
        </mc:AlternateContent>
      </p:grpSp>
      <p:sp>
        <p:nvSpPr>
          <p:cNvPr id="30" name="矩形 29"/>
          <p:cNvSpPr/>
          <p:nvPr/>
        </p:nvSpPr>
        <p:spPr>
          <a:xfrm>
            <a:off x="625509" y="1410024"/>
            <a:ext cx="3315329" cy="690216"/>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31" name="矩形 30"/>
          <p:cNvSpPr/>
          <p:nvPr/>
        </p:nvSpPr>
        <p:spPr>
          <a:xfrm>
            <a:off x="625509" y="2105814"/>
            <a:ext cx="3315329" cy="698341"/>
          </a:xfrm>
          <a:prstGeom prst="rect">
            <a:avLst/>
          </a:prstGeom>
          <a:solidFill>
            <a:srgbClr val="92D050">
              <a:alpha val="3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Input Layer</a:t>
            </a:r>
          </a:p>
        </p:txBody>
      </p:sp>
      <mc:AlternateContent xmlns:mc="http://schemas.openxmlformats.org/markup-compatibility/2006" xmlns:a14="http://schemas.microsoft.com/office/drawing/2010/main">
        <mc:Choice Requires="a14">
          <p:sp>
            <p:nvSpPr>
              <p:cNvPr id="33" name="橢圓 32"/>
              <p:cNvSpPr/>
              <p:nvPr/>
            </p:nvSpPr>
            <p:spPr>
              <a:xfrm>
                <a:off x="1608602"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1</m:t>
                          </m:r>
                        </m:sub>
                      </m:sSub>
                    </m:oMath>
                  </m:oMathPara>
                </a14:m>
                <a:endParaRPr lang="zh-TW" altLang="en-US" sz="2475" dirty="0">
                  <a:solidFill>
                    <a:prstClr val="black"/>
                  </a:solidFill>
                </a:endParaRPr>
              </a:p>
            </p:txBody>
          </p:sp>
        </mc:Choice>
        <mc:Fallback xmlns="">
          <p:sp>
            <p:nvSpPr>
              <p:cNvPr id="33" name="橢圓 32"/>
              <p:cNvSpPr>
                <a:spLocks noRot="1" noChangeAspect="1" noMove="1" noResize="1" noEditPoints="1" noAdjustHandles="1" noChangeArrowheads="1" noChangeShapeType="1" noTextEdit="1"/>
              </p:cNvSpPr>
              <p:nvPr/>
            </p:nvSpPr>
            <p:spPr>
              <a:xfrm>
                <a:off x="1608602" y="2185997"/>
                <a:ext cx="459121" cy="457200"/>
              </a:xfrm>
              <a:prstGeom prst="ellipse">
                <a:avLst/>
              </a:prstGeom>
              <a:blipFill>
                <a:blip r:embed="rId5"/>
                <a:stretch>
                  <a:fillRect r="-266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橢圓 33"/>
              <p:cNvSpPr/>
              <p:nvPr/>
            </p:nvSpPr>
            <p:spPr>
              <a:xfrm>
                <a:off x="2133778"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2</m:t>
                          </m:r>
                        </m:sub>
                      </m:sSub>
                    </m:oMath>
                  </m:oMathPara>
                </a14:m>
                <a:endParaRPr lang="zh-TW" altLang="en-US" sz="2475" dirty="0">
                  <a:solidFill>
                    <a:prstClr val="black"/>
                  </a:solidFill>
                </a:endParaRPr>
              </a:p>
            </p:txBody>
          </p:sp>
        </mc:Choice>
        <mc:Fallback xmlns="">
          <p:sp>
            <p:nvSpPr>
              <p:cNvPr id="34" name="橢圓 33"/>
              <p:cNvSpPr>
                <a:spLocks noRot="1" noChangeAspect="1" noMove="1" noResize="1" noEditPoints="1" noAdjustHandles="1" noChangeArrowheads="1" noChangeShapeType="1" noTextEdit="1"/>
              </p:cNvSpPr>
              <p:nvPr/>
            </p:nvSpPr>
            <p:spPr>
              <a:xfrm>
                <a:off x="2133778" y="2197147"/>
                <a:ext cx="459121" cy="457200"/>
              </a:xfrm>
              <a:prstGeom prst="ellipse">
                <a:avLst/>
              </a:prstGeom>
              <a:blipFill>
                <a:blip r:embed="rId6"/>
                <a:stretch>
                  <a:fillRect r="-5333"/>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橢圓 34"/>
              <p:cNvSpPr/>
              <p:nvPr/>
            </p:nvSpPr>
            <p:spPr>
              <a:xfrm>
                <a:off x="2654664"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3</m:t>
                          </m:r>
                        </m:sub>
                      </m:sSub>
                    </m:oMath>
                  </m:oMathPara>
                </a14:m>
                <a:endParaRPr lang="zh-TW" altLang="en-US" sz="2475" dirty="0">
                  <a:solidFill>
                    <a:prstClr val="black"/>
                  </a:solidFill>
                </a:endParaRPr>
              </a:p>
            </p:txBody>
          </p:sp>
        </mc:Choice>
        <mc:Fallback xmlns="">
          <p:sp>
            <p:nvSpPr>
              <p:cNvPr id="35" name="橢圓 34"/>
              <p:cNvSpPr>
                <a:spLocks noRot="1" noChangeAspect="1" noMove="1" noResize="1" noEditPoints="1" noAdjustHandles="1" noChangeArrowheads="1" noChangeShapeType="1" noTextEdit="1"/>
              </p:cNvSpPr>
              <p:nvPr/>
            </p:nvSpPr>
            <p:spPr>
              <a:xfrm>
                <a:off x="2654664" y="2197147"/>
                <a:ext cx="459121" cy="457200"/>
              </a:xfrm>
              <a:prstGeom prst="ellipse">
                <a:avLst/>
              </a:prstGeom>
              <a:blipFill>
                <a:blip r:embed="rId7"/>
                <a:stretch>
                  <a:fillRect r="-394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橢圓 35"/>
              <p:cNvSpPr/>
              <p:nvPr/>
            </p:nvSpPr>
            <p:spPr>
              <a:xfrm>
                <a:off x="3405588"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𝑚</m:t>
                          </m:r>
                        </m:sub>
                      </m:sSub>
                    </m:oMath>
                  </m:oMathPara>
                </a14:m>
                <a:endParaRPr lang="zh-TW" altLang="en-US" sz="2475" i="1" dirty="0">
                  <a:solidFill>
                    <a:prstClr val="black"/>
                  </a:solidFill>
                </a:endParaRPr>
              </a:p>
            </p:txBody>
          </p:sp>
        </mc:Choice>
        <mc:Fallback xmlns="">
          <p:sp>
            <p:nvSpPr>
              <p:cNvPr id="36" name="橢圓 35"/>
              <p:cNvSpPr>
                <a:spLocks noRot="1" noChangeAspect="1" noMove="1" noResize="1" noEditPoints="1" noAdjustHandles="1" noChangeArrowheads="1" noChangeShapeType="1" noTextEdit="1"/>
              </p:cNvSpPr>
              <p:nvPr/>
            </p:nvSpPr>
            <p:spPr>
              <a:xfrm>
                <a:off x="3405588" y="2185997"/>
                <a:ext cx="459121" cy="457200"/>
              </a:xfrm>
              <a:prstGeom prst="ellipse">
                <a:avLst/>
              </a:prstGeom>
              <a:blipFill>
                <a:blip r:embed="rId8"/>
                <a:stretch>
                  <a:fillRect r="-16000"/>
                </a:stretch>
              </a:blipFill>
              <a:ln>
                <a:noFill/>
              </a:ln>
            </p:spPr>
            <p:txBody>
              <a:bodyPr/>
              <a:lstStyle/>
              <a:p>
                <a:r>
                  <a:rPr lang="zh-TW" altLang="en-US">
                    <a:noFill/>
                  </a:rPr>
                  <a:t> </a:t>
                </a:r>
              </a:p>
            </p:txBody>
          </p:sp>
        </mc:Fallback>
      </mc:AlternateContent>
      <p:sp>
        <p:nvSpPr>
          <p:cNvPr id="37" name="橢圓 36"/>
          <p:cNvSpPr/>
          <p:nvPr/>
        </p:nvSpPr>
        <p:spPr>
          <a:xfrm>
            <a:off x="2488253" y="1480369"/>
            <a:ext cx="459121" cy="4572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i="1" dirty="0">
                <a:solidFill>
                  <a:prstClr val="black"/>
                </a:solidFill>
                <a:latin typeface="Times New Roman" panose="02020603050405020304" pitchFamily="18" charset="0"/>
                <a:cs typeface="Times New Roman" panose="02020603050405020304" pitchFamily="18" charset="0"/>
              </a:rPr>
              <a:t>i</a:t>
            </a:r>
            <a:endParaRPr lang="zh-TW" altLang="en-US" sz="2475" i="1" dirty="0">
              <a:solidFill>
                <a:prstClr val="black"/>
              </a:solidFill>
              <a:latin typeface="Times New Roman" panose="02020603050405020304" pitchFamily="18" charset="0"/>
              <a:cs typeface="Times New Roman" panose="02020603050405020304" pitchFamily="18" charset="0"/>
            </a:endParaRPr>
          </a:p>
        </p:txBody>
      </p:sp>
      <p:cxnSp>
        <p:nvCxnSpPr>
          <p:cNvPr id="40" name="直線接點 39"/>
          <p:cNvCxnSpPr>
            <a:stCxn id="33" idx="0"/>
            <a:endCxn id="37" idx="4"/>
          </p:cNvCxnSpPr>
          <p:nvPr/>
        </p:nvCxnSpPr>
        <p:spPr>
          <a:xfrm flipV="1">
            <a:off x="1838130" y="1937571"/>
            <a:ext cx="879683" cy="24842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4" idx="0"/>
            <a:endCxn id="37" idx="4"/>
          </p:cNvCxnSpPr>
          <p:nvPr/>
        </p:nvCxnSpPr>
        <p:spPr>
          <a:xfrm flipV="1">
            <a:off x="2363353" y="1937747"/>
            <a:ext cx="354479"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3035969" y="2135191"/>
            <a:ext cx="473206" cy="438582"/>
          </a:xfrm>
          <a:prstGeom prst="rect">
            <a:avLst/>
          </a:prstGeom>
          <a:noFill/>
        </p:spPr>
        <p:txBody>
          <a:bodyPr wrap="none" rtlCol="0">
            <a:spAutoFit/>
          </a:bodyPr>
          <a:lstStyle/>
          <a:p>
            <a:r>
              <a:rPr lang="en-US" altLang="zh-TW" sz="2250" dirty="0">
                <a:solidFill>
                  <a:prstClr val="black"/>
                </a:solidFill>
              </a:rPr>
              <a:t>…</a:t>
            </a:r>
            <a:endParaRPr lang="zh-TW" altLang="en-US" sz="2250" dirty="0">
              <a:solidFill>
                <a:prstClr val="black"/>
              </a:solidFill>
            </a:endParaRPr>
          </a:p>
        </p:txBody>
      </p:sp>
      <p:cxnSp>
        <p:nvCxnSpPr>
          <p:cNvPr id="62" name="直線單箭頭接點 61"/>
          <p:cNvCxnSpPr>
            <a:stCxn id="35" idx="0"/>
            <a:endCxn id="37" idx="4"/>
          </p:cNvCxnSpPr>
          <p:nvPr/>
        </p:nvCxnSpPr>
        <p:spPr>
          <a:xfrm flipH="1" flipV="1">
            <a:off x="2717812" y="1937747"/>
            <a:ext cx="166388"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36" idx="0"/>
            <a:endCxn id="37" idx="4"/>
          </p:cNvCxnSpPr>
          <p:nvPr/>
        </p:nvCxnSpPr>
        <p:spPr>
          <a:xfrm flipH="1" flipV="1">
            <a:off x="2717814" y="1937571"/>
            <a:ext cx="917073" cy="248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標題 3"/>
          <p:cNvSpPr txBox="1">
            <a:spLocks/>
          </p:cNvSpPr>
          <p:nvPr/>
        </p:nvSpPr>
        <p:spPr>
          <a:xfrm>
            <a:off x="-35903" y="28584"/>
            <a:ext cx="91440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mn-lt"/>
                <a:ea typeface="微軟正黑體" panose="020B0604030504040204" pitchFamily="34" charset="-120"/>
                <a:cs typeface="+mj-cs"/>
              </a:defRPr>
            </a:lvl1pPr>
          </a:lstStyle>
          <a:p>
            <a:pPr algn="ctr" fontAlgn="auto">
              <a:spcAft>
                <a:spcPts val="0"/>
              </a:spcAft>
            </a:pPr>
            <a:r>
              <a:rPr lang="en-US" altLang="zh-TW" sz="4400" dirty="0">
                <a:solidFill>
                  <a:prstClr val="black"/>
                </a:solidFill>
              </a:rPr>
              <a:t>The SLFN with multiple output nodes</a:t>
            </a:r>
            <a:endParaRPr lang="zh-TW" altLang="en-US" sz="4400" dirty="0">
              <a:solidFill>
                <a:prstClr val="black"/>
              </a:solidFill>
            </a:endParaRPr>
          </a:p>
        </p:txBody>
      </p:sp>
      <p:grpSp>
        <p:nvGrpSpPr>
          <p:cNvPr id="38" name="群組 37">
            <a:extLst>
              <a:ext uri="{FF2B5EF4-FFF2-40B4-BE49-F238E27FC236}">
                <a16:creationId xmlns:a16="http://schemas.microsoft.com/office/drawing/2014/main" id="{0E43E0B7-06E0-4829-B222-9DAFD236240F}"/>
              </a:ext>
            </a:extLst>
          </p:cNvPr>
          <p:cNvGrpSpPr/>
          <p:nvPr/>
        </p:nvGrpSpPr>
        <p:grpSpPr>
          <a:xfrm>
            <a:off x="4544139" y="3169612"/>
            <a:ext cx="4132317" cy="1562509"/>
            <a:chOff x="-262755" y="-73532"/>
            <a:chExt cx="5904318" cy="2299994"/>
          </a:xfrm>
        </p:grpSpPr>
        <p:sp>
          <p:nvSpPr>
            <p:cNvPr id="39" name="文字方塊 38">
              <a:extLst>
                <a:ext uri="{FF2B5EF4-FFF2-40B4-BE49-F238E27FC236}">
                  <a16:creationId xmlns:a16="http://schemas.microsoft.com/office/drawing/2014/main" id="{63167823-5A00-40BF-87D3-D044A3F60710}"/>
                </a:ext>
              </a:extLst>
            </p:cNvPr>
            <p:cNvSpPr txBox="1"/>
            <p:nvPr/>
          </p:nvSpPr>
          <p:spPr>
            <a:xfrm>
              <a:off x="1090746" y="-73532"/>
              <a:ext cx="2686267" cy="475695"/>
            </a:xfrm>
            <a:prstGeom prst="rect">
              <a:avLst/>
            </a:prstGeom>
            <a:noFill/>
          </p:spPr>
          <p:txBody>
            <a:bodyPr wrap="none" lIns="0" tIns="0" rIns="0" bIns="0" rtlCol="0">
              <a:spAutoFit/>
            </a:bodyPr>
            <a:lstStyle/>
            <a:p>
              <a:pPr fontAlgn="auto">
                <a:spcBef>
                  <a:spcPts val="0"/>
                </a:spcBef>
                <a:spcAft>
                  <a:spcPts val="0"/>
                </a:spcAft>
              </a:pPr>
              <a:r>
                <a:rPr lang="en-US" altLang="zh-TW" sz="2100" dirty="0">
                  <a:solidFill>
                    <a:prstClr val="black"/>
                  </a:solidFill>
                  <a:latin typeface="Calibri" panose="020F0502020204030204"/>
                  <a:ea typeface="新細明體" panose="02020500000000000000" pitchFamily="18" charset="-120"/>
                </a:rPr>
                <a:t>The output layer:</a:t>
              </a:r>
              <a:endParaRPr lang="zh-TW" altLang="en-US" sz="21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A9EDE24-EC33-4E83-8CBC-74CBF36D1415}"/>
                    </a:ext>
                  </a:extLst>
                </p:cNvPr>
                <p:cNvSpPr txBox="1"/>
                <p:nvPr/>
              </p:nvSpPr>
              <p:spPr>
                <a:xfrm>
                  <a:off x="-262755" y="543759"/>
                  <a:ext cx="5904318" cy="1682703"/>
                </a:xfrm>
                <a:prstGeom prst="roundRect">
                  <a:avLst/>
                </a:prstGeom>
                <a:noFill/>
                <a:ln>
                  <a:solidFill>
                    <a:schemeClr val="tx1"/>
                  </a:solidFill>
                </a:ln>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altLang="zh-TW" i="1" dirty="0">
                                <a:latin typeface="Cambria Math" panose="02040503050406030204" pitchFamily="18" charset="0"/>
                                <a:sym typeface="Symbol"/>
                              </a:rPr>
                            </m:ctrlPr>
                          </m:sSubPr>
                          <m:e>
                            <m:r>
                              <a:rPr lang="en-US" altLang="zh-TW" i="1" dirty="0">
                                <a:latin typeface="Cambria Math" panose="02040503050406030204" pitchFamily="18" charset="0"/>
                                <a:sym typeface="Symbol"/>
                              </a:rPr>
                              <m:t>𝑓</m:t>
                            </m:r>
                          </m:e>
                          <m:sub>
                            <m:r>
                              <a:rPr lang="en-US" altLang="zh-TW" i="1" dirty="0">
                                <a:latin typeface="Cambria Math" panose="02040503050406030204" pitchFamily="18" charset="0"/>
                                <a:sym typeface="Symbol"/>
                              </a:rPr>
                              <m:t>𝑙</m:t>
                            </m:r>
                          </m:sub>
                        </m:sSub>
                        <m:r>
                          <m:rPr>
                            <m:nor/>
                          </m:rPr>
                          <a:rPr lang="en-US" altLang="zh-TW" dirty="0" smtClean="0"/>
                          <m:t>(</m:t>
                        </m:r>
                        <m:r>
                          <m:rPr>
                            <m:nor/>
                          </m:rPr>
                          <a:rPr lang="en-US" altLang="zh-TW" b="1" dirty="0" smtClean="0"/>
                          <m:t>x</m:t>
                        </m:r>
                        <m:r>
                          <m:rPr>
                            <m:nor/>
                          </m:rPr>
                          <a:rPr lang="en-US" altLang="zh-TW" i="1" baseline="30000" dirty="0" smtClean="0"/>
                          <m:t>c</m:t>
                        </m:r>
                        <m:r>
                          <m:rPr>
                            <m:nor/>
                          </m:rPr>
                          <a:rPr lang="en-US" altLang="zh-TW" dirty="0" smtClean="0"/>
                          <m:t>,</m:t>
                        </m:r>
                        <m:r>
                          <m:rPr>
                            <m:nor/>
                          </m:rPr>
                          <a:rPr lang="en-US" altLang="zh-TW" b="1"/>
                          <m:t>w</m:t>
                        </m:r>
                        <m:r>
                          <m:rPr>
                            <m:nor/>
                          </m:rPr>
                          <a:rPr lang="en-US" altLang="zh-TW" dirty="0"/>
                          <m:t>)</m:t>
                        </m:r>
                        <m:r>
                          <a:rPr lang="en-US" altLang="zh-TW" i="1">
                            <a:solidFill>
                              <a:schemeClr val="tx1"/>
                            </a:solidFill>
                            <a:latin typeface="Cambria Math" panose="02040503050406030204" pitchFamily="18" charset="0"/>
                          </a:rPr>
                          <m:t>≡</m:t>
                        </m:r>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sym typeface="Symbol" panose="05050102010706020507" pitchFamily="18" charset="2"/>
                              </a:rPr>
                              <m:t>𝑤</m:t>
                            </m:r>
                          </m:e>
                          <m:sub>
                            <m:r>
                              <a:rPr lang="en-US" altLang="zh-TW" b="0" i="1" smtClean="0">
                                <a:solidFill>
                                  <a:schemeClr val="tx1"/>
                                </a:solidFill>
                                <a:latin typeface="Cambria Math" panose="02040503050406030204" pitchFamily="18" charset="0"/>
                                <a:sym typeface="Symbol" panose="05050102010706020507" pitchFamily="18" charset="2"/>
                              </a:rPr>
                              <m:t>𝑙</m:t>
                            </m:r>
                            <m:r>
                              <a:rPr lang="en-US" altLang="zh-TW" i="1">
                                <a:solidFill>
                                  <a:schemeClr val="tx1"/>
                                </a:solidFill>
                                <a:latin typeface="Cambria Math" panose="02040503050406030204" pitchFamily="18" charset="0"/>
                                <a:sym typeface="Symbol" panose="05050102010706020507" pitchFamily="18" charset="2"/>
                              </a:rPr>
                              <m:t>0</m:t>
                            </m:r>
                          </m:sub>
                          <m:sup>
                            <m:r>
                              <a:rPr lang="en-US" altLang="zh-TW" i="1">
                                <a:solidFill>
                                  <a:schemeClr val="tx1"/>
                                </a:solidFill>
                                <a:latin typeface="Cambria Math" panose="02040503050406030204" pitchFamily="18" charset="0"/>
                              </a:rPr>
                              <m:t>𝑜</m:t>
                            </m:r>
                          </m:sup>
                        </m:sSubSup>
                        <m:r>
                          <a:rPr lang="en-US" altLang="zh-TW" i="1">
                            <a:solidFill>
                              <a:schemeClr val="tx1"/>
                            </a:solidFill>
                            <a:latin typeface="Cambria Math" panose="02040503050406030204" pitchFamily="18" charset="0"/>
                          </a:rPr>
                          <m:t>+</m:t>
                        </m:r>
                        <m:nary>
                          <m:naryPr>
                            <m:chr m:val="∑"/>
                            <m:ctrlPr>
                              <a:rPr lang="en-US" altLang="zh-TW" i="1">
                                <a:solidFill>
                                  <a:schemeClr val="tx1"/>
                                </a:solidFill>
                                <a:latin typeface="Cambria Math" panose="02040503050406030204" pitchFamily="18" charset="0"/>
                              </a:rPr>
                            </m:ctrlPr>
                          </m:naryPr>
                          <m:sub>
                            <m:r>
                              <a:rPr lang="en-US" altLang="zh-TW" i="1">
                                <a:solidFill>
                                  <a:schemeClr val="tx1"/>
                                </a:solidFill>
                                <a:latin typeface="Cambria Math" panose="02040503050406030204" pitchFamily="18" charset="0"/>
                              </a:rPr>
                              <m:t>𝑖</m:t>
                            </m:r>
                            <m:r>
                              <a:rPr lang="en-US" altLang="zh-TW" i="1">
                                <a:solidFill>
                                  <a:schemeClr val="tx1"/>
                                </a:solidFill>
                                <a:latin typeface="Cambria Math" panose="02040503050406030204" pitchFamily="18" charset="0"/>
                              </a:rPr>
                              <m:t>=1</m:t>
                            </m:r>
                          </m:sub>
                          <m:sup>
                            <m:r>
                              <a:rPr lang="en-US" altLang="zh-TW" i="1">
                                <a:solidFill>
                                  <a:schemeClr val="tx1"/>
                                </a:solidFill>
                                <a:latin typeface="Cambria Math" panose="02040503050406030204" pitchFamily="18" charset="0"/>
                              </a:rPr>
                              <m:t>𝑝</m:t>
                            </m:r>
                          </m:sup>
                          <m:e>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𝑤</m:t>
                                </m:r>
                              </m:e>
                              <m:sub>
                                <m:r>
                                  <a:rPr lang="en-US" altLang="zh-TW" b="0" i="1" smtClean="0">
                                    <a:solidFill>
                                      <a:schemeClr val="tx1"/>
                                    </a:solidFill>
                                    <a:latin typeface="Cambria Math" panose="02040503050406030204" pitchFamily="18" charset="0"/>
                                  </a:rPr>
                                  <m:t>𝑙</m:t>
                                </m:r>
                                <m:r>
                                  <a:rPr lang="en-US" altLang="zh-TW" i="1">
                                    <a:solidFill>
                                      <a:schemeClr val="tx1"/>
                                    </a:solidFill>
                                    <a:latin typeface="Cambria Math" panose="02040503050406030204" pitchFamily="18" charset="0"/>
                                  </a:rPr>
                                  <m:t>𝑖</m:t>
                                </m:r>
                              </m:sub>
                              <m:sup>
                                <m:r>
                                  <a:rPr lang="en-US" altLang="zh-TW" i="1">
                                    <a:solidFill>
                                      <a:schemeClr val="tx1"/>
                                    </a:solidFill>
                                    <a:latin typeface="Cambria Math" panose="02040503050406030204" pitchFamily="18" charset="0"/>
                                  </a:rPr>
                                  <m:t>𝑜</m:t>
                                </m:r>
                              </m:sup>
                            </m:sSubSup>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𝑎</m:t>
                                </m:r>
                              </m:e>
                              <m:sub>
                                <m:r>
                                  <a:rPr lang="en-US" altLang="zh-TW" i="1">
                                    <a:solidFill>
                                      <a:schemeClr val="tx1"/>
                                    </a:solidFill>
                                    <a:latin typeface="Cambria Math" panose="02040503050406030204" pitchFamily="18" charset="0"/>
                                  </a:rPr>
                                  <m:t>𝑖</m:t>
                                </m:r>
                              </m:sub>
                              <m:sup>
                                <m:r>
                                  <a:rPr lang="en-US" altLang="zh-TW" i="1">
                                    <a:solidFill>
                                      <a:schemeClr val="tx1"/>
                                    </a:solidFill>
                                    <a:latin typeface="Cambria Math" panose="02040503050406030204" pitchFamily="18" charset="0"/>
                                  </a:rPr>
                                  <m:t>𝑐</m:t>
                                </m:r>
                              </m:sup>
                            </m:sSubSup>
                          </m:e>
                        </m:nary>
                      </m:oMath>
                    </m:oMathPara>
                  </a14:m>
                  <a:endParaRPr lang="en-US" altLang="zh-TW" dirty="0">
                    <a:solidFill>
                      <a:schemeClr val="tx1"/>
                    </a:solidFill>
                    <a:latin typeface="Calibri" panose="020F0502020204030204"/>
                    <a:ea typeface="新細明體" panose="02020500000000000000" pitchFamily="18" charset="-120"/>
                  </a:endParaRPr>
                </a:p>
                <a:p>
                  <a:pPr algn="ctr" fontAlgn="auto">
                    <a:spcBef>
                      <a:spcPts val="0"/>
                    </a:spcBef>
                    <a:spcAft>
                      <a:spcPts val="0"/>
                    </a:spcAft>
                  </a:pPr>
                  <a14:m>
                    <m:oMathPara xmlns:m="http://schemas.openxmlformats.org/officeDocument/2006/math">
                      <m:oMathParaPr>
                        <m:jc m:val="centerGroup"/>
                      </m:oMathParaPr>
                      <m:oMath xmlns:m="http://schemas.openxmlformats.org/officeDocument/2006/math">
                        <m:r>
                          <m:rPr>
                            <m:nor/>
                          </m:rPr>
                          <a:rPr lang="en-US" altLang="zh-TW" b="1" i="1" dirty="0"/>
                          <m:t>f</m:t>
                        </m:r>
                        <m:r>
                          <m:rPr>
                            <m:nor/>
                          </m:rPr>
                          <a:rPr lang="en-US" altLang="zh-TW" dirty="0"/>
                          <m:t>(</m:t>
                        </m:r>
                        <m:r>
                          <m:rPr>
                            <m:nor/>
                          </m:rPr>
                          <a:rPr lang="en-US" altLang="zh-TW" b="1" dirty="0"/>
                          <m:t>x</m:t>
                        </m:r>
                        <m:r>
                          <m:rPr>
                            <m:nor/>
                          </m:rPr>
                          <a:rPr lang="en-US" altLang="zh-TW" i="1" baseline="30000" dirty="0"/>
                          <m:t>c</m:t>
                        </m:r>
                        <m:r>
                          <m:rPr>
                            <m:nor/>
                          </m:rPr>
                          <a:rPr lang="en-US" altLang="zh-TW" dirty="0"/>
                          <m:t>,</m:t>
                        </m:r>
                        <m:r>
                          <m:rPr>
                            <m:nor/>
                          </m:rPr>
                          <a:rPr lang="en-US" altLang="zh-TW"/>
                          <m:t> </m:t>
                        </m:r>
                        <m:r>
                          <m:rPr>
                            <m:nor/>
                          </m:rPr>
                          <a:rPr lang="en-US" altLang="zh-TW" b="1"/>
                          <m:t>w</m:t>
                        </m:r>
                        <m:r>
                          <m:rPr>
                            <m:nor/>
                          </m:rPr>
                          <a:rPr lang="en-US" altLang="zh-TW" dirty="0"/>
                          <m:t>)</m:t>
                        </m:r>
                        <m:r>
                          <a:rPr lang="en-US" altLang="zh-TW" i="1">
                            <a:solidFill>
                              <a:schemeClr val="tx1"/>
                            </a:solidFill>
                            <a:latin typeface="Cambria Math" panose="02040503050406030204" pitchFamily="18" charset="0"/>
                          </a:rPr>
                          <m:t>≡</m:t>
                        </m:r>
                        <m:sSup>
                          <m:sSupPr>
                            <m:ctrlPr>
                              <a:rPr lang="en-US" altLang="zh-TW" b="1" i="1">
                                <a:solidFill>
                                  <a:schemeClr val="tx1"/>
                                </a:solidFill>
                                <a:latin typeface="Cambria Math" panose="02040503050406030204" pitchFamily="18" charset="0"/>
                              </a:rPr>
                            </m:ctrlPr>
                          </m:sSupPr>
                          <m:e>
                            <m:r>
                              <a:rPr lang="en-US" altLang="zh-TW" b="1" i="1">
                                <a:solidFill>
                                  <a:schemeClr val="tx1"/>
                                </a:solidFill>
                                <a:latin typeface="Cambria Math" panose="02040503050406030204" pitchFamily="18" charset="0"/>
                              </a:rPr>
                              <m:t> </m:t>
                            </m:r>
                            <m:r>
                              <a:rPr lang="en-US" altLang="zh-TW" b="1" i="0" smtClean="0">
                                <a:solidFill>
                                  <a:schemeClr val="tx1"/>
                                </a:solidFill>
                                <a:latin typeface="Cambria Math"/>
                              </a:rPr>
                              <m:t>𝐖</m:t>
                            </m:r>
                          </m:e>
                          <m:sup>
                            <m:r>
                              <a:rPr lang="en-US" altLang="zh-TW" i="1">
                                <a:solidFill>
                                  <a:schemeClr val="tx1"/>
                                </a:solidFill>
                                <a:latin typeface="Cambria Math" panose="02040503050406030204" pitchFamily="18" charset="0"/>
                              </a:rPr>
                              <m:t>𝑜</m:t>
                            </m:r>
                          </m:sup>
                        </m:sSup>
                        <m:r>
                          <a:rPr lang="en-US" altLang="zh-TW" b="1">
                            <a:solidFill>
                              <a:schemeClr val="tx1"/>
                            </a:solidFill>
                            <a:latin typeface="Cambria Math" panose="02040503050406030204" pitchFamily="18" charset="0"/>
                          </a:rPr>
                          <m:t>𝐚</m:t>
                        </m:r>
                        <m:r>
                          <a:rPr lang="en-US" altLang="zh-TW" i="1">
                            <a:solidFill>
                              <a:schemeClr val="tx1"/>
                            </a:solidFill>
                            <a:latin typeface="Cambria Math" panose="02040503050406030204" pitchFamily="18" charset="0"/>
                          </a:rPr>
                          <m:t>+</m:t>
                        </m:r>
                        <m:sSubSup>
                          <m:sSubSupPr>
                            <m:ctrlPr>
                              <a:rPr lang="en-US" altLang="zh-TW" i="1">
                                <a:solidFill>
                                  <a:schemeClr val="tx1"/>
                                </a:solidFill>
                                <a:latin typeface="Cambria Math" panose="02040503050406030204" pitchFamily="18" charset="0"/>
                              </a:rPr>
                            </m:ctrlPr>
                          </m:sSubSupPr>
                          <m:e>
                            <m:r>
                              <a:rPr lang="en-US" altLang="zh-TW" b="1" i="0">
                                <a:solidFill>
                                  <a:schemeClr val="tx1"/>
                                </a:solidFill>
                                <a:latin typeface="Cambria Math" panose="02040503050406030204" pitchFamily="18" charset="0"/>
                                <a:sym typeface="Symbol" panose="05050102010706020507" pitchFamily="18" charset="2"/>
                              </a:rPr>
                              <m:t>𝐰</m:t>
                            </m:r>
                          </m:e>
                          <m:sub>
                            <m:r>
                              <a:rPr lang="en-US" altLang="zh-TW" i="1">
                                <a:solidFill>
                                  <a:schemeClr val="tx1"/>
                                </a:solidFill>
                                <a:latin typeface="Cambria Math" panose="02040503050406030204" pitchFamily="18" charset="0"/>
                                <a:sym typeface="Symbol" panose="05050102010706020507" pitchFamily="18" charset="2"/>
                              </a:rPr>
                              <m:t>0</m:t>
                            </m:r>
                          </m:sub>
                          <m:sup>
                            <m:r>
                              <a:rPr lang="en-US" altLang="zh-TW" i="1">
                                <a:solidFill>
                                  <a:schemeClr val="tx1"/>
                                </a:solidFill>
                                <a:latin typeface="Cambria Math" panose="02040503050406030204" pitchFamily="18" charset="0"/>
                              </a:rPr>
                              <m:t>𝑜</m:t>
                            </m:r>
                          </m:sup>
                        </m:sSubSup>
                      </m:oMath>
                    </m:oMathPara>
                  </a14:m>
                  <a:endParaRPr lang="zh-TW" altLang="en-US" dirty="0">
                    <a:solidFill>
                      <a:schemeClr val="tx1"/>
                    </a:solidFill>
                    <a:latin typeface="Calibri" panose="020F0502020204030204"/>
                    <a:ea typeface="新細明體" panose="02020500000000000000" pitchFamily="18" charset="-120"/>
                  </a:endParaRPr>
                </a:p>
              </p:txBody>
            </p:sp>
          </mc:Choice>
          <mc:Fallback xmlns="">
            <p:sp>
              <p:nvSpPr>
                <p:cNvPr id="41" name="文字方塊 40">
                  <a:extLst>
                    <a:ext uri="{FF2B5EF4-FFF2-40B4-BE49-F238E27FC236}">
                      <a16:creationId xmlns:a16="http://schemas.microsoft.com/office/drawing/2014/main" id="{3A9EDE24-EC33-4E83-8CBC-74CBF36D1415}"/>
                    </a:ext>
                  </a:extLst>
                </p:cNvPr>
                <p:cNvSpPr txBox="1">
                  <a:spLocks noRot="1" noChangeAspect="1" noMove="1" noResize="1" noEditPoints="1" noAdjustHandles="1" noChangeArrowheads="1" noChangeShapeType="1" noTextEdit="1"/>
                </p:cNvSpPr>
                <p:nvPr/>
              </p:nvSpPr>
              <p:spPr>
                <a:xfrm>
                  <a:off x="-262755" y="543759"/>
                  <a:ext cx="5904318" cy="1682703"/>
                </a:xfrm>
                <a:prstGeom prst="roundRect">
                  <a:avLst/>
                </a:prstGeom>
                <a:blipFill>
                  <a:blip r:embed="rId9"/>
                  <a:stretch>
                    <a:fillRect b="-2646"/>
                  </a:stretch>
                </a:blipFill>
                <a:ln>
                  <a:solidFill>
                    <a:schemeClr val="tx1"/>
                  </a:solidFill>
                </a:ln>
              </p:spPr>
              <p:txBody>
                <a:bodyPr/>
                <a:lstStyle/>
                <a:p>
                  <a:r>
                    <a:rPr lang="zh-TW" altLang="en-US">
                      <a:noFill/>
                    </a:rPr>
                    <a:t> </a:t>
                  </a:r>
                </a:p>
              </p:txBody>
            </p:sp>
          </mc:Fallback>
        </mc:AlternateContent>
      </p:grpSp>
      <p:sp>
        <p:nvSpPr>
          <p:cNvPr id="42" name="矩形 41">
            <a:extLst>
              <a:ext uri="{FF2B5EF4-FFF2-40B4-BE49-F238E27FC236}">
                <a16:creationId xmlns:a16="http://schemas.microsoft.com/office/drawing/2014/main" id="{805C9F45-FDD4-43E0-9A30-D5FA081F99A1}"/>
              </a:ext>
            </a:extLst>
          </p:cNvPr>
          <p:cNvSpPr/>
          <p:nvPr/>
        </p:nvSpPr>
        <p:spPr>
          <a:xfrm>
            <a:off x="347129" y="3094398"/>
            <a:ext cx="4032448" cy="832136"/>
          </a:xfrm>
          <a:prstGeom prst="rect">
            <a:avLst/>
          </a:prstGeom>
          <a:solidFill>
            <a:schemeClr val="accent1">
              <a:lumMod val="40000"/>
              <a:lumOff val="60000"/>
              <a:alpha val="3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Output Layer </a:t>
            </a:r>
          </a:p>
        </p:txBody>
      </p:sp>
      <p:sp>
        <p:nvSpPr>
          <p:cNvPr id="44" name="矩形 43">
            <a:extLst>
              <a:ext uri="{FF2B5EF4-FFF2-40B4-BE49-F238E27FC236}">
                <a16:creationId xmlns:a16="http://schemas.microsoft.com/office/drawing/2014/main" id="{75AA101C-B1C3-4757-B7BD-DDCB633C5D8C}"/>
              </a:ext>
            </a:extLst>
          </p:cNvPr>
          <p:cNvSpPr/>
          <p:nvPr/>
        </p:nvSpPr>
        <p:spPr>
          <a:xfrm>
            <a:off x="347129" y="3913152"/>
            <a:ext cx="4032448" cy="920288"/>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45" name="橢圓 44">
            <a:extLst>
              <a:ext uri="{FF2B5EF4-FFF2-40B4-BE49-F238E27FC236}">
                <a16:creationId xmlns:a16="http://schemas.microsoft.com/office/drawing/2014/main" id="{DDA4EADE-0181-461D-8BCA-EC9A4834C390}"/>
              </a:ext>
            </a:extLst>
          </p:cNvPr>
          <p:cNvSpPr/>
          <p:nvPr/>
        </p:nvSpPr>
        <p:spPr>
          <a:xfrm>
            <a:off x="1945167"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1</a:t>
            </a:r>
            <a:endParaRPr lang="zh-TW" altLang="en-US" sz="3300" dirty="0">
              <a:solidFill>
                <a:prstClr val="black"/>
              </a:solidFill>
            </a:endParaRPr>
          </a:p>
        </p:txBody>
      </p:sp>
      <p:sp>
        <p:nvSpPr>
          <p:cNvPr id="46" name="橢圓 45">
            <a:extLst>
              <a:ext uri="{FF2B5EF4-FFF2-40B4-BE49-F238E27FC236}">
                <a16:creationId xmlns:a16="http://schemas.microsoft.com/office/drawing/2014/main" id="{F926C210-8555-446A-B655-E92FBD38FB31}"/>
              </a:ext>
            </a:extLst>
          </p:cNvPr>
          <p:cNvSpPr/>
          <p:nvPr/>
        </p:nvSpPr>
        <p:spPr>
          <a:xfrm>
            <a:off x="2665465"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2</a:t>
            </a:r>
            <a:endParaRPr lang="zh-TW" altLang="en-US" sz="3300" dirty="0">
              <a:solidFill>
                <a:prstClr val="black"/>
              </a:solidFill>
            </a:endParaRPr>
          </a:p>
        </p:txBody>
      </p:sp>
      <p:sp>
        <p:nvSpPr>
          <p:cNvPr id="47" name="橢圓 46">
            <a:extLst>
              <a:ext uri="{FF2B5EF4-FFF2-40B4-BE49-F238E27FC236}">
                <a16:creationId xmlns:a16="http://schemas.microsoft.com/office/drawing/2014/main" id="{8C0585A1-A84C-4E64-BB0F-A9994A604BFA}"/>
              </a:ext>
            </a:extLst>
          </p:cNvPr>
          <p:cNvSpPr/>
          <p:nvPr/>
        </p:nvSpPr>
        <p:spPr>
          <a:xfrm>
            <a:off x="3660139"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i="1" dirty="0">
                <a:solidFill>
                  <a:prstClr val="black"/>
                </a:solidFill>
              </a:rPr>
              <a:t>p</a:t>
            </a:r>
            <a:endParaRPr lang="zh-TW" altLang="en-US" sz="3300" i="1" dirty="0">
              <a:solidFill>
                <a:prstClr val="black"/>
              </a:solidFill>
            </a:endParaRPr>
          </a:p>
        </p:txBody>
      </p:sp>
      <p:sp>
        <p:nvSpPr>
          <p:cNvPr id="48" name="文字方塊 47">
            <a:extLst>
              <a:ext uri="{FF2B5EF4-FFF2-40B4-BE49-F238E27FC236}">
                <a16:creationId xmlns:a16="http://schemas.microsoft.com/office/drawing/2014/main" id="{DFFDB881-52CF-4019-A390-61D15AE6B2DB}"/>
              </a:ext>
            </a:extLst>
          </p:cNvPr>
          <p:cNvSpPr txBox="1"/>
          <p:nvPr/>
        </p:nvSpPr>
        <p:spPr>
          <a:xfrm>
            <a:off x="3214606" y="3977836"/>
            <a:ext cx="569387" cy="553998"/>
          </a:xfrm>
          <a:prstGeom prst="rect">
            <a:avLst/>
          </a:prstGeom>
          <a:noFill/>
        </p:spPr>
        <p:txBody>
          <a:bodyPr wrap="none" rtlCol="0">
            <a:spAutoFit/>
          </a:bodyPr>
          <a:lstStyle/>
          <a:p>
            <a:r>
              <a:rPr lang="en-US" altLang="zh-TW" sz="3000" dirty="0">
                <a:solidFill>
                  <a:prstClr val="black"/>
                </a:solidFill>
              </a:rPr>
              <a:t>…</a:t>
            </a:r>
            <a:endParaRPr lang="zh-TW" altLang="en-US" sz="3000" dirty="0">
              <a:solidFill>
                <a:prstClr val="black"/>
              </a:solidFill>
            </a:endParaRPr>
          </a:p>
        </p:txBody>
      </p:sp>
      <p:sp>
        <p:nvSpPr>
          <p:cNvPr id="49" name="橢圓 48">
            <a:extLst>
              <a:ext uri="{FF2B5EF4-FFF2-40B4-BE49-F238E27FC236}">
                <a16:creationId xmlns:a16="http://schemas.microsoft.com/office/drawing/2014/main" id="{81F46AC4-C663-41E2-9A83-4A6FCA0E1319}"/>
              </a:ext>
            </a:extLst>
          </p:cNvPr>
          <p:cNvSpPr/>
          <p:nvPr/>
        </p:nvSpPr>
        <p:spPr>
          <a:xfrm>
            <a:off x="2792328" y="3186750"/>
            <a:ext cx="612161" cy="6096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3300" i="1" dirty="0">
                <a:solidFill>
                  <a:prstClr val="black"/>
                </a:solidFill>
                <a:latin typeface="Times New Roman" panose="02020603050405020304" pitchFamily="18" charset="0"/>
                <a:cs typeface="Times New Roman" panose="02020603050405020304" pitchFamily="18" charset="0"/>
              </a:rPr>
              <a:t>l</a:t>
            </a:r>
            <a:endParaRPr lang="zh-TW" altLang="en-US" sz="3300" i="1" dirty="0">
              <a:solidFill>
                <a:prstClr val="black"/>
              </a:solidFill>
              <a:latin typeface="Times New Roman" panose="02020603050405020304" pitchFamily="18" charset="0"/>
              <a:cs typeface="Times New Roman" panose="02020603050405020304" pitchFamily="18" charset="0"/>
            </a:endParaRPr>
          </a:p>
        </p:txBody>
      </p:sp>
      <p:cxnSp>
        <p:nvCxnSpPr>
          <p:cNvPr id="50" name="直線單箭頭接點 49">
            <a:extLst>
              <a:ext uri="{FF2B5EF4-FFF2-40B4-BE49-F238E27FC236}">
                <a16:creationId xmlns:a16="http://schemas.microsoft.com/office/drawing/2014/main" id="{9B53605F-7685-49F8-ACFD-3C438489F589}"/>
              </a:ext>
            </a:extLst>
          </p:cNvPr>
          <p:cNvCxnSpPr>
            <a:stCxn id="47" idx="0"/>
            <a:endCxn id="49" idx="4"/>
          </p:cNvCxnSpPr>
          <p:nvPr/>
        </p:nvCxnSpPr>
        <p:spPr>
          <a:xfrm flipH="1" flipV="1">
            <a:off x="3098413" y="3796350"/>
            <a:ext cx="867815"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91131A52-9C47-403D-A8A6-15157350642F}"/>
              </a:ext>
            </a:extLst>
          </p:cNvPr>
          <p:cNvCxnSpPr>
            <a:stCxn id="46" idx="0"/>
            <a:endCxn id="49" idx="4"/>
          </p:cNvCxnSpPr>
          <p:nvPr/>
        </p:nvCxnSpPr>
        <p:spPr>
          <a:xfrm flipV="1">
            <a:off x="2971517" y="3796350"/>
            <a:ext cx="126870"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4605186C-2448-45EC-ADA3-0F7A1171B5F7}"/>
              </a:ext>
            </a:extLst>
          </p:cNvPr>
          <p:cNvCxnSpPr>
            <a:stCxn id="45" idx="0"/>
            <a:endCxn id="49" idx="4"/>
          </p:cNvCxnSpPr>
          <p:nvPr/>
        </p:nvCxnSpPr>
        <p:spPr>
          <a:xfrm flipV="1">
            <a:off x="2250995" y="3796350"/>
            <a:ext cx="847403"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5D020A7E-6740-4DBA-A332-B04D24EE94D2}"/>
                  </a:ext>
                </a:extLst>
              </p:cNvPr>
              <p:cNvSpPr txBox="1"/>
              <p:nvPr/>
            </p:nvSpPr>
            <p:spPr>
              <a:xfrm>
                <a:off x="339574" y="4933293"/>
                <a:ext cx="8336882" cy="1247008"/>
              </a:xfrm>
              <a:prstGeom prst="roundRect">
                <a:avLst/>
              </a:prstGeom>
              <a:noFill/>
              <a:ln>
                <a:solidFill>
                  <a:schemeClr val="tx1"/>
                </a:solidFill>
              </a:ln>
            </p:spPr>
            <p:txBody>
              <a:bodyPr wrap="square" lIns="0" tIns="0" rIns="0" bIns="0" rtlCol="0">
                <a:spAutoFit/>
              </a:bodyPr>
              <a:lstStyle/>
              <a:p>
                <a:pPr marL="264160" marR="93980" lvl="0" indent="-243840"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200" i="1" smtClean="0">
                              <a:solidFill>
                                <a:schemeClr val="tx1"/>
                              </a:solidFill>
                              <a:latin typeface="Cambria Math" panose="02040503050406030204" pitchFamily="18" charset="0"/>
                              <a:sym typeface="Symbol" panose="05050102010706020507" pitchFamily="18" charset="2"/>
                            </a:rPr>
                          </m:ctrlPr>
                        </m:sSubPr>
                        <m:e>
                          <m:r>
                            <a:rPr lang="en-US" altLang="zh-TW" sz="1200">
                              <a:solidFill>
                                <a:schemeClr val="tx1"/>
                              </a:solidFill>
                              <a:latin typeface="Cambria Math"/>
                            </a:rPr>
                            <m:t>𝐸</m:t>
                          </m:r>
                        </m:e>
                        <m:sub>
                          <m:r>
                            <a:rPr lang="en-US" altLang="zh-TW" sz="1200" b="0" i="1" smtClean="0">
                              <a:solidFill>
                                <a:schemeClr val="tx1"/>
                              </a:solidFill>
                              <a:latin typeface="Cambria Math" panose="02040503050406030204" pitchFamily="18" charset="0"/>
                              <a:sym typeface="Symbol" panose="05050102010706020507" pitchFamily="18" charset="2"/>
                            </a:rPr>
                            <m:t>𝑁</m:t>
                          </m:r>
                        </m:sub>
                      </m:sSub>
                      <m:d>
                        <m:dPr>
                          <m:ctrlPr>
                            <a:rPr lang="en-US" altLang="zh-TW" sz="1200" i="1">
                              <a:solidFill>
                                <a:schemeClr val="tx1"/>
                              </a:solidFill>
                              <a:latin typeface="Cambria Math" panose="02040503050406030204" pitchFamily="18" charset="0"/>
                            </a:rPr>
                          </m:ctrlPr>
                        </m:dPr>
                        <m:e>
                          <m:r>
                            <a:rPr lang="en-US" altLang="zh-TW" sz="1200" b="1">
                              <a:solidFill>
                                <a:schemeClr val="tx1"/>
                              </a:solidFill>
                              <a:latin typeface="Cambria Math" panose="02040503050406030204" pitchFamily="18" charset="0"/>
                            </a:rPr>
                            <m:t>𝐰</m:t>
                          </m:r>
                        </m:e>
                      </m:d>
                      <m:r>
                        <a:rPr lang="en-US" altLang="zh-TW" sz="1200" i="1">
                          <a:solidFill>
                            <a:schemeClr val="tx1"/>
                          </a:solidFill>
                          <a:latin typeface="Cambria Math" panose="02040503050406030204" pitchFamily="18" charset="0"/>
                        </a:rPr>
                        <m:t>≡ </m:t>
                      </m:r>
                      <m:f>
                        <m:fPr>
                          <m:ctrlPr>
                            <a:rPr lang="en-US" altLang="zh-TW" sz="1200" i="1" smtClean="0">
                              <a:solidFill>
                                <a:schemeClr val="tx1"/>
                              </a:solidFill>
                              <a:latin typeface="Cambria Math" panose="02040503050406030204" pitchFamily="18" charset="0"/>
                            </a:rPr>
                          </m:ctrlPr>
                        </m:fPr>
                        <m:num>
                          <m:r>
                            <a:rPr lang="en-US" altLang="zh-TW" sz="1200" i="1">
                              <a:solidFill>
                                <a:schemeClr val="tx1"/>
                              </a:solidFill>
                              <a:latin typeface="Cambria Math"/>
                            </a:rPr>
                            <m:t>1</m:t>
                          </m:r>
                        </m:num>
                        <m:den>
                          <m:r>
                            <a:rPr lang="en-US" altLang="zh-TW" sz="1200" b="0" i="1" smtClean="0">
                              <a:solidFill>
                                <a:schemeClr val="tx1"/>
                              </a:solidFill>
                              <a:latin typeface="Cambria Math" panose="02040503050406030204" pitchFamily="18" charset="0"/>
                            </a:rPr>
                            <m:t>𝑁</m:t>
                          </m:r>
                        </m:den>
                      </m:f>
                      <m:nary>
                        <m:naryPr>
                          <m:chr m:val="∑"/>
                          <m:supHide m:val="on"/>
                          <m:ctrlPr>
                            <a:rPr lang="en-US" altLang="zh-TW" sz="1200" i="1">
                              <a:solidFill>
                                <a:schemeClr val="tx1"/>
                              </a:solidFill>
                              <a:latin typeface="Cambria Math" panose="02040503050406030204" pitchFamily="18" charset="0"/>
                            </a:rPr>
                          </m:ctrlPr>
                        </m:naryPr>
                        <m:sub>
                          <m:r>
                            <m:rPr>
                              <m:brk m:alnAt="23"/>
                            </m:rPr>
                            <a:rPr lang="en-US" altLang="zh-TW" sz="1200" i="1">
                              <a:solidFill>
                                <a:schemeClr val="tx1"/>
                              </a:solidFill>
                              <a:latin typeface="Cambria Math" panose="02040503050406030204" pitchFamily="18" charset="0"/>
                            </a:rPr>
                            <m:t>𝑐</m:t>
                          </m:r>
                          <m:r>
                            <a:rPr lang="en-US" altLang="zh-TW" sz="1200" i="1" smtClean="0">
                              <a:solidFill>
                                <a:schemeClr val="tx1"/>
                              </a:solidFill>
                              <a:latin typeface="Cambria Math"/>
                              <a:ea typeface="Cambria Math"/>
                            </a:rPr>
                            <m:t>∈</m:t>
                          </m:r>
                          <m:r>
                            <a:rPr lang="en-US" altLang="zh-TW" sz="1200" b="1" i="0" smtClean="0">
                              <a:solidFill>
                                <a:schemeClr val="tx1"/>
                              </a:solidFill>
                              <a:latin typeface="Cambria Math"/>
                              <a:ea typeface="Cambria Math"/>
                            </a:rPr>
                            <m:t>𝐈</m:t>
                          </m:r>
                        </m:sub>
                        <m:sup/>
                        <m:e>
                          <m:nary>
                            <m:naryPr>
                              <m:chr m:val="∑"/>
                              <m:limLoc m:val="subSup"/>
                              <m:ctrlPr>
                                <a:rPr lang="en-US" altLang="zh-TW" sz="1200" b="0" i="1" smtClean="0">
                                  <a:solidFill>
                                    <a:schemeClr val="tx1"/>
                                  </a:solidFill>
                                  <a:latin typeface="Cambria Math" panose="02040503050406030204" pitchFamily="18" charset="0"/>
                                  <a:ea typeface="Cambria Math"/>
                                </a:rPr>
                              </m:ctrlPr>
                            </m:naryPr>
                            <m:sub>
                              <m:r>
                                <m:rPr>
                                  <m:brk m:alnAt="25"/>
                                </m:rPr>
                                <a:rPr lang="en-US" altLang="zh-TW" sz="1200" b="0" i="1" smtClean="0">
                                  <a:solidFill>
                                    <a:schemeClr val="tx1"/>
                                  </a:solidFill>
                                  <a:latin typeface="Cambria Math"/>
                                  <a:ea typeface="Cambria Math"/>
                                </a:rPr>
                                <m:t>𝑙</m:t>
                              </m:r>
                              <m:r>
                                <a:rPr lang="en-US" altLang="zh-TW" sz="1200" b="0" i="1" smtClean="0">
                                  <a:solidFill>
                                    <a:schemeClr val="tx1"/>
                                  </a:solidFill>
                                  <a:latin typeface="Cambria Math"/>
                                  <a:ea typeface="Cambria Math"/>
                                </a:rPr>
                                <m:t>=1</m:t>
                              </m:r>
                            </m:sub>
                            <m:sup>
                              <m:r>
                                <a:rPr lang="en-US" altLang="zh-TW" sz="1200" b="0" i="1" smtClean="0">
                                  <a:solidFill>
                                    <a:schemeClr val="tx1"/>
                                  </a:solidFill>
                                  <a:latin typeface="Cambria Math"/>
                                  <a:ea typeface="Cambria Math"/>
                                </a:rPr>
                                <m:t>𝑞</m:t>
                              </m:r>
                            </m:sup>
                            <m:e>
                              <m:sSup>
                                <m:sSupPr>
                                  <m:ctrlPr>
                                    <a:rPr lang="en-US" altLang="zh-TW" sz="1200" i="1">
                                      <a:solidFill>
                                        <a:schemeClr val="tx1"/>
                                      </a:solidFill>
                                      <a:latin typeface="Cambria Math" panose="02040503050406030204" pitchFamily="18" charset="0"/>
                                    </a:rPr>
                                  </m:ctrlPr>
                                </m:sSupPr>
                                <m:e>
                                  <m:d>
                                    <m:dPr>
                                      <m:ctrlPr>
                                        <a:rPr lang="en-US" altLang="zh-TW" sz="1200" i="1">
                                          <a:solidFill>
                                            <a:schemeClr val="tx1"/>
                                          </a:solidFill>
                                          <a:latin typeface="Cambria Math" panose="02040503050406030204" pitchFamily="18" charset="0"/>
                                        </a:rPr>
                                      </m:ctrlPr>
                                    </m:dPr>
                                    <m:e>
                                      <m:sSub>
                                        <m:sSubPr>
                                          <m:ctrlPr>
                                            <a:rPr lang="en-US" altLang="zh-TW" sz="1200" i="1" dirty="0">
                                              <a:solidFill>
                                                <a:schemeClr val="tx1"/>
                                              </a:solidFill>
                                              <a:latin typeface="Cambria Math" panose="02040503050406030204" pitchFamily="18" charset="0"/>
                                              <a:sym typeface="Symbol"/>
                                            </a:rPr>
                                          </m:ctrlPr>
                                        </m:sSubPr>
                                        <m:e>
                                          <m:r>
                                            <a:rPr lang="en-US" altLang="zh-TW" sz="1200" i="1" dirty="0">
                                              <a:solidFill>
                                                <a:schemeClr val="tx1"/>
                                              </a:solidFill>
                                              <a:latin typeface="Cambria Math" panose="02040503050406030204" pitchFamily="18" charset="0"/>
                                              <a:sym typeface="Symbol"/>
                                            </a:rPr>
                                            <m:t>𝑓</m:t>
                                          </m:r>
                                        </m:e>
                                        <m:sub>
                                          <m:r>
                                            <a:rPr lang="en-US" altLang="zh-TW" sz="1200" i="1" dirty="0">
                                              <a:solidFill>
                                                <a:schemeClr val="tx1"/>
                                              </a:solidFill>
                                              <a:latin typeface="Cambria Math" panose="02040503050406030204" pitchFamily="18" charset="0"/>
                                              <a:sym typeface="Symbol"/>
                                            </a:rPr>
                                            <m:t>𝑙</m:t>
                                          </m:r>
                                        </m:sub>
                                      </m:sSub>
                                      <m:r>
                                        <m:rPr>
                                          <m:nor/>
                                        </m:rPr>
                                        <a:rPr lang="en-US" altLang="zh-TW" sz="1200" dirty="0">
                                          <a:solidFill>
                                            <a:schemeClr val="tx1"/>
                                          </a:solidFill>
                                          <a:latin typeface="Times New Roman" panose="02020603050405020304" pitchFamily="18" charset="0"/>
                                          <a:cs typeface="Times New Roman" panose="02020603050405020304" pitchFamily="18" charset="0"/>
                                        </a:rPr>
                                        <m:t>(</m:t>
                                      </m:r>
                                      <m:r>
                                        <m:rPr>
                                          <m:nor/>
                                        </m:rPr>
                                        <a:rPr lang="en-US" altLang="zh-TW" sz="1200" b="1" dirty="0">
                                          <a:solidFill>
                                            <a:schemeClr val="tx1"/>
                                          </a:solidFill>
                                          <a:latin typeface="Times New Roman" panose="02020603050405020304" pitchFamily="18" charset="0"/>
                                          <a:cs typeface="Times New Roman" panose="02020603050405020304" pitchFamily="18" charset="0"/>
                                        </a:rPr>
                                        <m:t>x</m:t>
                                      </m:r>
                                      <m:r>
                                        <m:rPr>
                                          <m:nor/>
                                        </m:rPr>
                                        <a:rPr lang="en-US" altLang="zh-TW" sz="1200" i="1" baseline="30000" dirty="0">
                                          <a:solidFill>
                                            <a:schemeClr val="tx1"/>
                                          </a:solidFill>
                                          <a:latin typeface="Times New Roman" panose="02020603050405020304" pitchFamily="18" charset="0"/>
                                          <a:cs typeface="Times New Roman" panose="02020603050405020304" pitchFamily="18" charset="0"/>
                                        </a:rPr>
                                        <m:t>c</m:t>
                                      </m:r>
                                      <m:r>
                                        <m:rPr>
                                          <m:nor/>
                                        </m:rPr>
                                        <a:rPr lang="en-US" altLang="zh-TW" sz="1200" dirty="0">
                                          <a:solidFill>
                                            <a:schemeClr val="tx1"/>
                                          </a:solidFill>
                                          <a:latin typeface="Times New Roman" panose="02020603050405020304" pitchFamily="18" charset="0"/>
                                          <a:cs typeface="Times New Roman" panose="02020603050405020304" pitchFamily="18" charset="0"/>
                                        </a:rPr>
                                        <m:t>,</m:t>
                                      </m:r>
                                      <m:r>
                                        <m:rPr>
                                          <m:nor/>
                                        </m:rPr>
                                        <a:rPr lang="en-US" altLang="zh-TW" sz="1200" b="1" dirty="0">
                                          <a:solidFill>
                                            <a:schemeClr val="tx1"/>
                                          </a:solidFill>
                                          <a:latin typeface="Times New Roman" panose="02020603050405020304" pitchFamily="18" charset="0"/>
                                          <a:cs typeface="Times New Roman" panose="02020603050405020304" pitchFamily="18" charset="0"/>
                                        </a:rPr>
                                        <m:t>w</m:t>
                                      </m:r>
                                      <m:r>
                                        <m:rPr>
                                          <m:nor/>
                                        </m:rPr>
                                        <a:rPr lang="en-US" altLang="zh-TW" sz="1200" dirty="0">
                                          <a:solidFill>
                                            <a:schemeClr val="tx1"/>
                                          </a:solidFill>
                                          <a:latin typeface="Times New Roman" panose="02020603050405020304" pitchFamily="18" charset="0"/>
                                          <a:cs typeface="Times New Roman" panose="02020603050405020304" pitchFamily="18" charset="0"/>
                                        </a:rPr>
                                        <m:t>)</m:t>
                                      </m:r>
                                      <m:r>
                                        <m:rPr>
                                          <m:nor/>
                                        </m:rPr>
                                        <a:rPr lang="en-GB" altLang="zh-TW" sz="1200" dirty="0">
                                          <a:solidFill>
                                            <a:schemeClr val="tx1"/>
                                          </a:solidFill>
                                          <a:latin typeface="Times New Roman" panose="02020603050405020304" pitchFamily="18" charset="0"/>
                                          <a:cs typeface="Times New Roman" panose="02020603050405020304" pitchFamily="18" charset="0"/>
                                          <a:sym typeface="Symbol"/>
                                        </a:rPr>
                                        <m:t>−</m:t>
                                      </m:r>
                                      <m:sSubSup>
                                        <m:sSubSupPr>
                                          <m:ctrlPr>
                                            <a:rPr lang="zh-TW" altLang="zh-TW" sz="1200" i="1" kern="100">
                                              <a:solidFill>
                                                <a:schemeClr val="tx1"/>
                                              </a:solidFill>
                                              <a:latin typeface="Cambria Math" panose="02040503050406030204" pitchFamily="18" charset="0"/>
                                            </a:rPr>
                                          </m:ctrlPr>
                                        </m:sSubSupPr>
                                        <m:e>
                                          <m:r>
                                            <a:rPr lang="en-US" altLang="zh-TW" sz="1200" i="1" kern="100">
                                              <a:solidFill>
                                                <a:schemeClr val="tx1"/>
                                              </a:solidFill>
                                              <a:latin typeface="Cambria Math"/>
                                            </a:rPr>
                                            <m:t>𝑦</m:t>
                                          </m:r>
                                        </m:e>
                                        <m:sub>
                                          <m:r>
                                            <a:rPr lang="en-US" altLang="zh-TW" sz="1200" i="1" kern="100">
                                              <a:solidFill>
                                                <a:schemeClr val="tx1"/>
                                              </a:solidFill>
                                              <a:latin typeface="Cambria Math"/>
                                            </a:rPr>
                                            <m:t>𝑙</m:t>
                                          </m:r>
                                        </m:sub>
                                        <m:sup>
                                          <m:r>
                                            <a:rPr lang="en-GB" altLang="zh-TW" sz="1200" i="1" kern="100">
                                              <a:solidFill>
                                                <a:schemeClr val="tx1"/>
                                              </a:solidFill>
                                              <a:latin typeface="Cambria Math"/>
                                            </a:rPr>
                                            <m:t>𝑐</m:t>
                                          </m:r>
                                        </m:sup>
                                      </m:sSubSup>
                                    </m:e>
                                  </m:d>
                                </m:e>
                                <m:sup>
                                  <m:r>
                                    <a:rPr lang="en-US" altLang="zh-TW" sz="1200" i="1">
                                      <a:solidFill>
                                        <a:schemeClr val="tx1"/>
                                      </a:solidFill>
                                      <a:latin typeface="Cambria Math" panose="02040503050406030204" pitchFamily="18" charset="0"/>
                                    </a:rPr>
                                    <m:t>2</m:t>
                                  </m:r>
                                </m:sup>
                              </m:sSup>
                            </m:e>
                          </m:nary>
                        </m:e>
                      </m:nary>
                      <m:r>
                        <m:rPr>
                          <m:nor/>
                        </m:rPr>
                        <a:rPr lang="en-US" altLang="zh-TW" sz="1200" dirty="0">
                          <a:solidFill>
                            <a:schemeClr val="tx1"/>
                          </a:solidFill>
                        </a:rPr>
                        <m:t>: </m:t>
                      </m:r>
                      <m:r>
                        <m:rPr>
                          <m:nor/>
                        </m:rPr>
                        <a:rPr lang="en-US" altLang="zh-TW" sz="1200" dirty="0">
                          <a:solidFill>
                            <a:schemeClr val="tx1"/>
                          </a:solidFill>
                        </a:rPr>
                        <m:t>the</m:t>
                      </m:r>
                      <m:r>
                        <m:rPr>
                          <m:nor/>
                        </m:rPr>
                        <a:rPr lang="en-US" altLang="zh-TW" sz="1200" dirty="0">
                          <a:solidFill>
                            <a:schemeClr val="tx1"/>
                          </a:solidFill>
                        </a:rPr>
                        <m:t> </m:t>
                      </m:r>
                      <m:r>
                        <m:rPr>
                          <m:nor/>
                        </m:rPr>
                        <a:rPr lang="en-US" altLang="zh-TW" sz="1200" dirty="0">
                          <a:solidFill>
                            <a:schemeClr val="tx1"/>
                          </a:solidFill>
                        </a:rPr>
                        <m:t>loss</m:t>
                      </m:r>
                      <m:r>
                        <m:rPr>
                          <m:nor/>
                        </m:rPr>
                        <a:rPr lang="en-US" altLang="zh-TW" sz="1200" dirty="0">
                          <a:solidFill>
                            <a:schemeClr val="tx1"/>
                          </a:solidFill>
                        </a:rPr>
                        <m:t> </m:t>
                      </m:r>
                      <m:r>
                        <m:rPr>
                          <m:nor/>
                        </m:rPr>
                        <a:rPr lang="en-US" altLang="zh-TW" sz="1200" dirty="0">
                          <a:solidFill>
                            <a:schemeClr val="tx1"/>
                          </a:solidFill>
                        </a:rPr>
                        <m:t>function</m:t>
                      </m:r>
                      <m:r>
                        <m:rPr>
                          <m:nor/>
                        </m:rPr>
                        <a:rPr lang="en-US" altLang="zh-TW" sz="1200" dirty="0">
                          <a:solidFill>
                            <a:schemeClr val="tx1"/>
                          </a:solidFill>
                        </a:rPr>
                        <m:t>;</m:t>
                      </m:r>
                    </m:oMath>
                  </m:oMathPara>
                </a14:m>
                <a:endParaRPr lang="en-US" altLang="zh-TW" sz="1200" dirty="0">
                  <a:solidFill>
                    <a:schemeClr val="tx1"/>
                  </a:solidFill>
                </a:endParaRPr>
              </a:p>
              <a:p>
                <a:pPr marR="93980" lvl="0" indent="20638"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200" i="1">
                              <a:solidFill>
                                <a:schemeClr val="tx1"/>
                              </a:solidFill>
                              <a:latin typeface="Cambria Math" panose="02040503050406030204" pitchFamily="18" charset="0"/>
                              <a:sym typeface="Symbol" panose="05050102010706020507" pitchFamily="18" charset="2"/>
                            </a:rPr>
                          </m:ctrlPr>
                        </m:sSubPr>
                        <m:e>
                          <m:r>
                            <a:rPr lang="en-US" altLang="zh-TW" sz="1200">
                              <a:solidFill>
                                <a:schemeClr val="tx1"/>
                              </a:solidFill>
                              <a:latin typeface="Cambria Math"/>
                            </a:rPr>
                            <m:t>𝐸</m:t>
                          </m:r>
                        </m:e>
                        <m:sub>
                          <m:r>
                            <a:rPr lang="en-US" altLang="zh-TW" sz="1200" b="0" i="1" smtClean="0">
                              <a:solidFill>
                                <a:schemeClr val="tx1"/>
                              </a:solidFill>
                              <a:latin typeface="Cambria Math" panose="02040503050406030204" pitchFamily="18" charset="0"/>
                              <a:sym typeface="Symbol" panose="05050102010706020507" pitchFamily="18" charset="2"/>
                            </a:rPr>
                            <m:t>𝑁</m:t>
                          </m:r>
                        </m:sub>
                      </m:sSub>
                      <m:d>
                        <m:dPr>
                          <m:ctrlPr>
                            <a:rPr lang="en-US" altLang="zh-TW" sz="1200" i="1">
                              <a:solidFill>
                                <a:schemeClr val="tx1"/>
                              </a:solidFill>
                              <a:latin typeface="Cambria Math" panose="02040503050406030204" pitchFamily="18" charset="0"/>
                            </a:rPr>
                          </m:ctrlPr>
                        </m:dPr>
                        <m:e>
                          <m:r>
                            <a:rPr lang="en-US" altLang="zh-TW" sz="1200" b="1">
                              <a:solidFill>
                                <a:schemeClr val="tx1"/>
                              </a:solidFill>
                              <a:latin typeface="Cambria Math" panose="02040503050406030204" pitchFamily="18" charset="0"/>
                            </a:rPr>
                            <m:t>𝐰</m:t>
                          </m:r>
                        </m:e>
                      </m:d>
                      <m:r>
                        <a:rPr lang="en-US" altLang="zh-TW" sz="1200" i="1">
                          <a:solidFill>
                            <a:schemeClr val="tx1"/>
                          </a:solidFill>
                          <a:latin typeface="Cambria Math" panose="02040503050406030204" pitchFamily="18" charset="0"/>
                        </a:rPr>
                        <m:t>≡</m:t>
                      </m:r>
                      <m:f>
                        <m:fPr>
                          <m:ctrlPr>
                            <a:rPr lang="en-US" altLang="zh-TW" sz="1200" i="1" smtClean="0">
                              <a:solidFill>
                                <a:schemeClr val="tx1"/>
                              </a:solidFill>
                              <a:latin typeface="Cambria Math" panose="02040503050406030204" pitchFamily="18" charset="0"/>
                            </a:rPr>
                          </m:ctrlPr>
                        </m:fPr>
                        <m:num>
                          <m:r>
                            <a:rPr lang="en-US" altLang="zh-TW" sz="1200" i="1">
                              <a:solidFill>
                                <a:schemeClr val="tx1"/>
                              </a:solidFill>
                              <a:latin typeface="Cambria Math"/>
                            </a:rPr>
                            <m:t>1</m:t>
                          </m:r>
                        </m:num>
                        <m:den>
                          <m:r>
                            <a:rPr lang="en-US" altLang="zh-TW" sz="1200" b="0" i="1" smtClean="0">
                              <a:solidFill>
                                <a:schemeClr val="tx1"/>
                              </a:solidFill>
                              <a:latin typeface="Cambria Math" panose="02040503050406030204" pitchFamily="18" charset="0"/>
                            </a:rPr>
                            <m:t>𝑁</m:t>
                          </m:r>
                        </m:den>
                      </m:f>
                      <m:nary>
                        <m:naryPr>
                          <m:chr m:val="∑"/>
                          <m:supHide m:val="on"/>
                          <m:ctrlPr>
                            <a:rPr lang="en-US" altLang="zh-TW" sz="1200" i="1">
                              <a:solidFill>
                                <a:schemeClr val="tx1"/>
                              </a:solidFill>
                              <a:latin typeface="Cambria Math" panose="02040503050406030204" pitchFamily="18" charset="0"/>
                            </a:rPr>
                          </m:ctrlPr>
                        </m:naryPr>
                        <m:sub>
                          <m:r>
                            <m:rPr>
                              <m:brk m:alnAt="23"/>
                            </m:rPr>
                            <a:rPr lang="en-US" altLang="zh-TW" sz="1200" i="1">
                              <a:solidFill>
                                <a:schemeClr val="tx1"/>
                              </a:solidFill>
                              <a:latin typeface="Cambria Math" panose="02040503050406030204" pitchFamily="18" charset="0"/>
                            </a:rPr>
                            <m:t>𝑐</m:t>
                          </m:r>
                          <m:r>
                            <a:rPr lang="en-US" altLang="zh-TW" sz="1200" i="1">
                              <a:solidFill>
                                <a:schemeClr val="tx1"/>
                              </a:solidFill>
                              <a:latin typeface="Cambria Math"/>
                              <a:ea typeface="Cambria Math"/>
                            </a:rPr>
                            <m:t>∈</m:t>
                          </m:r>
                          <m:r>
                            <a:rPr lang="en-US" altLang="zh-TW" sz="1200" b="1">
                              <a:solidFill>
                                <a:schemeClr val="tx1"/>
                              </a:solidFill>
                              <a:latin typeface="Cambria Math"/>
                              <a:ea typeface="Cambria Math"/>
                            </a:rPr>
                            <m:t>𝐈</m:t>
                          </m:r>
                        </m:sub>
                        <m:sup/>
                        <m:e>
                          <m:nary>
                            <m:naryPr>
                              <m:chr m:val="∑"/>
                              <m:limLoc m:val="subSup"/>
                              <m:ctrlPr>
                                <a:rPr lang="en-US" altLang="zh-TW" sz="1200" i="1">
                                  <a:solidFill>
                                    <a:schemeClr val="tx1"/>
                                  </a:solidFill>
                                  <a:latin typeface="Cambria Math" panose="02040503050406030204" pitchFamily="18" charset="0"/>
                                  <a:ea typeface="Cambria Math"/>
                                </a:rPr>
                              </m:ctrlPr>
                            </m:naryPr>
                            <m:sub>
                              <m:r>
                                <m:rPr>
                                  <m:brk m:alnAt="25"/>
                                </m:rPr>
                                <a:rPr lang="en-US" altLang="zh-TW" sz="1200" i="1">
                                  <a:solidFill>
                                    <a:schemeClr val="tx1"/>
                                  </a:solidFill>
                                  <a:latin typeface="Cambria Math"/>
                                  <a:ea typeface="Cambria Math"/>
                                </a:rPr>
                                <m:t>𝑙</m:t>
                              </m:r>
                              <m:r>
                                <a:rPr lang="en-US" altLang="zh-TW" sz="1200" i="1">
                                  <a:solidFill>
                                    <a:schemeClr val="tx1"/>
                                  </a:solidFill>
                                  <a:latin typeface="Cambria Math"/>
                                  <a:ea typeface="Cambria Math"/>
                                </a:rPr>
                                <m:t>=1</m:t>
                              </m:r>
                            </m:sub>
                            <m:sup>
                              <m:r>
                                <a:rPr lang="en-US" altLang="zh-TW" sz="1200" i="1">
                                  <a:solidFill>
                                    <a:schemeClr val="tx1"/>
                                  </a:solidFill>
                                  <a:latin typeface="Cambria Math"/>
                                  <a:ea typeface="Cambria Math"/>
                                </a:rPr>
                                <m:t>𝑞</m:t>
                              </m:r>
                            </m:sup>
                            <m:e>
                              <m:sSup>
                                <m:sSupPr>
                                  <m:ctrlPr>
                                    <a:rPr lang="en-US" altLang="zh-TW" sz="1200" i="1">
                                      <a:solidFill>
                                        <a:schemeClr val="tx1"/>
                                      </a:solidFill>
                                      <a:latin typeface="Cambria Math" panose="02040503050406030204" pitchFamily="18" charset="0"/>
                                    </a:rPr>
                                  </m:ctrlPr>
                                </m:sSupPr>
                                <m:e>
                                  <m:d>
                                    <m:dPr>
                                      <m:ctrlPr>
                                        <a:rPr lang="en-US" altLang="zh-TW" sz="1200" i="1">
                                          <a:solidFill>
                                            <a:schemeClr val="tx1"/>
                                          </a:solidFill>
                                          <a:latin typeface="Cambria Math" panose="02040503050406030204" pitchFamily="18" charset="0"/>
                                        </a:rPr>
                                      </m:ctrlPr>
                                    </m:dPr>
                                    <m:e>
                                      <m:sSub>
                                        <m:sSubPr>
                                          <m:ctrlPr>
                                            <a:rPr lang="en-US" altLang="zh-TW" sz="1200" i="1" dirty="0">
                                              <a:solidFill>
                                                <a:schemeClr val="tx1"/>
                                              </a:solidFill>
                                              <a:latin typeface="Cambria Math" panose="02040503050406030204" pitchFamily="18" charset="0"/>
                                              <a:sym typeface="Symbol"/>
                                            </a:rPr>
                                          </m:ctrlPr>
                                        </m:sSubPr>
                                        <m:e>
                                          <m:r>
                                            <a:rPr lang="en-US" altLang="zh-TW" sz="1200" i="1" dirty="0">
                                              <a:solidFill>
                                                <a:schemeClr val="tx1"/>
                                              </a:solidFill>
                                              <a:latin typeface="Cambria Math" panose="02040503050406030204" pitchFamily="18" charset="0"/>
                                              <a:sym typeface="Symbol"/>
                                            </a:rPr>
                                            <m:t>𝑓</m:t>
                                          </m:r>
                                        </m:e>
                                        <m:sub>
                                          <m:r>
                                            <a:rPr lang="en-US" altLang="zh-TW" sz="1200" i="1" dirty="0">
                                              <a:solidFill>
                                                <a:schemeClr val="tx1"/>
                                              </a:solidFill>
                                              <a:latin typeface="Cambria Math" panose="02040503050406030204" pitchFamily="18" charset="0"/>
                                              <a:sym typeface="Symbol"/>
                                            </a:rPr>
                                            <m:t>𝑙</m:t>
                                          </m:r>
                                        </m:sub>
                                      </m:sSub>
                                      <m:r>
                                        <m:rPr>
                                          <m:nor/>
                                        </m:rPr>
                                        <a:rPr lang="en-US" altLang="zh-TW" sz="1200" dirty="0">
                                          <a:solidFill>
                                            <a:schemeClr val="tx1"/>
                                          </a:solidFill>
                                          <a:latin typeface="Times New Roman" panose="02020603050405020304" pitchFamily="18" charset="0"/>
                                          <a:cs typeface="Times New Roman" panose="02020603050405020304" pitchFamily="18" charset="0"/>
                                        </a:rPr>
                                        <m:t>(</m:t>
                                      </m:r>
                                      <m:r>
                                        <m:rPr>
                                          <m:nor/>
                                        </m:rPr>
                                        <a:rPr lang="en-US" altLang="zh-TW" sz="1200" b="1" dirty="0">
                                          <a:solidFill>
                                            <a:schemeClr val="tx1"/>
                                          </a:solidFill>
                                          <a:latin typeface="Times New Roman" panose="02020603050405020304" pitchFamily="18" charset="0"/>
                                          <a:cs typeface="Times New Roman" panose="02020603050405020304" pitchFamily="18" charset="0"/>
                                        </a:rPr>
                                        <m:t>x</m:t>
                                      </m:r>
                                      <m:r>
                                        <m:rPr>
                                          <m:nor/>
                                        </m:rPr>
                                        <a:rPr lang="en-US" altLang="zh-TW" sz="1200" i="1" baseline="30000" dirty="0">
                                          <a:solidFill>
                                            <a:schemeClr val="tx1"/>
                                          </a:solidFill>
                                          <a:latin typeface="Times New Roman" panose="02020603050405020304" pitchFamily="18" charset="0"/>
                                          <a:cs typeface="Times New Roman" panose="02020603050405020304" pitchFamily="18" charset="0"/>
                                        </a:rPr>
                                        <m:t>c</m:t>
                                      </m:r>
                                      <m:r>
                                        <m:rPr>
                                          <m:nor/>
                                        </m:rPr>
                                        <a:rPr lang="en-US" altLang="zh-TW" sz="1200" dirty="0">
                                          <a:solidFill>
                                            <a:schemeClr val="tx1"/>
                                          </a:solidFill>
                                          <a:latin typeface="Times New Roman" panose="02020603050405020304" pitchFamily="18" charset="0"/>
                                          <a:cs typeface="Times New Roman" panose="02020603050405020304" pitchFamily="18" charset="0"/>
                                        </a:rPr>
                                        <m:t>,</m:t>
                                      </m:r>
                                      <m:r>
                                        <m:rPr>
                                          <m:nor/>
                                        </m:rPr>
                                        <a:rPr lang="en-US" altLang="zh-TW" sz="1200" b="1" dirty="0">
                                          <a:solidFill>
                                            <a:schemeClr val="tx1"/>
                                          </a:solidFill>
                                          <a:latin typeface="Times New Roman" panose="02020603050405020304" pitchFamily="18" charset="0"/>
                                          <a:cs typeface="Times New Roman" panose="02020603050405020304" pitchFamily="18" charset="0"/>
                                        </a:rPr>
                                        <m:t>w</m:t>
                                      </m:r>
                                      <m:r>
                                        <m:rPr>
                                          <m:nor/>
                                        </m:rPr>
                                        <a:rPr lang="en-US" altLang="zh-TW" sz="1200" dirty="0">
                                          <a:solidFill>
                                            <a:schemeClr val="tx1"/>
                                          </a:solidFill>
                                          <a:latin typeface="Times New Roman" panose="02020603050405020304" pitchFamily="18" charset="0"/>
                                          <a:cs typeface="Times New Roman" panose="02020603050405020304" pitchFamily="18" charset="0"/>
                                        </a:rPr>
                                        <m:t>)</m:t>
                                      </m:r>
                                      <m:r>
                                        <m:rPr>
                                          <m:nor/>
                                        </m:rPr>
                                        <a:rPr lang="en-GB" altLang="zh-TW" sz="1200" dirty="0">
                                          <a:solidFill>
                                            <a:schemeClr val="tx1"/>
                                          </a:solidFill>
                                          <a:latin typeface="Times New Roman" panose="02020603050405020304" pitchFamily="18" charset="0"/>
                                          <a:cs typeface="Times New Roman" panose="02020603050405020304" pitchFamily="18" charset="0"/>
                                          <a:sym typeface="Symbol"/>
                                        </a:rPr>
                                        <m:t>−</m:t>
                                      </m:r>
                                      <m:sSubSup>
                                        <m:sSubSupPr>
                                          <m:ctrlPr>
                                            <a:rPr lang="zh-TW" altLang="zh-TW" sz="1200" i="1" kern="100">
                                              <a:solidFill>
                                                <a:schemeClr val="tx1"/>
                                              </a:solidFill>
                                              <a:latin typeface="Cambria Math" panose="02040503050406030204" pitchFamily="18" charset="0"/>
                                            </a:rPr>
                                          </m:ctrlPr>
                                        </m:sSubSupPr>
                                        <m:e>
                                          <m:r>
                                            <a:rPr lang="en-US" altLang="zh-TW" sz="1200" i="1" kern="100">
                                              <a:solidFill>
                                                <a:schemeClr val="tx1"/>
                                              </a:solidFill>
                                              <a:latin typeface="Cambria Math"/>
                                            </a:rPr>
                                            <m:t>𝑦</m:t>
                                          </m:r>
                                        </m:e>
                                        <m:sub>
                                          <m:r>
                                            <a:rPr lang="en-US" altLang="zh-TW" sz="1200" i="1" kern="100">
                                              <a:solidFill>
                                                <a:schemeClr val="tx1"/>
                                              </a:solidFill>
                                              <a:latin typeface="Cambria Math"/>
                                            </a:rPr>
                                            <m:t>𝑙</m:t>
                                          </m:r>
                                        </m:sub>
                                        <m:sup>
                                          <m:r>
                                            <a:rPr lang="en-GB" altLang="zh-TW" sz="1200" i="1" kern="100">
                                              <a:solidFill>
                                                <a:schemeClr val="tx1"/>
                                              </a:solidFill>
                                              <a:latin typeface="Cambria Math"/>
                                            </a:rPr>
                                            <m:t>𝑐</m:t>
                                          </m:r>
                                        </m:sup>
                                      </m:sSubSup>
                                    </m:e>
                                  </m:d>
                                </m:e>
                                <m:sup>
                                  <m:r>
                                    <a:rPr lang="en-US" altLang="zh-TW" sz="1200" i="1">
                                      <a:solidFill>
                                        <a:schemeClr val="tx1"/>
                                      </a:solidFill>
                                      <a:latin typeface="Cambria Math" panose="02040503050406030204" pitchFamily="18" charset="0"/>
                                    </a:rPr>
                                    <m:t>2</m:t>
                                  </m:r>
                                </m:sup>
                              </m:sSup>
                            </m:e>
                          </m:nary>
                        </m:e>
                      </m:nary>
                      <m:r>
                        <m:rPr>
                          <m:nor/>
                        </m:rPr>
                        <a:rPr lang="en-US" altLang="zh-TW" sz="1200" dirty="0">
                          <a:solidFill>
                            <a:schemeClr val="tx1"/>
                          </a:solidFill>
                          <a:latin typeface="Cambria Math" panose="02040503050406030204" pitchFamily="18" charset="0"/>
                        </a:rPr>
                        <m:t>+ </m:t>
                      </m:r>
                      <m:r>
                        <m:rPr>
                          <m:nor/>
                        </m:rPr>
                        <a:rPr lang="en-US" altLang="zh-TW" sz="1200" dirty="0">
                          <a:solidFill>
                            <a:schemeClr val="tx1"/>
                          </a:solidFill>
                          <a:latin typeface="Cambria Math" panose="02040503050406030204" pitchFamily="18" charset="0"/>
                          <a:sym typeface="Symbol"/>
                        </a:rPr>
                        <m:t></m:t>
                      </m:r>
                      <m:r>
                        <m:rPr>
                          <m:nor/>
                        </m:rPr>
                        <a:rPr lang="en-US" altLang="zh-TW" sz="1200" b="0" i="0" dirty="0" smtClean="0">
                          <a:solidFill>
                            <a:schemeClr val="tx1"/>
                          </a:solidFill>
                          <a:latin typeface="Cambria Math" panose="02040503050406030204" pitchFamily="18" charset="0"/>
                          <a:sym typeface="Symbol"/>
                        </a:rPr>
                        <m:t>(</m:t>
                      </m:r>
                      <m:nary>
                        <m:naryPr>
                          <m:chr m:val="∑"/>
                          <m:ctrlPr>
                            <a:rPr lang="en-US" altLang="zh-TW" sz="1200" i="1">
                              <a:solidFill>
                                <a:schemeClr val="tx1"/>
                              </a:solidFill>
                              <a:latin typeface="Cambria Math" panose="02040503050406030204" pitchFamily="18" charset="0"/>
                            </a:rPr>
                          </m:ctrlPr>
                        </m:naryPr>
                        <m:sub>
                          <m:r>
                            <a:rPr lang="en-US" altLang="zh-TW" sz="1200" i="1">
                              <a:solidFill>
                                <a:schemeClr val="tx1"/>
                              </a:solidFill>
                              <a:latin typeface="Cambria Math"/>
                            </a:rPr>
                            <m:t>𝑙</m:t>
                          </m:r>
                          <m:r>
                            <a:rPr lang="en-US" altLang="zh-TW" sz="1200" i="1">
                              <a:solidFill>
                                <a:schemeClr val="tx1"/>
                              </a:solidFill>
                              <a:latin typeface="Cambria Math" panose="02040503050406030204" pitchFamily="18" charset="0"/>
                            </a:rPr>
                            <m:t>=1</m:t>
                          </m:r>
                        </m:sub>
                        <m:sup>
                          <m:r>
                            <a:rPr lang="en-US" altLang="zh-TW" sz="1200" i="1">
                              <a:solidFill>
                                <a:schemeClr val="tx1"/>
                              </a:solidFill>
                              <a:latin typeface="Cambria Math"/>
                            </a:rPr>
                            <m:t>𝑞</m:t>
                          </m:r>
                        </m:sup>
                        <m:e>
                          <m:nary>
                            <m:naryPr>
                              <m:chr m:val="∑"/>
                              <m:ctrlPr>
                                <a:rPr lang="en-US" altLang="zh-TW" sz="1200" i="1" dirty="0">
                                  <a:solidFill>
                                    <a:schemeClr val="tx1"/>
                                  </a:solidFill>
                                  <a:latin typeface="Cambria Math" panose="02040503050406030204" pitchFamily="18" charset="0"/>
                                </a:rPr>
                              </m:ctrlPr>
                            </m:naryPr>
                            <m:sub>
                              <m:r>
                                <a:rPr lang="en-US" altLang="zh-TW" sz="1200" i="1" dirty="0">
                                  <a:solidFill>
                                    <a:schemeClr val="tx1"/>
                                  </a:solidFill>
                                  <a:latin typeface="Cambria Math"/>
                                </a:rPr>
                                <m:t>𝑖</m:t>
                              </m:r>
                              <m:r>
                                <a:rPr lang="en-US" altLang="zh-TW" sz="1200" i="1" dirty="0">
                                  <a:solidFill>
                                    <a:schemeClr val="tx1"/>
                                  </a:solidFill>
                                  <a:latin typeface="Cambria Math" panose="02040503050406030204" pitchFamily="18" charset="0"/>
                                </a:rPr>
                                <m:t>=</m:t>
                              </m:r>
                              <m:r>
                                <a:rPr lang="en-US" altLang="zh-TW" sz="1200" i="1" dirty="0">
                                  <a:solidFill>
                                    <a:schemeClr val="tx1"/>
                                  </a:solidFill>
                                  <a:latin typeface="Cambria Math"/>
                                </a:rPr>
                                <m:t>0</m:t>
                              </m:r>
                            </m:sub>
                            <m:sup>
                              <m:r>
                                <a:rPr lang="en-US" altLang="zh-TW" sz="1200" i="1" dirty="0">
                                  <a:solidFill>
                                    <a:schemeClr val="tx1"/>
                                  </a:solidFill>
                                  <a:latin typeface="Cambria Math"/>
                                </a:rPr>
                                <m:t>𝑝</m:t>
                              </m:r>
                            </m:sup>
                            <m:e>
                              <m:sSubSup>
                                <m:sSubSupPr>
                                  <m:ctrlPr>
                                    <a:rPr lang="en-US" altLang="zh-TW" sz="1200" i="1">
                                      <a:solidFill>
                                        <a:schemeClr val="tx1"/>
                                      </a:solidFill>
                                      <a:latin typeface="Cambria Math" panose="02040503050406030204" pitchFamily="18" charset="0"/>
                                    </a:rPr>
                                  </m:ctrlPr>
                                </m:sSubSupPr>
                                <m:e>
                                  <m:r>
                                    <a:rPr lang="en-US" altLang="zh-TW" sz="1200" i="1">
                                      <a:solidFill>
                                        <a:schemeClr val="tx1"/>
                                      </a:solidFill>
                                      <a:latin typeface="Cambria Math"/>
                                    </a:rPr>
                                    <m:t>(</m:t>
                                  </m:r>
                                  <m:r>
                                    <a:rPr lang="en-US" altLang="zh-TW" sz="1200" i="1">
                                      <a:solidFill>
                                        <a:schemeClr val="tx1"/>
                                      </a:solidFill>
                                      <a:latin typeface="Cambria Math" panose="02040503050406030204" pitchFamily="18" charset="0"/>
                                    </a:rPr>
                                    <m:t>𝑤</m:t>
                                  </m:r>
                                </m:e>
                                <m:sub>
                                  <m:r>
                                    <a:rPr lang="en-US" altLang="zh-TW" sz="1200" i="1">
                                      <a:solidFill>
                                        <a:schemeClr val="tx1"/>
                                      </a:solidFill>
                                      <a:latin typeface="Cambria Math"/>
                                    </a:rPr>
                                    <m:t>𝑙</m:t>
                                  </m:r>
                                  <m:r>
                                    <a:rPr lang="en-US" altLang="zh-TW" sz="1200" i="1">
                                      <a:solidFill>
                                        <a:schemeClr val="tx1"/>
                                      </a:solidFill>
                                      <a:latin typeface="Cambria Math" panose="02040503050406030204" pitchFamily="18" charset="0"/>
                                    </a:rPr>
                                    <m:t>𝑖</m:t>
                                  </m:r>
                                </m:sub>
                                <m:sup>
                                  <m:r>
                                    <a:rPr lang="en-US" altLang="zh-TW" sz="1200" i="1">
                                      <a:solidFill>
                                        <a:schemeClr val="tx1"/>
                                      </a:solidFill>
                                      <a:latin typeface="Cambria Math"/>
                                    </a:rPr>
                                    <m:t>𝑜</m:t>
                                  </m:r>
                                </m:sup>
                              </m:sSubSup>
                            </m:e>
                          </m:nary>
                          <m:r>
                            <m:rPr>
                              <m:nor/>
                            </m:rPr>
                            <a:rPr lang="en-US" altLang="zh-TW" sz="1200" dirty="0">
                              <a:solidFill>
                                <a:schemeClr val="tx1"/>
                              </a:solidFill>
                            </a:rPr>
                            <m:t>)</m:t>
                          </m:r>
                          <m:r>
                            <m:rPr>
                              <m:nor/>
                            </m:rPr>
                            <a:rPr lang="en-US" altLang="zh-TW" sz="1200" baseline="30000" dirty="0">
                              <a:solidFill>
                                <a:schemeClr val="tx1"/>
                              </a:solidFill>
                            </a:rPr>
                            <m:t>2</m:t>
                          </m:r>
                        </m:e>
                      </m:nary>
                      <m:r>
                        <m:rPr>
                          <m:nor/>
                        </m:rPr>
                        <a:rPr lang="en-US" altLang="zh-TW" sz="1200" dirty="0">
                          <a:solidFill>
                            <a:schemeClr val="tx1"/>
                          </a:solidFill>
                        </a:rPr>
                        <m:t>+ </m:t>
                      </m:r>
                      <m:nary>
                        <m:naryPr>
                          <m:chr m:val="∑"/>
                          <m:ctrlPr>
                            <a:rPr lang="en-US" altLang="zh-TW" sz="1200" i="1">
                              <a:solidFill>
                                <a:schemeClr val="tx1"/>
                              </a:solidFill>
                              <a:latin typeface="Cambria Math" panose="02040503050406030204" pitchFamily="18" charset="0"/>
                            </a:rPr>
                          </m:ctrlPr>
                        </m:naryPr>
                        <m:sub>
                          <m:r>
                            <a:rPr lang="en-US" altLang="zh-TW" sz="1200" i="1">
                              <a:solidFill>
                                <a:schemeClr val="tx1"/>
                              </a:solidFill>
                              <a:latin typeface="Cambria Math"/>
                            </a:rPr>
                            <m:t>𝑖</m:t>
                          </m:r>
                          <m:r>
                            <a:rPr lang="en-US" altLang="zh-TW" sz="1200" i="1">
                              <a:solidFill>
                                <a:schemeClr val="tx1"/>
                              </a:solidFill>
                              <a:latin typeface="Cambria Math" panose="02040503050406030204" pitchFamily="18" charset="0"/>
                            </a:rPr>
                            <m:t>=1</m:t>
                          </m:r>
                        </m:sub>
                        <m:sup>
                          <m:r>
                            <a:rPr lang="en-US" altLang="zh-TW" sz="1200" i="1">
                              <a:solidFill>
                                <a:schemeClr val="tx1"/>
                              </a:solidFill>
                              <a:latin typeface="Cambria Math"/>
                            </a:rPr>
                            <m:t>𝑝</m:t>
                          </m:r>
                        </m:sup>
                        <m:e>
                          <m:nary>
                            <m:naryPr>
                              <m:chr m:val="∑"/>
                              <m:ctrlPr>
                                <a:rPr lang="en-US" altLang="zh-TW" sz="1200" i="1" dirty="0">
                                  <a:solidFill>
                                    <a:schemeClr val="tx1"/>
                                  </a:solidFill>
                                  <a:latin typeface="Cambria Math" panose="02040503050406030204" pitchFamily="18" charset="0"/>
                                </a:rPr>
                              </m:ctrlPr>
                            </m:naryPr>
                            <m:sub>
                              <m:r>
                                <m:rPr>
                                  <m:brk m:alnAt="23"/>
                                </m:rPr>
                                <a:rPr lang="en-US" altLang="zh-TW" sz="1200" i="1" dirty="0">
                                  <a:solidFill>
                                    <a:schemeClr val="tx1"/>
                                  </a:solidFill>
                                  <a:latin typeface="Cambria Math" panose="02040503050406030204" pitchFamily="18" charset="0"/>
                                </a:rPr>
                                <m:t>𝑗</m:t>
                              </m:r>
                              <m:r>
                                <a:rPr lang="en-US" altLang="zh-TW" sz="1200" i="1" dirty="0">
                                  <a:solidFill>
                                    <a:schemeClr val="tx1"/>
                                  </a:solidFill>
                                  <a:latin typeface="Cambria Math" panose="02040503050406030204" pitchFamily="18" charset="0"/>
                                </a:rPr>
                                <m:t>=</m:t>
                              </m:r>
                              <m:r>
                                <a:rPr lang="en-US" altLang="zh-TW" sz="1200" i="1" dirty="0">
                                  <a:solidFill>
                                    <a:schemeClr val="tx1"/>
                                  </a:solidFill>
                                  <a:latin typeface="Cambria Math"/>
                                </a:rPr>
                                <m:t>0</m:t>
                              </m:r>
                            </m:sub>
                            <m:sup>
                              <m:r>
                                <a:rPr lang="en-US" altLang="zh-TW" sz="1200" i="1" dirty="0">
                                  <a:solidFill>
                                    <a:schemeClr val="tx1"/>
                                  </a:solidFill>
                                  <a:latin typeface="Cambria Math" panose="02040503050406030204" pitchFamily="18" charset="0"/>
                                </a:rPr>
                                <m:t>𝑚</m:t>
                              </m:r>
                            </m:sup>
                            <m:e>
                              <m:sSubSup>
                                <m:sSubSupPr>
                                  <m:ctrlPr>
                                    <a:rPr lang="en-US" altLang="zh-TW" sz="1200" i="1">
                                      <a:solidFill>
                                        <a:schemeClr val="tx1"/>
                                      </a:solidFill>
                                      <a:latin typeface="Cambria Math" panose="02040503050406030204" pitchFamily="18" charset="0"/>
                                    </a:rPr>
                                  </m:ctrlPr>
                                </m:sSubSupPr>
                                <m:e>
                                  <m:r>
                                    <a:rPr lang="en-US" altLang="zh-TW" sz="1200" i="1">
                                      <a:solidFill>
                                        <a:schemeClr val="tx1"/>
                                      </a:solidFill>
                                      <a:latin typeface="Cambria Math"/>
                                    </a:rPr>
                                    <m:t>(</m:t>
                                  </m:r>
                                  <m:r>
                                    <a:rPr lang="en-US" altLang="zh-TW" sz="1200" i="1">
                                      <a:solidFill>
                                        <a:schemeClr val="tx1"/>
                                      </a:solidFill>
                                      <a:latin typeface="Cambria Math" panose="02040503050406030204" pitchFamily="18" charset="0"/>
                                    </a:rPr>
                                    <m:t>𝑤</m:t>
                                  </m:r>
                                </m:e>
                                <m:sub>
                                  <m:r>
                                    <a:rPr lang="en-US" altLang="zh-TW" sz="1200" i="1">
                                      <a:solidFill>
                                        <a:schemeClr val="tx1"/>
                                      </a:solidFill>
                                      <a:latin typeface="Cambria Math" panose="02040503050406030204" pitchFamily="18" charset="0"/>
                                    </a:rPr>
                                    <m:t>𝑖𝑗</m:t>
                                  </m:r>
                                </m:sub>
                                <m:sup>
                                  <m:r>
                                    <a:rPr lang="en-US" altLang="zh-TW" sz="1200" i="1">
                                      <a:solidFill>
                                        <a:schemeClr val="tx1"/>
                                      </a:solidFill>
                                      <a:latin typeface="Cambria Math" panose="02040503050406030204" pitchFamily="18" charset="0"/>
                                    </a:rPr>
                                    <m:t>𝐻</m:t>
                                  </m:r>
                                </m:sup>
                              </m:sSubSup>
                            </m:e>
                          </m:nary>
                          <m:r>
                            <m:rPr>
                              <m:nor/>
                            </m:rPr>
                            <a:rPr lang="en-US" altLang="zh-TW" sz="1200" dirty="0">
                              <a:solidFill>
                                <a:schemeClr val="tx1"/>
                              </a:solidFill>
                            </a:rPr>
                            <m:t>)</m:t>
                          </m:r>
                          <m:r>
                            <m:rPr>
                              <m:nor/>
                            </m:rPr>
                            <a:rPr lang="en-US" altLang="zh-TW" sz="1200" baseline="30000" dirty="0">
                              <a:solidFill>
                                <a:schemeClr val="tx1"/>
                              </a:solidFill>
                            </a:rPr>
                            <m:t>2</m:t>
                          </m:r>
                        </m:e>
                      </m:nary>
                      <m:r>
                        <m:rPr>
                          <m:nor/>
                        </m:rPr>
                        <a:rPr lang="en-US" altLang="zh-TW" sz="1200" b="0" i="0" dirty="0" smtClean="0">
                          <a:solidFill>
                            <a:schemeClr val="tx1"/>
                          </a:solidFill>
                          <a:latin typeface="Cambria Math" panose="02040503050406030204" pitchFamily="18" charset="0"/>
                          <a:sym typeface="Symbol"/>
                        </a:rPr>
                        <m:t>)</m:t>
                      </m:r>
                      <m:r>
                        <a:rPr lang="en-US" altLang="zh-TW" sz="1200" i="1" smtClean="0">
                          <a:solidFill>
                            <a:schemeClr val="tx1"/>
                          </a:solidFill>
                          <a:latin typeface="Cambria Math" panose="02040503050406030204" pitchFamily="18" charset="0"/>
                        </a:rPr>
                        <m:t> </m:t>
                      </m:r>
                      <m:r>
                        <m:rPr>
                          <m:nor/>
                        </m:rPr>
                        <a:rPr lang="en-US" altLang="zh-TW" sz="1200" dirty="0">
                          <a:solidFill>
                            <a:schemeClr val="tx1"/>
                          </a:solidFill>
                        </a:rPr>
                        <m:t>: </m:t>
                      </m:r>
                      <m:r>
                        <m:rPr>
                          <m:nor/>
                        </m:rPr>
                        <a:rPr lang="en-US" altLang="zh-TW" sz="1200" dirty="0">
                          <a:solidFill>
                            <a:schemeClr val="tx1"/>
                          </a:solidFill>
                        </a:rPr>
                        <m:t>the</m:t>
                      </m:r>
                      <m:r>
                        <m:rPr>
                          <m:nor/>
                        </m:rPr>
                        <a:rPr lang="en-US" altLang="zh-TW" sz="1200" dirty="0">
                          <a:solidFill>
                            <a:schemeClr val="tx1"/>
                          </a:solidFill>
                        </a:rPr>
                        <m:t> </m:t>
                      </m:r>
                      <m:r>
                        <m:rPr>
                          <m:nor/>
                        </m:rPr>
                        <a:rPr lang="en-US" altLang="zh-TW" sz="1200" dirty="0">
                          <a:solidFill>
                            <a:schemeClr val="tx1"/>
                          </a:solidFill>
                        </a:rPr>
                        <m:t>loss</m:t>
                      </m:r>
                      <m:r>
                        <m:rPr>
                          <m:nor/>
                        </m:rPr>
                        <a:rPr lang="en-US" altLang="zh-TW" sz="1200" dirty="0">
                          <a:solidFill>
                            <a:schemeClr val="tx1"/>
                          </a:solidFill>
                        </a:rPr>
                        <m:t> </m:t>
                      </m:r>
                      <m:r>
                        <m:rPr>
                          <m:nor/>
                        </m:rPr>
                        <a:rPr lang="en-US" altLang="zh-TW" sz="1200" dirty="0">
                          <a:solidFill>
                            <a:schemeClr val="tx1"/>
                          </a:solidFill>
                        </a:rPr>
                        <m:t>function</m:t>
                      </m:r>
                      <m:r>
                        <m:rPr>
                          <m:nor/>
                        </m:rPr>
                        <a:rPr lang="en-US" altLang="zh-TW" sz="1200" dirty="0">
                          <a:solidFill>
                            <a:schemeClr val="tx1"/>
                          </a:solidFill>
                        </a:rPr>
                        <m:t> </m:t>
                      </m:r>
                      <m:r>
                        <m:rPr>
                          <m:nor/>
                        </m:rPr>
                        <a:rPr lang="en-US" altLang="zh-TW" sz="1200" dirty="0">
                          <a:solidFill>
                            <a:schemeClr val="tx1"/>
                          </a:solidFill>
                        </a:rPr>
                        <m:t>with</m:t>
                      </m:r>
                      <m:r>
                        <m:rPr>
                          <m:nor/>
                        </m:rPr>
                        <a:rPr lang="en-US" altLang="zh-TW" sz="1200" dirty="0">
                          <a:solidFill>
                            <a:schemeClr val="tx1"/>
                          </a:solidFill>
                        </a:rPr>
                        <m:t> </m:t>
                      </m:r>
                      <m:r>
                        <m:rPr>
                          <m:nor/>
                        </m:rPr>
                        <a:rPr lang="en-US" altLang="zh-TW" sz="1200" dirty="0">
                          <a:solidFill>
                            <a:schemeClr val="tx1"/>
                          </a:solidFill>
                        </a:rPr>
                        <m:t>the</m:t>
                      </m:r>
                      <m:r>
                        <m:rPr>
                          <m:nor/>
                        </m:rPr>
                        <a:rPr lang="en-US" altLang="zh-TW" sz="1200" dirty="0">
                          <a:solidFill>
                            <a:schemeClr val="tx1"/>
                          </a:solidFill>
                        </a:rPr>
                        <m:t> </m:t>
                      </m:r>
                      <m:r>
                        <m:rPr>
                          <m:nor/>
                        </m:rPr>
                        <a:rPr lang="en-US" altLang="zh-TW" sz="1200" dirty="0">
                          <a:solidFill>
                            <a:schemeClr val="tx1"/>
                          </a:solidFill>
                        </a:rPr>
                        <m:t>regularization</m:t>
                      </m:r>
                      <m:r>
                        <m:rPr>
                          <m:nor/>
                        </m:rPr>
                        <a:rPr lang="en-US" altLang="zh-TW" sz="1200" dirty="0">
                          <a:solidFill>
                            <a:schemeClr val="tx1"/>
                          </a:solidFill>
                        </a:rPr>
                        <m:t> </m:t>
                      </m:r>
                      <m:r>
                        <m:rPr>
                          <m:nor/>
                        </m:rPr>
                        <a:rPr lang="en-US" altLang="zh-TW" sz="1200" dirty="0">
                          <a:solidFill>
                            <a:schemeClr val="tx1"/>
                          </a:solidFill>
                        </a:rPr>
                        <m:t>term</m:t>
                      </m:r>
                      <m:r>
                        <m:rPr>
                          <m:nor/>
                        </m:rPr>
                        <a:rPr lang="en-US" altLang="zh-TW" sz="1200" dirty="0">
                          <a:solidFill>
                            <a:schemeClr val="tx1"/>
                          </a:solidFill>
                        </a:rPr>
                        <m:t>.</m:t>
                      </m:r>
                    </m:oMath>
                  </m:oMathPara>
                </a14:m>
                <a:endParaRPr lang="zh-TW" altLang="zh-TW" sz="1200" dirty="0">
                  <a:solidFill>
                    <a:schemeClr val="tx1"/>
                  </a:solidFill>
                  <a:latin typeface="Times New Roman"/>
                  <a:ea typeface="新細明體"/>
                </a:endParaRPr>
              </a:p>
            </p:txBody>
          </p:sp>
        </mc:Choice>
        <mc:Fallback xmlns="">
          <p:sp>
            <p:nvSpPr>
              <p:cNvPr id="60" name="文字方塊 59">
                <a:extLst>
                  <a:ext uri="{FF2B5EF4-FFF2-40B4-BE49-F238E27FC236}">
                    <a16:creationId xmlns:a16="http://schemas.microsoft.com/office/drawing/2014/main" id="{5D020A7E-6740-4DBA-A332-B04D24EE94D2}"/>
                  </a:ext>
                </a:extLst>
              </p:cNvPr>
              <p:cNvSpPr txBox="1">
                <a:spLocks noRot="1" noChangeAspect="1" noMove="1" noResize="1" noEditPoints="1" noAdjustHandles="1" noChangeArrowheads="1" noChangeShapeType="1" noTextEdit="1"/>
              </p:cNvSpPr>
              <p:nvPr/>
            </p:nvSpPr>
            <p:spPr>
              <a:xfrm>
                <a:off x="339574" y="4933293"/>
                <a:ext cx="8336882" cy="1247008"/>
              </a:xfrm>
              <a:prstGeom prst="roundRect">
                <a:avLst/>
              </a:prstGeom>
              <a:blipFill>
                <a:blip r:embed="rId10"/>
                <a:stretch>
                  <a:fillRect/>
                </a:stretch>
              </a:blipFill>
              <a:ln>
                <a:solidFill>
                  <a:schemeClr val="tx1"/>
                </a:solidFill>
              </a:ln>
            </p:spPr>
            <p:txBody>
              <a:bodyPr/>
              <a:lstStyle/>
              <a:p>
                <a:r>
                  <a:rPr lang="zh-TW" altLang="en-US">
                    <a:noFill/>
                  </a:rPr>
                  <a:t> </a:t>
                </a:r>
              </a:p>
            </p:txBody>
          </p:sp>
        </mc:Fallback>
      </mc:AlternateContent>
      <p:sp>
        <p:nvSpPr>
          <p:cNvPr id="32" name="投影片編號版面配置區 3">
            <a:extLst>
              <a:ext uri="{FF2B5EF4-FFF2-40B4-BE49-F238E27FC236}">
                <a16:creationId xmlns:a16="http://schemas.microsoft.com/office/drawing/2014/main" id="{C7A911F3-AF64-4C84-BF2C-307511EB2C5C}"/>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4</a:t>
            </a:fld>
            <a:endParaRPr lang="zh-TW" altLang="en-US" sz="1400" dirty="0"/>
          </a:p>
        </p:txBody>
      </p:sp>
      <p:sp>
        <p:nvSpPr>
          <p:cNvPr id="53" name="文字方塊 52">
            <a:extLst>
              <a:ext uri="{FF2B5EF4-FFF2-40B4-BE49-F238E27FC236}">
                <a16:creationId xmlns:a16="http://schemas.microsoft.com/office/drawing/2014/main" id="{CB4B665A-3B3D-4D8E-B4E3-6BBCAD5C0242}"/>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15339120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kern="100" dirty="0"/>
              <a:t>Total number of cramming occurrences</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833717923"/>
              </p:ext>
            </p:extLst>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14.90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11.05</a:t>
                      </a:r>
                    </a:p>
                  </a:txBody>
                  <a:tcPr marL="9525" marR="9525" marT="9525" marB="0" anchor="ctr"/>
                </a:tc>
                <a:tc>
                  <a:txBody>
                    <a:bodyPr/>
                    <a:lstStyle/>
                    <a:p>
                      <a:pPr algn="ctr" fontAlgn="ctr"/>
                      <a:r>
                        <a:rPr lang="en-US" altLang="zh-TW" sz="16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10.75</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8.3</a:t>
                      </a:r>
                    </a:p>
                  </a:txBody>
                  <a:tcPr marL="9525" marR="9525" marT="9525" marB="0" anchor="ctr"/>
                </a:tc>
                <a:tc>
                  <a:txBody>
                    <a:bodyPr/>
                    <a:lstStyle/>
                    <a:p>
                      <a:pPr algn="ctr" fontAlgn="ctr"/>
                      <a:r>
                        <a:rPr lang="en-US" altLang="zh-TW" sz="16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1.93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2.8</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4139952" y="1484784"/>
            <a:ext cx="2907906"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3 to 28. </a:t>
            </a:r>
            <a:endParaRPr lang="zh-TW" altLang="en-US" dirty="0"/>
          </a:p>
          <a:p>
            <a:pPr marL="285750" indent="-285750">
              <a:buFont typeface="Arial" panose="020B0604020202020204" pitchFamily="34" charset="0"/>
              <a:buChar char="•"/>
            </a:pPr>
            <a:r>
              <a:rPr lang="en-US" altLang="zh-TW" dirty="0"/>
              <a:t>CSI-LTS-0: from 2 to 29. </a:t>
            </a:r>
            <a:endParaRPr lang="zh-TW" altLang="en-US" dirty="0"/>
          </a:p>
          <a:p>
            <a:pPr marL="285750" indent="-285750">
              <a:buFont typeface="Arial" panose="020B0604020202020204" pitchFamily="34" charset="0"/>
              <a:buChar char="•"/>
            </a:pPr>
            <a:r>
              <a:rPr lang="en-US" altLang="zh-TW" dirty="0"/>
              <a:t>CSI-LTS-100: from 7 to 14. </a:t>
            </a:r>
            <a:endParaRPr lang="zh-TW" altLang="en-US" dirty="0"/>
          </a:p>
          <a:p>
            <a:pPr marL="285750" indent="-285750">
              <a:buFont typeface="Arial" panose="020B0604020202020204" pitchFamily="34" charset="0"/>
              <a:buChar char="•"/>
            </a:pPr>
            <a:r>
              <a:rPr lang="en-US" altLang="zh-TW" dirty="0"/>
              <a:t>CSI-LTS-500: from 4 to 15. </a:t>
            </a:r>
            <a:endParaRPr lang="zh-TW" altLang="en-US" dirty="0"/>
          </a:p>
        </p:txBody>
      </p:sp>
      <p:sp>
        <p:nvSpPr>
          <p:cNvPr id="6" name="文字方塊 5"/>
          <p:cNvSpPr txBox="1"/>
          <p:nvPr/>
        </p:nvSpPr>
        <p:spPr>
          <a:xfrm>
            <a:off x="2699792" y="5229200"/>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total number of cramming occurrences, the average of CSI-LTS-500 is the smallest, while the standard deviation of CSI-LTS-100 is the smallest.</a:t>
            </a:r>
            <a:endParaRPr lang="zh-TW" altLang="en-US" dirty="0"/>
          </a:p>
        </p:txBody>
      </p:sp>
      <p:sp>
        <p:nvSpPr>
          <p:cNvPr id="7" name="文字方塊 6"/>
          <p:cNvSpPr txBox="1"/>
          <p:nvPr/>
        </p:nvSpPr>
        <p:spPr>
          <a:xfrm>
            <a:off x="2699792" y="3861052"/>
            <a:ext cx="5544616" cy="923330"/>
          </a:xfrm>
          <a:prstGeom prst="rect">
            <a:avLst/>
          </a:prstGeom>
          <a:solidFill>
            <a:schemeClr val="bg2"/>
          </a:solidFill>
        </p:spPr>
        <p:txBody>
          <a:bodyPr wrap="square" rtlCol="0">
            <a:spAutoFit/>
          </a:bodyPr>
          <a:lstStyle/>
          <a:p>
            <a:r>
              <a:rPr lang="en-US" altLang="zh-TW" dirty="0">
                <a:solidFill>
                  <a:srgbClr val="FF0000"/>
                </a:solidFill>
              </a:rPr>
              <a:t>The adoption of LTS and the regularizing module helps reduce the average total number of cramming occurrences.</a:t>
            </a:r>
            <a:endParaRPr lang="zh-TW" altLang="en-US" dirty="0">
              <a:solidFill>
                <a:srgbClr val="FF0000"/>
              </a:solidFill>
            </a:endParaRPr>
          </a:p>
        </p:txBody>
      </p:sp>
    </p:spTree>
    <p:extLst>
      <p:ext uri="{BB962C8B-B14F-4D97-AF65-F5344CB8AC3E}">
        <p14:creationId xmlns:p14="http://schemas.microsoft.com/office/powerpoint/2010/main" val="340446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0"/>
            <a:ext cx="8229600" cy="764704"/>
          </a:xfrm>
        </p:spPr>
        <p:txBody>
          <a:bodyPr>
            <a:normAutofit fontScale="90000"/>
          </a:bodyPr>
          <a:lstStyle/>
          <a:p>
            <a:pPr>
              <a:spcAft>
                <a:spcPts val="0"/>
              </a:spcAft>
            </a:pPr>
            <a:r>
              <a:rPr lang="en-US" altLang="zh-TW" kern="100" dirty="0"/>
              <a:t>Total number of </a:t>
            </a:r>
            <a:r>
              <a:rPr lang="en-US" altLang="zh-TW" dirty="0"/>
              <a:t>hidden nodes pruned within the learning process</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874226747"/>
              </p:ext>
            </p:extLst>
          </p:nvPr>
        </p:nvGraphicFramePr>
        <p:xfrm>
          <a:off x="467544" y="836711"/>
          <a:ext cx="8208912" cy="5992093"/>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339697">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5</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a:spcAft>
                          <a:spcPts val="0"/>
                        </a:spcAft>
                      </a:pPr>
                      <a:r>
                        <a:rPr lang="en-US" sz="1600" kern="100" dirty="0">
                          <a:effectLst/>
                        </a:rPr>
                        <a:t>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a:spcAft>
                          <a:spcPts val="0"/>
                        </a:spcAft>
                      </a:pPr>
                      <a:r>
                        <a:rPr lang="en-US" sz="1600" kern="100" dirty="0">
                          <a:effectLst/>
                        </a:rPr>
                        <a:t>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tc>
                  <a:txBody>
                    <a:bodyPr/>
                    <a:lstStyle/>
                    <a:p>
                      <a:pPr algn="ctr">
                        <a:spcAft>
                          <a:spcPts val="0"/>
                        </a:spcAft>
                      </a:pPr>
                      <a:r>
                        <a:rPr lang="en-US" sz="1600" kern="100" dirty="0">
                          <a:effectLst/>
                        </a:rPr>
                        <a:t>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a:t>
                      </a:r>
                    </a:p>
                  </a:txBody>
                  <a:tcPr marL="9525" marR="9525" marT="9525" marB="0" anchor="ctr"/>
                </a:tc>
                <a:tc>
                  <a:txBody>
                    <a:bodyPr/>
                    <a:lstStyle/>
                    <a:p>
                      <a:pPr algn="ctr">
                        <a:spcAft>
                          <a:spcPts val="0"/>
                        </a:spcAft>
                      </a:pPr>
                      <a:r>
                        <a:rPr lang="en-US" sz="1600" kern="100" dirty="0">
                          <a:solidFill>
                            <a:srgbClr val="FF0000"/>
                          </a:solidFill>
                          <a:effectLst/>
                        </a:rPr>
                        <a:t>2.50</a:t>
                      </a:r>
                      <a:endParaRPr lang="zh-TW" sz="1600" kern="100" dirty="0">
                        <a:solidFill>
                          <a:srgbClr val="FF0000"/>
                        </a:solidFill>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1.55</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tc>
                  <a:txBody>
                    <a:bodyPr/>
                    <a:lstStyle/>
                    <a:p>
                      <a:pPr algn="ctr" fontAlgn="ctr"/>
                      <a:r>
                        <a:rPr lang="en-US" altLang="zh-TW" sz="16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0.9</a:t>
                      </a:r>
                    </a:p>
                  </a:txBody>
                  <a:tcPr marL="9525" marR="9525" marT="9525" marB="0" anchor="ctr"/>
                </a:tc>
                <a:tc>
                  <a:txBody>
                    <a:bodyPr/>
                    <a:lstStyle/>
                    <a:p>
                      <a:pPr algn="ctr">
                        <a:spcAft>
                          <a:spcPts val="0"/>
                        </a:spcAft>
                      </a:pPr>
                      <a:r>
                        <a:rPr lang="en-US" sz="1600" kern="100" dirty="0">
                          <a:effectLst/>
                        </a:rPr>
                        <a:t>1.76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22"/>
                  </a:ext>
                </a:extLst>
              </a:tr>
            </a:tbl>
          </a:graphicData>
        </a:graphic>
      </p:graphicFrame>
      <p:sp>
        <p:nvSpPr>
          <p:cNvPr id="6" name="文字方塊 5"/>
          <p:cNvSpPr txBox="1"/>
          <p:nvPr/>
        </p:nvSpPr>
        <p:spPr>
          <a:xfrm>
            <a:off x="2411760" y="1429082"/>
            <a:ext cx="5832647" cy="1477328"/>
          </a:xfrm>
          <a:prstGeom prst="rect">
            <a:avLst/>
          </a:prstGeom>
          <a:solidFill>
            <a:schemeClr val="bg2"/>
          </a:solidFill>
        </p:spPr>
        <p:txBody>
          <a:bodyPr wrap="square" rtlCol="0">
            <a:spAutoFit/>
          </a:bodyPr>
          <a:lstStyle/>
          <a:p>
            <a:r>
              <a:rPr lang="en-US" altLang="zh-TW" dirty="0"/>
              <a:t>The percentage of the reorganizing module that </a:t>
            </a:r>
            <a:r>
              <a:rPr lang="en-US" altLang="zh-TW" dirty="0">
                <a:solidFill>
                  <a:srgbClr val="FF0000"/>
                </a:solidFill>
              </a:rPr>
              <a:t>does work </a:t>
            </a:r>
          </a:p>
          <a:p>
            <a:pPr marL="285750" indent="-285750">
              <a:buFont typeface="Arial" panose="020B0604020202020204" pitchFamily="34" charset="0"/>
              <a:buChar char="•"/>
            </a:pPr>
            <a:r>
              <a:rPr lang="en-US" altLang="zh-TW" dirty="0"/>
              <a:t>CSI-100: </a:t>
            </a:r>
            <a:r>
              <a:rPr lang="en-US" altLang="zh-TW" dirty="0">
                <a:solidFill>
                  <a:srgbClr val="FF0000"/>
                </a:solidFill>
              </a:rPr>
              <a:t>fourteen out of twenty trials</a:t>
            </a:r>
            <a:r>
              <a:rPr lang="en-US" altLang="zh-TW" dirty="0"/>
              <a:t>. </a:t>
            </a:r>
            <a:endParaRPr lang="zh-TW" altLang="en-US" dirty="0"/>
          </a:p>
          <a:p>
            <a:pPr marL="285750" indent="-285750">
              <a:buFont typeface="Arial" panose="020B0604020202020204" pitchFamily="34" charset="0"/>
              <a:buChar char="•"/>
            </a:pPr>
            <a:r>
              <a:rPr lang="en-US" altLang="zh-TW" dirty="0"/>
              <a:t>CSI-LTS-0: </a:t>
            </a:r>
            <a:r>
              <a:rPr lang="en-US" altLang="zh-TW" dirty="0">
                <a:solidFill>
                  <a:srgbClr val="FF0000"/>
                </a:solidFill>
              </a:rPr>
              <a:t>eight out of twenty trials</a:t>
            </a:r>
            <a:r>
              <a:rPr lang="en-US" altLang="zh-TW" dirty="0"/>
              <a:t>. </a:t>
            </a:r>
            <a:endParaRPr lang="zh-TW" altLang="en-US" dirty="0"/>
          </a:p>
          <a:p>
            <a:pPr marL="285750" indent="-285750">
              <a:buFont typeface="Arial" panose="020B0604020202020204" pitchFamily="34" charset="0"/>
              <a:buChar char="•"/>
            </a:pPr>
            <a:r>
              <a:rPr lang="en-US" altLang="zh-TW" dirty="0"/>
              <a:t>CSI-LTS-100:</a:t>
            </a:r>
            <a:r>
              <a:rPr lang="en-US" altLang="zh-TW" dirty="0">
                <a:solidFill>
                  <a:srgbClr val="FF0000"/>
                </a:solidFill>
              </a:rPr>
              <a:t> seventeen out of twenty trials</a:t>
            </a:r>
            <a:r>
              <a:rPr lang="en-US" altLang="zh-TW" dirty="0"/>
              <a:t>. </a:t>
            </a:r>
            <a:endParaRPr lang="zh-TW" altLang="en-US" dirty="0"/>
          </a:p>
          <a:p>
            <a:pPr marL="285750" indent="-285750">
              <a:buFont typeface="Arial" panose="020B0604020202020204" pitchFamily="34" charset="0"/>
              <a:buChar char="•"/>
            </a:pPr>
            <a:r>
              <a:rPr lang="en-US" altLang="zh-TW" dirty="0"/>
              <a:t>CSI-LTS-500: </a:t>
            </a:r>
            <a:r>
              <a:rPr lang="en-US" altLang="zh-TW" dirty="0">
                <a:solidFill>
                  <a:srgbClr val="FF0000"/>
                </a:solidFill>
              </a:rPr>
              <a:t>sixteen out of twenty trials</a:t>
            </a:r>
            <a:r>
              <a:rPr lang="en-US" altLang="zh-TW" dirty="0"/>
              <a:t>. </a:t>
            </a:r>
            <a:endParaRPr lang="zh-TW" altLang="en-US" dirty="0"/>
          </a:p>
        </p:txBody>
      </p:sp>
      <p:sp>
        <p:nvSpPr>
          <p:cNvPr id="7" name="文字方塊 6"/>
          <p:cNvSpPr txBox="1"/>
          <p:nvPr/>
        </p:nvSpPr>
        <p:spPr>
          <a:xfrm>
            <a:off x="2699792" y="5229204"/>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a:t>
            </a:r>
            <a:r>
              <a:rPr lang="en-US" altLang="zh-TW" kern="100" dirty="0">
                <a:solidFill>
                  <a:srgbClr val="FF0000"/>
                </a:solidFill>
              </a:rPr>
              <a:t>number of </a:t>
            </a:r>
            <a:r>
              <a:rPr lang="en-US" altLang="zh-TW" dirty="0">
                <a:solidFill>
                  <a:srgbClr val="FF0000"/>
                </a:solidFill>
              </a:rPr>
              <a:t>hidden nodes pruned, the average of CSI-LTS-100 is the largest, while the standard deviation of CSI-LTS-0 is the smallest.</a:t>
            </a:r>
            <a:endParaRPr lang="zh-TW" altLang="en-US" dirty="0"/>
          </a:p>
        </p:txBody>
      </p:sp>
      <p:sp>
        <p:nvSpPr>
          <p:cNvPr id="8" name="文字方塊 7"/>
          <p:cNvSpPr txBox="1"/>
          <p:nvPr/>
        </p:nvSpPr>
        <p:spPr>
          <a:xfrm>
            <a:off x="2843807" y="3144477"/>
            <a:ext cx="4968552" cy="923330"/>
          </a:xfrm>
          <a:prstGeom prst="rect">
            <a:avLst/>
          </a:prstGeom>
          <a:solidFill>
            <a:schemeClr val="bg2"/>
          </a:solidFill>
        </p:spPr>
        <p:txBody>
          <a:bodyPr wrap="square" rtlCol="0">
            <a:spAutoFit/>
          </a:bodyPr>
          <a:lstStyle/>
          <a:p>
            <a:r>
              <a:rPr lang="en-US" altLang="zh-TW" dirty="0">
                <a:solidFill>
                  <a:srgbClr val="FF0000"/>
                </a:solidFill>
              </a:rPr>
              <a:t>The average </a:t>
            </a:r>
            <a:r>
              <a:rPr lang="en-US" altLang="zh-TW" kern="100" dirty="0">
                <a:solidFill>
                  <a:srgbClr val="FF0000"/>
                </a:solidFill>
              </a:rPr>
              <a:t>total number of </a:t>
            </a:r>
            <a:r>
              <a:rPr lang="en-US" altLang="zh-TW" dirty="0">
                <a:solidFill>
                  <a:srgbClr val="FF0000"/>
                </a:solidFill>
              </a:rPr>
              <a:t>hidden nodes pruned over these four versions is 1.69 and the standard deviation is 1.75.</a:t>
            </a:r>
            <a:r>
              <a:rPr lang="en-US" altLang="zh-TW" dirty="0"/>
              <a:t> </a:t>
            </a:r>
            <a:endParaRPr lang="zh-TW" altLang="en-US" dirty="0"/>
          </a:p>
        </p:txBody>
      </p:sp>
      <p:sp>
        <p:nvSpPr>
          <p:cNvPr id="9" name="文字方塊 8">
            <a:extLst>
              <a:ext uri="{FF2B5EF4-FFF2-40B4-BE49-F238E27FC236}">
                <a16:creationId xmlns:a16="http://schemas.microsoft.com/office/drawing/2014/main" id="{D141B723-7D07-4930-8526-18E15FB01158}"/>
              </a:ext>
            </a:extLst>
          </p:cNvPr>
          <p:cNvSpPr txBox="1"/>
          <p:nvPr/>
        </p:nvSpPr>
        <p:spPr>
          <a:xfrm>
            <a:off x="2843807" y="4186840"/>
            <a:ext cx="4968552" cy="646331"/>
          </a:xfrm>
          <a:prstGeom prst="rect">
            <a:avLst/>
          </a:prstGeom>
          <a:solidFill>
            <a:schemeClr val="bg2"/>
          </a:solidFill>
        </p:spPr>
        <p:txBody>
          <a:bodyPr wrap="square" rtlCol="0">
            <a:spAutoFit/>
          </a:bodyPr>
          <a:lstStyle/>
          <a:p>
            <a:r>
              <a:rPr lang="en-US" altLang="zh-TW" dirty="0">
                <a:solidFill>
                  <a:srgbClr val="FF0000"/>
                </a:solidFill>
              </a:rPr>
              <a:t>More than one hidden nodes may be pruned within a reorganizing occurrence.</a:t>
            </a:r>
            <a:endParaRPr lang="zh-TW" altLang="en-US" dirty="0">
              <a:solidFill>
                <a:srgbClr val="FF0000"/>
              </a:solidFill>
            </a:endParaRPr>
          </a:p>
        </p:txBody>
      </p:sp>
    </p:spTree>
    <p:extLst>
      <p:ext uri="{BB962C8B-B14F-4D97-AF65-F5344CB8AC3E}">
        <p14:creationId xmlns:p14="http://schemas.microsoft.com/office/powerpoint/2010/main" val="40763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93658" y="2348881"/>
            <a:ext cx="6172200" cy="1584175"/>
          </a:xfrm>
        </p:spPr>
        <p:txBody>
          <a:bodyPr>
            <a:normAutofit/>
          </a:bodyPr>
          <a:lstStyle/>
          <a:p>
            <a:pPr marL="0" indent="0">
              <a:buNone/>
            </a:pPr>
            <a:r>
              <a:rPr lang="en-US" altLang="zh-TW"/>
              <a:t>Examine </a:t>
            </a:r>
            <a:r>
              <a:rPr lang="en-US" altLang="zh-TW" dirty="0"/>
              <a:t>an issue in the medical domain: whether the proposed learning mechanism can have </a:t>
            </a:r>
            <a:r>
              <a:rPr lang="en-US" altLang="zh-TW" dirty="0">
                <a:solidFill>
                  <a:srgbClr val="FF0000"/>
                </a:solidFill>
              </a:rPr>
              <a:t>better accuracy </a:t>
            </a:r>
            <a:r>
              <a:rPr lang="en-US" altLang="zh-TW" dirty="0"/>
              <a:t>of diagnoses than other methods in the current literature.</a:t>
            </a:r>
          </a:p>
        </p:txBody>
      </p:sp>
      <p:sp>
        <p:nvSpPr>
          <p:cNvPr id="2" name="文字方塊 1"/>
          <p:cNvSpPr txBox="1"/>
          <p:nvPr/>
        </p:nvSpPr>
        <p:spPr>
          <a:xfrm>
            <a:off x="617899" y="972684"/>
            <a:ext cx="7835774" cy="1338828"/>
          </a:xfrm>
          <a:prstGeom prst="rect">
            <a:avLst/>
          </a:prstGeom>
          <a:solidFill>
            <a:schemeClr val="bg2"/>
          </a:solidFill>
        </p:spPr>
        <p:txBody>
          <a:bodyPr wrap="square" rtlCol="0">
            <a:spAutoFit/>
          </a:bodyPr>
          <a:lstStyle/>
          <a:p>
            <a:pPr defTabSz="685800"/>
            <a:r>
              <a:rPr lang="en-US" altLang="zh-TW" sz="1350" dirty="0">
                <a:solidFill>
                  <a:prstClr val="black"/>
                </a:solidFill>
                <a:latin typeface="Calibri"/>
                <a:ea typeface="新細明體" panose="02020500000000000000" pitchFamily="18" charset="-120"/>
              </a:rPr>
              <a:t>Generating diagnostic rules from cardiac SPECT data (Kurgan at al., 2001). This problem involved database containing cardiac SPECT heart images collected on 267 patients in stress and rest studies. CLIP3 algorithm was applied to generate diagnostic rules for overall diagnosis of the patient’s study, by using information of partial, in the predefined regions of the heart muscle, diagnoses. This is a two-classes problem: first class describes normal patients (55 examples), and second patients with coronary artery disease (212 examples). Three diagnostic rules were generated. The rules accuracy was </a:t>
            </a:r>
            <a:r>
              <a:rPr lang="en-US" altLang="zh-TW" sz="1350" dirty="0">
                <a:solidFill>
                  <a:srgbClr val="FF0000"/>
                </a:solidFill>
                <a:latin typeface="Calibri"/>
                <a:ea typeface="新細明體" panose="02020500000000000000" pitchFamily="18" charset="-120"/>
              </a:rPr>
              <a:t>84%</a:t>
            </a:r>
            <a:r>
              <a:rPr lang="en-US" altLang="zh-TW" sz="1350" dirty="0">
                <a:solidFill>
                  <a:prstClr val="black"/>
                </a:solidFill>
                <a:latin typeface="Calibri"/>
                <a:ea typeface="新細明體" panose="02020500000000000000" pitchFamily="18" charset="-120"/>
              </a:rPr>
              <a:t>.</a:t>
            </a:r>
            <a:endParaRPr lang="zh-TW" altLang="en-US" sz="1350" dirty="0">
              <a:solidFill>
                <a:prstClr val="black"/>
              </a:solidFill>
              <a:latin typeface="Calibri"/>
              <a:ea typeface="新細明體" panose="02020500000000000000" pitchFamily="18" charset="-120"/>
            </a:endParaRPr>
          </a:p>
        </p:txBody>
      </p:sp>
      <p:sp>
        <p:nvSpPr>
          <p:cNvPr id="6" name="文字方塊 5"/>
          <p:cNvSpPr txBox="1"/>
          <p:nvPr/>
        </p:nvSpPr>
        <p:spPr>
          <a:xfrm>
            <a:off x="4247968" y="322598"/>
            <a:ext cx="3672408" cy="300082"/>
          </a:xfrm>
          <a:prstGeom prst="rect">
            <a:avLst/>
          </a:prstGeom>
          <a:solidFill>
            <a:schemeClr val="bg2"/>
          </a:solidFill>
        </p:spPr>
        <p:txBody>
          <a:bodyPr wrap="square" rtlCol="0">
            <a:spAutoFit/>
          </a:bodyPr>
          <a:lstStyle/>
          <a:p>
            <a:pPr defTabSz="685800"/>
            <a:r>
              <a:rPr lang="en-US" altLang="zh-TW" sz="1350" kern="100" dirty="0">
                <a:solidFill>
                  <a:srgbClr val="FF0000"/>
                </a:solidFill>
                <a:latin typeface="Calibri"/>
                <a:ea typeface="新細明體" panose="02020500000000000000" pitchFamily="18" charset="-120"/>
              </a:rPr>
              <a:t>The best case over all training and testing samples</a:t>
            </a:r>
            <a:endParaRPr lang="zh-TW" altLang="zh-TW" sz="1350" kern="100" dirty="0">
              <a:solidFill>
                <a:srgbClr val="FF0000"/>
              </a:solidFill>
              <a:latin typeface="新細明體"/>
              <a:ea typeface="新細明體" panose="02020500000000000000" pitchFamily="18" charset="-120"/>
              <a:cs typeface="新細明體"/>
            </a:endParaRPr>
          </a:p>
        </p:txBody>
      </p:sp>
      <p:cxnSp>
        <p:nvCxnSpPr>
          <p:cNvPr id="7" name="弧形接點 20">
            <a:extLst>
              <a:ext uri="{FF2B5EF4-FFF2-40B4-BE49-F238E27FC236}">
                <a16:creationId xmlns:a16="http://schemas.microsoft.com/office/drawing/2014/main" id="{3BCCADE5-2853-4E4F-BAC9-640F627AC6CD}"/>
              </a:ext>
            </a:extLst>
          </p:cNvPr>
          <p:cNvCxnSpPr/>
          <p:nvPr/>
        </p:nvCxnSpPr>
        <p:spPr>
          <a:xfrm rot="5400000">
            <a:off x="4938067" y="914747"/>
            <a:ext cx="1428110" cy="8641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8" name="投影片編號版面配置區 3">
            <a:extLst>
              <a:ext uri="{FF2B5EF4-FFF2-40B4-BE49-F238E27FC236}">
                <a16:creationId xmlns:a16="http://schemas.microsoft.com/office/drawing/2014/main" id="{2A71437A-F07D-43F7-A75C-D595674AD618}"/>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42</a:t>
            </a:fld>
            <a:endParaRPr lang="zh-TW" altLang="en-US" sz="1400" dirty="0">
              <a:solidFill>
                <a:prstClr val="black">
                  <a:tint val="75000"/>
                </a:prstClr>
              </a:solidFill>
            </a:endParaRPr>
          </a:p>
        </p:txBody>
      </p:sp>
    </p:spTree>
    <p:extLst>
      <p:ext uri="{BB962C8B-B14F-4D97-AF65-F5344CB8AC3E}">
        <p14:creationId xmlns:p14="http://schemas.microsoft.com/office/powerpoint/2010/main" val="332638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0F96E92-E0A8-9644-924E-B9AF0DB5E702}"/>
                  </a:ext>
                </a:extLst>
              </p:cNvPr>
              <p:cNvSpPr/>
              <p:nvPr/>
            </p:nvSpPr>
            <p:spPr>
              <a:xfrm>
                <a:off x="395536" y="2060848"/>
                <a:ext cx="6823658" cy="1144282"/>
              </a:xfrm>
              <a:prstGeom prst="rect">
                <a:avLst/>
              </a:prstGeom>
            </p:spPr>
            <p:txBody>
              <a:bodyPr wrap="square" lIns="91434" tIns="45717" rIns="91434" bIns="45717">
                <a:spAutoFit/>
              </a:bodyPr>
              <a:lstStyle/>
              <a:p>
                <a:pPr>
                  <a:lnSpc>
                    <a:spcPct val="150000"/>
                  </a:lnSpc>
                </a:pPr>
                <a:r>
                  <a:rPr lang="en-US" altLang="zh-TW" sz="1600" dirty="0">
                    <a:latin typeface="Microsoft JhengHei" panose="020B0604030504040204" pitchFamily="34" charset="-120"/>
                    <a:ea typeface="Microsoft JhengHei" panose="020B0604030504040204" pitchFamily="34" charset="-120"/>
                  </a:rPr>
                  <a:t>When LSC </a:t>
                </a:r>
                <a14:m>
                  <m:oMath xmlns:m="http://schemas.openxmlformats.org/officeDocument/2006/math">
                    <m:r>
                      <a:rPr lang="en-US" altLang="zh-TW" sz="1600">
                        <a:latin typeface="Cambria Math" charset="0"/>
                        <a:ea typeface="微軟正黑體" panose="020B0604030504040204" pitchFamily="34" charset="-120"/>
                      </a:rPr>
                      <m:t>(</m:t>
                    </m:r>
                    <m:r>
                      <a:rPr lang="en-US" altLang="zh-TW" sz="1600">
                        <a:latin typeface="Cambria Math" panose="02040503050406030204" pitchFamily="18" charset="0"/>
                        <a:ea typeface="微軟正黑體" panose="020B0604030504040204" pitchFamily="34" charset="-120"/>
                      </a:rPr>
                      <m:t>𝛼</m:t>
                    </m:r>
                    <m:r>
                      <a:rPr lang="en-US" altLang="zh-TW" sz="1600">
                        <a:latin typeface="Cambria Math" panose="02040503050406030204" pitchFamily="18" charset="0"/>
                        <a:ea typeface="微軟正黑體" panose="020B0604030504040204" pitchFamily="34" charset="-120"/>
                      </a:rPr>
                      <m:t>&gt;</m:t>
                    </m:r>
                    <m:r>
                      <a:rPr lang="en-US" altLang="zh-TW" sz="1600">
                        <a:latin typeface="Cambria Math" panose="02040503050406030204" pitchFamily="18" charset="0"/>
                        <a:ea typeface="微軟正黑體" panose="020B0604030504040204" pitchFamily="34" charset="-120"/>
                      </a:rPr>
                      <m:t>𝛽</m:t>
                    </m:r>
                    <m:r>
                      <a:rPr lang="en-US" altLang="zh-TW" sz="1600">
                        <a:latin typeface="Cambria Math" charset="0"/>
                        <a:ea typeface="微軟正黑體" panose="020B0604030504040204" pitchFamily="34" charset="-120"/>
                      </a:rPr>
                      <m:t>)</m:t>
                    </m:r>
                  </m:oMath>
                </a14:m>
                <a:r>
                  <a:rPr lang="en-US" altLang="zh-TW" sz="1600" dirty="0">
                    <a:latin typeface="Microsoft JhengHei" panose="020B0604030504040204" pitchFamily="34" charset="-120"/>
                    <a:ea typeface="Microsoft JhengHei" panose="020B0604030504040204" pitchFamily="34" charset="-120"/>
                  </a:rPr>
                  <a:t> is true, t</a:t>
                </a:r>
                <a:r>
                  <a:rPr lang="en-US" altLang="zh-TW" sz="1575" dirty="0">
                    <a:latin typeface="Microsoft JhengHei" panose="020B0604030504040204" pitchFamily="34" charset="-120"/>
                    <a:ea typeface="Microsoft JhengHei" panose="020B0604030504040204" pitchFamily="34" charset="-120"/>
                  </a:rPr>
                  <a:t>he inferencing mechanism</a:t>
                </a:r>
              </a:p>
              <a:p>
                <a:pPr>
                  <a:lnSpc>
                    <a:spcPct val="150000"/>
                  </a:lnSpc>
                </a:pPr>
                <a:r>
                  <a:rPr lang="zh-TW" altLang="en-US" sz="1575" dirty="0">
                    <a:latin typeface="Microsoft JhengHei" panose="020B0604030504040204" pitchFamily="34" charset="-120"/>
                    <a:ea typeface="Microsoft JhengHei" panose="020B0604030504040204" pitchFamily="34" charset="-120"/>
                  </a:rPr>
                  <a:t>                     </a:t>
                </a:r>
                <a:r>
                  <a:rPr lang="en-US" altLang="zh-TW" sz="1575" dirty="0">
                    <a:latin typeface="Microsoft JhengHei" panose="020B0604030504040204" pitchFamily="34" charset="-120"/>
                    <a:ea typeface="Microsoft JhengHei" panose="020B0604030504040204" pitchFamily="34" charset="-120"/>
                  </a:rPr>
                  <a:t> </a:t>
                </a:r>
                <a14:m>
                  <m:oMath xmlns:m="http://schemas.openxmlformats.org/officeDocument/2006/math">
                    <m:r>
                      <a:rPr lang="en-US" altLang="zh-TW" sz="1575" i="1">
                        <a:latin typeface="Cambria Math" panose="02040503050406030204" pitchFamily="18" charset="0"/>
                      </a:rPr>
                      <m:t>𝑓</m:t>
                    </m:r>
                    <m:d>
                      <m:dPr>
                        <m:ctrlPr>
                          <a:rPr lang="en-US" altLang="zh-TW" sz="1575" i="1">
                            <a:latin typeface="Cambria Math" panose="02040503050406030204" pitchFamily="18" charset="0"/>
                          </a:rPr>
                        </m:ctrlPr>
                      </m:dPr>
                      <m:e>
                        <m:sSup>
                          <m:sSupPr>
                            <m:ctrlPr>
                              <a:rPr lang="en-US" altLang="zh-TW" sz="1575" i="1">
                                <a:latin typeface="Cambria Math" panose="02040503050406030204" pitchFamily="18" charset="0"/>
                              </a:rPr>
                            </m:ctrlPr>
                          </m:sSupPr>
                          <m:e>
                            <m:r>
                              <a:rPr lang="en-US" altLang="zh-TW" sz="1575" b="1">
                                <a:latin typeface="Cambria Math" panose="02040503050406030204" pitchFamily="18" charset="0"/>
                              </a:rPr>
                              <m:t>𝐱</m:t>
                            </m:r>
                          </m:e>
                          <m:sup>
                            <m:r>
                              <a:rPr lang="en-US" altLang="zh-TW" sz="1575" i="1">
                                <a:latin typeface="Cambria Math" panose="02040503050406030204" pitchFamily="18" charset="0"/>
                              </a:rPr>
                              <m:t>𝑐</m:t>
                            </m:r>
                          </m:sup>
                        </m:sSup>
                        <m:r>
                          <a:rPr lang="en-US" altLang="zh-TW" sz="1575" i="1">
                            <a:latin typeface="Cambria Math" panose="02040503050406030204" pitchFamily="18" charset="0"/>
                          </a:rPr>
                          <m:t>,</m:t>
                        </m:r>
                        <m:r>
                          <a:rPr lang="en-US" altLang="zh-TW" sz="1575" b="1">
                            <a:latin typeface="Cambria Math" panose="02040503050406030204" pitchFamily="18" charset="0"/>
                          </a:rPr>
                          <m:t>𝐰</m:t>
                        </m:r>
                      </m:e>
                    </m:d>
                    <m:r>
                      <a:rPr lang="en-US" altLang="zh-TW" sz="1575">
                        <a:latin typeface="Cambria Math" panose="02040503050406030204" pitchFamily="18" charset="0"/>
                        <a:ea typeface="微軟正黑體" panose="020B0604030504040204" pitchFamily="34" charset="-120"/>
                      </a:rPr>
                      <m:t>≥</m:t>
                    </m:r>
                    <m:r>
                      <a:rPr lang="en-US" altLang="zh-TW" sz="1575">
                        <a:latin typeface="Cambria Math" panose="02040503050406030204" pitchFamily="18" charset="0"/>
                        <a:ea typeface="微軟正黑體" panose="020B0604030504040204" pitchFamily="34" charset="-120"/>
                      </a:rPr>
                      <m:t>𝑣</m:t>
                    </m:r>
                    <m:r>
                      <a:rPr lang="en-US" altLang="zh-TW" sz="1575">
                        <a:latin typeface="Cambria Math" panose="02040503050406030204" pitchFamily="18" charset="0"/>
                        <a:ea typeface="微軟正黑體" panose="020B0604030504040204" pitchFamily="34" charset="-120"/>
                      </a:rPr>
                      <m:t>  ∀ </m:t>
                    </m:r>
                    <m:r>
                      <a:rPr lang="en-US" altLang="zh-TW" sz="1575">
                        <a:latin typeface="Cambria Math" panose="02040503050406030204" pitchFamily="18" charset="0"/>
                        <a:ea typeface="微軟正黑體" panose="020B0604030504040204" pitchFamily="34" charset="-120"/>
                      </a:rPr>
                      <m:t>𝑐</m:t>
                    </m:r>
                    <m:r>
                      <a:rPr lang="en-US" altLang="zh-TW" sz="1575">
                        <a:latin typeface="Cambria Math" panose="02040503050406030204" pitchFamily="18" charset="0"/>
                        <a:ea typeface="微軟正黑體" panose="020B0604030504040204" pitchFamily="34" charset="-120"/>
                      </a:rPr>
                      <m:t>∈</m:t>
                    </m:r>
                    <m:sSub>
                      <m:sSubPr>
                        <m:ctrlPr>
                          <a:rPr lang="en-US" altLang="zh-TW" sz="1575" i="1">
                            <a:latin typeface="Cambria Math" panose="02040503050406030204" pitchFamily="18" charset="0"/>
                            <a:ea typeface="微軟正黑體" panose="020B0604030504040204" pitchFamily="34" charset="-120"/>
                          </a:rPr>
                        </m:ctrlPr>
                      </m:sSubPr>
                      <m:e>
                        <m:r>
                          <a:rPr lang="en-US" altLang="zh-TW" sz="1575" b="1">
                            <a:latin typeface="Cambria Math" panose="02040503050406030204" pitchFamily="18" charset="0"/>
                            <a:ea typeface="微軟正黑體" panose="020B0604030504040204" pitchFamily="34" charset="-120"/>
                          </a:rPr>
                          <m:t>𝐈</m:t>
                        </m:r>
                      </m:e>
                      <m:sub>
                        <m:r>
                          <a:rPr lang="en-US" altLang="zh-TW" sz="1575">
                            <a:latin typeface="Cambria Math" panose="02040503050406030204" pitchFamily="18" charset="0"/>
                            <a:ea typeface="微軟正黑體" panose="020B0604030504040204" pitchFamily="34" charset="-120"/>
                          </a:rPr>
                          <m:t>1</m:t>
                        </m:r>
                      </m:sub>
                    </m:sSub>
                    <m:r>
                      <a:rPr lang="en-US" altLang="zh-TW" sz="1575">
                        <a:solidFill>
                          <a:srgbClr val="000000">
                            <a:lumMod val="75000"/>
                            <a:lumOff val="25000"/>
                          </a:srgbClr>
                        </a:solidFill>
                        <a:latin typeface="Cambria Math" charset="0"/>
                        <a:ea typeface="Cambria Math" panose="02040503050406030204" pitchFamily="18" charset="0"/>
                      </a:rPr>
                      <m:t> </m:t>
                    </m:r>
                    <m:r>
                      <m:rPr>
                        <m:sty m:val="p"/>
                      </m:rPr>
                      <a:rPr lang="en-US" altLang="zh-TW" sz="1575">
                        <a:latin typeface="Cambria Math" panose="02040503050406030204" pitchFamily="18" charset="0"/>
                        <a:ea typeface="微軟正黑體" panose="020B0604030504040204" pitchFamily="34" charset="-120"/>
                      </a:rPr>
                      <m:t>and</m:t>
                    </m:r>
                    <m:r>
                      <a:rPr lang="en-US" altLang="zh-TW" sz="1575">
                        <a:latin typeface="Cambria Math" panose="02040503050406030204" pitchFamily="18" charset="0"/>
                        <a:ea typeface="微軟正黑體" panose="020B0604030504040204" pitchFamily="34" charset="-120"/>
                      </a:rPr>
                      <m:t> </m:t>
                    </m:r>
                    <m:r>
                      <a:rPr lang="en-US" altLang="zh-TW" sz="1575" i="1">
                        <a:latin typeface="Cambria Math" panose="02040503050406030204" pitchFamily="18" charset="0"/>
                      </a:rPr>
                      <m:t>𝑓</m:t>
                    </m:r>
                    <m:d>
                      <m:dPr>
                        <m:ctrlPr>
                          <a:rPr lang="en-US" altLang="zh-TW" sz="1575" i="1">
                            <a:latin typeface="Cambria Math" panose="02040503050406030204" pitchFamily="18" charset="0"/>
                          </a:rPr>
                        </m:ctrlPr>
                      </m:dPr>
                      <m:e>
                        <m:sSup>
                          <m:sSupPr>
                            <m:ctrlPr>
                              <a:rPr lang="en-US" altLang="zh-TW" sz="1575" i="1">
                                <a:latin typeface="Cambria Math" panose="02040503050406030204" pitchFamily="18" charset="0"/>
                              </a:rPr>
                            </m:ctrlPr>
                          </m:sSupPr>
                          <m:e>
                            <m:r>
                              <a:rPr lang="en-US" altLang="zh-TW" sz="1575" b="1">
                                <a:latin typeface="Cambria Math" panose="02040503050406030204" pitchFamily="18" charset="0"/>
                              </a:rPr>
                              <m:t>𝐱</m:t>
                            </m:r>
                          </m:e>
                          <m:sup>
                            <m:r>
                              <a:rPr lang="en-US" altLang="zh-TW" sz="1575" i="1">
                                <a:latin typeface="Cambria Math" panose="02040503050406030204" pitchFamily="18" charset="0"/>
                              </a:rPr>
                              <m:t>𝑐</m:t>
                            </m:r>
                          </m:sup>
                        </m:sSup>
                        <m:r>
                          <a:rPr lang="en-US" altLang="zh-TW" sz="1575" i="1">
                            <a:latin typeface="Cambria Math" panose="02040503050406030204" pitchFamily="18" charset="0"/>
                          </a:rPr>
                          <m:t>,</m:t>
                        </m:r>
                        <m:r>
                          <a:rPr lang="en-US" altLang="zh-TW" sz="1575" b="1">
                            <a:latin typeface="Cambria Math" panose="02040503050406030204" pitchFamily="18" charset="0"/>
                          </a:rPr>
                          <m:t>𝐰</m:t>
                        </m:r>
                      </m:e>
                    </m:d>
                    <m:r>
                      <a:rPr lang="en-US" altLang="zh-TW" sz="1575">
                        <a:latin typeface="Cambria Math" panose="02040503050406030204" pitchFamily="18" charset="0"/>
                        <a:ea typeface="微軟正黑體" panose="020B0604030504040204" pitchFamily="34" charset="-120"/>
                      </a:rPr>
                      <m:t>≤−</m:t>
                    </m:r>
                    <m:r>
                      <a:rPr lang="en-US" altLang="zh-TW" sz="1575">
                        <a:latin typeface="Cambria Math" panose="02040503050406030204" pitchFamily="18" charset="0"/>
                        <a:ea typeface="微軟正黑體" panose="020B0604030504040204" pitchFamily="34" charset="-120"/>
                      </a:rPr>
                      <m:t>𝑣</m:t>
                    </m:r>
                    <m:r>
                      <a:rPr lang="en-US" altLang="zh-TW" sz="1575">
                        <a:latin typeface="Cambria Math" panose="02040503050406030204" pitchFamily="18" charset="0"/>
                        <a:ea typeface="微軟正黑體" panose="020B0604030504040204" pitchFamily="34" charset="-120"/>
                      </a:rPr>
                      <m:t> ∀ </m:t>
                    </m:r>
                    <m:r>
                      <a:rPr lang="en-US" altLang="zh-TW" sz="1575">
                        <a:latin typeface="Cambria Math" panose="02040503050406030204" pitchFamily="18" charset="0"/>
                        <a:ea typeface="微軟正黑體" panose="020B0604030504040204" pitchFamily="34" charset="-120"/>
                      </a:rPr>
                      <m:t>𝑐</m:t>
                    </m:r>
                    <m:r>
                      <a:rPr lang="en-US" altLang="zh-TW" sz="1575">
                        <a:latin typeface="Cambria Math" panose="02040503050406030204" pitchFamily="18" charset="0"/>
                        <a:ea typeface="微軟正黑體" panose="020B0604030504040204" pitchFamily="34" charset="-120"/>
                      </a:rPr>
                      <m:t>∈</m:t>
                    </m:r>
                    <m:sSub>
                      <m:sSubPr>
                        <m:ctrlPr>
                          <a:rPr lang="en-US" altLang="zh-TW" sz="1575" i="1">
                            <a:latin typeface="Cambria Math" panose="02040503050406030204" pitchFamily="18" charset="0"/>
                            <a:ea typeface="微軟正黑體" panose="020B0604030504040204" pitchFamily="34" charset="-120"/>
                          </a:rPr>
                        </m:ctrlPr>
                      </m:sSubPr>
                      <m:e>
                        <m:r>
                          <a:rPr lang="en-US" altLang="zh-TW" sz="1575" b="1">
                            <a:latin typeface="Cambria Math" panose="02040503050406030204" pitchFamily="18" charset="0"/>
                            <a:ea typeface="微軟正黑體" panose="020B0604030504040204" pitchFamily="34" charset="-120"/>
                          </a:rPr>
                          <m:t>𝐈</m:t>
                        </m:r>
                      </m:e>
                      <m:sub>
                        <m:r>
                          <a:rPr lang="en-US" altLang="zh-TW" sz="1575">
                            <a:latin typeface="Cambria Math" panose="02040503050406030204" pitchFamily="18" charset="0"/>
                            <a:ea typeface="微軟正黑體" panose="020B0604030504040204" pitchFamily="34" charset="-120"/>
                          </a:rPr>
                          <m:t>2</m:t>
                        </m:r>
                      </m:sub>
                    </m:sSub>
                  </m:oMath>
                </a14:m>
                <a:endParaRPr lang="en-US" altLang="zh-TW" sz="1575" dirty="0">
                  <a:latin typeface="Microsoft JhengHei" panose="020B0604030504040204" pitchFamily="34" charset="-120"/>
                  <a:ea typeface="Microsoft JhengHei" panose="020B0604030504040204" pitchFamily="34" charset="-120"/>
                </a:endParaRPr>
              </a:p>
              <a:p>
                <a:pPr>
                  <a:lnSpc>
                    <a:spcPct val="150000"/>
                  </a:lnSpc>
                </a:pPr>
                <a:r>
                  <a:rPr lang="en-US" altLang="zh-TW" sz="1575" dirty="0">
                    <a:latin typeface="Microsoft JhengHei" panose="020B0604030504040204" pitchFamily="34" charset="-120"/>
                    <a:ea typeface="Microsoft JhengHei" panose="020B0604030504040204" pitchFamily="34" charset="-120"/>
                  </a:rPr>
                  <a:t>can be set by directly adjusting</a:t>
                </a:r>
                <a14:m>
                  <m:oMath xmlns:m="http://schemas.openxmlformats.org/officeDocument/2006/math">
                    <m:sSup>
                      <m:sSupPr>
                        <m:ctrlPr>
                          <a:rPr lang="en-US" altLang="zh-TW" sz="1575" b="1" i="1">
                            <a:latin typeface="Cambria Math" panose="02040503050406030204" pitchFamily="18" charset="0"/>
                          </a:rPr>
                        </m:ctrlPr>
                      </m:sSupPr>
                      <m:e>
                        <m:r>
                          <a:rPr lang="en-US" altLang="zh-TW" sz="1575" b="1" i="1">
                            <a:latin typeface="Cambria Math" panose="02040503050406030204" pitchFamily="18" charset="0"/>
                          </a:rPr>
                          <m:t> </m:t>
                        </m:r>
                        <m:r>
                          <a:rPr lang="en-US" altLang="zh-TW" sz="1575" b="1">
                            <a:latin typeface="Cambria Math" panose="02040503050406030204" pitchFamily="18" charset="0"/>
                          </a:rPr>
                          <m:t>𝐰</m:t>
                        </m:r>
                      </m:e>
                      <m:sup>
                        <m:r>
                          <a:rPr lang="en-US" altLang="zh-TW" sz="1575" i="1">
                            <a:latin typeface="Cambria Math" panose="02040503050406030204" pitchFamily="18" charset="0"/>
                          </a:rPr>
                          <m:t>𝑜</m:t>
                        </m:r>
                      </m:sup>
                    </m:sSup>
                  </m:oMath>
                </a14:m>
                <a:r>
                  <a:rPr lang="en-US" altLang="zh-TW" sz="1575" dirty="0">
                    <a:latin typeface="Microsoft JhengHei" panose="020B0604030504040204" pitchFamily="34" charset="-120"/>
                    <a:ea typeface="Microsoft JhengHei" panose="020B0604030504040204" pitchFamily="34" charset="-120"/>
                  </a:rPr>
                  <a:t> according to the </a:t>
                </a:r>
                <a:r>
                  <a:rPr lang="en-US" altLang="zh-TW" sz="1575" dirty="0">
                    <a:solidFill>
                      <a:srgbClr val="000000">
                        <a:lumMod val="75000"/>
                        <a:lumOff val="25000"/>
                      </a:srgbClr>
                    </a:solidFill>
                    <a:latin typeface="Microsoft JhengHei" panose="020B0604030504040204" pitchFamily="34" charset="-120"/>
                    <a:ea typeface="Microsoft JhengHei" panose="020B0604030504040204" pitchFamily="34" charset="-120"/>
                  </a:rPr>
                  <a:t>following</a:t>
                </a:r>
                <a:r>
                  <a:rPr lang="zh-TW" altLang="en-US" sz="1575" dirty="0">
                    <a:solidFill>
                      <a:srgbClr val="000000">
                        <a:lumMod val="75000"/>
                        <a:lumOff val="25000"/>
                      </a:srgbClr>
                    </a:solidFill>
                    <a:latin typeface="Microsoft JhengHei" panose="020B0604030504040204" pitchFamily="34" charset="-120"/>
                    <a:ea typeface="Microsoft JhengHei" panose="020B0604030504040204" pitchFamily="34" charset="-120"/>
                  </a:rPr>
                  <a:t> </a:t>
                </a:r>
                <a:r>
                  <a:rPr lang="en-US" altLang="zh-TW" sz="1575" dirty="0">
                    <a:solidFill>
                      <a:srgbClr val="000000">
                        <a:lumMod val="75000"/>
                        <a:lumOff val="25000"/>
                      </a:srgbClr>
                    </a:solidFill>
                    <a:latin typeface="Microsoft JhengHei" panose="020B0604030504040204" pitchFamily="34" charset="-120"/>
                    <a:ea typeface="Microsoft JhengHei" panose="020B0604030504040204" pitchFamily="34" charset="-120"/>
                  </a:rPr>
                  <a:t>formula:</a:t>
                </a:r>
              </a:p>
            </p:txBody>
          </p:sp>
        </mc:Choice>
        <mc:Fallback xmlns="">
          <p:sp>
            <p:nvSpPr>
              <p:cNvPr id="12" name="矩形 11">
                <a:extLst>
                  <a:ext uri="{FF2B5EF4-FFF2-40B4-BE49-F238E27FC236}">
                    <a16:creationId xmlns:a16="http://schemas.microsoft.com/office/drawing/2014/main" id="{80F96E92-E0A8-9644-924E-B9AF0DB5E702}"/>
                  </a:ext>
                </a:extLst>
              </p:cNvPr>
              <p:cNvSpPr>
                <a:spLocks noRot="1" noChangeAspect="1" noMove="1" noResize="1" noEditPoints="1" noAdjustHandles="1" noChangeArrowheads="1" noChangeShapeType="1" noTextEdit="1"/>
              </p:cNvSpPr>
              <p:nvPr/>
            </p:nvSpPr>
            <p:spPr>
              <a:xfrm>
                <a:off x="395536" y="2060848"/>
                <a:ext cx="6823658" cy="1144282"/>
              </a:xfrm>
              <a:prstGeom prst="rect">
                <a:avLst/>
              </a:prstGeom>
              <a:blipFill>
                <a:blip r:embed="rId3"/>
                <a:stretch>
                  <a:fillRect l="-536" b="-53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517232A2-30F5-B644-8F19-19E82C5EE9F6}"/>
                  </a:ext>
                </a:extLst>
              </p:cNvPr>
              <p:cNvSpPr/>
              <p:nvPr/>
            </p:nvSpPr>
            <p:spPr>
              <a:xfrm>
                <a:off x="233962" y="3199434"/>
                <a:ext cx="4206169" cy="1507010"/>
              </a:xfrm>
              <a:prstGeom prst="rect">
                <a:avLst/>
              </a:prstGeom>
            </p:spPr>
            <p:txBody>
              <a:bodyPr wrap="square" lIns="91434" tIns="45717" rIns="91434" bIns="45717">
                <a:spAutoFit/>
              </a:bodyPr>
              <a:lstStyle/>
              <a:p>
                <a:pPr algn="ctr">
                  <a:lnSpc>
                    <a:spcPct val="150000"/>
                  </a:lnSpc>
                </a:pPr>
                <a14:m>
                  <m:oMath xmlns:m="http://schemas.openxmlformats.org/officeDocument/2006/math">
                    <m:f>
                      <m:fPr>
                        <m:ctrlPr>
                          <a:rPr lang="en-US" altLang="zh-TW" sz="2025" i="1" smtClean="0">
                            <a:solidFill>
                              <a:srgbClr val="C00000"/>
                            </a:solidFill>
                            <a:latin typeface="Cambria Math" panose="02040503050406030204" pitchFamily="18" charset="0"/>
                          </a:rPr>
                        </m:ctrlPr>
                      </m:fPr>
                      <m:num>
                        <m:r>
                          <a:rPr lang="en-US" altLang="zh-TW" sz="2025" i="1">
                            <a:solidFill>
                              <a:srgbClr val="C00000"/>
                            </a:solidFill>
                            <a:latin typeface="Cambria Math" panose="02040503050406030204" pitchFamily="18" charset="0"/>
                          </a:rPr>
                          <m:t>2</m:t>
                        </m:r>
                        <m:r>
                          <a:rPr lang="en-US" altLang="zh-TW" sz="2025" i="1">
                            <a:solidFill>
                              <a:srgbClr val="C00000"/>
                            </a:solidFill>
                            <a:latin typeface="Cambria Math" panose="02040503050406030204" pitchFamily="18" charset="0"/>
                          </a:rPr>
                          <m:t>𝑣</m:t>
                        </m:r>
                      </m:num>
                      <m:den>
                        <m:r>
                          <a:rPr lang="en-US" altLang="zh-TW" sz="2025" i="1">
                            <a:solidFill>
                              <a:srgbClr val="C00000"/>
                            </a:solidFill>
                            <a:latin typeface="Cambria Math" panose="02040503050406030204" pitchFamily="18" charset="0"/>
                          </a:rPr>
                          <m:t>𝛼</m:t>
                        </m:r>
                        <m:r>
                          <a:rPr lang="en-US" altLang="zh-TW" sz="2025" i="1">
                            <a:solidFill>
                              <a:srgbClr val="C00000"/>
                            </a:solidFill>
                            <a:latin typeface="Cambria Math" panose="02040503050406030204" pitchFamily="18" charset="0"/>
                          </a:rPr>
                          <m:t>−</m:t>
                        </m:r>
                        <m:r>
                          <a:rPr lang="en-US" altLang="zh-TW" sz="2025" i="1">
                            <a:solidFill>
                              <a:srgbClr val="C00000"/>
                            </a:solidFill>
                            <a:latin typeface="Cambria Math" panose="02040503050406030204" pitchFamily="18" charset="0"/>
                          </a:rPr>
                          <m:t>𝛽</m:t>
                        </m:r>
                      </m:den>
                    </m:f>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𝑤</m:t>
                        </m:r>
                      </m:e>
                      <m:sub>
                        <m:r>
                          <a:rPr lang="en-US" altLang="zh-TW" sz="2025" i="1">
                            <a:solidFill>
                              <a:srgbClr val="C00000"/>
                            </a:solidFill>
                            <a:latin typeface="Cambria Math" panose="02040503050406030204" pitchFamily="18" charset="0"/>
                          </a:rPr>
                          <m:t>𝑖</m:t>
                        </m:r>
                      </m:sub>
                      <m:sup>
                        <m:r>
                          <a:rPr lang="en-US" altLang="zh-TW" sz="2025" i="1">
                            <a:solidFill>
                              <a:srgbClr val="C00000"/>
                            </a:solidFill>
                            <a:latin typeface="Cambria Math" panose="02040503050406030204" pitchFamily="18" charset="0"/>
                          </a:rPr>
                          <m:t>𝑜</m:t>
                        </m:r>
                      </m:sup>
                    </m:sSubSup>
                    <m:r>
                      <a:rPr lang="en-US" altLang="zh-TW" sz="2025" i="1">
                        <a:solidFill>
                          <a:srgbClr val="C00000"/>
                        </a:solidFill>
                        <a:latin typeface="Cambria Math" panose="02040503050406030204" pitchFamily="18" charset="0"/>
                      </a:rPr>
                      <m:t>→</m:t>
                    </m:r>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𝑤</m:t>
                        </m:r>
                      </m:e>
                      <m:sub>
                        <m:r>
                          <a:rPr lang="en-US" altLang="zh-TW" sz="2025" i="1">
                            <a:solidFill>
                              <a:srgbClr val="C00000"/>
                            </a:solidFill>
                            <a:latin typeface="Cambria Math" panose="02040503050406030204" pitchFamily="18" charset="0"/>
                          </a:rPr>
                          <m:t>𝑖</m:t>
                        </m:r>
                      </m:sub>
                      <m:sup>
                        <m:r>
                          <a:rPr lang="en-US" altLang="zh-TW" sz="2025" i="1">
                            <a:solidFill>
                              <a:srgbClr val="C00000"/>
                            </a:solidFill>
                            <a:latin typeface="Cambria Math" panose="02040503050406030204" pitchFamily="18" charset="0"/>
                          </a:rPr>
                          <m:t>𝑜</m:t>
                        </m:r>
                      </m:sup>
                    </m:sSubSup>
                    <m:r>
                      <a:rPr lang="en-US" altLang="zh-TW" sz="2025">
                        <a:solidFill>
                          <a:srgbClr val="C00000"/>
                        </a:solidFill>
                        <a:latin typeface="Cambria Math" panose="02040503050406030204" pitchFamily="18" charset="0"/>
                      </a:rPr>
                      <m:t>  </m:t>
                    </m:r>
                    <m:r>
                      <a:rPr lang="en-US" altLang="zh-TW" sz="2025">
                        <a:solidFill>
                          <a:srgbClr val="C00000"/>
                        </a:solidFill>
                        <a:latin typeface="Cambria Math" panose="02040503050406030204" pitchFamily="18" charset="0"/>
                        <a:ea typeface="微軟正黑體" panose="020B0604030504040204" pitchFamily="34" charset="-120"/>
                      </a:rPr>
                      <m:t>∀</m:t>
                    </m:r>
                    <m:r>
                      <a:rPr lang="en-US" altLang="zh-TW" sz="2025" b="0" i="0" smtClean="0">
                        <a:solidFill>
                          <a:srgbClr val="C00000"/>
                        </a:solidFill>
                        <a:latin typeface="Cambria Math" panose="02040503050406030204" pitchFamily="18" charset="0"/>
                        <a:ea typeface="微軟正黑體" panose="020B0604030504040204" pitchFamily="34" charset="-120"/>
                      </a:rPr>
                      <m:t> </m:t>
                    </m:r>
                    <m:r>
                      <a:rPr lang="en-US" altLang="zh-TW" sz="2025" i="1">
                        <a:solidFill>
                          <a:srgbClr val="C00000"/>
                        </a:solidFill>
                        <a:latin typeface="Cambria Math" panose="02040503050406030204" pitchFamily="18" charset="0"/>
                        <a:ea typeface="微軟正黑體" panose="020B0604030504040204" pitchFamily="34" charset="-120"/>
                      </a:rPr>
                      <m:t>𝑖</m:t>
                    </m:r>
                  </m:oMath>
                </a14:m>
                <a:r>
                  <a:rPr lang="en-US" altLang="zh-TW" sz="2025" dirty="0">
                    <a:latin typeface="Microsoft JhengHei" panose="020B0604030504040204" pitchFamily="34" charset="-120"/>
                    <a:ea typeface="Microsoft JhengHei" panose="020B0604030504040204" pitchFamily="34" charset="-120"/>
                  </a:rPr>
                  <a:t>, </a:t>
                </a:r>
              </a:p>
              <a:p>
                <a:pPr algn="ctr">
                  <a:lnSpc>
                    <a:spcPct val="150000"/>
                  </a:lnSpc>
                </a:pPr>
                <a:r>
                  <a:rPr lang="en-US" altLang="zh-TW" sz="2025" dirty="0">
                    <a:latin typeface="Microsoft JhengHei" panose="020B0604030504040204" pitchFamily="34" charset="-120"/>
                    <a:ea typeface="Microsoft JhengHei" panose="020B0604030504040204" pitchFamily="34" charset="-120"/>
                  </a:rPr>
                  <a:t>then</a:t>
                </a:r>
                <a14:m>
                  <m:oMath xmlns:m="http://schemas.openxmlformats.org/officeDocument/2006/math">
                    <m:r>
                      <a:rPr lang="en-US" altLang="zh-TW" sz="2025">
                        <a:solidFill>
                          <a:srgbClr val="C00000"/>
                        </a:solidFill>
                        <a:latin typeface="Cambria Math" panose="02040503050406030204" pitchFamily="18" charset="0"/>
                      </a:rPr>
                      <m:t> </m:t>
                    </m:r>
                    <m:r>
                      <a:rPr lang="en-US" altLang="zh-TW" sz="2025" i="1">
                        <a:solidFill>
                          <a:srgbClr val="C00000"/>
                        </a:solidFill>
                        <a:latin typeface="Cambria Math" panose="02040503050406030204" pitchFamily="18" charset="0"/>
                      </a:rPr>
                      <m:t>𝑣</m:t>
                    </m:r>
                    <m:r>
                      <a:rPr lang="en-US" altLang="zh-TW" sz="2025" i="1">
                        <a:solidFill>
                          <a:srgbClr val="C00000"/>
                        </a:solidFill>
                        <a:latin typeface="Cambria Math" panose="02040503050406030204" pitchFamily="18" charset="0"/>
                      </a:rPr>
                      <m:t>−</m:t>
                    </m:r>
                    <m:func>
                      <m:funcPr>
                        <m:ctrlPr>
                          <a:rPr lang="en-US" altLang="zh-TW" sz="2025" i="1">
                            <a:solidFill>
                              <a:srgbClr val="C00000"/>
                            </a:solidFill>
                            <a:latin typeface="Cambria Math" panose="02040503050406030204" pitchFamily="18" charset="0"/>
                          </a:rPr>
                        </m:ctrlPr>
                      </m:funcPr>
                      <m:fName>
                        <m:limLow>
                          <m:limLowPr>
                            <m:ctrlPr>
                              <a:rPr lang="en-US" altLang="zh-TW" sz="2025" i="1">
                                <a:solidFill>
                                  <a:srgbClr val="C00000"/>
                                </a:solidFill>
                                <a:latin typeface="Cambria Math" panose="02040503050406030204" pitchFamily="18" charset="0"/>
                              </a:rPr>
                            </m:ctrlPr>
                          </m:limLowPr>
                          <m:e>
                            <m:r>
                              <m:rPr>
                                <m:sty m:val="p"/>
                              </m:rPr>
                              <a:rPr lang="en-US" altLang="zh-TW" sz="2025">
                                <a:solidFill>
                                  <a:srgbClr val="C00000"/>
                                </a:solidFill>
                                <a:latin typeface="Cambria Math" panose="02040503050406030204" pitchFamily="18" charset="0"/>
                              </a:rPr>
                              <m:t>min</m:t>
                            </m:r>
                          </m:e>
                          <m:lim>
                            <m:r>
                              <a:rPr lang="en-US" altLang="zh-TW" sz="2025" i="1">
                                <a:solidFill>
                                  <a:srgbClr val="C00000"/>
                                </a:solidFill>
                                <a:latin typeface="Cambria Math" panose="02040503050406030204" pitchFamily="18" charset="0"/>
                              </a:rPr>
                              <m:t>𝑐</m:t>
                            </m:r>
                            <m:r>
                              <a:rPr lang="en-US" altLang="zh-TW" sz="2025" i="1">
                                <a:solidFill>
                                  <a:srgbClr val="C00000"/>
                                </a:solidFill>
                                <a:latin typeface="Cambria Math" panose="02040503050406030204" pitchFamily="18" charset="0"/>
                              </a:rPr>
                              <m:t>∈</m:t>
                            </m:r>
                            <m:sSub>
                              <m:sSubPr>
                                <m:ctrlPr>
                                  <a:rPr lang="en-US" altLang="zh-TW" sz="2025" i="1">
                                    <a:solidFill>
                                      <a:srgbClr val="C00000"/>
                                    </a:solidFill>
                                    <a:latin typeface="Cambria Math" panose="02040503050406030204" pitchFamily="18" charset="0"/>
                                  </a:rPr>
                                </m:ctrlPr>
                              </m:sSubPr>
                              <m:e>
                                <m:r>
                                  <a:rPr lang="en-US" altLang="zh-TW" sz="2025" b="1">
                                    <a:solidFill>
                                      <a:srgbClr val="C00000"/>
                                    </a:solidFill>
                                    <a:latin typeface="Cambria Math" panose="02040503050406030204" pitchFamily="18" charset="0"/>
                                  </a:rPr>
                                  <m:t>𝐈</m:t>
                                </m:r>
                              </m:e>
                              <m:sub>
                                <m:r>
                                  <a:rPr lang="en-US" altLang="zh-TW" sz="2025" i="1">
                                    <a:solidFill>
                                      <a:srgbClr val="C00000"/>
                                    </a:solidFill>
                                    <a:latin typeface="Cambria Math" panose="02040503050406030204" pitchFamily="18" charset="0"/>
                                  </a:rPr>
                                  <m:t>1</m:t>
                                </m:r>
                              </m:sub>
                            </m:sSub>
                          </m:lim>
                        </m:limLow>
                      </m:fName>
                      <m:e>
                        <m:nary>
                          <m:naryPr>
                            <m:chr m:val="∑"/>
                            <m:ctrlPr>
                              <a:rPr lang="en-US" altLang="zh-TW" sz="2025" i="1">
                                <a:solidFill>
                                  <a:srgbClr val="C00000"/>
                                </a:solidFill>
                                <a:latin typeface="Cambria Math" panose="02040503050406030204" pitchFamily="18" charset="0"/>
                              </a:rPr>
                            </m:ctrlPr>
                          </m:naryPr>
                          <m:sub>
                            <m:r>
                              <a:rPr lang="en-US" altLang="zh-TW" sz="2025" i="1">
                                <a:solidFill>
                                  <a:srgbClr val="C00000"/>
                                </a:solidFill>
                                <a:latin typeface="Cambria Math" panose="02040503050406030204" pitchFamily="18" charset="0"/>
                              </a:rPr>
                              <m:t>𝑖</m:t>
                            </m:r>
                            <m:r>
                              <a:rPr lang="en-US" altLang="zh-TW" sz="2025" i="1">
                                <a:solidFill>
                                  <a:srgbClr val="C00000"/>
                                </a:solidFill>
                                <a:latin typeface="Cambria Math" panose="02040503050406030204" pitchFamily="18" charset="0"/>
                              </a:rPr>
                              <m:t>=1</m:t>
                            </m:r>
                          </m:sub>
                          <m:sup>
                            <m:r>
                              <a:rPr lang="en-US" altLang="zh-TW" sz="2025" i="1">
                                <a:solidFill>
                                  <a:srgbClr val="C00000"/>
                                </a:solidFill>
                                <a:latin typeface="Cambria Math" panose="02040503050406030204" pitchFamily="18" charset="0"/>
                              </a:rPr>
                              <m:t>𝑝</m:t>
                            </m:r>
                          </m:sup>
                          <m:e>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𝑤</m:t>
                                </m:r>
                              </m:e>
                              <m:sub>
                                <m:r>
                                  <a:rPr lang="en-US" altLang="zh-TW" sz="2025" i="1">
                                    <a:solidFill>
                                      <a:srgbClr val="C00000"/>
                                    </a:solidFill>
                                    <a:latin typeface="Cambria Math" panose="02040503050406030204" pitchFamily="18" charset="0"/>
                                  </a:rPr>
                                  <m:t>𝑖</m:t>
                                </m:r>
                              </m:sub>
                              <m:sup>
                                <m:r>
                                  <a:rPr lang="en-US" altLang="zh-TW" sz="2025" i="1">
                                    <a:solidFill>
                                      <a:srgbClr val="C00000"/>
                                    </a:solidFill>
                                    <a:latin typeface="Cambria Math" panose="02040503050406030204" pitchFamily="18" charset="0"/>
                                  </a:rPr>
                                  <m:t>𝑜</m:t>
                                </m:r>
                              </m:sup>
                            </m:sSubSup>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𝑎</m:t>
                                </m:r>
                              </m:e>
                              <m:sub>
                                <m:r>
                                  <a:rPr lang="en-US" altLang="zh-TW" sz="2025" i="1">
                                    <a:solidFill>
                                      <a:srgbClr val="C00000"/>
                                    </a:solidFill>
                                    <a:latin typeface="Cambria Math" panose="02040503050406030204" pitchFamily="18" charset="0"/>
                                  </a:rPr>
                                  <m:t>𝑖</m:t>
                                </m:r>
                              </m:sub>
                              <m:sup>
                                <m:r>
                                  <a:rPr lang="en-US" altLang="zh-TW" sz="2025" i="1">
                                    <a:solidFill>
                                      <a:srgbClr val="C00000"/>
                                    </a:solidFill>
                                    <a:latin typeface="Cambria Math" panose="02040503050406030204" pitchFamily="18" charset="0"/>
                                  </a:rPr>
                                  <m:t>𝑐</m:t>
                                </m:r>
                              </m:sup>
                            </m:sSubSup>
                          </m:e>
                        </m:nary>
                      </m:e>
                    </m:func>
                    <m:r>
                      <a:rPr lang="en-US" altLang="zh-TW" sz="2025" i="1">
                        <a:solidFill>
                          <a:srgbClr val="C00000"/>
                        </a:solidFill>
                        <a:latin typeface="Cambria Math" panose="02040503050406030204" pitchFamily="18" charset="0"/>
                      </a:rPr>
                      <m:t>→</m:t>
                    </m:r>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𝑤</m:t>
                        </m:r>
                      </m:e>
                      <m:sub>
                        <m:r>
                          <a:rPr lang="en-US" altLang="zh-TW" sz="2025" i="1">
                            <a:solidFill>
                              <a:srgbClr val="C00000"/>
                            </a:solidFill>
                            <a:latin typeface="Cambria Math" panose="02040503050406030204" pitchFamily="18" charset="0"/>
                          </a:rPr>
                          <m:t>0</m:t>
                        </m:r>
                      </m:sub>
                      <m:sup>
                        <m:r>
                          <a:rPr lang="en-US" altLang="zh-TW" sz="2025" i="1">
                            <a:solidFill>
                              <a:srgbClr val="C00000"/>
                            </a:solidFill>
                            <a:latin typeface="Cambria Math" panose="02040503050406030204" pitchFamily="18" charset="0"/>
                          </a:rPr>
                          <m:t>𝑜</m:t>
                        </m:r>
                      </m:sup>
                    </m:sSubSup>
                  </m:oMath>
                </a14:m>
                <a:endParaRPr lang="zh-TW" altLang="en-US" dirty="0">
                  <a:latin typeface="Microsoft JhengHei" panose="020B0604030504040204" pitchFamily="34" charset="-120"/>
                  <a:ea typeface="Microsoft JhengHei" panose="020B0604030504040204" pitchFamily="34" charset="-120"/>
                </a:endParaRPr>
              </a:p>
            </p:txBody>
          </p:sp>
        </mc:Choice>
        <mc:Fallback xmlns="">
          <p:sp>
            <p:nvSpPr>
              <p:cNvPr id="17" name="矩形 16">
                <a:extLst>
                  <a:ext uri="{FF2B5EF4-FFF2-40B4-BE49-F238E27FC236}">
                    <a16:creationId xmlns:a16="http://schemas.microsoft.com/office/drawing/2014/main" id="{517232A2-30F5-B644-8F19-19E82C5EE9F6}"/>
                  </a:ext>
                </a:extLst>
              </p:cNvPr>
              <p:cNvSpPr>
                <a:spLocks noRot="1" noChangeAspect="1" noMove="1" noResize="1" noEditPoints="1" noAdjustHandles="1" noChangeArrowheads="1" noChangeShapeType="1" noTextEdit="1"/>
              </p:cNvSpPr>
              <p:nvPr/>
            </p:nvSpPr>
            <p:spPr>
              <a:xfrm>
                <a:off x="233962" y="3199434"/>
                <a:ext cx="4206169" cy="1507010"/>
              </a:xfrm>
              <a:prstGeom prst="rect">
                <a:avLst/>
              </a:prstGeom>
              <a:blipFill>
                <a:blip r:embed="rId4"/>
                <a:stretch>
                  <a:fillRect b="-39676"/>
                </a:stretch>
              </a:blipFill>
            </p:spPr>
            <p:txBody>
              <a:bodyPr/>
              <a:lstStyle/>
              <a:p>
                <a:r>
                  <a:rPr lang="zh-TW" altLang="en-US">
                    <a:noFill/>
                  </a:rPr>
                  <a:t> </a:t>
                </a:r>
              </a:p>
            </p:txBody>
          </p:sp>
        </mc:Fallback>
      </mc:AlternateContent>
      <p:sp>
        <p:nvSpPr>
          <p:cNvPr id="18" name="矩形圖說文字 17">
            <a:extLst>
              <a:ext uri="{FF2B5EF4-FFF2-40B4-BE49-F238E27FC236}">
                <a16:creationId xmlns:a16="http://schemas.microsoft.com/office/drawing/2014/main" id="{F8551CCF-DE06-AD42-9A9C-FAA3324DD570}"/>
              </a:ext>
            </a:extLst>
          </p:cNvPr>
          <p:cNvSpPr/>
          <p:nvPr/>
        </p:nvSpPr>
        <p:spPr>
          <a:xfrm>
            <a:off x="4456764" y="3415329"/>
            <a:ext cx="3225989" cy="473469"/>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lIns="91434" tIns="45717" rIns="91434" bIns="45717" rtlCol="0" anchor="ctr"/>
          <a:lstStyle/>
          <a:p>
            <a:pPr algn="ctr"/>
            <a:r>
              <a:rPr lang="en-US" altLang="zh-TW" sz="1200" dirty="0">
                <a:latin typeface="Microsoft JhengHei" panose="020B0604030504040204" pitchFamily="34" charset="-120"/>
                <a:ea typeface="Microsoft JhengHei" panose="020B0604030504040204" pitchFamily="34" charset="-120"/>
              </a:rPr>
              <a:t>The weight vector between the hidden layer and the output node</a:t>
            </a:r>
            <a:endParaRPr lang="zh-TW" altLang="en-US" sz="1200" dirty="0">
              <a:latin typeface="Microsoft JhengHei" panose="020B0604030504040204" pitchFamily="34" charset="-120"/>
              <a:ea typeface="Microsoft JhengHei" panose="020B0604030504040204" pitchFamily="34" charset="-120"/>
            </a:endParaRPr>
          </a:p>
        </p:txBody>
      </p:sp>
      <p:sp>
        <p:nvSpPr>
          <p:cNvPr id="20" name="矩形圖說文字 19">
            <a:extLst>
              <a:ext uri="{FF2B5EF4-FFF2-40B4-BE49-F238E27FC236}">
                <a16:creationId xmlns:a16="http://schemas.microsoft.com/office/drawing/2014/main" id="{CCA2FEC6-0581-E545-9A5E-1A3B9AFC41CA}"/>
              </a:ext>
            </a:extLst>
          </p:cNvPr>
          <p:cNvSpPr/>
          <p:nvPr/>
        </p:nvSpPr>
        <p:spPr>
          <a:xfrm>
            <a:off x="4456764" y="4231239"/>
            <a:ext cx="3225989" cy="325452"/>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lIns="91434" tIns="45717" rIns="91434" bIns="45717" rtlCol="0" anchor="ctr"/>
          <a:lstStyle/>
          <a:p>
            <a:pPr algn="ctr"/>
            <a:r>
              <a:rPr lang="en-US" altLang="zh-TW" sz="1200" dirty="0">
                <a:latin typeface="Microsoft JhengHei" panose="020B0604030504040204" pitchFamily="34" charset="-120"/>
                <a:ea typeface="Microsoft JhengHei" panose="020B0604030504040204" pitchFamily="34" charset="-120"/>
              </a:rPr>
              <a:t>The threshold of the output node</a:t>
            </a:r>
            <a:endParaRPr lang="zh-TW" altLang="en-US" sz="1200" dirty="0">
              <a:latin typeface="Microsoft JhengHei" panose="020B0604030504040204" pitchFamily="34" charset="-120"/>
              <a:ea typeface="Microsoft JhengHei" panose="020B0604030504040204" pitchFamily="34" charset="-120"/>
            </a:endParaRPr>
          </a:p>
        </p:txBody>
      </p:sp>
      <p:sp>
        <p:nvSpPr>
          <p:cNvPr id="27" name="投影片編號版面配置區 3">
            <a:extLst>
              <a:ext uri="{FF2B5EF4-FFF2-40B4-BE49-F238E27FC236}">
                <a16:creationId xmlns:a16="http://schemas.microsoft.com/office/drawing/2014/main" id="{10F30D2A-5408-47A4-89DA-492FAB37D942}"/>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43</a:t>
            </a:fld>
            <a:endParaRPr lang="zh-TW" altLang="en-US" sz="1400" dirty="0"/>
          </a:p>
        </p:txBody>
      </p:sp>
      <p:grpSp>
        <p:nvGrpSpPr>
          <p:cNvPr id="31" name="群組 30">
            <a:extLst>
              <a:ext uri="{FF2B5EF4-FFF2-40B4-BE49-F238E27FC236}">
                <a16:creationId xmlns:a16="http://schemas.microsoft.com/office/drawing/2014/main" id="{0299466B-0AA7-4B07-B0A1-49FDA10AF76A}"/>
              </a:ext>
            </a:extLst>
          </p:cNvPr>
          <p:cNvGrpSpPr/>
          <p:nvPr/>
        </p:nvGrpSpPr>
        <p:grpSpPr>
          <a:xfrm>
            <a:off x="635644" y="739104"/>
            <a:ext cx="3141342" cy="1298047"/>
            <a:chOff x="1193369" y="3465054"/>
            <a:chExt cx="3141342" cy="1298047"/>
          </a:xfrm>
        </p:grpSpPr>
        <p:cxnSp>
          <p:nvCxnSpPr>
            <p:cNvPr id="32" name="直線單箭頭接點 5">
              <a:extLst>
                <a:ext uri="{FF2B5EF4-FFF2-40B4-BE49-F238E27FC236}">
                  <a16:creationId xmlns:a16="http://schemas.microsoft.com/office/drawing/2014/main" id="{3F365E6D-B811-499A-A732-D65655D3D642}"/>
                </a:ext>
              </a:extLst>
            </p:cNvPr>
            <p:cNvCxnSpPr/>
            <p:nvPr/>
          </p:nvCxnSpPr>
          <p:spPr>
            <a:xfrm>
              <a:off x="1193369" y="4393769"/>
              <a:ext cx="2967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字方塊 32">
              <a:extLst>
                <a:ext uri="{FF2B5EF4-FFF2-40B4-BE49-F238E27FC236}">
                  <a16:creationId xmlns:a16="http://schemas.microsoft.com/office/drawing/2014/main" id="{F4050E7D-9F0B-48E7-870C-94A8D06F475B}"/>
                </a:ext>
              </a:extLst>
            </p:cNvPr>
            <p:cNvSpPr txBox="1"/>
            <p:nvPr/>
          </p:nvSpPr>
          <p:spPr>
            <a:xfrm>
              <a:off x="3719593" y="4101163"/>
              <a:ext cx="338554" cy="519373"/>
            </a:xfrm>
            <a:prstGeom prst="rect">
              <a:avLst/>
            </a:prstGeom>
            <a:noFill/>
          </p:spPr>
          <p:txBody>
            <a:bodyPr wrap="none" rtlCol="0">
              <a:spAutoFit/>
            </a:bodyPr>
            <a:lstStyle/>
            <a:p>
              <a:pPr defTabSz="685749"/>
              <a:r>
                <a:rPr lang="en-US" altLang="zh-TW" sz="2775" dirty="0">
                  <a:solidFill>
                    <a:srgbClr val="00B0F0"/>
                  </a:solidFill>
                  <a:latin typeface="Calibri"/>
                  <a:ea typeface="新細明體" panose="02020500000000000000" pitchFamily="18" charset="-120"/>
                </a:rPr>
                <a:t>x</a:t>
              </a:r>
              <a:endParaRPr lang="zh-TW" altLang="en-US" sz="2775" dirty="0">
                <a:solidFill>
                  <a:srgbClr val="00B0F0"/>
                </a:solidFill>
                <a:latin typeface="Calibri"/>
                <a:ea typeface="新細明體" panose="02020500000000000000" pitchFamily="18" charset="-120"/>
              </a:endParaRPr>
            </a:p>
          </p:txBody>
        </p:sp>
        <p:sp>
          <p:nvSpPr>
            <p:cNvPr id="34" name="文字方塊 33">
              <a:extLst>
                <a:ext uri="{FF2B5EF4-FFF2-40B4-BE49-F238E27FC236}">
                  <a16:creationId xmlns:a16="http://schemas.microsoft.com/office/drawing/2014/main" id="{54344866-E60D-4BA3-916E-72D47FD85813}"/>
                </a:ext>
              </a:extLst>
            </p:cNvPr>
            <p:cNvSpPr txBox="1"/>
            <p:nvPr/>
          </p:nvSpPr>
          <p:spPr>
            <a:xfrm>
              <a:off x="2739241" y="4095996"/>
              <a:ext cx="338554" cy="519373"/>
            </a:xfrm>
            <a:prstGeom prst="rect">
              <a:avLst/>
            </a:prstGeom>
            <a:noFill/>
          </p:spPr>
          <p:txBody>
            <a:bodyPr wrap="none" rtlCol="0">
              <a:spAutoFit/>
            </a:bodyPr>
            <a:lstStyle/>
            <a:p>
              <a:pPr defTabSz="685749"/>
              <a:r>
                <a:rPr lang="en-US" altLang="zh-TW" sz="2775" dirty="0">
                  <a:solidFill>
                    <a:srgbClr val="00B0F0"/>
                  </a:solidFill>
                  <a:latin typeface="Calibri"/>
                  <a:ea typeface="新細明體" panose="02020500000000000000" pitchFamily="18" charset="-120"/>
                </a:rPr>
                <a:t>x</a:t>
              </a:r>
              <a:endParaRPr lang="zh-TW" altLang="en-US" sz="2775" dirty="0">
                <a:solidFill>
                  <a:srgbClr val="00B0F0"/>
                </a:solidFill>
                <a:latin typeface="Calibri"/>
                <a:ea typeface="新細明體" panose="02020500000000000000" pitchFamily="18" charset="-120"/>
              </a:endParaRPr>
            </a:p>
          </p:txBody>
        </p:sp>
        <p:sp>
          <p:nvSpPr>
            <p:cNvPr id="35" name="文字方塊 34">
              <a:extLst>
                <a:ext uri="{FF2B5EF4-FFF2-40B4-BE49-F238E27FC236}">
                  <a16:creationId xmlns:a16="http://schemas.microsoft.com/office/drawing/2014/main" id="{247C163A-F0E9-4640-9AC8-3579CC9AFCD6}"/>
                </a:ext>
              </a:extLst>
            </p:cNvPr>
            <p:cNvSpPr txBox="1"/>
            <p:nvPr/>
          </p:nvSpPr>
          <p:spPr>
            <a:xfrm>
              <a:off x="3325678" y="4101163"/>
              <a:ext cx="338554" cy="519373"/>
            </a:xfrm>
            <a:prstGeom prst="rect">
              <a:avLst/>
            </a:prstGeom>
            <a:noFill/>
          </p:spPr>
          <p:txBody>
            <a:bodyPr wrap="none" rtlCol="0">
              <a:spAutoFit/>
            </a:bodyPr>
            <a:lstStyle/>
            <a:p>
              <a:pPr defTabSz="685749"/>
              <a:r>
                <a:rPr lang="en-US" altLang="zh-TW" sz="2775" dirty="0">
                  <a:solidFill>
                    <a:srgbClr val="00B0F0"/>
                  </a:solidFill>
                  <a:latin typeface="Calibri"/>
                  <a:ea typeface="新細明體" panose="02020500000000000000" pitchFamily="18" charset="-120"/>
                </a:rPr>
                <a:t>x</a:t>
              </a:r>
              <a:endParaRPr lang="zh-TW" altLang="en-US" sz="2775" dirty="0">
                <a:solidFill>
                  <a:srgbClr val="00B0F0"/>
                </a:solidFill>
                <a:latin typeface="Calibri"/>
                <a:ea typeface="新細明體" panose="02020500000000000000" pitchFamily="18" charset="-120"/>
              </a:endParaRPr>
            </a:p>
          </p:txBody>
        </p:sp>
        <p:sp>
          <p:nvSpPr>
            <p:cNvPr id="36" name="文字方塊 35">
              <a:extLst>
                <a:ext uri="{FF2B5EF4-FFF2-40B4-BE49-F238E27FC236}">
                  <a16:creationId xmlns:a16="http://schemas.microsoft.com/office/drawing/2014/main" id="{F283C4A7-8A3C-4E85-9D13-31CF19803074}"/>
                </a:ext>
              </a:extLst>
            </p:cNvPr>
            <p:cNvSpPr txBox="1"/>
            <p:nvPr/>
          </p:nvSpPr>
          <p:spPr>
            <a:xfrm>
              <a:off x="3478078" y="4101163"/>
              <a:ext cx="338554" cy="519373"/>
            </a:xfrm>
            <a:prstGeom prst="rect">
              <a:avLst/>
            </a:prstGeom>
            <a:noFill/>
          </p:spPr>
          <p:txBody>
            <a:bodyPr wrap="none" rtlCol="0">
              <a:spAutoFit/>
            </a:bodyPr>
            <a:lstStyle/>
            <a:p>
              <a:pPr defTabSz="685749"/>
              <a:r>
                <a:rPr lang="en-US" altLang="zh-TW" sz="2775" dirty="0">
                  <a:solidFill>
                    <a:srgbClr val="00B0F0"/>
                  </a:solidFill>
                  <a:latin typeface="Calibri"/>
                  <a:ea typeface="新細明體" panose="02020500000000000000" pitchFamily="18" charset="-120"/>
                </a:rPr>
                <a:t>x</a:t>
              </a:r>
              <a:endParaRPr lang="zh-TW" altLang="en-US" sz="2775" dirty="0">
                <a:solidFill>
                  <a:srgbClr val="00B0F0"/>
                </a:solidFill>
                <a:latin typeface="Calibri"/>
                <a:ea typeface="新細明體" panose="02020500000000000000" pitchFamily="18" charset="-120"/>
              </a:endParaRPr>
            </a:p>
          </p:txBody>
        </p:sp>
        <p:sp>
          <p:nvSpPr>
            <p:cNvPr id="37" name="文字方塊 36">
              <a:extLst>
                <a:ext uri="{FF2B5EF4-FFF2-40B4-BE49-F238E27FC236}">
                  <a16:creationId xmlns:a16="http://schemas.microsoft.com/office/drawing/2014/main" id="{D7667A17-71E1-497C-A0B2-C8285205371A}"/>
                </a:ext>
              </a:extLst>
            </p:cNvPr>
            <p:cNvSpPr txBox="1"/>
            <p:nvPr/>
          </p:nvSpPr>
          <p:spPr>
            <a:xfrm>
              <a:off x="1883283" y="4095996"/>
              <a:ext cx="381836" cy="519373"/>
            </a:xfrm>
            <a:prstGeom prst="rect">
              <a:avLst/>
            </a:prstGeom>
            <a:noFill/>
          </p:spPr>
          <p:txBody>
            <a:bodyPr wrap="none" rtlCol="0">
              <a:spAutoFit/>
            </a:bodyPr>
            <a:lstStyle/>
            <a:p>
              <a:pPr defTabSz="685749"/>
              <a:r>
                <a:rPr lang="en-US" altLang="zh-TW" sz="2775" dirty="0">
                  <a:solidFill>
                    <a:srgbClr val="FF0000"/>
                  </a:solidFill>
                  <a:latin typeface="Calibri"/>
                  <a:ea typeface="新細明體" panose="02020500000000000000" pitchFamily="18" charset="-120"/>
                </a:rPr>
                <a:t>o</a:t>
              </a:r>
              <a:endParaRPr lang="zh-TW" altLang="en-US" sz="2775" dirty="0">
                <a:solidFill>
                  <a:srgbClr val="FF0000"/>
                </a:solidFill>
                <a:latin typeface="Calibri"/>
                <a:ea typeface="新細明體" panose="02020500000000000000" pitchFamily="18" charset="-120"/>
              </a:endParaRPr>
            </a:p>
          </p:txBody>
        </p:sp>
        <p:sp>
          <p:nvSpPr>
            <p:cNvPr id="38" name="文字方塊 37">
              <a:extLst>
                <a:ext uri="{FF2B5EF4-FFF2-40B4-BE49-F238E27FC236}">
                  <a16:creationId xmlns:a16="http://schemas.microsoft.com/office/drawing/2014/main" id="{AB809AAD-0A06-4A46-9E25-4FEF4DB93593}"/>
                </a:ext>
              </a:extLst>
            </p:cNvPr>
            <p:cNvSpPr txBox="1"/>
            <p:nvPr/>
          </p:nvSpPr>
          <p:spPr>
            <a:xfrm>
              <a:off x="2276047" y="4095996"/>
              <a:ext cx="381836" cy="519373"/>
            </a:xfrm>
            <a:prstGeom prst="rect">
              <a:avLst/>
            </a:prstGeom>
            <a:noFill/>
          </p:spPr>
          <p:txBody>
            <a:bodyPr wrap="none" rtlCol="0">
              <a:spAutoFit/>
            </a:bodyPr>
            <a:lstStyle/>
            <a:p>
              <a:pPr defTabSz="685749"/>
              <a:r>
                <a:rPr lang="en-US" altLang="zh-TW" sz="2775" dirty="0">
                  <a:solidFill>
                    <a:srgbClr val="FF0000"/>
                  </a:solidFill>
                  <a:latin typeface="Calibri"/>
                  <a:ea typeface="新細明體" panose="02020500000000000000" pitchFamily="18" charset="-120"/>
                </a:rPr>
                <a:t>o</a:t>
              </a:r>
              <a:endParaRPr lang="zh-TW" altLang="en-US" sz="2775" dirty="0">
                <a:solidFill>
                  <a:srgbClr val="FF0000"/>
                </a:solidFill>
                <a:latin typeface="Calibri"/>
                <a:ea typeface="新細明體" panose="02020500000000000000" pitchFamily="18" charset="-120"/>
              </a:endParaRPr>
            </a:p>
          </p:txBody>
        </p:sp>
        <p:sp>
          <p:nvSpPr>
            <p:cNvPr id="39" name="文字方塊 38">
              <a:extLst>
                <a:ext uri="{FF2B5EF4-FFF2-40B4-BE49-F238E27FC236}">
                  <a16:creationId xmlns:a16="http://schemas.microsoft.com/office/drawing/2014/main" id="{F71D1A62-4CC1-4CD2-936D-98CB4C953CFB}"/>
                </a:ext>
              </a:extLst>
            </p:cNvPr>
            <p:cNvSpPr txBox="1"/>
            <p:nvPr/>
          </p:nvSpPr>
          <p:spPr>
            <a:xfrm>
              <a:off x="2490422" y="4101883"/>
              <a:ext cx="381836" cy="519373"/>
            </a:xfrm>
            <a:prstGeom prst="rect">
              <a:avLst/>
            </a:prstGeom>
            <a:noFill/>
          </p:spPr>
          <p:txBody>
            <a:bodyPr wrap="none" rtlCol="0">
              <a:spAutoFit/>
            </a:bodyPr>
            <a:lstStyle/>
            <a:p>
              <a:pPr defTabSz="685749"/>
              <a:r>
                <a:rPr lang="en-US" altLang="zh-TW" sz="2775" dirty="0">
                  <a:solidFill>
                    <a:srgbClr val="FF0000"/>
                  </a:solidFill>
                  <a:latin typeface="Calibri"/>
                  <a:ea typeface="新細明體" panose="02020500000000000000" pitchFamily="18" charset="-120"/>
                </a:rPr>
                <a:t>o</a:t>
              </a:r>
              <a:endParaRPr lang="zh-TW" altLang="en-US" sz="2775" dirty="0">
                <a:solidFill>
                  <a:srgbClr val="FF0000"/>
                </a:solidFill>
                <a:latin typeface="Calibri"/>
                <a:ea typeface="新細明體" panose="02020500000000000000" pitchFamily="18" charset="-120"/>
              </a:endParaRPr>
            </a:p>
          </p:txBody>
        </p:sp>
        <p:sp>
          <p:nvSpPr>
            <p:cNvPr id="40" name="文字方塊 39">
              <a:extLst>
                <a:ext uri="{FF2B5EF4-FFF2-40B4-BE49-F238E27FC236}">
                  <a16:creationId xmlns:a16="http://schemas.microsoft.com/office/drawing/2014/main" id="{1337FC26-484A-4134-8363-566385EC5F28}"/>
                </a:ext>
              </a:extLst>
            </p:cNvPr>
            <p:cNvSpPr txBox="1"/>
            <p:nvPr/>
          </p:nvSpPr>
          <p:spPr>
            <a:xfrm>
              <a:off x="1426248" y="4095996"/>
              <a:ext cx="381836" cy="519373"/>
            </a:xfrm>
            <a:prstGeom prst="rect">
              <a:avLst/>
            </a:prstGeom>
            <a:noFill/>
          </p:spPr>
          <p:txBody>
            <a:bodyPr wrap="none" rtlCol="0">
              <a:spAutoFit/>
            </a:bodyPr>
            <a:lstStyle/>
            <a:p>
              <a:pPr defTabSz="685749"/>
              <a:r>
                <a:rPr lang="en-US" altLang="zh-TW" sz="2775" dirty="0">
                  <a:solidFill>
                    <a:srgbClr val="FF0000"/>
                  </a:solidFill>
                  <a:latin typeface="Calibri"/>
                  <a:ea typeface="新細明體" panose="02020500000000000000" pitchFamily="18" charset="-120"/>
                </a:rPr>
                <a:t>o</a:t>
              </a:r>
              <a:endParaRPr lang="zh-TW" altLang="en-US" sz="2775" dirty="0">
                <a:solidFill>
                  <a:srgbClr val="FF0000"/>
                </a:solidFill>
                <a:latin typeface="Calibri"/>
                <a:ea typeface="新細明體" panose="02020500000000000000" pitchFamily="18" charset="-120"/>
              </a:endParaRPr>
            </a:p>
          </p:txBody>
        </p:sp>
        <p:cxnSp>
          <p:nvCxnSpPr>
            <p:cNvPr id="41" name="弧形接點 18">
              <a:extLst>
                <a:ext uri="{FF2B5EF4-FFF2-40B4-BE49-F238E27FC236}">
                  <a16:creationId xmlns:a16="http://schemas.microsoft.com/office/drawing/2014/main" id="{78CA89DC-16A2-478F-9C7A-EA6EA29958BE}"/>
                </a:ext>
              </a:extLst>
            </p:cNvPr>
            <p:cNvCxnSpPr/>
            <p:nvPr/>
          </p:nvCxnSpPr>
          <p:spPr>
            <a:xfrm rot="16200000" flipH="1">
              <a:off x="2349828" y="3951220"/>
              <a:ext cx="464020" cy="19708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弧形接點 20">
              <a:extLst>
                <a:ext uri="{FF2B5EF4-FFF2-40B4-BE49-F238E27FC236}">
                  <a16:creationId xmlns:a16="http://schemas.microsoft.com/office/drawing/2014/main" id="{2786FB55-D7AF-40C0-913C-2CDF3561C939}"/>
                </a:ext>
              </a:extLst>
            </p:cNvPr>
            <p:cNvCxnSpPr/>
            <p:nvPr/>
          </p:nvCxnSpPr>
          <p:spPr>
            <a:xfrm rot="5400000">
              <a:off x="2792022" y="3962971"/>
              <a:ext cx="420727" cy="2013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F46A2D6-E22B-4B69-ABB0-A7D6EADC3F4B}"/>
                    </a:ext>
                  </a:extLst>
                </p:cNvPr>
                <p:cNvSpPr/>
                <p:nvPr/>
              </p:nvSpPr>
              <p:spPr>
                <a:xfrm>
                  <a:off x="2911867" y="3478076"/>
                  <a:ext cx="393634" cy="369332"/>
                </a:xfrm>
                <a:prstGeom prst="rect">
                  <a:avLst/>
                </a:prstGeom>
              </p:spPr>
              <p:txBody>
                <a:bodyPr wrap="none">
                  <a:spAutoFit/>
                </a:bodyPr>
                <a:lstStyle/>
                <a:p>
                  <a:pPr defTabSz="685749"/>
                  <a14:m>
                    <m:oMathPara xmlns:m="http://schemas.openxmlformats.org/officeDocument/2006/math">
                      <m:oMathParaPr>
                        <m:jc m:val="centerGroup"/>
                      </m:oMathParaPr>
                      <m:oMath xmlns:m="http://schemas.openxmlformats.org/officeDocument/2006/math">
                        <m:r>
                          <a:rPr lang="zh-TW" altLang="en-US" i="1">
                            <a:solidFill>
                              <a:prstClr val="black"/>
                            </a:solidFill>
                            <a:latin typeface="Cambria Math" panose="02040503050406030204" pitchFamily="18" charset="0"/>
                            <a:ea typeface="微軟正黑體" panose="020B0604030504040204" pitchFamily="34" charset="-120"/>
                          </a:rPr>
                          <m:t>𝛼</m:t>
                        </m:r>
                      </m:oMath>
                    </m:oMathPara>
                  </a14:m>
                  <a:endParaRPr lang="zh-TW" altLang="en-US" dirty="0">
                    <a:solidFill>
                      <a:prstClr val="black"/>
                    </a:solidFill>
                    <a:latin typeface="Calibri"/>
                    <a:ea typeface="新細明體" panose="02020500000000000000" pitchFamily="18" charset="-120"/>
                  </a:endParaRPr>
                </a:p>
              </p:txBody>
            </p:sp>
          </mc:Choice>
          <mc:Fallback xmlns="">
            <p:sp>
              <p:nvSpPr>
                <p:cNvPr id="36" name="矩形 35">
                  <a:extLst>
                    <a:ext uri="{FF2B5EF4-FFF2-40B4-BE49-F238E27FC236}">
                      <a16:creationId xmlns:a16="http://schemas.microsoft.com/office/drawing/2014/main" id="{DBD5FA7A-CA94-4845-8B4E-13BDF491F2AE}"/>
                    </a:ext>
                  </a:extLst>
                </p:cNvPr>
                <p:cNvSpPr>
                  <a:spLocks noRot="1" noChangeAspect="1" noMove="1" noResize="1" noEditPoints="1" noAdjustHandles="1" noChangeArrowheads="1" noChangeShapeType="1" noTextEdit="1"/>
                </p:cNvSpPr>
                <p:nvPr/>
              </p:nvSpPr>
              <p:spPr>
                <a:xfrm>
                  <a:off x="2911867" y="3478076"/>
                  <a:ext cx="393634" cy="3693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64981716-00E6-4F8F-9D04-98B0C93DBAFC}"/>
                    </a:ext>
                  </a:extLst>
                </p:cNvPr>
                <p:cNvSpPr/>
                <p:nvPr/>
              </p:nvSpPr>
              <p:spPr>
                <a:xfrm>
                  <a:off x="2307044" y="3465054"/>
                  <a:ext cx="395236" cy="369332"/>
                </a:xfrm>
                <a:prstGeom prst="rect">
                  <a:avLst/>
                </a:prstGeom>
              </p:spPr>
              <p:txBody>
                <a:bodyPr wrap="none">
                  <a:spAutoFit/>
                </a:bodyPr>
                <a:lstStyle/>
                <a:p>
                  <a:pPr defTabSz="685749"/>
                  <a14:m>
                    <m:oMathPara xmlns:m="http://schemas.openxmlformats.org/officeDocument/2006/math">
                      <m:oMathParaPr>
                        <m:jc m:val="centerGroup"/>
                      </m:oMathParaPr>
                      <m:oMath xmlns:m="http://schemas.openxmlformats.org/officeDocument/2006/math">
                        <m:r>
                          <a:rPr lang="zh-TW" altLang="en-US" i="1">
                            <a:solidFill>
                              <a:prstClr val="black"/>
                            </a:solidFill>
                            <a:latin typeface="Cambria Math" panose="02040503050406030204" pitchFamily="18" charset="0"/>
                            <a:ea typeface="微軟正黑體" panose="020B0604030504040204" pitchFamily="34" charset="-120"/>
                          </a:rPr>
                          <m:t>𝛽</m:t>
                        </m:r>
                      </m:oMath>
                    </m:oMathPara>
                  </a14:m>
                  <a:endParaRPr lang="zh-TW" altLang="en-US" dirty="0">
                    <a:solidFill>
                      <a:prstClr val="black"/>
                    </a:solidFill>
                    <a:latin typeface="Calibri"/>
                    <a:ea typeface="新細明體" panose="02020500000000000000" pitchFamily="18" charset="-120"/>
                  </a:endParaRPr>
                </a:p>
              </p:txBody>
            </p:sp>
          </mc:Choice>
          <mc:Fallback xmlns="">
            <p:sp>
              <p:nvSpPr>
                <p:cNvPr id="37" name="矩形 36">
                  <a:extLst>
                    <a:ext uri="{FF2B5EF4-FFF2-40B4-BE49-F238E27FC236}">
                      <a16:creationId xmlns:a16="http://schemas.microsoft.com/office/drawing/2014/main" id="{B622014D-4DFD-5E4C-B1CE-8820E224DFDD}"/>
                    </a:ext>
                  </a:extLst>
                </p:cNvPr>
                <p:cNvSpPr>
                  <a:spLocks noRot="1" noChangeAspect="1" noMove="1" noResize="1" noEditPoints="1" noAdjustHandles="1" noChangeArrowheads="1" noChangeShapeType="1" noTextEdit="1"/>
                </p:cNvSpPr>
                <p:nvPr/>
              </p:nvSpPr>
              <p:spPr>
                <a:xfrm>
                  <a:off x="2307044" y="3465054"/>
                  <a:ext cx="395236" cy="369332"/>
                </a:xfrm>
                <a:prstGeom prst="rect">
                  <a:avLst/>
                </a:prstGeom>
                <a:blipFill>
                  <a:blip r:embed="rId6"/>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BA938D44-9241-499B-A06A-0F594B91018E}"/>
                    </a:ext>
                  </a:extLst>
                </p:cNvPr>
                <p:cNvSpPr/>
                <p:nvPr/>
              </p:nvSpPr>
              <p:spPr>
                <a:xfrm>
                  <a:off x="3963776" y="4393769"/>
                  <a:ext cx="370935" cy="369332"/>
                </a:xfrm>
                <a:prstGeom prst="rect">
                  <a:avLst/>
                </a:prstGeom>
              </p:spPr>
              <p:txBody>
                <a:bodyPr wrap="none">
                  <a:spAutoFit/>
                </a:bodyPr>
                <a:lstStyle/>
                <a:p>
                  <a:pPr defTabSz="685749"/>
                  <a14:m>
                    <m:oMathPara xmlns:m="http://schemas.openxmlformats.org/officeDocument/2006/math">
                      <m:oMathParaPr>
                        <m:jc m:val="centerGroup"/>
                      </m:oMathParaPr>
                      <m:oMath xmlns:m="http://schemas.openxmlformats.org/officeDocument/2006/math">
                        <m:r>
                          <a:rPr lang="en-US" altLang="zh-TW" i="1">
                            <a:solidFill>
                              <a:prstClr val="black"/>
                            </a:solidFill>
                            <a:latin typeface="Cambria Math" panose="02040503050406030204" pitchFamily="18" charset="0"/>
                          </a:rPr>
                          <m:t>𝑓</m:t>
                        </m:r>
                      </m:oMath>
                    </m:oMathPara>
                  </a14:m>
                  <a:endParaRPr lang="zh-TW" altLang="en-US" dirty="0">
                    <a:solidFill>
                      <a:prstClr val="black"/>
                    </a:solidFill>
                    <a:latin typeface="Calibri"/>
                    <a:ea typeface="新細明體" panose="02020500000000000000" pitchFamily="18" charset="-120"/>
                  </a:endParaRPr>
                </a:p>
              </p:txBody>
            </p:sp>
          </mc:Choice>
          <mc:Fallback xmlns="">
            <p:sp>
              <p:nvSpPr>
                <p:cNvPr id="45" name="矩形 44">
                  <a:extLst>
                    <a:ext uri="{FF2B5EF4-FFF2-40B4-BE49-F238E27FC236}">
                      <a16:creationId xmlns:a16="http://schemas.microsoft.com/office/drawing/2014/main" id="{BA938D44-9241-499B-A06A-0F594B91018E}"/>
                    </a:ext>
                  </a:extLst>
                </p:cNvPr>
                <p:cNvSpPr>
                  <a:spLocks noRot="1" noChangeAspect="1" noMove="1" noResize="1" noEditPoints="1" noAdjustHandles="1" noChangeArrowheads="1" noChangeShapeType="1" noTextEdit="1"/>
                </p:cNvSpPr>
                <p:nvPr/>
              </p:nvSpPr>
              <p:spPr>
                <a:xfrm>
                  <a:off x="3963776" y="4393769"/>
                  <a:ext cx="370935" cy="369332"/>
                </a:xfrm>
                <a:prstGeom prst="rect">
                  <a:avLst/>
                </a:prstGeom>
                <a:blipFill>
                  <a:blip r:embed="rId7"/>
                  <a:stretch>
                    <a:fillRect b="-1311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9A910028-8907-4CCC-8764-44DBCBDDCB9C}"/>
                  </a:ext>
                </a:extLst>
              </p:cNvPr>
              <p:cNvSpPr txBox="1"/>
              <p:nvPr/>
            </p:nvSpPr>
            <p:spPr>
              <a:xfrm>
                <a:off x="4426930" y="899632"/>
                <a:ext cx="3923563" cy="4875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i="1">
                          <a:solidFill>
                            <a:prstClr val="black"/>
                          </a:solidFill>
                          <a:latin typeface="Cambria Math" panose="02040503050406030204" pitchFamily="18" charset="0"/>
                        </a:rPr>
                        <m:t>𝛼</m:t>
                      </m:r>
                      <m:r>
                        <a:rPr lang="en-US" altLang="zh-TW">
                          <a:solidFill>
                            <a:srgbClr val="000000">
                              <a:lumMod val="75000"/>
                              <a:lumOff val="25000"/>
                            </a:srgbClr>
                          </a:solidFill>
                          <a:latin typeface="Cambria Math"/>
                        </a:rPr>
                        <m:t>≡</m:t>
                      </m:r>
                      <m:func>
                        <m:funcPr>
                          <m:ctrlPr>
                            <a:rPr lang="en-US" altLang="zh-TW" i="1">
                              <a:solidFill>
                                <a:prstClr val="black"/>
                              </a:solidFill>
                              <a:latin typeface="Cambria Math" panose="02040503050406030204" pitchFamily="18" charset="0"/>
                            </a:rPr>
                          </m:ctrlPr>
                        </m:funcPr>
                        <m:fName>
                          <m:limLow>
                            <m:limLowPr>
                              <m:ctrlPr>
                                <a:rPr lang="en-US" altLang="zh-TW" i="1">
                                  <a:solidFill>
                                    <a:prstClr val="black"/>
                                  </a:solidFill>
                                  <a:latin typeface="Cambria Math" panose="02040503050406030204" pitchFamily="18" charset="0"/>
                                </a:rPr>
                              </m:ctrlPr>
                            </m:limLowPr>
                            <m:e>
                              <m:r>
                                <m:rPr>
                                  <m:sty m:val="p"/>
                                </m:rPr>
                                <a:rPr lang="en-US" altLang="zh-TW">
                                  <a:solidFill>
                                    <a:prstClr val="black"/>
                                  </a:solidFill>
                                  <a:latin typeface="Cambria Math" panose="02040503050406030204" pitchFamily="18" charset="0"/>
                                </a:rPr>
                                <m:t>min</m:t>
                              </m:r>
                            </m:e>
                            <m:lim>
                              <m:r>
                                <a:rPr lang="en-US" altLang="zh-TW" i="1">
                                  <a:solidFill>
                                    <a:prstClr val="black"/>
                                  </a:solidFill>
                                  <a:latin typeface="Cambria Math" panose="02040503050406030204" pitchFamily="18" charset="0"/>
                                </a:rPr>
                                <m:t>𝑐</m:t>
                              </m:r>
                              <m:r>
                                <a:rPr lang="zh-TW" altLang="en-US" i="1">
                                  <a:solidFill>
                                    <a:prstClr val="black"/>
                                  </a:solidFill>
                                  <a:latin typeface="Cambria Math" panose="02040503050406030204" pitchFamily="18" charset="0"/>
                                </a:rPr>
                                <m:t>𝜖</m:t>
                              </m:r>
                              <m:sSub>
                                <m:sSubPr>
                                  <m:ctrlPr>
                                    <a:rPr lang="en-US" altLang="zh-TW" i="1">
                                      <a:solidFill>
                                        <a:prstClr val="black"/>
                                      </a:solidFill>
                                      <a:latin typeface="Cambria Math" panose="02040503050406030204" pitchFamily="18" charset="0"/>
                                    </a:rPr>
                                  </m:ctrlPr>
                                </m:sSubPr>
                                <m:e>
                                  <m:r>
                                    <a:rPr lang="en-US" altLang="zh-TW" b="1">
                                      <a:solidFill>
                                        <a:prstClr val="black"/>
                                      </a:solidFill>
                                      <a:latin typeface="Cambria Math" panose="02040503050406030204" pitchFamily="18" charset="0"/>
                                    </a:rPr>
                                    <m:t>𝐈</m:t>
                                  </m:r>
                                </m:e>
                                <m:sub>
                                  <m:r>
                                    <a:rPr lang="en-US" altLang="zh-TW" i="1">
                                      <a:solidFill>
                                        <a:prstClr val="black"/>
                                      </a:solidFill>
                                      <a:latin typeface="Cambria Math" panose="02040503050406030204" pitchFamily="18" charset="0"/>
                                    </a:rPr>
                                    <m:t>1</m:t>
                                  </m:r>
                                </m:sub>
                              </m:sSub>
                            </m:lim>
                          </m:limLow>
                        </m:fName>
                        <m:e>
                          <m:r>
                            <a:rPr lang="en-US" altLang="zh-TW" i="1">
                              <a:solidFill>
                                <a:prstClr val="black"/>
                              </a:solidFill>
                              <a:latin typeface="Cambria Math" panose="02040503050406030204" pitchFamily="18" charset="0"/>
                            </a:rPr>
                            <m:t>𝑓</m:t>
                          </m:r>
                          <m:d>
                            <m:dPr>
                              <m:ctrlPr>
                                <a:rPr lang="en-US" altLang="zh-TW" i="1">
                                  <a:solidFill>
                                    <a:prstClr val="black"/>
                                  </a:solidFill>
                                  <a:latin typeface="Cambria Math" panose="02040503050406030204" pitchFamily="18" charset="0"/>
                                </a:rPr>
                              </m:ctrlPr>
                            </m:dPr>
                            <m:e>
                              <m:sSup>
                                <m:sSupPr>
                                  <m:ctrlPr>
                                    <a:rPr lang="en-US" altLang="zh-TW" i="1">
                                      <a:solidFill>
                                        <a:prstClr val="black"/>
                                      </a:solidFill>
                                      <a:latin typeface="Cambria Math" panose="02040503050406030204" pitchFamily="18" charset="0"/>
                                    </a:rPr>
                                  </m:ctrlPr>
                                </m:sSupPr>
                                <m:e>
                                  <m:r>
                                    <a:rPr lang="en-US" altLang="zh-TW" b="1">
                                      <a:solidFill>
                                        <a:prstClr val="black"/>
                                      </a:solidFill>
                                      <a:latin typeface="Cambria Math" panose="02040503050406030204" pitchFamily="18" charset="0"/>
                                    </a:rPr>
                                    <m:t>𝐱</m:t>
                                  </m:r>
                                </m:e>
                                <m:sup>
                                  <m:r>
                                    <a:rPr lang="en-US" altLang="zh-TW" i="1">
                                      <a:solidFill>
                                        <a:prstClr val="black"/>
                                      </a:solidFill>
                                      <a:latin typeface="Cambria Math" panose="02040503050406030204" pitchFamily="18" charset="0"/>
                                    </a:rPr>
                                    <m:t>𝑐</m:t>
                                  </m:r>
                                </m:sup>
                              </m:sSup>
                              <m:r>
                                <a:rPr lang="en-US" altLang="zh-TW" i="1">
                                  <a:solidFill>
                                    <a:prstClr val="black"/>
                                  </a:solidFill>
                                  <a:latin typeface="Cambria Math" panose="02040503050406030204" pitchFamily="18" charset="0"/>
                                </a:rPr>
                                <m:t>,</m:t>
                              </m:r>
                              <m:r>
                                <a:rPr lang="en-US" altLang="zh-TW" b="1">
                                  <a:solidFill>
                                    <a:prstClr val="black"/>
                                  </a:solidFill>
                                  <a:latin typeface="Cambria Math" panose="02040503050406030204" pitchFamily="18" charset="0"/>
                                </a:rPr>
                                <m:t>𝐰</m:t>
                              </m:r>
                            </m:e>
                          </m:d>
                        </m:e>
                      </m:func>
                      <m:r>
                        <a:rPr lang="en-US" altLang="zh-TW" b="1" i="1">
                          <a:solidFill>
                            <a:prstClr val="black"/>
                          </a:solidFill>
                          <a:latin typeface="Cambria Math" panose="02040503050406030204" pitchFamily="18" charset="0"/>
                        </a:rPr>
                        <m:t>; </m:t>
                      </m:r>
                      <m:r>
                        <a:rPr lang="zh-TW" altLang="en-US" i="1">
                          <a:solidFill>
                            <a:prstClr val="black"/>
                          </a:solidFill>
                          <a:latin typeface="Cambria Math" panose="02040503050406030204" pitchFamily="18" charset="0"/>
                        </a:rPr>
                        <m:t>𝛽</m:t>
                      </m:r>
                      <m:r>
                        <a:rPr lang="en-US" altLang="zh-TW">
                          <a:solidFill>
                            <a:srgbClr val="000000">
                              <a:lumMod val="75000"/>
                              <a:lumOff val="25000"/>
                            </a:srgbClr>
                          </a:solidFill>
                          <a:latin typeface="Cambria Math"/>
                        </a:rPr>
                        <m:t>≡</m:t>
                      </m:r>
                      <m:func>
                        <m:funcPr>
                          <m:ctrlPr>
                            <a:rPr lang="en-US" altLang="zh-TW" i="1">
                              <a:solidFill>
                                <a:prstClr val="black"/>
                              </a:solidFill>
                              <a:latin typeface="Cambria Math" panose="02040503050406030204" pitchFamily="18" charset="0"/>
                            </a:rPr>
                          </m:ctrlPr>
                        </m:funcPr>
                        <m:fName>
                          <m:limLow>
                            <m:limLowPr>
                              <m:ctrlPr>
                                <a:rPr lang="en-US" altLang="zh-TW" i="1">
                                  <a:solidFill>
                                    <a:prstClr val="black"/>
                                  </a:solidFill>
                                  <a:latin typeface="Cambria Math" panose="02040503050406030204" pitchFamily="18" charset="0"/>
                                </a:rPr>
                              </m:ctrlPr>
                            </m:limLowPr>
                            <m:e>
                              <m:r>
                                <m:rPr>
                                  <m:sty m:val="p"/>
                                </m:rPr>
                                <a:rPr lang="en-US" altLang="zh-TW">
                                  <a:solidFill>
                                    <a:prstClr val="black"/>
                                  </a:solidFill>
                                  <a:latin typeface="Cambria Math" panose="02040503050406030204" pitchFamily="18" charset="0"/>
                                </a:rPr>
                                <m:t>max</m:t>
                              </m:r>
                            </m:e>
                            <m:lim>
                              <m:r>
                                <a:rPr lang="en-US" altLang="zh-TW" i="1">
                                  <a:solidFill>
                                    <a:prstClr val="black"/>
                                  </a:solidFill>
                                  <a:latin typeface="Cambria Math" panose="02040503050406030204" pitchFamily="18" charset="0"/>
                                </a:rPr>
                                <m:t>𝑐</m:t>
                              </m:r>
                              <m:r>
                                <a:rPr lang="zh-TW" altLang="en-US" i="1">
                                  <a:solidFill>
                                    <a:prstClr val="black"/>
                                  </a:solidFill>
                                  <a:latin typeface="Cambria Math" panose="02040503050406030204" pitchFamily="18" charset="0"/>
                                </a:rPr>
                                <m:t>𝜖</m:t>
                              </m:r>
                              <m:sSub>
                                <m:sSubPr>
                                  <m:ctrlPr>
                                    <a:rPr lang="en-US" altLang="zh-TW" i="1">
                                      <a:solidFill>
                                        <a:prstClr val="black"/>
                                      </a:solidFill>
                                      <a:latin typeface="Cambria Math" panose="02040503050406030204" pitchFamily="18" charset="0"/>
                                    </a:rPr>
                                  </m:ctrlPr>
                                </m:sSubPr>
                                <m:e>
                                  <m:r>
                                    <a:rPr lang="en-US" altLang="zh-TW" b="1">
                                      <a:solidFill>
                                        <a:prstClr val="black"/>
                                      </a:solidFill>
                                      <a:latin typeface="Cambria Math" panose="02040503050406030204" pitchFamily="18" charset="0"/>
                                    </a:rPr>
                                    <m:t>𝐈</m:t>
                                  </m:r>
                                </m:e>
                                <m:sub>
                                  <m:r>
                                    <a:rPr lang="en-US" altLang="zh-TW" i="1">
                                      <a:solidFill>
                                        <a:prstClr val="black"/>
                                      </a:solidFill>
                                      <a:latin typeface="Cambria Math" panose="02040503050406030204" pitchFamily="18" charset="0"/>
                                    </a:rPr>
                                    <m:t>2</m:t>
                                  </m:r>
                                </m:sub>
                              </m:sSub>
                            </m:lim>
                          </m:limLow>
                        </m:fName>
                        <m:e>
                          <m:r>
                            <a:rPr lang="en-US" altLang="zh-TW" i="1">
                              <a:solidFill>
                                <a:prstClr val="black"/>
                              </a:solidFill>
                              <a:latin typeface="Cambria Math" panose="02040503050406030204" pitchFamily="18" charset="0"/>
                            </a:rPr>
                            <m:t>𝑓</m:t>
                          </m:r>
                          <m:d>
                            <m:dPr>
                              <m:ctrlPr>
                                <a:rPr lang="en-US" altLang="zh-TW" i="1">
                                  <a:solidFill>
                                    <a:prstClr val="black"/>
                                  </a:solidFill>
                                  <a:latin typeface="Cambria Math" panose="02040503050406030204" pitchFamily="18" charset="0"/>
                                </a:rPr>
                              </m:ctrlPr>
                            </m:dPr>
                            <m:e>
                              <m:sSup>
                                <m:sSupPr>
                                  <m:ctrlPr>
                                    <a:rPr lang="en-US" altLang="zh-TW" i="1">
                                      <a:solidFill>
                                        <a:prstClr val="black"/>
                                      </a:solidFill>
                                      <a:latin typeface="Cambria Math" panose="02040503050406030204" pitchFamily="18" charset="0"/>
                                    </a:rPr>
                                  </m:ctrlPr>
                                </m:sSupPr>
                                <m:e>
                                  <m:r>
                                    <a:rPr lang="en-US" altLang="zh-TW" b="1">
                                      <a:solidFill>
                                        <a:prstClr val="black"/>
                                      </a:solidFill>
                                      <a:latin typeface="Cambria Math" panose="02040503050406030204" pitchFamily="18" charset="0"/>
                                    </a:rPr>
                                    <m:t>𝐱</m:t>
                                  </m:r>
                                </m:e>
                                <m:sup>
                                  <m:r>
                                    <a:rPr lang="en-US" altLang="zh-TW" i="1">
                                      <a:solidFill>
                                        <a:prstClr val="black"/>
                                      </a:solidFill>
                                      <a:latin typeface="Cambria Math" panose="02040503050406030204" pitchFamily="18" charset="0"/>
                                    </a:rPr>
                                    <m:t>𝑐</m:t>
                                  </m:r>
                                </m:sup>
                              </m:sSup>
                              <m:r>
                                <a:rPr lang="en-US" altLang="zh-TW" i="1">
                                  <a:solidFill>
                                    <a:prstClr val="black"/>
                                  </a:solidFill>
                                  <a:latin typeface="Cambria Math" panose="02040503050406030204" pitchFamily="18" charset="0"/>
                                </a:rPr>
                                <m:t>,</m:t>
                              </m:r>
                              <m:r>
                                <a:rPr lang="en-US" altLang="zh-TW" b="1">
                                  <a:solidFill>
                                    <a:prstClr val="black"/>
                                  </a:solidFill>
                                  <a:latin typeface="Cambria Math" panose="02040503050406030204" pitchFamily="18" charset="0"/>
                                </a:rPr>
                                <m:t>𝐰</m:t>
                              </m:r>
                            </m:e>
                          </m:d>
                        </m:e>
                      </m:func>
                    </m:oMath>
                  </m:oMathPara>
                </a14:m>
                <a:endParaRPr lang="zh-TW" altLang="en-US" dirty="0">
                  <a:solidFill>
                    <a:prstClr val="black"/>
                  </a:solidFill>
                  <a:latin typeface="Calibri"/>
                  <a:ea typeface="新細明體" panose="02020500000000000000" pitchFamily="18" charset="-120"/>
                </a:endParaRPr>
              </a:p>
            </p:txBody>
          </p:sp>
        </mc:Choice>
        <mc:Fallback xmlns="">
          <p:sp>
            <p:nvSpPr>
              <p:cNvPr id="46" name="文字方塊 45">
                <a:extLst>
                  <a:ext uri="{FF2B5EF4-FFF2-40B4-BE49-F238E27FC236}">
                    <a16:creationId xmlns:a16="http://schemas.microsoft.com/office/drawing/2014/main" id="{9A910028-8907-4CCC-8764-44DBCBDDCB9C}"/>
                  </a:ext>
                </a:extLst>
              </p:cNvPr>
              <p:cNvSpPr txBox="1">
                <a:spLocks noRot="1" noChangeAspect="1" noMove="1" noResize="1" noEditPoints="1" noAdjustHandles="1" noChangeArrowheads="1" noChangeShapeType="1" noTextEdit="1"/>
              </p:cNvSpPr>
              <p:nvPr/>
            </p:nvSpPr>
            <p:spPr>
              <a:xfrm>
                <a:off x="4426930" y="899632"/>
                <a:ext cx="3923563" cy="487569"/>
              </a:xfrm>
              <a:prstGeom prst="rect">
                <a:avLst/>
              </a:prstGeom>
              <a:blipFill>
                <a:blip r:embed="rId8"/>
                <a:stretch>
                  <a:fillRect/>
                </a:stretch>
              </a:blipFill>
            </p:spPr>
            <p:txBody>
              <a:bodyPr/>
              <a:lstStyle/>
              <a:p>
                <a:r>
                  <a:rPr lang="zh-TW" altLang="en-US">
                    <a:noFill/>
                  </a:rPr>
                  <a:t> </a:t>
                </a:r>
              </a:p>
            </p:txBody>
          </p:sp>
        </mc:Fallback>
      </mc:AlternateContent>
      <p:sp>
        <p:nvSpPr>
          <p:cNvPr id="47" name="矩形圖說文字 7">
            <a:extLst>
              <a:ext uri="{FF2B5EF4-FFF2-40B4-BE49-F238E27FC236}">
                <a16:creationId xmlns:a16="http://schemas.microsoft.com/office/drawing/2014/main" id="{76D672E5-AB1B-4E06-8F76-6185F8276760}"/>
              </a:ext>
            </a:extLst>
          </p:cNvPr>
          <p:cNvSpPr/>
          <p:nvPr/>
        </p:nvSpPr>
        <p:spPr>
          <a:xfrm>
            <a:off x="4856797" y="1453421"/>
            <a:ext cx="3063831" cy="435998"/>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spcBef>
                <a:spcPct val="0"/>
              </a:spcBef>
              <a:spcAft>
                <a:spcPct val="0"/>
              </a:spcAft>
              <a:defRPr/>
            </a:pPr>
            <a:r>
              <a:rPr lang="en-US" altLang="zh-TW" sz="1600" dirty="0">
                <a:solidFill>
                  <a:prstClr val="black"/>
                </a:solidFill>
                <a:latin typeface="微軟正黑體" panose="020B0604030504040204" pitchFamily="34" charset="-120"/>
                <a:ea typeface="微軟正黑體" panose="020B0604030504040204" pitchFamily="34" charset="-120"/>
              </a:rPr>
              <a:t>learning goal type 3:</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LSC</a:t>
            </a:r>
            <a:endParaRPr lang="zh-TW" altLang="en-US" sz="1600" dirty="0">
              <a:solidFill>
                <a:prstClr val="black"/>
              </a:solidFill>
              <a:latin typeface="Calibri"/>
              <a:ea typeface="新細明體" panose="02020500000000000000" pitchFamily="18" charset="-120"/>
            </a:endParaRPr>
          </a:p>
        </p:txBody>
      </p:sp>
      <p:sp>
        <p:nvSpPr>
          <p:cNvPr id="25" name="標題 1">
            <a:extLst>
              <a:ext uri="{FF2B5EF4-FFF2-40B4-BE49-F238E27FC236}">
                <a16:creationId xmlns:a16="http://schemas.microsoft.com/office/drawing/2014/main" id="{244CC3B7-2CBE-4C58-B2A3-DB804E553E62}"/>
              </a:ext>
            </a:extLst>
          </p:cNvPr>
          <p:cNvSpPr txBox="1">
            <a:spLocks/>
          </p:cNvSpPr>
          <p:nvPr/>
        </p:nvSpPr>
        <p:spPr>
          <a:xfrm>
            <a:off x="611560" y="6731"/>
            <a:ext cx="8229600" cy="1143000"/>
          </a:xfrm>
          <a:prstGeom prst="rect">
            <a:avLst/>
          </a:prstGeom>
        </p:spPr>
        <p:txBody>
          <a:bodyP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altLang="zh-TW" sz="4000" b="1">
                <a:latin typeface="Times New Roman" panose="02020603050405020304" pitchFamily="18" charset="0"/>
                <a:ea typeface="微軟正黑體" panose="020B0604030504040204" pitchFamily="34" charset="-120"/>
                <a:cs typeface="Times New Roman" panose="02020603050405020304" pitchFamily="18" charset="0"/>
              </a:rPr>
              <a:t>Inferencing mechanism</a:t>
            </a:r>
            <a:endParaRPr lang="zh-TW" altLang="en-US" sz="40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26" name="直線單箭頭接點 5">
            <a:extLst>
              <a:ext uri="{FF2B5EF4-FFF2-40B4-BE49-F238E27FC236}">
                <a16:creationId xmlns:a16="http://schemas.microsoft.com/office/drawing/2014/main" id="{CEF14D79-8F57-405F-A0ED-336B42740C14}"/>
              </a:ext>
            </a:extLst>
          </p:cNvPr>
          <p:cNvCxnSpPr/>
          <p:nvPr/>
        </p:nvCxnSpPr>
        <p:spPr>
          <a:xfrm>
            <a:off x="644201" y="5730305"/>
            <a:ext cx="2967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字方塊 27">
            <a:extLst>
              <a:ext uri="{FF2B5EF4-FFF2-40B4-BE49-F238E27FC236}">
                <a16:creationId xmlns:a16="http://schemas.microsoft.com/office/drawing/2014/main" id="{016860BF-647D-4091-9246-F1A212BE6E2E}"/>
              </a:ext>
            </a:extLst>
          </p:cNvPr>
          <p:cNvSpPr txBox="1"/>
          <p:nvPr/>
        </p:nvSpPr>
        <p:spPr>
          <a:xfrm>
            <a:off x="3170425" y="5437699"/>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30" name="文字方塊 29">
            <a:extLst>
              <a:ext uri="{FF2B5EF4-FFF2-40B4-BE49-F238E27FC236}">
                <a16:creationId xmlns:a16="http://schemas.microsoft.com/office/drawing/2014/main" id="{69B90548-C558-4150-8D70-4295AA199DD4}"/>
              </a:ext>
            </a:extLst>
          </p:cNvPr>
          <p:cNvSpPr txBox="1"/>
          <p:nvPr/>
        </p:nvSpPr>
        <p:spPr>
          <a:xfrm>
            <a:off x="2477154" y="5432532"/>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48" name="文字方塊 47">
            <a:extLst>
              <a:ext uri="{FF2B5EF4-FFF2-40B4-BE49-F238E27FC236}">
                <a16:creationId xmlns:a16="http://schemas.microsoft.com/office/drawing/2014/main" id="{4D31678A-5764-4809-B6B1-6778F3007E12}"/>
              </a:ext>
            </a:extLst>
          </p:cNvPr>
          <p:cNvSpPr txBox="1"/>
          <p:nvPr/>
        </p:nvSpPr>
        <p:spPr>
          <a:xfrm>
            <a:off x="2776510" y="5437699"/>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49" name="文字方塊 48">
            <a:extLst>
              <a:ext uri="{FF2B5EF4-FFF2-40B4-BE49-F238E27FC236}">
                <a16:creationId xmlns:a16="http://schemas.microsoft.com/office/drawing/2014/main" id="{6C8F39B6-53E0-435E-B6E3-CBE8C49C3C3A}"/>
              </a:ext>
            </a:extLst>
          </p:cNvPr>
          <p:cNvSpPr txBox="1"/>
          <p:nvPr/>
        </p:nvSpPr>
        <p:spPr>
          <a:xfrm>
            <a:off x="2928910" y="5437699"/>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50" name="文字方塊 49">
            <a:extLst>
              <a:ext uri="{FF2B5EF4-FFF2-40B4-BE49-F238E27FC236}">
                <a16:creationId xmlns:a16="http://schemas.microsoft.com/office/drawing/2014/main" id="{0BAAB47E-9EDB-4395-9995-CA14169207A9}"/>
              </a:ext>
            </a:extLst>
          </p:cNvPr>
          <p:cNvSpPr txBox="1"/>
          <p:nvPr/>
        </p:nvSpPr>
        <p:spPr>
          <a:xfrm>
            <a:off x="1025763" y="5432532"/>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sp>
        <p:nvSpPr>
          <p:cNvPr id="51" name="文字方塊 50">
            <a:extLst>
              <a:ext uri="{FF2B5EF4-FFF2-40B4-BE49-F238E27FC236}">
                <a16:creationId xmlns:a16="http://schemas.microsoft.com/office/drawing/2014/main" id="{9B8A5FC6-5575-415C-9D9E-60E29B0609F6}"/>
              </a:ext>
            </a:extLst>
          </p:cNvPr>
          <p:cNvSpPr txBox="1"/>
          <p:nvPr/>
        </p:nvSpPr>
        <p:spPr>
          <a:xfrm>
            <a:off x="1418527" y="5432532"/>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sp>
        <p:nvSpPr>
          <p:cNvPr id="52" name="文字方塊 51">
            <a:extLst>
              <a:ext uri="{FF2B5EF4-FFF2-40B4-BE49-F238E27FC236}">
                <a16:creationId xmlns:a16="http://schemas.microsoft.com/office/drawing/2014/main" id="{810665B1-7035-45A8-9757-25A8C18B7418}"/>
              </a:ext>
            </a:extLst>
          </p:cNvPr>
          <p:cNvSpPr txBox="1"/>
          <p:nvPr/>
        </p:nvSpPr>
        <p:spPr>
          <a:xfrm>
            <a:off x="1632903" y="5438419"/>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sp>
        <p:nvSpPr>
          <p:cNvPr id="53" name="文字方塊 52">
            <a:extLst>
              <a:ext uri="{FF2B5EF4-FFF2-40B4-BE49-F238E27FC236}">
                <a16:creationId xmlns:a16="http://schemas.microsoft.com/office/drawing/2014/main" id="{BEB1AD1E-E034-4799-AFAE-4ED95EE5C61E}"/>
              </a:ext>
            </a:extLst>
          </p:cNvPr>
          <p:cNvSpPr txBox="1"/>
          <p:nvPr/>
        </p:nvSpPr>
        <p:spPr>
          <a:xfrm>
            <a:off x="568728" y="5432532"/>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cxnSp>
        <p:nvCxnSpPr>
          <p:cNvPr id="54" name="弧形接點 18">
            <a:extLst>
              <a:ext uri="{FF2B5EF4-FFF2-40B4-BE49-F238E27FC236}">
                <a16:creationId xmlns:a16="http://schemas.microsoft.com/office/drawing/2014/main" id="{641D9D9C-2C84-4CDD-B253-9080DF629277}"/>
              </a:ext>
            </a:extLst>
          </p:cNvPr>
          <p:cNvCxnSpPr/>
          <p:nvPr/>
        </p:nvCxnSpPr>
        <p:spPr>
          <a:xfrm rot="16200000" flipH="1">
            <a:off x="1480741" y="5257055"/>
            <a:ext cx="464020" cy="19708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5" name="弧形接點 20">
            <a:extLst>
              <a:ext uri="{FF2B5EF4-FFF2-40B4-BE49-F238E27FC236}">
                <a16:creationId xmlns:a16="http://schemas.microsoft.com/office/drawing/2014/main" id="{C6918DE9-DD10-4C5B-9C51-923DCB942B7C}"/>
              </a:ext>
            </a:extLst>
          </p:cNvPr>
          <p:cNvCxnSpPr/>
          <p:nvPr/>
        </p:nvCxnSpPr>
        <p:spPr>
          <a:xfrm rot="5400000">
            <a:off x="2529945" y="5299512"/>
            <a:ext cx="420727" cy="2013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DC23F899-87EC-4945-B743-77B9C03AC8FF}"/>
                  </a:ext>
                </a:extLst>
              </p:cNvPr>
              <p:cNvSpPr/>
              <p:nvPr/>
            </p:nvSpPr>
            <p:spPr>
              <a:xfrm>
                <a:off x="2334939" y="4925948"/>
                <a:ext cx="1666418" cy="307777"/>
              </a:xfrm>
              <a:prstGeom prst="rect">
                <a:avLst/>
              </a:prstGeom>
            </p:spPr>
            <p:txBody>
              <a:bodyPr wrap="none">
                <a:spAutoFit/>
              </a:bodyPr>
              <a:lstStyle/>
              <a:p>
                <a14:m>
                  <m:oMath xmlns:m="http://schemas.openxmlformats.org/officeDocument/2006/math">
                    <m:r>
                      <a:rPr lang="en-US" altLang="zh-TW" sz="1400" i="1">
                        <a:latin typeface="Cambria Math" panose="02040503050406030204" pitchFamily="18" charset="0"/>
                        <a:ea typeface="微軟正黑體" panose="020B0604030504040204" pitchFamily="34" charset="-120"/>
                      </a:rPr>
                      <m:t>𝑎𝑏𝑛𝑜𝑟𝑚𝑎𝑙</m:t>
                    </m:r>
                    <m:r>
                      <a:rPr lang="en-US" altLang="zh-TW" sz="1400" i="1">
                        <a:latin typeface="Cambria Math" panose="02040503050406030204" pitchFamily="18" charset="0"/>
                        <a:ea typeface="微軟正黑體" panose="020B0604030504040204" pitchFamily="34" charset="-120"/>
                      </a:rPr>
                      <m:t> (</m:t>
                    </m:r>
                    <m:r>
                      <a:rPr lang="en-US" altLang="zh-TW" sz="1400" i="1">
                        <a:latin typeface="Cambria Math" panose="02040503050406030204" pitchFamily="18" charset="0"/>
                        <a:ea typeface="微軟正黑體" panose="020B0604030504040204" pitchFamily="34" charset="-120"/>
                      </a:rPr>
                      <m:t>𝑓</m:t>
                    </m:r>
                    <m:r>
                      <a:rPr lang="en-US" altLang="zh-TW" sz="1400" i="1">
                        <a:latin typeface="Cambria Math" panose="02040503050406030204" pitchFamily="18" charset="0"/>
                        <a:ea typeface="微軟正黑體" panose="020B0604030504040204" pitchFamily="34" charset="-120"/>
                      </a:rPr>
                      <m:t> ≥ </m:t>
                    </m:r>
                    <m:r>
                      <a:rPr lang="en-US" altLang="zh-TW" sz="1400" i="1">
                        <a:latin typeface="Cambria Math" panose="02040503050406030204" pitchFamily="18" charset="0"/>
                        <a:ea typeface="微軟正黑體" panose="020B0604030504040204" pitchFamily="34" charset="-120"/>
                      </a:rPr>
                      <m:t>𝑣</m:t>
                    </m:r>
                  </m:oMath>
                </a14:m>
                <a:r>
                  <a:rPr lang="en-US" altLang="zh-TW" sz="1400" dirty="0"/>
                  <a:t>)</a:t>
                </a:r>
                <a:endParaRPr lang="zh-TW" altLang="en-US" sz="1400" dirty="0"/>
              </a:p>
            </p:txBody>
          </p:sp>
        </mc:Choice>
        <mc:Fallback xmlns="">
          <p:sp>
            <p:nvSpPr>
              <p:cNvPr id="56" name="矩形 55">
                <a:extLst>
                  <a:ext uri="{FF2B5EF4-FFF2-40B4-BE49-F238E27FC236}">
                    <a16:creationId xmlns:a16="http://schemas.microsoft.com/office/drawing/2014/main" id="{DC23F899-87EC-4945-B743-77B9C03AC8FF}"/>
                  </a:ext>
                </a:extLst>
              </p:cNvPr>
              <p:cNvSpPr>
                <a:spLocks noRot="1" noChangeAspect="1" noMove="1" noResize="1" noEditPoints="1" noAdjustHandles="1" noChangeArrowheads="1" noChangeShapeType="1" noTextEdit="1"/>
              </p:cNvSpPr>
              <p:nvPr/>
            </p:nvSpPr>
            <p:spPr>
              <a:xfrm>
                <a:off x="2334939" y="4925948"/>
                <a:ext cx="1666418" cy="307777"/>
              </a:xfrm>
              <a:prstGeom prst="rect">
                <a:avLst/>
              </a:prstGeom>
              <a:blipFill>
                <a:blip r:embed="rId9"/>
                <a:stretch>
                  <a:fillRect t="-3922" r="-366" b="-196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1F9E6430-D1AC-437C-84A1-44E8AC3CDABA}"/>
                  </a:ext>
                </a:extLst>
              </p:cNvPr>
              <p:cNvSpPr/>
              <p:nvPr/>
            </p:nvSpPr>
            <p:spPr>
              <a:xfrm>
                <a:off x="477526" y="4916883"/>
                <a:ext cx="162473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i="1">
                          <a:latin typeface="Cambria Math" panose="02040503050406030204" pitchFamily="18" charset="0"/>
                          <a:ea typeface="微軟正黑體" panose="020B0604030504040204" pitchFamily="34" charset="-120"/>
                        </a:rPr>
                        <m:t>𝑛𝑜𝑟𝑚𝑎𝑙</m:t>
                      </m:r>
                      <m:r>
                        <a:rPr lang="en-US" altLang="zh-TW" sz="1400" i="1">
                          <a:latin typeface="Cambria Math" panose="02040503050406030204" pitchFamily="18" charset="0"/>
                          <a:ea typeface="微軟正黑體" panose="020B0604030504040204" pitchFamily="34" charset="-120"/>
                        </a:rPr>
                        <m:t> (</m:t>
                      </m:r>
                      <m:r>
                        <a:rPr lang="en-US" altLang="zh-TW" sz="1400" i="1">
                          <a:latin typeface="Cambria Math" panose="02040503050406030204" pitchFamily="18" charset="0"/>
                          <a:ea typeface="微軟正黑體" panose="020B0604030504040204" pitchFamily="34" charset="-120"/>
                        </a:rPr>
                        <m:t>𝑓</m:t>
                      </m:r>
                      <m:r>
                        <a:rPr lang="en-US" altLang="zh-TW" sz="1400" i="1">
                          <a:latin typeface="Cambria Math" panose="02040503050406030204" pitchFamily="18" charset="0"/>
                          <a:ea typeface="微軟正黑體" panose="020B0604030504040204" pitchFamily="34" charset="-120"/>
                        </a:rPr>
                        <m:t> ≤−</m:t>
                      </m:r>
                      <m:r>
                        <a:rPr lang="en-US" altLang="zh-TW" sz="1400" i="1">
                          <a:latin typeface="Cambria Math" panose="02040503050406030204" pitchFamily="18" charset="0"/>
                          <a:ea typeface="微軟正黑體" panose="020B0604030504040204" pitchFamily="34" charset="-120"/>
                        </a:rPr>
                        <m:t>𝑣</m:t>
                      </m:r>
                      <m:r>
                        <a:rPr lang="en-US" altLang="zh-TW" sz="1400" i="1">
                          <a:latin typeface="Cambria Math" panose="02040503050406030204" pitchFamily="18" charset="0"/>
                          <a:ea typeface="微軟正黑體" panose="020B0604030504040204" pitchFamily="34" charset="-120"/>
                        </a:rPr>
                        <m:t>)</m:t>
                      </m:r>
                    </m:oMath>
                  </m:oMathPara>
                </a14:m>
                <a:endParaRPr lang="zh-TW" altLang="en-US" sz="1400" dirty="0"/>
              </a:p>
            </p:txBody>
          </p:sp>
        </mc:Choice>
        <mc:Fallback xmlns="">
          <p:sp>
            <p:nvSpPr>
              <p:cNvPr id="57" name="矩形 56">
                <a:extLst>
                  <a:ext uri="{FF2B5EF4-FFF2-40B4-BE49-F238E27FC236}">
                    <a16:creationId xmlns:a16="http://schemas.microsoft.com/office/drawing/2014/main" id="{1F9E6430-D1AC-437C-84A1-44E8AC3CDABA}"/>
                  </a:ext>
                </a:extLst>
              </p:cNvPr>
              <p:cNvSpPr>
                <a:spLocks noRot="1" noChangeAspect="1" noMove="1" noResize="1" noEditPoints="1" noAdjustHandles="1" noChangeArrowheads="1" noChangeShapeType="1" noTextEdit="1"/>
              </p:cNvSpPr>
              <p:nvPr/>
            </p:nvSpPr>
            <p:spPr>
              <a:xfrm>
                <a:off x="477526" y="4916883"/>
                <a:ext cx="1624739" cy="307777"/>
              </a:xfrm>
              <a:prstGeom prst="rect">
                <a:avLst/>
              </a:prstGeom>
              <a:blipFill>
                <a:blip r:embed="rId10"/>
                <a:stretch>
                  <a:fillRect b="-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9AFA8291-439D-4955-A2CA-0B15ED2A510D}"/>
                  </a:ext>
                </a:extLst>
              </p:cNvPr>
              <p:cNvSpPr/>
              <p:nvPr/>
            </p:nvSpPr>
            <p:spPr>
              <a:xfrm>
                <a:off x="3414609" y="5730306"/>
                <a:ext cx="3293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i="1">
                          <a:latin typeface="Cambria Math" panose="02040503050406030204" pitchFamily="18" charset="0"/>
                        </a:rPr>
                        <m:t>𝑓</m:t>
                      </m:r>
                    </m:oMath>
                  </m:oMathPara>
                </a14:m>
                <a:endParaRPr lang="zh-TW" altLang="en-US" sz="1400" dirty="0"/>
              </a:p>
            </p:txBody>
          </p:sp>
        </mc:Choice>
        <mc:Fallback xmlns="">
          <p:sp>
            <p:nvSpPr>
              <p:cNvPr id="58" name="矩形 57">
                <a:extLst>
                  <a:ext uri="{FF2B5EF4-FFF2-40B4-BE49-F238E27FC236}">
                    <a16:creationId xmlns:a16="http://schemas.microsoft.com/office/drawing/2014/main" id="{9AFA8291-439D-4955-A2CA-0B15ED2A510D}"/>
                  </a:ext>
                </a:extLst>
              </p:cNvPr>
              <p:cNvSpPr>
                <a:spLocks noRot="1" noChangeAspect="1" noMove="1" noResize="1" noEditPoints="1" noAdjustHandles="1" noChangeArrowheads="1" noChangeShapeType="1" noTextEdit="1"/>
              </p:cNvSpPr>
              <p:nvPr/>
            </p:nvSpPr>
            <p:spPr>
              <a:xfrm>
                <a:off x="3414609" y="5730306"/>
                <a:ext cx="329385" cy="307777"/>
              </a:xfrm>
              <a:prstGeom prst="rect">
                <a:avLst/>
              </a:prstGeom>
              <a:blipFill>
                <a:blip r:embed="rId11"/>
                <a:stretch>
                  <a:fillRect b="-8000"/>
                </a:stretch>
              </a:blipFill>
            </p:spPr>
            <p:txBody>
              <a:bodyPr/>
              <a:lstStyle/>
              <a:p>
                <a:r>
                  <a:rPr lang="zh-TW" altLang="en-US">
                    <a:noFill/>
                  </a:rPr>
                  <a:t> </a:t>
                </a:r>
              </a:p>
            </p:txBody>
          </p:sp>
        </mc:Fallback>
      </mc:AlternateContent>
      <p:sp>
        <p:nvSpPr>
          <p:cNvPr id="59" name="三角形 1">
            <a:extLst>
              <a:ext uri="{FF2B5EF4-FFF2-40B4-BE49-F238E27FC236}">
                <a16:creationId xmlns:a16="http://schemas.microsoft.com/office/drawing/2014/main" id="{94F0D50F-DA4B-481D-911B-0A5C0C374799}"/>
              </a:ext>
            </a:extLst>
          </p:cNvPr>
          <p:cNvSpPr/>
          <p:nvPr/>
        </p:nvSpPr>
        <p:spPr>
          <a:xfrm>
            <a:off x="2141691" y="5622618"/>
            <a:ext cx="172842" cy="172842"/>
          </a:xfrm>
          <a:prstGeom prst="triangl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60" name="弧形接點 20">
            <a:extLst>
              <a:ext uri="{FF2B5EF4-FFF2-40B4-BE49-F238E27FC236}">
                <a16:creationId xmlns:a16="http://schemas.microsoft.com/office/drawing/2014/main" id="{0F4A926F-7A3C-4F5C-8462-4F99F8104F41}"/>
              </a:ext>
            </a:extLst>
          </p:cNvPr>
          <p:cNvCxnSpPr>
            <a:cxnSpLocks/>
          </p:cNvCxnSpPr>
          <p:nvPr/>
        </p:nvCxnSpPr>
        <p:spPr>
          <a:xfrm rot="16200000" flipV="1">
            <a:off x="2241362" y="5913505"/>
            <a:ext cx="226209" cy="191095"/>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1" name="文字方塊 60">
            <a:extLst>
              <a:ext uri="{FF2B5EF4-FFF2-40B4-BE49-F238E27FC236}">
                <a16:creationId xmlns:a16="http://schemas.microsoft.com/office/drawing/2014/main" id="{F280B1EC-4EF2-4293-A730-EEA5D2D04DBF}"/>
              </a:ext>
            </a:extLst>
          </p:cNvPr>
          <p:cNvSpPr txBox="1"/>
          <p:nvPr/>
        </p:nvSpPr>
        <p:spPr>
          <a:xfrm>
            <a:off x="1565747" y="6102292"/>
            <a:ext cx="1896373" cy="276999"/>
          </a:xfrm>
          <a:prstGeom prst="rect">
            <a:avLst/>
          </a:prstGeom>
          <a:noFill/>
        </p:spPr>
        <p:txBody>
          <a:bodyPr wrap="square" rtlCol="0">
            <a:spAutoFit/>
          </a:bodyPr>
          <a:lstStyle/>
          <a:p>
            <a:r>
              <a:rPr kumimoji="1" lang="en-US" altLang="zh-TW" sz="1200" dirty="0">
                <a:latin typeface="Microsoft JhengHei" panose="020B0604030504040204" pitchFamily="34" charset="-120"/>
                <a:ea typeface="Microsoft JhengHei" panose="020B0604030504040204" pitchFamily="34" charset="-120"/>
              </a:rPr>
              <a:t>Undecided (-</a:t>
            </a:r>
            <a:r>
              <a:rPr kumimoji="1" lang="en-US" altLang="zh-TW" sz="1200" dirty="0">
                <a:latin typeface="Microsoft JhengHei" panose="020B0604030504040204" pitchFamily="34" charset="-120"/>
                <a:ea typeface="Microsoft JhengHei" panose="020B0604030504040204" pitchFamily="34" charset="-120"/>
                <a:sym typeface="Symbol" panose="05050102010706020507" pitchFamily="18" charset="2"/>
              </a:rPr>
              <a:t> &lt; </a:t>
            </a:r>
            <a:r>
              <a:rPr kumimoji="1" lang="en-US" altLang="zh-TW" sz="1200" i="1" dirty="0">
                <a:latin typeface="Microsoft JhengHei" panose="020B0604030504040204" pitchFamily="34" charset="-120"/>
                <a:ea typeface="Microsoft JhengHei" panose="020B0604030504040204" pitchFamily="34" charset="-120"/>
                <a:sym typeface="Symbol" panose="05050102010706020507" pitchFamily="18" charset="2"/>
              </a:rPr>
              <a:t>f</a:t>
            </a:r>
            <a:r>
              <a:rPr kumimoji="1" lang="en-US" altLang="zh-TW" sz="1200" dirty="0">
                <a:latin typeface="Microsoft JhengHei" panose="020B0604030504040204" pitchFamily="34" charset="-120"/>
                <a:ea typeface="Microsoft JhengHei" panose="020B0604030504040204" pitchFamily="34" charset="-120"/>
                <a:sym typeface="Symbol" panose="05050102010706020507" pitchFamily="18" charset="2"/>
              </a:rPr>
              <a:t>  &lt; )</a:t>
            </a:r>
            <a:endParaRPr kumimoji="1" lang="zh-TW" altLang="en-US" sz="1200" dirty="0">
              <a:latin typeface="Microsoft JhengHei" panose="020B0604030504040204" pitchFamily="34" charset="-120"/>
              <a:ea typeface="Microsoft JhengHei" panose="020B0604030504040204" pitchFamily="34" charset="-120"/>
            </a:endParaRPr>
          </a:p>
        </p:txBody>
      </p:sp>
      <p:graphicFrame>
        <p:nvGraphicFramePr>
          <p:cNvPr id="62" name="表格 61">
            <a:extLst>
              <a:ext uri="{FF2B5EF4-FFF2-40B4-BE49-F238E27FC236}">
                <a16:creationId xmlns:a16="http://schemas.microsoft.com/office/drawing/2014/main" id="{5680C4BF-9675-4191-A274-B6DE62294133}"/>
              </a:ext>
            </a:extLst>
          </p:cNvPr>
          <p:cNvGraphicFramePr>
            <a:graphicFrameLocks noGrp="1"/>
          </p:cNvGraphicFramePr>
          <p:nvPr>
            <p:extLst>
              <p:ext uri="{D42A27DB-BD31-4B8C-83A1-F6EECF244321}">
                <p14:modId xmlns:p14="http://schemas.microsoft.com/office/powerpoint/2010/main" val="1118260472"/>
              </p:ext>
            </p:extLst>
          </p:nvPr>
        </p:nvGraphicFramePr>
        <p:xfrm>
          <a:off x="4683598" y="4991362"/>
          <a:ext cx="4013886" cy="1262512"/>
        </p:xfrm>
        <a:graphic>
          <a:graphicData uri="http://schemas.openxmlformats.org/drawingml/2006/table">
            <a:tbl>
              <a:tblPr firstRow="1" bandRow="1">
                <a:tableStyleId>{5940675A-B579-460E-94D1-54222C63F5DA}</a:tableStyleId>
              </a:tblPr>
              <a:tblGrid>
                <a:gridCol w="1337962">
                  <a:extLst>
                    <a:ext uri="{9D8B030D-6E8A-4147-A177-3AD203B41FA5}">
                      <a16:colId xmlns:a16="http://schemas.microsoft.com/office/drawing/2014/main" val="4134071670"/>
                    </a:ext>
                  </a:extLst>
                </a:gridCol>
                <a:gridCol w="1337962">
                  <a:extLst>
                    <a:ext uri="{9D8B030D-6E8A-4147-A177-3AD203B41FA5}">
                      <a16:colId xmlns:a16="http://schemas.microsoft.com/office/drawing/2014/main" val="1429956005"/>
                    </a:ext>
                  </a:extLst>
                </a:gridCol>
                <a:gridCol w="1337962">
                  <a:extLst>
                    <a:ext uri="{9D8B030D-6E8A-4147-A177-3AD203B41FA5}">
                      <a16:colId xmlns:a16="http://schemas.microsoft.com/office/drawing/2014/main" val="3502819446"/>
                    </a:ext>
                  </a:extLst>
                </a:gridCol>
              </a:tblGrid>
              <a:tr h="520185">
                <a:tc>
                  <a:txBody>
                    <a:bodyPr/>
                    <a:lstStyle/>
                    <a:p>
                      <a:pPr algn="ctr">
                        <a:lnSpc>
                          <a:spcPct val="150000"/>
                        </a:lnSpc>
                        <a:spcAft>
                          <a:spcPts val="0"/>
                        </a:spcAft>
                      </a:pPr>
                      <a:r>
                        <a:rPr lang="en-US" sz="1200" kern="0">
                          <a:effectLst/>
                          <a:latin typeface="Microsoft JhengHei" panose="020B0604030504040204" pitchFamily="34" charset="-120"/>
                          <a:ea typeface="Microsoft JhengHei" panose="020B0604030504040204" pitchFamily="34" charset="-120"/>
                          <a:cs typeface="Times New Roman" panose="02020603050405020304" pitchFamily="18" charset="0"/>
                        </a:rPr>
                        <a:t> </a:t>
                      </a:r>
                      <a:endParaRPr lang="zh-TW" sz="12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Abnormal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312700137"/>
                  </a:ext>
                </a:extLst>
              </a:tr>
              <a:tr h="238271">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Abnormal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Microsoft JhengHei" panose="020B0604030504040204" pitchFamily="34" charset="-120"/>
                          <a:ea typeface="Microsoft JhengHei" panose="020B0604030504040204" pitchFamily="34" charset="-120"/>
                          <a:cs typeface="Times New Roman" panose="02020603050405020304" pitchFamily="18" charset="0"/>
                        </a:rPr>
                        <a:t>TP</a:t>
                      </a:r>
                      <a:endParaRPr lang="zh-TW" sz="12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tc>
                  <a:txBody>
                    <a:bodyPr/>
                    <a:lstStyle/>
                    <a:p>
                      <a:pPr algn="ctr">
                        <a:lnSpc>
                          <a:spcPct val="150000"/>
                        </a:lnSpc>
                        <a:spcAft>
                          <a:spcPts val="0"/>
                        </a:spcAft>
                      </a:pPr>
                      <a:r>
                        <a:rPr lang="en-US" sz="1200" kern="0">
                          <a:effectLst/>
                          <a:latin typeface="Microsoft JhengHei" panose="020B0604030504040204" pitchFamily="34" charset="-120"/>
                          <a:ea typeface="Microsoft JhengHei" panose="020B0604030504040204" pitchFamily="34" charset="-120"/>
                          <a:cs typeface="Times New Roman" panose="02020603050405020304" pitchFamily="18" charset="0"/>
                        </a:rPr>
                        <a:t>FP</a:t>
                      </a:r>
                      <a:endParaRPr lang="zh-TW" sz="12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843205625"/>
                  </a:ext>
                </a:extLst>
              </a:tr>
              <a:tr h="216024">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FN</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TN</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2463280130"/>
                  </a:ext>
                </a:extLst>
              </a:tr>
              <a:tr h="260869">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Undecided</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accent4">
                        <a:lumMod val="40000"/>
                        <a:lumOff val="60000"/>
                      </a:schemeClr>
                    </a:solidFill>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UP</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UN</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507521230"/>
                  </a:ext>
                </a:extLst>
              </a:tr>
            </a:tbl>
          </a:graphicData>
        </a:graphic>
      </p:graphicFrame>
      <p:grpSp>
        <p:nvGrpSpPr>
          <p:cNvPr id="63" name="群組 62">
            <a:extLst>
              <a:ext uri="{FF2B5EF4-FFF2-40B4-BE49-F238E27FC236}">
                <a16:creationId xmlns:a16="http://schemas.microsoft.com/office/drawing/2014/main" id="{6B8A9D8B-60A4-4500-9C83-B1E48EADCC2A}"/>
              </a:ext>
            </a:extLst>
          </p:cNvPr>
          <p:cNvGrpSpPr/>
          <p:nvPr/>
        </p:nvGrpSpPr>
        <p:grpSpPr>
          <a:xfrm>
            <a:off x="4712814" y="5026460"/>
            <a:ext cx="1543778" cy="622956"/>
            <a:chOff x="36245" y="-121497"/>
            <a:chExt cx="1645936" cy="460445"/>
          </a:xfrm>
        </p:grpSpPr>
        <p:sp>
          <p:nvSpPr>
            <p:cNvPr id="64" name="文字方塊 13">
              <a:extLst>
                <a:ext uri="{FF2B5EF4-FFF2-40B4-BE49-F238E27FC236}">
                  <a16:creationId xmlns:a16="http://schemas.microsoft.com/office/drawing/2014/main" id="{AF8BF4AB-4424-4D65-9351-3FA663CDAC21}"/>
                </a:ext>
              </a:extLst>
            </p:cNvPr>
            <p:cNvSpPr txBox="1"/>
            <p:nvPr/>
          </p:nvSpPr>
          <p:spPr>
            <a:xfrm>
              <a:off x="36245" y="1888"/>
              <a:ext cx="834305" cy="3370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50" kern="100" dirty="0">
                  <a:latin typeface="Microsoft JhengHei" panose="020B0604030504040204" pitchFamily="34" charset="-120"/>
                  <a:ea typeface="Microsoft JhengHei" panose="020B0604030504040204" pitchFamily="34" charset="-120"/>
                  <a:cs typeface="Times New Roman" panose="02020603050405020304" pitchFamily="18" charset="0"/>
                </a:rPr>
                <a:t>Predicted</a:t>
              </a:r>
              <a:endParaRPr lang="zh-TW" altLang="en-US" sz="1050" kern="1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
          <p:nvSpPr>
            <p:cNvPr id="65" name="文字方塊 14">
              <a:extLst>
                <a:ext uri="{FF2B5EF4-FFF2-40B4-BE49-F238E27FC236}">
                  <a16:creationId xmlns:a16="http://schemas.microsoft.com/office/drawing/2014/main" id="{B3845D8D-1124-4A35-BD94-79CF9F02C2C1}"/>
                </a:ext>
              </a:extLst>
            </p:cNvPr>
            <p:cNvSpPr txBox="1"/>
            <p:nvPr/>
          </p:nvSpPr>
          <p:spPr>
            <a:xfrm>
              <a:off x="847876" y="-121497"/>
              <a:ext cx="834305" cy="3370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050" kern="100" dirty="0">
                  <a:latin typeface="Microsoft JhengHei" panose="020B0604030504040204" pitchFamily="34" charset="-120"/>
                  <a:ea typeface="Microsoft JhengHei" panose="020B0604030504040204" pitchFamily="34" charset="-120"/>
                  <a:cs typeface="Times New Roman" panose="02020603050405020304" pitchFamily="18" charset="0"/>
                </a:rPr>
                <a:t>Actual</a:t>
              </a:r>
              <a:endParaRPr lang="zh-TW" altLang="en-US" sz="1050" kern="1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grpSp>
      <p:cxnSp>
        <p:nvCxnSpPr>
          <p:cNvPr id="4" name="直線接點 3">
            <a:extLst>
              <a:ext uri="{FF2B5EF4-FFF2-40B4-BE49-F238E27FC236}">
                <a16:creationId xmlns:a16="http://schemas.microsoft.com/office/drawing/2014/main" id="{A823759D-22BC-498B-AD89-BE428FCD6803}"/>
              </a:ext>
            </a:extLst>
          </p:cNvPr>
          <p:cNvCxnSpPr/>
          <p:nvPr/>
        </p:nvCxnSpPr>
        <p:spPr>
          <a:xfrm>
            <a:off x="0" y="4797152"/>
            <a:ext cx="90364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4701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a:extLst>
              <a:ext uri="{FF2B5EF4-FFF2-40B4-BE49-F238E27FC236}">
                <a16:creationId xmlns:a16="http://schemas.microsoft.com/office/drawing/2014/main" id="{DF9D4D2C-D104-EB42-8D70-DF506F2960A8}"/>
              </a:ext>
            </a:extLst>
          </p:cNvPr>
          <p:cNvSpPr txBox="1"/>
          <p:nvPr/>
        </p:nvSpPr>
        <p:spPr>
          <a:xfrm>
            <a:off x="1004802" y="1801816"/>
            <a:ext cx="1681807" cy="369332"/>
          </a:xfrm>
          <a:prstGeom prst="rect">
            <a:avLst/>
          </a:prstGeom>
          <a:noFill/>
        </p:spPr>
        <p:txBody>
          <a:bodyPr wrap="none" rtlCol="0">
            <a:spAutoFit/>
          </a:bodyPr>
          <a:lstStyle/>
          <a:p>
            <a:r>
              <a:rPr lang="en-US" altLang="zh-TW" dirty="0">
                <a:solidFill>
                  <a:srgbClr val="304371"/>
                </a:solidFill>
                <a:latin typeface="Microsoft JhengHei" panose="020B0604030504040204" pitchFamily="34" charset="-120"/>
                <a:ea typeface="Microsoft JhengHei" panose="020B0604030504040204" pitchFamily="34" charset="-120"/>
              </a:rPr>
              <a:t>measurement</a:t>
            </a:r>
            <a:endParaRPr kumimoji="1" lang="zh-TW" altLang="en-US" dirty="0">
              <a:solidFill>
                <a:srgbClr val="304371"/>
              </a:solidFill>
              <a:latin typeface="Microsoft JhengHei" panose="020B0604030504040204" pitchFamily="34" charset="-120"/>
              <a:ea typeface="Microsoft JhengHei" panose="020B0604030504040204" pitchFamily="34" charset="-120"/>
            </a:endParaRPr>
          </a:p>
        </p:txBody>
      </p:sp>
      <p:graphicFrame>
        <p:nvGraphicFramePr>
          <p:cNvPr id="3" name="表格 2">
            <a:extLst>
              <a:ext uri="{FF2B5EF4-FFF2-40B4-BE49-F238E27FC236}">
                <a16:creationId xmlns:a16="http://schemas.microsoft.com/office/drawing/2014/main" id="{F8706472-E6CB-334D-8ECF-DA7217A20672}"/>
              </a:ext>
            </a:extLst>
          </p:cNvPr>
          <p:cNvGraphicFramePr>
            <a:graphicFrameLocks noGrp="1"/>
          </p:cNvGraphicFramePr>
          <p:nvPr>
            <p:extLst>
              <p:ext uri="{D42A27DB-BD31-4B8C-83A1-F6EECF244321}">
                <p14:modId xmlns:p14="http://schemas.microsoft.com/office/powerpoint/2010/main" val="608638049"/>
              </p:ext>
            </p:extLst>
          </p:nvPr>
        </p:nvGraphicFramePr>
        <p:xfrm>
          <a:off x="649915" y="2305279"/>
          <a:ext cx="7886700" cy="2770807"/>
        </p:xfrm>
        <a:graphic>
          <a:graphicData uri="http://schemas.openxmlformats.org/drawingml/2006/table">
            <a:tbl>
              <a:tblPr firstRow="1" firstCol="1" bandRow="1">
                <a:tableStyleId>{5C22544A-7EE6-4342-B048-85BDC9FD1C3A}</a:tableStyleId>
              </a:tblPr>
              <a:tblGrid>
                <a:gridCol w="2913973">
                  <a:extLst>
                    <a:ext uri="{9D8B030D-6E8A-4147-A177-3AD203B41FA5}">
                      <a16:colId xmlns:a16="http://schemas.microsoft.com/office/drawing/2014/main" val="1121578830"/>
                    </a:ext>
                  </a:extLst>
                </a:gridCol>
                <a:gridCol w="4972727">
                  <a:extLst>
                    <a:ext uri="{9D8B030D-6E8A-4147-A177-3AD203B41FA5}">
                      <a16:colId xmlns:a16="http://schemas.microsoft.com/office/drawing/2014/main" val="4262524564"/>
                    </a:ext>
                  </a:extLst>
                </a:gridCol>
              </a:tblGrid>
              <a:tr h="403647">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Predictive Accuracy</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b="0" kern="0" dirty="0">
                          <a:solidFill>
                            <a:schemeClr val="tx1"/>
                          </a:solidFill>
                          <a:effectLst/>
                          <a:latin typeface="Microsoft JhengHei" panose="020B0604030504040204" pitchFamily="34" charset="-120"/>
                          <a:ea typeface="Microsoft JhengHei" panose="020B0604030504040204" pitchFamily="34" charset="-120"/>
                        </a:rPr>
                        <a:t>(TP+TN) / (TP+TN+FP+FN+UP+UN)</a:t>
                      </a:r>
                      <a:endParaRPr lang="zh-TW" sz="1400" b="0" kern="100" dirty="0">
                        <a:solidFill>
                          <a:schemeClr val="tx1"/>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rgbClr val="E9E9EC"/>
                    </a:solidFill>
                  </a:tcPr>
                </a:tc>
                <a:extLst>
                  <a:ext uri="{0D108BD9-81ED-4DB2-BD59-A6C34878D82A}">
                    <a16:rowId xmlns:a16="http://schemas.microsoft.com/office/drawing/2014/main" val="827381982"/>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Type 1 error rate</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FN / (TP+FN+UP)</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817060262"/>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Type 2 error rate</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FP / (FP+TN+UN)</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052756388"/>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Sensitivity</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TP / (TP+FN+UP)</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138199822"/>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Specificity</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TN / (TF+FP+UN)</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59514903"/>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Undecided rate</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(UP+UN) / (TP+TN+FN+FP+UP+UN)</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689483473"/>
                  </a:ext>
                </a:extLst>
              </a:tr>
            </a:tbl>
          </a:graphicData>
        </a:graphic>
      </p:graphicFrame>
      <p:sp>
        <p:nvSpPr>
          <p:cNvPr id="6" name="投影片編號版面配置區 3">
            <a:extLst>
              <a:ext uri="{FF2B5EF4-FFF2-40B4-BE49-F238E27FC236}">
                <a16:creationId xmlns:a16="http://schemas.microsoft.com/office/drawing/2014/main" id="{E8172CD8-D80B-41DF-A988-1EF13F96FC13}"/>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44</a:t>
            </a:fld>
            <a:endParaRPr lang="zh-TW" altLang="en-US" sz="1400" dirty="0">
              <a:solidFill>
                <a:prstClr val="black">
                  <a:tint val="75000"/>
                </a:prstClr>
              </a:solidFill>
            </a:endParaRPr>
          </a:p>
        </p:txBody>
      </p:sp>
    </p:spTree>
    <p:extLst>
      <p:ext uri="{BB962C8B-B14F-4D97-AF65-F5344CB8AC3E}">
        <p14:creationId xmlns:p14="http://schemas.microsoft.com/office/powerpoint/2010/main" val="62320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dirty="0"/>
              <a:t>The accuracy </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70698464"/>
              </p:ext>
            </p:extLst>
          </p:nvPr>
        </p:nvGraphicFramePr>
        <p:xfrm>
          <a:off x="467544" y="658420"/>
          <a:ext cx="8208912" cy="590997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335940">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0.545</a:t>
                      </a:r>
                    </a:p>
                  </a:txBody>
                  <a:tcPr marL="9525" marR="9525" marT="9525" marB="0" anchor="ctr"/>
                </a:tc>
                <a:tc>
                  <a:txBody>
                    <a:bodyPr/>
                    <a:lstStyle/>
                    <a:p>
                      <a:pPr algn="ctr">
                        <a:spcAft>
                          <a:spcPts val="0"/>
                        </a:spcAft>
                      </a:pPr>
                      <a:r>
                        <a:rPr lang="en-US" sz="1600" kern="100" dirty="0">
                          <a:effectLst/>
                        </a:rPr>
                        <a:t>0.604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0.626</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0.524</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0.342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0.594</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0.636</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0.492</a:t>
                      </a:r>
                    </a:p>
                  </a:txBody>
                  <a:tcPr marL="9525" marR="9525" marT="9525" marB="0" anchor="ctr"/>
                </a:tc>
                <a:tc>
                  <a:txBody>
                    <a:bodyPr/>
                    <a:lstStyle/>
                    <a:p>
                      <a:pPr algn="ctr">
                        <a:spcAft>
                          <a:spcPts val="0"/>
                        </a:spcAft>
                      </a:pPr>
                      <a:r>
                        <a:rPr lang="en-US" sz="1600" kern="100" dirty="0">
                          <a:effectLst/>
                        </a:rPr>
                        <a:t>0.610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0.775</a:t>
                      </a:r>
                    </a:p>
                  </a:txBody>
                  <a:tcPr marL="9525" marR="9525" marT="9525" marB="0" anchor="ctr"/>
                </a:tc>
                <a:tc>
                  <a:txBody>
                    <a:bodyPr/>
                    <a:lstStyle/>
                    <a:p>
                      <a:pPr algn="ctr">
                        <a:spcAft>
                          <a:spcPts val="0"/>
                        </a:spcAft>
                      </a:pPr>
                      <a:r>
                        <a:rPr lang="en-US" sz="1600" kern="100" dirty="0">
                          <a:effectLst/>
                        </a:rPr>
                        <a:t>0.647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0.813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0.765</a:t>
                      </a:r>
                    </a:p>
                  </a:txBody>
                  <a:tcPr marL="9525" marR="9525" marT="9525" marB="0" anchor="ctr"/>
                </a:tc>
                <a:extLst>
                  <a:ext uri="{0D108BD9-81ED-4DB2-BD59-A6C34878D82A}">
                    <a16:rowId xmlns:a16="http://schemas.microsoft.com/office/drawing/2014/main" val="10007"/>
                  </a:ext>
                </a:extLst>
              </a:tr>
              <a:tr h="154360">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a:spcAft>
                          <a:spcPts val="0"/>
                        </a:spcAft>
                      </a:pPr>
                      <a:r>
                        <a:rPr lang="en-US" sz="1600" kern="100" dirty="0">
                          <a:effectLst/>
                        </a:rPr>
                        <a:t>0.551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0.599</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0.717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0.620</a:t>
                      </a:r>
                    </a:p>
                  </a:txBody>
                  <a:tcPr marL="9525" marR="9525" marT="9525" marB="0" anchor="ctr"/>
                </a:tc>
                <a:tc>
                  <a:txBody>
                    <a:bodyPr/>
                    <a:lstStyle/>
                    <a:p>
                      <a:pPr algn="ctr">
                        <a:spcAft>
                          <a:spcPts val="0"/>
                        </a:spcAft>
                      </a:pPr>
                      <a:r>
                        <a:rPr lang="en-US" sz="1600" kern="100" dirty="0">
                          <a:solidFill>
                            <a:srgbClr val="FF0000"/>
                          </a:solidFill>
                          <a:effectLst/>
                        </a:rPr>
                        <a:t>0.781</a:t>
                      </a:r>
                      <a:endParaRPr lang="zh-TW" sz="1600" kern="100" dirty="0">
                        <a:solidFill>
                          <a:srgbClr val="FF0000"/>
                        </a:solidFill>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0.535</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0.733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0.786</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0.428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0.455</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0.471</a:t>
                      </a:r>
                    </a:p>
                  </a:txBody>
                  <a:tcPr marL="9525" marR="9525" marT="9525" marB="0" anchor="ctr"/>
                </a:tc>
                <a:tc>
                  <a:txBody>
                    <a:bodyPr/>
                    <a:lstStyle/>
                    <a:p>
                      <a:pPr algn="ctr">
                        <a:spcAft>
                          <a:spcPts val="0"/>
                        </a:spcAft>
                      </a:pPr>
                      <a:r>
                        <a:rPr lang="en-US" sz="1600" kern="100" dirty="0">
                          <a:effectLst/>
                        </a:rPr>
                        <a:t>0.743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0.663</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tc>
                  <a:txBody>
                    <a:bodyPr/>
                    <a:lstStyle/>
                    <a:p>
                      <a:pPr algn="ctr">
                        <a:spcAft>
                          <a:spcPts val="0"/>
                        </a:spcAft>
                      </a:pPr>
                      <a:r>
                        <a:rPr lang="en-US" sz="1600" kern="100" dirty="0">
                          <a:effectLst/>
                        </a:rPr>
                        <a:t>0.556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0.561</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tc>
                  <a:txBody>
                    <a:bodyPr/>
                    <a:lstStyle/>
                    <a:p>
                      <a:pPr algn="ctr">
                        <a:spcAft>
                          <a:spcPts val="0"/>
                        </a:spcAft>
                      </a:pPr>
                      <a:r>
                        <a:rPr lang="en-US" sz="1600" kern="100" dirty="0">
                          <a:effectLst/>
                        </a:rPr>
                        <a:t>0.684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0.551</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0.380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tc>
                  <a:txBody>
                    <a:bodyPr/>
                    <a:lstStyle/>
                    <a:p>
                      <a:pPr algn="ctr">
                        <a:spcAft>
                          <a:spcPts val="0"/>
                        </a:spcAft>
                      </a:pPr>
                      <a:r>
                        <a:rPr lang="en-US" sz="1600" kern="100" dirty="0">
                          <a:effectLst/>
                        </a:rPr>
                        <a:t>0.652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0.754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a:spcAft>
                          <a:spcPts val="0"/>
                        </a:spcAft>
                      </a:pPr>
                      <a:r>
                        <a:rPr lang="en-US" sz="1600" kern="100" dirty="0">
                          <a:effectLst/>
                        </a:rPr>
                        <a:t>0.679</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extLst>
                  <a:ext uri="{0D108BD9-81ED-4DB2-BD59-A6C34878D82A}">
                    <a16:rowId xmlns:a16="http://schemas.microsoft.com/office/drawing/2014/main" val="10019"/>
                  </a:ext>
                </a:extLst>
              </a:tr>
              <a:tr h="174888">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0.374</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0.603</a:t>
                      </a:r>
                    </a:p>
                  </a:txBody>
                  <a:tcPr marL="9525" marR="9525" marT="9525" marB="0" anchor="ctr"/>
                </a:tc>
                <a:tc>
                  <a:txBody>
                    <a:bodyPr/>
                    <a:lstStyle/>
                    <a:p>
                      <a:pPr algn="ctr">
                        <a:spcAft>
                          <a:spcPts val="0"/>
                        </a:spcAft>
                      </a:pPr>
                      <a:r>
                        <a:rPr lang="en-US" sz="1600" kern="100" dirty="0">
                          <a:solidFill>
                            <a:srgbClr val="FF0000"/>
                          </a:solidFill>
                          <a:effectLst/>
                        </a:rPr>
                        <a:t>0.663</a:t>
                      </a:r>
                      <a:endParaRPr lang="zh-TW" sz="1600" kern="100" dirty="0">
                        <a:solidFill>
                          <a:srgbClr val="FF0000"/>
                        </a:solidFill>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0.653</a:t>
                      </a:r>
                    </a:p>
                  </a:txBody>
                  <a:tcPr marL="9525" marR="9525" marT="9525" marB="0" anchor="ctr"/>
                </a:tc>
                <a:extLst>
                  <a:ext uri="{0D108BD9-81ED-4DB2-BD59-A6C34878D82A}">
                    <a16:rowId xmlns:a16="http://schemas.microsoft.com/office/drawing/2014/main" val="10021"/>
                  </a:ext>
                </a:extLst>
              </a:tr>
              <a:tr h="215944">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tc>
                  <a:txBody>
                    <a:bodyPr/>
                    <a:lstStyle/>
                    <a:p>
                      <a:pPr algn="ctr">
                        <a:spcAft>
                          <a:spcPts val="0"/>
                        </a:spcAft>
                      </a:pPr>
                      <a:r>
                        <a:rPr lang="en-US" sz="1600" kern="100" dirty="0">
                          <a:solidFill>
                            <a:srgbClr val="FF0000"/>
                          </a:solidFill>
                          <a:effectLst/>
                        </a:rPr>
                        <a:t>0.07</a:t>
                      </a:r>
                      <a:endParaRPr lang="zh-TW" sz="1600" kern="100" dirty="0">
                        <a:solidFill>
                          <a:srgbClr val="FF0000"/>
                        </a:solidFill>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extLst>
                  <a:ext uri="{0D108BD9-81ED-4DB2-BD59-A6C34878D82A}">
                    <a16:rowId xmlns:a16="http://schemas.microsoft.com/office/drawing/2014/main" val="10022"/>
                  </a:ext>
                </a:extLst>
              </a:tr>
            </a:tbl>
          </a:graphicData>
        </a:graphic>
      </p:graphicFrame>
      <p:sp>
        <p:nvSpPr>
          <p:cNvPr id="8" name="文字方塊 7"/>
          <p:cNvSpPr txBox="1"/>
          <p:nvPr/>
        </p:nvSpPr>
        <p:spPr>
          <a:xfrm>
            <a:off x="3347864" y="4797152"/>
            <a:ext cx="4189492" cy="507831"/>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kern="100" dirty="0">
                <a:solidFill>
                  <a:srgbClr val="FF0000"/>
                </a:solidFill>
                <a:latin typeface="Calibri"/>
                <a:ea typeface="新細明體" panose="02020500000000000000" pitchFamily="18" charset="-120"/>
              </a:rPr>
              <a:t>[</a:t>
            </a:r>
            <a:r>
              <a:rPr lang="en-US" altLang="zh-TW" sz="1350" dirty="0">
                <a:solidFill>
                  <a:srgbClr val="FF0000"/>
                </a:solidFill>
                <a:latin typeface="Calibri"/>
                <a:ea typeface="新細明體" panose="02020500000000000000" pitchFamily="18" charset="-120"/>
              </a:rPr>
              <a:t>80 + </a:t>
            </a:r>
            <a:r>
              <a:rPr lang="en-US" altLang="zh-TW" sz="1350" kern="100" dirty="0">
                <a:solidFill>
                  <a:srgbClr val="FF0000"/>
                </a:solidFill>
                <a:latin typeface="Calibri"/>
                <a:ea typeface="新細明體" panose="02020500000000000000" pitchFamily="18" charset="-120"/>
              </a:rPr>
              <a:t>(267-80)*66.3%</a:t>
            </a:r>
            <a:r>
              <a:rPr lang="en-US" altLang="zh-TW" sz="1350" dirty="0">
                <a:solidFill>
                  <a:srgbClr val="FF0000"/>
                </a:solidFill>
                <a:latin typeface="Calibri"/>
                <a:ea typeface="新細明體" panose="02020500000000000000" pitchFamily="18" charset="-120"/>
              </a:rPr>
              <a:t>]/267 = 76.4%  </a:t>
            </a:r>
            <a:r>
              <a:rPr lang="en-US" altLang="zh-TW" sz="1350" dirty="0">
                <a:solidFill>
                  <a:srgbClr val="FF0000"/>
                </a:solidFill>
                <a:latin typeface="Calibri"/>
                <a:ea typeface="新細明體" panose="02020500000000000000" pitchFamily="18" charset="-120"/>
                <a:sym typeface="Wingdings" panose="05000000000000000000" pitchFamily="2" charset="2"/>
              </a:rPr>
              <a:t> in average</a:t>
            </a:r>
            <a:endParaRPr lang="en-US" altLang="zh-TW" sz="1350" dirty="0">
              <a:solidFill>
                <a:srgbClr val="FF0000"/>
              </a:solidFill>
              <a:latin typeface="Calibri"/>
              <a:ea typeface="新細明體" panose="02020500000000000000" pitchFamily="18" charset="-120"/>
            </a:endParaRPr>
          </a:p>
          <a:p>
            <a:pPr marL="214313" indent="-214313" defTabSz="685800">
              <a:buFont typeface="Arial" panose="020B0604020202020204" pitchFamily="34" charset="0"/>
              <a:buChar char="•"/>
            </a:pPr>
            <a:r>
              <a:rPr lang="en-US" altLang="zh-TW" sz="1350" kern="100" dirty="0">
                <a:solidFill>
                  <a:srgbClr val="FF0000"/>
                </a:solidFill>
                <a:latin typeface="Calibri"/>
                <a:ea typeface="新細明體" panose="02020500000000000000" pitchFamily="18" charset="-120"/>
              </a:rPr>
              <a:t>[</a:t>
            </a:r>
            <a:r>
              <a:rPr lang="en-US" altLang="zh-TW" sz="1350" dirty="0">
                <a:solidFill>
                  <a:srgbClr val="FF0000"/>
                </a:solidFill>
                <a:latin typeface="Calibri"/>
                <a:ea typeface="新細明體" panose="02020500000000000000" pitchFamily="18" charset="-120"/>
              </a:rPr>
              <a:t>80 + </a:t>
            </a:r>
            <a:r>
              <a:rPr lang="en-US" altLang="zh-TW" sz="1350" kern="100" dirty="0">
                <a:solidFill>
                  <a:srgbClr val="FF0000"/>
                </a:solidFill>
                <a:latin typeface="Calibri"/>
                <a:ea typeface="新細明體" panose="02020500000000000000" pitchFamily="18" charset="-120"/>
              </a:rPr>
              <a:t>(267-80)*78.1%</a:t>
            </a:r>
            <a:r>
              <a:rPr lang="en-US" altLang="zh-TW" sz="1350" dirty="0">
                <a:solidFill>
                  <a:srgbClr val="FF0000"/>
                </a:solidFill>
                <a:latin typeface="Calibri"/>
                <a:ea typeface="新細明體" panose="02020500000000000000" pitchFamily="18" charset="-120"/>
              </a:rPr>
              <a:t>]/267 = 84.6%  </a:t>
            </a:r>
            <a:r>
              <a:rPr lang="en-US" altLang="zh-TW" sz="1350" dirty="0">
                <a:solidFill>
                  <a:srgbClr val="FF0000"/>
                </a:solidFill>
                <a:latin typeface="Calibri"/>
                <a:ea typeface="新細明體" panose="02020500000000000000" pitchFamily="18" charset="-120"/>
                <a:sym typeface="Wingdings" panose="05000000000000000000" pitchFamily="2" charset="2"/>
              </a:rPr>
              <a:t> the best case</a:t>
            </a:r>
            <a:endParaRPr lang="zh-TW" altLang="zh-TW" sz="1350" kern="100" dirty="0">
              <a:solidFill>
                <a:srgbClr val="FF0000"/>
              </a:solidFill>
              <a:latin typeface="新細明體"/>
              <a:ea typeface="新細明體" panose="02020500000000000000" pitchFamily="18" charset="-120"/>
              <a:cs typeface="新細明體"/>
            </a:endParaRPr>
          </a:p>
        </p:txBody>
      </p:sp>
    </p:spTree>
    <p:extLst>
      <p:ext uri="{BB962C8B-B14F-4D97-AF65-F5344CB8AC3E}">
        <p14:creationId xmlns:p14="http://schemas.microsoft.com/office/powerpoint/2010/main" val="34044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dirty="0"/>
              <a:t>The accuracy </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nvPr>
        </p:nvGraphicFramePr>
        <p:xfrm>
          <a:off x="467544" y="658420"/>
          <a:ext cx="8208912" cy="590997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335940">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0.545</a:t>
                      </a:r>
                    </a:p>
                  </a:txBody>
                  <a:tcPr marL="9525" marR="9525" marT="9525" marB="0" anchor="ctr"/>
                </a:tc>
                <a:tc>
                  <a:txBody>
                    <a:bodyPr/>
                    <a:lstStyle/>
                    <a:p>
                      <a:pPr algn="ctr">
                        <a:spcAft>
                          <a:spcPts val="0"/>
                        </a:spcAft>
                      </a:pPr>
                      <a:r>
                        <a:rPr lang="en-US" sz="1600" kern="100" dirty="0">
                          <a:effectLst/>
                        </a:rPr>
                        <a:t>0.604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0.626</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0.524</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0.342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0.594</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0.636</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0.492</a:t>
                      </a:r>
                    </a:p>
                  </a:txBody>
                  <a:tcPr marL="9525" marR="9525" marT="9525" marB="0" anchor="ctr"/>
                </a:tc>
                <a:tc>
                  <a:txBody>
                    <a:bodyPr/>
                    <a:lstStyle/>
                    <a:p>
                      <a:pPr algn="ctr">
                        <a:spcAft>
                          <a:spcPts val="0"/>
                        </a:spcAft>
                      </a:pPr>
                      <a:r>
                        <a:rPr lang="en-US" sz="1600" kern="100" dirty="0">
                          <a:effectLst/>
                        </a:rPr>
                        <a:t>0.610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0.775</a:t>
                      </a:r>
                    </a:p>
                  </a:txBody>
                  <a:tcPr marL="9525" marR="9525" marT="9525" marB="0" anchor="ctr"/>
                </a:tc>
                <a:tc>
                  <a:txBody>
                    <a:bodyPr/>
                    <a:lstStyle/>
                    <a:p>
                      <a:pPr algn="ctr">
                        <a:spcAft>
                          <a:spcPts val="0"/>
                        </a:spcAft>
                      </a:pPr>
                      <a:r>
                        <a:rPr lang="en-US" sz="1600" kern="100" dirty="0">
                          <a:effectLst/>
                        </a:rPr>
                        <a:t>0.647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0.813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0.765</a:t>
                      </a:r>
                    </a:p>
                  </a:txBody>
                  <a:tcPr marL="9525" marR="9525" marT="9525" marB="0" anchor="ctr"/>
                </a:tc>
                <a:extLst>
                  <a:ext uri="{0D108BD9-81ED-4DB2-BD59-A6C34878D82A}">
                    <a16:rowId xmlns:a16="http://schemas.microsoft.com/office/drawing/2014/main" val="10007"/>
                  </a:ext>
                </a:extLst>
              </a:tr>
              <a:tr h="154360">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a:spcAft>
                          <a:spcPts val="0"/>
                        </a:spcAft>
                      </a:pPr>
                      <a:r>
                        <a:rPr lang="en-US" sz="1600" kern="100" dirty="0">
                          <a:effectLst/>
                        </a:rPr>
                        <a:t>0.551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0.599</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0.717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0.620</a:t>
                      </a:r>
                    </a:p>
                  </a:txBody>
                  <a:tcPr marL="9525" marR="9525" marT="9525" marB="0" anchor="ctr"/>
                </a:tc>
                <a:tc>
                  <a:txBody>
                    <a:bodyPr/>
                    <a:lstStyle/>
                    <a:p>
                      <a:pPr algn="ctr">
                        <a:spcAft>
                          <a:spcPts val="0"/>
                        </a:spcAft>
                      </a:pPr>
                      <a:r>
                        <a:rPr lang="en-US" sz="1600" kern="100" dirty="0">
                          <a:effectLst/>
                        </a:rPr>
                        <a:t>0.781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0.535</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0.733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0.786</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0.428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0.455</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0.471</a:t>
                      </a:r>
                    </a:p>
                  </a:txBody>
                  <a:tcPr marL="9525" marR="9525" marT="9525" marB="0" anchor="ctr"/>
                </a:tc>
                <a:tc>
                  <a:txBody>
                    <a:bodyPr/>
                    <a:lstStyle/>
                    <a:p>
                      <a:pPr algn="ctr">
                        <a:spcAft>
                          <a:spcPts val="0"/>
                        </a:spcAft>
                      </a:pPr>
                      <a:r>
                        <a:rPr lang="en-US" sz="1600" kern="100" dirty="0">
                          <a:effectLst/>
                        </a:rPr>
                        <a:t>0.743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0.663</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tc>
                  <a:txBody>
                    <a:bodyPr/>
                    <a:lstStyle/>
                    <a:p>
                      <a:pPr algn="ctr">
                        <a:spcAft>
                          <a:spcPts val="0"/>
                        </a:spcAft>
                      </a:pPr>
                      <a:r>
                        <a:rPr lang="en-US" sz="1600" kern="100" dirty="0">
                          <a:effectLst/>
                        </a:rPr>
                        <a:t>0.556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0.561</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tc>
                  <a:txBody>
                    <a:bodyPr/>
                    <a:lstStyle/>
                    <a:p>
                      <a:pPr algn="ctr">
                        <a:spcAft>
                          <a:spcPts val="0"/>
                        </a:spcAft>
                      </a:pPr>
                      <a:r>
                        <a:rPr lang="en-US" sz="1600" kern="100" dirty="0">
                          <a:effectLst/>
                        </a:rPr>
                        <a:t>0.684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0.551</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0.380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tc>
                  <a:txBody>
                    <a:bodyPr/>
                    <a:lstStyle/>
                    <a:p>
                      <a:pPr algn="ctr">
                        <a:spcAft>
                          <a:spcPts val="0"/>
                        </a:spcAft>
                      </a:pPr>
                      <a:r>
                        <a:rPr lang="en-US" sz="1600" kern="100" dirty="0">
                          <a:effectLst/>
                        </a:rPr>
                        <a:t>0.652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0.754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a:spcAft>
                          <a:spcPts val="0"/>
                        </a:spcAft>
                      </a:pPr>
                      <a:r>
                        <a:rPr lang="en-US" sz="1600" kern="100" dirty="0">
                          <a:effectLst/>
                        </a:rPr>
                        <a:t>0.679</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extLst>
                  <a:ext uri="{0D108BD9-81ED-4DB2-BD59-A6C34878D82A}">
                    <a16:rowId xmlns:a16="http://schemas.microsoft.com/office/drawing/2014/main" val="10019"/>
                  </a:ext>
                </a:extLst>
              </a:tr>
              <a:tr h="174888">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0.374</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0.603</a:t>
                      </a:r>
                    </a:p>
                  </a:txBody>
                  <a:tcPr marL="9525" marR="9525" marT="9525" marB="0" anchor="ctr"/>
                </a:tc>
                <a:tc>
                  <a:txBody>
                    <a:bodyPr/>
                    <a:lstStyle/>
                    <a:p>
                      <a:pPr algn="ctr">
                        <a:spcAft>
                          <a:spcPts val="0"/>
                        </a:spcAft>
                      </a:pPr>
                      <a:r>
                        <a:rPr lang="en-US" sz="1600" kern="100" dirty="0">
                          <a:solidFill>
                            <a:srgbClr val="FF0000"/>
                          </a:solidFill>
                          <a:effectLst/>
                        </a:rPr>
                        <a:t>0.663</a:t>
                      </a:r>
                      <a:endParaRPr lang="zh-TW" sz="1600" kern="100" dirty="0">
                        <a:solidFill>
                          <a:srgbClr val="FF0000"/>
                        </a:solidFill>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0.653</a:t>
                      </a:r>
                    </a:p>
                  </a:txBody>
                  <a:tcPr marL="9525" marR="9525" marT="9525" marB="0" anchor="ctr"/>
                </a:tc>
                <a:extLst>
                  <a:ext uri="{0D108BD9-81ED-4DB2-BD59-A6C34878D82A}">
                    <a16:rowId xmlns:a16="http://schemas.microsoft.com/office/drawing/2014/main" val="10021"/>
                  </a:ext>
                </a:extLst>
              </a:tr>
              <a:tr h="215944">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tc>
                  <a:txBody>
                    <a:bodyPr/>
                    <a:lstStyle/>
                    <a:p>
                      <a:pPr algn="ctr">
                        <a:spcAft>
                          <a:spcPts val="0"/>
                        </a:spcAft>
                      </a:pPr>
                      <a:r>
                        <a:rPr lang="en-US" sz="1600" kern="100" dirty="0">
                          <a:solidFill>
                            <a:srgbClr val="FF0000"/>
                          </a:solidFill>
                          <a:effectLst/>
                        </a:rPr>
                        <a:t>0.07</a:t>
                      </a:r>
                      <a:endParaRPr lang="zh-TW" sz="1600" kern="100" dirty="0">
                        <a:solidFill>
                          <a:srgbClr val="FF0000"/>
                        </a:solidFill>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extLst>
                  <a:ext uri="{0D108BD9-81ED-4DB2-BD59-A6C34878D82A}">
                    <a16:rowId xmlns:a16="http://schemas.microsoft.com/office/drawing/2014/main" val="10022"/>
                  </a:ext>
                </a:extLst>
              </a:tr>
            </a:tbl>
          </a:graphicData>
        </a:graphic>
      </p:graphicFrame>
      <p:sp>
        <p:nvSpPr>
          <p:cNvPr id="6" name="文字方塊 5"/>
          <p:cNvSpPr txBox="1"/>
          <p:nvPr/>
        </p:nvSpPr>
        <p:spPr>
          <a:xfrm>
            <a:off x="840682" y="1628802"/>
            <a:ext cx="7835774" cy="1338828"/>
          </a:xfrm>
          <a:prstGeom prst="rect">
            <a:avLst/>
          </a:prstGeom>
          <a:solidFill>
            <a:schemeClr val="bg2"/>
          </a:solidFill>
        </p:spPr>
        <p:txBody>
          <a:bodyPr wrap="square" rtlCol="0">
            <a:spAutoFit/>
          </a:bodyPr>
          <a:lstStyle/>
          <a:p>
            <a:pPr defTabSz="685800"/>
            <a:r>
              <a:rPr lang="en-US" altLang="zh-TW" sz="1350" dirty="0">
                <a:solidFill>
                  <a:prstClr val="black"/>
                </a:solidFill>
                <a:latin typeface="Calibri"/>
                <a:ea typeface="新細明體" panose="02020500000000000000" pitchFamily="18" charset="-120"/>
              </a:rPr>
              <a:t>Generating diagnostic rules from cardiac SPECT data (Kurgan at al., 2001). This problem involved database containing cardiac SPECT heart images collected on 267 patients in stress and rest studies. CLIP3 algorithm was applied to generate diagnostic rules for overall diagnosis of the patient’s study, by using information of partial, in the predefined regions of the heart muscle, diagnoses. This is a two-classes problem: first class describes normal patients (55 examples), and second patients with coronary artery disease (212 examples). Three diagnostic rules were generated. The rules accuracy was </a:t>
            </a:r>
            <a:r>
              <a:rPr lang="en-US" altLang="zh-TW" sz="1350" dirty="0">
                <a:solidFill>
                  <a:srgbClr val="FF0000"/>
                </a:solidFill>
                <a:latin typeface="Calibri"/>
                <a:ea typeface="新細明體" panose="02020500000000000000" pitchFamily="18" charset="-120"/>
              </a:rPr>
              <a:t>84%</a:t>
            </a:r>
            <a:r>
              <a:rPr lang="en-US" altLang="zh-TW" sz="1350" dirty="0">
                <a:solidFill>
                  <a:prstClr val="black"/>
                </a:solidFill>
                <a:latin typeface="Calibri"/>
                <a:ea typeface="新細明體" panose="02020500000000000000" pitchFamily="18" charset="-120"/>
              </a:rPr>
              <a:t>.</a:t>
            </a:r>
            <a:endParaRPr lang="zh-TW" altLang="en-US" sz="1350" dirty="0">
              <a:solidFill>
                <a:prstClr val="black"/>
              </a:solidFill>
              <a:latin typeface="Calibri"/>
              <a:ea typeface="新細明體" panose="02020500000000000000" pitchFamily="18" charset="-120"/>
            </a:endParaRPr>
          </a:p>
        </p:txBody>
      </p:sp>
      <p:sp>
        <p:nvSpPr>
          <p:cNvPr id="7" name="文字方塊 6"/>
          <p:cNvSpPr txBox="1"/>
          <p:nvPr/>
        </p:nvSpPr>
        <p:spPr>
          <a:xfrm>
            <a:off x="3785590" y="3232739"/>
            <a:ext cx="3744416" cy="300082"/>
          </a:xfrm>
          <a:prstGeom prst="rect">
            <a:avLst/>
          </a:prstGeom>
          <a:solidFill>
            <a:schemeClr val="bg2"/>
          </a:solidFill>
        </p:spPr>
        <p:txBody>
          <a:bodyPr wrap="square" rtlCol="0">
            <a:spAutoFit/>
          </a:bodyPr>
          <a:lstStyle/>
          <a:p>
            <a:pPr defTabSz="685800"/>
            <a:r>
              <a:rPr lang="en-US" altLang="zh-TW" sz="1350" kern="100" dirty="0">
                <a:solidFill>
                  <a:srgbClr val="FF0000"/>
                </a:solidFill>
                <a:latin typeface="Calibri"/>
                <a:ea typeface="新細明體" panose="02020500000000000000" pitchFamily="18" charset="-120"/>
              </a:rPr>
              <a:t>The best </a:t>
            </a:r>
            <a:r>
              <a:rPr lang="en-US" altLang="zh-TW" sz="1350" kern="100">
                <a:solidFill>
                  <a:srgbClr val="FF0000"/>
                </a:solidFill>
                <a:latin typeface="Calibri"/>
                <a:ea typeface="新細明體" panose="02020500000000000000" pitchFamily="18" charset="-120"/>
              </a:rPr>
              <a:t>case over </a:t>
            </a:r>
            <a:r>
              <a:rPr lang="en-US" altLang="zh-TW" sz="1350" kern="100" dirty="0">
                <a:solidFill>
                  <a:srgbClr val="FF0000"/>
                </a:solidFill>
                <a:latin typeface="Calibri"/>
                <a:ea typeface="新細明體" panose="02020500000000000000" pitchFamily="18" charset="-120"/>
              </a:rPr>
              <a:t>all training and testing samples</a:t>
            </a:r>
            <a:endParaRPr lang="zh-TW" altLang="zh-TW" sz="1350" kern="100" dirty="0">
              <a:solidFill>
                <a:srgbClr val="FF0000"/>
              </a:solidFill>
              <a:latin typeface="新細明體"/>
              <a:ea typeface="新細明體" panose="02020500000000000000" pitchFamily="18" charset="-120"/>
              <a:cs typeface="新細明體"/>
            </a:endParaRPr>
          </a:p>
        </p:txBody>
      </p:sp>
      <p:sp>
        <p:nvSpPr>
          <p:cNvPr id="8" name="文字方塊 7"/>
          <p:cNvSpPr txBox="1"/>
          <p:nvPr/>
        </p:nvSpPr>
        <p:spPr>
          <a:xfrm>
            <a:off x="3203340" y="5442456"/>
            <a:ext cx="4189492" cy="507831"/>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kern="100" dirty="0">
                <a:solidFill>
                  <a:srgbClr val="FF0000"/>
                </a:solidFill>
                <a:latin typeface="Calibri"/>
                <a:ea typeface="新細明體" panose="02020500000000000000" pitchFamily="18" charset="-120"/>
              </a:rPr>
              <a:t>[</a:t>
            </a:r>
            <a:r>
              <a:rPr lang="en-US" altLang="zh-TW" sz="1350" dirty="0">
                <a:solidFill>
                  <a:srgbClr val="FF0000"/>
                </a:solidFill>
                <a:latin typeface="Calibri"/>
                <a:ea typeface="新細明體" panose="02020500000000000000" pitchFamily="18" charset="-120"/>
              </a:rPr>
              <a:t>80 + </a:t>
            </a:r>
            <a:r>
              <a:rPr lang="en-US" altLang="zh-TW" sz="1350" kern="100" dirty="0">
                <a:solidFill>
                  <a:srgbClr val="FF0000"/>
                </a:solidFill>
                <a:latin typeface="Calibri"/>
                <a:ea typeface="新細明體" panose="02020500000000000000" pitchFamily="18" charset="-120"/>
              </a:rPr>
              <a:t>(267-80)*66.3%</a:t>
            </a:r>
            <a:r>
              <a:rPr lang="en-US" altLang="zh-TW" sz="1350" dirty="0">
                <a:solidFill>
                  <a:srgbClr val="FF0000"/>
                </a:solidFill>
                <a:latin typeface="Calibri"/>
                <a:ea typeface="新細明體" panose="02020500000000000000" pitchFamily="18" charset="-120"/>
              </a:rPr>
              <a:t>]/267 = 76.4%  </a:t>
            </a:r>
            <a:r>
              <a:rPr lang="en-US" altLang="zh-TW" sz="1350" dirty="0">
                <a:solidFill>
                  <a:srgbClr val="FF0000"/>
                </a:solidFill>
                <a:latin typeface="Calibri"/>
                <a:ea typeface="新細明體" panose="02020500000000000000" pitchFamily="18" charset="-120"/>
                <a:sym typeface="Wingdings" panose="05000000000000000000" pitchFamily="2" charset="2"/>
              </a:rPr>
              <a:t> in average</a:t>
            </a:r>
            <a:endParaRPr lang="en-US" altLang="zh-TW" sz="1350" dirty="0">
              <a:solidFill>
                <a:srgbClr val="FF0000"/>
              </a:solidFill>
              <a:latin typeface="Calibri"/>
              <a:ea typeface="新細明體" panose="02020500000000000000" pitchFamily="18" charset="-120"/>
            </a:endParaRPr>
          </a:p>
          <a:p>
            <a:pPr marL="214313" indent="-214313" defTabSz="685800">
              <a:buFont typeface="Arial" panose="020B0604020202020204" pitchFamily="34" charset="0"/>
              <a:buChar char="•"/>
            </a:pPr>
            <a:r>
              <a:rPr lang="en-US" altLang="zh-TW" sz="1350" kern="100" dirty="0">
                <a:solidFill>
                  <a:srgbClr val="FF0000"/>
                </a:solidFill>
                <a:latin typeface="Calibri"/>
                <a:ea typeface="新細明體" panose="02020500000000000000" pitchFamily="18" charset="-120"/>
              </a:rPr>
              <a:t>[</a:t>
            </a:r>
            <a:r>
              <a:rPr lang="en-US" altLang="zh-TW" sz="1350" dirty="0">
                <a:solidFill>
                  <a:srgbClr val="FF0000"/>
                </a:solidFill>
                <a:latin typeface="Calibri"/>
                <a:ea typeface="新細明體" panose="02020500000000000000" pitchFamily="18" charset="-120"/>
              </a:rPr>
              <a:t>80 + </a:t>
            </a:r>
            <a:r>
              <a:rPr lang="en-US" altLang="zh-TW" sz="1350" kern="100" dirty="0">
                <a:solidFill>
                  <a:srgbClr val="FF0000"/>
                </a:solidFill>
                <a:latin typeface="Calibri"/>
                <a:ea typeface="新細明體" panose="02020500000000000000" pitchFamily="18" charset="-120"/>
              </a:rPr>
              <a:t>(267-80)*78.1%</a:t>
            </a:r>
            <a:r>
              <a:rPr lang="en-US" altLang="zh-TW" sz="1350" dirty="0">
                <a:solidFill>
                  <a:srgbClr val="FF0000"/>
                </a:solidFill>
                <a:latin typeface="Calibri"/>
                <a:ea typeface="新細明體" panose="02020500000000000000" pitchFamily="18" charset="-120"/>
              </a:rPr>
              <a:t>]/267 = 84.6%  </a:t>
            </a:r>
            <a:r>
              <a:rPr lang="en-US" altLang="zh-TW" sz="1350" dirty="0">
                <a:solidFill>
                  <a:srgbClr val="FF0000"/>
                </a:solidFill>
                <a:latin typeface="Calibri"/>
                <a:ea typeface="新細明體" panose="02020500000000000000" pitchFamily="18" charset="-120"/>
                <a:sym typeface="Wingdings" panose="05000000000000000000" pitchFamily="2" charset="2"/>
              </a:rPr>
              <a:t> the best case</a:t>
            </a:r>
            <a:endParaRPr lang="zh-TW" altLang="zh-TW" sz="1350" kern="100" dirty="0">
              <a:solidFill>
                <a:srgbClr val="FF0000"/>
              </a:solidFill>
              <a:latin typeface="新細明體"/>
              <a:ea typeface="新細明體" panose="02020500000000000000" pitchFamily="18" charset="-120"/>
              <a:cs typeface="新細明體"/>
            </a:endParaRPr>
          </a:p>
        </p:txBody>
      </p:sp>
      <p:cxnSp>
        <p:nvCxnSpPr>
          <p:cNvPr id="9" name="弧形接點 20">
            <a:extLst>
              <a:ext uri="{FF2B5EF4-FFF2-40B4-BE49-F238E27FC236}">
                <a16:creationId xmlns:a16="http://schemas.microsoft.com/office/drawing/2014/main" id="{3BCCADE5-2853-4E4F-BAC9-640F627AC6CD}"/>
              </a:ext>
            </a:extLst>
          </p:cNvPr>
          <p:cNvCxnSpPr/>
          <p:nvPr/>
        </p:nvCxnSpPr>
        <p:spPr>
          <a:xfrm rot="16200000" flipV="1">
            <a:off x="5353144" y="2914219"/>
            <a:ext cx="366867" cy="24244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 name="弧形接點 20">
            <a:extLst>
              <a:ext uri="{FF2B5EF4-FFF2-40B4-BE49-F238E27FC236}">
                <a16:creationId xmlns:a16="http://schemas.microsoft.com/office/drawing/2014/main" id="{3BCCADE5-2853-4E4F-BAC9-640F627AC6CD}"/>
              </a:ext>
            </a:extLst>
          </p:cNvPr>
          <p:cNvCxnSpPr/>
          <p:nvPr/>
        </p:nvCxnSpPr>
        <p:spPr>
          <a:xfrm rot="5400000">
            <a:off x="4185321" y="3969973"/>
            <a:ext cx="1909628" cy="103532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020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7544" y="1988845"/>
            <a:ext cx="8229600" cy="1872204"/>
          </a:xfrm>
        </p:spPr>
        <p:txBody>
          <a:bodyPr>
            <a:normAutofit/>
          </a:bodyPr>
          <a:lstStyle/>
          <a:p>
            <a:r>
              <a:rPr lang="en-US" altLang="zh-TW" dirty="0"/>
              <a:t>Above are the results regarding v =</a:t>
            </a:r>
            <a:r>
              <a:rPr lang="zh-TW" altLang="en-US" dirty="0"/>
              <a:t> </a:t>
            </a:r>
            <a:r>
              <a:rPr lang="en-US" altLang="zh-TW" dirty="0"/>
              <a:t>0.9.</a:t>
            </a:r>
          </a:p>
          <a:p>
            <a:r>
              <a:rPr lang="en-US" altLang="zh-TW" dirty="0"/>
              <a:t>Regarding v = 0, v = 0.8, v = 1.0, what the performance will be?</a:t>
            </a:r>
          </a:p>
        </p:txBody>
      </p:sp>
      <p:sp>
        <p:nvSpPr>
          <p:cNvPr id="4" name="標題 1"/>
          <p:cNvSpPr>
            <a:spLocks noGrp="1"/>
          </p:cNvSpPr>
          <p:nvPr>
            <p:ph type="title"/>
          </p:nvPr>
        </p:nvSpPr>
        <p:spPr>
          <a:xfrm>
            <a:off x="0" y="332132"/>
            <a:ext cx="9144000" cy="1143000"/>
          </a:xfrm>
        </p:spPr>
        <p:txBody>
          <a:bodyPr>
            <a:normAutofit fontScale="90000"/>
          </a:bodyPr>
          <a:lstStyle/>
          <a:p>
            <a:pPr algn="ctr"/>
            <a:r>
              <a:rPr lang="en-US" altLang="zh-TW" sz="4000" b="1" dirty="0">
                <a:latin typeface="Times New Roman" panose="02020603050405020304" pitchFamily="18" charset="0"/>
                <a:ea typeface="微軟正黑體" panose="020B0604030504040204" pitchFamily="34" charset="-120"/>
                <a:cs typeface="Times New Roman" panose="02020603050405020304" pitchFamily="18" charset="0"/>
              </a:rPr>
              <a:t>Hyperparameter of the inferencing mechanism</a:t>
            </a:r>
            <a:endParaRPr lang="zh-TW" altLang="en-US" sz="40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 name="投影片編號版面配置區 3">
            <a:extLst>
              <a:ext uri="{FF2B5EF4-FFF2-40B4-BE49-F238E27FC236}">
                <a16:creationId xmlns:a16="http://schemas.microsoft.com/office/drawing/2014/main" id="{B96056AB-FAAE-4E81-910A-41A0DEFE9E10}"/>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47</a:t>
            </a:fld>
            <a:endParaRPr lang="zh-TW" altLang="en-US" sz="1400" dirty="0">
              <a:solidFill>
                <a:prstClr val="black">
                  <a:tint val="75000"/>
                </a:prstClr>
              </a:solidFill>
            </a:endParaRPr>
          </a:p>
        </p:txBody>
      </p:sp>
    </p:spTree>
    <p:extLst>
      <p:ext uri="{BB962C8B-B14F-4D97-AF65-F5344CB8AC3E}">
        <p14:creationId xmlns:p14="http://schemas.microsoft.com/office/powerpoint/2010/main" val="159333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93658" y="2348888"/>
            <a:ext cx="6172200" cy="3452112"/>
          </a:xfrm>
        </p:spPr>
        <p:txBody>
          <a:bodyPr>
            <a:normAutofit/>
          </a:bodyPr>
          <a:lstStyle/>
          <a:p>
            <a:pPr marL="0" indent="0">
              <a:buNone/>
            </a:pPr>
            <a:r>
              <a:rPr lang="en-US" altLang="zh-TW" dirty="0"/>
              <a:t>whether the proposed learning mechanism </a:t>
            </a:r>
            <a:r>
              <a:rPr lang="en-US" altLang="zh-TW" dirty="0">
                <a:solidFill>
                  <a:srgbClr val="FF0000"/>
                </a:solidFill>
              </a:rPr>
              <a:t>can help cope with the </a:t>
            </a:r>
            <a:r>
              <a:rPr lang="en-US" altLang="zh-TW" dirty="0"/>
              <a:t>encountered </a:t>
            </a:r>
            <a:r>
              <a:rPr lang="en-US" altLang="zh-TW" dirty="0">
                <a:solidFill>
                  <a:srgbClr val="FF0000"/>
                </a:solidFill>
              </a:rPr>
              <a:t>undesired attractors and alleviate the overfitting tendency</a:t>
            </a:r>
            <a:endParaRPr lang="en-US" altLang="zh-TW" dirty="0"/>
          </a:p>
        </p:txBody>
      </p:sp>
      <p:sp>
        <p:nvSpPr>
          <p:cNvPr id="2" name="文字方塊 1"/>
          <p:cNvSpPr txBox="1"/>
          <p:nvPr/>
        </p:nvSpPr>
        <p:spPr>
          <a:xfrm>
            <a:off x="467545" y="1057001"/>
            <a:ext cx="7604912" cy="1131079"/>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In statistics, </a:t>
            </a:r>
            <a:r>
              <a:rPr lang="en-US" altLang="zh-TW" sz="1350" b="1" dirty="0">
                <a:solidFill>
                  <a:prstClr val="black"/>
                </a:solidFill>
                <a:latin typeface="Calibri"/>
                <a:ea typeface="新細明體" panose="02020500000000000000" pitchFamily="18" charset="-120"/>
              </a:rPr>
              <a:t>overfitting</a:t>
            </a:r>
            <a:r>
              <a:rPr lang="en-US" altLang="zh-TW" sz="1350" dirty="0">
                <a:solidFill>
                  <a:prstClr val="black"/>
                </a:solidFill>
                <a:latin typeface="Calibri"/>
                <a:ea typeface="新細明體" panose="02020500000000000000" pitchFamily="18" charset="-120"/>
              </a:rPr>
              <a:t> is "the production of an analysis that corresponds </a:t>
            </a:r>
            <a:r>
              <a:rPr lang="en-US" altLang="zh-TW" sz="1350" dirty="0">
                <a:solidFill>
                  <a:srgbClr val="FF0000"/>
                </a:solidFill>
                <a:latin typeface="Calibri"/>
                <a:ea typeface="新細明體" panose="02020500000000000000" pitchFamily="18" charset="-120"/>
              </a:rPr>
              <a:t>too closely or exactly to </a:t>
            </a:r>
            <a:r>
              <a:rPr lang="en-US" altLang="zh-TW" sz="1350" dirty="0">
                <a:solidFill>
                  <a:prstClr val="black"/>
                </a:solidFill>
                <a:latin typeface="Calibri"/>
                <a:ea typeface="新細明體" panose="02020500000000000000" pitchFamily="18" charset="-120"/>
              </a:rPr>
              <a:t>a particular set of data, and may therefore fail to </a:t>
            </a:r>
            <a:r>
              <a:rPr lang="en-US" altLang="zh-TW" sz="1350" dirty="0">
                <a:solidFill>
                  <a:srgbClr val="FF0000"/>
                </a:solidFill>
                <a:latin typeface="Calibri"/>
                <a:ea typeface="新細明體" panose="02020500000000000000" pitchFamily="18" charset="-120"/>
              </a:rPr>
              <a:t>fit additional data or predict future observations reliably.</a:t>
            </a:r>
            <a:r>
              <a:rPr lang="en-US" altLang="zh-TW" sz="1350" dirty="0">
                <a:solidFill>
                  <a:prstClr val="black"/>
                </a:solidFill>
                <a:latin typeface="Calibri"/>
                <a:ea typeface="新細明體" panose="02020500000000000000" pitchFamily="18" charset="-120"/>
              </a:rPr>
              <a:t>“</a:t>
            </a:r>
          </a:p>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An </a:t>
            </a:r>
            <a:r>
              <a:rPr lang="en-US" altLang="zh-TW" sz="1350" b="1" dirty="0" err="1">
                <a:solidFill>
                  <a:prstClr val="black"/>
                </a:solidFill>
                <a:latin typeface="Calibri"/>
                <a:ea typeface="新細明體" panose="02020500000000000000" pitchFamily="18" charset="-120"/>
              </a:rPr>
              <a:t>overfitted</a:t>
            </a:r>
            <a:r>
              <a:rPr lang="en-US" altLang="zh-TW" sz="1350" b="1" dirty="0">
                <a:solidFill>
                  <a:prstClr val="black"/>
                </a:solidFill>
                <a:latin typeface="Calibri"/>
                <a:ea typeface="新細明體" panose="02020500000000000000" pitchFamily="18" charset="-120"/>
              </a:rPr>
              <a:t> model</a:t>
            </a:r>
            <a:r>
              <a:rPr lang="en-US" altLang="zh-TW" sz="1350" dirty="0">
                <a:solidFill>
                  <a:prstClr val="black"/>
                </a:solidFill>
                <a:latin typeface="Calibri"/>
                <a:ea typeface="新細明體" panose="02020500000000000000" pitchFamily="18" charset="-120"/>
              </a:rPr>
              <a:t> is a statistical model that contains </a:t>
            </a:r>
            <a:r>
              <a:rPr lang="en-US" altLang="zh-TW" sz="1350" dirty="0">
                <a:solidFill>
                  <a:srgbClr val="FF0000"/>
                </a:solidFill>
                <a:latin typeface="Calibri"/>
                <a:ea typeface="新細明體" panose="02020500000000000000" pitchFamily="18" charset="-120"/>
              </a:rPr>
              <a:t>more parameters </a:t>
            </a:r>
            <a:r>
              <a:rPr lang="en-US" altLang="zh-TW" sz="1350" dirty="0">
                <a:solidFill>
                  <a:prstClr val="black"/>
                </a:solidFill>
                <a:latin typeface="Calibri"/>
                <a:ea typeface="新細明體" panose="02020500000000000000" pitchFamily="18" charset="-120"/>
              </a:rPr>
              <a:t>than can be justified by the data --  </a:t>
            </a:r>
            <a:r>
              <a:rPr lang="en-US" altLang="zh-TW" sz="1350" dirty="0" err="1">
                <a:solidFill>
                  <a:prstClr val="black"/>
                </a:solidFill>
                <a:latin typeface="Calibri"/>
                <a:ea typeface="新細明體" panose="02020500000000000000" pitchFamily="18" charset="-120"/>
              </a:rPr>
              <a:t>Everitt</a:t>
            </a:r>
            <a:r>
              <a:rPr lang="en-US" altLang="zh-TW" sz="1350" dirty="0">
                <a:solidFill>
                  <a:prstClr val="black"/>
                </a:solidFill>
                <a:latin typeface="Calibri"/>
                <a:ea typeface="新細明體" panose="02020500000000000000" pitchFamily="18" charset="-120"/>
              </a:rPr>
              <a:t> B.S., </a:t>
            </a:r>
            <a:r>
              <a:rPr lang="en-US" altLang="zh-TW" sz="1350" dirty="0" err="1">
                <a:solidFill>
                  <a:prstClr val="black"/>
                </a:solidFill>
                <a:latin typeface="Calibri"/>
                <a:ea typeface="新細明體" panose="02020500000000000000" pitchFamily="18" charset="-120"/>
              </a:rPr>
              <a:t>Skrondal</a:t>
            </a:r>
            <a:r>
              <a:rPr lang="en-US" altLang="zh-TW" sz="1350" dirty="0">
                <a:solidFill>
                  <a:prstClr val="black"/>
                </a:solidFill>
                <a:latin typeface="Calibri"/>
                <a:ea typeface="新細明體" panose="02020500000000000000" pitchFamily="18" charset="-120"/>
              </a:rPr>
              <a:t> A. (2010), </a:t>
            </a:r>
            <a:r>
              <a:rPr lang="en-US" altLang="zh-TW" sz="1350" i="1" dirty="0">
                <a:solidFill>
                  <a:prstClr val="black"/>
                </a:solidFill>
                <a:latin typeface="Calibri"/>
                <a:ea typeface="新細明體" panose="02020500000000000000" pitchFamily="18" charset="-120"/>
              </a:rPr>
              <a:t>Cambridge Dictionary of Statistics</a:t>
            </a:r>
            <a:r>
              <a:rPr lang="en-US" altLang="zh-TW" sz="1350" dirty="0">
                <a:solidFill>
                  <a:prstClr val="black"/>
                </a:solidFill>
                <a:latin typeface="Calibri"/>
                <a:ea typeface="新細明體" panose="02020500000000000000" pitchFamily="18" charset="-120"/>
              </a:rPr>
              <a:t>, Cambridge University Press.</a:t>
            </a:r>
            <a:endParaRPr lang="zh-TW" altLang="en-US" sz="1350" dirty="0">
              <a:solidFill>
                <a:prstClr val="black"/>
              </a:solidFill>
              <a:latin typeface="Calibri"/>
              <a:ea typeface="新細明體" panose="02020500000000000000" pitchFamily="18" charset="-120"/>
            </a:endParaRPr>
          </a:p>
        </p:txBody>
      </p:sp>
      <p:sp>
        <p:nvSpPr>
          <p:cNvPr id="4" name="文字方塊 3"/>
          <p:cNvSpPr txBox="1"/>
          <p:nvPr/>
        </p:nvSpPr>
        <p:spPr>
          <a:xfrm>
            <a:off x="5269132" y="298526"/>
            <a:ext cx="1630081" cy="507831"/>
          </a:xfrm>
          <a:prstGeom prst="rect">
            <a:avLst/>
          </a:prstGeom>
          <a:solidFill>
            <a:schemeClr val="bg2"/>
          </a:solidFill>
        </p:spPr>
        <p:txBody>
          <a:bodyPr wrap="square" rtlCol="0">
            <a:spAutoFit/>
          </a:bodyPr>
          <a:lstStyle/>
          <a:p>
            <a:pPr defTabSz="685800"/>
            <a:r>
              <a:rPr lang="en-US" altLang="zh-TW" sz="1350" dirty="0">
                <a:solidFill>
                  <a:prstClr val="black"/>
                </a:solidFill>
                <a:latin typeface="Calibri"/>
                <a:ea typeface="新細明體" panose="02020500000000000000" pitchFamily="18" charset="-120"/>
              </a:rPr>
              <a:t>In ANN, this means </a:t>
            </a:r>
            <a:r>
              <a:rPr lang="en-US" altLang="zh-TW" sz="1350" dirty="0">
                <a:solidFill>
                  <a:srgbClr val="FF0000"/>
                </a:solidFill>
                <a:latin typeface="Calibri"/>
                <a:ea typeface="新細明體" panose="02020500000000000000" pitchFamily="18" charset="-120"/>
              </a:rPr>
              <a:t>more hidden nodes</a:t>
            </a:r>
            <a:r>
              <a:rPr lang="en-US" altLang="zh-TW" sz="1350" dirty="0">
                <a:solidFill>
                  <a:prstClr val="black"/>
                </a:solidFill>
                <a:latin typeface="Calibri"/>
                <a:ea typeface="新細明體" panose="02020500000000000000" pitchFamily="18" charset="-120"/>
              </a:rPr>
              <a:t>.</a:t>
            </a:r>
            <a:endParaRPr lang="zh-TW" altLang="en-US" sz="1350" dirty="0">
              <a:solidFill>
                <a:prstClr val="black"/>
              </a:solidFill>
              <a:latin typeface="Calibri"/>
              <a:ea typeface="新細明體" panose="02020500000000000000" pitchFamily="18" charset="-120"/>
            </a:endParaRPr>
          </a:p>
        </p:txBody>
      </p:sp>
      <p:cxnSp>
        <p:nvCxnSpPr>
          <p:cNvPr id="5" name="弧形接點 20">
            <a:extLst>
              <a:ext uri="{FF2B5EF4-FFF2-40B4-BE49-F238E27FC236}">
                <a16:creationId xmlns:a16="http://schemas.microsoft.com/office/drawing/2014/main" id="{3BCCADE5-2853-4E4F-BAC9-640F627AC6CD}"/>
              </a:ext>
            </a:extLst>
          </p:cNvPr>
          <p:cNvCxnSpPr/>
          <p:nvPr/>
        </p:nvCxnSpPr>
        <p:spPr>
          <a:xfrm rot="16200000" flipH="1">
            <a:off x="3927974" y="2928991"/>
            <a:ext cx="1912074" cy="38409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 name="弧形接點 20">
            <a:extLst>
              <a:ext uri="{FF2B5EF4-FFF2-40B4-BE49-F238E27FC236}">
                <a16:creationId xmlns:a16="http://schemas.microsoft.com/office/drawing/2014/main" id="{3BCCADE5-2853-4E4F-BAC9-640F627AC6CD}"/>
              </a:ext>
            </a:extLst>
          </p:cNvPr>
          <p:cNvCxnSpPr/>
          <p:nvPr/>
        </p:nvCxnSpPr>
        <p:spPr>
          <a:xfrm rot="5400000">
            <a:off x="5300317" y="1025158"/>
            <a:ext cx="976801" cy="5909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9" name="投影片編號版面配置區 3">
            <a:extLst>
              <a:ext uri="{FF2B5EF4-FFF2-40B4-BE49-F238E27FC236}">
                <a16:creationId xmlns:a16="http://schemas.microsoft.com/office/drawing/2014/main" id="{EF63872D-0818-4CF5-BC0A-2C88AED020B8}"/>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48</a:t>
            </a:fld>
            <a:endParaRPr lang="zh-TW" altLang="en-US" sz="1400" dirty="0">
              <a:solidFill>
                <a:prstClr val="black">
                  <a:tint val="75000"/>
                </a:prstClr>
              </a:solidFill>
            </a:endParaRPr>
          </a:p>
        </p:txBody>
      </p:sp>
    </p:spTree>
    <p:extLst>
      <p:ext uri="{BB962C8B-B14F-4D97-AF65-F5344CB8AC3E}">
        <p14:creationId xmlns:p14="http://schemas.microsoft.com/office/powerpoint/2010/main" val="3520075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352863221"/>
              </p:ext>
            </p:extLst>
          </p:nvPr>
        </p:nvGraphicFramePr>
        <p:xfrm>
          <a:off x="1493658" y="1394850"/>
          <a:ext cx="6156684" cy="4584009"/>
        </p:xfrm>
        <a:graphic>
          <a:graphicData uri="http://schemas.openxmlformats.org/drawingml/2006/table">
            <a:tbl>
              <a:tblPr firstRow="1" firstCol="1" bandRow="1">
                <a:tableStyleId>{5C22544A-7EE6-4342-B048-85BDC9FD1C3A}</a:tableStyleId>
              </a:tblPr>
              <a:tblGrid>
                <a:gridCol w="1404156">
                  <a:extLst>
                    <a:ext uri="{9D8B030D-6E8A-4147-A177-3AD203B41FA5}">
                      <a16:colId xmlns:a16="http://schemas.microsoft.com/office/drawing/2014/main" val="20000"/>
                    </a:ext>
                  </a:extLst>
                </a:gridCol>
                <a:gridCol w="621069">
                  <a:extLst>
                    <a:ext uri="{9D8B030D-6E8A-4147-A177-3AD203B41FA5}">
                      <a16:colId xmlns:a16="http://schemas.microsoft.com/office/drawing/2014/main" val="20001"/>
                    </a:ext>
                  </a:extLst>
                </a:gridCol>
                <a:gridCol w="621069">
                  <a:extLst>
                    <a:ext uri="{9D8B030D-6E8A-4147-A177-3AD203B41FA5}">
                      <a16:colId xmlns:a16="http://schemas.microsoft.com/office/drawing/2014/main" val="3140069575"/>
                    </a:ext>
                  </a:extLst>
                </a:gridCol>
                <a:gridCol w="621069">
                  <a:extLst>
                    <a:ext uri="{9D8B030D-6E8A-4147-A177-3AD203B41FA5}">
                      <a16:colId xmlns:a16="http://schemas.microsoft.com/office/drawing/2014/main" val="20002"/>
                    </a:ext>
                  </a:extLst>
                </a:gridCol>
                <a:gridCol w="621069">
                  <a:extLst>
                    <a:ext uri="{9D8B030D-6E8A-4147-A177-3AD203B41FA5}">
                      <a16:colId xmlns:a16="http://schemas.microsoft.com/office/drawing/2014/main" val="1914635444"/>
                    </a:ext>
                  </a:extLst>
                </a:gridCol>
                <a:gridCol w="621069">
                  <a:extLst>
                    <a:ext uri="{9D8B030D-6E8A-4147-A177-3AD203B41FA5}">
                      <a16:colId xmlns:a16="http://schemas.microsoft.com/office/drawing/2014/main" val="20003"/>
                    </a:ext>
                  </a:extLst>
                </a:gridCol>
                <a:gridCol w="621069">
                  <a:extLst>
                    <a:ext uri="{9D8B030D-6E8A-4147-A177-3AD203B41FA5}">
                      <a16:colId xmlns:a16="http://schemas.microsoft.com/office/drawing/2014/main" val="1035163621"/>
                    </a:ext>
                  </a:extLst>
                </a:gridCol>
                <a:gridCol w="513057">
                  <a:extLst>
                    <a:ext uri="{9D8B030D-6E8A-4147-A177-3AD203B41FA5}">
                      <a16:colId xmlns:a16="http://schemas.microsoft.com/office/drawing/2014/main" val="20004"/>
                    </a:ext>
                  </a:extLst>
                </a:gridCol>
                <a:gridCol w="513057">
                  <a:extLst>
                    <a:ext uri="{9D8B030D-6E8A-4147-A177-3AD203B41FA5}">
                      <a16:colId xmlns:a16="http://schemas.microsoft.com/office/drawing/2014/main" val="2802438089"/>
                    </a:ext>
                  </a:extLst>
                </a:gridCol>
              </a:tblGrid>
              <a:tr h="344707">
                <a:tc>
                  <a:txBody>
                    <a:bodyPr/>
                    <a:lstStyle/>
                    <a:p>
                      <a:pPr algn="ctr">
                        <a:spcAft>
                          <a:spcPts val="0"/>
                        </a:spcAft>
                      </a:pPr>
                      <a:r>
                        <a:rPr lang="en-US" sz="1200" kern="100" dirty="0">
                          <a:effectLst/>
                        </a:rPr>
                        <a:t>Set No.</a:t>
                      </a:r>
                      <a:endParaRPr lang="zh-TW" sz="1200" kern="100" dirty="0">
                        <a:effectLst/>
                        <a:latin typeface="新細明體"/>
                        <a:cs typeface="新細明體"/>
                      </a:endParaRPr>
                    </a:p>
                  </a:txBody>
                  <a:tcPr marL="39377" marR="39377" marT="0" marB="0" anchor="ct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CSI-100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CSI-LTS-100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CSI-LTS-500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extLst>
                  <a:ext uri="{0D108BD9-81ED-4DB2-BD59-A6C34878D82A}">
                    <a16:rowId xmlns:a16="http://schemas.microsoft.com/office/drawing/2014/main" val="10000"/>
                  </a:ext>
                </a:extLst>
              </a:tr>
              <a:tr h="190024">
                <a:tc>
                  <a:txBody>
                    <a:bodyPr/>
                    <a:lstStyle/>
                    <a:p>
                      <a:pPr algn="ctr">
                        <a:spcAft>
                          <a:spcPts val="0"/>
                        </a:spcAft>
                      </a:pPr>
                      <a:r>
                        <a:rPr lang="en-US" sz="1200" kern="100" dirty="0">
                          <a:solidFill>
                            <a:schemeClr val="bg1"/>
                          </a:solidFill>
                          <a:effectLst/>
                        </a:rPr>
                        <a:t>1</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0.604</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0.626</a:t>
                      </a:r>
                    </a:p>
                  </a:txBody>
                  <a:tcPr marL="7144" marR="7144" marT="7144" marB="0" anchor="ctr"/>
                </a:tc>
                <a:extLst>
                  <a:ext uri="{0D108BD9-81ED-4DB2-BD59-A6C34878D82A}">
                    <a16:rowId xmlns:a16="http://schemas.microsoft.com/office/drawing/2014/main" val="10001"/>
                  </a:ext>
                </a:extLst>
              </a:tr>
              <a:tr h="190024">
                <a:tc>
                  <a:txBody>
                    <a:bodyPr/>
                    <a:lstStyle/>
                    <a:p>
                      <a:pPr algn="ctr">
                        <a:spcAft>
                          <a:spcPts val="0"/>
                        </a:spcAft>
                      </a:pPr>
                      <a:r>
                        <a:rPr lang="en-US" sz="1200" kern="100" dirty="0">
                          <a:solidFill>
                            <a:schemeClr val="bg1"/>
                          </a:solidFill>
                          <a:effectLst/>
                        </a:rPr>
                        <a:t>2</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effectLst/>
                        </a:rPr>
                        <a:t>0.572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0.524</a:t>
                      </a:r>
                    </a:p>
                  </a:txBody>
                  <a:tcPr marL="7144" marR="7144" marT="7144" marB="0" anchor="ctr"/>
                </a:tc>
                <a:extLst>
                  <a:ext uri="{0D108BD9-81ED-4DB2-BD59-A6C34878D82A}">
                    <a16:rowId xmlns:a16="http://schemas.microsoft.com/office/drawing/2014/main" val="10002"/>
                  </a:ext>
                </a:extLst>
              </a:tr>
              <a:tr h="190024">
                <a:tc>
                  <a:txBody>
                    <a:bodyPr/>
                    <a:lstStyle/>
                    <a:p>
                      <a:pPr algn="ctr">
                        <a:spcAft>
                          <a:spcPts val="0"/>
                        </a:spcAft>
                      </a:pPr>
                      <a:r>
                        <a:rPr lang="en-US" sz="1200" kern="100" dirty="0">
                          <a:solidFill>
                            <a:schemeClr val="bg1"/>
                          </a:solidFill>
                          <a:effectLst/>
                        </a:rPr>
                        <a:t>3</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0.342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0.663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7144" marR="7144" marT="7144" marB="0" anchor="ctr"/>
                </a:tc>
                <a:extLst>
                  <a:ext uri="{0D108BD9-81ED-4DB2-BD59-A6C34878D82A}">
                    <a16:rowId xmlns:a16="http://schemas.microsoft.com/office/drawing/2014/main" val="10003"/>
                  </a:ext>
                </a:extLst>
              </a:tr>
              <a:tr h="190024">
                <a:tc>
                  <a:txBody>
                    <a:bodyPr/>
                    <a:lstStyle/>
                    <a:p>
                      <a:pPr algn="ctr">
                        <a:spcAft>
                          <a:spcPts val="0"/>
                        </a:spcAft>
                      </a:pPr>
                      <a:r>
                        <a:rPr lang="en-US" sz="1200" kern="100" dirty="0">
                          <a:solidFill>
                            <a:schemeClr val="bg1"/>
                          </a:solidFill>
                          <a:effectLst/>
                        </a:rPr>
                        <a:t>4</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solidFill>
                            <a:srgbClr val="FF0000"/>
                          </a:solidFill>
                          <a:effectLst/>
                        </a:rPr>
                        <a:t>0.701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0.636</a:t>
                      </a:r>
                    </a:p>
                  </a:txBody>
                  <a:tcPr marL="7144" marR="7144" marT="7144" marB="0" anchor="ctr"/>
                </a:tc>
                <a:extLst>
                  <a:ext uri="{0D108BD9-81ED-4DB2-BD59-A6C34878D82A}">
                    <a16:rowId xmlns:a16="http://schemas.microsoft.com/office/drawing/2014/main" val="10004"/>
                  </a:ext>
                </a:extLst>
              </a:tr>
              <a:tr h="190024">
                <a:tc>
                  <a:txBody>
                    <a:bodyPr/>
                    <a:lstStyle/>
                    <a:p>
                      <a:pPr algn="ctr">
                        <a:spcAft>
                          <a:spcPts val="0"/>
                        </a:spcAft>
                      </a:pPr>
                      <a:r>
                        <a:rPr lang="en-US" sz="1200" kern="100" dirty="0">
                          <a:solidFill>
                            <a:schemeClr val="bg1"/>
                          </a:solidFill>
                          <a:effectLst/>
                        </a:rPr>
                        <a:t>5</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7144" marR="7144" marT="7144"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0.492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0.610</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extLst>
                  <a:ext uri="{0D108BD9-81ED-4DB2-BD59-A6C34878D82A}">
                    <a16:rowId xmlns:a16="http://schemas.microsoft.com/office/drawing/2014/main" val="10005"/>
                  </a:ext>
                </a:extLst>
              </a:tr>
              <a:tr h="190024">
                <a:tc>
                  <a:txBody>
                    <a:bodyPr/>
                    <a:lstStyle/>
                    <a:p>
                      <a:pPr algn="ctr">
                        <a:spcAft>
                          <a:spcPts val="0"/>
                        </a:spcAft>
                      </a:pPr>
                      <a:r>
                        <a:rPr lang="en-US" sz="1200" kern="100" dirty="0">
                          <a:solidFill>
                            <a:schemeClr val="bg1"/>
                          </a:solidFill>
                          <a:effectLst/>
                        </a:rPr>
                        <a:t>6</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0.701</a:t>
                      </a:r>
                    </a:p>
                  </a:txBody>
                  <a:tcPr marL="7144" marR="7144" marT="7144"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0.775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0.647</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extLst>
                  <a:ext uri="{0D108BD9-81ED-4DB2-BD59-A6C34878D82A}">
                    <a16:rowId xmlns:a16="http://schemas.microsoft.com/office/drawing/2014/main" val="10006"/>
                  </a:ext>
                </a:extLst>
              </a:tr>
              <a:tr h="190024">
                <a:tc>
                  <a:txBody>
                    <a:bodyPr/>
                    <a:lstStyle/>
                    <a:p>
                      <a:pPr algn="ctr">
                        <a:spcAft>
                          <a:spcPts val="0"/>
                        </a:spcAft>
                      </a:pPr>
                      <a:r>
                        <a:rPr lang="en-US" sz="1200" kern="100" dirty="0">
                          <a:solidFill>
                            <a:schemeClr val="bg1"/>
                          </a:solidFill>
                          <a:effectLst/>
                        </a:rPr>
                        <a:t>7</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0.813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a:spcAft>
                          <a:spcPts val="0"/>
                        </a:spcAft>
                      </a:pPr>
                      <a:r>
                        <a:rPr lang="en-US" sz="1200" kern="100" dirty="0">
                          <a:effectLst/>
                        </a:rPr>
                        <a:t>0.572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0.765</a:t>
                      </a:r>
                    </a:p>
                  </a:txBody>
                  <a:tcPr marL="7144" marR="7144" marT="7144" marB="0" anchor="ctr"/>
                </a:tc>
                <a:extLst>
                  <a:ext uri="{0D108BD9-81ED-4DB2-BD59-A6C34878D82A}">
                    <a16:rowId xmlns:a16="http://schemas.microsoft.com/office/drawing/2014/main" val="10007"/>
                  </a:ext>
                </a:extLst>
              </a:tr>
              <a:tr h="190024">
                <a:tc>
                  <a:txBody>
                    <a:bodyPr/>
                    <a:lstStyle/>
                    <a:p>
                      <a:pPr algn="ctr">
                        <a:spcAft>
                          <a:spcPts val="0"/>
                        </a:spcAft>
                      </a:pPr>
                      <a:r>
                        <a:rPr lang="en-US" sz="1200" kern="100" dirty="0">
                          <a:solidFill>
                            <a:schemeClr val="bg1"/>
                          </a:solidFill>
                          <a:effectLst/>
                        </a:rPr>
                        <a:t>8</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a:spcAft>
                          <a:spcPts val="0"/>
                        </a:spcAft>
                      </a:pPr>
                      <a:r>
                        <a:rPr lang="en-US" sz="1200" kern="100" dirty="0">
                          <a:effectLst/>
                        </a:rPr>
                        <a:t>0.551</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0.599</a:t>
                      </a:r>
                    </a:p>
                  </a:txBody>
                  <a:tcPr marL="7144" marR="7144" marT="7144" marB="0" anchor="ctr"/>
                </a:tc>
                <a:extLst>
                  <a:ext uri="{0D108BD9-81ED-4DB2-BD59-A6C34878D82A}">
                    <a16:rowId xmlns:a16="http://schemas.microsoft.com/office/drawing/2014/main" val="10008"/>
                  </a:ext>
                </a:extLst>
              </a:tr>
              <a:tr h="190024">
                <a:tc>
                  <a:txBody>
                    <a:bodyPr/>
                    <a:lstStyle/>
                    <a:p>
                      <a:pPr algn="ctr">
                        <a:spcAft>
                          <a:spcPts val="0"/>
                        </a:spcAft>
                      </a:pPr>
                      <a:r>
                        <a:rPr lang="en-US" sz="1200" kern="100" dirty="0">
                          <a:solidFill>
                            <a:schemeClr val="bg1"/>
                          </a:solidFill>
                          <a:effectLst/>
                        </a:rPr>
                        <a:t>9</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7144" marR="7144" marT="7144" marB="0" anchor="ctr"/>
                </a:tc>
                <a:tc>
                  <a:txBody>
                    <a:bodyPr/>
                    <a:lstStyle/>
                    <a:p>
                      <a:pPr algn="ctr">
                        <a:spcAft>
                          <a:spcPts val="0"/>
                        </a:spcAft>
                      </a:pPr>
                      <a:r>
                        <a:rPr lang="en-US" sz="1200" kern="100" dirty="0">
                          <a:solidFill>
                            <a:srgbClr val="FF0000"/>
                          </a:solidFill>
                          <a:effectLst/>
                        </a:rPr>
                        <a:t>0.717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09"/>
                  </a:ext>
                </a:extLst>
              </a:tr>
              <a:tr h="190024">
                <a:tc>
                  <a:txBody>
                    <a:bodyPr/>
                    <a:lstStyle/>
                    <a:p>
                      <a:pPr algn="ctr">
                        <a:spcAft>
                          <a:spcPts val="0"/>
                        </a:spcAft>
                      </a:pPr>
                      <a:r>
                        <a:rPr lang="en-US" sz="1200" kern="100" dirty="0">
                          <a:solidFill>
                            <a:schemeClr val="bg1"/>
                          </a:solidFill>
                          <a:effectLst/>
                        </a:rPr>
                        <a:t>10</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solidFill>
                            <a:srgbClr val="FF0000"/>
                          </a:solidFill>
                          <a:effectLst/>
                        </a:rPr>
                        <a:t>0.781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0.535</a:t>
                      </a:r>
                    </a:p>
                  </a:txBody>
                  <a:tcPr marL="7144" marR="7144" marT="7144" marB="0" anchor="ctr"/>
                </a:tc>
                <a:extLst>
                  <a:ext uri="{0D108BD9-81ED-4DB2-BD59-A6C34878D82A}">
                    <a16:rowId xmlns:a16="http://schemas.microsoft.com/office/drawing/2014/main" val="10010"/>
                  </a:ext>
                </a:extLst>
              </a:tr>
              <a:tr h="190024">
                <a:tc>
                  <a:txBody>
                    <a:bodyPr/>
                    <a:lstStyle/>
                    <a:p>
                      <a:pPr algn="ctr">
                        <a:spcAft>
                          <a:spcPts val="0"/>
                        </a:spcAft>
                      </a:pPr>
                      <a:r>
                        <a:rPr lang="en-US" sz="1200" kern="100" dirty="0">
                          <a:solidFill>
                            <a:schemeClr val="bg1"/>
                          </a:solidFill>
                          <a:effectLst/>
                        </a:rPr>
                        <a:t>11</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effectLst/>
                        </a:rPr>
                        <a:t>0.733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0.786</a:t>
                      </a:r>
                    </a:p>
                  </a:txBody>
                  <a:tcPr marL="7144" marR="7144" marT="7144" marB="0" anchor="ctr"/>
                </a:tc>
                <a:extLst>
                  <a:ext uri="{0D108BD9-81ED-4DB2-BD59-A6C34878D82A}">
                    <a16:rowId xmlns:a16="http://schemas.microsoft.com/office/drawing/2014/main" val="10011"/>
                  </a:ext>
                </a:extLst>
              </a:tr>
              <a:tr h="190024">
                <a:tc>
                  <a:txBody>
                    <a:bodyPr/>
                    <a:lstStyle/>
                    <a:p>
                      <a:pPr algn="ctr">
                        <a:spcAft>
                          <a:spcPts val="0"/>
                        </a:spcAft>
                      </a:pPr>
                      <a:r>
                        <a:rPr lang="en-US" sz="1200" kern="100" dirty="0">
                          <a:solidFill>
                            <a:schemeClr val="bg1"/>
                          </a:solidFill>
                          <a:effectLst/>
                        </a:rPr>
                        <a:t>12</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0.428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0.455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a:spcAft>
                          <a:spcPts val="0"/>
                        </a:spcAft>
                      </a:pPr>
                      <a:r>
                        <a:rPr lang="en-US" sz="1200" kern="100" dirty="0">
                          <a:solidFill>
                            <a:srgbClr val="FF0000"/>
                          </a:solidFill>
                          <a:effectLst/>
                        </a:rPr>
                        <a:t>0.711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7144" marR="7144" marT="7144" marB="0" anchor="ctr"/>
                </a:tc>
                <a:extLst>
                  <a:ext uri="{0D108BD9-81ED-4DB2-BD59-A6C34878D82A}">
                    <a16:rowId xmlns:a16="http://schemas.microsoft.com/office/drawing/2014/main" val="10012"/>
                  </a:ext>
                </a:extLst>
              </a:tr>
              <a:tr h="190024">
                <a:tc>
                  <a:txBody>
                    <a:bodyPr/>
                    <a:lstStyle/>
                    <a:p>
                      <a:pPr algn="ctr">
                        <a:spcAft>
                          <a:spcPts val="0"/>
                        </a:spcAft>
                      </a:pPr>
                      <a:r>
                        <a:rPr lang="en-US" sz="1200" kern="100" dirty="0">
                          <a:solidFill>
                            <a:schemeClr val="bg1"/>
                          </a:solidFill>
                          <a:effectLst/>
                        </a:rPr>
                        <a:t>13</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0.471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a:spcAft>
                          <a:spcPts val="0"/>
                        </a:spcAft>
                      </a:pPr>
                      <a:r>
                        <a:rPr lang="en-US" sz="1200" kern="100" dirty="0">
                          <a:solidFill>
                            <a:srgbClr val="FF0000"/>
                          </a:solidFill>
                          <a:effectLst/>
                        </a:rPr>
                        <a:t>0.743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13"/>
                  </a:ext>
                </a:extLst>
              </a:tr>
              <a:tr h="190024">
                <a:tc>
                  <a:txBody>
                    <a:bodyPr/>
                    <a:lstStyle/>
                    <a:p>
                      <a:pPr algn="ctr">
                        <a:spcAft>
                          <a:spcPts val="0"/>
                        </a:spcAft>
                      </a:pPr>
                      <a:r>
                        <a:rPr lang="en-US" sz="1200" kern="100" dirty="0">
                          <a:solidFill>
                            <a:schemeClr val="bg1"/>
                          </a:solidFill>
                          <a:effectLst/>
                        </a:rPr>
                        <a:t>14</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a:spcAft>
                          <a:spcPts val="0"/>
                        </a:spcAft>
                      </a:pPr>
                      <a:r>
                        <a:rPr lang="en-US" sz="1200" kern="100" dirty="0">
                          <a:effectLst/>
                        </a:rPr>
                        <a:t>0.701</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0.663</a:t>
                      </a:r>
                    </a:p>
                  </a:txBody>
                  <a:tcPr marL="7144" marR="7144" marT="7144" marB="0" anchor="ctr"/>
                </a:tc>
                <a:extLst>
                  <a:ext uri="{0D108BD9-81ED-4DB2-BD59-A6C34878D82A}">
                    <a16:rowId xmlns:a16="http://schemas.microsoft.com/office/drawing/2014/main" val="10014"/>
                  </a:ext>
                </a:extLst>
              </a:tr>
              <a:tr h="190024">
                <a:tc>
                  <a:txBody>
                    <a:bodyPr/>
                    <a:lstStyle/>
                    <a:p>
                      <a:pPr algn="ctr">
                        <a:spcAft>
                          <a:spcPts val="0"/>
                        </a:spcAft>
                      </a:pPr>
                      <a:r>
                        <a:rPr lang="en-US" sz="1200" kern="100" dirty="0">
                          <a:solidFill>
                            <a:schemeClr val="bg1"/>
                          </a:solidFill>
                          <a:effectLst/>
                        </a:rPr>
                        <a:t>15</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0.556</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7144" marR="7144" marT="7144" marB="0" anchor="ctr"/>
                </a:tc>
                <a:extLst>
                  <a:ext uri="{0D108BD9-81ED-4DB2-BD59-A6C34878D82A}">
                    <a16:rowId xmlns:a16="http://schemas.microsoft.com/office/drawing/2014/main" val="10015"/>
                  </a:ext>
                </a:extLst>
              </a:tr>
              <a:tr h="190024">
                <a:tc>
                  <a:txBody>
                    <a:bodyPr/>
                    <a:lstStyle/>
                    <a:p>
                      <a:pPr algn="ctr">
                        <a:spcAft>
                          <a:spcPts val="0"/>
                        </a:spcAft>
                      </a:pPr>
                      <a:r>
                        <a:rPr lang="en-US" sz="1200" kern="100" dirty="0">
                          <a:solidFill>
                            <a:schemeClr val="bg1"/>
                          </a:solidFill>
                          <a:effectLst/>
                        </a:rPr>
                        <a:t>16</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a:spcAft>
                          <a:spcPts val="0"/>
                        </a:spcAft>
                      </a:pPr>
                      <a:r>
                        <a:rPr lang="en-US" sz="1200" kern="100" dirty="0">
                          <a:effectLst/>
                        </a:rPr>
                        <a:t>0.663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16"/>
                  </a:ext>
                </a:extLst>
              </a:tr>
              <a:tr h="190024">
                <a:tc>
                  <a:txBody>
                    <a:bodyPr/>
                    <a:lstStyle/>
                    <a:p>
                      <a:pPr algn="ctr">
                        <a:spcAft>
                          <a:spcPts val="0"/>
                        </a:spcAft>
                      </a:pPr>
                      <a:r>
                        <a:rPr lang="en-US" sz="1200" kern="100" dirty="0">
                          <a:solidFill>
                            <a:schemeClr val="bg1"/>
                          </a:solidFill>
                          <a:effectLst/>
                        </a:rPr>
                        <a:t>17</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a:spcAft>
                          <a:spcPts val="0"/>
                        </a:spcAft>
                      </a:pPr>
                      <a:r>
                        <a:rPr lang="en-US" sz="1200" kern="100" dirty="0">
                          <a:solidFill>
                            <a:srgbClr val="FF0000"/>
                          </a:solidFill>
                          <a:effectLst/>
                        </a:rPr>
                        <a:t>0.684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0.551</a:t>
                      </a:r>
                    </a:p>
                  </a:txBody>
                  <a:tcPr marL="7144" marR="7144" marT="7144" marB="0" anchor="ctr"/>
                </a:tc>
                <a:extLst>
                  <a:ext uri="{0D108BD9-81ED-4DB2-BD59-A6C34878D82A}">
                    <a16:rowId xmlns:a16="http://schemas.microsoft.com/office/drawing/2014/main" val="10017"/>
                  </a:ext>
                </a:extLst>
              </a:tr>
              <a:tr h="190024">
                <a:tc>
                  <a:txBody>
                    <a:bodyPr/>
                    <a:lstStyle/>
                    <a:p>
                      <a:pPr algn="ctr">
                        <a:spcAft>
                          <a:spcPts val="0"/>
                        </a:spcAft>
                      </a:pPr>
                      <a:r>
                        <a:rPr lang="en-US" sz="1200" kern="100" dirty="0">
                          <a:solidFill>
                            <a:schemeClr val="bg1"/>
                          </a:solidFill>
                          <a:effectLst/>
                        </a:rPr>
                        <a:t>18</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0.380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a:spcAft>
                          <a:spcPts val="0"/>
                        </a:spcAft>
                      </a:pPr>
                      <a:r>
                        <a:rPr lang="en-US" sz="1200" kern="100" dirty="0">
                          <a:effectLst/>
                        </a:rPr>
                        <a:t>0.652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7144" marR="7144" marT="7144" marB="0" anchor="ctr"/>
                </a:tc>
                <a:extLst>
                  <a:ext uri="{0D108BD9-81ED-4DB2-BD59-A6C34878D82A}">
                    <a16:rowId xmlns:a16="http://schemas.microsoft.com/office/drawing/2014/main" val="10018"/>
                  </a:ext>
                </a:extLst>
              </a:tr>
              <a:tr h="190024">
                <a:tc>
                  <a:txBody>
                    <a:bodyPr/>
                    <a:lstStyle/>
                    <a:p>
                      <a:pPr algn="ctr">
                        <a:spcAft>
                          <a:spcPts val="0"/>
                        </a:spcAft>
                      </a:pPr>
                      <a:r>
                        <a:rPr lang="en-US" sz="1200" kern="100" dirty="0">
                          <a:solidFill>
                            <a:schemeClr val="bg1"/>
                          </a:solidFill>
                          <a:effectLst/>
                        </a:rPr>
                        <a:t>19</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0.754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a:spcAft>
                          <a:spcPts val="0"/>
                        </a:spcAft>
                      </a:pPr>
                      <a:r>
                        <a:rPr lang="en-US" sz="1200" kern="100" dirty="0">
                          <a:effectLst/>
                        </a:rPr>
                        <a:t>0.679</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7144" marR="7144" marT="7144" marB="0" anchor="ctr"/>
                </a:tc>
                <a:extLst>
                  <a:ext uri="{0D108BD9-81ED-4DB2-BD59-A6C34878D82A}">
                    <a16:rowId xmlns:a16="http://schemas.microsoft.com/office/drawing/2014/main" val="10019"/>
                  </a:ext>
                </a:extLst>
              </a:tr>
              <a:tr h="190024">
                <a:tc>
                  <a:txBody>
                    <a:bodyPr/>
                    <a:lstStyle/>
                    <a:p>
                      <a:pPr algn="ctr">
                        <a:spcAft>
                          <a:spcPts val="0"/>
                        </a:spcAft>
                      </a:pPr>
                      <a:r>
                        <a:rPr lang="en-US" sz="1200" kern="100" dirty="0">
                          <a:solidFill>
                            <a:schemeClr val="bg1"/>
                          </a:solidFill>
                          <a:effectLst/>
                        </a:rPr>
                        <a:t>20</a:t>
                      </a:r>
                      <a:endParaRPr lang="zh-TW" sz="1200" kern="100" dirty="0">
                        <a:solidFill>
                          <a:schemeClr val="bg1"/>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0.374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solidFill>
                            <a:srgbClr val="FF0000"/>
                          </a:solidFill>
                          <a:effectLst/>
                        </a:rPr>
                        <a:t>0.711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extLst>
                  <a:ext uri="{0D108BD9-81ED-4DB2-BD59-A6C34878D82A}">
                    <a16:rowId xmlns:a16="http://schemas.microsoft.com/office/drawing/2014/main" val="10020"/>
                  </a:ext>
                </a:extLst>
              </a:tr>
              <a:tr h="190024">
                <a:tc>
                  <a:txBody>
                    <a:bodyPr/>
                    <a:lstStyle/>
                    <a:p>
                      <a:pPr algn="ctr">
                        <a:spcAft>
                          <a:spcPts val="0"/>
                        </a:spcAft>
                      </a:pPr>
                      <a:r>
                        <a:rPr lang="en-US" sz="1200" kern="100">
                          <a:effectLst/>
                        </a:rPr>
                        <a:t>Average</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13.85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0.603</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9.55</a:t>
                      </a:r>
                    </a:p>
                  </a:txBody>
                  <a:tcPr marL="7144" marR="7144" marT="7144" marB="0" anchor="ctr"/>
                </a:tc>
                <a:tc>
                  <a:txBody>
                    <a:bodyPr/>
                    <a:lstStyle/>
                    <a:p>
                      <a:pPr algn="ctr">
                        <a:spcAft>
                          <a:spcPts val="0"/>
                        </a:spcAft>
                      </a:pPr>
                      <a:r>
                        <a:rPr lang="en-US" sz="1200" kern="100" dirty="0">
                          <a:solidFill>
                            <a:srgbClr val="FF0000"/>
                          </a:solidFill>
                          <a:effectLst/>
                        </a:rPr>
                        <a:t>0.663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10.20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0.653</a:t>
                      </a:r>
                    </a:p>
                  </a:txBody>
                  <a:tcPr marL="7144" marR="7144" marT="7144" marB="0" anchor="ctr"/>
                </a:tc>
                <a:extLst>
                  <a:ext uri="{0D108BD9-81ED-4DB2-BD59-A6C34878D82A}">
                    <a16:rowId xmlns:a16="http://schemas.microsoft.com/office/drawing/2014/main" val="10021"/>
                  </a:ext>
                </a:extLst>
              </a:tr>
              <a:tr h="248798">
                <a:tc>
                  <a:txBody>
                    <a:bodyPr/>
                    <a:lstStyle/>
                    <a:p>
                      <a:pPr algn="ctr">
                        <a:spcAft>
                          <a:spcPts val="0"/>
                        </a:spcAft>
                      </a:pPr>
                      <a:r>
                        <a:rPr lang="en-US" sz="1200" kern="100" dirty="0">
                          <a:effectLst/>
                        </a:rPr>
                        <a:t>Standard deviation</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2.06</a:t>
                      </a:r>
                    </a:p>
                  </a:txBody>
                  <a:tcPr marL="7144" marR="7144" marT="7144" marB="0" anchor="ctr"/>
                </a:tc>
                <a:tc>
                  <a:txBody>
                    <a:bodyPr/>
                    <a:lstStyle/>
                    <a:p>
                      <a:pPr algn="ctr">
                        <a:spcAft>
                          <a:spcPts val="0"/>
                        </a:spcAft>
                      </a:pPr>
                      <a:r>
                        <a:rPr lang="en-US" sz="1200" kern="100" dirty="0">
                          <a:solidFill>
                            <a:srgbClr val="FF0000"/>
                          </a:solidFill>
                          <a:effectLst/>
                        </a:rPr>
                        <a:t>0.07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7144" marR="7144" marT="7144"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8084075" y="3608982"/>
            <a:ext cx="562094" cy="307777"/>
          </a:xfrm>
          <a:prstGeom prst="rect">
            <a:avLst/>
          </a:prstGeom>
          <a:solidFill>
            <a:schemeClr val="bg2"/>
          </a:solidFill>
        </p:spPr>
        <p:txBody>
          <a:bodyPr wrap="square" rtlCol="0">
            <a:spAutoFit/>
          </a:bodyPr>
          <a:lstStyle/>
          <a:p>
            <a:pPr defTabSz="685800"/>
            <a:r>
              <a:rPr lang="en-US" altLang="zh-TW" sz="1400" dirty="0">
                <a:solidFill>
                  <a:prstClr val="black"/>
                </a:solidFill>
                <a:latin typeface="Calibri"/>
                <a:ea typeface="新細明體" panose="02020500000000000000" pitchFamily="18" charset="-120"/>
              </a:rPr>
              <a:t>8/20</a:t>
            </a:r>
          </a:p>
        </p:txBody>
      </p:sp>
      <p:cxnSp>
        <p:nvCxnSpPr>
          <p:cNvPr id="6" name="弧形接點 20">
            <a:extLst>
              <a:ext uri="{FF2B5EF4-FFF2-40B4-BE49-F238E27FC236}">
                <a16:creationId xmlns:a16="http://schemas.microsoft.com/office/drawing/2014/main" id="{3BCCADE5-2853-4E4F-BAC9-640F627AC6CD}"/>
              </a:ext>
            </a:extLst>
          </p:cNvPr>
          <p:cNvCxnSpPr>
            <a:cxnSpLocks/>
          </p:cNvCxnSpPr>
          <p:nvPr/>
        </p:nvCxnSpPr>
        <p:spPr>
          <a:xfrm rot="16200000" flipV="1">
            <a:off x="6047106" y="2817990"/>
            <a:ext cx="2522396" cy="172819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 name="弧形接點 20">
            <a:extLst>
              <a:ext uri="{FF2B5EF4-FFF2-40B4-BE49-F238E27FC236}">
                <a16:creationId xmlns:a16="http://schemas.microsoft.com/office/drawing/2014/main" id="{3BCCADE5-2853-4E4F-BAC9-640F627AC6CD}"/>
              </a:ext>
            </a:extLst>
          </p:cNvPr>
          <p:cNvCxnSpPr>
            <a:cxnSpLocks/>
            <a:stCxn id="5" idx="0"/>
          </p:cNvCxnSpPr>
          <p:nvPr/>
        </p:nvCxnSpPr>
        <p:spPr>
          <a:xfrm rot="16200000" flipV="1">
            <a:off x="6846623" y="2090483"/>
            <a:ext cx="1692150" cy="134484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9" name="內容版面配置區 2"/>
          <p:cNvSpPr txBox="1">
            <a:spLocks/>
          </p:cNvSpPr>
          <p:nvPr/>
        </p:nvSpPr>
        <p:spPr>
          <a:xfrm>
            <a:off x="8028384" y="4960838"/>
            <a:ext cx="562094" cy="288029"/>
          </a:xfrm>
          <a:prstGeom prst="rect">
            <a:avLst/>
          </a:prstGeom>
          <a:solidFill>
            <a:schemeClr val="bg2"/>
          </a:solidFill>
        </p:spPr>
        <p:txBody>
          <a:bodyPr vert="horz" lIns="91440" tIns="45720" rIns="91440" bIns="45720" rtlCol="0">
            <a:normAutofit lnSpcReduction="10000"/>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altLang="zh-TW" sz="1400" dirty="0"/>
              <a:t>7/20</a:t>
            </a:r>
          </a:p>
        </p:txBody>
      </p:sp>
      <p:sp>
        <p:nvSpPr>
          <p:cNvPr id="8" name="標題 1"/>
          <p:cNvSpPr txBox="1">
            <a:spLocks/>
          </p:cNvSpPr>
          <p:nvPr/>
        </p:nvSpPr>
        <p:spPr>
          <a:xfrm>
            <a:off x="0" y="274638"/>
            <a:ext cx="9144000" cy="1143000"/>
          </a:xfrm>
          <a:prstGeom prst="rect">
            <a:avLst/>
          </a:prstGeom>
        </p:spPr>
        <p:txBody>
          <a:bodyPr vert="horz" lIns="91440" tIns="45720" rIns="91440" bIns="45720" rtlCol="0" anchor="ctr">
            <a:normAutofit fontScale="975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altLang="zh-TW" sz="3200" kern="100" dirty="0"/>
              <a:t>Total number of adopted hidden nodes</a:t>
            </a:r>
            <a:r>
              <a:rPr lang="zh-TW" altLang="en-US" sz="3200" kern="100" dirty="0"/>
              <a:t> </a:t>
            </a:r>
            <a:r>
              <a:rPr lang="en-US" altLang="zh-TW" sz="3200" kern="100" dirty="0"/>
              <a:t>&amp;</a:t>
            </a:r>
            <a:r>
              <a:rPr lang="zh-TW" altLang="en-US" sz="3200" kern="100" dirty="0"/>
              <a:t> </a:t>
            </a:r>
            <a:r>
              <a:rPr lang="en-US" altLang="zh-TW" sz="3200" kern="100" dirty="0"/>
              <a:t>the accuracy</a:t>
            </a:r>
            <a:endParaRPr lang="zh-TW" altLang="en-US" sz="3200" dirty="0"/>
          </a:p>
        </p:txBody>
      </p:sp>
      <p:sp>
        <p:nvSpPr>
          <p:cNvPr id="10" name="投影片編號版面配置區 3">
            <a:extLst>
              <a:ext uri="{FF2B5EF4-FFF2-40B4-BE49-F238E27FC236}">
                <a16:creationId xmlns:a16="http://schemas.microsoft.com/office/drawing/2014/main" id="{53DABF94-7BC9-4192-BF3D-1A51478C54B5}"/>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49</a:t>
            </a:fld>
            <a:endParaRPr lang="zh-TW" altLang="en-US" sz="1400" dirty="0">
              <a:solidFill>
                <a:prstClr val="black">
                  <a:tint val="75000"/>
                </a:prstClr>
              </a:solidFill>
            </a:endParaRPr>
          </a:p>
        </p:txBody>
      </p:sp>
      <p:sp>
        <p:nvSpPr>
          <p:cNvPr id="12" name="文字方塊 11">
            <a:extLst>
              <a:ext uri="{FF2B5EF4-FFF2-40B4-BE49-F238E27FC236}">
                <a16:creationId xmlns:a16="http://schemas.microsoft.com/office/drawing/2014/main" id="{E3C950D4-3A8F-4632-BB52-A9C1DA6D5C83}"/>
              </a:ext>
            </a:extLst>
          </p:cNvPr>
          <p:cNvSpPr txBox="1"/>
          <p:nvPr/>
        </p:nvSpPr>
        <p:spPr>
          <a:xfrm>
            <a:off x="1491426" y="6048583"/>
            <a:ext cx="4304710" cy="307777"/>
          </a:xfrm>
          <a:prstGeom prst="rect">
            <a:avLst/>
          </a:prstGeom>
          <a:noFill/>
        </p:spPr>
        <p:txBody>
          <a:bodyPr wrap="square" rtlCol="0">
            <a:spAutoFit/>
          </a:bodyPr>
          <a:lstStyle/>
          <a:p>
            <a:r>
              <a:rPr lang="en-US" altLang="zh-TW" sz="1400" i="1" dirty="0"/>
              <a:t>m</a:t>
            </a:r>
            <a:r>
              <a:rPr lang="en-US" altLang="zh-TW" sz="1400" dirty="0"/>
              <a:t> = 22, </a:t>
            </a:r>
            <a:r>
              <a:rPr lang="en-US" altLang="zh-TW" sz="1400" i="1" dirty="0"/>
              <a:t>p</a:t>
            </a:r>
            <a:r>
              <a:rPr lang="en-US" altLang="zh-TW" sz="1400" dirty="0"/>
              <a:t> = 4 </a:t>
            </a:r>
            <a:r>
              <a:rPr lang="en-US" altLang="zh-TW" sz="1400" dirty="0">
                <a:sym typeface="Wingdings" panose="05000000000000000000" pitchFamily="2" charset="2"/>
              </a:rPr>
              <a:t></a:t>
            </a:r>
            <a:r>
              <a:rPr lang="en-US" altLang="zh-TW" sz="1400" dirty="0"/>
              <a:t> </a:t>
            </a:r>
            <a:r>
              <a:rPr lang="en-US" altLang="zh-TW" sz="1400" i="1" dirty="0"/>
              <a:t>p</a:t>
            </a:r>
            <a:r>
              <a:rPr lang="en-US" altLang="zh-TW" sz="1400" dirty="0"/>
              <a:t>(</a:t>
            </a:r>
            <a:r>
              <a:rPr lang="en-US" altLang="zh-TW" sz="1400" i="1" dirty="0"/>
              <a:t>m</a:t>
            </a:r>
            <a:r>
              <a:rPr lang="en-US" altLang="zh-TW" sz="1400" dirty="0"/>
              <a:t>+1)+</a:t>
            </a:r>
            <a:r>
              <a:rPr lang="en-US" altLang="zh-TW" sz="1400" i="1" dirty="0"/>
              <a:t>p</a:t>
            </a:r>
            <a:r>
              <a:rPr lang="en-US" altLang="zh-TW" sz="1400" dirty="0"/>
              <a:t>+1 = 97 ( &gt; 80 but &lt; 267 or 250) </a:t>
            </a:r>
            <a:endParaRPr lang="zh-TW" altLang="en-US" sz="1400" dirty="0"/>
          </a:p>
        </p:txBody>
      </p:sp>
      <p:sp>
        <p:nvSpPr>
          <p:cNvPr id="13" name="文字方塊 12">
            <a:extLst>
              <a:ext uri="{FF2B5EF4-FFF2-40B4-BE49-F238E27FC236}">
                <a16:creationId xmlns:a16="http://schemas.microsoft.com/office/drawing/2014/main" id="{EA01D58F-38C4-4907-9C32-351EA697F42B}"/>
              </a:ext>
            </a:extLst>
          </p:cNvPr>
          <p:cNvSpPr txBox="1"/>
          <p:nvPr/>
        </p:nvSpPr>
        <p:spPr>
          <a:xfrm>
            <a:off x="1491426" y="6275585"/>
            <a:ext cx="4664750" cy="307777"/>
          </a:xfrm>
          <a:prstGeom prst="rect">
            <a:avLst/>
          </a:prstGeom>
          <a:noFill/>
        </p:spPr>
        <p:txBody>
          <a:bodyPr wrap="square" rtlCol="0">
            <a:spAutoFit/>
          </a:bodyPr>
          <a:lstStyle/>
          <a:p>
            <a:r>
              <a:rPr lang="en-US" altLang="zh-TW" sz="1400" i="1" dirty="0"/>
              <a:t>m</a:t>
            </a:r>
            <a:r>
              <a:rPr lang="en-US" altLang="zh-TW" sz="1400" dirty="0"/>
              <a:t> = 22, </a:t>
            </a:r>
            <a:r>
              <a:rPr lang="en-US" altLang="zh-TW" sz="1400" i="1" dirty="0"/>
              <a:t>p</a:t>
            </a:r>
            <a:r>
              <a:rPr lang="en-US" altLang="zh-TW" sz="1400" dirty="0"/>
              <a:t> = 10 </a:t>
            </a:r>
            <a:r>
              <a:rPr lang="en-US" altLang="zh-TW" sz="1400" dirty="0">
                <a:sym typeface="Wingdings" panose="05000000000000000000" pitchFamily="2" charset="2"/>
              </a:rPr>
              <a:t> </a:t>
            </a:r>
            <a:r>
              <a:rPr lang="en-US" altLang="zh-TW" sz="1400" i="1" dirty="0"/>
              <a:t>p</a:t>
            </a:r>
            <a:r>
              <a:rPr lang="en-US" altLang="zh-TW" sz="1400" dirty="0"/>
              <a:t>(</a:t>
            </a:r>
            <a:r>
              <a:rPr lang="en-US" altLang="zh-TW" sz="1400" i="1" dirty="0"/>
              <a:t>m</a:t>
            </a:r>
            <a:r>
              <a:rPr lang="en-US" altLang="zh-TW" sz="1400" dirty="0"/>
              <a:t>+1)+</a:t>
            </a:r>
            <a:r>
              <a:rPr lang="en-US" altLang="zh-TW" sz="1400" i="1" dirty="0"/>
              <a:t>p</a:t>
            </a:r>
            <a:r>
              <a:rPr lang="en-US" altLang="zh-TW" sz="1400" dirty="0"/>
              <a:t>+1 = 241 ( &gt; 80 but &lt; 267 or 250) </a:t>
            </a:r>
            <a:endParaRPr lang="zh-TW" altLang="en-US" sz="1400" dirty="0"/>
          </a:p>
        </p:txBody>
      </p:sp>
      <p:sp>
        <p:nvSpPr>
          <p:cNvPr id="14" name="文字方塊 13">
            <a:extLst>
              <a:ext uri="{FF2B5EF4-FFF2-40B4-BE49-F238E27FC236}">
                <a16:creationId xmlns:a16="http://schemas.microsoft.com/office/drawing/2014/main" id="{29096FCD-DAFB-45FA-8851-D7255609BCCD}"/>
              </a:ext>
            </a:extLst>
          </p:cNvPr>
          <p:cNvSpPr txBox="1"/>
          <p:nvPr/>
        </p:nvSpPr>
        <p:spPr>
          <a:xfrm>
            <a:off x="1491426" y="6515510"/>
            <a:ext cx="4664750" cy="307777"/>
          </a:xfrm>
          <a:prstGeom prst="rect">
            <a:avLst/>
          </a:prstGeom>
          <a:noFill/>
        </p:spPr>
        <p:txBody>
          <a:bodyPr wrap="square" rtlCol="0">
            <a:spAutoFit/>
          </a:bodyPr>
          <a:lstStyle/>
          <a:p>
            <a:r>
              <a:rPr lang="en-US" altLang="zh-TW" sz="1400" i="1" dirty="0"/>
              <a:t>m</a:t>
            </a:r>
            <a:r>
              <a:rPr lang="en-US" altLang="zh-TW" sz="1400" dirty="0"/>
              <a:t> = 22, </a:t>
            </a:r>
            <a:r>
              <a:rPr lang="en-US" altLang="zh-TW" sz="1400" i="1" dirty="0"/>
              <a:t>p</a:t>
            </a:r>
            <a:r>
              <a:rPr lang="en-US" altLang="zh-TW" sz="1400" dirty="0"/>
              <a:t> = 11 </a:t>
            </a:r>
            <a:r>
              <a:rPr lang="en-US" altLang="zh-TW" sz="1400" dirty="0">
                <a:sym typeface="Wingdings" panose="05000000000000000000" pitchFamily="2" charset="2"/>
              </a:rPr>
              <a:t> </a:t>
            </a:r>
            <a:r>
              <a:rPr lang="en-US" altLang="zh-TW" sz="1400" i="1" dirty="0"/>
              <a:t>p</a:t>
            </a:r>
            <a:r>
              <a:rPr lang="en-US" altLang="zh-TW" sz="1400" dirty="0"/>
              <a:t>(</a:t>
            </a:r>
            <a:r>
              <a:rPr lang="en-US" altLang="zh-TW" sz="1400" i="1" dirty="0"/>
              <a:t>m</a:t>
            </a:r>
            <a:r>
              <a:rPr lang="en-US" altLang="zh-TW" sz="1400" dirty="0"/>
              <a:t>+1)+</a:t>
            </a:r>
            <a:r>
              <a:rPr lang="en-US" altLang="zh-TW" sz="1400" i="1" dirty="0"/>
              <a:t>p</a:t>
            </a:r>
            <a:r>
              <a:rPr lang="en-US" altLang="zh-TW" sz="1400" dirty="0"/>
              <a:t>+1 = 265 ( &gt; 80 or 250 but &lt; 267) </a:t>
            </a:r>
            <a:endParaRPr lang="zh-TW" altLang="en-US" sz="1400" dirty="0"/>
          </a:p>
        </p:txBody>
      </p:sp>
    </p:spTree>
    <p:extLst>
      <p:ext uri="{BB962C8B-B14F-4D97-AF65-F5344CB8AC3E}">
        <p14:creationId xmlns:p14="http://schemas.microsoft.com/office/powerpoint/2010/main" val="49089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2" name="表格 21">
                <a:extLst>
                  <a:ext uri="{FF2B5EF4-FFF2-40B4-BE49-F238E27FC236}">
                    <a16:creationId xmlns:a16="http://schemas.microsoft.com/office/drawing/2014/main" id="{AF64B3FD-E09B-4DCF-9953-E67501545F69}"/>
                  </a:ext>
                </a:extLst>
              </p:cNvPr>
              <p:cNvGraphicFramePr>
                <a:graphicFrameLocks noGrp="1"/>
              </p:cNvGraphicFramePr>
              <p:nvPr/>
            </p:nvGraphicFramePr>
            <p:xfrm>
              <a:off x="358664" y="966040"/>
              <a:ext cx="7866620" cy="5286375"/>
            </p:xfrm>
            <a:graphic>
              <a:graphicData uri="http://schemas.openxmlformats.org/drawingml/2006/table">
                <a:tbl>
                  <a:tblPr firstRow="1" firstCol="1" bandRow="1">
                    <a:tableStyleId>{5C22544A-7EE6-4342-B048-85BDC9FD1C3A}</a:tableStyleId>
                  </a:tblPr>
                  <a:tblGrid>
                    <a:gridCol w="7866620">
                      <a:extLst>
                        <a:ext uri="{9D8B030D-6E8A-4147-A177-3AD203B41FA5}">
                          <a16:colId xmlns:a16="http://schemas.microsoft.com/office/drawing/2014/main" val="336731251"/>
                        </a:ext>
                      </a:extLst>
                    </a:gridCol>
                  </a:tblGrid>
                  <a:tr h="5276132">
                    <a:tc>
                      <a:txBody>
                        <a:bodyPr/>
                        <a:lstStyle/>
                        <a:p>
                          <a:pPr marL="285750" indent="-285750" algn="l">
                            <a:lnSpc>
                              <a:spcPts val="2220"/>
                            </a:lnSpc>
                            <a:buFont typeface="Arial" panose="020B0604020202020204" pitchFamily="34" charset="0"/>
                            <a:buChar char="•"/>
                          </a:pPr>
                          <a14:m>
                            <m:oMath xmlns:m="http://schemas.openxmlformats.org/officeDocument/2006/math">
                              <m:r>
                                <a:rPr lang="en-US" sz="1600" kern="100" smtClean="0">
                                  <a:solidFill>
                                    <a:schemeClr val="tx1"/>
                                  </a:solidFill>
                                  <a:effectLst/>
                                  <a:latin typeface="Cambria Math" panose="02040503050406030204" pitchFamily="18" charset="0"/>
                                </a:rPr>
                                <m:t>𝑅𝑒𝐿𝑈</m:t>
                              </m:r>
                              <m:d>
                                <m:dPr>
                                  <m:ctrlPr>
                                    <a:rPr lang="zh-TW"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𝑥</m:t>
                                  </m:r>
                                </m:e>
                              </m:d>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𝑚𝑎𝑥</m:t>
                              </m:r>
                            </m:oMath>
                          </a14:m>
                          <a:r>
                            <a:rPr lang="en-US" sz="1600" kern="100" dirty="0">
                              <a:solidFill>
                                <a:schemeClr val="tx1"/>
                              </a:solidFill>
                              <a:effectLst/>
                              <a:latin typeface="Times New Roman" panose="02020603050405020304" pitchFamily="18" charset="0"/>
                              <a:cs typeface="Times New Roman" panose="02020603050405020304" pitchFamily="18" charset="0"/>
                            </a:rPr>
                            <a:t>(</a:t>
                          </a:r>
                          <a:r>
                            <a:rPr lang="en-US" sz="1600" b="0" kern="100" dirty="0">
                              <a:solidFill>
                                <a:schemeClr val="tx1"/>
                              </a:solidFill>
                              <a:effectLst/>
                              <a:latin typeface="Times New Roman" panose="02020603050405020304" pitchFamily="18" charset="0"/>
                              <a:cs typeface="Times New Roman" panose="02020603050405020304" pitchFamily="18" charset="0"/>
                            </a:rPr>
                            <a:t>0</a:t>
                          </a:r>
                          <a:r>
                            <a:rPr lang="en-US" sz="1600" kern="100" dirty="0">
                              <a:solidFill>
                                <a:schemeClr val="tx1"/>
                              </a:solidFill>
                              <a:effectLst/>
                              <a:latin typeface="Times New Roman" panose="02020603050405020304" pitchFamily="18" charset="0"/>
                              <a:cs typeface="Times New Roman" panose="02020603050405020304" pitchFamily="18" charset="0"/>
                            </a:rPr>
                            <a:t>, </a:t>
                          </a:r>
                          <a:r>
                            <a:rPr lang="en-US" sz="1600" b="0" i="1" kern="100" dirty="0">
                              <a:solidFill>
                                <a:schemeClr val="tx1"/>
                              </a:solidFill>
                              <a:effectLst/>
                              <a:latin typeface="Times New Roman" panose="02020603050405020304" pitchFamily="18" charset="0"/>
                              <a:cs typeface="Times New Roman" panose="02020603050405020304" pitchFamily="18" charset="0"/>
                            </a:rPr>
                            <a:t>x</a:t>
                          </a:r>
                          <a:r>
                            <a:rPr lang="en-US" sz="1600" kern="100" dirty="0">
                              <a:solidFill>
                                <a:schemeClr val="tx1"/>
                              </a:solidFill>
                              <a:effectLst/>
                              <a:latin typeface="Times New Roman" panose="02020603050405020304" pitchFamily="18" charset="0"/>
                              <a:cs typeface="Times New Roman" panose="02020603050405020304" pitchFamily="18" charset="0"/>
                            </a:rPr>
                            <a:t>);</a:t>
                          </a:r>
                          <a:endParaRPr lang="zh-TW" sz="160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r>
                            <a:rPr lang="en-US" sz="1600" b="0" i="1" kern="100" dirty="0">
                              <a:solidFill>
                                <a:schemeClr val="tx1"/>
                              </a:solidFill>
                              <a:effectLst/>
                              <a:latin typeface="Times New Roman" panose="02020603050405020304" pitchFamily="18" charset="0"/>
                              <a:cs typeface="Times New Roman" panose="02020603050405020304" pitchFamily="18" charset="0"/>
                            </a:rPr>
                            <a:t>N</a:t>
                          </a:r>
                          <a:r>
                            <a:rPr lang="en-US" sz="1600" b="0" kern="100" dirty="0">
                              <a:solidFill>
                                <a:schemeClr val="tx1"/>
                              </a:solidFill>
                              <a:effectLst/>
                              <a:latin typeface="Times New Roman" panose="02020603050405020304" pitchFamily="18" charset="0"/>
                              <a:cs typeface="Times New Roman" panose="02020603050405020304" pitchFamily="18" charset="0"/>
                            </a:rPr>
                            <a:t>: the number of data;</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r>
                            <a:rPr lang="en-US" sz="1600" b="0" i="1" kern="100" dirty="0">
                              <a:solidFill>
                                <a:schemeClr val="tx1"/>
                              </a:solidFill>
                              <a:effectLst/>
                              <a:latin typeface="Times New Roman" panose="02020603050405020304" pitchFamily="18" charset="0"/>
                              <a:cs typeface="Times New Roman" panose="02020603050405020304" pitchFamily="18" charset="0"/>
                            </a:rPr>
                            <a:t>m</a:t>
                          </a:r>
                          <a:r>
                            <a:rPr lang="en-US" sz="1600" b="0" kern="100" dirty="0">
                              <a:solidFill>
                                <a:schemeClr val="tx1"/>
                              </a:solidFill>
                              <a:effectLst/>
                              <a:latin typeface="Times New Roman" panose="02020603050405020304" pitchFamily="18" charset="0"/>
                              <a:cs typeface="Times New Roman" panose="02020603050405020304" pitchFamily="18" charset="0"/>
                            </a:rPr>
                            <a:t>: the number of input nodes;</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p>
                                <m:sSupPr>
                                  <m:ctrlPr>
                                    <a:rPr lang="en-US" altLang="zh-TW" sz="1600" i="1" kern="100" smtClean="0">
                                      <a:solidFill>
                                        <a:schemeClr val="tx1"/>
                                      </a:solidFill>
                                      <a:effectLst/>
                                      <a:latin typeface="Cambria Math" panose="02040503050406030204" pitchFamily="18" charset="0"/>
                                      <a:cs typeface="Times New Roman" panose="02020603050405020304" pitchFamily="18" charset="0"/>
                                    </a:rPr>
                                  </m:ctrlPr>
                                </m:sSupPr>
                                <m:e>
                                  <m:r>
                                    <a:rPr lang="en-US" altLang="zh-TW" sz="1600" b="1" i="0" kern="100" smtClean="0">
                                      <a:solidFill>
                                        <a:schemeClr val="tx1"/>
                                      </a:solidFill>
                                      <a:effectLst/>
                                      <a:latin typeface="Cambria Math" panose="02040503050406030204" pitchFamily="18" charset="0"/>
                                      <a:cs typeface="Times New Roman" panose="02020603050405020304" pitchFamily="18" charset="0"/>
                                    </a:rPr>
                                    <m:t>𝐱</m:t>
                                  </m:r>
                                </m:e>
                                <m:sup>
                                  <m:r>
                                    <a:rPr lang="en-US" altLang="zh-TW" sz="1600" b="1" i="1" kern="100" smtClean="0">
                                      <a:solidFill>
                                        <a:schemeClr val="tx1"/>
                                      </a:solidFill>
                                      <a:effectLst/>
                                      <a:latin typeface="Cambria Math" panose="02040503050406030204" pitchFamily="18" charset="0"/>
                                      <a:cs typeface="Times New Roman" panose="02020603050405020304" pitchFamily="18" charset="0"/>
                                    </a:rPr>
                                    <m:t>𝒄</m:t>
                                  </m:r>
                                </m:sup>
                              </m:sSup>
                            </m:oMath>
                          </a14:m>
                          <a:r>
                            <a:rPr lang="en-US" sz="1600" kern="100" dirty="0">
                              <a:solidFill>
                                <a:schemeClr val="tx1"/>
                              </a:solidFill>
                              <a:effectLst/>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altLang="zh-TW" sz="1600" i="1" kern="100" dirty="0" smtClean="0">
                                      <a:solidFill>
                                        <a:schemeClr val="tx1"/>
                                      </a:solidFill>
                                      <a:effectLst/>
                                      <a:latin typeface="Cambria Math" panose="02040503050406030204" pitchFamily="18" charset="0"/>
                                      <a:cs typeface="Times New Roman" panose="02020603050405020304" pitchFamily="18" charset="0"/>
                                    </a:rPr>
                                  </m:ctrlPr>
                                </m:sSupPr>
                                <m:e>
                                  <m:r>
                                    <m:rPr>
                                      <m:nor/>
                                    </m:rPr>
                                    <a:rPr lang="en-US" altLang="zh-TW" sz="1600" kern="100" dirty="0" smtClean="0">
                                      <a:solidFill>
                                        <a:schemeClr val="tx1"/>
                                      </a:solidFill>
                                      <a:effectLst/>
                                      <a:latin typeface="Times New Roman" panose="02020603050405020304" pitchFamily="18" charset="0"/>
                                      <a:cs typeface="Times New Roman" panose="02020603050405020304" pitchFamily="18" charset="0"/>
                                    </a:rPr>
                                    <m:t>(</m:t>
                                  </m:r>
                                  <m:sSubSup>
                                    <m:sSubSupPr>
                                      <m:ctrlPr>
                                        <a:rPr lang="zh-TW" altLang="en-US" sz="1600" i="1" kern="100">
                                          <a:solidFill>
                                            <a:schemeClr val="tx1"/>
                                          </a:solidFill>
                                          <a:effectLst/>
                                          <a:latin typeface="Cambria Math" panose="02040503050406030204" pitchFamily="18" charset="0"/>
                                        </a:rPr>
                                      </m:ctrlPr>
                                    </m:sSubSupPr>
                                    <m:e>
                                      <m:r>
                                        <a:rPr lang="en-US" altLang="zh-TW" sz="1600" kern="100">
                                          <a:solidFill>
                                            <a:schemeClr val="tx1"/>
                                          </a:solidFill>
                                          <a:effectLst/>
                                          <a:latin typeface="Cambria Math" panose="02040503050406030204" pitchFamily="18" charset="0"/>
                                        </a:rPr>
                                        <m:t>𝑥</m:t>
                                      </m:r>
                                    </m:e>
                                    <m:sub>
                                      <m:r>
                                        <a:rPr lang="en-US" altLang="zh-TW" sz="1600" kern="100">
                                          <a:solidFill>
                                            <a:schemeClr val="tx1"/>
                                          </a:solidFill>
                                          <a:effectLst/>
                                          <a:latin typeface="Cambria Math" panose="02040503050406030204" pitchFamily="18" charset="0"/>
                                        </a:rPr>
                                        <m:t>1</m:t>
                                      </m:r>
                                    </m:sub>
                                    <m:sup>
                                      <m:r>
                                        <a:rPr lang="en-US" altLang="zh-TW" sz="1600" kern="100">
                                          <a:solidFill>
                                            <a:schemeClr val="tx1"/>
                                          </a:solidFill>
                                          <a:effectLst/>
                                          <a:latin typeface="Cambria Math" panose="02040503050406030204" pitchFamily="18" charset="0"/>
                                        </a:rPr>
                                        <m:t>𝑐</m:t>
                                      </m:r>
                                    </m:sup>
                                  </m:sSubSup>
                                  <m:r>
                                    <a:rPr lang="en-US" altLang="zh-TW" sz="1600" kern="100">
                                      <a:solidFill>
                                        <a:schemeClr val="tx1"/>
                                      </a:solidFill>
                                      <a:effectLst/>
                                      <a:latin typeface="Cambria Math" panose="02040503050406030204" pitchFamily="18" charset="0"/>
                                    </a:rPr>
                                    <m:t>, </m:t>
                                  </m:r>
                                  <m:sSubSup>
                                    <m:sSubSupPr>
                                      <m:ctrlPr>
                                        <a:rPr lang="zh-TW" altLang="en-US" sz="1600" i="1" kern="100">
                                          <a:solidFill>
                                            <a:schemeClr val="tx1"/>
                                          </a:solidFill>
                                          <a:effectLst/>
                                          <a:latin typeface="Cambria Math" panose="02040503050406030204" pitchFamily="18" charset="0"/>
                                        </a:rPr>
                                      </m:ctrlPr>
                                    </m:sSubSupPr>
                                    <m:e>
                                      <m:r>
                                        <a:rPr lang="en-US" altLang="zh-TW" sz="1600" kern="100">
                                          <a:solidFill>
                                            <a:schemeClr val="tx1"/>
                                          </a:solidFill>
                                          <a:effectLst/>
                                          <a:latin typeface="Cambria Math" panose="02040503050406030204" pitchFamily="18" charset="0"/>
                                        </a:rPr>
                                        <m:t>𝑥</m:t>
                                      </m:r>
                                    </m:e>
                                    <m:sub>
                                      <m:r>
                                        <a:rPr lang="en-US" altLang="zh-TW" sz="1600" kern="100">
                                          <a:solidFill>
                                            <a:schemeClr val="tx1"/>
                                          </a:solidFill>
                                          <a:effectLst/>
                                          <a:latin typeface="Cambria Math" panose="02040503050406030204" pitchFamily="18" charset="0"/>
                                        </a:rPr>
                                        <m:t>2</m:t>
                                      </m:r>
                                    </m:sub>
                                    <m:sup>
                                      <m:r>
                                        <a:rPr lang="en-US" altLang="zh-TW" sz="1600" kern="100">
                                          <a:solidFill>
                                            <a:schemeClr val="tx1"/>
                                          </a:solidFill>
                                          <a:effectLst/>
                                          <a:latin typeface="Cambria Math" panose="02040503050406030204" pitchFamily="18" charset="0"/>
                                        </a:rPr>
                                        <m:t>𝑐</m:t>
                                      </m:r>
                                    </m:sup>
                                  </m:sSubSup>
                                  <m:r>
                                    <a:rPr lang="en-US" altLang="zh-TW" sz="1600" kern="100">
                                      <a:solidFill>
                                        <a:schemeClr val="tx1"/>
                                      </a:solidFill>
                                      <a:effectLst/>
                                      <a:latin typeface="Cambria Math" panose="02040503050406030204" pitchFamily="18" charset="0"/>
                                    </a:rPr>
                                    <m:t>, …, </m:t>
                                  </m:r>
                                  <m:sSubSup>
                                    <m:sSubSupPr>
                                      <m:ctrlPr>
                                        <a:rPr lang="zh-TW" altLang="en-US" sz="1600" i="1" kern="100">
                                          <a:solidFill>
                                            <a:schemeClr val="tx1"/>
                                          </a:solidFill>
                                          <a:effectLst/>
                                          <a:latin typeface="Cambria Math" panose="02040503050406030204" pitchFamily="18" charset="0"/>
                                        </a:rPr>
                                      </m:ctrlPr>
                                    </m:sSubSupPr>
                                    <m:e>
                                      <m:r>
                                        <a:rPr lang="en-US" altLang="zh-TW" sz="1600" kern="100">
                                          <a:solidFill>
                                            <a:schemeClr val="tx1"/>
                                          </a:solidFill>
                                          <a:effectLst/>
                                          <a:latin typeface="Cambria Math" panose="02040503050406030204" pitchFamily="18" charset="0"/>
                                        </a:rPr>
                                        <m:t>𝑥</m:t>
                                      </m:r>
                                    </m:e>
                                    <m:sub>
                                      <m:r>
                                        <a:rPr lang="en-US" altLang="zh-TW" sz="1600" kern="100">
                                          <a:solidFill>
                                            <a:schemeClr val="tx1"/>
                                          </a:solidFill>
                                          <a:effectLst/>
                                          <a:latin typeface="Cambria Math" panose="02040503050406030204" pitchFamily="18" charset="0"/>
                                        </a:rPr>
                                        <m:t>𝑚</m:t>
                                      </m:r>
                                    </m:sub>
                                    <m:sup>
                                      <m:r>
                                        <a:rPr lang="en-US" altLang="zh-TW" sz="1600" kern="100">
                                          <a:solidFill>
                                            <a:schemeClr val="tx1"/>
                                          </a:solidFill>
                                          <a:effectLst/>
                                          <a:latin typeface="Cambria Math" panose="02040503050406030204" pitchFamily="18" charset="0"/>
                                        </a:rPr>
                                        <m:t>𝑐</m:t>
                                      </m:r>
                                    </m:sup>
                                  </m:sSubSup>
                                  <m:r>
                                    <m:rPr>
                                      <m:nor/>
                                    </m:rPr>
                                    <a:rPr lang="en-US" altLang="zh-TW" sz="1600" kern="100" dirty="0">
                                      <a:solidFill>
                                        <a:schemeClr val="tx1"/>
                                      </a:solidFill>
                                      <a:effectLst/>
                                      <a:latin typeface="Times New Roman" panose="02020603050405020304" pitchFamily="18" charset="0"/>
                                      <a:cs typeface="Times New Roman" panose="02020603050405020304" pitchFamily="18" charset="0"/>
                                    </a:rPr>
                                    <m:t>)</m:t>
                                  </m:r>
                                </m:e>
                                <m:sup>
                                  <m:r>
                                    <m:rPr>
                                      <m:sty m:val="p"/>
                                    </m:rPr>
                                    <a:rPr lang="en-US" altLang="zh-TW" sz="1600" b="0" i="0" kern="100" dirty="0" smtClean="0">
                                      <a:solidFill>
                                        <a:schemeClr val="tx1"/>
                                      </a:solidFill>
                                      <a:effectLst/>
                                      <a:latin typeface="Cambria Math" panose="02040503050406030204" pitchFamily="18" charset="0"/>
                                      <a:cs typeface="Times New Roman" panose="02020603050405020304" pitchFamily="18" charset="0"/>
                                    </a:rPr>
                                    <m:t>T</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 the </a:t>
                          </a: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0" i="1" kern="100">
                                      <a:solidFill>
                                        <a:schemeClr val="tx1"/>
                                      </a:solidFill>
                                      <a:effectLst/>
                                      <a:latin typeface="Cambria Math" panose="02040503050406030204" pitchFamily="18" charset="0"/>
                                    </a:rPr>
                                    <m:t>𝑐</m:t>
                                  </m:r>
                                </m:e>
                                <m:sup>
                                  <m:r>
                                    <a:rPr lang="en-US" sz="1600" b="0" i="1" kern="100">
                                      <a:solidFill>
                                        <a:schemeClr val="tx1"/>
                                      </a:solidFill>
                                      <a:effectLst/>
                                      <a:latin typeface="Cambria Math" panose="02040503050406030204" pitchFamily="18" charset="0"/>
                                    </a:rPr>
                                    <m:t>𝑡h</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 input; </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r>
                            <a:rPr lang="en-US" sz="1600" b="0" i="1" kern="100" dirty="0">
                              <a:solidFill>
                                <a:schemeClr val="tx1"/>
                              </a:solidFill>
                              <a:effectLst/>
                              <a:latin typeface="Times New Roman" panose="02020603050405020304" pitchFamily="18" charset="0"/>
                              <a:cs typeface="Times New Roman" panose="02020603050405020304" pitchFamily="18" charset="0"/>
                            </a:rPr>
                            <a:t>p</a:t>
                          </a:r>
                          <a:r>
                            <a:rPr lang="en-US" sz="1600" b="0" kern="100" dirty="0">
                              <a:solidFill>
                                <a:schemeClr val="tx1"/>
                              </a:solidFill>
                              <a:effectLst/>
                              <a:latin typeface="Times New Roman" panose="02020603050405020304" pitchFamily="18" charset="0"/>
                              <a:cs typeface="Times New Roman" panose="02020603050405020304" pitchFamily="18" charset="0"/>
                            </a:rPr>
                            <a:t>: the number of adopted hidden nodes; </a:t>
                          </a:r>
                          <a:r>
                            <a:rPr lang="en-US" sz="1600" b="0" i="1" kern="100" dirty="0">
                              <a:solidFill>
                                <a:srgbClr val="FF0000"/>
                              </a:solidFill>
                              <a:effectLst/>
                              <a:latin typeface="Times New Roman" panose="02020603050405020304" pitchFamily="18" charset="0"/>
                              <a:cs typeface="Times New Roman" panose="02020603050405020304" pitchFamily="18" charset="0"/>
                            </a:rPr>
                            <a:t>p</a:t>
                          </a:r>
                          <a:r>
                            <a:rPr lang="en-US" sz="1600" b="0" kern="100" dirty="0">
                              <a:solidFill>
                                <a:srgbClr val="FF0000"/>
                              </a:solidFill>
                              <a:effectLst/>
                              <a:latin typeface="Times New Roman" panose="02020603050405020304" pitchFamily="18" charset="0"/>
                              <a:cs typeface="Times New Roman" panose="02020603050405020304" pitchFamily="18" charset="0"/>
                            </a:rPr>
                            <a:t> is adaptable within the training phase</a:t>
                          </a:r>
                          <a:r>
                            <a:rPr lang="en-US" sz="1600" b="0" kern="100" dirty="0">
                              <a:solidFill>
                                <a:schemeClr val="tx1"/>
                              </a:solidFill>
                              <a:effectLst/>
                              <a:latin typeface="Times New Roman" panose="02020603050405020304" pitchFamily="18" charset="0"/>
                              <a:cs typeface="Times New Roman" panose="02020603050405020304" pitchFamily="18" charset="0"/>
                            </a:rPr>
                            <a:t>; </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bSup>
                                <m:sSubSupPr>
                                  <m:ctrlPr>
                                    <a:rPr lang="zh-TW" sz="1600" b="0" i="1" kern="100">
                                      <a:solidFill>
                                        <a:schemeClr val="tx1"/>
                                      </a:solidFill>
                                      <a:effectLst/>
                                      <a:latin typeface="Cambria Math" panose="02040503050406030204" pitchFamily="18" charset="0"/>
                                    </a:rPr>
                                  </m:ctrlPr>
                                </m:sSubSupPr>
                                <m:e>
                                  <m:r>
                                    <a:rPr lang="en-US" sz="1600" b="0" i="1" kern="100" smtClean="0">
                                      <a:solidFill>
                                        <a:schemeClr val="tx1"/>
                                      </a:solidFill>
                                      <a:effectLst/>
                                      <a:latin typeface="Cambria Math" panose="02040503050406030204" pitchFamily="18" charset="0"/>
                                    </a:rPr>
                                    <m:t>𝑤</m:t>
                                  </m:r>
                                </m:e>
                                <m:sub>
                                  <m:r>
                                    <a:rPr lang="en-US" sz="1600" b="0" i="1" kern="100" smtClean="0">
                                      <a:solidFill>
                                        <a:schemeClr val="tx1"/>
                                      </a:solidFill>
                                      <a:effectLst/>
                                      <a:latin typeface="Cambria Math" panose="02040503050406030204" pitchFamily="18" charset="0"/>
                                    </a:rPr>
                                    <m:t>𝑖</m:t>
                                  </m:r>
                                  <m:r>
                                    <a:rPr lang="en-US" sz="1600" b="0" i="0" kern="100">
                                      <a:solidFill>
                                        <a:schemeClr val="tx1"/>
                                      </a:solidFill>
                                      <a:effectLst/>
                                      <a:latin typeface="Cambria Math" panose="02040503050406030204" pitchFamily="18" charset="0"/>
                                    </a:rPr>
                                    <m:t>,</m:t>
                                  </m:r>
                                  <m:r>
                                    <a:rPr lang="en-US" sz="1600" b="0" kern="100">
                                      <a:solidFill>
                                        <a:schemeClr val="tx1"/>
                                      </a:solidFill>
                                      <a:effectLst/>
                                      <a:latin typeface="Cambria Math" panose="02040503050406030204" pitchFamily="18" charset="0"/>
                                    </a:rPr>
                                    <m:t>0</m:t>
                                  </m:r>
                                </m:sub>
                                <m:sup>
                                  <m:r>
                                    <m:rPr>
                                      <m:sty m:val="p"/>
                                    </m:rPr>
                                    <a:rPr lang="en-US" sz="1600" b="0" i="1" kern="100" smtClean="0">
                                      <a:solidFill>
                                        <a:schemeClr val="tx1"/>
                                      </a:solidFill>
                                      <a:effectLst/>
                                      <a:latin typeface="Cambria Math" panose="02040503050406030204" pitchFamily="18" charset="0"/>
                                    </a:rPr>
                                    <m:t>H</m:t>
                                  </m:r>
                                </m:sup>
                              </m:sSubSup>
                            </m:oMath>
                          </a14:m>
                          <a:r>
                            <a:rPr lang="en-US" sz="1600" b="0" kern="100" dirty="0">
                              <a:solidFill>
                                <a:schemeClr val="tx1"/>
                              </a:solidFill>
                              <a:effectLst/>
                              <a:latin typeface="Times New Roman" panose="02020603050405020304" pitchFamily="18" charset="0"/>
                              <a:cs typeface="Times New Roman" panose="02020603050405020304" pitchFamily="18" charset="0"/>
                            </a:rPr>
                            <a:t>: the bias value of </a:t>
                          </a: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0" i="1" kern="100" smtClean="0">
                                      <a:solidFill>
                                        <a:schemeClr val="tx1"/>
                                      </a:solidFill>
                                      <a:effectLst/>
                                      <a:latin typeface="Cambria Math" panose="02040503050406030204" pitchFamily="18" charset="0"/>
                                    </a:rPr>
                                    <m:t>𝑖</m:t>
                                  </m:r>
                                </m:e>
                                <m:sup>
                                  <m:r>
                                    <a:rPr lang="en-US" sz="1600" b="0" i="1" kern="100" smtClean="0">
                                      <a:solidFill>
                                        <a:schemeClr val="tx1"/>
                                      </a:solidFill>
                                      <a:effectLst/>
                                      <a:latin typeface="Cambria Math" panose="02040503050406030204" pitchFamily="18" charset="0"/>
                                    </a:rPr>
                                    <m:t>𝑡h</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 hidden node; </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bSup>
                                <m:sSubSupPr>
                                  <m:ctrlPr>
                                    <a:rPr lang="zh-TW" sz="1600" b="0" i="1" kern="100">
                                      <a:solidFill>
                                        <a:schemeClr val="tx1"/>
                                      </a:solidFill>
                                      <a:effectLst/>
                                      <a:latin typeface="Cambria Math" panose="02040503050406030204" pitchFamily="18" charset="0"/>
                                    </a:rPr>
                                  </m:ctrlPr>
                                </m:sSubSupPr>
                                <m:e>
                                  <m:r>
                                    <a:rPr lang="en-US" sz="1600" b="0" i="1" kern="100" smtClean="0">
                                      <a:solidFill>
                                        <a:schemeClr val="tx1"/>
                                      </a:solidFill>
                                      <a:effectLst/>
                                      <a:latin typeface="Cambria Math" panose="02040503050406030204" pitchFamily="18" charset="0"/>
                                    </a:rPr>
                                    <m:t>𝑤</m:t>
                                  </m:r>
                                </m:e>
                                <m:sub>
                                  <m:r>
                                    <a:rPr lang="en-US" sz="1600" b="0" i="1" kern="100" smtClean="0">
                                      <a:solidFill>
                                        <a:schemeClr val="tx1"/>
                                      </a:solidFill>
                                      <a:effectLst/>
                                      <a:latin typeface="Cambria Math" panose="02040503050406030204" pitchFamily="18" charset="0"/>
                                    </a:rPr>
                                    <m:t>𝑖</m:t>
                                  </m:r>
                                  <m:r>
                                    <a:rPr lang="en-US" sz="1600" b="0" kern="100">
                                      <a:solidFill>
                                        <a:schemeClr val="tx1"/>
                                      </a:solidFill>
                                      <a:effectLst/>
                                      <a:latin typeface="Cambria Math" panose="02040503050406030204" pitchFamily="18" charset="0"/>
                                    </a:rPr>
                                    <m:t>,</m:t>
                                  </m:r>
                                  <m:r>
                                    <a:rPr lang="en-US" sz="1600" b="0" i="1" kern="100" smtClean="0">
                                      <a:solidFill>
                                        <a:schemeClr val="tx1"/>
                                      </a:solidFill>
                                      <a:effectLst/>
                                      <a:latin typeface="Cambria Math" panose="02040503050406030204" pitchFamily="18" charset="0"/>
                                    </a:rPr>
                                    <m:t>𝑗</m:t>
                                  </m:r>
                                </m:sub>
                                <m:sup>
                                  <m:r>
                                    <m:rPr>
                                      <m:sty m:val="p"/>
                                    </m:rPr>
                                    <a:rPr lang="en-US" sz="1600" b="0" i="1" kern="100" smtClean="0">
                                      <a:solidFill>
                                        <a:schemeClr val="tx1"/>
                                      </a:solidFill>
                                      <a:effectLst/>
                                      <a:latin typeface="Cambria Math" panose="02040503050406030204" pitchFamily="18" charset="0"/>
                                    </a:rPr>
                                    <m:t>H</m:t>
                                  </m:r>
                                </m:sup>
                              </m:sSubSup>
                            </m:oMath>
                          </a14:m>
                          <a:r>
                            <a:rPr lang="en-US" sz="1600" b="0" kern="100" dirty="0">
                              <a:solidFill>
                                <a:schemeClr val="tx1"/>
                              </a:solidFill>
                              <a:effectLst/>
                              <a:latin typeface="Times New Roman" panose="02020603050405020304" pitchFamily="18" charset="0"/>
                              <a:cs typeface="Times New Roman" panose="02020603050405020304" pitchFamily="18" charset="0"/>
                            </a:rPr>
                            <a:t>: the weight between the </a:t>
                          </a: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0" i="1" kern="100" smtClean="0">
                                      <a:solidFill>
                                        <a:schemeClr val="tx1"/>
                                      </a:solidFill>
                                      <a:effectLst/>
                                      <a:latin typeface="Cambria Math" panose="02040503050406030204" pitchFamily="18" charset="0"/>
                                    </a:rPr>
                                    <m:t>𝑗</m:t>
                                  </m:r>
                                </m:e>
                                <m:sup>
                                  <m:r>
                                    <a:rPr lang="en-US" sz="1600" b="0" i="1" kern="100" smtClean="0">
                                      <a:solidFill>
                                        <a:schemeClr val="tx1"/>
                                      </a:solidFill>
                                      <a:effectLst/>
                                      <a:latin typeface="Cambria Math" panose="02040503050406030204" pitchFamily="18" charset="0"/>
                                    </a:rPr>
                                    <m:t>𝑡h</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 input node and the </a:t>
                          </a: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0" i="1" kern="100" smtClean="0">
                                      <a:solidFill>
                                        <a:schemeClr val="tx1"/>
                                      </a:solidFill>
                                      <a:effectLst/>
                                      <a:latin typeface="Cambria Math" panose="02040503050406030204" pitchFamily="18" charset="0"/>
                                    </a:rPr>
                                    <m:t>𝑖</m:t>
                                  </m:r>
                                </m:e>
                                <m:sup>
                                  <m:r>
                                    <a:rPr lang="en-US" sz="1600" b="0" i="1" kern="100" smtClean="0">
                                      <a:solidFill>
                                        <a:schemeClr val="tx1"/>
                                      </a:solidFill>
                                      <a:effectLst/>
                                      <a:latin typeface="Cambria Math" panose="02040503050406030204" pitchFamily="18" charset="0"/>
                                    </a:rPr>
                                    <m:t>𝑡h</m:t>
                                  </m:r>
                                </m:sup>
                              </m:sSup>
                            </m:oMath>
                          </a14:m>
                          <a:r>
                            <a:rPr lang="en-US" sz="1600" b="0" i="1" kern="100" dirty="0">
                              <a:solidFill>
                                <a:schemeClr val="tx1"/>
                              </a:solidFill>
                              <a:effectLst/>
                              <a:latin typeface="Times New Roman" panose="02020603050405020304" pitchFamily="18" charset="0"/>
                              <a:cs typeface="Times New Roman" panose="02020603050405020304" pitchFamily="18" charset="0"/>
                            </a:rPr>
                            <a:t> </a:t>
                          </a:r>
                          <a:r>
                            <a:rPr lang="en-US" sz="1600" b="0" kern="100" dirty="0">
                              <a:solidFill>
                                <a:schemeClr val="tx1"/>
                              </a:solidFill>
                              <a:effectLst/>
                              <a:latin typeface="Times New Roman" panose="02020603050405020304" pitchFamily="18" charset="0"/>
                              <a:cs typeface="Times New Roman" panose="02020603050405020304" pitchFamily="18" charset="0"/>
                            </a:rPr>
                            <a:t>hidden node, </a:t>
                          </a:r>
                          <a:r>
                            <a:rPr lang="en-US" sz="1600" b="0" i="1" kern="100" dirty="0">
                              <a:solidFill>
                                <a:schemeClr val="tx1"/>
                              </a:solidFill>
                              <a:effectLst/>
                              <a:latin typeface="Times New Roman" panose="02020603050405020304" pitchFamily="18" charset="0"/>
                              <a:cs typeface="Times New Roman" panose="02020603050405020304" pitchFamily="18" charset="0"/>
                            </a:rPr>
                            <a:t>j</a:t>
                          </a:r>
                          <a:r>
                            <a:rPr lang="en-US" sz="1600" b="0" kern="100" dirty="0">
                              <a:solidFill>
                                <a:schemeClr val="tx1"/>
                              </a:solidFill>
                              <a:effectLst/>
                              <a:latin typeface="Times New Roman" panose="02020603050405020304" pitchFamily="18" charset="0"/>
                              <a:cs typeface="Times New Roman" panose="02020603050405020304" pitchFamily="18" charset="0"/>
                            </a:rPr>
                            <a:t> = 1, 2, ..., </a:t>
                          </a:r>
                          <a:r>
                            <a:rPr lang="en-US" sz="1600" b="0" i="1" kern="100" dirty="0">
                              <a:solidFill>
                                <a:schemeClr val="tx1"/>
                              </a:solidFill>
                              <a:effectLst/>
                              <a:latin typeface="Times New Roman" panose="02020603050405020304" pitchFamily="18" charset="0"/>
                              <a:cs typeface="Times New Roman" panose="02020603050405020304" pitchFamily="18" charset="0"/>
                            </a:rPr>
                            <a:t>m</a:t>
                          </a:r>
                          <a:r>
                            <a:rPr lang="en-US" sz="1600" b="0" kern="100" dirty="0">
                              <a:solidFill>
                                <a:schemeClr val="tx1"/>
                              </a:solidFill>
                              <a:effectLst/>
                              <a:latin typeface="Times New Roman" panose="02020603050405020304" pitchFamily="18" charset="0"/>
                              <a:cs typeface="Times New Roman" panose="02020603050405020304" pitchFamily="18" charset="0"/>
                            </a:rPr>
                            <a:t>; </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ts val="2220"/>
                            </a:lnSpc>
                            <a:spcBef>
                              <a:spcPts val="0"/>
                            </a:spcBef>
                            <a:spcAft>
                              <a:spcPts val="0"/>
                            </a:spcAft>
                            <a:buClrTx/>
                            <a:buSzTx/>
                            <a:buFont typeface="Arial" panose="020B0604020202020204" pitchFamily="34" charset="0"/>
                            <a:buChar char="•"/>
                            <a:tabLst/>
                            <a:defRPr/>
                          </a:pPr>
                          <a14:m>
                            <m:oMath xmlns:m="http://schemas.openxmlformats.org/officeDocument/2006/math">
                              <m:sSubSup>
                                <m:sSubSupPr>
                                  <m:ctrlPr>
                                    <a:rPr lang="zh-TW" sz="1600" b="0" i="1" kern="100">
                                      <a:solidFill>
                                        <a:schemeClr val="tx1"/>
                                      </a:solidFill>
                                      <a:effectLst/>
                                      <a:latin typeface="Cambria Math" panose="02040503050406030204" pitchFamily="18" charset="0"/>
                                    </a:rPr>
                                  </m:ctrlPr>
                                </m:sSubSupPr>
                                <m:e>
                                  <m:r>
                                    <a:rPr lang="en-US" sz="1600" b="1" i="0" kern="100" smtClean="0">
                                      <a:solidFill>
                                        <a:schemeClr val="tx1"/>
                                      </a:solidFill>
                                      <a:effectLst/>
                                      <a:latin typeface="Cambria Math" panose="02040503050406030204" pitchFamily="18" charset="0"/>
                                    </a:rPr>
                                    <m:t>𝐰</m:t>
                                  </m:r>
                                </m:e>
                                <m:sub>
                                  <m:r>
                                    <a:rPr lang="en-US" sz="1600" b="0" i="1" kern="100" smtClean="0">
                                      <a:solidFill>
                                        <a:schemeClr val="tx1"/>
                                      </a:solidFill>
                                      <a:effectLst/>
                                      <a:latin typeface="Cambria Math" panose="02040503050406030204" pitchFamily="18" charset="0"/>
                                    </a:rPr>
                                    <m:t>𝑖</m:t>
                                  </m:r>
                                </m:sub>
                                <m:sup>
                                  <m:r>
                                    <m:rPr>
                                      <m:sty m:val="p"/>
                                    </m:rPr>
                                    <a:rPr lang="en-US" sz="1600" b="0" i="1" kern="100" smtClean="0">
                                      <a:solidFill>
                                        <a:schemeClr val="tx1"/>
                                      </a:solidFill>
                                      <a:effectLst/>
                                      <a:latin typeface="Cambria Math" panose="02040503050406030204" pitchFamily="18" charset="0"/>
                                    </a:rPr>
                                    <m:t>H</m:t>
                                  </m:r>
                                </m:sup>
                              </m:sSubSup>
                              <m:r>
                                <a:rPr lang="en-US" sz="1600" b="0" kern="100" smtClean="0">
                                  <a:solidFill>
                                    <a:schemeClr val="tx1"/>
                                  </a:solidFill>
                                  <a:effectLst/>
                                  <a:latin typeface="Cambria Math" panose="02040503050406030204" pitchFamily="18" charset="0"/>
                                </a:rPr>
                                <m:t>≡ </m:t>
                              </m:r>
                              <m:sSup>
                                <m:sSupPr>
                                  <m:ctrlPr>
                                    <a:rPr lang="en-US" altLang="zh-TW" sz="1600" b="0" i="1" kern="100" dirty="0" smtClean="0">
                                      <a:solidFill>
                                        <a:schemeClr val="tx1"/>
                                      </a:solidFill>
                                      <a:effectLst/>
                                      <a:latin typeface="Cambria Math" panose="02040503050406030204" pitchFamily="18" charset="0"/>
                                      <a:cs typeface="Times New Roman" panose="02020603050405020304" pitchFamily="18" charset="0"/>
                                    </a:rPr>
                                  </m:ctrlPr>
                                </m:sSupPr>
                                <m:e>
                                  <m:r>
                                    <m:rPr>
                                      <m:nor/>
                                    </m:rPr>
                                    <a:rPr lang="en-US" altLang="zh-TW" sz="1600" b="0" kern="100" dirty="0" smtClean="0">
                                      <a:solidFill>
                                        <a:schemeClr val="tx1"/>
                                      </a:solidFill>
                                      <a:effectLst/>
                                      <a:latin typeface="Times New Roman" panose="02020603050405020304" pitchFamily="18" charset="0"/>
                                      <a:cs typeface="Times New Roman" panose="02020603050405020304" pitchFamily="18" charset="0"/>
                                    </a:rPr>
                                    <m:t>(</m:t>
                                  </m:r>
                                  <m:sSubSup>
                                    <m:sSubSupPr>
                                      <m:ctrlPr>
                                        <a:rPr lang="zh-TW" altLang="en-US" sz="1600" b="0" i="1" kern="100">
                                          <a:solidFill>
                                            <a:schemeClr val="tx1"/>
                                          </a:solidFill>
                                          <a:effectLst/>
                                          <a:latin typeface="Cambria Math" panose="02040503050406030204" pitchFamily="18" charset="0"/>
                                        </a:rPr>
                                      </m:ctrlPr>
                                    </m:sSubSupPr>
                                    <m:e>
                                      <m:r>
                                        <a:rPr lang="en-US" altLang="zh-TW" sz="1600" b="0" i="1" kern="100" smtClean="0">
                                          <a:solidFill>
                                            <a:schemeClr val="tx1"/>
                                          </a:solidFill>
                                          <a:effectLst/>
                                          <a:latin typeface="Cambria Math" panose="02040503050406030204" pitchFamily="18" charset="0"/>
                                        </a:rPr>
                                        <m:t>𝑤</m:t>
                                      </m:r>
                                    </m:e>
                                    <m:sub>
                                      <m:r>
                                        <a:rPr lang="en-US" altLang="zh-TW" sz="1600" b="0" i="1" kern="100" smtClean="0">
                                          <a:solidFill>
                                            <a:schemeClr val="tx1"/>
                                          </a:solidFill>
                                          <a:effectLst/>
                                          <a:latin typeface="Cambria Math" panose="02040503050406030204" pitchFamily="18" charset="0"/>
                                        </a:rPr>
                                        <m:t>𝑖</m:t>
                                      </m:r>
                                      <m:r>
                                        <a:rPr lang="en-US" altLang="zh-TW" sz="1600" b="0" kern="100">
                                          <a:solidFill>
                                            <a:schemeClr val="tx1"/>
                                          </a:solidFill>
                                          <a:effectLst/>
                                          <a:latin typeface="Cambria Math" panose="02040503050406030204" pitchFamily="18" charset="0"/>
                                        </a:rPr>
                                        <m:t>,1</m:t>
                                      </m:r>
                                    </m:sub>
                                    <m:sup>
                                      <m:r>
                                        <m:rPr>
                                          <m:sty m:val="p"/>
                                        </m:rPr>
                                        <a:rPr lang="en-US" altLang="zh-TW" sz="1600" b="0" i="1" kern="100" smtClean="0">
                                          <a:solidFill>
                                            <a:schemeClr val="tx1"/>
                                          </a:solidFill>
                                          <a:effectLst/>
                                          <a:latin typeface="Cambria Math" panose="02040503050406030204" pitchFamily="18" charset="0"/>
                                        </a:rPr>
                                        <m:t>H</m:t>
                                      </m:r>
                                    </m:sup>
                                  </m:sSubSup>
                                  <m:r>
                                    <m:rPr>
                                      <m:nor/>
                                    </m:rPr>
                                    <a:rPr lang="en-US" altLang="zh-TW" sz="1600" b="0" kern="100" dirty="0">
                                      <a:solidFill>
                                        <a:schemeClr val="tx1"/>
                                      </a:solidFill>
                                      <a:effectLst/>
                                      <a:latin typeface="Times New Roman" panose="02020603050405020304" pitchFamily="18" charset="0"/>
                                      <a:cs typeface="Times New Roman" panose="02020603050405020304" pitchFamily="18" charset="0"/>
                                    </a:rPr>
                                    <m:t>, </m:t>
                                  </m:r>
                                  <m:sSubSup>
                                    <m:sSubSupPr>
                                      <m:ctrlPr>
                                        <a:rPr lang="zh-TW" altLang="en-US" sz="1600" b="0" i="1" kern="100">
                                          <a:solidFill>
                                            <a:schemeClr val="tx1"/>
                                          </a:solidFill>
                                          <a:effectLst/>
                                          <a:latin typeface="Cambria Math" panose="02040503050406030204" pitchFamily="18" charset="0"/>
                                        </a:rPr>
                                      </m:ctrlPr>
                                    </m:sSubSupPr>
                                    <m:e>
                                      <m:r>
                                        <a:rPr lang="en-US" altLang="zh-TW" sz="1600" b="0" i="1" kern="100" smtClean="0">
                                          <a:solidFill>
                                            <a:schemeClr val="tx1"/>
                                          </a:solidFill>
                                          <a:effectLst/>
                                          <a:latin typeface="Cambria Math" panose="02040503050406030204" pitchFamily="18" charset="0"/>
                                        </a:rPr>
                                        <m:t>𝑤</m:t>
                                      </m:r>
                                    </m:e>
                                    <m:sub>
                                      <m:r>
                                        <a:rPr lang="en-US" altLang="zh-TW" sz="1600" b="0" i="1" kern="100" smtClean="0">
                                          <a:solidFill>
                                            <a:schemeClr val="tx1"/>
                                          </a:solidFill>
                                          <a:effectLst/>
                                          <a:latin typeface="Cambria Math" panose="02040503050406030204" pitchFamily="18" charset="0"/>
                                        </a:rPr>
                                        <m:t>𝑖</m:t>
                                      </m:r>
                                      <m:r>
                                        <a:rPr lang="en-US" altLang="zh-TW" sz="1600" b="0" kern="100">
                                          <a:solidFill>
                                            <a:schemeClr val="tx1"/>
                                          </a:solidFill>
                                          <a:effectLst/>
                                          <a:latin typeface="Cambria Math" panose="02040503050406030204" pitchFamily="18" charset="0"/>
                                        </a:rPr>
                                        <m:t>,2</m:t>
                                      </m:r>
                                    </m:sub>
                                    <m:sup>
                                      <m:r>
                                        <m:rPr>
                                          <m:sty m:val="p"/>
                                        </m:rPr>
                                        <a:rPr lang="en-US" altLang="zh-TW" sz="1600" b="0" i="1" kern="100" smtClean="0">
                                          <a:solidFill>
                                            <a:schemeClr val="tx1"/>
                                          </a:solidFill>
                                          <a:effectLst/>
                                          <a:latin typeface="Cambria Math" panose="02040503050406030204" pitchFamily="18" charset="0"/>
                                        </a:rPr>
                                        <m:t>H</m:t>
                                      </m:r>
                                    </m:sup>
                                  </m:sSubSup>
                                  <m:r>
                                    <m:rPr>
                                      <m:nor/>
                                    </m:rPr>
                                    <a:rPr lang="en-US" altLang="zh-TW" sz="1600" b="0" kern="100" dirty="0">
                                      <a:solidFill>
                                        <a:schemeClr val="tx1"/>
                                      </a:solidFill>
                                      <a:effectLst/>
                                      <a:latin typeface="Times New Roman" panose="02020603050405020304" pitchFamily="18" charset="0"/>
                                      <a:cs typeface="Times New Roman" panose="02020603050405020304" pitchFamily="18" charset="0"/>
                                    </a:rPr>
                                    <m:t>, ...,</m:t>
                                  </m:r>
                                  <m:r>
                                    <a:rPr lang="en-US" altLang="zh-TW" sz="1600" b="0" kern="100" smtClean="0">
                                      <a:solidFill>
                                        <a:schemeClr val="tx1"/>
                                      </a:solidFill>
                                      <a:effectLst/>
                                      <a:latin typeface="Cambria Math" panose="02040503050406030204" pitchFamily="18" charset="0"/>
                                    </a:rPr>
                                    <m:t> </m:t>
                                  </m:r>
                                  <m:sSubSup>
                                    <m:sSubSupPr>
                                      <m:ctrlPr>
                                        <a:rPr lang="zh-TW" altLang="en-US" sz="1600" b="0" i="1" kern="100">
                                          <a:solidFill>
                                            <a:schemeClr val="tx1"/>
                                          </a:solidFill>
                                          <a:effectLst/>
                                          <a:latin typeface="Cambria Math" panose="02040503050406030204" pitchFamily="18" charset="0"/>
                                        </a:rPr>
                                      </m:ctrlPr>
                                    </m:sSubSupPr>
                                    <m:e>
                                      <m:r>
                                        <a:rPr lang="en-US" altLang="zh-TW" sz="1600" b="0" i="1" kern="100" smtClean="0">
                                          <a:solidFill>
                                            <a:schemeClr val="tx1"/>
                                          </a:solidFill>
                                          <a:effectLst/>
                                          <a:latin typeface="Cambria Math" panose="02040503050406030204" pitchFamily="18" charset="0"/>
                                        </a:rPr>
                                        <m:t>𝑤</m:t>
                                      </m:r>
                                    </m:e>
                                    <m:sub>
                                      <m:r>
                                        <a:rPr lang="en-US" altLang="zh-TW" sz="1600" b="0" i="1" kern="100" smtClean="0">
                                          <a:solidFill>
                                            <a:schemeClr val="tx1"/>
                                          </a:solidFill>
                                          <a:effectLst/>
                                          <a:latin typeface="Cambria Math" panose="02040503050406030204" pitchFamily="18" charset="0"/>
                                        </a:rPr>
                                        <m:t>𝑖</m:t>
                                      </m:r>
                                      <m:r>
                                        <a:rPr lang="en-US" altLang="zh-TW" sz="1600" b="0" kern="100">
                                          <a:solidFill>
                                            <a:schemeClr val="tx1"/>
                                          </a:solidFill>
                                          <a:effectLst/>
                                          <a:latin typeface="Cambria Math" panose="02040503050406030204" pitchFamily="18" charset="0"/>
                                        </a:rPr>
                                        <m:t>,</m:t>
                                      </m:r>
                                      <m:r>
                                        <a:rPr lang="en-US" altLang="zh-TW" sz="1600" b="0" i="1" kern="100" smtClean="0">
                                          <a:solidFill>
                                            <a:schemeClr val="tx1"/>
                                          </a:solidFill>
                                          <a:effectLst/>
                                          <a:latin typeface="Cambria Math" panose="02040503050406030204" pitchFamily="18" charset="0"/>
                                        </a:rPr>
                                        <m:t>𝑚</m:t>
                                      </m:r>
                                    </m:sub>
                                    <m:sup>
                                      <m:r>
                                        <m:rPr>
                                          <m:sty m:val="p"/>
                                        </m:rPr>
                                        <a:rPr lang="en-US" altLang="zh-TW" sz="1600" b="0" i="1" kern="100" smtClean="0">
                                          <a:solidFill>
                                            <a:schemeClr val="tx1"/>
                                          </a:solidFill>
                                          <a:effectLst/>
                                          <a:latin typeface="Cambria Math" panose="02040503050406030204" pitchFamily="18" charset="0"/>
                                        </a:rPr>
                                        <m:t>H</m:t>
                                      </m:r>
                                    </m:sup>
                                  </m:sSubSup>
                                  <m:r>
                                    <m:rPr>
                                      <m:nor/>
                                    </m:rPr>
                                    <a:rPr lang="en-US" altLang="zh-TW" sz="1600" b="0" kern="100" dirty="0">
                                      <a:solidFill>
                                        <a:schemeClr val="tx1"/>
                                      </a:solidFill>
                                      <a:effectLst/>
                                      <a:latin typeface="Times New Roman" panose="02020603050405020304" pitchFamily="18" charset="0"/>
                                      <a:cs typeface="Times New Roman" panose="02020603050405020304" pitchFamily="18" charset="0"/>
                                    </a:rPr>
                                    <m:t> )</m:t>
                                  </m:r>
                                </m:e>
                                <m:sup>
                                  <m:r>
                                    <m:rPr>
                                      <m:sty m:val="p"/>
                                    </m:rPr>
                                    <a:rPr lang="en-US" altLang="zh-TW" sz="1600" b="0" i="0" kern="100" dirty="0" smtClean="0">
                                      <a:solidFill>
                                        <a:schemeClr val="tx1"/>
                                      </a:solidFill>
                                      <a:effectLst/>
                                      <a:latin typeface="Cambria Math" panose="02040503050406030204" pitchFamily="18" charset="0"/>
                                      <a:cs typeface="Times New Roman" panose="02020603050405020304" pitchFamily="18" charset="0"/>
                                    </a:rPr>
                                    <m:t>T</m:t>
                                  </m:r>
                                </m:sup>
                              </m:sSup>
                              <m:r>
                                <a:rPr lang="en-US" altLang="zh-TW" sz="1600" b="0" i="1" kern="100" dirty="0" smtClean="0">
                                  <a:solidFill>
                                    <a:schemeClr val="tx1"/>
                                  </a:solidFill>
                                  <a:effectLst/>
                                  <a:latin typeface="Cambria Math" panose="02040503050406030204" pitchFamily="18" charset="0"/>
                                  <a:cs typeface="Times New Roman" panose="02020603050405020304" pitchFamily="18" charset="0"/>
                                </a:rPr>
                                <m:t>,</m:t>
                              </m:r>
                              <m:r>
                                <m:rPr>
                                  <m:nor/>
                                </m:rPr>
                                <a:rPr lang="en-US" altLang="zh-TW" sz="1600" b="0" i="1" kern="100" dirty="0" smtClean="0">
                                  <a:solidFill>
                                    <a:schemeClr val="tx1"/>
                                  </a:solidFill>
                                  <a:effectLst/>
                                  <a:latin typeface="Cambria Math" panose="02040503050406030204" pitchFamily="18" charset="0"/>
                                  <a:cs typeface="Times New Roman" panose="02020603050405020304" pitchFamily="18" charset="0"/>
                                </a:rPr>
                                <m:t>i</m:t>
                              </m:r>
                              <m:r>
                                <m:rPr>
                                  <m:nor/>
                                </m:rPr>
                                <a:rPr lang="en-US" altLang="zh-TW" sz="1600" b="0" i="0" kern="100" dirty="0" smtClean="0">
                                  <a:solidFill>
                                    <a:schemeClr val="tx1"/>
                                  </a:solidFill>
                                  <a:effectLst/>
                                  <a:latin typeface="Cambria Math" panose="02040503050406030204" pitchFamily="18" charset="0"/>
                                  <a:cs typeface="Times New Roman" panose="02020603050405020304" pitchFamily="18" charset="0"/>
                                </a:rPr>
                                <m:t>=1, 2, </m:t>
                              </m:r>
                              <m:r>
                                <a:rPr lang="en-US" altLang="zh-TW" sz="1600" b="0" i="1" kern="100" dirty="0" smtClean="0">
                                  <a:solidFill>
                                    <a:schemeClr val="tx1"/>
                                  </a:solidFill>
                                  <a:effectLst/>
                                  <a:latin typeface="Cambria Math" panose="02040503050406030204" pitchFamily="18" charset="0"/>
                                  <a:cs typeface="Times New Roman" panose="02020603050405020304" pitchFamily="18" charset="0"/>
                                </a:rPr>
                                <m:t>…,</m:t>
                              </m:r>
                              <m:r>
                                <a:rPr lang="en-US" altLang="zh-TW" sz="1600" b="0" i="1" kern="100" dirty="0" smtClean="0">
                                  <a:solidFill>
                                    <a:schemeClr val="tx1"/>
                                  </a:solidFill>
                                  <a:effectLst/>
                                  <a:latin typeface="Cambria Math" panose="02040503050406030204" pitchFamily="18" charset="0"/>
                                  <a:cs typeface="Times New Roman" panose="02020603050405020304" pitchFamily="18" charset="0"/>
                                </a:rPr>
                                <m:t>𝑝</m:t>
                              </m:r>
                              <m:r>
                                <a:rPr lang="en-US" altLang="zh-TW" sz="1600" b="0" i="1" kern="100" dirty="0" smtClean="0">
                                  <a:solidFill>
                                    <a:schemeClr val="tx1"/>
                                  </a:solidFill>
                                  <a:effectLst/>
                                  <a:latin typeface="Cambria Math" panose="02040503050406030204" pitchFamily="18" charset="0"/>
                                  <a:cs typeface="Times New Roman" panose="02020603050405020304" pitchFamily="18" charset="0"/>
                                </a:rPr>
                                <m:t>;</m:t>
                              </m:r>
                              <m:r>
                                <m:rPr>
                                  <m:nor/>
                                </m:rPr>
                                <a:rPr lang="en-US" altLang="zh-TW" sz="1600" b="0" kern="100" dirty="0" smtClean="0">
                                  <a:solidFill>
                                    <a:schemeClr val="tx1"/>
                                  </a:solidFill>
                                  <a:effectLst/>
                                  <a:latin typeface="Times New Roman" panose="02020603050405020304" pitchFamily="18" charset="0"/>
                                  <a:cs typeface="Times New Roman" panose="02020603050405020304" pitchFamily="18" charset="0"/>
                                </a:rPr>
                                <m:t> </m:t>
                              </m:r>
                            </m:oMath>
                          </a14:m>
                          <a:r>
                            <a:rPr lang="en-US" sz="1600" b="0" kern="100" dirty="0">
                              <a:solidFill>
                                <a:schemeClr val="tx1"/>
                              </a:solidFill>
                              <a:effectLst/>
                              <a:latin typeface="Times New Roman" panose="02020603050405020304" pitchFamily="18" charset="0"/>
                              <a:cs typeface="Times New Roman" panose="02020603050405020304" pitchFamily="18" charset="0"/>
                            </a:rPr>
                            <a:t> </a:t>
                          </a:r>
                        </a:p>
                        <a:p>
                          <a:pPr marL="285750" indent="-285750" algn="l">
                            <a:lnSpc>
                              <a:spcPts val="2220"/>
                            </a:lnSpc>
                            <a:buFont typeface="Arial" panose="020B0604020202020204" pitchFamily="34" charset="0"/>
                            <a:buChar char="•"/>
                          </a:pPr>
                          <a14:m>
                            <m:oMath xmlns:m="http://schemas.openxmlformats.org/officeDocument/2006/math">
                              <m:sSup>
                                <m:sSupPr>
                                  <m:ctrlPr>
                                    <a:rPr lang="zh-TW" sz="1600" i="1" kern="100">
                                      <a:solidFill>
                                        <a:schemeClr val="tx1"/>
                                      </a:solidFill>
                                      <a:effectLst/>
                                      <a:latin typeface="Cambria Math" panose="02040503050406030204" pitchFamily="18" charset="0"/>
                                    </a:rPr>
                                  </m:ctrlPr>
                                </m:sSupPr>
                                <m:e>
                                  <m:r>
                                    <a:rPr lang="en-US" sz="1600" b="1" i="0" kern="100">
                                      <a:solidFill>
                                        <a:schemeClr val="tx1"/>
                                      </a:solidFill>
                                      <a:effectLst/>
                                      <a:latin typeface="Cambria Math" panose="02040503050406030204" pitchFamily="18" charset="0"/>
                                    </a:rPr>
                                    <m:t>𝐰</m:t>
                                  </m:r>
                                </m:e>
                                <m:sup>
                                  <m:r>
                                    <a:rPr lang="en-US" sz="1600" kern="100">
                                      <a:solidFill>
                                        <a:schemeClr val="tx1"/>
                                      </a:solidFill>
                                      <a:effectLst/>
                                      <a:latin typeface="Cambria Math" panose="02040503050406030204" pitchFamily="18" charset="0"/>
                                    </a:rPr>
                                    <m:t>𝐻</m:t>
                                  </m:r>
                                </m:sup>
                              </m:sSup>
                              <m:r>
                                <a:rPr lang="en-US" sz="1600" kern="100">
                                  <a:solidFill>
                                    <a:schemeClr val="tx1"/>
                                  </a:solidFill>
                                  <a:effectLst/>
                                  <a:latin typeface="Cambria Math" panose="02040503050406030204" pitchFamily="18" charset="0"/>
                                </a:rPr>
                                <m:t>≡</m:t>
                              </m:r>
                              <m:sSup>
                                <m:sSupPr>
                                  <m:ctrlPr>
                                    <a:rPr lang="zh-TW"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m:t>
                                  </m:r>
                                  <m:sSubSup>
                                    <m:sSubSupPr>
                                      <m:ctrlPr>
                                        <a:rPr lang="zh-TW" sz="1600" i="1" kern="100">
                                          <a:solidFill>
                                            <a:schemeClr val="tx1"/>
                                          </a:solidFill>
                                          <a:effectLst/>
                                          <a:latin typeface="Cambria Math" panose="02040503050406030204" pitchFamily="18" charset="0"/>
                                        </a:rPr>
                                      </m:ctrlPr>
                                    </m:sSubSupPr>
                                    <m:e>
                                      <m:r>
                                        <a:rPr lang="en-US" sz="1600" b="1" i="0" kern="100">
                                          <a:solidFill>
                                            <a:schemeClr val="tx1"/>
                                          </a:solidFill>
                                          <a:effectLst/>
                                          <a:latin typeface="Cambria Math" panose="02040503050406030204" pitchFamily="18" charset="0"/>
                                        </a:rPr>
                                        <m:t>𝐰</m:t>
                                      </m:r>
                                    </m:e>
                                    <m:sub>
                                      <m:r>
                                        <a:rPr lang="en-US" sz="1600" kern="100">
                                          <a:solidFill>
                                            <a:schemeClr val="tx1"/>
                                          </a:solidFill>
                                          <a:effectLst/>
                                          <a:latin typeface="Cambria Math" panose="02040503050406030204" pitchFamily="18" charset="0"/>
                                        </a:rPr>
                                        <m:t>1</m:t>
                                      </m:r>
                                    </m:sub>
                                    <m:sup>
                                      <m:r>
                                        <a:rPr lang="en-US" sz="1600" kern="100">
                                          <a:solidFill>
                                            <a:schemeClr val="tx1"/>
                                          </a:solidFill>
                                          <a:effectLst/>
                                          <a:latin typeface="Cambria Math" panose="02040503050406030204" pitchFamily="18" charset="0"/>
                                        </a:rPr>
                                        <m:t>𝐻</m:t>
                                      </m:r>
                                    </m:sup>
                                  </m:sSubSup>
                                  <m:r>
                                    <a:rPr lang="en-US" sz="1600" kern="100">
                                      <a:solidFill>
                                        <a:schemeClr val="tx1"/>
                                      </a:solidFill>
                                      <a:effectLst/>
                                      <a:latin typeface="Cambria Math" panose="02040503050406030204" pitchFamily="18" charset="0"/>
                                    </a:rPr>
                                    <m:t>, </m:t>
                                  </m:r>
                                  <m:sSubSup>
                                    <m:sSubSupPr>
                                      <m:ctrlPr>
                                        <a:rPr lang="zh-TW" sz="1600" i="1" kern="100">
                                          <a:solidFill>
                                            <a:schemeClr val="tx1"/>
                                          </a:solidFill>
                                          <a:effectLst/>
                                          <a:latin typeface="Cambria Math" panose="02040503050406030204" pitchFamily="18" charset="0"/>
                                        </a:rPr>
                                      </m:ctrlPr>
                                    </m:sSubSupPr>
                                    <m:e>
                                      <m:r>
                                        <a:rPr lang="en-US" sz="1600" b="1" i="0" kern="100">
                                          <a:solidFill>
                                            <a:schemeClr val="tx1"/>
                                          </a:solidFill>
                                          <a:effectLst/>
                                          <a:latin typeface="Cambria Math" panose="02040503050406030204" pitchFamily="18" charset="0"/>
                                        </a:rPr>
                                        <m:t>𝐰</m:t>
                                      </m:r>
                                    </m:e>
                                    <m:sub>
                                      <m:r>
                                        <a:rPr lang="en-US" sz="1600" kern="100">
                                          <a:solidFill>
                                            <a:schemeClr val="tx1"/>
                                          </a:solidFill>
                                          <a:effectLst/>
                                          <a:latin typeface="Cambria Math" panose="02040503050406030204" pitchFamily="18" charset="0"/>
                                        </a:rPr>
                                        <m:t>2</m:t>
                                      </m:r>
                                    </m:sub>
                                    <m:sup>
                                      <m:r>
                                        <a:rPr lang="en-US" sz="1600" kern="100">
                                          <a:solidFill>
                                            <a:schemeClr val="tx1"/>
                                          </a:solidFill>
                                          <a:effectLst/>
                                          <a:latin typeface="Cambria Math" panose="02040503050406030204" pitchFamily="18" charset="0"/>
                                        </a:rPr>
                                        <m:t>𝐻</m:t>
                                      </m:r>
                                    </m:sup>
                                  </m:sSubSup>
                                  <m:r>
                                    <a:rPr lang="en-US" sz="1600" kern="100">
                                      <a:solidFill>
                                        <a:schemeClr val="tx1"/>
                                      </a:solidFill>
                                      <a:effectLst/>
                                      <a:latin typeface="Cambria Math" panose="02040503050406030204" pitchFamily="18" charset="0"/>
                                    </a:rPr>
                                    <m:t>, ..., </m:t>
                                  </m:r>
                                  <m:sSubSup>
                                    <m:sSubSupPr>
                                      <m:ctrlPr>
                                        <a:rPr lang="zh-TW" sz="1600" i="1" kern="100">
                                          <a:solidFill>
                                            <a:schemeClr val="tx1"/>
                                          </a:solidFill>
                                          <a:effectLst/>
                                          <a:latin typeface="Cambria Math" panose="02040503050406030204" pitchFamily="18" charset="0"/>
                                        </a:rPr>
                                      </m:ctrlPr>
                                    </m:sSubSupPr>
                                    <m:e>
                                      <m:r>
                                        <a:rPr lang="en-US" sz="1600" b="1" i="0" kern="100">
                                          <a:solidFill>
                                            <a:schemeClr val="tx1"/>
                                          </a:solidFill>
                                          <a:effectLst/>
                                          <a:latin typeface="Cambria Math" panose="02040503050406030204" pitchFamily="18" charset="0"/>
                                        </a:rPr>
                                        <m:t>𝐰</m:t>
                                      </m:r>
                                    </m:e>
                                    <m:sub>
                                      <m:r>
                                        <a:rPr lang="en-US" sz="1600" kern="100">
                                          <a:solidFill>
                                            <a:schemeClr val="tx1"/>
                                          </a:solidFill>
                                          <a:effectLst/>
                                          <a:latin typeface="Cambria Math" panose="02040503050406030204" pitchFamily="18" charset="0"/>
                                        </a:rPr>
                                        <m:t>𝑝</m:t>
                                      </m:r>
                                    </m:sub>
                                    <m:sup>
                                      <m:r>
                                        <a:rPr lang="en-US" sz="1600" kern="100">
                                          <a:solidFill>
                                            <a:schemeClr val="tx1"/>
                                          </a:solidFill>
                                          <a:effectLst/>
                                          <a:latin typeface="Cambria Math" panose="02040503050406030204" pitchFamily="18" charset="0"/>
                                        </a:rPr>
                                        <m:t>𝐻</m:t>
                                      </m:r>
                                    </m:sup>
                                  </m:sSubSup>
                                  <m:r>
                                    <a:rPr lang="en-US" sz="1600" kern="100">
                                      <a:solidFill>
                                        <a:schemeClr val="tx1"/>
                                      </a:solidFill>
                                      <a:effectLst/>
                                      <a:latin typeface="Cambria Math" panose="02040503050406030204" pitchFamily="18" charset="0"/>
                                    </a:rPr>
                                    <m:t>)</m:t>
                                  </m:r>
                                </m:e>
                                <m:sup>
                                  <m:r>
                                    <m:rPr>
                                      <m:sty m:val="p"/>
                                    </m:rPr>
                                    <a:rPr lang="en-US" sz="1600" b="0" i="0" kern="100">
                                      <a:solidFill>
                                        <a:schemeClr val="tx1"/>
                                      </a:solidFill>
                                      <a:effectLst/>
                                      <a:latin typeface="Cambria Math" panose="02040503050406030204" pitchFamily="18" charset="0"/>
                                    </a:rPr>
                                    <m:t>T</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a:t>
                          </a:r>
                          <a:r>
                            <a:rPr lang="en-US" sz="1600" kern="100" dirty="0">
                              <a:solidFill>
                                <a:schemeClr val="tx1"/>
                              </a:solidFill>
                              <a:effectLst/>
                              <a:latin typeface="Times New Roman" panose="02020603050405020304" pitchFamily="18" charset="0"/>
                              <a:cs typeface="Times New Roman" panose="02020603050405020304" pitchFamily="18" charset="0"/>
                            </a:rPr>
                            <a:t> </a:t>
                          </a:r>
                          <a:endParaRPr lang="zh-TW" sz="160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bSup>
                                <m:sSubSupPr>
                                  <m:ctrlPr>
                                    <a:rPr lang="zh-TW" sz="1600" i="1" kern="100">
                                      <a:solidFill>
                                        <a:schemeClr val="tx1"/>
                                      </a:solidFill>
                                      <a:effectLst/>
                                      <a:latin typeface="Cambria Math" panose="02040503050406030204" pitchFamily="18" charset="0"/>
                                    </a:rPr>
                                  </m:ctrlPr>
                                </m:sSubSupPr>
                                <m:e>
                                  <m:r>
                                    <a:rPr lang="en-US" sz="1600" b="1" i="0" kern="100">
                                      <a:solidFill>
                                        <a:schemeClr val="tx1"/>
                                      </a:solidFill>
                                      <a:effectLst/>
                                      <a:latin typeface="Cambria Math" panose="02040503050406030204" pitchFamily="18" charset="0"/>
                                    </a:rPr>
                                    <m:t>𝐰</m:t>
                                  </m:r>
                                </m:e>
                                <m:sub>
                                  <m:r>
                                    <a:rPr lang="en-US" sz="1600" kern="100">
                                      <a:solidFill>
                                        <a:schemeClr val="tx1"/>
                                      </a:solidFill>
                                      <a:effectLst/>
                                      <a:latin typeface="Cambria Math" panose="02040503050406030204" pitchFamily="18" charset="0"/>
                                    </a:rPr>
                                    <m:t>0</m:t>
                                  </m:r>
                                </m:sub>
                                <m:sup>
                                  <m:r>
                                    <a:rPr lang="en-US" sz="1600" kern="100">
                                      <a:solidFill>
                                        <a:schemeClr val="tx1"/>
                                      </a:solidFill>
                                      <a:effectLst/>
                                      <a:latin typeface="Cambria Math" panose="02040503050406030204" pitchFamily="18" charset="0"/>
                                    </a:rPr>
                                    <m:t>𝐻</m:t>
                                  </m:r>
                                </m:sup>
                              </m:sSubSup>
                              <m:r>
                                <a:rPr lang="en-US" sz="1600" kern="100">
                                  <a:solidFill>
                                    <a:schemeClr val="tx1"/>
                                  </a:solidFill>
                                  <a:effectLst/>
                                  <a:latin typeface="Cambria Math" panose="02040503050406030204" pitchFamily="18" charset="0"/>
                                </a:rPr>
                                <m:t>≡ </m:t>
                              </m:r>
                              <m:sSup>
                                <m:sSupPr>
                                  <m:ctrlPr>
                                    <a:rPr lang="zh-TW"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m:t>
                                  </m:r>
                                  <m:sSubSup>
                                    <m:sSubSupPr>
                                      <m:ctrlPr>
                                        <a:rPr lang="zh-TW" sz="1600" i="1" kern="100">
                                          <a:solidFill>
                                            <a:schemeClr val="tx1"/>
                                          </a:solidFill>
                                          <a:effectLst/>
                                          <a:latin typeface="Cambria Math" panose="02040503050406030204" pitchFamily="18" charset="0"/>
                                        </a:rPr>
                                      </m:ctrlPr>
                                    </m:sSubSupPr>
                                    <m:e>
                                      <m:r>
                                        <a:rPr lang="en-US" sz="1600" kern="100">
                                          <a:solidFill>
                                            <a:schemeClr val="tx1"/>
                                          </a:solidFill>
                                          <a:effectLst/>
                                          <a:latin typeface="Cambria Math" panose="02040503050406030204" pitchFamily="18" charset="0"/>
                                        </a:rPr>
                                        <m:t>𝑤</m:t>
                                      </m:r>
                                    </m:e>
                                    <m:sub>
                                      <m:r>
                                        <a:rPr lang="en-US" sz="1600" kern="100">
                                          <a:solidFill>
                                            <a:schemeClr val="tx1"/>
                                          </a:solidFill>
                                          <a:effectLst/>
                                          <a:latin typeface="Cambria Math" panose="02040503050406030204" pitchFamily="18" charset="0"/>
                                        </a:rPr>
                                        <m:t>1,0</m:t>
                                      </m:r>
                                    </m:sub>
                                    <m:sup>
                                      <m:r>
                                        <a:rPr lang="en-US" sz="1600" kern="100">
                                          <a:solidFill>
                                            <a:schemeClr val="tx1"/>
                                          </a:solidFill>
                                          <a:effectLst/>
                                          <a:latin typeface="Cambria Math" panose="02040503050406030204" pitchFamily="18" charset="0"/>
                                        </a:rPr>
                                        <m:t>𝐻</m:t>
                                      </m:r>
                                    </m:sup>
                                  </m:sSubSup>
                                  <m:r>
                                    <a:rPr lang="en-US" sz="1600" kern="100">
                                      <a:solidFill>
                                        <a:schemeClr val="tx1"/>
                                      </a:solidFill>
                                      <a:effectLst/>
                                      <a:latin typeface="Cambria Math" panose="02040503050406030204" pitchFamily="18" charset="0"/>
                                    </a:rPr>
                                    <m:t>, </m:t>
                                  </m:r>
                                  <m:sSubSup>
                                    <m:sSubSupPr>
                                      <m:ctrlPr>
                                        <a:rPr lang="zh-TW" sz="1600" i="1" kern="100">
                                          <a:solidFill>
                                            <a:schemeClr val="tx1"/>
                                          </a:solidFill>
                                          <a:effectLst/>
                                          <a:latin typeface="Cambria Math" panose="02040503050406030204" pitchFamily="18" charset="0"/>
                                        </a:rPr>
                                      </m:ctrlPr>
                                    </m:sSubSupPr>
                                    <m:e>
                                      <m:r>
                                        <a:rPr lang="en-US" sz="1600" kern="100">
                                          <a:solidFill>
                                            <a:schemeClr val="tx1"/>
                                          </a:solidFill>
                                          <a:effectLst/>
                                          <a:latin typeface="Cambria Math" panose="02040503050406030204" pitchFamily="18" charset="0"/>
                                        </a:rPr>
                                        <m:t>𝑤</m:t>
                                      </m:r>
                                    </m:e>
                                    <m:sub>
                                      <m:r>
                                        <a:rPr lang="en-US" sz="1600" kern="100">
                                          <a:solidFill>
                                            <a:schemeClr val="tx1"/>
                                          </a:solidFill>
                                          <a:effectLst/>
                                          <a:latin typeface="Cambria Math" panose="02040503050406030204" pitchFamily="18" charset="0"/>
                                        </a:rPr>
                                        <m:t>2,0</m:t>
                                      </m:r>
                                    </m:sub>
                                    <m:sup>
                                      <m:r>
                                        <a:rPr lang="en-US" sz="1600" kern="100">
                                          <a:solidFill>
                                            <a:schemeClr val="tx1"/>
                                          </a:solidFill>
                                          <a:effectLst/>
                                          <a:latin typeface="Cambria Math" panose="02040503050406030204" pitchFamily="18" charset="0"/>
                                        </a:rPr>
                                        <m:t>𝐻</m:t>
                                      </m:r>
                                    </m:sup>
                                  </m:sSubSup>
                                  <m:r>
                                    <a:rPr lang="en-US" sz="1600" kern="100">
                                      <a:solidFill>
                                        <a:schemeClr val="tx1"/>
                                      </a:solidFill>
                                      <a:effectLst/>
                                      <a:latin typeface="Cambria Math" panose="02040503050406030204" pitchFamily="18" charset="0"/>
                                    </a:rPr>
                                    <m:t>, ..., </m:t>
                                  </m:r>
                                  <m:sSubSup>
                                    <m:sSubSupPr>
                                      <m:ctrlPr>
                                        <a:rPr lang="zh-TW" sz="1600" i="1" kern="100">
                                          <a:solidFill>
                                            <a:schemeClr val="tx1"/>
                                          </a:solidFill>
                                          <a:effectLst/>
                                          <a:latin typeface="Cambria Math" panose="02040503050406030204" pitchFamily="18" charset="0"/>
                                        </a:rPr>
                                      </m:ctrlPr>
                                    </m:sSubSupPr>
                                    <m:e>
                                      <m:r>
                                        <a:rPr lang="en-US" sz="1600" kern="100">
                                          <a:solidFill>
                                            <a:schemeClr val="tx1"/>
                                          </a:solidFill>
                                          <a:effectLst/>
                                          <a:latin typeface="Cambria Math" panose="02040503050406030204" pitchFamily="18" charset="0"/>
                                        </a:rPr>
                                        <m:t>𝑤</m:t>
                                      </m:r>
                                    </m:e>
                                    <m:sub>
                                      <m:r>
                                        <a:rPr lang="en-US" sz="1600" kern="100">
                                          <a:solidFill>
                                            <a:schemeClr val="tx1"/>
                                          </a:solidFill>
                                          <a:effectLst/>
                                          <a:latin typeface="Cambria Math" panose="02040503050406030204" pitchFamily="18" charset="0"/>
                                        </a:rPr>
                                        <m:t>𝑝</m:t>
                                      </m:r>
                                      <m:r>
                                        <a:rPr lang="en-US" sz="1600" kern="100">
                                          <a:solidFill>
                                            <a:schemeClr val="tx1"/>
                                          </a:solidFill>
                                          <a:effectLst/>
                                          <a:latin typeface="Cambria Math" panose="02040503050406030204" pitchFamily="18" charset="0"/>
                                        </a:rPr>
                                        <m:t>,0</m:t>
                                      </m:r>
                                    </m:sub>
                                    <m:sup>
                                      <m:r>
                                        <a:rPr lang="en-US" sz="1600" kern="100">
                                          <a:solidFill>
                                            <a:schemeClr val="tx1"/>
                                          </a:solidFill>
                                          <a:effectLst/>
                                          <a:latin typeface="Cambria Math" panose="02040503050406030204" pitchFamily="18" charset="0"/>
                                        </a:rPr>
                                        <m:t>𝐻</m:t>
                                      </m:r>
                                    </m:sup>
                                  </m:sSubSup>
                                  <m:r>
                                    <a:rPr lang="en-US" sz="1600" kern="100">
                                      <a:solidFill>
                                        <a:schemeClr val="tx1"/>
                                      </a:solidFill>
                                      <a:effectLst/>
                                      <a:latin typeface="Cambria Math" panose="02040503050406030204" pitchFamily="18" charset="0"/>
                                    </a:rPr>
                                    <m:t> )</m:t>
                                  </m:r>
                                </m:e>
                                <m:sup>
                                  <m:r>
                                    <m:rPr>
                                      <m:sty m:val="p"/>
                                    </m:rPr>
                                    <a:rPr lang="en-US" sz="1600" b="0" i="0" kern="100">
                                      <a:solidFill>
                                        <a:schemeClr val="tx1"/>
                                      </a:solidFill>
                                      <a:effectLst/>
                                      <a:latin typeface="Cambria Math" panose="02040503050406030204" pitchFamily="18" charset="0"/>
                                    </a:rPr>
                                    <m:t>T</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bSup>
                                <m:sSubSupPr>
                                  <m:ctrlPr>
                                    <a:rPr lang="zh-TW" sz="1600" b="0" i="1" kern="100">
                                      <a:solidFill>
                                        <a:schemeClr val="tx1"/>
                                      </a:solidFill>
                                      <a:effectLst/>
                                      <a:latin typeface="Cambria Math" panose="02040503050406030204" pitchFamily="18" charset="0"/>
                                    </a:rPr>
                                  </m:ctrlPr>
                                </m:sSubSupPr>
                                <m:e>
                                  <m:r>
                                    <a:rPr lang="en-US" sz="1600" b="0" i="1" kern="100">
                                      <a:solidFill>
                                        <a:schemeClr val="tx1"/>
                                      </a:solidFill>
                                      <a:effectLst/>
                                      <a:latin typeface="Cambria Math" panose="02040503050406030204" pitchFamily="18" charset="0"/>
                                    </a:rPr>
                                    <m:t>𝑤</m:t>
                                  </m:r>
                                </m:e>
                                <m:sub>
                                  <m:r>
                                    <a:rPr lang="en-US" sz="1600" b="0" kern="100">
                                      <a:solidFill>
                                        <a:schemeClr val="tx1"/>
                                      </a:solidFill>
                                      <a:effectLst/>
                                      <a:latin typeface="Cambria Math" panose="02040503050406030204" pitchFamily="18" charset="0"/>
                                    </a:rPr>
                                    <m:t>0</m:t>
                                  </m:r>
                                </m:sub>
                                <m:sup>
                                  <m:r>
                                    <a:rPr lang="en-US" sz="1600" b="0" i="1" kern="100">
                                      <a:solidFill>
                                        <a:schemeClr val="tx1"/>
                                      </a:solidFill>
                                      <a:effectLst/>
                                      <a:latin typeface="Cambria Math" panose="02040503050406030204" pitchFamily="18" charset="0"/>
                                    </a:rPr>
                                    <m:t>𝑜</m:t>
                                  </m:r>
                                </m:sup>
                              </m:sSubSup>
                            </m:oMath>
                          </a14:m>
                          <a:r>
                            <a:rPr lang="en-US" sz="1600" b="0" kern="100" dirty="0">
                              <a:solidFill>
                                <a:schemeClr val="tx1"/>
                              </a:solidFill>
                              <a:effectLst/>
                              <a:latin typeface="Times New Roman" panose="02020603050405020304" pitchFamily="18" charset="0"/>
                              <a:cs typeface="Times New Roman" panose="02020603050405020304" pitchFamily="18" charset="0"/>
                            </a:rPr>
                            <a:t>: the bias value of output node; </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bSup>
                                <m:sSubSupPr>
                                  <m:ctrlPr>
                                    <a:rPr lang="zh-TW" sz="1600" b="0" i="1" kern="100">
                                      <a:solidFill>
                                        <a:schemeClr val="tx1"/>
                                      </a:solidFill>
                                      <a:effectLst/>
                                      <a:latin typeface="Cambria Math" panose="02040503050406030204" pitchFamily="18" charset="0"/>
                                    </a:rPr>
                                  </m:ctrlPr>
                                </m:sSubSupPr>
                                <m:e>
                                  <m:r>
                                    <a:rPr lang="en-US" sz="1600" b="0" i="1" kern="100">
                                      <a:solidFill>
                                        <a:schemeClr val="tx1"/>
                                      </a:solidFill>
                                      <a:effectLst/>
                                      <a:latin typeface="Cambria Math" panose="02040503050406030204" pitchFamily="18" charset="0"/>
                                    </a:rPr>
                                    <m:t>𝑤</m:t>
                                  </m:r>
                                </m:e>
                                <m:sub>
                                  <m:r>
                                    <a:rPr lang="en-US" sz="1600" b="0" i="1" kern="100">
                                      <a:solidFill>
                                        <a:schemeClr val="tx1"/>
                                      </a:solidFill>
                                      <a:effectLst/>
                                      <a:latin typeface="Cambria Math" panose="02040503050406030204" pitchFamily="18" charset="0"/>
                                    </a:rPr>
                                    <m:t>𝑖</m:t>
                                  </m:r>
                                </m:sub>
                                <m:sup>
                                  <m:r>
                                    <a:rPr lang="en-US" sz="1600" b="0" i="1" kern="100">
                                      <a:solidFill>
                                        <a:schemeClr val="tx1"/>
                                      </a:solidFill>
                                      <a:effectLst/>
                                      <a:latin typeface="Cambria Math" panose="02040503050406030204" pitchFamily="18" charset="0"/>
                                    </a:rPr>
                                    <m:t>𝑜</m:t>
                                  </m:r>
                                </m:sup>
                              </m:sSubSup>
                            </m:oMath>
                          </a14:m>
                          <a:r>
                            <a:rPr lang="en-US" sz="1600" b="0" kern="100" dirty="0">
                              <a:solidFill>
                                <a:schemeClr val="tx1"/>
                              </a:solidFill>
                              <a:effectLst/>
                              <a:latin typeface="Times New Roman" panose="02020603050405020304" pitchFamily="18" charset="0"/>
                              <a:cs typeface="Times New Roman" panose="02020603050405020304" pitchFamily="18" charset="0"/>
                            </a:rPr>
                            <a:t>: the weight between the </a:t>
                          </a: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0" i="1" kern="100">
                                      <a:solidFill>
                                        <a:schemeClr val="tx1"/>
                                      </a:solidFill>
                                      <a:effectLst/>
                                      <a:latin typeface="Cambria Math" panose="02040503050406030204" pitchFamily="18" charset="0"/>
                                    </a:rPr>
                                    <m:t>𝑖</m:t>
                                  </m:r>
                                </m:e>
                                <m:sup>
                                  <m:r>
                                    <a:rPr lang="en-US" sz="1600" b="0" i="1" kern="100">
                                      <a:solidFill>
                                        <a:schemeClr val="tx1"/>
                                      </a:solidFill>
                                      <a:effectLst/>
                                      <a:latin typeface="Cambria Math" panose="02040503050406030204" pitchFamily="18" charset="0"/>
                                    </a:rPr>
                                    <m:t>𝑡h</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 hidden node and the output node;</a:t>
                          </a:r>
                        </a:p>
                        <a:p>
                          <a:pPr marL="285750" marR="0" lvl="0" indent="-285750" algn="l" defTabSz="914400" rtl="0" eaLnBrk="1" fontAlgn="auto" latinLnBrk="0" hangingPunct="1">
                            <a:lnSpc>
                              <a:spcPts val="2220"/>
                            </a:lnSpc>
                            <a:spcBef>
                              <a:spcPts val="0"/>
                            </a:spcBef>
                            <a:spcAft>
                              <a:spcPts val="0"/>
                            </a:spcAft>
                            <a:buClrTx/>
                            <a:buSzTx/>
                            <a:buFont typeface="Arial" panose="020B0604020202020204" pitchFamily="34" charset="0"/>
                            <a:buChar char="•"/>
                            <a:tabLst/>
                            <a:defRPr/>
                          </a:pPr>
                          <a14:m>
                            <m:oMath xmlns:m="http://schemas.openxmlformats.org/officeDocument/2006/math">
                              <m:sSup>
                                <m:sSupPr>
                                  <m:ctrlPr>
                                    <a:rPr lang="zh-TW" altLang="zh-TW" sz="1600" i="1" kern="100" smtClean="0">
                                      <a:solidFill>
                                        <a:schemeClr val="tx1"/>
                                      </a:solidFill>
                                      <a:effectLst/>
                                      <a:latin typeface="Cambria Math" panose="02040503050406030204" pitchFamily="18" charset="0"/>
                                    </a:rPr>
                                  </m:ctrlPr>
                                </m:sSupPr>
                                <m:e>
                                  <m:r>
                                    <a:rPr lang="en-US" altLang="zh-TW" sz="1600" b="1" i="0" kern="100">
                                      <a:solidFill>
                                        <a:schemeClr val="tx1"/>
                                      </a:solidFill>
                                      <a:effectLst/>
                                      <a:latin typeface="Cambria Math" panose="02040503050406030204" pitchFamily="18" charset="0"/>
                                    </a:rPr>
                                    <m:t>𝐰</m:t>
                                  </m:r>
                                </m:e>
                                <m:sup>
                                  <m:r>
                                    <a:rPr lang="en-US" altLang="zh-TW" sz="1600" kern="100">
                                      <a:solidFill>
                                        <a:schemeClr val="tx1"/>
                                      </a:solidFill>
                                      <a:effectLst/>
                                      <a:latin typeface="Cambria Math" panose="02040503050406030204" pitchFamily="18" charset="0"/>
                                    </a:rPr>
                                    <m:t>𝑜</m:t>
                                  </m:r>
                                </m:sup>
                              </m:sSup>
                              <m:r>
                                <a:rPr lang="en-US" altLang="zh-TW" sz="1600" kern="100">
                                  <a:solidFill>
                                    <a:schemeClr val="tx1"/>
                                  </a:solidFill>
                                  <a:effectLst/>
                                  <a:latin typeface="Cambria Math" panose="02040503050406030204" pitchFamily="18" charset="0"/>
                                </a:rPr>
                                <m:t>≡</m:t>
                              </m:r>
                              <m:sSup>
                                <m:sSupPr>
                                  <m:ctrlPr>
                                    <a:rPr lang="zh-TW" altLang="zh-TW" sz="1600" i="1" kern="100">
                                      <a:solidFill>
                                        <a:schemeClr val="tx1"/>
                                      </a:solidFill>
                                      <a:effectLst/>
                                      <a:latin typeface="Cambria Math" panose="02040503050406030204" pitchFamily="18" charset="0"/>
                                    </a:rPr>
                                  </m:ctrlPr>
                                </m:sSupPr>
                                <m:e>
                                  <m:d>
                                    <m:dPr>
                                      <m:ctrlPr>
                                        <a:rPr lang="zh-TW" altLang="zh-TW" sz="1600" i="1" kern="100">
                                          <a:solidFill>
                                            <a:schemeClr val="tx1"/>
                                          </a:solidFill>
                                          <a:effectLst/>
                                          <a:latin typeface="Cambria Math" panose="02040503050406030204" pitchFamily="18" charset="0"/>
                                        </a:rPr>
                                      </m:ctrlPr>
                                    </m:dPr>
                                    <m:e>
                                      <m:sSubSup>
                                        <m:sSubSupPr>
                                          <m:ctrlPr>
                                            <a:rPr lang="zh-TW" altLang="zh-TW" sz="1600" i="1" kern="100">
                                              <a:solidFill>
                                                <a:schemeClr val="tx1"/>
                                              </a:solidFill>
                                              <a:effectLst/>
                                              <a:latin typeface="Cambria Math" panose="02040503050406030204" pitchFamily="18" charset="0"/>
                                            </a:rPr>
                                          </m:ctrlPr>
                                        </m:sSubSupPr>
                                        <m:e>
                                          <m:r>
                                            <a:rPr lang="en-US" altLang="zh-TW" sz="1600" kern="100">
                                              <a:solidFill>
                                                <a:schemeClr val="tx1"/>
                                              </a:solidFill>
                                              <a:effectLst/>
                                              <a:latin typeface="Cambria Math" panose="02040503050406030204" pitchFamily="18" charset="0"/>
                                            </a:rPr>
                                            <m:t>𝑤</m:t>
                                          </m:r>
                                        </m:e>
                                        <m:sub>
                                          <m:r>
                                            <a:rPr lang="en-US" altLang="zh-TW" sz="1600" kern="100">
                                              <a:solidFill>
                                                <a:schemeClr val="tx1"/>
                                              </a:solidFill>
                                              <a:effectLst/>
                                              <a:latin typeface="Cambria Math" panose="02040503050406030204" pitchFamily="18" charset="0"/>
                                            </a:rPr>
                                            <m:t>1</m:t>
                                          </m:r>
                                        </m:sub>
                                        <m:sup>
                                          <m:r>
                                            <a:rPr lang="en-US" altLang="zh-TW" sz="1600" kern="100">
                                              <a:solidFill>
                                                <a:schemeClr val="tx1"/>
                                              </a:solidFill>
                                              <a:effectLst/>
                                              <a:latin typeface="Cambria Math" panose="02040503050406030204" pitchFamily="18" charset="0"/>
                                            </a:rPr>
                                            <m:t>𝑜</m:t>
                                          </m:r>
                                        </m:sup>
                                      </m:sSubSup>
                                      <m:r>
                                        <a:rPr lang="en-US" altLang="zh-TW" sz="1600" kern="100">
                                          <a:solidFill>
                                            <a:schemeClr val="tx1"/>
                                          </a:solidFill>
                                          <a:effectLst/>
                                          <a:latin typeface="Cambria Math" panose="02040503050406030204" pitchFamily="18" charset="0"/>
                                        </a:rPr>
                                        <m:t>, </m:t>
                                      </m:r>
                                      <m:sSubSup>
                                        <m:sSubSupPr>
                                          <m:ctrlPr>
                                            <a:rPr lang="zh-TW" altLang="zh-TW" sz="1600" i="1" kern="100">
                                              <a:solidFill>
                                                <a:schemeClr val="tx1"/>
                                              </a:solidFill>
                                              <a:effectLst/>
                                              <a:latin typeface="Cambria Math" panose="02040503050406030204" pitchFamily="18" charset="0"/>
                                            </a:rPr>
                                          </m:ctrlPr>
                                        </m:sSubSupPr>
                                        <m:e>
                                          <m:r>
                                            <a:rPr lang="en-US" altLang="zh-TW" sz="1600" kern="100">
                                              <a:solidFill>
                                                <a:schemeClr val="tx1"/>
                                              </a:solidFill>
                                              <a:effectLst/>
                                              <a:latin typeface="Cambria Math" panose="02040503050406030204" pitchFamily="18" charset="0"/>
                                            </a:rPr>
                                            <m:t>𝑤</m:t>
                                          </m:r>
                                        </m:e>
                                        <m:sub>
                                          <m:r>
                                            <a:rPr lang="en-US" altLang="zh-TW" sz="1600" kern="100">
                                              <a:solidFill>
                                                <a:schemeClr val="tx1"/>
                                              </a:solidFill>
                                              <a:effectLst/>
                                              <a:latin typeface="Cambria Math" panose="02040503050406030204" pitchFamily="18" charset="0"/>
                                            </a:rPr>
                                            <m:t>2</m:t>
                                          </m:r>
                                        </m:sub>
                                        <m:sup>
                                          <m:r>
                                            <a:rPr lang="en-US" altLang="zh-TW" sz="1600" kern="100">
                                              <a:solidFill>
                                                <a:schemeClr val="tx1"/>
                                              </a:solidFill>
                                              <a:effectLst/>
                                              <a:latin typeface="Cambria Math" panose="02040503050406030204" pitchFamily="18" charset="0"/>
                                            </a:rPr>
                                            <m:t>𝑜</m:t>
                                          </m:r>
                                        </m:sup>
                                      </m:sSubSup>
                                      <m:r>
                                        <a:rPr lang="en-US" altLang="zh-TW" sz="1600" kern="100">
                                          <a:solidFill>
                                            <a:schemeClr val="tx1"/>
                                          </a:solidFill>
                                          <a:effectLst/>
                                          <a:latin typeface="Cambria Math" panose="02040503050406030204" pitchFamily="18" charset="0"/>
                                        </a:rPr>
                                        <m:t>, …, </m:t>
                                      </m:r>
                                      <m:sSubSup>
                                        <m:sSubSupPr>
                                          <m:ctrlPr>
                                            <a:rPr lang="zh-TW" altLang="zh-TW" sz="1600" i="1" kern="100">
                                              <a:solidFill>
                                                <a:schemeClr val="tx1"/>
                                              </a:solidFill>
                                              <a:effectLst/>
                                              <a:latin typeface="Cambria Math" panose="02040503050406030204" pitchFamily="18" charset="0"/>
                                            </a:rPr>
                                          </m:ctrlPr>
                                        </m:sSubSupPr>
                                        <m:e>
                                          <m:r>
                                            <a:rPr lang="en-US" altLang="zh-TW" sz="1600" kern="100">
                                              <a:solidFill>
                                                <a:schemeClr val="tx1"/>
                                              </a:solidFill>
                                              <a:effectLst/>
                                              <a:latin typeface="Cambria Math" panose="02040503050406030204" pitchFamily="18" charset="0"/>
                                            </a:rPr>
                                            <m:t>𝑤</m:t>
                                          </m:r>
                                        </m:e>
                                        <m:sub>
                                          <m:r>
                                            <a:rPr lang="en-US" altLang="zh-TW" sz="1600" kern="100">
                                              <a:solidFill>
                                                <a:schemeClr val="tx1"/>
                                              </a:solidFill>
                                              <a:effectLst/>
                                              <a:latin typeface="Cambria Math" panose="02040503050406030204" pitchFamily="18" charset="0"/>
                                            </a:rPr>
                                            <m:t>𝑝</m:t>
                                          </m:r>
                                        </m:sub>
                                        <m:sup>
                                          <m:r>
                                            <a:rPr lang="en-US" altLang="zh-TW" sz="1600" kern="100">
                                              <a:solidFill>
                                                <a:schemeClr val="tx1"/>
                                              </a:solidFill>
                                              <a:effectLst/>
                                              <a:latin typeface="Cambria Math" panose="02040503050406030204" pitchFamily="18" charset="0"/>
                                            </a:rPr>
                                            <m:t>𝑜</m:t>
                                          </m:r>
                                        </m:sup>
                                      </m:sSubSup>
                                    </m:e>
                                  </m:d>
                                </m:e>
                                <m:sup>
                                  <m:r>
                                    <m:rPr>
                                      <m:sty m:val="p"/>
                                    </m:rPr>
                                    <a:rPr lang="en-US" altLang="zh-TW" sz="1600" b="0" i="0" kern="100">
                                      <a:solidFill>
                                        <a:schemeClr val="tx1"/>
                                      </a:solidFill>
                                      <a:effectLst/>
                                      <a:latin typeface="Cambria Math" panose="02040503050406030204" pitchFamily="18" charset="0"/>
                                    </a:rPr>
                                    <m:t>T</m:t>
                                  </m:r>
                                </m:sup>
                              </m:sSup>
                              <m:r>
                                <a:rPr lang="en-US" altLang="zh-TW" sz="1600" b="0" kern="100">
                                  <a:solidFill>
                                    <a:schemeClr val="tx1"/>
                                  </a:solidFill>
                                  <a:effectLst/>
                                  <a:latin typeface="Cambria Math" panose="02040503050406030204" pitchFamily="18" charset="0"/>
                                </a:rPr>
                                <m:t>;</m:t>
                              </m:r>
                            </m:oMath>
                          </a14:m>
                          <a:endParaRPr lang="en-US"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r>
                                <a:rPr lang="en-US" sz="1600" b="1" i="0" kern="100">
                                  <a:solidFill>
                                    <a:schemeClr val="tx1"/>
                                  </a:solidFill>
                                  <a:effectLst/>
                                  <a:latin typeface="Cambria Math" panose="02040503050406030204" pitchFamily="18" charset="0"/>
                                </a:rPr>
                                <m:t>𝐰</m:t>
                              </m:r>
                              <m:r>
                                <a:rPr lang="en-US" sz="1600" kern="100">
                                  <a:solidFill>
                                    <a:schemeClr val="tx1"/>
                                  </a:solidFill>
                                  <a:effectLst/>
                                  <a:latin typeface="Cambria Math" panose="02040503050406030204" pitchFamily="18" charset="0"/>
                                </a:rPr>
                                <m:t>≡</m:t>
                              </m:r>
                              <m:d>
                                <m:dPr>
                                  <m:begChr m:val="{"/>
                                  <m:endChr m:val="}"/>
                                  <m:ctrlPr>
                                    <a:rPr lang="zh-TW" sz="1600" i="1" kern="100">
                                      <a:solidFill>
                                        <a:schemeClr val="tx1"/>
                                      </a:solidFill>
                                      <a:effectLst/>
                                      <a:latin typeface="Cambria Math" panose="02040503050406030204" pitchFamily="18" charset="0"/>
                                    </a:rPr>
                                  </m:ctrlPr>
                                </m:dPr>
                                <m:e>
                                  <m:sSup>
                                    <m:sSupPr>
                                      <m:ctrlPr>
                                        <a:rPr lang="zh-TW" sz="1600" i="1" kern="100">
                                          <a:solidFill>
                                            <a:schemeClr val="tx1"/>
                                          </a:solidFill>
                                          <a:effectLst/>
                                          <a:latin typeface="Cambria Math" panose="02040503050406030204" pitchFamily="18" charset="0"/>
                                        </a:rPr>
                                      </m:ctrlPr>
                                    </m:sSupPr>
                                    <m:e>
                                      <m:r>
                                        <a:rPr lang="en-US" sz="1600" b="1" i="0" kern="100">
                                          <a:solidFill>
                                            <a:schemeClr val="tx1"/>
                                          </a:solidFill>
                                          <a:effectLst/>
                                          <a:latin typeface="Cambria Math" panose="02040503050406030204" pitchFamily="18" charset="0"/>
                                        </a:rPr>
                                        <m:t>𝐰</m:t>
                                      </m:r>
                                    </m:e>
                                    <m:sup>
                                      <m:r>
                                        <a:rPr lang="en-US" sz="1600" kern="100">
                                          <a:solidFill>
                                            <a:schemeClr val="tx1"/>
                                          </a:solidFill>
                                          <a:effectLst/>
                                          <a:latin typeface="Cambria Math" panose="02040503050406030204" pitchFamily="18" charset="0"/>
                                        </a:rPr>
                                        <m:t>𝐻</m:t>
                                      </m:r>
                                    </m:sup>
                                  </m:sSup>
                                  <m:r>
                                    <a:rPr lang="en-US" sz="1600" kern="100">
                                      <a:solidFill>
                                        <a:schemeClr val="tx1"/>
                                      </a:solidFill>
                                      <a:effectLst/>
                                      <a:latin typeface="Cambria Math" panose="02040503050406030204" pitchFamily="18" charset="0"/>
                                    </a:rPr>
                                    <m:t>, </m:t>
                                  </m:r>
                                  <m:sSubSup>
                                    <m:sSubSupPr>
                                      <m:ctrlPr>
                                        <a:rPr lang="zh-TW" sz="1600" i="1" kern="100">
                                          <a:solidFill>
                                            <a:schemeClr val="tx1"/>
                                          </a:solidFill>
                                          <a:effectLst/>
                                          <a:latin typeface="Cambria Math" panose="02040503050406030204" pitchFamily="18" charset="0"/>
                                        </a:rPr>
                                      </m:ctrlPr>
                                    </m:sSubSupPr>
                                    <m:e>
                                      <m:r>
                                        <a:rPr lang="en-US" sz="1600" b="1" i="0" kern="100">
                                          <a:solidFill>
                                            <a:schemeClr val="tx1"/>
                                          </a:solidFill>
                                          <a:effectLst/>
                                          <a:latin typeface="Cambria Math" panose="02040503050406030204" pitchFamily="18" charset="0"/>
                                        </a:rPr>
                                        <m:t>𝐰</m:t>
                                      </m:r>
                                    </m:e>
                                    <m:sub>
                                      <m:r>
                                        <a:rPr lang="en-US" sz="1600" kern="100">
                                          <a:solidFill>
                                            <a:schemeClr val="tx1"/>
                                          </a:solidFill>
                                          <a:effectLst/>
                                          <a:latin typeface="Cambria Math" panose="02040503050406030204" pitchFamily="18" charset="0"/>
                                        </a:rPr>
                                        <m:t>0</m:t>
                                      </m:r>
                                    </m:sub>
                                    <m:sup>
                                      <m:r>
                                        <a:rPr lang="en-US" sz="1600" kern="100">
                                          <a:solidFill>
                                            <a:schemeClr val="tx1"/>
                                          </a:solidFill>
                                          <a:effectLst/>
                                          <a:latin typeface="Cambria Math" panose="02040503050406030204" pitchFamily="18" charset="0"/>
                                        </a:rPr>
                                        <m:t>𝐻</m:t>
                                      </m:r>
                                    </m:sup>
                                  </m:sSubSup>
                                  <m:r>
                                    <a:rPr lang="en-US" sz="1600" kern="100">
                                      <a:solidFill>
                                        <a:schemeClr val="tx1"/>
                                      </a:solidFill>
                                      <a:effectLst/>
                                      <a:latin typeface="Cambria Math" panose="02040503050406030204" pitchFamily="18" charset="0"/>
                                    </a:rPr>
                                    <m:t>, </m:t>
                                  </m:r>
                                  <m:sSup>
                                    <m:sSupPr>
                                      <m:ctrlPr>
                                        <a:rPr lang="zh-TW" sz="1600" i="1" kern="100">
                                          <a:solidFill>
                                            <a:schemeClr val="tx1"/>
                                          </a:solidFill>
                                          <a:effectLst/>
                                          <a:latin typeface="Cambria Math" panose="02040503050406030204" pitchFamily="18" charset="0"/>
                                        </a:rPr>
                                      </m:ctrlPr>
                                    </m:sSupPr>
                                    <m:e>
                                      <m:r>
                                        <a:rPr lang="en-US" sz="1600" b="1" i="0" kern="100">
                                          <a:solidFill>
                                            <a:schemeClr val="tx1"/>
                                          </a:solidFill>
                                          <a:effectLst/>
                                          <a:latin typeface="Cambria Math" panose="02040503050406030204" pitchFamily="18" charset="0"/>
                                        </a:rPr>
                                        <m:t>𝐰</m:t>
                                      </m:r>
                                    </m:e>
                                    <m:sup>
                                      <m:r>
                                        <a:rPr lang="en-US" sz="1600" kern="100">
                                          <a:solidFill>
                                            <a:schemeClr val="tx1"/>
                                          </a:solidFill>
                                          <a:effectLst/>
                                          <a:latin typeface="Cambria Math" panose="02040503050406030204" pitchFamily="18" charset="0"/>
                                        </a:rPr>
                                        <m:t>𝑜</m:t>
                                      </m:r>
                                    </m:sup>
                                  </m:sSup>
                                  <m:r>
                                    <a:rPr lang="en-US" sz="1600" kern="100">
                                      <a:solidFill>
                                        <a:schemeClr val="tx1"/>
                                      </a:solidFill>
                                      <a:effectLst/>
                                      <a:latin typeface="Cambria Math" panose="02040503050406030204" pitchFamily="18" charset="0"/>
                                    </a:rPr>
                                    <m:t>, </m:t>
                                  </m:r>
                                  <m:sSubSup>
                                    <m:sSubSupPr>
                                      <m:ctrlPr>
                                        <a:rPr lang="zh-TW" sz="1600" i="1" kern="100">
                                          <a:solidFill>
                                            <a:schemeClr val="tx1"/>
                                          </a:solidFill>
                                          <a:effectLst/>
                                          <a:latin typeface="Cambria Math" panose="02040503050406030204" pitchFamily="18" charset="0"/>
                                        </a:rPr>
                                      </m:ctrlPr>
                                    </m:sSubSupPr>
                                    <m:e>
                                      <m:r>
                                        <a:rPr lang="en-US" sz="1600" kern="100">
                                          <a:solidFill>
                                            <a:schemeClr val="tx1"/>
                                          </a:solidFill>
                                          <a:effectLst/>
                                          <a:latin typeface="Cambria Math" panose="02040503050406030204" pitchFamily="18" charset="0"/>
                                        </a:rPr>
                                        <m:t>𝑤</m:t>
                                      </m:r>
                                    </m:e>
                                    <m:sub>
                                      <m:r>
                                        <a:rPr lang="en-US" sz="1600" kern="100">
                                          <a:solidFill>
                                            <a:schemeClr val="tx1"/>
                                          </a:solidFill>
                                          <a:effectLst/>
                                          <a:latin typeface="Cambria Math" panose="02040503050406030204" pitchFamily="18" charset="0"/>
                                        </a:rPr>
                                        <m:t>0</m:t>
                                      </m:r>
                                    </m:sub>
                                    <m:sup>
                                      <m:r>
                                        <a:rPr lang="en-US" sz="1600" kern="100">
                                          <a:solidFill>
                                            <a:schemeClr val="tx1"/>
                                          </a:solidFill>
                                          <a:effectLst/>
                                          <a:latin typeface="Cambria Math" panose="02040503050406030204" pitchFamily="18" charset="0"/>
                                        </a:rPr>
                                        <m:t>𝑜</m:t>
                                      </m:r>
                                    </m:sup>
                                  </m:sSubSup>
                                </m:e>
                              </m:d>
                              <m:r>
                                <a:rPr lang="en-US" sz="1600" kern="100">
                                  <a:solidFill>
                                    <a:schemeClr val="tx1"/>
                                  </a:solidFill>
                                  <a:effectLst/>
                                  <a:latin typeface="Cambria Math" panose="02040503050406030204" pitchFamily="18" charset="0"/>
                                </a:rPr>
                                <m:t>;</m:t>
                              </m:r>
                            </m:oMath>
                          </a14:m>
                          <a:endParaRPr lang="zh-TW" sz="160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bSup>
                                <m:sSubSupPr>
                                  <m:ctrlPr>
                                    <a:rPr lang="zh-TW" sz="1600" b="0" i="1" kern="100">
                                      <a:solidFill>
                                        <a:schemeClr val="tx1"/>
                                      </a:solidFill>
                                      <a:effectLst/>
                                      <a:latin typeface="Cambria Math" panose="02040503050406030204" pitchFamily="18" charset="0"/>
                                    </a:rPr>
                                  </m:ctrlPr>
                                </m:sSubSupPr>
                                <m:e>
                                  <m:r>
                                    <a:rPr lang="en-US" sz="1600" b="0" i="1" kern="100">
                                      <a:solidFill>
                                        <a:schemeClr val="tx1"/>
                                      </a:solidFill>
                                      <a:effectLst/>
                                      <a:latin typeface="Cambria Math" panose="02040503050406030204" pitchFamily="18" charset="0"/>
                                    </a:rPr>
                                    <m:t>𝑎</m:t>
                                  </m:r>
                                </m:e>
                                <m:sub>
                                  <m:r>
                                    <a:rPr lang="en-US" sz="1600" b="0" i="1" kern="100">
                                      <a:solidFill>
                                        <a:schemeClr val="tx1"/>
                                      </a:solidFill>
                                      <a:effectLst/>
                                      <a:latin typeface="Cambria Math" panose="02040503050406030204" pitchFamily="18" charset="0"/>
                                    </a:rPr>
                                    <m:t>𝑖</m:t>
                                  </m:r>
                                </m:sub>
                                <m:sup>
                                  <m:r>
                                    <a:rPr lang="en-US" sz="1600" b="0" i="1" kern="100">
                                      <a:solidFill>
                                        <a:schemeClr val="tx1"/>
                                      </a:solidFill>
                                      <a:effectLst/>
                                      <a:latin typeface="Cambria Math" panose="02040503050406030204" pitchFamily="18" charset="0"/>
                                    </a:rPr>
                                    <m:t>𝑐</m:t>
                                  </m:r>
                                </m:sup>
                              </m:sSubSup>
                            </m:oMath>
                          </a14:m>
                          <a:r>
                            <a:rPr lang="en-US" sz="1600" b="0" kern="100" dirty="0">
                              <a:solidFill>
                                <a:schemeClr val="tx1"/>
                              </a:solidFill>
                              <a:effectLst/>
                              <a:latin typeface="Times New Roman" panose="02020603050405020304" pitchFamily="18" charset="0"/>
                              <a:cs typeface="Times New Roman" panose="02020603050405020304" pitchFamily="18" charset="0"/>
                            </a:rPr>
                            <a:t>: the activation value of </a:t>
                          </a: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0" i="1" kern="100">
                                      <a:solidFill>
                                        <a:schemeClr val="tx1"/>
                                      </a:solidFill>
                                      <a:effectLst/>
                                      <a:latin typeface="Cambria Math" panose="02040503050406030204" pitchFamily="18" charset="0"/>
                                    </a:rPr>
                                    <m:t>𝑖</m:t>
                                  </m:r>
                                </m:e>
                                <m:sup>
                                  <m:r>
                                    <a:rPr lang="en-US" sz="1600" b="0" i="1" kern="100">
                                      <a:solidFill>
                                        <a:schemeClr val="tx1"/>
                                      </a:solidFill>
                                      <a:effectLst/>
                                      <a:latin typeface="Cambria Math" panose="02040503050406030204" pitchFamily="18" charset="0"/>
                                    </a:rPr>
                                    <m:t>𝑡h</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 hidden node corresponding to </a:t>
                          </a: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1" i="0" kern="100">
                                      <a:solidFill>
                                        <a:schemeClr val="tx1"/>
                                      </a:solidFill>
                                      <a:effectLst/>
                                      <a:latin typeface="Cambria Math" panose="02040503050406030204" pitchFamily="18" charset="0"/>
                                    </a:rPr>
                                    <m:t>𝐱</m:t>
                                  </m:r>
                                </m:e>
                                <m:sup>
                                  <m:r>
                                    <a:rPr lang="en-US" sz="1600" b="0" i="1" kern="100">
                                      <a:solidFill>
                                        <a:schemeClr val="tx1"/>
                                      </a:solidFill>
                                      <a:effectLst/>
                                      <a:latin typeface="Cambria Math" panose="02040503050406030204" pitchFamily="18" charset="0"/>
                                    </a:rPr>
                                    <m:t>𝑐</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p>
                                <m:sSupPr>
                                  <m:ctrlPr>
                                    <a:rPr lang="zh-TW" sz="1600" i="1" kern="100">
                                      <a:solidFill>
                                        <a:schemeClr val="tx1"/>
                                      </a:solidFill>
                                      <a:effectLst/>
                                      <a:latin typeface="Cambria Math" panose="02040503050406030204" pitchFamily="18" charset="0"/>
                                    </a:rPr>
                                  </m:ctrlPr>
                                </m:sSupPr>
                                <m:e>
                                  <m:r>
                                    <a:rPr lang="en-US" sz="1600" b="1" i="0" kern="100">
                                      <a:solidFill>
                                        <a:schemeClr val="tx1"/>
                                      </a:solidFill>
                                      <a:effectLst/>
                                      <a:latin typeface="Cambria Math" panose="02040503050406030204" pitchFamily="18" charset="0"/>
                                    </a:rPr>
                                    <m:t>𝐚</m:t>
                                  </m:r>
                                </m:e>
                                <m:sup>
                                  <m:r>
                                    <a:rPr lang="en-US" sz="1600" kern="100">
                                      <a:solidFill>
                                        <a:schemeClr val="tx1"/>
                                      </a:solidFill>
                                      <a:effectLst/>
                                      <a:latin typeface="Cambria Math" panose="02040503050406030204" pitchFamily="18" charset="0"/>
                                    </a:rPr>
                                    <m:t>𝑐</m:t>
                                  </m:r>
                                </m:sup>
                              </m:sSup>
                              <m:r>
                                <a:rPr lang="en-US" sz="1600" kern="100">
                                  <a:solidFill>
                                    <a:schemeClr val="tx1"/>
                                  </a:solidFill>
                                  <a:effectLst/>
                                  <a:latin typeface="Cambria Math" panose="02040503050406030204" pitchFamily="18" charset="0"/>
                                </a:rPr>
                                <m:t>≡</m:t>
                              </m:r>
                              <m:sSup>
                                <m:sSupPr>
                                  <m:ctrlPr>
                                    <a:rPr lang="zh-TW" sz="1600" i="1" kern="100">
                                      <a:solidFill>
                                        <a:schemeClr val="tx1"/>
                                      </a:solidFill>
                                      <a:effectLst/>
                                      <a:latin typeface="Cambria Math" panose="02040503050406030204" pitchFamily="18" charset="0"/>
                                    </a:rPr>
                                  </m:ctrlPr>
                                </m:sSupPr>
                                <m:e>
                                  <m:d>
                                    <m:dPr>
                                      <m:ctrlPr>
                                        <a:rPr lang="zh-TW" sz="1600" i="1" kern="100">
                                          <a:solidFill>
                                            <a:schemeClr val="tx1"/>
                                          </a:solidFill>
                                          <a:effectLst/>
                                          <a:latin typeface="Cambria Math" panose="02040503050406030204" pitchFamily="18" charset="0"/>
                                        </a:rPr>
                                      </m:ctrlPr>
                                    </m:dPr>
                                    <m:e>
                                      <m:sSubSup>
                                        <m:sSubSupPr>
                                          <m:ctrlPr>
                                            <a:rPr lang="zh-TW" sz="1600" i="1" kern="100">
                                              <a:solidFill>
                                                <a:schemeClr val="tx1"/>
                                              </a:solidFill>
                                              <a:effectLst/>
                                              <a:latin typeface="Cambria Math" panose="02040503050406030204" pitchFamily="18" charset="0"/>
                                            </a:rPr>
                                          </m:ctrlPr>
                                        </m:sSubSupPr>
                                        <m:e>
                                          <m:r>
                                            <a:rPr lang="en-US" sz="1600" kern="100">
                                              <a:solidFill>
                                                <a:schemeClr val="tx1"/>
                                              </a:solidFill>
                                              <a:effectLst/>
                                              <a:latin typeface="Cambria Math" panose="02040503050406030204" pitchFamily="18" charset="0"/>
                                            </a:rPr>
                                            <m:t>𝑎</m:t>
                                          </m:r>
                                        </m:e>
                                        <m:sub>
                                          <m:r>
                                            <a:rPr lang="en-US" sz="1600" kern="100">
                                              <a:solidFill>
                                                <a:schemeClr val="tx1"/>
                                              </a:solidFill>
                                              <a:effectLst/>
                                              <a:latin typeface="Cambria Math" panose="02040503050406030204" pitchFamily="18" charset="0"/>
                                            </a:rPr>
                                            <m:t>1</m:t>
                                          </m:r>
                                        </m:sub>
                                        <m:sup>
                                          <m:r>
                                            <a:rPr lang="en-US" sz="1600" kern="100">
                                              <a:solidFill>
                                                <a:schemeClr val="tx1"/>
                                              </a:solidFill>
                                              <a:effectLst/>
                                              <a:latin typeface="Cambria Math" panose="02040503050406030204" pitchFamily="18" charset="0"/>
                                            </a:rPr>
                                            <m:t>𝑐</m:t>
                                          </m:r>
                                        </m:sup>
                                      </m:sSubSup>
                                      <m:r>
                                        <a:rPr lang="en-US" sz="1600" kern="100">
                                          <a:solidFill>
                                            <a:schemeClr val="tx1"/>
                                          </a:solidFill>
                                          <a:effectLst/>
                                          <a:latin typeface="Cambria Math" panose="02040503050406030204" pitchFamily="18" charset="0"/>
                                        </a:rPr>
                                        <m:t>, </m:t>
                                      </m:r>
                                      <m:sSubSup>
                                        <m:sSubSupPr>
                                          <m:ctrlPr>
                                            <a:rPr lang="zh-TW" sz="1600" i="1" kern="100">
                                              <a:solidFill>
                                                <a:schemeClr val="tx1"/>
                                              </a:solidFill>
                                              <a:effectLst/>
                                              <a:latin typeface="Cambria Math" panose="02040503050406030204" pitchFamily="18" charset="0"/>
                                            </a:rPr>
                                          </m:ctrlPr>
                                        </m:sSubSupPr>
                                        <m:e>
                                          <m:r>
                                            <a:rPr lang="en-US" sz="1600" kern="100">
                                              <a:solidFill>
                                                <a:schemeClr val="tx1"/>
                                              </a:solidFill>
                                              <a:effectLst/>
                                              <a:latin typeface="Cambria Math" panose="02040503050406030204" pitchFamily="18" charset="0"/>
                                            </a:rPr>
                                            <m:t>𝑎</m:t>
                                          </m:r>
                                        </m:e>
                                        <m:sub>
                                          <m:r>
                                            <a:rPr lang="en-US" sz="1600" kern="100">
                                              <a:solidFill>
                                                <a:schemeClr val="tx1"/>
                                              </a:solidFill>
                                              <a:effectLst/>
                                              <a:latin typeface="Cambria Math" panose="02040503050406030204" pitchFamily="18" charset="0"/>
                                            </a:rPr>
                                            <m:t>2</m:t>
                                          </m:r>
                                        </m:sub>
                                        <m:sup>
                                          <m:r>
                                            <a:rPr lang="en-US" sz="1600" kern="100">
                                              <a:solidFill>
                                                <a:schemeClr val="tx1"/>
                                              </a:solidFill>
                                              <a:effectLst/>
                                              <a:latin typeface="Cambria Math" panose="02040503050406030204" pitchFamily="18" charset="0"/>
                                            </a:rPr>
                                            <m:t>𝑐</m:t>
                                          </m:r>
                                        </m:sup>
                                      </m:sSubSup>
                                      <m:r>
                                        <a:rPr lang="en-US" sz="1600" kern="100">
                                          <a:solidFill>
                                            <a:schemeClr val="tx1"/>
                                          </a:solidFill>
                                          <a:effectLst/>
                                          <a:latin typeface="Cambria Math" panose="02040503050406030204" pitchFamily="18" charset="0"/>
                                        </a:rPr>
                                        <m:t>, …,</m:t>
                                      </m:r>
                                      <m:sSubSup>
                                        <m:sSubSupPr>
                                          <m:ctrlPr>
                                            <a:rPr lang="zh-TW" sz="1600" i="1" kern="100">
                                              <a:solidFill>
                                                <a:schemeClr val="tx1"/>
                                              </a:solidFill>
                                              <a:effectLst/>
                                              <a:latin typeface="Cambria Math" panose="02040503050406030204" pitchFamily="18" charset="0"/>
                                            </a:rPr>
                                          </m:ctrlPr>
                                        </m:sSubSupPr>
                                        <m:e>
                                          <m:r>
                                            <a:rPr lang="en-US" sz="1600" kern="100">
                                              <a:solidFill>
                                                <a:schemeClr val="tx1"/>
                                              </a:solidFill>
                                              <a:effectLst/>
                                              <a:latin typeface="Cambria Math" panose="02040503050406030204" pitchFamily="18" charset="0"/>
                                            </a:rPr>
                                            <m:t>𝑎</m:t>
                                          </m:r>
                                        </m:e>
                                        <m:sub>
                                          <m:r>
                                            <a:rPr lang="en-US" sz="1600" kern="100">
                                              <a:solidFill>
                                                <a:schemeClr val="tx1"/>
                                              </a:solidFill>
                                              <a:effectLst/>
                                              <a:latin typeface="Cambria Math" panose="02040503050406030204" pitchFamily="18" charset="0"/>
                                            </a:rPr>
                                            <m:t>𝑝</m:t>
                                          </m:r>
                                        </m:sub>
                                        <m:sup>
                                          <m:r>
                                            <a:rPr lang="en-US" sz="1600" kern="100">
                                              <a:solidFill>
                                                <a:schemeClr val="tx1"/>
                                              </a:solidFill>
                                              <a:effectLst/>
                                              <a:latin typeface="Cambria Math" panose="02040503050406030204" pitchFamily="18" charset="0"/>
                                            </a:rPr>
                                            <m:t>𝑐</m:t>
                                          </m:r>
                                        </m:sup>
                                      </m:sSubSup>
                                    </m:e>
                                  </m:d>
                                </m:e>
                                <m:sup>
                                  <m:r>
                                    <m:rPr>
                                      <m:sty m:val="p"/>
                                    </m:rPr>
                                    <a:rPr lang="en-US" sz="1600" b="0" i="0" kern="100">
                                      <a:solidFill>
                                        <a:schemeClr val="tx1"/>
                                      </a:solidFill>
                                      <a:effectLst/>
                                      <a:latin typeface="Cambria Math" panose="02040503050406030204" pitchFamily="18" charset="0"/>
                                    </a:rPr>
                                    <m:t>T</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r>
                                <a:rPr lang="en-US" sz="1600" b="0" i="1" kern="100" smtClean="0">
                                  <a:solidFill>
                                    <a:srgbClr val="FF0000"/>
                                  </a:solidFill>
                                  <a:effectLst/>
                                  <a:latin typeface="Cambria Math" panose="02040503050406030204" pitchFamily="18" charset="0"/>
                                </a:rPr>
                                <m:t>𝑓</m:t>
                              </m:r>
                              <m:r>
                                <a:rPr lang="en-US" sz="1600" b="0" kern="100">
                                  <a:solidFill>
                                    <a:srgbClr val="FF0000"/>
                                  </a:solidFill>
                                  <a:effectLst/>
                                  <a:latin typeface="Cambria Math" panose="02040503050406030204" pitchFamily="18" charset="0"/>
                                </a:rPr>
                                <m:t>(</m:t>
                              </m:r>
                              <m:sSup>
                                <m:sSupPr>
                                  <m:ctrlPr>
                                    <a:rPr lang="zh-TW" sz="1600" b="0" i="1" kern="100">
                                      <a:solidFill>
                                        <a:srgbClr val="FF0000"/>
                                      </a:solidFill>
                                      <a:effectLst/>
                                      <a:latin typeface="Cambria Math" panose="02040503050406030204" pitchFamily="18" charset="0"/>
                                    </a:rPr>
                                  </m:ctrlPr>
                                </m:sSupPr>
                                <m:e>
                                  <m:r>
                                    <a:rPr lang="en-US" sz="1600" b="1" i="0" kern="100">
                                      <a:solidFill>
                                        <a:srgbClr val="FF0000"/>
                                      </a:solidFill>
                                      <a:effectLst/>
                                      <a:latin typeface="Cambria Math" panose="02040503050406030204" pitchFamily="18" charset="0"/>
                                    </a:rPr>
                                    <m:t>𝐱</m:t>
                                  </m:r>
                                </m:e>
                                <m:sup>
                                  <m:r>
                                    <a:rPr lang="en-US" sz="1600" b="0" i="1" kern="100">
                                      <a:solidFill>
                                        <a:srgbClr val="FF0000"/>
                                      </a:solidFill>
                                      <a:effectLst/>
                                      <a:latin typeface="Cambria Math" panose="02040503050406030204" pitchFamily="18" charset="0"/>
                                    </a:rPr>
                                    <m:t>𝑐</m:t>
                                  </m:r>
                                </m:sup>
                              </m:sSup>
                              <m:r>
                                <a:rPr lang="en-US" sz="1600" b="0" kern="100">
                                  <a:solidFill>
                                    <a:srgbClr val="FF0000"/>
                                  </a:solidFill>
                                  <a:effectLst/>
                                  <a:latin typeface="Cambria Math" panose="02040503050406030204" pitchFamily="18" charset="0"/>
                                </a:rPr>
                                <m:t>, </m:t>
                              </m:r>
                              <m:r>
                                <a:rPr lang="en-US" sz="1600" b="1" i="0" kern="100">
                                  <a:solidFill>
                                    <a:srgbClr val="FF0000"/>
                                  </a:solidFill>
                                  <a:effectLst/>
                                  <a:latin typeface="Cambria Math" panose="02040503050406030204" pitchFamily="18" charset="0"/>
                                </a:rPr>
                                <m:t>𝐰</m:t>
                              </m:r>
                              <m:r>
                                <a:rPr lang="en-US" sz="1600" b="0" kern="100">
                                  <a:solidFill>
                                    <a:srgbClr val="FF0000"/>
                                  </a:solidFill>
                                  <a:effectLst/>
                                  <a:latin typeface="Cambria Math" panose="02040503050406030204" pitchFamily="18" charset="0"/>
                                </a:rPr>
                                <m:t>)</m:t>
                              </m:r>
                            </m:oMath>
                          </a14:m>
                          <a:r>
                            <a:rPr lang="en-US" altLang="zh-TW" sz="1600" b="0" kern="100" dirty="0">
                              <a:solidFill>
                                <a:srgbClr val="FF0000"/>
                              </a:solidFill>
                              <a:effectLst/>
                            </a:rPr>
                            <a:t> </a:t>
                          </a:r>
                          <a14:m>
                            <m:oMath xmlns:m="http://schemas.openxmlformats.org/officeDocument/2006/math">
                              <m:r>
                                <a:rPr lang="en-US" altLang="zh-TW" sz="1600" b="0" kern="100">
                                  <a:solidFill>
                                    <a:srgbClr val="FF0000"/>
                                  </a:solidFill>
                                  <a:effectLst/>
                                  <a:latin typeface="Cambria Math" panose="02040503050406030204" pitchFamily="18" charset="0"/>
                                </a:rPr>
                                <m:t>∈</m:t>
                              </m:r>
                            </m:oMath>
                          </a14:m>
                          <a:r>
                            <a:rPr lang="en-US" altLang="zh-TW" sz="1600" b="0" kern="100" dirty="0">
                              <a:solidFill>
                                <a:srgbClr val="FF0000"/>
                              </a:solidFill>
                              <a:effectLst/>
                              <a:latin typeface="Times New Roman" panose="02020603050405020304" pitchFamily="18" charset="0"/>
                              <a:cs typeface="Times New Roman" panose="02020603050405020304" pitchFamily="18" charset="0"/>
                            </a:rPr>
                            <a:t> R</a:t>
                          </a:r>
                          <a:r>
                            <a:rPr lang="en-US" sz="1600" b="0" kern="100" dirty="0">
                              <a:solidFill>
                                <a:schemeClr val="tx1"/>
                              </a:solidFill>
                              <a:effectLst/>
                              <a:latin typeface="Times New Roman" panose="02020603050405020304" pitchFamily="18" charset="0"/>
                              <a:cs typeface="Times New Roman" panose="02020603050405020304" pitchFamily="18" charset="0"/>
                            </a:rPr>
                            <a:t>: the output value of SLFN corresponding to </a:t>
                          </a: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1" i="0" kern="100">
                                      <a:solidFill>
                                        <a:schemeClr val="tx1"/>
                                      </a:solidFill>
                                      <a:effectLst/>
                                      <a:latin typeface="Cambria Math" panose="02040503050406030204" pitchFamily="18" charset="0"/>
                                    </a:rPr>
                                    <m:t>𝐱</m:t>
                                  </m:r>
                                </m:e>
                                <m:sup>
                                  <m:r>
                                    <a:rPr lang="en-US" sz="1600" b="0" i="1" kern="100">
                                      <a:solidFill>
                                        <a:schemeClr val="tx1"/>
                                      </a:solidFill>
                                      <a:effectLst/>
                                      <a:latin typeface="Cambria Math" panose="02040503050406030204" pitchFamily="18" charset="0"/>
                                    </a:rPr>
                                    <m:t>𝑐</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 </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0" i="1" kern="100">
                                      <a:solidFill>
                                        <a:schemeClr val="tx1"/>
                                      </a:solidFill>
                                      <a:effectLst/>
                                      <a:latin typeface="Cambria Math" panose="02040503050406030204" pitchFamily="18" charset="0"/>
                                    </a:rPr>
                                    <m:t>𝑦</m:t>
                                  </m:r>
                                </m:e>
                                <m:sup>
                                  <m:r>
                                    <a:rPr lang="en-US" sz="1600" b="0" i="1" kern="100">
                                      <a:solidFill>
                                        <a:schemeClr val="tx1"/>
                                      </a:solidFill>
                                      <a:effectLst/>
                                      <a:latin typeface="Cambria Math" panose="02040503050406030204" pitchFamily="18" charset="0"/>
                                    </a:rPr>
                                    <m:t>𝑐</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 the desired output value corresponding to </a:t>
                          </a:r>
                          <a14:m>
                            <m:oMath xmlns:m="http://schemas.openxmlformats.org/officeDocument/2006/math">
                              <m:sSup>
                                <m:sSupPr>
                                  <m:ctrlPr>
                                    <a:rPr lang="zh-TW" sz="1600" b="0" i="1" kern="100">
                                      <a:solidFill>
                                        <a:schemeClr val="tx1"/>
                                      </a:solidFill>
                                      <a:effectLst/>
                                      <a:latin typeface="Cambria Math" panose="02040503050406030204" pitchFamily="18" charset="0"/>
                                    </a:rPr>
                                  </m:ctrlPr>
                                </m:sSupPr>
                                <m:e>
                                  <m:r>
                                    <a:rPr lang="en-US" sz="1600" b="1" i="0" kern="100">
                                      <a:solidFill>
                                        <a:schemeClr val="tx1"/>
                                      </a:solidFill>
                                      <a:effectLst/>
                                      <a:latin typeface="Cambria Math" panose="02040503050406030204" pitchFamily="18" charset="0"/>
                                    </a:rPr>
                                    <m:t>𝐱</m:t>
                                  </m:r>
                                </m:e>
                                <m:sup>
                                  <m:r>
                                    <a:rPr lang="en-US" sz="1600" b="0" i="1" kern="100">
                                      <a:solidFill>
                                        <a:schemeClr val="tx1"/>
                                      </a:solidFill>
                                      <a:effectLst/>
                                      <a:latin typeface="Cambria Math" panose="02040503050406030204" pitchFamily="18" charset="0"/>
                                    </a:rPr>
                                    <m:t>𝑐</m:t>
                                  </m:r>
                                </m:sup>
                              </m:sSup>
                            </m:oMath>
                          </a14:m>
                          <a:r>
                            <a:rPr lang="en-US" sz="1600" b="0" kern="100" dirty="0">
                              <a:solidFill>
                                <a:schemeClr val="tx1"/>
                              </a:solidFill>
                              <a:effectLst/>
                              <a:latin typeface="Times New Roman" panose="02020603050405020304" pitchFamily="18" charset="0"/>
                              <a:cs typeface="Times New Roman" panose="02020603050405020304" pitchFamily="18" charset="0"/>
                            </a:rPr>
                            <a:t>;</a:t>
                          </a:r>
                          <a:endParaRPr lang="zh-TW" sz="1600" b="0" kern="10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ts val="2220"/>
                            </a:lnSpc>
                            <a:buFont typeface="Arial" panose="020B0604020202020204" pitchFamily="34" charset="0"/>
                            <a:buChar char="•"/>
                          </a:pPr>
                          <a14:m>
                            <m:oMath xmlns:m="http://schemas.openxmlformats.org/officeDocument/2006/math">
                              <m:sSup>
                                <m:sSupPr>
                                  <m:ctrlPr>
                                    <a:rPr lang="zh-TW"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𝑒</m:t>
                                  </m:r>
                                </m:e>
                                <m:sup>
                                  <m:r>
                                    <a:rPr lang="en-US" sz="1600" kern="100">
                                      <a:solidFill>
                                        <a:schemeClr val="tx1"/>
                                      </a:solidFill>
                                      <a:effectLst/>
                                      <a:latin typeface="Cambria Math" panose="02040503050406030204" pitchFamily="18" charset="0"/>
                                    </a:rPr>
                                    <m:t>𝑐</m:t>
                                  </m:r>
                                </m:sup>
                              </m:sSup>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𝑓</m:t>
                              </m:r>
                              <m:d>
                                <m:dPr>
                                  <m:ctrlPr>
                                    <a:rPr lang="zh-TW" sz="1600" i="1" kern="100">
                                      <a:solidFill>
                                        <a:schemeClr val="tx1"/>
                                      </a:solidFill>
                                      <a:effectLst/>
                                      <a:latin typeface="Cambria Math" panose="02040503050406030204" pitchFamily="18" charset="0"/>
                                    </a:rPr>
                                  </m:ctrlPr>
                                </m:dPr>
                                <m:e>
                                  <m:sSup>
                                    <m:sSupPr>
                                      <m:ctrlPr>
                                        <a:rPr lang="zh-TW" sz="1600" i="1" kern="100">
                                          <a:solidFill>
                                            <a:schemeClr val="tx1"/>
                                          </a:solidFill>
                                          <a:effectLst/>
                                          <a:latin typeface="Cambria Math" panose="02040503050406030204" pitchFamily="18" charset="0"/>
                                        </a:rPr>
                                      </m:ctrlPr>
                                    </m:sSupPr>
                                    <m:e>
                                      <m:r>
                                        <a:rPr lang="en-US" sz="1600" b="1" i="0" kern="100">
                                          <a:solidFill>
                                            <a:schemeClr val="tx1"/>
                                          </a:solidFill>
                                          <a:effectLst/>
                                          <a:latin typeface="Cambria Math" panose="02040503050406030204" pitchFamily="18" charset="0"/>
                                        </a:rPr>
                                        <m:t>𝐱</m:t>
                                      </m:r>
                                    </m:e>
                                    <m:sup>
                                      <m:r>
                                        <a:rPr lang="en-US" sz="1600" kern="100">
                                          <a:solidFill>
                                            <a:schemeClr val="tx1"/>
                                          </a:solidFill>
                                          <a:effectLst/>
                                          <a:latin typeface="Cambria Math" panose="02040503050406030204" pitchFamily="18" charset="0"/>
                                        </a:rPr>
                                        <m:t>𝑐</m:t>
                                      </m:r>
                                    </m:sup>
                                  </m:sSup>
                                  <m:r>
                                    <a:rPr lang="en-US" sz="1600" kern="100">
                                      <a:solidFill>
                                        <a:schemeClr val="tx1"/>
                                      </a:solidFill>
                                      <a:effectLst/>
                                      <a:latin typeface="Cambria Math" panose="02040503050406030204" pitchFamily="18" charset="0"/>
                                    </a:rPr>
                                    <m:t>, </m:t>
                                  </m:r>
                                  <m:r>
                                    <a:rPr lang="en-US" sz="1600" b="1" i="0" kern="100">
                                      <a:solidFill>
                                        <a:schemeClr val="tx1"/>
                                      </a:solidFill>
                                      <a:effectLst/>
                                      <a:latin typeface="Cambria Math" panose="02040503050406030204" pitchFamily="18" charset="0"/>
                                    </a:rPr>
                                    <m:t>𝐰</m:t>
                                  </m:r>
                                </m:e>
                              </m:d>
                              <m:r>
                                <a:rPr lang="en-US" sz="1600" kern="100">
                                  <a:solidFill>
                                    <a:schemeClr val="tx1"/>
                                  </a:solidFill>
                                  <a:effectLst/>
                                  <a:latin typeface="Cambria Math" panose="02040503050406030204" pitchFamily="18" charset="0"/>
                                </a:rPr>
                                <m:t>−</m:t>
                              </m:r>
                              <m:sSup>
                                <m:sSupPr>
                                  <m:ctrlPr>
                                    <a:rPr lang="zh-TW"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𝑦</m:t>
                                  </m:r>
                                </m:e>
                                <m:sup>
                                  <m:r>
                                    <a:rPr lang="en-US" sz="1600" kern="100">
                                      <a:solidFill>
                                        <a:schemeClr val="tx1"/>
                                      </a:solidFill>
                                      <a:effectLst/>
                                      <a:latin typeface="Cambria Math" panose="02040503050406030204" pitchFamily="18" charset="0"/>
                                    </a:rPr>
                                    <m:t>𝑐</m:t>
                                  </m:r>
                                </m:sup>
                              </m:sSup>
                            </m:oMath>
                          </a14:m>
                          <a:r>
                            <a:rPr lang="en-US" sz="1600" kern="100" dirty="0">
                              <a:solidFill>
                                <a:schemeClr val="tx1"/>
                              </a:solidFill>
                              <a:effectLst/>
                              <a:latin typeface="Times New Roman" panose="02020603050405020304" pitchFamily="18" charset="0"/>
                              <a:cs typeface="Times New Roman" panose="02020603050405020304" pitchFamily="18" charset="0"/>
                            </a:rPr>
                            <a:t>.</a:t>
                          </a:r>
                          <a:endParaRPr lang="zh-TW" sz="1600"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oFill/>
                      </a:tcPr>
                    </a:tc>
                    <a:extLst>
                      <a:ext uri="{0D108BD9-81ED-4DB2-BD59-A6C34878D82A}">
                        <a16:rowId xmlns:a16="http://schemas.microsoft.com/office/drawing/2014/main" val="3513030675"/>
                      </a:ext>
                    </a:extLst>
                  </a:tr>
                </a:tbl>
              </a:graphicData>
            </a:graphic>
          </p:graphicFrame>
        </mc:Choice>
        <mc:Fallback xmlns="">
          <p:graphicFrame>
            <p:nvGraphicFramePr>
              <p:cNvPr id="22" name="表格 21">
                <a:extLst>
                  <a:ext uri="{FF2B5EF4-FFF2-40B4-BE49-F238E27FC236}">
                    <a16:creationId xmlns:a16="http://schemas.microsoft.com/office/drawing/2014/main" id="{AF64B3FD-E09B-4DCF-9953-E67501545F69}"/>
                  </a:ext>
                </a:extLst>
              </p:cNvPr>
              <p:cNvGraphicFramePr>
                <a:graphicFrameLocks noGrp="1"/>
              </p:cNvGraphicFramePr>
              <p:nvPr>
                <p:extLst/>
              </p:nvPr>
            </p:nvGraphicFramePr>
            <p:xfrm>
              <a:off x="358664" y="966040"/>
              <a:ext cx="7866620" cy="5286375"/>
            </p:xfrm>
            <a:graphic>
              <a:graphicData uri="http://schemas.openxmlformats.org/drawingml/2006/table">
                <a:tbl>
                  <a:tblPr firstRow="1" firstCol="1" bandRow="1">
                    <a:tableStyleId>{5C22544A-7EE6-4342-B048-85BDC9FD1C3A}</a:tableStyleId>
                  </a:tblPr>
                  <a:tblGrid>
                    <a:gridCol w="7866620">
                      <a:extLst>
                        <a:ext uri="{9D8B030D-6E8A-4147-A177-3AD203B41FA5}">
                          <a16:colId xmlns:a16="http://schemas.microsoft.com/office/drawing/2014/main" val="336731251"/>
                        </a:ext>
                      </a:extLst>
                    </a:gridCol>
                  </a:tblGrid>
                  <a:tr h="5286375">
                    <a:tc>
                      <a:txBody>
                        <a:bodyPr/>
                        <a:lstStyle/>
                        <a:p>
                          <a:endParaRPr lang="zh-TW"/>
                        </a:p>
                      </a:txBody>
                      <a:tcPr marL="68580" marR="68580" marT="0" marB="0">
                        <a:blipFill>
                          <a:blip r:embed="rId2"/>
                          <a:stretch>
                            <a:fillRect l="-77" t="-922" r="-310" b="-2304"/>
                          </a:stretch>
                        </a:blipFill>
                      </a:tcPr>
                    </a:tc>
                    <a:extLst>
                      <a:ext uri="{0D108BD9-81ED-4DB2-BD59-A6C34878D82A}">
                        <a16:rowId xmlns:a16="http://schemas.microsoft.com/office/drawing/2014/main" val="3513030675"/>
                      </a:ext>
                    </a:extLst>
                  </a:tr>
                </a:tbl>
              </a:graphicData>
            </a:graphic>
          </p:graphicFrame>
        </mc:Fallback>
      </mc:AlternateContent>
      <p:sp>
        <p:nvSpPr>
          <p:cNvPr id="8" name="文字方塊 7">
            <a:extLst>
              <a:ext uri="{FF2B5EF4-FFF2-40B4-BE49-F238E27FC236}">
                <a16:creationId xmlns:a16="http://schemas.microsoft.com/office/drawing/2014/main" id="{9DE7C831-157D-4029-99A5-985A3CCB2EBB}"/>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
        <p:nvSpPr>
          <p:cNvPr id="7" name="文字方塊 6">
            <a:extLst>
              <a:ext uri="{FF2B5EF4-FFF2-40B4-BE49-F238E27FC236}">
                <a16:creationId xmlns:a16="http://schemas.microsoft.com/office/drawing/2014/main" id="{88F7F115-0C32-4023-B85B-29C5209B8D62}"/>
              </a:ext>
            </a:extLst>
          </p:cNvPr>
          <p:cNvSpPr txBox="1"/>
          <p:nvPr/>
        </p:nvSpPr>
        <p:spPr>
          <a:xfrm>
            <a:off x="7451169" y="1189921"/>
            <a:ext cx="1535352" cy="623246"/>
          </a:xfrm>
          <a:prstGeom prst="rect">
            <a:avLst/>
          </a:prstGeom>
          <a:solidFill>
            <a:srgbClr val="F48D86"/>
          </a:solidFill>
        </p:spPr>
        <p:txBody>
          <a:bodyPr wrap="square" lIns="68552" tIns="34289" rIns="68552" bIns="34289" rtlCol="0">
            <a:spAutoFit/>
          </a:bodyPr>
          <a:lstStyle/>
          <a:p>
            <a:pPr defTabSz="514095">
              <a:defRPr/>
            </a:pPr>
            <a:r>
              <a:rPr lang="en-US" altLang="zh-TW" sz="1200" dirty="0">
                <a:solidFill>
                  <a:prstClr val="black"/>
                </a:solidFill>
              </a:rPr>
              <a:t>The adaptive SLFN, if you adopt the new learning mechanism</a:t>
            </a:r>
            <a:endParaRPr lang="zh-TW" altLang="en-US" sz="1200" dirty="0">
              <a:solidFill>
                <a:prstClr val="black"/>
              </a:solidFill>
            </a:endParaRPr>
          </a:p>
        </p:txBody>
      </p:sp>
      <p:cxnSp>
        <p:nvCxnSpPr>
          <p:cNvPr id="9" name="直線單箭頭接點 8">
            <a:extLst>
              <a:ext uri="{FF2B5EF4-FFF2-40B4-BE49-F238E27FC236}">
                <a16:creationId xmlns:a16="http://schemas.microsoft.com/office/drawing/2014/main" id="{E0761406-C3A2-4D93-8074-3BE010D70C3A}"/>
              </a:ext>
            </a:extLst>
          </p:cNvPr>
          <p:cNvCxnSpPr>
            <a:cxnSpLocks/>
          </p:cNvCxnSpPr>
          <p:nvPr/>
        </p:nvCxnSpPr>
        <p:spPr>
          <a:xfrm flipH="1">
            <a:off x="7268442" y="1856457"/>
            <a:ext cx="504358" cy="40234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文字方塊 9">
            <a:extLst>
              <a:ext uri="{FF2B5EF4-FFF2-40B4-BE49-F238E27FC236}">
                <a16:creationId xmlns:a16="http://schemas.microsoft.com/office/drawing/2014/main" id="{ACED9A10-5CB5-4F58-B42C-F223B8C0C4EE}"/>
              </a:ext>
            </a:extLst>
          </p:cNvPr>
          <p:cNvSpPr txBox="1"/>
          <p:nvPr/>
        </p:nvSpPr>
        <p:spPr>
          <a:xfrm>
            <a:off x="7126467" y="15335"/>
            <a:ext cx="1966605" cy="500135"/>
          </a:xfrm>
          <a:prstGeom prst="rect">
            <a:avLst/>
          </a:prstGeom>
          <a:solidFill>
            <a:srgbClr val="F48D86"/>
          </a:solidFill>
        </p:spPr>
        <p:txBody>
          <a:bodyPr wrap="square" lIns="68552" tIns="34289" rIns="68552" bIns="34289" rtlCol="0">
            <a:spAutoFit/>
          </a:bodyPr>
          <a:lstStyle/>
          <a:p>
            <a:pPr defTabSz="514095">
              <a:defRPr/>
            </a:pPr>
            <a:r>
              <a:rPr lang="en-US" altLang="zh-TW" sz="1400" dirty="0">
                <a:solidFill>
                  <a:prstClr val="black"/>
                </a:solidFill>
              </a:rPr>
              <a:t>Two-layer nets / SLFN with one output node</a:t>
            </a:r>
            <a:endParaRPr lang="zh-TW" altLang="en-US" sz="1400" dirty="0">
              <a:solidFill>
                <a:prstClr val="black"/>
              </a:solidFill>
            </a:endParaRPr>
          </a:p>
        </p:txBody>
      </p:sp>
      <p:cxnSp>
        <p:nvCxnSpPr>
          <p:cNvPr id="11" name="直線單箭頭接點 10">
            <a:extLst>
              <a:ext uri="{FF2B5EF4-FFF2-40B4-BE49-F238E27FC236}">
                <a16:creationId xmlns:a16="http://schemas.microsoft.com/office/drawing/2014/main" id="{A8F48E0D-79BE-43C9-BF09-8A2A2DA1950E}"/>
              </a:ext>
            </a:extLst>
          </p:cNvPr>
          <p:cNvCxnSpPr>
            <a:cxnSpLocks/>
          </p:cNvCxnSpPr>
          <p:nvPr/>
        </p:nvCxnSpPr>
        <p:spPr>
          <a:xfrm flipH="1">
            <a:off x="3707904" y="1742222"/>
            <a:ext cx="1228083" cy="20715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文字方塊 11">
            <a:extLst>
              <a:ext uri="{FF2B5EF4-FFF2-40B4-BE49-F238E27FC236}">
                <a16:creationId xmlns:a16="http://schemas.microsoft.com/office/drawing/2014/main" id="{4C14BD7F-B360-467D-890A-99BE7620370E}"/>
              </a:ext>
            </a:extLst>
          </p:cNvPr>
          <p:cNvSpPr txBox="1"/>
          <p:nvPr/>
        </p:nvSpPr>
        <p:spPr>
          <a:xfrm>
            <a:off x="4982741" y="1297691"/>
            <a:ext cx="1147468" cy="623246"/>
          </a:xfrm>
          <a:prstGeom prst="rect">
            <a:avLst/>
          </a:prstGeom>
          <a:solidFill>
            <a:srgbClr val="F48D86"/>
          </a:solidFill>
        </p:spPr>
        <p:txBody>
          <a:bodyPr wrap="square" lIns="68552" tIns="34289" rIns="68552" bIns="34289" rtlCol="0">
            <a:spAutoFit/>
          </a:bodyPr>
          <a:lstStyle/>
          <a:p>
            <a:pPr defTabSz="514095">
              <a:defRPr/>
            </a:pPr>
            <a:r>
              <a:rPr lang="en-US" altLang="zh-TW" sz="1200" dirty="0">
                <a:solidFill>
                  <a:prstClr val="black"/>
                </a:solidFill>
              </a:rPr>
              <a:t>Should specify (binary or real numbers)</a:t>
            </a:r>
            <a:endParaRPr lang="zh-TW" altLang="en-US" sz="1200" dirty="0">
              <a:solidFill>
                <a:prstClr val="black"/>
              </a:solidFill>
            </a:endParaRPr>
          </a:p>
        </p:txBody>
      </p:sp>
      <p:cxnSp>
        <p:nvCxnSpPr>
          <p:cNvPr id="13" name="直線單箭頭接點 12">
            <a:extLst>
              <a:ext uri="{FF2B5EF4-FFF2-40B4-BE49-F238E27FC236}">
                <a16:creationId xmlns:a16="http://schemas.microsoft.com/office/drawing/2014/main" id="{00F7DC55-657E-4DE4-9754-D21E4847B324}"/>
              </a:ext>
            </a:extLst>
          </p:cNvPr>
          <p:cNvCxnSpPr>
            <a:cxnSpLocks/>
          </p:cNvCxnSpPr>
          <p:nvPr/>
        </p:nvCxnSpPr>
        <p:spPr>
          <a:xfrm flipH="1">
            <a:off x="4788024" y="5860777"/>
            <a:ext cx="1846107" cy="3118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文字方塊 13">
            <a:extLst>
              <a:ext uri="{FF2B5EF4-FFF2-40B4-BE49-F238E27FC236}">
                <a16:creationId xmlns:a16="http://schemas.microsoft.com/office/drawing/2014/main" id="{90E10137-5EEF-43C0-B0CF-387A15C8172F}"/>
              </a:ext>
            </a:extLst>
          </p:cNvPr>
          <p:cNvSpPr txBox="1"/>
          <p:nvPr/>
        </p:nvSpPr>
        <p:spPr>
          <a:xfrm>
            <a:off x="6634129" y="5608778"/>
            <a:ext cx="1166513" cy="623246"/>
          </a:xfrm>
          <a:prstGeom prst="rect">
            <a:avLst/>
          </a:prstGeom>
          <a:solidFill>
            <a:srgbClr val="F48D86"/>
          </a:solidFill>
        </p:spPr>
        <p:txBody>
          <a:bodyPr wrap="square" lIns="68552" tIns="34289" rIns="68552" bIns="34289" rtlCol="0">
            <a:spAutoFit/>
          </a:bodyPr>
          <a:lstStyle/>
          <a:p>
            <a:pPr defTabSz="514095">
              <a:defRPr/>
            </a:pPr>
            <a:r>
              <a:rPr lang="en-US" altLang="zh-TW" sz="1200" dirty="0">
                <a:solidFill>
                  <a:prstClr val="black"/>
                </a:solidFill>
              </a:rPr>
              <a:t>Should specify (binary or real numbers)</a:t>
            </a:r>
            <a:endParaRPr lang="zh-TW" altLang="en-US" sz="1200" dirty="0">
              <a:solidFill>
                <a:prstClr val="black"/>
              </a:solidFill>
            </a:endParaRPr>
          </a:p>
        </p:txBody>
      </p:sp>
      <p:sp>
        <p:nvSpPr>
          <p:cNvPr id="15" name="文字方塊 14">
            <a:extLst>
              <a:ext uri="{FF2B5EF4-FFF2-40B4-BE49-F238E27FC236}">
                <a16:creationId xmlns:a16="http://schemas.microsoft.com/office/drawing/2014/main" id="{4C14BD7F-B360-467D-890A-99BE7620370E}"/>
              </a:ext>
            </a:extLst>
          </p:cNvPr>
          <p:cNvSpPr txBox="1"/>
          <p:nvPr/>
        </p:nvSpPr>
        <p:spPr>
          <a:xfrm>
            <a:off x="5271722" y="3455272"/>
            <a:ext cx="1210846" cy="438580"/>
          </a:xfrm>
          <a:prstGeom prst="rect">
            <a:avLst/>
          </a:prstGeom>
          <a:solidFill>
            <a:srgbClr val="F48D86"/>
          </a:solidFill>
        </p:spPr>
        <p:txBody>
          <a:bodyPr wrap="square" lIns="68552" tIns="34289" rIns="68552" bIns="34289" rtlCol="0">
            <a:spAutoFit/>
          </a:bodyPr>
          <a:lstStyle/>
          <a:p>
            <a:pPr defTabSz="514095">
              <a:defRPr/>
            </a:pPr>
            <a:r>
              <a:rPr lang="en-US" altLang="zh-TW" sz="1200" dirty="0">
                <a:solidFill>
                  <a:prstClr val="black"/>
                </a:solidFill>
              </a:rPr>
              <a:t>Depend on the application!</a:t>
            </a:r>
            <a:endParaRPr lang="zh-TW" altLang="en-US" sz="1200" dirty="0">
              <a:solidFill>
                <a:prstClr val="black"/>
              </a:solidFill>
            </a:endParaRPr>
          </a:p>
        </p:txBody>
      </p:sp>
      <p:cxnSp>
        <p:nvCxnSpPr>
          <p:cNvPr id="16" name="直線單箭頭接點 15">
            <a:extLst>
              <a:ext uri="{FF2B5EF4-FFF2-40B4-BE49-F238E27FC236}">
                <a16:creationId xmlns:a16="http://schemas.microsoft.com/office/drawing/2014/main" id="{A8F48E0D-79BE-43C9-BF09-8A2A2DA1950E}"/>
              </a:ext>
            </a:extLst>
          </p:cNvPr>
          <p:cNvCxnSpPr>
            <a:cxnSpLocks/>
          </p:cNvCxnSpPr>
          <p:nvPr/>
        </p:nvCxnSpPr>
        <p:spPr>
          <a:xfrm flipV="1">
            <a:off x="5844747" y="1949378"/>
            <a:ext cx="0" cy="147962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直線單箭頭接點 16">
            <a:extLst>
              <a:ext uri="{FF2B5EF4-FFF2-40B4-BE49-F238E27FC236}">
                <a16:creationId xmlns:a16="http://schemas.microsoft.com/office/drawing/2014/main" id="{A8F48E0D-79BE-43C9-BF09-8A2A2DA1950E}"/>
              </a:ext>
            </a:extLst>
          </p:cNvPr>
          <p:cNvCxnSpPr>
            <a:cxnSpLocks/>
          </p:cNvCxnSpPr>
          <p:nvPr/>
        </p:nvCxnSpPr>
        <p:spPr>
          <a:xfrm>
            <a:off x="5959954" y="3906719"/>
            <a:ext cx="1166513" cy="166168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矩形 17">
            <a:extLst>
              <a:ext uri="{FF2B5EF4-FFF2-40B4-BE49-F238E27FC236}">
                <a16:creationId xmlns:a16="http://schemas.microsoft.com/office/drawing/2014/main" id="{BD10BE2A-7459-4029-9982-10678B477D27}"/>
              </a:ext>
            </a:extLst>
          </p:cNvPr>
          <p:cNvSpPr/>
          <p:nvPr/>
        </p:nvSpPr>
        <p:spPr>
          <a:xfrm>
            <a:off x="6634129" y="3175928"/>
            <a:ext cx="1392389" cy="9366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200" dirty="0">
                <a:solidFill>
                  <a:srgbClr val="FF0000"/>
                </a:solidFill>
              </a:rPr>
              <a:t>Different stopping criteria result in different length of training time and different model.</a:t>
            </a:r>
            <a:endParaRPr lang="zh-TW" altLang="en-US" sz="1200" dirty="0">
              <a:solidFill>
                <a:srgbClr val="FF0000"/>
              </a:solidFill>
            </a:endParaRPr>
          </a:p>
        </p:txBody>
      </p:sp>
      <p:sp>
        <p:nvSpPr>
          <p:cNvPr id="21" name="標題 1">
            <a:extLst>
              <a:ext uri="{FF2B5EF4-FFF2-40B4-BE49-F238E27FC236}">
                <a16:creationId xmlns:a16="http://schemas.microsoft.com/office/drawing/2014/main" id="{CB06BBC6-74D4-4C77-8D38-CB6CE72CC397}"/>
              </a:ext>
            </a:extLst>
          </p:cNvPr>
          <p:cNvSpPr>
            <a:spLocks noGrp="1"/>
          </p:cNvSpPr>
          <p:nvPr>
            <p:ph type="title"/>
          </p:nvPr>
        </p:nvSpPr>
        <p:spPr>
          <a:xfrm>
            <a:off x="609526" y="-15698"/>
            <a:ext cx="7886700" cy="1325563"/>
          </a:xfrm>
        </p:spPr>
        <p:txBody>
          <a:bodyPr/>
          <a:lstStyle/>
          <a:p>
            <a:pPr algn="ctr"/>
            <a:r>
              <a:rPr lang="en-US" altLang="zh-TW" dirty="0"/>
              <a:t>The notations and indexes</a:t>
            </a:r>
            <a:endParaRPr lang="zh-TW" altLang="en-US" dirty="0"/>
          </a:p>
        </p:txBody>
      </p:sp>
      <p:sp>
        <p:nvSpPr>
          <p:cNvPr id="19" name="投影片編號版面配置區 3">
            <a:extLst>
              <a:ext uri="{FF2B5EF4-FFF2-40B4-BE49-F238E27FC236}">
                <a16:creationId xmlns:a16="http://schemas.microsoft.com/office/drawing/2014/main" id="{05C49E2F-321E-4833-B752-7E9BAD535EBA}"/>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5</a:t>
            </a:fld>
            <a:endParaRPr lang="zh-TW" altLang="en-US" sz="1400" dirty="0"/>
          </a:p>
        </p:txBody>
      </p:sp>
    </p:spTree>
    <p:extLst>
      <p:ext uri="{BB962C8B-B14F-4D97-AF65-F5344CB8AC3E}">
        <p14:creationId xmlns:p14="http://schemas.microsoft.com/office/powerpoint/2010/main" val="3407265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1493658" y="1394850"/>
          <a:ext cx="6156684" cy="4584009"/>
        </p:xfrm>
        <a:graphic>
          <a:graphicData uri="http://schemas.openxmlformats.org/drawingml/2006/table">
            <a:tbl>
              <a:tblPr firstRow="1" firstCol="1" bandRow="1">
                <a:tableStyleId>{5C22544A-7EE6-4342-B048-85BDC9FD1C3A}</a:tableStyleId>
              </a:tblPr>
              <a:tblGrid>
                <a:gridCol w="1404156">
                  <a:extLst>
                    <a:ext uri="{9D8B030D-6E8A-4147-A177-3AD203B41FA5}">
                      <a16:colId xmlns:a16="http://schemas.microsoft.com/office/drawing/2014/main" val="20000"/>
                    </a:ext>
                  </a:extLst>
                </a:gridCol>
                <a:gridCol w="621069">
                  <a:extLst>
                    <a:ext uri="{9D8B030D-6E8A-4147-A177-3AD203B41FA5}">
                      <a16:colId xmlns:a16="http://schemas.microsoft.com/office/drawing/2014/main" val="20001"/>
                    </a:ext>
                  </a:extLst>
                </a:gridCol>
                <a:gridCol w="621069">
                  <a:extLst>
                    <a:ext uri="{9D8B030D-6E8A-4147-A177-3AD203B41FA5}">
                      <a16:colId xmlns:a16="http://schemas.microsoft.com/office/drawing/2014/main" val="3140069575"/>
                    </a:ext>
                  </a:extLst>
                </a:gridCol>
                <a:gridCol w="621069">
                  <a:extLst>
                    <a:ext uri="{9D8B030D-6E8A-4147-A177-3AD203B41FA5}">
                      <a16:colId xmlns:a16="http://schemas.microsoft.com/office/drawing/2014/main" val="20002"/>
                    </a:ext>
                  </a:extLst>
                </a:gridCol>
                <a:gridCol w="621069">
                  <a:extLst>
                    <a:ext uri="{9D8B030D-6E8A-4147-A177-3AD203B41FA5}">
                      <a16:colId xmlns:a16="http://schemas.microsoft.com/office/drawing/2014/main" val="1914635444"/>
                    </a:ext>
                  </a:extLst>
                </a:gridCol>
                <a:gridCol w="621069">
                  <a:extLst>
                    <a:ext uri="{9D8B030D-6E8A-4147-A177-3AD203B41FA5}">
                      <a16:colId xmlns:a16="http://schemas.microsoft.com/office/drawing/2014/main" val="20003"/>
                    </a:ext>
                  </a:extLst>
                </a:gridCol>
                <a:gridCol w="621069">
                  <a:extLst>
                    <a:ext uri="{9D8B030D-6E8A-4147-A177-3AD203B41FA5}">
                      <a16:colId xmlns:a16="http://schemas.microsoft.com/office/drawing/2014/main" val="1035163621"/>
                    </a:ext>
                  </a:extLst>
                </a:gridCol>
                <a:gridCol w="513057">
                  <a:extLst>
                    <a:ext uri="{9D8B030D-6E8A-4147-A177-3AD203B41FA5}">
                      <a16:colId xmlns:a16="http://schemas.microsoft.com/office/drawing/2014/main" val="20004"/>
                    </a:ext>
                  </a:extLst>
                </a:gridCol>
                <a:gridCol w="513057">
                  <a:extLst>
                    <a:ext uri="{9D8B030D-6E8A-4147-A177-3AD203B41FA5}">
                      <a16:colId xmlns:a16="http://schemas.microsoft.com/office/drawing/2014/main" val="2802438089"/>
                    </a:ext>
                  </a:extLst>
                </a:gridCol>
              </a:tblGrid>
              <a:tr h="344707">
                <a:tc>
                  <a:txBody>
                    <a:bodyPr/>
                    <a:lstStyle/>
                    <a:p>
                      <a:pPr algn="ctr">
                        <a:spcAft>
                          <a:spcPts val="0"/>
                        </a:spcAft>
                      </a:pPr>
                      <a:r>
                        <a:rPr lang="en-US" sz="1200" kern="100" dirty="0">
                          <a:effectLst/>
                        </a:rPr>
                        <a:t>Set No.</a:t>
                      </a:r>
                      <a:endParaRPr lang="zh-TW" sz="1200" kern="100" dirty="0">
                        <a:effectLst/>
                        <a:latin typeface="新細明體"/>
                        <a:cs typeface="新細明體"/>
                      </a:endParaRPr>
                    </a:p>
                  </a:txBody>
                  <a:tcPr marL="39377" marR="39377" marT="0" marB="0" anchor="ct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CSI-100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CSI-LTS-100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CSI-LTS-500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extLst>
                  <a:ext uri="{0D108BD9-81ED-4DB2-BD59-A6C34878D82A}">
                    <a16:rowId xmlns:a16="http://schemas.microsoft.com/office/drawing/2014/main" val="10000"/>
                  </a:ext>
                </a:extLst>
              </a:tr>
              <a:tr h="190024">
                <a:tc>
                  <a:txBody>
                    <a:bodyPr/>
                    <a:lstStyle/>
                    <a:p>
                      <a:pPr algn="ctr">
                        <a:spcAft>
                          <a:spcPts val="0"/>
                        </a:spcAft>
                      </a:pPr>
                      <a:r>
                        <a:rPr lang="en-US" sz="1200" kern="100" dirty="0">
                          <a:solidFill>
                            <a:srgbClr val="FF0000"/>
                          </a:solidFill>
                          <a:effectLst/>
                        </a:rPr>
                        <a:t>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0.604</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0.626</a:t>
                      </a:r>
                    </a:p>
                  </a:txBody>
                  <a:tcPr marL="7144" marR="7144" marT="7144" marB="0" anchor="ctr"/>
                </a:tc>
                <a:extLst>
                  <a:ext uri="{0D108BD9-81ED-4DB2-BD59-A6C34878D82A}">
                    <a16:rowId xmlns:a16="http://schemas.microsoft.com/office/drawing/2014/main" val="10001"/>
                  </a:ext>
                </a:extLst>
              </a:tr>
              <a:tr h="190024">
                <a:tc>
                  <a:txBody>
                    <a:bodyPr/>
                    <a:lstStyle/>
                    <a:p>
                      <a:pPr algn="ctr">
                        <a:spcAft>
                          <a:spcPts val="0"/>
                        </a:spcAft>
                      </a:pPr>
                      <a:r>
                        <a:rPr lang="en-US" sz="1200" kern="100" dirty="0">
                          <a:solidFill>
                            <a:srgbClr val="FF0000"/>
                          </a:solidFill>
                          <a:effectLst/>
                        </a:rPr>
                        <a:t>2</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effectLst/>
                        </a:rPr>
                        <a:t>0.572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0.524</a:t>
                      </a:r>
                    </a:p>
                  </a:txBody>
                  <a:tcPr marL="7144" marR="7144" marT="7144" marB="0" anchor="ctr"/>
                </a:tc>
                <a:extLst>
                  <a:ext uri="{0D108BD9-81ED-4DB2-BD59-A6C34878D82A}">
                    <a16:rowId xmlns:a16="http://schemas.microsoft.com/office/drawing/2014/main" val="10002"/>
                  </a:ext>
                </a:extLst>
              </a:tr>
              <a:tr h="190024">
                <a:tc>
                  <a:txBody>
                    <a:bodyPr/>
                    <a:lstStyle/>
                    <a:p>
                      <a:pPr algn="ctr">
                        <a:spcAft>
                          <a:spcPts val="0"/>
                        </a:spcAft>
                      </a:pPr>
                      <a:r>
                        <a:rPr lang="en-US" sz="1200" kern="100" dirty="0">
                          <a:solidFill>
                            <a:srgbClr val="FF0000"/>
                          </a:solidFill>
                          <a:effectLst/>
                        </a:rPr>
                        <a:t>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0.342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0.663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7144" marR="7144" marT="7144" marB="0" anchor="ctr"/>
                </a:tc>
                <a:extLst>
                  <a:ext uri="{0D108BD9-81ED-4DB2-BD59-A6C34878D82A}">
                    <a16:rowId xmlns:a16="http://schemas.microsoft.com/office/drawing/2014/main" val="10003"/>
                  </a:ext>
                </a:extLst>
              </a:tr>
              <a:tr h="190024">
                <a:tc>
                  <a:txBody>
                    <a:bodyPr/>
                    <a:lstStyle/>
                    <a:p>
                      <a:pPr algn="ctr">
                        <a:spcAft>
                          <a:spcPts val="0"/>
                        </a:spcAft>
                      </a:pPr>
                      <a:r>
                        <a:rPr lang="en-US" sz="1200" kern="100" dirty="0">
                          <a:solidFill>
                            <a:srgbClr val="FF0000"/>
                          </a:solidFill>
                          <a:effectLst/>
                        </a:rPr>
                        <a:t>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solidFill>
                            <a:srgbClr val="FF0000"/>
                          </a:solidFill>
                          <a:effectLst/>
                        </a:rPr>
                        <a:t>0.701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0.636</a:t>
                      </a:r>
                    </a:p>
                  </a:txBody>
                  <a:tcPr marL="7144" marR="7144" marT="7144" marB="0" anchor="ctr"/>
                </a:tc>
                <a:extLst>
                  <a:ext uri="{0D108BD9-81ED-4DB2-BD59-A6C34878D82A}">
                    <a16:rowId xmlns:a16="http://schemas.microsoft.com/office/drawing/2014/main" val="10004"/>
                  </a:ext>
                </a:extLst>
              </a:tr>
              <a:tr h="190024">
                <a:tc>
                  <a:txBody>
                    <a:bodyPr/>
                    <a:lstStyle/>
                    <a:p>
                      <a:pPr algn="ctr">
                        <a:spcAft>
                          <a:spcPts val="0"/>
                        </a:spcAft>
                      </a:pPr>
                      <a:r>
                        <a:rPr lang="en-US" sz="1200" kern="100" dirty="0">
                          <a:solidFill>
                            <a:srgbClr val="FF0000"/>
                          </a:solidFill>
                          <a:effectLst/>
                        </a:rPr>
                        <a:t>5</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7144" marR="7144" marT="7144"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0.492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0.610</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extLst>
                  <a:ext uri="{0D108BD9-81ED-4DB2-BD59-A6C34878D82A}">
                    <a16:rowId xmlns:a16="http://schemas.microsoft.com/office/drawing/2014/main" val="10005"/>
                  </a:ext>
                </a:extLst>
              </a:tr>
              <a:tr h="190024">
                <a:tc>
                  <a:txBody>
                    <a:bodyPr/>
                    <a:lstStyle/>
                    <a:p>
                      <a:pPr algn="ctr">
                        <a:spcAft>
                          <a:spcPts val="0"/>
                        </a:spcAft>
                      </a:pPr>
                      <a:r>
                        <a:rPr lang="en-US" sz="1200" kern="100">
                          <a:effectLst/>
                        </a:rPr>
                        <a:t>6</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0.701</a:t>
                      </a:r>
                    </a:p>
                  </a:txBody>
                  <a:tcPr marL="7144" marR="7144" marT="7144"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0.775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0.647</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extLst>
                  <a:ext uri="{0D108BD9-81ED-4DB2-BD59-A6C34878D82A}">
                    <a16:rowId xmlns:a16="http://schemas.microsoft.com/office/drawing/2014/main" val="10006"/>
                  </a:ext>
                </a:extLst>
              </a:tr>
              <a:tr h="190024">
                <a:tc>
                  <a:txBody>
                    <a:bodyPr/>
                    <a:lstStyle/>
                    <a:p>
                      <a:pPr algn="ctr">
                        <a:spcAft>
                          <a:spcPts val="0"/>
                        </a:spcAft>
                      </a:pPr>
                      <a:r>
                        <a:rPr lang="en-US" sz="1200" kern="100">
                          <a:effectLst/>
                        </a:rPr>
                        <a:t>7</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0.813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a:spcAft>
                          <a:spcPts val="0"/>
                        </a:spcAft>
                      </a:pPr>
                      <a:r>
                        <a:rPr lang="en-US" sz="1200" kern="100" dirty="0">
                          <a:effectLst/>
                        </a:rPr>
                        <a:t>0.572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0.765</a:t>
                      </a:r>
                    </a:p>
                  </a:txBody>
                  <a:tcPr marL="7144" marR="7144" marT="7144" marB="0" anchor="ctr"/>
                </a:tc>
                <a:extLst>
                  <a:ext uri="{0D108BD9-81ED-4DB2-BD59-A6C34878D82A}">
                    <a16:rowId xmlns:a16="http://schemas.microsoft.com/office/drawing/2014/main" val="10007"/>
                  </a:ext>
                </a:extLst>
              </a:tr>
              <a:tr h="190024">
                <a:tc>
                  <a:txBody>
                    <a:bodyPr/>
                    <a:lstStyle/>
                    <a:p>
                      <a:pPr algn="ctr">
                        <a:spcAft>
                          <a:spcPts val="0"/>
                        </a:spcAft>
                      </a:pPr>
                      <a:r>
                        <a:rPr lang="en-US" sz="1200" kern="100">
                          <a:effectLst/>
                        </a:rPr>
                        <a:t>8</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a:spcAft>
                          <a:spcPts val="0"/>
                        </a:spcAft>
                      </a:pPr>
                      <a:r>
                        <a:rPr lang="en-US" sz="1200" kern="100" dirty="0">
                          <a:effectLst/>
                        </a:rPr>
                        <a:t>0.551</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0.599</a:t>
                      </a:r>
                    </a:p>
                  </a:txBody>
                  <a:tcPr marL="7144" marR="7144" marT="7144" marB="0" anchor="ctr"/>
                </a:tc>
                <a:extLst>
                  <a:ext uri="{0D108BD9-81ED-4DB2-BD59-A6C34878D82A}">
                    <a16:rowId xmlns:a16="http://schemas.microsoft.com/office/drawing/2014/main" val="10008"/>
                  </a:ext>
                </a:extLst>
              </a:tr>
              <a:tr h="190024">
                <a:tc>
                  <a:txBody>
                    <a:bodyPr/>
                    <a:lstStyle/>
                    <a:p>
                      <a:pPr algn="ctr">
                        <a:spcAft>
                          <a:spcPts val="0"/>
                        </a:spcAft>
                      </a:pPr>
                      <a:r>
                        <a:rPr lang="en-US" sz="1200" kern="100" dirty="0">
                          <a:solidFill>
                            <a:srgbClr val="FF0000"/>
                          </a:solidFill>
                          <a:effectLst/>
                        </a:rPr>
                        <a:t>9</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7144" marR="7144" marT="7144" marB="0" anchor="ctr"/>
                </a:tc>
                <a:tc>
                  <a:txBody>
                    <a:bodyPr/>
                    <a:lstStyle/>
                    <a:p>
                      <a:pPr algn="ctr">
                        <a:spcAft>
                          <a:spcPts val="0"/>
                        </a:spcAft>
                      </a:pPr>
                      <a:r>
                        <a:rPr lang="en-US" sz="1200" kern="100" dirty="0">
                          <a:solidFill>
                            <a:srgbClr val="FF0000"/>
                          </a:solidFill>
                          <a:effectLst/>
                        </a:rPr>
                        <a:t>0.717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09"/>
                  </a:ext>
                </a:extLst>
              </a:tr>
              <a:tr h="190024">
                <a:tc>
                  <a:txBody>
                    <a:bodyPr/>
                    <a:lstStyle/>
                    <a:p>
                      <a:pPr algn="ctr">
                        <a:spcAft>
                          <a:spcPts val="0"/>
                        </a:spcAft>
                      </a:pPr>
                      <a:r>
                        <a:rPr lang="en-US" sz="1200" kern="100">
                          <a:effectLst/>
                        </a:rPr>
                        <a:t>10</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solidFill>
                            <a:srgbClr val="FF0000"/>
                          </a:solidFill>
                          <a:effectLst/>
                        </a:rPr>
                        <a:t>0.781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0.535</a:t>
                      </a:r>
                    </a:p>
                  </a:txBody>
                  <a:tcPr marL="7144" marR="7144" marT="7144" marB="0" anchor="ctr"/>
                </a:tc>
                <a:extLst>
                  <a:ext uri="{0D108BD9-81ED-4DB2-BD59-A6C34878D82A}">
                    <a16:rowId xmlns:a16="http://schemas.microsoft.com/office/drawing/2014/main" val="10010"/>
                  </a:ext>
                </a:extLst>
              </a:tr>
              <a:tr h="190024">
                <a:tc>
                  <a:txBody>
                    <a:bodyPr/>
                    <a:lstStyle/>
                    <a:p>
                      <a:pPr algn="ctr">
                        <a:spcAft>
                          <a:spcPts val="0"/>
                        </a:spcAft>
                      </a:pPr>
                      <a:r>
                        <a:rPr lang="en-US" sz="1200" kern="100">
                          <a:effectLst/>
                        </a:rPr>
                        <a:t>11</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effectLst/>
                        </a:rPr>
                        <a:t>0.733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0.786</a:t>
                      </a:r>
                    </a:p>
                  </a:txBody>
                  <a:tcPr marL="7144" marR="7144" marT="7144" marB="0" anchor="ctr"/>
                </a:tc>
                <a:extLst>
                  <a:ext uri="{0D108BD9-81ED-4DB2-BD59-A6C34878D82A}">
                    <a16:rowId xmlns:a16="http://schemas.microsoft.com/office/drawing/2014/main" val="10011"/>
                  </a:ext>
                </a:extLst>
              </a:tr>
              <a:tr h="190024">
                <a:tc>
                  <a:txBody>
                    <a:bodyPr/>
                    <a:lstStyle/>
                    <a:p>
                      <a:pPr algn="ctr">
                        <a:spcAft>
                          <a:spcPts val="0"/>
                        </a:spcAft>
                      </a:pPr>
                      <a:r>
                        <a:rPr lang="en-US" sz="1200" kern="100" dirty="0">
                          <a:solidFill>
                            <a:srgbClr val="FF0000"/>
                          </a:solidFill>
                          <a:effectLst/>
                        </a:rPr>
                        <a:t>12</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0.428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0.455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a:spcAft>
                          <a:spcPts val="0"/>
                        </a:spcAft>
                      </a:pPr>
                      <a:r>
                        <a:rPr lang="en-US" sz="1200" kern="100" dirty="0">
                          <a:solidFill>
                            <a:srgbClr val="FF0000"/>
                          </a:solidFill>
                          <a:effectLst/>
                        </a:rPr>
                        <a:t>0.711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7144" marR="7144" marT="7144" marB="0" anchor="ctr"/>
                </a:tc>
                <a:extLst>
                  <a:ext uri="{0D108BD9-81ED-4DB2-BD59-A6C34878D82A}">
                    <a16:rowId xmlns:a16="http://schemas.microsoft.com/office/drawing/2014/main" val="10012"/>
                  </a:ext>
                </a:extLst>
              </a:tr>
              <a:tr h="190024">
                <a:tc>
                  <a:txBody>
                    <a:bodyPr/>
                    <a:lstStyle/>
                    <a:p>
                      <a:pPr algn="ctr">
                        <a:spcAft>
                          <a:spcPts val="0"/>
                        </a:spcAft>
                      </a:pPr>
                      <a:r>
                        <a:rPr lang="en-US" sz="1200" kern="100" dirty="0">
                          <a:solidFill>
                            <a:srgbClr val="FF0000"/>
                          </a:solidFill>
                          <a:effectLst/>
                        </a:rPr>
                        <a:t>13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0.471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a:spcAft>
                          <a:spcPts val="0"/>
                        </a:spcAft>
                      </a:pPr>
                      <a:r>
                        <a:rPr lang="en-US" sz="1200" kern="100" dirty="0">
                          <a:solidFill>
                            <a:srgbClr val="FF0000"/>
                          </a:solidFill>
                          <a:effectLst/>
                        </a:rPr>
                        <a:t>0.743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13"/>
                  </a:ext>
                </a:extLst>
              </a:tr>
              <a:tr h="190024">
                <a:tc>
                  <a:txBody>
                    <a:bodyPr/>
                    <a:lstStyle/>
                    <a:p>
                      <a:pPr algn="ctr">
                        <a:spcAft>
                          <a:spcPts val="0"/>
                        </a:spcAft>
                      </a:pPr>
                      <a:r>
                        <a:rPr lang="en-US" sz="1200" kern="100" dirty="0">
                          <a:solidFill>
                            <a:srgbClr val="FF0000"/>
                          </a:solidFill>
                          <a:effectLst/>
                        </a:rPr>
                        <a:t>14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a:spcAft>
                          <a:spcPts val="0"/>
                        </a:spcAft>
                      </a:pPr>
                      <a:r>
                        <a:rPr lang="en-US" sz="1200" kern="100" dirty="0">
                          <a:effectLst/>
                        </a:rPr>
                        <a:t>0.701</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0.663</a:t>
                      </a:r>
                    </a:p>
                  </a:txBody>
                  <a:tcPr marL="7144" marR="7144" marT="7144" marB="0" anchor="ctr"/>
                </a:tc>
                <a:extLst>
                  <a:ext uri="{0D108BD9-81ED-4DB2-BD59-A6C34878D82A}">
                    <a16:rowId xmlns:a16="http://schemas.microsoft.com/office/drawing/2014/main" val="10014"/>
                  </a:ext>
                </a:extLst>
              </a:tr>
              <a:tr h="190024">
                <a:tc>
                  <a:txBody>
                    <a:bodyPr/>
                    <a:lstStyle/>
                    <a:p>
                      <a:pPr algn="ctr">
                        <a:spcAft>
                          <a:spcPts val="0"/>
                        </a:spcAft>
                      </a:pPr>
                      <a:r>
                        <a:rPr lang="en-US" sz="1200" kern="100" dirty="0">
                          <a:solidFill>
                            <a:srgbClr val="FF0000"/>
                          </a:solidFill>
                          <a:effectLst/>
                        </a:rPr>
                        <a:t>15</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0.556</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7144" marR="7144" marT="7144" marB="0" anchor="ctr"/>
                </a:tc>
                <a:extLst>
                  <a:ext uri="{0D108BD9-81ED-4DB2-BD59-A6C34878D82A}">
                    <a16:rowId xmlns:a16="http://schemas.microsoft.com/office/drawing/2014/main" val="10015"/>
                  </a:ext>
                </a:extLst>
              </a:tr>
              <a:tr h="190024">
                <a:tc>
                  <a:txBody>
                    <a:bodyPr/>
                    <a:lstStyle/>
                    <a:p>
                      <a:pPr algn="ctr">
                        <a:spcAft>
                          <a:spcPts val="0"/>
                        </a:spcAft>
                      </a:pPr>
                      <a:r>
                        <a:rPr lang="en-US" sz="1200" kern="100" dirty="0">
                          <a:solidFill>
                            <a:srgbClr val="FF0000"/>
                          </a:solidFill>
                          <a:effectLst/>
                        </a:rPr>
                        <a:t>16</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a:spcAft>
                          <a:spcPts val="0"/>
                        </a:spcAft>
                      </a:pPr>
                      <a:r>
                        <a:rPr lang="en-US" sz="1200" kern="100" dirty="0">
                          <a:effectLst/>
                        </a:rPr>
                        <a:t>0.663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16"/>
                  </a:ext>
                </a:extLst>
              </a:tr>
              <a:tr h="190024">
                <a:tc>
                  <a:txBody>
                    <a:bodyPr/>
                    <a:lstStyle/>
                    <a:p>
                      <a:pPr algn="ctr">
                        <a:spcAft>
                          <a:spcPts val="0"/>
                        </a:spcAft>
                      </a:pPr>
                      <a:r>
                        <a:rPr lang="en-US" sz="1200" kern="100" dirty="0">
                          <a:solidFill>
                            <a:srgbClr val="FF0000"/>
                          </a:solidFill>
                          <a:effectLst/>
                        </a:rPr>
                        <a:t>17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a:spcAft>
                          <a:spcPts val="0"/>
                        </a:spcAft>
                      </a:pPr>
                      <a:r>
                        <a:rPr lang="en-US" sz="1200" kern="100" dirty="0">
                          <a:solidFill>
                            <a:srgbClr val="FF0000"/>
                          </a:solidFill>
                          <a:effectLst/>
                        </a:rPr>
                        <a:t>0.684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0.551</a:t>
                      </a:r>
                    </a:p>
                  </a:txBody>
                  <a:tcPr marL="7144" marR="7144" marT="7144" marB="0" anchor="ctr"/>
                </a:tc>
                <a:extLst>
                  <a:ext uri="{0D108BD9-81ED-4DB2-BD59-A6C34878D82A}">
                    <a16:rowId xmlns:a16="http://schemas.microsoft.com/office/drawing/2014/main" val="10017"/>
                  </a:ext>
                </a:extLst>
              </a:tr>
              <a:tr h="190024">
                <a:tc>
                  <a:txBody>
                    <a:bodyPr/>
                    <a:lstStyle/>
                    <a:p>
                      <a:pPr algn="ctr">
                        <a:spcAft>
                          <a:spcPts val="0"/>
                        </a:spcAft>
                      </a:pPr>
                      <a:r>
                        <a:rPr lang="en-US" sz="1200" kern="100">
                          <a:effectLst/>
                        </a:rPr>
                        <a:t>18</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0.380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a:spcAft>
                          <a:spcPts val="0"/>
                        </a:spcAft>
                      </a:pPr>
                      <a:r>
                        <a:rPr lang="en-US" sz="1200" kern="100" dirty="0">
                          <a:effectLst/>
                        </a:rPr>
                        <a:t>0.652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7144" marR="7144" marT="7144" marB="0" anchor="ctr"/>
                </a:tc>
                <a:extLst>
                  <a:ext uri="{0D108BD9-81ED-4DB2-BD59-A6C34878D82A}">
                    <a16:rowId xmlns:a16="http://schemas.microsoft.com/office/drawing/2014/main" val="10018"/>
                  </a:ext>
                </a:extLst>
              </a:tr>
              <a:tr h="190024">
                <a:tc>
                  <a:txBody>
                    <a:bodyPr/>
                    <a:lstStyle/>
                    <a:p>
                      <a:pPr algn="ctr">
                        <a:spcAft>
                          <a:spcPts val="0"/>
                        </a:spcAft>
                      </a:pPr>
                      <a:r>
                        <a:rPr lang="en-US" sz="1200" kern="100">
                          <a:effectLst/>
                        </a:rPr>
                        <a:t>19</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0.754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a:spcAft>
                          <a:spcPts val="0"/>
                        </a:spcAft>
                      </a:pPr>
                      <a:r>
                        <a:rPr lang="en-US" sz="1200" kern="100" dirty="0">
                          <a:effectLst/>
                        </a:rPr>
                        <a:t>0.679</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7144" marR="7144" marT="7144" marB="0" anchor="ctr"/>
                </a:tc>
                <a:extLst>
                  <a:ext uri="{0D108BD9-81ED-4DB2-BD59-A6C34878D82A}">
                    <a16:rowId xmlns:a16="http://schemas.microsoft.com/office/drawing/2014/main" val="10019"/>
                  </a:ext>
                </a:extLst>
              </a:tr>
              <a:tr h="190024">
                <a:tc>
                  <a:txBody>
                    <a:bodyPr/>
                    <a:lstStyle/>
                    <a:p>
                      <a:pPr algn="ctr">
                        <a:spcAft>
                          <a:spcPts val="0"/>
                        </a:spcAft>
                      </a:pPr>
                      <a:r>
                        <a:rPr lang="en-US" sz="1200" kern="100" dirty="0">
                          <a:solidFill>
                            <a:srgbClr val="FF0000"/>
                          </a:solidFill>
                          <a:effectLst/>
                        </a:rPr>
                        <a:t>20</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0.374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solidFill>
                            <a:srgbClr val="FF0000"/>
                          </a:solidFill>
                          <a:effectLst/>
                        </a:rPr>
                        <a:t>0.711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extLst>
                  <a:ext uri="{0D108BD9-81ED-4DB2-BD59-A6C34878D82A}">
                    <a16:rowId xmlns:a16="http://schemas.microsoft.com/office/drawing/2014/main" val="10020"/>
                  </a:ext>
                </a:extLst>
              </a:tr>
              <a:tr h="190024">
                <a:tc>
                  <a:txBody>
                    <a:bodyPr/>
                    <a:lstStyle/>
                    <a:p>
                      <a:pPr algn="ctr">
                        <a:spcAft>
                          <a:spcPts val="0"/>
                        </a:spcAft>
                      </a:pPr>
                      <a:r>
                        <a:rPr lang="en-US" sz="1200" kern="100">
                          <a:effectLst/>
                        </a:rPr>
                        <a:t>Average</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13.85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0.603</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9.55</a:t>
                      </a:r>
                    </a:p>
                  </a:txBody>
                  <a:tcPr marL="7144" marR="7144" marT="7144" marB="0" anchor="ctr"/>
                </a:tc>
                <a:tc>
                  <a:txBody>
                    <a:bodyPr/>
                    <a:lstStyle/>
                    <a:p>
                      <a:pPr algn="ctr">
                        <a:spcAft>
                          <a:spcPts val="0"/>
                        </a:spcAft>
                      </a:pPr>
                      <a:r>
                        <a:rPr lang="en-US" sz="1200" kern="100" dirty="0">
                          <a:solidFill>
                            <a:srgbClr val="FF0000"/>
                          </a:solidFill>
                          <a:effectLst/>
                        </a:rPr>
                        <a:t>0.663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10.20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0.653</a:t>
                      </a:r>
                    </a:p>
                  </a:txBody>
                  <a:tcPr marL="7144" marR="7144" marT="7144" marB="0" anchor="ctr"/>
                </a:tc>
                <a:extLst>
                  <a:ext uri="{0D108BD9-81ED-4DB2-BD59-A6C34878D82A}">
                    <a16:rowId xmlns:a16="http://schemas.microsoft.com/office/drawing/2014/main" val="10021"/>
                  </a:ext>
                </a:extLst>
              </a:tr>
              <a:tr h="248798">
                <a:tc>
                  <a:txBody>
                    <a:bodyPr/>
                    <a:lstStyle/>
                    <a:p>
                      <a:pPr algn="ctr">
                        <a:spcAft>
                          <a:spcPts val="0"/>
                        </a:spcAft>
                      </a:pPr>
                      <a:r>
                        <a:rPr lang="en-US" sz="1200" kern="100" dirty="0">
                          <a:effectLst/>
                        </a:rPr>
                        <a:t>Standard deviation</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2.06</a:t>
                      </a:r>
                    </a:p>
                  </a:txBody>
                  <a:tcPr marL="7144" marR="7144" marT="7144" marB="0" anchor="ctr"/>
                </a:tc>
                <a:tc>
                  <a:txBody>
                    <a:bodyPr/>
                    <a:lstStyle/>
                    <a:p>
                      <a:pPr algn="ctr">
                        <a:spcAft>
                          <a:spcPts val="0"/>
                        </a:spcAft>
                      </a:pPr>
                      <a:r>
                        <a:rPr lang="en-US" sz="1200" kern="100" dirty="0">
                          <a:solidFill>
                            <a:srgbClr val="FF0000"/>
                          </a:solidFill>
                          <a:effectLst/>
                        </a:rPr>
                        <a:t>0.07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7144" marR="7144" marT="7144"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769546" y="3929959"/>
            <a:ext cx="7604912" cy="923330"/>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An </a:t>
            </a:r>
            <a:r>
              <a:rPr lang="en-US" altLang="zh-TW" sz="1350" b="1" dirty="0" err="1">
                <a:solidFill>
                  <a:prstClr val="black"/>
                </a:solidFill>
                <a:latin typeface="Calibri"/>
                <a:ea typeface="新細明體" panose="02020500000000000000" pitchFamily="18" charset="-120"/>
              </a:rPr>
              <a:t>overfitted</a:t>
            </a:r>
            <a:r>
              <a:rPr lang="en-US" altLang="zh-TW" sz="1350" b="1" dirty="0">
                <a:solidFill>
                  <a:prstClr val="black"/>
                </a:solidFill>
                <a:latin typeface="Calibri"/>
                <a:ea typeface="新細明體" panose="02020500000000000000" pitchFamily="18" charset="-120"/>
              </a:rPr>
              <a:t> model</a:t>
            </a:r>
            <a:r>
              <a:rPr lang="en-US" altLang="zh-TW" sz="1350" dirty="0">
                <a:solidFill>
                  <a:prstClr val="black"/>
                </a:solidFill>
                <a:latin typeface="Calibri"/>
                <a:ea typeface="新細明體" panose="02020500000000000000" pitchFamily="18" charset="-120"/>
              </a:rPr>
              <a:t> is a statistical model that contains </a:t>
            </a:r>
            <a:r>
              <a:rPr lang="en-US" altLang="zh-TW" sz="1350" dirty="0">
                <a:solidFill>
                  <a:srgbClr val="FF0000"/>
                </a:solidFill>
                <a:latin typeface="Calibri"/>
                <a:ea typeface="新細明體" panose="02020500000000000000" pitchFamily="18" charset="-120"/>
              </a:rPr>
              <a:t>more parameters </a:t>
            </a:r>
            <a:r>
              <a:rPr lang="en-US" altLang="zh-TW" sz="1350" dirty="0">
                <a:solidFill>
                  <a:prstClr val="black"/>
                </a:solidFill>
                <a:latin typeface="Calibri"/>
                <a:ea typeface="新細明體" panose="02020500000000000000" pitchFamily="18" charset="-120"/>
              </a:rPr>
              <a:t>than can be justified by the data --  </a:t>
            </a:r>
            <a:r>
              <a:rPr lang="en-US" altLang="zh-TW" sz="1350" dirty="0" err="1">
                <a:solidFill>
                  <a:prstClr val="black"/>
                </a:solidFill>
                <a:latin typeface="Calibri"/>
                <a:ea typeface="新細明體" panose="02020500000000000000" pitchFamily="18" charset="-120"/>
              </a:rPr>
              <a:t>Everitt</a:t>
            </a:r>
            <a:r>
              <a:rPr lang="en-US" altLang="zh-TW" sz="1350" dirty="0">
                <a:solidFill>
                  <a:prstClr val="black"/>
                </a:solidFill>
                <a:latin typeface="Calibri"/>
                <a:ea typeface="新細明體" panose="02020500000000000000" pitchFamily="18" charset="-120"/>
              </a:rPr>
              <a:t> B.S., </a:t>
            </a:r>
            <a:r>
              <a:rPr lang="en-US" altLang="zh-TW" sz="1350" dirty="0" err="1">
                <a:solidFill>
                  <a:prstClr val="black"/>
                </a:solidFill>
                <a:latin typeface="Calibri"/>
                <a:ea typeface="新細明體" panose="02020500000000000000" pitchFamily="18" charset="-120"/>
              </a:rPr>
              <a:t>Skrondal</a:t>
            </a:r>
            <a:r>
              <a:rPr lang="en-US" altLang="zh-TW" sz="1350" dirty="0">
                <a:solidFill>
                  <a:prstClr val="black"/>
                </a:solidFill>
                <a:latin typeface="Calibri"/>
                <a:ea typeface="新細明體" panose="02020500000000000000" pitchFamily="18" charset="-120"/>
              </a:rPr>
              <a:t> A. (2010), </a:t>
            </a:r>
            <a:r>
              <a:rPr lang="en-US" altLang="zh-TW" sz="1350" i="1" dirty="0">
                <a:solidFill>
                  <a:prstClr val="black"/>
                </a:solidFill>
                <a:latin typeface="Calibri"/>
                <a:ea typeface="新細明體" panose="02020500000000000000" pitchFamily="18" charset="-120"/>
              </a:rPr>
              <a:t>Cambridge Dictionary of Statistics</a:t>
            </a:r>
            <a:r>
              <a:rPr lang="en-US" altLang="zh-TW" sz="1350" dirty="0">
                <a:solidFill>
                  <a:prstClr val="black"/>
                </a:solidFill>
                <a:latin typeface="Calibri"/>
                <a:ea typeface="新細明體" panose="02020500000000000000" pitchFamily="18" charset="-120"/>
              </a:rPr>
              <a:t>, Cambridge University Press.</a:t>
            </a:r>
            <a:endParaRPr lang="zh-TW" altLang="en-US" sz="1350" dirty="0">
              <a:solidFill>
                <a:prstClr val="black"/>
              </a:solidFill>
              <a:latin typeface="Calibri"/>
              <a:ea typeface="新細明體" panose="02020500000000000000" pitchFamily="18" charset="-120"/>
            </a:endParaRPr>
          </a:p>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The CSI-LTS-100 version has a </a:t>
            </a:r>
            <a:r>
              <a:rPr lang="en-US" altLang="zh-TW" sz="1350" dirty="0">
                <a:solidFill>
                  <a:srgbClr val="FF0000"/>
                </a:solidFill>
                <a:latin typeface="Calibri"/>
                <a:ea typeface="新細明體" panose="02020500000000000000" pitchFamily="18" charset="-120"/>
              </a:rPr>
              <a:t>smallest average </a:t>
            </a:r>
            <a:r>
              <a:rPr lang="en-US" altLang="zh-TW" sz="1350" dirty="0">
                <a:solidFill>
                  <a:prstClr val="black"/>
                </a:solidFill>
                <a:latin typeface="Calibri"/>
                <a:ea typeface="新細明體" panose="02020500000000000000" pitchFamily="18" charset="-120"/>
              </a:rPr>
              <a:t>number of adopted hidden nodes and a </a:t>
            </a:r>
            <a:r>
              <a:rPr lang="en-US" altLang="zh-TW" sz="1350" dirty="0">
                <a:solidFill>
                  <a:srgbClr val="FF0000"/>
                </a:solidFill>
                <a:latin typeface="Calibri"/>
                <a:ea typeface="新細明體" panose="02020500000000000000" pitchFamily="18" charset="-120"/>
              </a:rPr>
              <a:t>best average </a:t>
            </a:r>
            <a:r>
              <a:rPr lang="en-US" altLang="zh-TW" sz="1350" dirty="0">
                <a:solidFill>
                  <a:prstClr val="black"/>
                </a:solidFill>
                <a:latin typeface="Calibri"/>
                <a:ea typeface="新細明體" panose="02020500000000000000" pitchFamily="18" charset="-120"/>
              </a:rPr>
              <a:t>accuracy.</a:t>
            </a:r>
          </a:p>
        </p:txBody>
      </p:sp>
      <p:cxnSp>
        <p:nvCxnSpPr>
          <p:cNvPr id="6" name="弧形接點 20">
            <a:extLst>
              <a:ext uri="{FF2B5EF4-FFF2-40B4-BE49-F238E27FC236}">
                <a16:creationId xmlns:a16="http://schemas.microsoft.com/office/drawing/2014/main" id="{3BCCADE5-2853-4E4F-BAC9-640F627AC6CD}"/>
              </a:ext>
            </a:extLst>
          </p:cNvPr>
          <p:cNvCxnSpPr/>
          <p:nvPr/>
        </p:nvCxnSpPr>
        <p:spPr>
          <a:xfrm>
            <a:off x="4238244" y="4533144"/>
            <a:ext cx="1426396" cy="10355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 name="弧形接點 20">
            <a:extLst>
              <a:ext uri="{FF2B5EF4-FFF2-40B4-BE49-F238E27FC236}">
                <a16:creationId xmlns:a16="http://schemas.microsoft.com/office/drawing/2014/main" id="{3BCCADE5-2853-4E4F-BAC9-640F627AC6CD}"/>
              </a:ext>
            </a:extLst>
          </p:cNvPr>
          <p:cNvCxnSpPr/>
          <p:nvPr/>
        </p:nvCxnSpPr>
        <p:spPr>
          <a:xfrm rot="5400000">
            <a:off x="6259898" y="4662003"/>
            <a:ext cx="1035575" cy="77785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9" name="內容版面配置區 2"/>
          <p:cNvSpPr txBox="1">
            <a:spLocks/>
          </p:cNvSpPr>
          <p:nvPr/>
        </p:nvSpPr>
        <p:spPr>
          <a:xfrm>
            <a:off x="769546" y="2060850"/>
            <a:ext cx="7604912" cy="1224135"/>
          </a:xfrm>
          <a:prstGeom prst="rect">
            <a:avLst/>
          </a:prstGeom>
          <a:solidFill>
            <a:schemeClr val="bg2"/>
          </a:solidFill>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altLang="zh-TW" dirty="0"/>
              <a:t>It seems that the CSI-LTS-100 mechanism </a:t>
            </a:r>
            <a:r>
              <a:rPr lang="en-US" altLang="zh-TW" dirty="0">
                <a:solidFill>
                  <a:srgbClr val="FF0000"/>
                </a:solidFill>
              </a:rPr>
              <a:t>can help cope with the </a:t>
            </a:r>
            <a:r>
              <a:rPr lang="en-US" altLang="zh-TW" dirty="0"/>
              <a:t>encountered </a:t>
            </a:r>
            <a:r>
              <a:rPr lang="en-US" altLang="zh-TW" dirty="0">
                <a:solidFill>
                  <a:srgbClr val="FF0000"/>
                </a:solidFill>
              </a:rPr>
              <a:t>undesired attractors and alleviate the overfitting tendency</a:t>
            </a:r>
            <a:r>
              <a:rPr lang="en-US" altLang="zh-TW" dirty="0"/>
              <a:t>.</a:t>
            </a:r>
          </a:p>
        </p:txBody>
      </p:sp>
      <p:sp>
        <p:nvSpPr>
          <p:cNvPr id="8" name="標題 1"/>
          <p:cNvSpPr txBox="1">
            <a:spLocks/>
          </p:cNvSpPr>
          <p:nvPr/>
        </p:nvSpPr>
        <p:spPr>
          <a:xfrm>
            <a:off x="0" y="274638"/>
            <a:ext cx="9144000" cy="1143000"/>
          </a:xfrm>
          <a:prstGeom prst="rect">
            <a:avLst/>
          </a:prstGeom>
        </p:spPr>
        <p:txBody>
          <a:bodyPr vert="horz" lIns="91440" tIns="45720" rIns="91440" bIns="45720" rtlCol="0" anchor="ctr">
            <a:normAutofit fontScale="975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altLang="zh-TW" sz="3200" kern="100" dirty="0"/>
              <a:t>Total number of adopted hidden nodes</a:t>
            </a:r>
            <a:r>
              <a:rPr lang="zh-TW" altLang="en-US" sz="3200" kern="100" dirty="0"/>
              <a:t> </a:t>
            </a:r>
            <a:r>
              <a:rPr lang="en-US" altLang="zh-TW" sz="3200" kern="100" dirty="0"/>
              <a:t>&amp;</a:t>
            </a:r>
            <a:r>
              <a:rPr lang="zh-TW" altLang="en-US" sz="3200" kern="100" dirty="0"/>
              <a:t> </a:t>
            </a:r>
            <a:r>
              <a:rPr lang="en-US" altLang="zh-TW" sz="3200" kern="100" dirty="0"/>
              <a:t>the accuracy</a:t>
            </a:r>
            <a:endParaRPr lang="zh-TW" altLang="en-US" sz="3200" dirty="0"/>
          </a:p>
        </p:txBody>
      </p:sp>
      <p:sp>
        <p:nvSpPr>
          <p:cNvPr id="10" name="投影片編號版面配置區 3">
            <a:extLst>
              <a:ext uri="{FF2B5EF4-FFF2-40B4-BE49-F238E27FC236}">
                <a16:creationId xmlns:a16="http://schemas.microsoft.com/office/drawing/2014/main" id="{53DABF94-7BC9-4192-BF3D-1A51478C54B5}"/>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50</a:t>
            </a:fld>
            <a:endParaRPr lang="zh-TW" altLang="en-US" sz="1400" dirty="0">
              <a:solidFill>
                <a:prstClr val="black">
                  <a:tint val="75000"/>
                </a:prstClr>
              </a:solidFill>
            </a:endParaRPr>
          </a:p>
        </p:txBody>
      </p:sp>
    </p:spTree>
    <p:extLst>
      <p:ext uri="{BB962C8B-B14F-4D97-AF65-F5344CB8AC3E}">
        <p14:creationId xmlns:p14="http://schemas.microsoft.com/office/powerpoint/2010/main" val="126655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7544" y="1988844"/>
            <a:ext cx="8229600" cy="4525963"/>
          </a:xfrm>
        </p:spPr>
        <p:txBody>
          <a:bodyPr>
            <a:normAutofit/>
          </a:bodyPr>
          <a:lstStyle/>
          <a:p>
            <a:pPr marL="0" indent="0">
              <a:buNone/>
            </a:pPr>
            <a:r>
              <a:rPr lang="en-US" altLang="zh-TW" sz="4000" dirty="0"/>
              <a:t>It seems that </a:t>
            </a:r>
            <a:r>
              <a:rPr lang="en-US" altLang="zh-TW" sz="4000" dirty="0">
                <a:solidFill>
                  <a:srgbClr val="FF0000"/>
                </a:solidFill>
              </a:rPr>
              <a:t>CSI-LTS-100</a:t>
            </a:r>
            <a:r>
              <a:rPr lang="en-US" altLang="zh-TW" sz="4000" dirty="0"/>
              <a:t> is better than CSI-100, CSI-LTS-0 and CSI-LTS-500.</a:t>
            </a:r>
          </a:p>
        </p:txBody>
      </p:sp>
      <p:sp>
        <p:nvSpPr>
          <p:cNvPr id="4" name="投影片編號版面配置區 3">
            <a:extLst>
              <a:ext uri="{FF2B5EF4-FFF2-40B4-BE49-F238E27FC236}">
                <a16:creationId xmlns:a16="http://schemas.microsoft.com/office/drawing/2014/main" id="{66E3A664-F645-4435-B8D4-C558D3676327}"/>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51</a:t>
            </a:fld>
            <a:endParaRPr lang="zh-TW" altLang="en-US" sz="1400" dirty="0">
              <a:solidFill>
                <a:prstClr val="black">
                  <a:tint val="75000"/>
                </a:prstClr>
              </a:solidFill>
            </a:endParaRPr>
          </a:p>
        </p:txBody>
      </p:sp>
    </p:spTree>
    <p:extLst>
      <p:ext uri="{BB962C8B-B14F-4D97-AF65-F5344CB8AC3E}">
        <p14:creationId xmlns:p14="http://schemas.microsoft.com/office/powerpoint/2010/main" val="125059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0"/>
            <a:ext cx="8229600" cy="620688"/>
          </a:xfrm>
        </p:spPr>
        <p:txBody>
          <a:bodyPr>
            <a:normAutofit fontScale="90000"/>
          </a:bodyPr>
          <a:lstStyle/>
          <a:p>
            <a:r>
              <a:rPr lang="en-US" altLang="zh-TW" dirty="0"/>
              <a:t>Total training Time (Sec.)</a:t>
            </a:r>
            <a:endParaRPr lang="zh-TW" altLang="en-US" dirty="0"/>
          </a:p>
        </p:txBody>
      </p:sp>
      <p:graphicFrame>
        <p:nvGraphicFramePr>
          <p:cNvPr id="4" name="內容版面配置區 3"/>
          <p:cNvGraphicFramePr>
            <a:graphicFrameLocks noGrp="1"/>
          </p:cNvGraphicFramePr>
          <p:nvPr>
            <p:ph idx="1"/>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656</a:t>
                      </a:r>
                    </a:p>
                  </a:txBody>
                  <a:tcPr marL="9525" marR="9525" marT="9525" marB="0" anchor="ctr"/>
                </a:tc>
                <a:tc>
                  <a:txBody>
                    <a:bodyPr/>
                    <a:lstStyle/>
                    <a:p>
                      <a:pPr algn="ctr">
                        <a:spcAft>
                          <a:spcPts val="0"/>
                        </a:spcAft>
                      </a:pPr>
                      <a:r>
                        <a:rPr lang="en-US" sz="1600" kern="100" dirty="0">
                          <a:effectLst/>
                        </a:rPr>
                        <a:t>76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269</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1243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9525" marR="9525" marT="9525" marB="0" anchor="ctr"/>
                </a:tc>
                <a:tc>
                  <a:txBody>
                    <a:bodyPr/>
                    <a:lstStyle/>
                    <a:p>
                      <a:pPr algn="ctr">
                        <a:spcAft>
                          <a:spcPts val="0"/>
                        </a:spcAft>
                      </a:pPr>
                      <a:r>
                        <a:rPr lang="en-US" sz="1600" kern="100">
                          <a:effectLst/>
                        </a:rPr>
                        <a:t>464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452</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944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a:t>
                      </a:r>
                    </a:p>
                  </a:txBody>
                  <a:tcPr marL="9525" marR="9525" marT="9525" marB="0" anchor="ctr"/>
                </a:tc>
                <a:tc>
                  <a:txBody>
                    <a:bodyPr/>
                    <a:lstStyle/>
                    <a:p>
                      <a:pPr algn="ctr">
                        <a:spcAft>
                          <a:spcPts val="0"/>
                        </a:spcAft>
                      </a:pPr>
                      <a:r>
                        <a:rPr lang="en-US" sz="1600" kern="100">
                          <a:effectLst/>
                        </a:rPr>
                        <a:t>48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1081</a:t>
                      </a:r>
                    </a:p>
                  </a:txBody>
                  <a:tcPr marL="9525" marR="9525" marT="9525" marB="0" anchor="ctr"/>
                </a:tc>
                <a:tc>
                  <a:txBody>
                    <a:bodyPr/>
                    <a:lstStyle/>
                    <a:p>
                      <a:pPr algn="ctr">
                        <a:spcAft>
                          <a:spcPts val="0"/>
                        </a:spcAft>
                      </a:pPr>
                      <a:r>
                        <a:rPr lang="en-US" sz="1600" kern="100">
                          <a:effectLst/>
                        </a:rPr>
                        <a:t>103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334</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1733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1757</a:t>
                      </a:r>
                    </a:p>
                  </a:txBody>
                  <a:tcPr marL="9525" marR="9525" marT="9525" marB="0" anchor="ctr"/>
                </a:tc>
                <a:tc>
                  <a:txBody>
                    <a:bodyPr/>
                    <a:lstStyle/>
                    <a:p>
                      <a:pPr algn="ctr">
                        <a:spcAft>
                          <a:spcPts val="0"/>
                        </a:spcAft>
                      </a:pPr>
                      <a:r>
                        <a:rPr lang="en-US" sz="1600" kern="100">
                          <a:effectLst/>
                        </a:rPr>
                        <a:t>449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899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644</a:t>
                      </a:r>
                    </a:p>
                  </a:txBody>
                  <a:tcPr marL="9525" marR="9525" marT="9525" marB="0" anchor="ctr"/>
                </a:tc>
                <a:tc>
                  <a:txBody>
                    <a:bodyPr/>
                    <a:lstStyle/>
                    <a:p>
                      <a:pPr algn="ctr">
                        <a:spcAft>
                          <a:spcPts val="0"/>
                        </a:spcAft>
                      </a:pPr>
                      <a:r>
                        <a:rPr lang="en-US" sz="1600" kern="100">
                          <a:effectLst/>
                        </a:rPr>
                        <a:t>51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39</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363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622</a:t>
                      </a:r>
                    </a:p>
                  </a:txBody>
                  <a:tcPr marL="9525" marR="9525" marT="9525" marB="0" anchor="ctr"/>
                </a:tc>
                <a:tc>
                  <a:txBody>
                    <a:bodyPr/>
                    <a:lstStyle/>
                    <a:p>
                      <a:pPr algn="ctr">
                        <a:spcAft>
                          <a:spcPts val="0"/>
                        </a:spcAft>
                      </a:pPr>
                      <a:r>
                        <a:rPr lang="en-US" sz="1600" kern="100">
                          <a:effectLst/>
                        </a:rPr>
                        <a:t>486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1459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a:t>
                      </a:r>
                    </a:p>
                  </a:txBody>
                  <a:tcPr marL="9525" marR="9525" marT="9525" marB="0" anchor="ctr"/>
                </a:tc>
                <a:tc>
                  <a:txBody>
                    <a:bodyPr/>
                    <a:lstStyle/>
                    <a:p>
                      <a:pPr algn="ctr">
                        <a:spcAft>
                          <a:spcPts val="0"/>
                        </a:spcAft>
                      </a:pPr>
                      <a:r>
                        <a:rPr lang="en-US" sz="1600" kern="100">
                          <a:effectLst/>
                        </a:rPr>
                        <a:t>98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1926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a:t>
                      </a:r>
                    </a:p>
                  </a:txBody>
                  <a:tcPr marL="9525" marR="9525" marT="9525" marB="0" anchor="ctr"/>
                </a:tc>
                <a:tc>
                  <a:txBody>
                    <a:bodyPr/>
                    <a:lstStyle/>
                    <a:p>
                      <a:pPr algn="ctr">
                        <a:spcAft>
                          <a:spcPts val="0"/>
                        </a:spcAft>
                      </a:pPr>
                      <a:r>
                        <a:rPr lang="en-US" sz="1600" kern="100">
                          <a:effectLst/>
                        </a:rPr>
                        <a:t>39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174</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94</a:t>
                      </a:r>
                    </a:p>
                  </a:txBody>
                  <a:tcPr marL="9525" marR="9525" marT="9525" marB="0" anchor="ctr"/>
                </a:tc>
                <a:tc>
                  <a:txBody>
                    <a:bodyPr/>
                    <a:lstStyle/>
                    <a:p>
                      <a:pPr algn="ctr">
                        <a:spcAft>
                          <a:spcPts val="0"/>
                        </a:spcAft>
                      </a:pPr>
                      <a:r>
                        <a:rPr lang="en-US" sz="1600" kern="100">
                          <a:effectLst/>
                        </a:rPr>
                        <a:t>487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69</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882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a:spcAft>
                          <a:spcPts val="0"/>
                        </a:spcAft>
                      </a:pPr>
                      <a:r>
                        <a:rPr lang="en-US" sz="1600" kern="100">
                          <a:effectLst/>
                        </a:rPr>
                        <a:t>356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576</a:t>
                      </a:r>
                    </a:p>
                  </a:txBody>
                  <a:tcPr marL="9525" marR="9525" marT="9525" marB="0" anchor="ctr"/>
                </a:tc>
                <a:tc>
                  <a:txBody>
                    <a:bodyPr/>
                    <a:lstStyle/>
                    <a:p>
                      <a:pPr algn="ctr">
                        <a:spcAft>
                          <a:spcPts val="0"/>
                        </a:spcAft>
                      </a:pPr>
                      <a:r>
                        <a:rPr lang="en-US" sz="1600" kern="100">
                          <a:effectLst/>
                        </a:rPr>
                        <a:t>38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423</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1139</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1612</a:t>
                      </a:r>
                    </a:p>
                  </a:txBody>
                  <a:tcPr marL="9525" marR="9525" marT="9525" marB="0" anchor="ctr"/>
                </a:tc>
                <a:tc>
                  <a:txBody>
                    <a:bodyPr/>
                    <a:lstStyle/>
                    <a:p>
                      <a:pPr algn="ctr">
                        <a:spcAft>
                          <a:spcPts val="0"/>
                        </a:spcAft>
                      </a:pPr>
                      <a:r>
                        <a:rPr lang="en-US" sz="1600" kern="100">
                          <a:effectLst/>
                        </a:rPr>
                        <a:t>315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214</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766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827</a:t>
                      </a:r>
                    </a:p>
                  </a:txBody>
                  <a:tcPr marL="9525" marR="9525" marT="9525" marB="0" anchor="ctr"/>
                </a:tc>
                <a:tc>
                  <a:txBody>
                    <a:bodyPr/>
                    <a:lstStyle/>
                    <a:p>
                      <a:pPr algn="ctr">
                        <a:spcAft>
                          <a:spcPts val="0"/>
                        </a:spcAft>
                      </a:pPr>
                      <a:r>
                        <a:rPr lang="en-US" sz="1600" kern="100">
                          <a:effectLst/>
                        </a:rPr>
                        <a:t>58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1400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32</a:t>
                      </a:r>
                    </a:p>
                  </a:txBody>
                  <a:tcPr marL="9525" marR="9525" marT="9525" marB="0" anchor="ctr"/>
                </a:tc>
                <a:tc>
                  <a:txBody>
                    <a:bodyPr/>
                    <a:lstStyle/>
                    <a:p>
                      <a:pPr algn="ctr">
                        <a:spcAft>
                          <a:spcPts val="0"/>
                        </a:spcAft>
                      </a:pPr>
                      <a:r>
                        <a:rPr lang="en-US" sz="1600" kern="100">
                          <a:effectLst/>
                        </a:rPr>
                        <a:t>58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80</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1391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145</a:t>
                      </a:r>
                    </a:p>
                  </a:txBody>
                  <a:tcPr marL="9525" marR="9525" marT="9525" marB="0" anchor="ctr"/>
                </a:tc>
                <a:tc>
                  <a:txBody>
                    <a:bodyPr/>
                    <a:lstStyle/>
                    <a:p>
                      <a:pPr algn="ctr">
                        <a:spcAft>
                          <a:spcPts val="0"/>
                        </a:spcAft>
                      </a:pPr>
                      <a:r>
                        <a:rPr lang="en-US" sz="1600" kern="100">
                          <a:effectLst/>
                        </a:rPr>
                        <a:t>139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226</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2290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839</a:t>
                      </a:r>
                    </a:p>
                  </a:txBody>
                  <a:tcPr marL="9525" marR="9525" marT="9525" marB="0" anchor="ctr"/>
                </a:tc>
                <a:tc>
                  <a:txBody>
                    <a:bodyPr/>
                    <a:lstStyle/>
                    <a:p>
                      <a:pPr algn="ctr">
                        <a:spcAft>
                          <a:spcPts val="0"/>
                        </a:spcAft>
                      </a:pPr>
                      <a:r>
                        <a:rPr lang="en-US" sz="1600" kern="100">
                          <a:effectLst/>
                        </a:rPr>
                        <a:t>26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130</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29</a:t>
                      </a:r>
                    </a:p>
                  </a:txBody>
                  <a:tcPr marL="9525" marR="9525" marT="9525" marB="0" anchor="ctr"/>
                </a:tc>
                <a:tc>
                  <a:txBody>
                    <a:bodyPr/>
                    <a:lstStyle/>
                    <a:p>
                      <a:pPr algn="ctr">
                        <a:spcAft>
                          <a:spcPts val="0"/>
                        </a:spcAft>
                      </a:pPr>
                      <a:r>
                        <a:rPr lang="en-US" sz="1600" kern="100">
                          <a:effectLst/>
                        </a:rPr>
                        <a:t>51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266</a:t>
                      </a:r>
                    </a:p>
                  </a:txBody>
                  <a:tcPr marL="9525" marR="9525" marT="9525" marB="0" anchor="ctr"/>
                </a:tc>
                <a:tc>
                  <a:txBody>
                    <a:bodyPr/>
                    <a:lstStyle/>
                    <a:p>
                      <a:pPr algn="ctr">
                        <a:spcAft>
                          <a:spcPts val="0"/>
                        </a:spcAft>
                      </a:pPr>
                      <a:r>
                        <a:rPr lang="en-US" sz="1600" kern="100">
                          <a:effectLst/>
                        </a:rPr>
                        <a:t>410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2066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2702</a:t>
                      </a:r>
                    </a:p>
                  </a:txBody>
                  <a:tcPr marL="9525" marR="9525" marT="9525" marB="0" anchor="ctr"/>
                </a:tc>
                <a:tc>
                  <a:txBody>
                    <a:bodyPr/>
                    <a:lstStyle/>
                    <a:p>
                      <a:pPr algn="ctr">
                        <a:spcAft>
                          <a:spcPts val="0"/>
                        </a:spcAft>
                      </a:pPr>
                      <a:r>
                        <a:rPr lang="en-US" sz="1600" kern="100">
                          <a:effectLst/>
                        </a:rPr>
                        <a:t>270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152</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604.55</a:t>
                      </a:r>
                    </a:p>
                  </a:txBody>
                  <a:tcPr marL="9525" marR="9525" marT="9525" marB="0" anchor="ctr"/>
                </a:tc>
                <a:tc>
                  <a:txBody>
                    <a:bodyPr/>
                    <a:lstStyle/>
                    <a:p>
                      <a:pPr algn="ctr">
                        <a:spcAft>
                          <a:spcPts val="0"/>
                        </a:spcAft>
                      </a:pPr>
                      <a:r>
                        <a:rPr lang="en-US" sz="1600" kern="100">
                          <a:effectLst/>
                        </a:rPr>
                        <a:t>201.10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149.90</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577.9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722.2</a:t>
                      </a:r>
                    </a:p>
                  </a:txBody>
                  <a:tcPr marL="9525" marR="9525" marT="9525" marB="0" anchor="ctr"/>
                </a:tc>
                <a:tc>
                  <a:txBody>
                    <a:bodyPr/>
                    <a:lstStyle/>
                    <a:p>
                      <a:pPr algn="ctr">
                        <a:spcAft>
                          <a:spcPts val="0"/>
                        </a:spcAft>
                      </a:pPr>
                      <a:r>
                        <a:rPr lang="en-US" sz="1600" kern="100" dirty="0">
                          <a:effectLst/>
                        </a:rPr>
                        <a:t>179.41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130.7</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2699792" y="1420375"/>
            <a:ext cx="5544616"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332 seconds to 2290 seconds. </a:t>
            </a:r>
            <a:endParaRPr lang="zh-TW" altLang="en-US" dirty="0"/>
          </a:p>
          <a:p>
            <a:pPr marL="285750" indent="-285750">
              <a:buFont typeface="Arial" panose="020B0604020202020204" pitchFamily="34" charset="0"/>
              <a:buChar char="•"/>
            </a:pPr>
            <a:r>
              <a:rPr lang="en-US" altLang="zh-TW" dirty="0"/>
              <a:t>CSI-LTS-0: from 15 seconds to 2702 seconds. </a:t>
            </a:r>
            <a:endParaRPr lang="zh-TW" altLang="en-US" dirty="0"/>
          </a:p>
          <a:p>
            <a:pPr marL="285750" indent="-285750">
              <a:buFont typeface="Arial" panose="020B0604020202020204" pitchFamily="34" charset="0"/>
              <a:buChar char="•"/>
            </a:pPr>
            <a:r>
              <a:rPr lang="en-US" altLang="zh-TW" dirty="0"/>
              <a:t>CSI-LTS-100: from 26 seconds to 487 seconds. </a:t>
            </a:r>
            <a:endParaRPr lang="zh-TW" altLang="en-US" dirty="0"/>
          </a:p>
          <a:p>
            <a:pPr marL="285750" indent="-285750">
              <a:buFont typeface="Arial" panose="020B0604020202020204" pitchFamily="34" charset="0"/>
              <a:buChar char="•"/>
            </a:pPr>
            <a:r>
              <a:rPr lang="en-US" altLang="zh-TW" dirty="0"/>
              <a:t>CSI-LTS-500: from 19 seconds to 452 seconds. </a:t>
            </a:r>
            <a:endParaRPr lang="zh-TW" altLang="en-US" dirty="0"/>
          </a:p>
        </p:txBody>
      </p:sp>
      <p:sp>
        <p:nvSpPr>
          <p:cNvPr id="8" name="文字方塊 7"/>
          <p:cNvSpPr txBox="1"/>
          <p:nvPr/>
        </p:nvSpPr>
        <p:spPr>
          <a:xfrm>
            <a:off x="2699792" y="5517240"/>
            <a:ext cx="5544616" cy="646331"/>
          </a:xfrm>
          <a:prstGeom prst="rect">
            <a:avLst/>
          </a:prstGeom>
          <a:solidFill>
            <a:schemeClr val="bg2"/>
          </a:solidFill>
        </p:spPr>
        <p:txBody>
          <a:bodyPr wrap="square" rtlCol="0">
            <a:spAutoFit/>
          </a:bodyPr>
          <a:lstStyle/>
          <a:p>
            <a:r>
              <a:rPr lang="en-US" altLang="zh-TW" dirty="0">
                <a:solidFill>
                  <a:srgbClr val="FF0000"/>
                </a:solidFill>
              </a:rPr>
              <a:t>In terms of the training time, the average and standard deviation of CSI-LTS-500 are the smallest.</a:t>
            </a:r>
            <a:r>
              <a:rPr lang="en-US" altLang="zh-TW" dirty="0"/>
              <a:t> </a:t>
            </a:r>
            <a:endParaRPr lang="zh-TW" altLang="en-US" dirty="0"/>
          </a:p>
        </p:txBody>
      </p:sp>
      <p:sp>
        <p:nvSpPr>
          <p:cNvPr id="9" name="文字方塊 8"/>
          <p:cNvSpPr txBox="1"/>
          <p:nvPr/>
        </p:nvSpPr>
        <p:spPr>
          <a:xfrm>
            <a:off x="2699793" y="4390334"/>
            <a:ext cx="5904656" cy="646331"/>
          </a:xfrm>
          <a:prstGeom prst="rect">
            <a:avLst/>
          </a:prstGeom>
          <a:solidFill>
            <a:schemeClr val="bg2"/>
          </a:solidFill>
        </p:spPr>
        <p:txBody>
          <a:bodyPr wrap="square" rtlCol="0">
            <a:spAutoFit/>
          </a:bodyPr>
          <a:lstStyle/>
          <a:p>
            <a:r>
              <a:rPr lang="en-US" altLang="zh-TW" dirty="0">
                <a:solidFill>
                  <a:srgbClr val="FF0000"/>
                </a:solidFill>
              </a:rPr>
              <a:t>The adoption of LTS and “longer” regularizing module is good for speeding up the learning process.</a:t>
            </a:r>
            <a:endParaRPr lang="zh-TW" altLang="en-US" dirty="0">
              <a:solidFill>
                <a:srgbClr val="FF0000"/>
              </a:solidFill>
            </a:endParaRPr>
          </a:p>
        </p:txBody>
      </p:sp>
    </p:spTree>
    <p:extLst>
      <p:ext uri="{BB962C8B-B14F-4D97-AF65-F5344CB8AC3E}">
        <p14:creationId xmlns:p14="http://schemas.microsoft.com/office/powerpoint/2010/main" val="19075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單箭頭接點 5">
            <a:extLst>
              <a:ext uri="{FF2B5EF4-FFF2-40B4-BE49-F238E27FC236}">
                <a16:creationId xmlns:a16="http://schemas.microsoft.com/office/drawing/2014/main" id="{9D90BD84-ABEC-4336-A490-BE12D7696E54}"/>
              </a:ext>
            </a:extLst>
          </p:cNvPr>
          <p:cNvCxnSpPr/>
          <p:nvPr/>
        </p:nvCxnSpPr>
        <p:spPr>
          <a:xfrm>
            <a:off x="1348955" y="3121513"/>
            <a:ext cx="2967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文字方塊 43">
            <a:extLst>
              <a:ext uri="{FF2B5EF4-FFF2-40B4-BE49-F238E27FC236}">
                <a16:creationId xmlns:a16="http://schemas.microsoft.com/office/drawing/2014/main" id="{BBBC29A5-B938-4E9F-90F0-176189845042}"/>
              </a:ext>
            </a:extLst>
          </p:cNvPr>
          <p:cNvSpPr txBox="1"/>
          <p:nvPr/>
        </p:nvSpPr>
        <p:spPr>
          <a:xfrm>
            <a:off x="3628096" y="2852034"/>
            <a:ext cx="287500"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00B0F0"/>
                </a:solidFill>
                <a:latin typeface="Calibri Light"/>
                <a:ea typeface="微软雅黑 Light"/>
              </a:rPr>
              <a:t>x</a:t>
            </a:r>
            <a:endParaRPr lang="zh-TW" altLang="en-US" sz="2775" dirty="0">
              <a:solidFill>
                <a:srgbClr val="00B0F0"/>
              </a:solidFill>
              <a:latin typeface="Calibri Light"/>
              <a:ea typeface="微软雅黑 Light"/>
            </a:endParaRPr>
          </a:p>
        </p:txBody>
      </p:sp>
      <p:sp>
        <p:nvSpPr>
          <p:cNvPr id="49" name="文字方塊 48">
            <a:extLst>
              <a:ext uri="{FF2B5EF4-FFF2-40B4-BE49-F238E27FC236}">
                <a16:creationId xmlns:a16="http://schemas.microsoft.com/office/drawing/2014/main" id="{C6BB8B6B-96C7-4215-A6F3-812C4623A4AF}"/>
              </a:ext>
            </a:extLst>
          </p:cNvPr>
          <p:cNvSpPr txBox="1"/>
          <p:nvPr/>
        </p:nvSpPr>
        <p:spPr>
          <a:xfrm>
            <a:off x="3502981" y="2860868"/>
            <a:ext cx="287500"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00B0F0"/>
                </a:solidFill>
                <a:latin typeface="Calibri Light"/>
                <a:ea typeface="微软雅黑 Light"/>
              </a:rPr>
              <a:t>x</a:t>
            </a:r>
            <a:endParaRPr lang="zh-TW" altLang="en-US" sz="2775" dirty="0">
              <a:solidFill>
                <a:srgbClr val="00B0F0"/>
              </a:solidFill>
              <a:latin typeface="Calibri Light"/>
              <a:ea typeface="微软雅黑 Light"/>
            </a:endParaRPr>
          </a:p>
        </p:txBody>
      </p:sp>
      <p:sp>
        <p:nvSpPr>
          <p:cNvPr id="50" name="文字方塊 49">
            <a:extLst>
              <a:ext uri="{FF2B5EF4-FFF2-40B4-BE49-F238E27FC236}">
                <a16:creationId xmlns:a16="http://schemas.microsoft.com/office/drawing/2014/main" id="{A2272FB5-5DC3-4E49-BCF1-2B604718EF77}"/>
              </a:ext>
            </a:extLst>
          </p:cNvPr>
          <p:cNvSpPr txBox="1"/>
          <p:nvPr/>
        </p:nvSpPr>
        <p:spPr>
          <a:xfrm>
            <a:off x="3563888" y="2852000"/>
            <a:ext cx="287500"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00B0F0"/>
                </a:solidFill>
                <a:latin typeface="Calibri Light"/>
                <a:ea typeface="微软雅黑 Light"/>
              </a:rPr>
              <a:t>x</a:t>
            </a:r>
            <a:endParaRPr lang="zh-TW" altLang="en-US" sz="2775" dirty="0">
              <a:solidFill>
                <a:srgbClr val="00B0F0"/>
              </a:solidFill>
              <a:latin typeface="Calibri Light"/>
              <a:ea typeface="微软雅黑 Light"/>
            </a:endParaRPr>
          </a:p>
        </p:txBody>
      </p:sp>
      <p:sp>
        <p:nvSpPr>
          <p:cNvPr id="51" name="文字方塊 50">
            <a:extLst>
              <a:ext uri="{FF2B5EF4-FFF2-40B4-BE49-F238E27FC236}">
                <a16:creationId xmlns:a16="http://schemas.microsoft.com/office/drawing/2014/main" id="{6EDEC57F-2657-4C8E-98D8-B8E2B36CC070}"/>
              </a:ext>
            </a:extLst>
          </p:cNvPr>
          <p:cNvSpPr txBox="1"/>
          <p:nvPr/>
        </p:nvSpPr>
        <p:spPr>
          <a:xfrm>
            <a:off x="3707638" y="2860371"/>
            <a:ext cx="287500"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00B0F0"/>
                </a:solidFill>
                <a:latin typeface="Calibri Light"/>
                <a:ea typeface="微软雅黑 Light"/>
              </a:rPr>
              <a:t>x</a:t>
            </a:r>
            <a:endParaRPr lang="zh-TW" altLang="en-US" sz="2775" dirty="0">
              <a:solidFill>
                <a:srgbClr val="00B0F0"/>
              </a:solidFill>
              <a:latin typeface="Calibri Light"/>
              <a:ea typeface="微软雅黑 Light"/>
            </a:endParaRPr>
          </a:p>
        </p:txBody>
      </p:sp>
      <p:sp>
        <p:nvSpPr>
          <p:cNvPr id="52" name="文字方塊 51">
            <a:extLst>
              <a:ext uri="{FF2B5EF4-FFF2-40B4-BE49-F238E27FC236}">
                <a16:creationId xmlns:a16="http://schemas.microsoft.com/office/drawing/2014/main" id="{5CCE4577-B69A-415C-A185-48A33FE93D31}"/>
              </a:ext>
            </a:extLst>
          </p:cNvPr>
          <p:cNvSpPr txBox="1"/>
          <p:nvPr/>
        </p:nvSpPr>
        <p:spPr>
          <a:xfrm>
            <a:off x="1897004" y="2846070"/>
            <a:ext cx="324369"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FF0000"/>
                </a:solidFill>
                <a:latin typeface="Calibri Light"/>
                <a:ea typeface="微软雅黑 Light"/>
              </a:rPr>
              <a:t>o</a:t>
            </a:r>
            <a:endParaRPr lang="zh-TW" altLang="en-US" sz="2775" dirty="0">
              <a:solidFill>
                <a:srgbClr val="FF0000"/>
              </a:solidFill>
              <a:latin typeface="Calibri Light"/>
              <a:ea typeface="微软雅黑 Light"/>
            </a:endParaRPr>
          </a:p>
        </p:txBody>
      </p:sp>
      <p:sp>
        <p:nvSpPr>
          <p:cNvPr id="53" name="文字方塊 52">
            <a:extLst>
              <a:ext uri="{FF2B5EF4-FFF2-40B4-BE49-F238E27FC236}">
                <a16:creationId xmlns:a16="http://schemas.microsoft.com/office/drawing/2014/main" id="{68E72C54-276A-4C25-ABF2-10C548FEAD5A}"/>
              </a:ext>
            </a:extLst>
          </p:cNvPr>
          <p:cNvSpPr txBox="1"/>
          <p:nvPr/>
        </p:nvSpPr>
        <p:spPr>
          <a:xfrm>
            <a:off x="2104708" y="2854450"/>
            <a:ext cx="324369"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FF0000"/>
                </a:solidFill>
                <a:latin typeface="Calibri Light"/>
                <a:ea typeface="微软雅黑 Light"/>
              </a:rPr>
              <a:t>o</a:t>
            </a:r>
            <a:endParaRPr lang="zh-TW" altLang="en-US" sz="2775" dirty="0">
              <a:solidFill>
                <a:srgbClr val="FF0000"/>
              </a:solidFill>
              <a:latin typeface="Calibri Light"/>
              <a:ea typeface="微软雅黑 Light"/>
            </a:endParaRPr>
          </a:p>
        </p:txBody>
      </p:sp>
      <p:sp>
        <p:nvSpPr>
          <p:cNvPr id="54" name="文字方塊 53">
            <a:extLst>
              <a:ext uri="{FF2B5EF4-FFF2-40B4-BE49-F238E27FC236}">
                <a16:creationId xmlns:a16="http://schemas.microsoft.com/office/drawing/2014/main" id="{7BF95D40-77FA-4D25-88DD-D6F017DB452A}"/>
              </a:ext>
            </a:extLst>
          </p:cNvPr>
          <p:cNvSpPr txBox="1"/>
          <p:nvPr/>
        </p:nvSpPr>
        <p:spPr>
          <a:xfrm>
            <a:off x="1859690" y="2850260"/>
            <a:ext cx="324369"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FF0000"/>
                </a:solidFill>
                <a:latin typeface="Calibri Light"/>
                <a:ea typeface="微软雅黑 Light"/>
              </a:rPr>
              <a:t>o</a:t>
            </a:r>
            <a:endParaRPr lang="zh-TW" altLang="en-US" sz="2775" dirty="0">
              <a:solidFill>
                <a:srgbClr val="FF0000"/>
              </a:solidFill>
              <a:latin typeface="Calibri Light"/>
              <a:ea typeface="微软雅黑 Light"/>
            </a:endParaRPr>
          </a:p>
        </p:txBody>
      </p:sp>
      <p:sp>
        <p:nvSpPr>
          <p:cNvPr id="55" name="文字方塊 54">
            <a:extLst>
              <a:ext uri="{FF2B5EF4-FFF2-40B4-BE49-F238E27FC236}">
                <a16:creationId xmlns:a16="http://schemas.microsoft.com/office/drawing/2014/main" id="{A10195CA-1BE8-484E-8E7E-80570E1A8DA6}"/>
              </a:ext>
            </a:extLst>
          </p:cNvPr>
          <p:cNvSpPr txBox="1"/>
          <p:nvPr/>
        </p:nvSpPr>
        <p:spPr>
          <a:xfrm>
            <a:off x="2031896" y="2823581"/>
            <a:ext cx="324369"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FF0000"/>
                </a:solidFill>
                <a:latin typeface="Calibri Light"/>
                <a:ea typeface="微软雅黑 Light"/>
              </a:rPr>
              <a:t>o</a:t>
            </a:r>
            <a:endParaRPr lang="zh-TW" altLang="en-US" sz="2775" dirty="0">
              <a:solidFill>
                <a:srgbClr val="FF0000"/>
              </a:solidFill>
              <a:latin typeface="Calibri Light"/>
              <a:ea typeface="微软雅黑 Light"/>
            </a:endParaRPr>
          </a:p>
        </p:txBody>
      </p:sp>
      <p:cxnSp>
        <p:nvCxnSpPr>
          <p:cNvPr id="56" name="弧形接點 18">
            <a:extLst>
              <a:ext uri="{FF2B5EF4-FFF2-40B4-BE49-F238E27FC236}">
                <a16:creationId xmlns:a16="http://schemas.microsoft.com/office/drawing/2014/main" id="{2DC0B23D-9007-4C9D-9B07-88FC3752243F}"/>
              </a:ext>
            </a:extLst>
          </p:cNvPr>
          <p:cNvCxnSpPr>
            <a:cxnSpLocks/>
          </p:cNvCxnSpPr>
          <p:nvPr/>
        </p:nvCxnSpPr>
        <p:spPr>
          <a:xfrm rot="5400000">
            <a:off x="2059618" y="2722352"/>
            <a:ext cx="300332" cy="21837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7" name="弧形接點 20">
            <a:extLst>
              <a:ext uri="{FF2B5EF4-FFF2-40B4-BE49-F238E27FC236}">
                <a16:creationId xmlns:a16="http://schemas.microsoft.com/office/drawing/2014/main" id="{A7392415-4830-4465-91FA-679989B56F39}"/>
              </a:ext>
            </a:extLst>
          </p:cNvPr>
          <p:cNvCxnSpPr>
            <a:cxnSpLocks/>
          </p:cNvCxnSpPr>
          <p:nvPr/>
        </p:nvCxnSpPr>
        <p:spPr>
          <a:xfrm rot="16200000" flipH="1">
            <a:off x="3507097" y="2752225"/>
            <a:ext cx="325155" cy="18344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8" name="矩形 57">
            <a:extLst>
              <a:ext uri="{FF2B5EF4-FFF2-40B4-BE49-F238E27FC236}">
                <a16:creationId xmlns:a16="http://schemas.microsoft.com/office/drawing/2014/main" id="{477A95A4-8F1C-4C64-8EF0-6C83C30C08E9}"/>
              </a:ext>
            </a:extLst>
          </p:cNvPr>
          <p:cNvSpPr/>
          <p:nvPr/>
        </p:nvSpPr>
        <p:spPr>
          <a:xfrm>
            <a:off x="3510369" y="2470862"/>
            <a:ext cx="507111" cy="230830"/>
          </a:xfrm>
          <a:prstGeom prst="rect">
            <a:avLst/>
          </a:prstGeom>
        </p:spPr>
        <p:txBody>
          <a:bodyPr wrap="none" lIns="68541" tIns="34289" rIns="68541" bIns="34289">
            <a:spAutoFit/>
          </a:bodyPr>
          <a:lstStyle/>
          <a:p>
            <a:pPr defTabSz="685341" fontAlgn="base">
              <a:spcBef>
                <a:spcPct val="0"/>
              </a:spcBef>
              <a:spcAft>
                <a:spcPct val="0"/>
              </a:spcAft>
              <a:defRPr/>
            </a:pPr>
            <a:r>
              <a:rPr lang="en-US" altLang="zh-TW" sz="1050" dirty="0">
                <a:solidFill>
                  <a:prstClr val="black"/>
                </a:solidFill>
                <a:latin typeface="Calibri Light"/>
                <a:ea typeface="微软雅黑 Light"/>
              </a:rPr>
              <a:t>Class 1</a:t>
            </a:r>
            <a:endParaRPr lang="zh-TW" altLang="en-US" sz="1050" dirty="0">
              <a:solidFill>
                <a:prstClr val="black"/>
              </a:solidFill>
              <a:latin typeface="Calibri Light"/>
              <a:ea typeface="微软雅黑 Light"/>
            </a:endParaRPr>
          </a:p>
        </p:txBody>
      </p:sp>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FFF1B31E-C738-4270-AACF-B143F7C914A6}"/>
                  </a:ext>
                </a:extLst>
              </p:cNvPr>
              <p:cNvSpPr/>
              <p:nvPr/>
            </p:nvSpPr>
            <p:spPr>
              <a:xfrm>
                <a:off x="2110674" y="2447648"/>
                <a:ext cx="541929" cy="230830"/>
              </a:xfrm>
              <a:prstGeom prst="rect">
                <a:avLst/>
              </a:prstGeom>
            </p:spPr>
            <p:txBody>
              <a:bodyPr wrap="none" lIns="68541" tIns="34289" rIns="68541" bIns="34289">
                <a:spAutoFit/>
              </a:bodyPr>
              <a:lstStyle/>
              <a:p>
                <a:pPr defTabSz="685341" fontAlgn="base">
                  <a:spcBef>
                    <a:spcPct val="0"/>
                  </a:spcBef>
                  <a:spcAft>
                    <a:spcPct val="0"/>
                  </a:spcAft>
                  <a:defRPr/>
                </a:pPr>
                <a14:m>
                  <m:oMath xmlns:m="http://schemas.openxmlformats.org/officeDocument/2006/math">
                    <m:r>
                      <m:rPr>
                        <m:sty m:val="p"/>
                      </m:rPr>
                      <a:rPr lang="en-US" altLang="zh-TW" sz="1050" i="1" smtClean="0">
                        <a:solidFill>
                          <a:prstClr val="black"/>
                        </a:solidFill>
                        <a:latin typeface="Cambria Math" panose="02040503050406030204" pitchFamily="18" charset="0"/>
                        <a:ea typeface="微軟正黑體" panose="020B0604030504040204" pitchFamily="34" charset="-120"/>
                      </a:rPr>
                      <m:t>c</m:t>
                    </m:r>
                    <m:r>
                      <a:rPr lang="en-US" altLang="zh-TW" sz="1050" b="0" i="1" smtClean="0">
                        <a:solidFill>
                          <a:prstClr val="black"/>
                        </a:solidFill>
                        <a:latin typeface="Cambria Math" panose="02040503050406030204" pitchFamily="18" charset="0"/>
                        <a:ea typeface="微軟正黑體" panose="020B0604030504040204" pitchFamily="34" charset="-120"/>
                      </a:rPr>
                      <m:t>𝑙𝑎𝑠𝑠</m:t>
                    </m:r>
                    <m:r>
                      <a:rPr lang="en-US" altLang="zh-TW" sz="1050" b="0" i="1" smtClean="0">
                        <a:solidFill>
                          <a:prstClr val="black"/>
                        </a:solidFill>
                        <a:latin typeface="Cambria Math" panose="02040503050406030204" pitchFamily="18" charset="0"/>
                        <a:ea typeface="微軟正黑體" panose="020B0604030504040204" pitchFamily="34" charset="-120"/>
                      </a:rPr>
                      <m:t> </m:t>
                    </m:r>
                  </m:oMath>
                </a14:m>
                <a:r>
                  <a:rPr lang="en-US" altLang="zh-TW" sz="1050" dirty="0">
                    <a:solidFill>
                      <a:prstClr val="black"/>
                    </a:solidFill>
                    <a:latin typeface="Calibri Light"/>
                    <a:ea typeface="微软雅黑 Light"/>
                  </a:rPr>
                  <a:t>2</a:t>
                </a:r>
                <a:endParaRPr lang="zh-TW" altLang="en-US" sz="1050" dirty="0">
                  <a:solidFill>
                    <a:prstClr val="black"/>
                  </a:solidFill>
                  <a:latin typeface="Calibri Light"/>
                  <a:ea typeface="微软雅黑 Light"/>
                </a:endParaRPr>
              </a:p>
            </p:txBody>
          </p:sp>
        </mc:Choice>
        <mc:Fallback xmlns="">
          <p:sp>
            <p:nvSpPr>
              <p:cNvPr id="59" name="矩形 58">
                <a:extLst>
                  <a:ext uri="{FF2B5EF4-FFF2-40B4-BE49-F238E27FC236}">
                    <a16:creationId xmlns:a16="http://schemas.microsoft.com/office/drawing/2014/main" id="{FFF1B31E-C738-4270-AACF-B143F7C914A6}"/>
                  </a:ext>
                </a:extLst>
              </p:cNvPr>
              <p:cNvSpPr>
                <a:spLocks noRot="1" noChangeAspect="1" noMove="1" noResize="1" noEditPoints="1" noAdjustHandles="1" noChangeArrowheads="1" noChangeShapeType="1" noTextEdit="1"/>
              </p:cNvSpPr>
              <p:nvPr/>
            </p:nvSpPr>
            <p:spPr>
              <a:xfrm>
                <a:off x="2110674" y="2447648"/>
                <a:ext cx="541929" cy="230830"/>
              </a:xfrm>
              <a:prstGeom prst="rect">
                <a:avLst/>
              </a:prstGeom>
              <a:blipFill>
                <a:blip r:embed="rId2"/>
                <a:stretch>
                  <a:fillRect t="-2703" r="-1124" b="-243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F728A919-D027-4E1B-91E9-FFB95062D88C}"/>
                  </a:ext>
                </a:extLst>
              </p:cNvPr>
              <p:cNvSpPr/>
              <p:nvPr/>
            </p:nvSpPr>
            <p:spPr>
              <a:xfrm>
                <a:off x="4119365" y="3121548"/>
                <a:ext cx="593352" cy="230830"/>
              </a:xfrm>
              <a:prstGeom prst="rect">
                <a:avLst/>
              </a:prstGeom>
            </p:spPr>
            <p:txBody>
              <a:bodyPr wrap="none" lIns="68541" tIns="34289" rIns="68541" bIns="34289">
                <a:spAutoFit/>
              </a:bodyPr>
              <a:lstStyle/>
              <a:p>
                <a:pPr defTabSz="685341"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en-US" altLang="zh-TW" sz="1050" i="1" smtClean="0">
                          <a:solidFill>
                            <a:prstClr val="black"/>
                          </a:solidFill>
                          <a:latin typeface="Cambria Math" panose="02040503050406030204" pitchFamily="18" charset="0"/>
                        </a:rPr>
                        <m:t>𝑓</m:t>
                      </m:r>
                      <m:d>
                        <m:dPr>
                          <m:ctrlPr>
                            <a:rPr lang="en-US" altLang="zh-TW" sz="1050" i="1">
                              <a:solidFill>
                                <a:prstClr val="black"/>
                              </a:solidFill>
                              <a:latin typeface="Cambria Math" panose="02040503050406030204" pitchFamily="18" charset="0"/>
                            </a:rPr>
                          </m:ctrlPr>
                        </m:dPr>
                        <m:e>
                          <m:r>
                            <a:rPr lang="en-US" altLang="zh-TW" sz="1050" b="1" i="0" smtClean="0">
                              <a:solidFill>
                                <a:prstClr val="black"/>
                              </a:solidFill>
                              <a:latin typeface="Cambria Math" panose="02040503050406030204" pitchFamily="18" charset="0"/>
                            </a:rPr>
                            <m:t>𝐱</m:t>
                          </m:r>
                          <m:r>
                            <a:rPr lang="en-US" altLang="zh-TW" sz="1050" i="1">
                              <a:solidFill>
                                <a:prstClr val="black"/>
                              </a:solidFill>
                              <a:latin typeface="Cambria Math" panose="02040503050406030204" pitchFamily="18" charset="0"/>
                            </a:rPr>
                            <m:t>,</m:t>
                          </m:r>
                          <m:r>
                            <a:rPr lang="en-US" altLang="zh-TW" sz="1050" b="1">
                              <a:solidFill>
                                <a:prstClr val="black"/>
                              </a:solidFill>
                              <a:latin typeface="Cambria Math" panose="02040503050406030204" pitchFamily="18" charset="0"/>
                            </a:rPr>
                            <m:t>𝐰</m:t>
                          </m:r>
                        </m:e>
                      </m:d>
                    </m:oMath>
                  </m:oMathPara>
                </a14:m>
                <a:endParaRPr lang="zh-TW" altLang="en-US" sz="1050" dirty="0">
                  <a:solidFill>
                    <a:prstClr val="black"/>
                  </a:solidFill>
                  <a:latin typeface="Calibri Light"/>
                  <a:ea typeface="微软雅黑 Light"/>
                </a:endParaRPr>
              </a:p>
            </p:txBody>
          </p:sp>
        </mc:Choice>
        <mc:Fallback xmlns="">
          <p:sp>
            <p:nvSpPr>
              <p:cNvPr id="60" name="矩形 59">
                <a:extLst>
                  <a:ext uri="{FF2B5EF4-FFF2-40B4-BE49-F238E27FC236}">
                    <a16:creationId xmlns:a16="http://schemas.microsoft.com/office/drawing/2014/main" id="{F728A919-D027-4E1B-91E9-FFB95062D88C}"/>
                  </a:ext>
                </a:extLst>
              </p:cNvPr>
              <p:cNvSpPr>
                <a:spLocks noRot="1" noChangeAspect="1" noMove="1" noResize="1" noEditPoints="1" noAdjustHandles="1" noChangeArrowheads="1" noChangeShapeType="1" noTextEdit="1"/>
              </p:cNvSpPr>
              <p:nvPr/>
            </p:nvSpPr>
            <p:spPr>
              <a:xfrm>
                <a:off x="4119365" y="3121548"/>
                <a:ext cx="593352" cy="230830"/>
              </a:xfrm>
              <a:prstGeom prst="rect">
                <a:avLst/>
              </a:prstGeom>
              <a:blipFill>
                <a:blip r:embed="rId3"/>
                <a:stretch>
                  <a:fillRect b="-13158"/>
                </a:stretch>
              </a:blipFill>
            </p:spPr>
            <p:txBody>
              <a:bodyPr/>
              <a:lstStyle/>
              <a:p>
                <a:r>
                  <a:rPr lang="zh-TW" altLang="en-US">
                    <a:noFill/>
                  </a:rPr>
                  <a:t> </a:t>
                </a:r>
              </a:p>
            </p:txBody>
          </p:sp>
        </mc:Fallback>
      </mc:AlternateContent>
      <p:sp>
        <p:nvSpPr>
          <p:cNvPr id="61" name="三角形 1">
            <a:extLst>
              <a:ext uri="{FF2B5EF4-FFF2-40B4-BE49-F238E27FC236}">
                <a16:creationId xmlns:a16="http://schemas.microsoft.com/office/drawing/2014/main" id="{B97C43ED-AAF6-473F-BEB3-0378BC427FA0}"/>
              </a:ext>
            </a:extLst>
          </p:cNvPr>
          <p:cNvSpPr/>
          <p:nvPr/>
        </p:nvSpPr>
        <p:spPr>
          <a:xfrm>
            <a:off x="2615728" y="2999630"/>
            <a:ext cx="172842" cy="230456"/>
          </a:xfrm>
          <a:prstGeom prst="triangl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41" tIns="34289" rIns="68541" bIns="34289" rtlCol="0" anchor="ctr"/>
          <a:lstStyle/>
          <a:p>
            <a:pPr algn="ctr" defTabSz="685341" fontAlgn="base">
              <a:spcBef>
                <a:spcPct val="0"/>
              </a:spcBef>
              <a:spcAft>
                <a:spcPct val="0"/>
              </a:spcAft>
              <a:defRPr/>
            </a:pPr>
            <a:endParaRPr kumimoji="1" lang="zh-TW" altLang="en-US" sz="1050">
              <a:solidFill>
                <a:prstClr val="white"/>
              </a:solidFill>
              <a:latin typeface="Calibri Light"/>
              <a:ea typeface="微软雅黑 Light"/>
            </a:endParaRPr>
          </a:p>
        </p:txBody>
      </p:sp>
      <p:cxnSp>
        <p:nvCxnSpPr>
          <p:cNvPr id="62" name="弧形接點 20">
            <a:extLst>
              <a:ext uri="{FF2B5EF4-FFF2-40B4-BE49-F238E27FC236}">
                <a16:creationId xmlns:a16="http://schemas.microsoft.com/office/drawing/2014/main" id="{BE992C33-F5B6-47EE-9379-F24A9544CAD2}"/>
              </a:ext>
            </a:extLst>
          </p:cNvPr>
          <p:cNvCxnSpPr>
            <a:cxnSpLocks/>
          </p:cNvCxnSpPr>
          <p:nvPr/>
        </p:nvCxnSpPr>
        <p:spPr>
          <a:xfrm rot="16200000" flipV="1">
            <a:off x="2726093" y="3317656"/>
            <a:ext cx="247612" cy="18369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3" name="文字方塊 62">
            <a:extLst>
              <a:ext uri="{FF2B5EF4-FFF2-40B4-BE49-F238E27FC236}">
                <a16:creationId xmlns:a16="http://schemas.microsoft.com/office/drawing/2014/main" id="{25FEB52C-FF07-4338-B621-AFD803A1C9AF}"/>
              </a:ext>
            </a:extLst>
          </p:cNvPr>
          <p:cNvSpPr txBox="1"/>
          <p:nvPr/>
        </p:nvSpPr>
        <p:spPr>
          <a:xfrm>
            <a:off x="2408399" y="3572359"/>
            <a:ext cx="928702" cy="253914"/>
          </a:xfrm>
          <a:prstGeom prst="rect">
            <a:avLst/>
          </a:prstGeom>
          <a:noFill/>
        </p:spPr>
        <p:txBody>
          <a:bodyPr wrap="none" lIns="68541" tIns="34289" rIns="68541" bIns="34289" rtlCol="0">
            <a:spAutoFit/>
          </a:bodyPr>
          <a:lstStyle/>
          <a:p>
            <a:pPr defTabSz="685341" fontAlgn="base">
              <a:spcBef>
                <a:spcPct val="0"/>
              </a:spcBef>
              <a:spcAft>
                <a:spcPct val="0"/>
              </a:spcAft>
              <a:defRPr/>
            </a:pPr>
            <a:r>
              <a:rPr kumimoji="1" lang="en-US" altLang="zh-TW" sz="1200" dirty="0">
                <a:solidFill>
                  <a:prstClr val="black"/>
                </a:solidFill>
                <a:latin typeface="Microsoft JhengHei" panose="020B0604030504040204" pitchFamily="34" charset="-120"/>
                <a:ea typeface="Microsoft JhengHei" panose="020B0604030504040204" pitchFamily="34" charset="-120"/>
              </a:rPr>
              <a:t>Undecided</a:t>
            </a:r>
            <a:endParaRPr kumimoji="1"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64" name="直線接點 63">
            <a:extLst>
              <a:ext uri="{FF2B5EF4-FFF2-40B4-BE49-F238E27FC236}">
                <a16:creationId xmlns:a16="http://schemas.microsoft.com/office/drawing/2014/main" id="{4B0F5C07-CFD4-4D22-A2A4-B06503DFDEAF}"/>
              </a:ext>
            </a:extLst>
          </p:cNvPr>
          <p:cNvCxnSpPr/>
          <p:nvPr/>
        </p:nvCxnSpPr>
        <p:spPr>
          <a:xfrm>
            <a:off x="2407238" y="2949212"/>
            <a:ext cx="7223" cy="364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ADE6C24D-3090-40BE-9005-3A9F8554747E}"/>
              </a:ext>
            </a:extLst>
          </p:cNvPr>
          <p:cNvCxnSpPr/>
          <p:nvPr/>
        </p:nvCxnSpPr>
        <p:spPr>
          <a:xfrm>
            <a:off x="3509820" y="2961922"/>
            <a:ext cx="7223" cy="364427"/>
          </a:xfrm>
          <a:prstGeom prst="line">
            <a:avLst/>
          </a:prstGeom>
        </p:spPr>
        <p:style>
          <a:lnRef idx="1">
            <a:schemeClr val="accent1"/>
          </a:lnRef>
          <a:fillRef idx="0">
            <a:schemeClr val="accent1"/>
          </a:fillRef>
          <a:effectRef idx="0">
            <a:schemeClr val="accent1"/>
          </a:effectRef>
          <a:fontRef idx="minor">
            <a:schemeClr val="tx1"/>
          </a:fontRef>
        </p:style>
      </p:cxnSp>
      <p:sp>
        <p:nvSpPr>
          <p:cNvPr id="66" name="三角形 1">
            <a:extLst>
              <a:ext uri="{FF2B5EF4-FFF2-40B4-BE49-F238E27FC236}">
                <a16:creationId xmlns:a16="http://schemas.microsoft.com/office/drawing/2014/main" id="{2C90AB7B-1F27-491A-96E8-7D91C71239DA}"/>
              </a:ext>
            </a:extLst>
          </p:cNvPr>
          <p:cNvSpPr/>
          <p:nvPr/>
        </p:nvSpPr>
        <p:spPr>
          <a:xfrm>
            <a:off x="3059817" y="2984341"/>
            <a:ext cx="172842" cy="230456"/>
          </a:xfrm>
          <a:prstGeom prst="triangl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41" tIns="34289" rIns="68541" bIns="34289" rtlCol="0" anchor="ctr"/>
          <a:lstStyle/>
          <a:p>
            <a:pPr algn="ctr" defTabSz="685341" fontAlgn="base">
              <a:spcBef>
                <a:spcPct val="0"/>
              </a:spcBef>
              <a:spcAft>
                <a:spcPct val="0"/>
              </a:spcAft>
              <a:defRPr/>
            </a:pPr>
            <a:endParaRPr kumimoji="1" lang="zh-TW" altLang="en-US" sz="1050">
              <a:solidFill>
                <a:prstClr val="white"/>
              </a:solidFill>
              <a:latin typeface="Calibri Light"/>
              <a:ea typeface="微软雅黑 Light"/>
            </a:endParaRPr>
          </a:p>
        </p:txBody>
      </p:sp>
      <p:cxnSp>
        <p:nvCxnSpPr>
          <p:cNvPr id="67" name="弧形接點 20">
            <a:extLst>
              <a:ext uri="{FF2B5EF4-FFF2-40B4-BE49-F238E27FC236}">
                <a16:creationId xmlns:a16="http://schemas.microsoft.com/office/drawing/2014/main" id="{6DFD01C8-2C93-4ACD-9EC7-0E73F27C1EB9}"/>
              </a:ext>
            </a:extLst>
          </p:cNvPr>
          <p:cNvCxnSpPr>
            <a:cxnSpLocks/>
          </p:cNvCxnSpPr>
          <p:nvPr/>
        </p:nvCxnSpPr>
        <p:spPr>
          <a:xfrm rot="5400000" flipH="1" flipV="1">
            <a:off x="2895623" y="3341846"/>
            <a:ext cx="266185" cy="173934"/>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單箭頭接點 5">
            <a:extLst>
              <a:ext uri="{FF2B5EF4-FFF2-40B4-BE49-F238E27FC236}">
                <a16:creationId xmlns:a16="http://schemas.microsoft.com/office/drawing/2014/main" id="{C73394BC-4E65-4959-84D0-D8B1DDB97D33}"/>
              </a:ext>
            </a:extLst>
          </p:cNvPr>
          <p:cNvCxnSpPr/>
          <p:nvPr/>
        </p:nvCxnSpPr>
        <p:spPr>
          <a:xfrm>
            <a:off x="1488274" y="4647683"/>
            <a:ext cx="2967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文字方塊 68">
            <a:extLst>
              <a:ext uri="{FF2B5EF4-FFF2-40B4-BE49-F238E27FC236}">
                <a16:creationId xmlns:a16="http://schemas.microsoft.com/office/drawing/2014/main" id="{8B527C06-A03C-48FB-A641-5F04F1E5D3F2}"/>
              </a:ext>
            </a:extLst>
          </p:cNvPr>
          <p:cNvSpPr txBox="1"/>
          <p:nvPr/>
        </p:nvSpPr>
        <p:spPr>
          <a:xfrm>
            <a:off x="4052808" y="4368050"/>
            <a:ext cx="287500"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00B0F0"/>
                </a:solidFill>
                <a:latin typeface="Calibri Light"/>
                <a:ea typeface="微软雅黑 Light"/>
              </a:rPr>
              <a:t>x</a:t>
            </a:r>
            <a:endParaRPr lang="zh-TW" altLang="en-US" sz="2775" dirty="0">
              <a:solidFill>
                <a:srgbClr val="00B0F0"/>
              </a:solidFill>
              <a:latin typeface="Calibri Light"/>
              <a:ea typeface="微软雅黑 Light"/>
            </a:endParaRPr>
          </a:p>
        </p:txBody>
      </p:sp>
      <p:sp>
        <p:nvSpPr>
          <p:cNvPr id="70" name="文字方塊 69">
            <a:extLst>
              <a:ext uri="{FF2B5EF4-FFF2-40B4-BE49-F238E27FC236}">
                <a16:creationId xmlns:a16="http://schemas.microsoft.com/office/drawing/2014/main" id="{B30B41B4-6A76-4748-A7B4-6FE37714BA56}"/>
              </a:ext>
            </a:extLst>
          </p:cNvPr>
          <p:cNvSpPr txBox="1"/>
          <p:nvPr/>
        </p:nvSpPr>
        <p:spPr>
          <a:xfrm>
            <a:off x="3507378" y="4380620"/>
            <a:ext cx="287500"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00B0F0"/>
                </a:solidFill>
                <a:latin typeface="Calibri Light"/>
                <a:ea typeface="微软雅黑 Light"/>
              </a:rPr>
              <a:t>x</a:t>
            </a:r>
            <a:endParaRPr lang="zh-TW" altLang="en-US" sz="2775" dirty="0">
              <a:solidFill>
                <a:srgbClr val="00B0F0"/>
              </a:solidFill>
              <a:latin typeface="Calibri Light"/>
              <a:ea typeface="微软雅黑 Light"/>
            </a:endParaRPr>
          </a:p>
        </p:txBody>
      </p:sp>
      <p:sp>
        <p:nvSpPr>
          <p:cNvPr id="71" name="文字方塊 70">
            <a:extLst>
              <a:ext uri="{FF2B5EF4-FFF2-40B4-BE49-F238E27FC236}">
                <a16:creationId xmlns:a16="http://schemas.microsoft.com/office/drawing/2014/main" id="{F529B99F-96F7-4A8C-8A99-8C500D7E05F4}"/>
              </a:ext>
            </a:extLst>
          </p:cNvPr>
          <p:cNvSpPr txBox="1"/>
          <p:nvPr/>
        </p:nvSpPr>
        <p:spPr>
          <a:xfrm>
            <a:off x="3629908" y="4386541"/>
            <a:ext cx="287500"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00B0F0"/>
                </a:solidFill>
                <a:latin typeface="Calibri Light"/>
                <a:ea typeface="微软雅黑 Light"/>
              </a:rPr>
              <a:t>x</a:t>
            </a:r>
            <a:endParaRPr lang="zh-TW" altLang="en-US" sz="2775" dirty="0">
              <a:solidFill>
                <a:srgbClr val="00B0F0"/>
              </a:solidFill>
              <a:latin typeface="Calibri Light"/>
              <a:ea typeface="微软雅黑 Light"/>
            </a:endParaRPr>
          </a:p>
        </p:txBody>
      </p:sp>
      <p:sp>
        <p:nvSpPr>
          <p:cNvPr id="72" name="文字方塊 71">
            <a:extLst>
              <a:ext uri="{FF2B5EF4-FFF2-40B4-BE49-F238E27FC236}">
                <a16:creationId xmlns:a16="http://schemas.microsoft.com/office/drawing/2014/main" id="{575F9949-67A0-49E5-A6BD-88B638F8FF77}"/>
              </a:ext>
            </a:extLst>
          </p:cNvPr>
          <p:cNvSpPr txBox="1"/>
          <p:nvPr/>
        </p:nvSpPr>
        <p:spPr>
          <a:xfrm>
            <a:off x="3846957" y="4386541"/>
            <a:ext cx="287500"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00B0F0"/>
                </a:solidFill>
                <a:latin typeface="Calibri Light"/>
                <a:ea typeface="微软雅黑 Light"/>
              </a:rPr>
              <a:t>x</a:t>
            </a:r>
            <a:endParaRPr lang="zh-TW" altLang="en-US" sz="2775" dirty="0">
              <a:solidFill>
                <a:srgbClr val="00B0F0"/>
              </a:solidFill>
              <a:latin typeface="Calibri Light"/>
              <a:ea typeface="微软雅黑 Light"/>
            </a:endParaRPr>
          </a:p>
        </p:txBody>
      </p:sp>
      <p:sp>
        <p:nvSpPr>
          <p:cNvPr id="73" name="文字方塊 72">
            <a:extLst>
              <a:ext uri="{FF2B5EF4-FFF2-40B4-BE49-F238E27FC236}">
                <a16:creationId xmlns:a16="http://schemas.microsoft.com/office/drawing/2014/main" id="{BE97D2BD-E350-498A-B421-FBBDF8458A46}"/>
              </a:ext>
            </a:extLst>
          </p:cNvPr>
          <p:cNvSpPr txBox="1"/>
          <p:nvPr/>
        </p:nvSpPr>
        <p:spPr>
          <a:xfrm>
            <a:off x="1712872" y="4372240"/>
            <a:ext cx="324369"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FF0000"/>
                </a:solidFill>
                <a:latin typeface="Calibri Light"/>
                <a:ea typeface="微软雅黑 Light"/>
              </a:rPr>
              <a:t>o</a:t>
            </a:r>
            <a:endParaRPr lang="zh-TW" altLang="en-US" sz="2775" dirty="0">
              <a:solidFill>
                <a:srgbClr val="FF0000"/>
              </a:solidFill>
              <a:latin typeface="Calibri Light"/>
              <a:ea typeface="微软雅黑 Light"/>
            </a:endParaRPr>
          </a:p>
        </p:txBody>
      </p:sp>
      <p:sp>
        <p:nvSpPr>
          <p:cNvPr id="74" name="文字方塊 73">
            <a:extLst>
              <a:ext uri="{FF2B5EF4-FFF2-40B4-BE49-F238E27FC236}">
                <a16:creationId xmlns:a16="http://schemas.microsoft.com/office/drawing/2014/main" id="{0A2E5D8F-E05C-4AA2-9C99-9D097D8C4823}"/>
              </a:ext>
            </a:extLst>
          </p:cNvPr>
          <p:cNvSpPr txBox="1"/>
          <p:nvPr/>
        </p:nvSpPr>
        <p:spPr>
          <a:xfrm>
            <a:off x="2244027" y="4380620"/>
            <a:ext cx="324369"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FF0000"/>
                </a:solidFill>
                <a:latin typeface="Calibri Light"/>
                <a:ea typeface="微软雅黑 Light"/>
              </a:rPr>
              <a:t>o</a:t>
            </a:r>
            <a:endParaRPr lang="zh-TW" altLang="en-US" sz="2775" dirty="0">
              <a:solidFill>
                <a:srgbClr val="FF0000"/>
              </a:solidFill>
              <a:latin typeface="Calibri Light"/>
              <a:ea typeface="微软雅黑 Light"/>
            </a:endParaRPr>
          </a:p>
        </p:txBody>
      </p:sp>
      <p:sp>
        <p:nvSpPr>
          <p:cNvPr id="75" name="文字方塊 74">
            <a:extLst>
              <a:ext uri="{FF2B5EF4-FFF2-40B4-BE49-F238E27FC236}">
                <a16:creationId xmlns:a16="http://schemas.microsoft.com/office/drawing/2014/main" id="{801C1854-3A96-4FCD-B5ED-356F24662E29}"/>
              </a:ext>
            </a:extLst>
          </p:cNvPr>
          <p:cNvSpPr txBox="1"/>
          <p:nvPr/>
        </p:nvSpPr>
        <p:spPr>
          <a:xfrm>
            <a:off x="1999009" y="4376430"/>
            <a:ext cx="324369"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FF0000"/>
                </a:solidFill>
                <a:latin typeface="Calibri Light"/>
                <a:ea typeface="微软雅黑 Light"/>
              </a:rPr>
              <a:t>o</a:t>
            </a:r>
            <a:endParaRPr lang="zh-TW" altLang="en-US" sz="2775" dirty="0">
              <a:solidFill>
                <a:srgbClr val="FF0000"/>
              </a:solidFill>
              <a:latin typeface="Calibri Light"/>
              <a:ea typeface="微软雅黑 Light"/>
            </a:endParaRPr>
          </a:p>
        </p:txBody>
      </p:sp>
      <p:sp>
        <p:nvSpPr>
          <p:cNvPr id="76" name="文字方塊 75">
            <a:extLst>
              <a:ext uri="{FF2B5EF4-FFF2-40B4-BE49-F238E27FC236}">
                <a16:creationId xmlns:a16="http://schemas.microsoft.com/office/drawing/2014/main" id="{ECF2A40F-46D5-45E8-8C04-869FEF236118}"/>
              </a:ext>
            </a:extLst>
          </p:cNvPr>
          <p:cNvSpPr txBox="1"/>
          <p:nvPr/>
        </p:nvSpPr>
        <p:spPr>
          <a:xfrm>
            <a:off x="1469334" y="4368050"/>
            <a:ext cx="324369" cy="496288"/>
          </a:xfrm>
          <a:prstGeom prst="rect">
            <a:avLst/>
          </a:prstGeom>
          <a:noFill/>
        </p:spPr>
        <p:txBody>
          <a:bodyPr wrap="none" lIns="68541" tIns="34289" rIns="68541" bIns="34289" rtlCol="0">
            <a:spAutoFit/>
          </a:bodyPr>
          <a:lstStyle/>
          <a:p>
            <a:pPr defTabSz="685341" fontAlgn="base">
              <a:spcBef>
                <a:spcPct val="0"/>
              </a:spcBef>
              <a:spcAft>
                <a:spcPct val="0"/>
              </a:spcAft>
              <a:defRPr/>
            </a:pPr>
            <a:r>
              <a:rPr lang="en-US" altLang="zh-TW" sz="2775" dirty="0">
                <a:solidFill>
                  <a:srgbClr val="FF0000"/>
                </a:solidFill>
                <a:latin typeface="Calibri Light"/>
                <a:ea typeface="微软雅黑 Light"/>
              </a:rPr>
              <a:t>o</a:t>
            </a:r>
            <a:endParaRPr lang="zh-TW" altLang="en-US" sz="2775" dirty="0">
              <a:solidFill>
                <a:srgbClr val="FF0000"/>
              </a:solidFill>
              <a:latin typeface="Calibri Light"/>
              <a:ea typeface="微软雅黑 Light"/>
            </a:endParaRPr>
          </a:p>
        </p:txBody>
      </p:sp>
      <p:cxnSp>
        <p:nvCxnSpPr>
          <p:cNvPr id="77" name="弧形接點 18">
            <a:extLst>
              <a:ext uri="{FF2B5EF4-FFF2-40B4-BE49-F238E27FC236}">
                <a16:creationId xmlns:a16="http://schemas.microsoft.com/office/drawing/2014/main" id="{32FAB248-B9DC-4FF6-A9B3-F24DDCB025A9}"/>
              </a:ext>
            </a:extLst>
          </p:cNvPr>
          <p:cNvCxnSpPr/>
          <p:nvPr/>
        </p:nvCxnSpPr>
        <p:spPr>
          <a:xfrm rot="16200000" flipH="1">
            <a:off x="2431874" y="4233963"/>
            <a:ext cx="249918" cy="19708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8" name="弧形接點 20">
            <a:extLst>
              <a:ext uri="{FF2B5EF4-FFF2-40B4-BE49-F238E27FC236}">
                <a16:creationId xmlns:a16="http://schemas.microsoft.com/office/drawing/2014/main" id="{5ABCB41A-A113-4E22-9671-A1AE16C85383}"/>
              </a:ext>
            </a:extLst>
          </p:cNvPr>
          <p:cNvCxnSpPr/>
          <p:nvPr/>
        </p:nvCxnSpPr>
        <p:spPr>
          <a:xfrm rot="5400000">
            <a:off x="3460255" y="4231016"/>
            <a:ext cx="280486" cy="23354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矩形 78">
                <a:extLst>
                  <a:ext uri="{FF2B5EF4-FFF2-40B4-BE49-F238E27FC236}">
                    <a16:creationId xmlns:a16="http://schemas.microsoft.com/office/drawing/2014/main" id="{7552338E-9C8C-458D-A1FF-4036EA494159}"/>
                  </a:ext>
                </a:extLst>
              </p:cNvPr>
              <p:cNvSpPr/>
              <p:nvPr/>
            </p:nvSpPr>
            <p:spPr>
              <a:xfrm>
                <a:off x="3649688" y="3997032"/>
                <a:ext cx="246592" cy="230830"/>
              </a:xfrm>
              <a:prstGeom prst="rect">
                <a:avLst/>
              </a:prstGeom>
            </p:spPr>
            <p:txBody>
              <a:bodyPr wrap="none" lIns="68541" tIns="34289" rIns="68541" bIns="34289">
                <a:spAutoFit/>
              </a:bodyPr>
              <a:lstStyle/>
              <a:p>
                <a:pPr defTabSz="685341"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en-US" altLang="zh-TW" sz="1050" i="1">
                          <a:solidFill>
                            <a:prstClr val="black"/>
                          </a:solidFill>
                          <a:latin typeface="Cambria Math" panose="02040503050406030204" pitchFamily="18" charset="0"/>
                          <a:ea typeface="微軟正黑體" panose="020B0604030504040204" pitchFamily="34" charset="-120"/>
                        </a:rPr>
                        <m:t>𝑣</m:t>
                      </m:r>
                    </m:oMath>
                  </m:oMathPara>
                </a14:m>
                <a:endParaRPr lang="zh-TW" altLang="en-US" sz="1050" dirty="0">
                  <a:solidFill>
                    <a:prstClr val="black"/>
                  </a:solidFill>
                  <a:latin typeface="Calibri Light"/>
                  <a:ea typeface="微软雅黑 Light"/>
                </a:endParaRPr>
              </a:p>
            </p:txBody>
          </p:sp>
        </mc:Choice>
        <mc:Fallback xmlns="">
          <p:sp>
            <p:nvSpPr>
              <p:cNvPr id="79" name="矩形 78">
                <a:extLst>
                  <a:ext uri="{FF2B5EF4-FFF2-40B4-BE49-F238E27FC236}">
                    <a16:creationId xmlns:a16="http://schemas.microsoft.com/office/drawing/2014/main" id="{7552338E-9C8C-458D-A1FF-4036EA494159}"/>
                  </a:ext>
                </a:extLst>
              </p:cNvPr>
              <p:cNvSpPr>
                <a:spLocks noRot="1" noChangeAspect="1" noMove="1" noResize="1" noEditPoints="1" noAdjustHandles="1" noChangeArrowheads="1" noChangeShapeType="1" noTextEdit="1"/>
              </p:cNvSpPr>
              <p:nvPr/>
            </p:nvSpPr>
            <p:spPr>
              <a:xfrm>
                <a:off x="3649688" y="3997032"/>
                <a:ext cx="246592" cy="23083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矩形 79">
                <a:extLst>
                  <a:ext uri="{FF2B5EF4-FFF2-40B4-BE49-F238E27FC236}">
                    <a16:creationId xmlns:a16="http://schemas.microsoft.com/office/drawing/2014/main" id="{46CE7A41-DE71-4B41-8AA0-86988BF198ED}"/>
                  </a:ext>
                </a:extLst>
              </p:cNvPr>
              <p:cNvSpPr/>
              <p:nvPr/>
            </p:nvSpPr>
            <p:spPr>
              <a:xfrm>
                <a:off x="2249993" y="3973818"/>
                <a:ext cx="347581" cy="230830"/>
              </a:xfrm>
              <a:prstGeom prst="rect">
                <a:avLst/>
              </a:prstGeom>
            </p:spPr>
            <p:txBody>
              <a:bodyPr wrap="none" lIns="68541" tIns="34289" rIns="68541" bIns="34289">
                <a:spAutoFit/>
              </a:bodyPr>
              <a:lstStyle/>
              <a:p>
                <a:pPr defTabSz="685341"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en-US" altLang="zh-TW" sz="1050" i="1">
                          <a:solidFill>
                            <a:prstClr val="black"/>
                          </a:solidFill>
                          <a:latin typeface="Cambria Math" panose="02040503050406030204" pitchFamily="18" charset="0"/>
                          <a:ea typeface="微軟正黑體" panose="020B0604030504040204" pitchFamily="34" charset="-120"/>
                        </a:rPr>
                        <m:t>−</m:t>
                      </m:r>
                      <m:r>
                        <a:rPr lang="en-US" altLang="zh-TW" sz="1050" i="1">
                          <a:solidFill>
                            <a:prstClr val="black"/>
                          </a:solidFill>
                          <a:latin typeface="Cambria Math" panose="02040503050406030204" pitchFamily="18" charset="0"/>
                          <a:ea typeface="微軟正黑體" panose="020B0604030504040204" pitchFamily="34" charset="-120"/>
                        </a:rPr>
                        <m:t>𝑣</m:t>
                      </m:r>
                    </m:oMath>
                  </m:oMathPara>
                </a14:m>
                <a:endParaRPr lang="zh-TW" altLang="en-US" sz="1050" dirty="0">
                  <a:solidFill>
                    <a:prstClr val="black"/>
                  </a:solidFill>
                  <a:latin typeface="Calibri Light"/>
                  <a:ea typeface="微软雅黑 Light"/>
                </a:endParaRPr>
              </a:p>
            </p:txBody>
          </p:sp>
        </mc:Choice>
        <mc:Fallback xmlns="">
          <p:sp>
            <p:nvSpPr>
              <p:cNvPr id="80" name="矩形 79">
                <a:extLst>
                  <a:ext uri="{FF2B5EF4-FFF2-40B4-BE49-F238E27FC236}">
                    <a16:creationId xmlns:a16="http://schemas.microsoft.com/office/drawing/2014/main" id="{46CE7A41-DE71-4B41-8AA0-86988BF198ED}"/>
                  </a:ext>
                </a:extLst>
              </p:cNvPr>
              <p:cNvSpPr>
                <a:spLocks noRot="1" noChangeAspect="1" noMove="1" noResize="1" noEditPoints="1" noAdjustHandles="1" noChangeArrowheads="1" noChangeShapeType="1" noTextEdit="1"/>
              </p:cNvSpPr>
              <p:nvPr/>
            </p:nvSpPr>
            <p:spPr>
              <a:xfrm>
                <a:off x="2249993" y="3973818"/>
                <a:ext cx="347581" cy="23083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矩形 80">
                <a:extLst>
                  <a:ext uri="{FF2B5EF4-FFF2-40B4-BE49-F238E27FC236}">
                    <a16:creationId xmlns:a16="http://schemas.microsoft.com/office/drawing/2014/main" id="{C93F8CEE-E1BE-48FF-AD23-E9486464893B}"/>
                  </a:ext>
                </a:extLst>
              </p:cNvPr>
              <p:cNvSpPr/>
              <p:nvPr/>
            </p:nvSpPr>
            <p:spPr>
              <a:xfrm>
                <a:off x="4258684" y="4647718"/>
                <a:ext cx="593352" cy="230830"/>
              </a:xfrm>
              <a:prstGeom prst="rect">
                <a:avLst/>
              </a:prstGeom>
            </p:spPr>
            <p:txBody>
              <a:bodyPr wrap="none" lIns="68541" tIns="34289" rIns="68541" bIns="34289">
                <a:spAutoFit/>
              </a:bodyPr>
              <a:lstStyle/>
              <a:p>
                <a:pPr defTabSz="685341"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en-US" altLang="zh-TW" sz="1050" i="1" smtClean="0">
                          <a:solidFill>
                            <a:prstClr val="black"/>
                          </a:solidFill>
                          <a:latin typeface="Cambria Math" panose="02040503050406030204" pitchFamily="18" charset="0"/>
                        </a:rPr>
                        <m:t>𝑓</m:t>
                      </m:r>
                      <m:d>
                        <m:dPr>
                          <m:ctrlPr>
                            <a:rPr lang="en-US" altLang="zh-TW" sz="1050" i="1">
                              <a:solidFill>
                                <a:prstClr val="black"/>
                              </a:solidFill>
                              <a:latin typeface="Cambria Math" panose="02040503050406030204" pitchFamily="18" charset="0"/>
                            </a:rPr>
                          </m:ctrlPr>
                        </m:dPr>
                        <m:e>
                          <m:r>
                            <a:rPr lang="en-US" altLang="zh-TW" sz="1050" b="1" i="0" smtClean="0">
                              <a:solidFill>
                                <a:prstClr val="black"/>
                              </a:solidFill>
                              <a:latin typeface="Cambria Math" panose="02040503050406030204" pitchFamily="18" charset="0"/>
                            </a:rPr>
                            <m:t>𝐱</m:t>
                          </m:r>
                          <m:r>
                            <a:rPr lang="en-US" altLang="zh-TW" sz="1050" i="1">
                              <a:solidFill>
                                <a:prstClr val="black"/>
                              </a:solidFill>
                              <a:latin typeface="Cambria Math" panose="02040503050406030204" pitchFamily="18" charset="0"/>
                            </a:rPr>
                            <m:t>,</m:t>
                          </m:r>
                          <m:r>
                            <a:rPr lang="en-US" altLang="zh-TW" sz="1050" b="1">
                              <a:solidFill>
                                <a:prstClr val="black"/>
                              </a:solidFill>
                              <a:latin typeface="Cambria Math" panose="02040503050406030204" pitchFamily="18" charset="0"/>
                            </a:rPr>
                            <m:t>𝐰</m:t>
                          </m:r>
                        </m:e>
                      </m:d>
                    </m:oMath>
                  </m:oMathPara>
                </a14:m>
                <a:endParaRPr lang="zh-TW" altLang="en-US" sz="1050" dirty="0">
                  <a:solidFill>
                    <a:prstClr val="black"/>
                  </a:solidFill>
                  <a:latin typeface="Calibri Light"/>
                  <a:ea typeface="微软雅黑 Light"/>
                </a:endParaRPr>
              </a:p>
            </p:txBody>
          </p:sp>
        </mc:Choice>
        <mc:Fallback xmlns="">
          <p:sp>
            <p:nvSpPr>
              <p:cNvPr id="81" name="矩形 80">
                <a:extLst>
                  <a:ext uri="{FF2B5EF4-FFF2-40B4-BE49-F238E27FC236}">
                    <a16:creationId xmlns:a16="http://schemas.microsoft.com/office/drawing/2014/main" id="{C93F8CEE-E1BE-48FF-AD23-E9486464893B}"/>
                  </a:ext>
                </a:extLst>
              </p:cNvPr>
              <p:cNvSpPr>
                <a:spLocks noRot="1" noChangeAspect="1" noMove="1" noResize="1" noEditPoints="1" noAdjustHandles="1" noChangeArrowheads="1" noChangeShapeType="1" noTextEdit="1"/>
              </p:cNvSpPr>
              <p:nvPr/>
            </p:nvSpPr>
            <p:spPr>
              <a:xfrm>
                <a:off x="4258684" y="4647718"/>
                <a:ext cx="593352" cy="230830"/>
              </a:xfrm>
              <a:prstGeom prst="rect">
                <a:avLst/>
              </a:prstGeom>
              <a:blipFill>
                <a:blip r:embed="rId6"/>
                <a:stretch>
                  <a:fillRect b="-13158"/>
                </a:stretch>
              </a:blipFill>
            </p:spPr>
            <p:txBody>
              <a:bodyPr/>
              <a:lstStyle/>
              <a:p>
                <a:r>
                  <a:rPr lang="zh-TW" altLang="en-US">
                    <a:noFill/>
                  </a:rPr>
                  <a:t> </a:t>
                </a:r>
              </a:p>
            </p:txBody>
          </p:sp>
        </mc:Fallback>
      </mc:AlternateContent>
      <p:sp>
        <p:nvSpPr>
          <p:cNvPr id="82" name="三角形 1">
            <a:extLst>
              <a:ext uri="{FF2B5EF4-FFF2-40B4-BE49-F238E27FC236}">
                <a16:creationId xmlns:a16="http://schemas.microsoft.com/office/drawing/2014/main" id="{7190CA80-0947-4AFB-9DAD-5116998AE402}"/>
              </a:ext>
            </a:extLst>
          </p:cNvPr>
          <p:cNvSpPr/>
          <p:nvPr/>
        </p:nvSpPr>
        <p:spPr>
          <a:xfrm>
            <a:off x="2755047" y="4525800"/>
            <a:ext cx="172842" cy="230456"/>
          </a:xfrm>
          <a:prstGeom prst="triangl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41" tIns="34289" rIns="68541" bIns="34289" rtlCol="0" anchor="ctr"/>
          <a:lstStyle/>
          <a:p>
            <a:pPr algn="ctr" defTabSz="685341" fontAlgn="base">
              <a:spcBef>
                <a:spcPct val="0"/>
              </a:spcBef>
              <a:spcAft>
                <a:spcPct val="0"/>
              </a:spcAft>
              <a:defRPr/>
            </a:pPr>
            <a:endParaRPr kumimoji="1" lang="zh-TW" altLang="en-US" sz="1050">
              <a:solidFill>
                <a:prstClr val="white"/>
              </a:solidFill>
              <a:latin typeface="Calibri Light"/>
              <a:ea typeface="微软雅黑 Light"/>
            </a:endParaRPr>
          </a:p>
        </p:txBody>
      </p:sp>
      <p:cxnSp>
        <p:nvCxnSpPr>
          <p:cNvPr id="83" name="弧形接點 20">
            <a:extLst>
              <a:ext uri="{FF2B5EF4-FFF2-40B4-BE49-F238E27FC236}">
                <a16:creationId xmlns:a16="http://schemas.microsoft.com/office/drawing/2014/main" id="{259914AA-FA75-46EB-B41D-677DC7F81B27}"/>
              </a:ext>
            </a:extLst>
          </p:cNvPr>
          <p:cNvCxnSpPr>
            <a:cxnSpLocks/>
          </p:cNvCxnSpPr>
          <p:nvPr/>
        </p:nvCxnSpPr>
        <p:spPr>
          <a:xfrm rot="16200000" flipV="1">
            <a:off x="2865412" y="4843826"/>
            <a:ext cx="247612" cy="18369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84" name="文字方塊 83">
            <a:extLst>
              <a:ext uri="{FF2B5EF4-FFF2-40B4-BE49-F238E27FC236}">
                <a16:creationId xmlns:a16="http://schemas.microsoft.com/office/drawing/2014/main" id="{0ABC5B54-E18B-47E0-A2C6-7E5AB72361CB}"/>
              </a:ext>
            </a:extLst>
          </p:cNvPr>
          <p:cNvSpPr txBox="1"/>
          <p:nvPr/>
        </p:nvSpPr>
        <p:spPr>
          <a:xfrm>
            <a:off x="2668041" y="5090613"/>
            <a:ext cx="928702" cy="253914"/>
          </a:xfrm>
          <a:prstGeom prst="rect">
            <a:avLst/>
          </a:prstGeom>
          <a:noFill/>
        </p:spPr>
        <p:txBody>
          <a:bodyPr wrap="none" lIns="68541" tIns="34289" rIns="68541" bIns="34289" rtlCol="0">
            <a:spAutoFit/>
          </a:bodyPr>
          <a:lstStyle/>
          <a:p>
            <a:pPr defTabSz="685341" fontAlgn="base">
              <a:spcBef>
                <a:spcPct val="0"/>
              </a:spcBef>
              <a:spcAft>
                <a:spcPct val="0"/>
              </a:spcAft>
              <a:defRPr/>
            </a:pPr>
            <a:r>
              <a:rPr kumimoji="1" lang="en-US" altLang="zh-TW" sz="1200" dirty="0">
                <a:solidFill>
                  <a:prstClr val="black"/>
                </a:solidFill>
                <a:latin typeface="Microsoft JhengHei" panose="020B0604030504040204" pitchFamily="34" charset="-120"/>
                <a:ea typeface="Microsoft JhengHei" panose="020B0604030504040204" pitchFamily="34" charset="-120"/>
              </a:rPr>
              <a:t>Undecided</a:t>
            </a:r>
            <a:endParaRPr kumimoji="1"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85" name="直線接點 84">
            <a:extLst>
              <a:ext uri="{FF2B5EF4-FFF2-40B4-BE49-F238E27FC236}">
                <a16:creationId xmlns:a16="http://schemas.microsoft.com/office/drawing/2014/main" id="{8DD7B174-0EB7-4020-AE2C-C5AFA19EC282}"/>
              </a:ext>
            </a:extLst>
          </p:cNvPr>
          <p:cNvCxnSpPr/>
          <p:nvPr/>
        </p:nvCxnSpPr>
        <p:spPr>
          <a:xfrm>
            <a:off x="2648179" y="4504101"/>
            <a:ext cx="7223" cy="364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a:extLst>
              <a:ext uri="{FF2B5EF4-FFF2-40B4-BE49-F238E27FC236}">
                <a16:creationId xmlns:a16="http://schemas.microsoft.com/office/drawing/2014/main" id="{2F67AD1A-70A1-401B-B687-6945337D3FC6}"/>
              </a:ext>
            </a:extLst>
          </p:cNvPr>
          <p:cNvCxnSpPr/>
          <p:nvPr/>
        </p:nvCxnSpPr>
        <p:spPr>
          <a:xfrm>
            <a:off x="3480113" y="4497341"/>
            <a:ext cx="7223" cy="364427"/>
          </a:xfrm>
          <a:prstGeom prst="line">
            <a:avLst/>
          </a:prstGeom>
        </p:spPr>
        <p:style>
          <a:lnRef idx="1">
            <a:schemeClr val="accent1"/>
          </a:lnRef>
          <a:fillRef idx="0">
            <a:schemeClr val="accent1"/>
          </a:fillRef>
          <a:effectRef idx="0">
            <a:schemeClr val="accent1"/>
          </a:effectRef>
          <a:fontRef idx="minor">
            <a:schemeClr val="tx1"/>
          </a:fontRef>
        </p:style>
      </p:cxnSp>
      <p:sp>
        <p:nvSpPr>
          <p:cNvPr id="87" name="三角形 1">
            <a:extLst>
              <a:ext uri="{FF2B5EF4-FFF2-40B4-BE49-F238E27FC236}">
                <a16:creationId xmlns:a16="http://schemas.microsoft.com/office/drawing/2014/main" id="{D3A3FC0C-2BA8-4F90-AE8B-44F5A4E483B5}"/>
              </a:ext>
            </a:extLst>
          </p:cNvPr>
          <p:cNvSpPr/>
          <p:nvPr/>
        </p:nvSpPr>
        <p:spPr>
          <a:xfrm>
            <a:off x="3199136" y="4510511"/>
            <a:ext cx="172842" cy="230456"/>
          </a:xfrm>
          <a:prstGeom prst="triangl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41" tIns="34289" rIns="68541" bIns="34289" rtlCol="0" anchor="ctr"/>
          <a:lstStyle/>
          <a:p>
            <a:pPr algn="ctr" defTabSz="685341" fontAlgn="base">
              <a:spcBef>
                <a:spcPct val="0"/>
              </a:spcBef>
              <a:spcAft>
                <a:spcPct val="0"/>
              </a:spcAft>
              <a:defRPr/>
            </a:pPr>
            <a:endParaRPr kumimoji="1" lang="zh-TW" altLang="en-US" sz="1050">
              <a:solidFill>
                <a:prstClr val="white"/>
              </a:solidFill>
              <a:latin typeface="Calibri Light"/>
              <a:ea typeface="微软雅黑 Light"/>
            </a:endParaRPr>
          </a:p>
        </p:txBody>
      </p:sp>
      <p:cxnSp>
        <p:nvCxnSpPr>
          <p:cNvPr id="88" name="弧形接點 20">
            <a:extLst>
              <a:ext uri="{FF2B5EF4-FFF2-40B4-BE49-F238E27FC236}">
                <a16:creationId xmlns:a16="http://schemas.microsoft.com/office/drawing/2014/main" id="{E899949D-5648-432E-B47E-3E312BC54281}"/>
              </a:ext>
            </a:extLst>
          </p:cNvPr>
          <p:cNvCxnSpPr>
            <a:cxnSpLocks/>
          </p:cNvCxnSpPr>
          <p:nvPr/>
        </p:nvCxnSpPr>
        <p:spPr>
          <a:xfrm rot="5400000" flipH="1" flipV="1">
            <a:off x="3034942" y="4868016"/>
            <a:ext cx="266185" cy="173934"/>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0" name="矩形圖說文字 7">
                <a:extLst>
                  <a:ext uri="{FF2B5EF4-FFF2-40B4-BE49-F238E27FC236}">
                    <a16:creationId xmlns:a16="http://schemas.microsoft.com/office/drawing/2014/main" id="{20A92B65-4A00-4840-AE16-1552F89FDEA0}"/>
                  </a:ext>
                </a:extLst>
              </p:cNvPr>
              <p:cNvSpPr/>
              <p:nvPr/>
            </p:nvSpPr>
            <p:spPr>
              <a:xfrm>
                <a:off x="5084859" y="3973818"/>
                <a:ext cx="3014113" cy="1004136"/>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spcBef>
                    <a:spcPct val="0"/>
                  </a:spcBef>
                  <a:spcAft>
                    <a:spcPct val="0"/>
                  </a:spcAft>
                  <a:defRPr/>
                </a:pPr>
                <a:r>
                  <a:rPr lang="en-US" altLang="zh-TW" sz="1600" dirty="0">
                    <a:solidFill>
                      <a:prstClr val="black"/>
                    </a:solidFill>
                    <a:latin typeface="微軟正黑體" panose="020B0604030504040204" pitchFamily="34" charset="-120"/>
                    <a:ea typeface="微軟正黑體" panose="020B0604030504040204" pitchFamily="34" charset="-120"/>
                  </a:rPr>
                  <a:t>learning goal type 2</a:t>
                </a:r>
              </a:p>
              <a:p>
                <a:pPr algn="ctr">
                  <a:defRPr/>
                </a:pPr>
                <a:r>
                  <a:rPr lang="en-US" altLang="zh-TW" sz="1600" dirty="0">
                    <a:solidFill>
                      <a:prstClr val="black"/>
                    </a:solidFill>
                    <a:latin typeface="微軟正黑體" panose="020B0604030504040204" pitchFamily="34" charset="-120"/>
                    <a:ea typeface="微軟正黑體" panose="020B0604030504040204" pitchFamily="34" charset="-120"/>
                  </a:rPr>
                  <a:t>(also inferencing mechanism):</a:t>
                </a:r>
              </a:p>
              <a:p>
                <a:pPr algn="ctr" fontAlgn="base">
                  <a:spcBef>
                    <a:spcPct val="0"/>
                  </a:spcBef>
                  <a:spcAft>
                    <a:spcPct val="0"/>
                  </a:spcAft>
                  <a:defRPr/>
                </a:pPr>
                <a14:m>
                  <m:oMath xmlns:m="http://schemas.openxmlformats.org/officeDocument/2006/math">
                    <m:r>
                      <a:rPr lang="en-US" altLang="zh-TW" sz="1600" i="1">
                        <a:solidFill>
                          <a:prstClr val="black"/>
                        </a:solidFill>
                        <a:latin typeface="Cambria Math" panose="02040503050406030204" pitchFamily="18" charset="0"/>
                      </a:rPr>
                      <m:t>𝑓</m:t>
                    </m:r>
                    <m:d>
                      <m:dPr>
                        <m:ctrlPr>
                          <a:rPr lang="en-US" altLang="zh-TW" sz="1600" i="1">
                            <a:solidFill>
                              <a:prstClr val="black"/>
                            </a:solidFill>
                            <a:latin typeface="Cambria Math" panose="02040503050406030204" pitchFamily="18" charset="0"/>
                          </a:rPr>
                        </m:ctrlPr>
                      </m:dPr>
                      <m:e>
                        <m:sSup>
                          <m:sSupPr>
                            <m:ctrlPr>
                              <a:rPr lang="en-US" altLang="zh-TW" sz="1600" i="1">
                                <a:solidFill>
                                  <a:prstClr val="black"/>
                                </a:solidFill>
                                <a:latin typeface="Cambria Math" panose="02040503050406030204" pitchFamily="18" charset="0"/>
                              </a:rPr>
                            </m:ctrlPr>
                          </m:sSupPr>
                          <m:e>
                            <m:r>
                              <a:rPr lang="en-US" altLang="zh-TW" sz="1600" b="1">
                                <a:solidFill>
                                  <a:prstClr val="black"/>
                                </a:solidFill>
                                <a:latin typeface="Cambria Math" panose="02040503050406030204" pitchFamily="18" charset="0"/>
                              </a:rPr>
                              <m:t>𝐱</m:t>
                            </m:r>
                          </m:e>
                          <m:sup>
                            <m:r>
                              <a:rPr lang="en-US" altLang="zh-TW" sz="1600" i="1">
                                <a:solidFill>
                                  <a:prstClr val="black"/>
                                </a:solidFill>
                                <a:latin typeface="Cambria Math" panose="02040503050406030204" pitchFamily="18" charset="0"/>
                              </a:rPr>
                              <m:t>𝑐</m:t>
                            </m:r>
                          </m:sup>
                        </m:sSup>
                        <m:r>
                          <a:rPr lang="en-US" altLang="zh-TW" sz="1600" i="1">
                            <a:solidFill>
                              <a:prstClr val="black"/>
                            </a:solidFill>
                            <a:latin typeface="Cambria Math" panose="02040503050406030204" pitchFamily="18" charset="0"/>
                          </a:rPr>
                          <m:t>,</m:t>
                        </m:r>
                        <m:r>
                          <a:rPr lang="en-US" altLang="zh-TW" sz="1600" b="1">
                            <a:solidFill>
                              <a:prstClr val="black"/>
                            </a:solidFill>
                            <a:latin typeface="Cambria Math" panose="02040503050406030204" pitchFamily="18" charset="0"/>
                          </a:rPr>
                          <m:t>𝐰</m:t>
                        </m:r>
                      </m:e>
                    </m:d>
                  </m:oMath>
                </a14:m>
                <a:r>
                  <a:rPr lang="zh-TW" altLang="en-US" sz="1600" dirty="0">
                    <a:solidFill>
                      <a:prstClr val="black"/>
                    </a:solidFill>
                    <a:latin typeface="微軟正黑體" panose="020B0604030504040204" pitchFamily="34" charset="-120"/>
                    <a:ea typeface="微軟正黑體" panose="020B0604030504040204" pitchFamily="34" charset="-120"/>
                  </a:rPr>
                  <a:t> </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  </a:t>
                </a:r>
                <a:r>
                  <a:rPr lang="en-US" altLang="zh-TW" sz="1600" i="1" dirty="0">
                    <a:solidFill>
                      <a:prstClr val="black"/>
                    </a:solidFill>
                    <a:latin typeface="微軟正黑體" panose="020B0604030504040204" pitchFamily="34" charset="-120"/>
                    <a:ea typeface="微軟正黑體" panose="020B0604030504040204" pitchFamily="34" charset="-120"/>
                    <a:sym typeface="Symbol"/>
                  </a:rPr>
                  <a:t>c</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a:t>
                </a:r>
                <a14:m>
                  <m:oMath xmlns:m="http://schemas.openxmlformats.org/officeDocument/2006/math">
                    <m:sSub>
                      <m:sSubPr>
                        <m:ctrlP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600"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t>1</m:t>
                        </m:r>
                      </m:sub>
                    </m:sSub>
                    <m:r>
                      <a:rPr lang="en-US" altLang="zh-TW" sz="1600">
                        <a:solidFill>
                          <a:srgbClr val="000000">
                            <a:lumMod val="75000"/>
                            <a:lumOff val="25000"/>
                          </a:srgbClr>
                        </a:solidFill>
                        <a:latin typeface="Cambria Math"/>
                        <a:ea typeface="Cambria Math" panose="02040503050406030204" pitchFamily="18" charset="0"/>
                      </a:rPr>
                      <m:t>;</m:t>
                    </m:r>
                  </m:oMath>
                </a14:m>
                <a:endParaRPr lang="en-US" altLang="zh-TW" sz="1600" dirty="0">
                  <a:solidFill>
                    <a:prstClr val="black"/>
                  </a:solidFill>
                  <a:latin typeface="微軟正黑體" panose="020B0604030504040204" pitchFamily="34" charset="-120"/>
                  <a:ea typeface="微軟正黑體" panose="020B0604030504040204" pitchFamily="34" charset="-120"/>
                  <a:sym typeface="Symbol"/>
                </a:endParaRPr>
              </a:p>
              <a:p>
                <a:pPr algn="ctr" fontAlgn="base">
                  <a:spcBef>
                    <a:spcPct val="0"/>
                  </a:spcBef>
                  <a:spcAft>
                    <a:spcPct val="0"/>
                  </a:spcAft>
                  <a:defRPr/>
                </a:pPr>
                <a14:m>
                  <m:oMath xmlns:m="http://schemas.openxmlformats.org/officeDocument/2006/math">
                    <m:r>
                      <a:rPr lang="en-US" altLang="zh-TW" sz="1600" i="1">
                        <a:solidFill>
                          <a:prstClr val="black"/>
                        </a:solidFill>
                        <a:latin typeface="Cambria Math" panose="02040503050406030204" pitchFamily="18" charset="0"/>
                      </a:rPr>
                      <m:t>𝑓</m:t>
                    </m:r>
                    <m:d>
                      <m:dPr>
                        <m:ctrlPr>
                          <a:rPr lang="en-US" altLang="zh-TW" sz="1600" i="1">
                            <a:solidFill>
                              <a:prstClr val="black"/>
                            </a:solidFill>
                            <a:latin typeface="Cambria Math" panose="02040503050406030204" pitchFamily="18" charset="0"/>
                          </a:rPr>
                        </m:ctrlPr>
                      </m:dPr>
                      <m:e>
                        <m:sSup>
                          <m:sSupPr>
                            <m:ctrlPr>
                              <a:rPr lang="en-US" altLang="zh-TW" sz="1600" i="1">
                                <a:solidFill>
                                  <a:prstClr val="black"/>
                                </a:solidFill>
                                <a:latin typeface="Cambria Math" panose="02040503050406030204" pitchFamily="18" charset="0"/>
                              </a:rPr>
                            </m:ctrlPr>
                          </m:sSupPr>
                          <m:e>
                            <m:r>
                              <a:rPr lang="en-US" altLang="zh-TW" sz="1600" b="1">
                                <a:solidFill>
                                  <a:prstClr val="black"/>
                                </a:solidFill>
                                <a:latin typeface="Cambria Math" panose="02040503050406030204" pitchFamily="18" charset="0"/>
                              </a:rPr>
                              <m:t>𝐱</m:t>
                            </m:r>
                          </m:e>
                          <m:sup>
                            <m:r>
                              <a:rPr lang="en-US" altLang="zh-TW" sz="1600" i="1">
                                <a:solidFill>
                                  <a:prstClr val="black"/>
                                </a:solidFill>
                                <a:latin typeface="Cambria Math" panose="02040503050406030204" pitchFamily="18" charset="0"/>
                              </a:rPr>
                              <m:t>𝑐</m:t>
                            </m:r>
                          </m:sup>
                        </m:sSup>
                        <m:r>
                          <a:rPr lang="en-US" altLang="zh-TW" sz="1600" i="1">
                            <a:solidFill>
                              <a:prstClr val="black"/>
                            </a:solidFill>
                            <a:latin typeface="Cambria Math" panose="02040503050406030204" pitchFamily="18" charset="0"/>
                          </a:rPr>
                          <m:t>,</m:t>
                        </m:r>
                        <m:r>
                          <a:rPr lang="en-US" altLang="zh-TW" sz="1600" b="1">
                            <a:solidFill>
                              <a:prstClr val="black"/>
                            </a:solidFill>
                            <a:latin typeface="Cambria Math" panose="02040503050406030204" pitchFamily="18" charset="0"/>
                          </a:rPr>
                          <m:t>𝐰</m:t>
                        </m:r>
                      </m:e>
                    </m:d>
                  </m:oMath>
                </a14:m>
                <a:r>
                  <a:rPr lang="zh-TW" altLang="en-US" sz="1600" dirty="0">
                    <a:solidFill>
                      <a:prstClr val="black"/>
                    </a:solidFill>
                    <a:latin typeface="微軟正黑體" panose="020B0604030504040204" pitchFamily="34" charset="-120"/>
                    <a:ea typeface="微軟正黑體" panose="020B0604030504040204" pitchFamily="34" charset="-120"/>
                  </a:rPr>
                  <a:t> </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a:t>
                </a:r>
                <a:r>
                  <a:rPr lang="en-US" altLang="zh-TW" sz="1600" dirty="0">
                    <a:solidFill>
                      <a:prstClr val="black"/>
                    </a:solidFill>
                    <a:latin typeface="微軟正黑體" panose="020B0604030504040204" pitchFamily="34" charset="-120"/>
                    <a:ea typeface="微軟正黑體" panose="020B0604030504040204" pitchFamily="34" charset="-120"/>
                    <a:sym typeface="Symbol"/>
                  </a:rPr>
                  <a:t>-</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 </a:t>
                </a:r>
                <a:r>
                  <a:rPr lang="en-US" altLang="zh-TW" sz="1600" i="1" dirty="0">
                    <a:solidFill>
                      <a:prstClr val="black"/>
                    </a:solidFill>
                    <a:latin typeface="微軟正黑體" panose="020B0604030504040204" pitchFamily="34" charset="-120"/>
                    <a:ea typeface="微軟正黑體" panose="020B0604030504040204" pitchFamily="34" charset="-120"/>
                    <a:sym typeface="Symbol"/>
                  </a:rPr>
                  <a:t>c</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a:t>
                </a:r>
                <a14:m>
                  <m:oMath xmlns:m="http://schemas.openxmlformats.org/officeDocument/2006/math">
                    <m:sSub>
                      <m:sSubPr>
                        <m:ctrlP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600"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t>2</m:t>
                        </m:r>
                      </m:sub>
                    </m:sSub>
                  </m:oMath>
                </a14:m>
                <a:endParaRPr lang="zh-TW" altLang="en-US" sz="1600" dirty="0">
                  <a:solidFill>
                    <a:prstClr val="black"/>
                  </a:solidFill>
                </a:endParaRPr>
              </a:p>
            </p:txBody>
          </p:sp>
        </mc:Choice>
        <mc:Fallback xmlns="">
          <p:sp>
            <p:nvSpPr>
              <p:cNvPr id="90" name="矩形圖說文字 7">
                <a:extLst>
                  <a:ext uri="{FF2B5EF4-FFF2-40B4-BE49-F238E27FC236}">
                    <a16:creationId xmlns:a16="http://schemas.microsoft.com/office/drawing/2014/main" id="{20A92B65-4A00-4840-AE16-1552F89FDEA0}"/>
                  </a:ext>
                </a:extLst>
              </p:cNvPr>
              <p:cNvSpPr>
                <a:spLocks noRot="1" noChangeAspect="1" noMove="1" noResize="1" noEditPoints="1" noAdjustHandles="1" noChangeArrowheads="1" noChangeShapeType="1" noTextEdit="1"/>
              </p:cNvSpPr>
              <p:nvPr/>
            </p:nvSpPr>
            <p:spPr>
              <a:xfrm>
                <a:off x="5084859" y="3973818"/>
                <a:ext cx="3014113" cy="1004136"/>
              </a:xfrm>
              <a:prstGeom prst="wedgeRectCallout">
                <a:avLst>
                  <a:gd name="adj1" fmla="val 1707"/>
                  <a:gd name="adj2" fmla="val 22558"/>
                </a:avLst>
              </a:prstGeom>
              <a:blipFill>
                <a:blip r:embed="rId7"/>
                <a:stretch>
                  <a:fillRect l="-1006" t="-4790" r="-805" b="-9581"/>
                </a:stretch>
              </a:blipFill>
            </p:spPr>
            <p:txBody>
              <a:bodyPr/>
              <a:lstStyle/>
              <a:p>
                <a:r>
                  <a:rPr lang="zh-TW" altLang="en-US">
                    <a:noFill/>
                  </a:rPr>
                  <a:t> </a:t>
                </a:r>
              </a:p>
            </p:txBody>
          </p:sp>
        </mc:Fallback>
      </mc:AlternateContent>
      <p:grpSp>
        <p:nvGrpSpPr>
          <p:cNvPr id="91" name="群組 90">
            <a:extLst>
              <a:ext uri="{FF2B5EF4-FFF2-40B4-BE49-F238E27FC236}">
                <a16:creationId xmlns:a16="http://schemas.microsoft.com/office/drawing/2014/main" id="{6EAF93E0-325E-4ECC-8C85-F2E09ED4A3DE}"/>
              </a:ext>
            </a:extLst>
          </p:cNvPr>
          <p:cNvGrpSpPr/>
          <p:nvPr/>
        </p:nvGrpSpPr>
        <p:grpSpPr>
          <a:xfrm>
            <a:off x="1461546" y="5522756"/>
            <a:ext cx="3416418" cy="1182631"/>
            <a:chOff x="1193369" y="3465054"/>
            <a:chExt cx="3416418" cy="1182631"/>
          </a:xfrm>
        </p:grpSpPr>
        <p:cxnSp>
          <p:nvCxnSpPr>
            <p:cNvPr id="92" name="直線單箭頭接點 5">
              <a:extLst>
                <a:ext uri="{FF2B5EF4-FFF2-40B4-BE49-F238E27FC236}">
                  <a16:creationId xmlns:a16="http://schemas.microsoft.com/office/drawing/2014/main" id="{35BE08A9-E8F4-4C7A-951D-9C667F6F14A4}"/>
                </a:ext>
              </a:extLst>
            </p:cNvPr>
            <p:cNvCxnSpPr/>
            <p:nvPr/>
          </p:nvCxnSpPr>
          <p:spPr>
            <a:xfrm>
              <a:off x="1193369" y="4393769"/>
              <a:ext cx="2967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文字方塊 92">
              <a:extLst>
                <a:ext uri="{FF2B5EF4-FFF2-40B4-BE49-F238E27FC236}">
                  <a16:creationId xmlns:a16="http://schemas.microsoft.com/office/drawing/2014/main" id="{A5AEFE6A-84C3-4457-8F45-5B418E36D610}"/>
                </a:ext>
              </a:extLst>
            </p:cNvPr>
            <p:cNvSpPr txBox="1"/>
            <p:nvPr/>
          </p:nvSpPr>
          <p:spPr>
            <a:xfrm>
              <a:off x="3719593" y="4101163"/>
              <a:ext cx="364202" cy="523220"/>
            </a:xfrm>
            <a:prstGeom prst="rect">
              <a:avLst/>
            </a:prstGeom>
            <a:noFill/>
          </p:spPr>
          <p:txBody>
            <a:bodyPr wrap="none" rtlCol="0">
              <a:spAutoFit/>
            </a:bodyPr>
            <a:lstStyle/>
            <a:p>
              <a:pPr fontAlgn="base">
                <a:spcBef>
                  <a:spcPct val="0"/>
                </a:spcBef>
                <a:spcAft>
                  <a:spcPct val="0"/>
                </a:spcAft>
                <a:defRPr/>
              </a:pPr>
              <a:r>
                <a:rPr lang="en-US" altLang="zh-TW" sz="2800" dirty="0">
                  <a:solidFill>
                    <a:srgbClr val="00B0F0"/>
                  </a:solidFill>
                  <a:latin typeface="Arial" charset="0"/>
                  <a:ea typeface="宋体" pitchFamily="2" charset="-122"/>
                </a:rPr>
                <a:t>x</a:t>
              </a:r>
              <a:endParaRPr lang="zh-TW" altLang="en-US" sz="2800" dirty="0">
                <a:solidFill>
                  <a:srgbClr val="00B0F0"/>
                </a:solidFill>
                <a:latin typeface="Arial" charset="0"/>
                <a:ea typeface="宋体" pitchFamily="2" charset="-122"/>
              </a:endParaRPr>
            </a:p>
          </p:txBody>
        </p:sp>
        <p:sp>
          <p:nvSpPr>
            <p:cNvPr id="94" name="文字方塊 93">
              <a:extLst>
                <a:ext uri="{FF2B5EF4-FFF2-40B4-BE49-F238E27FC236}">
                  <a16:creationId xmlns:a16="http://schemas.microsoft.com/office/drawing/2014/main" id="{0688C7D6-D115-4615-9C60-F6CB53DBB539}"/>
                </a:ext>
              </a:extLst>
            </p:cNvPr>
            <p:cNvSpPr txBox="1"/>
            <p:nvPr/>
          </p:nvSpPr>
          <p:spPr>
            <a:xfrm>
              <a:off x="2739241" y="4095996"/>
              <a:ext cx="364202" cy="523220"/>
            </a:xfrm>
            <a:prstGeom prst="rect">
              <a:avLst/>
            </a:prstGeom>
            <a:noFill/>
          </p:spPr>
          <p:txBody>
            <a:bodyPr wrap="none" rtlCol="0">
              <a:spAutoFit/>
            </a:bodyPr>
            <a:lstStyle/>
            <a:p>
              <a:pPr fontAlgn="base">
                <a:spcBef>
                  <a:spcPct val="0"/>
                </a:spcBef>
                <a:spcAft>
                  <a:spcPct val="0"/>
                </a:spcAft>
                <a:defRPr/>
              </a:pPr>
              <a:r>
                <a:rPr lang="en-US" altLang="zh-TW" sz="2800" dirty="0">
                  <a:solidFill>
                    <a:srgbClr val="00B0F0"/>
                  </a:solidFill>
                  <a:latin typeface="Arial" charset="0"/>
                  <a:ea typeface="宋体" pitchFamily="2" charset="-122"/>
                </a:rPr>
                <a:t>x</a:t>
              </a:r>
              <a:endParaRPr lang="zh-TW" altLang="en-US" sz="2800" dirty="0">
                <a:solidFill>
                  <a:srgbClr val="00B0F0"/>
                </a:solidFill>
                <a:latin typeface="Arial" charset="0"/>
                <a:ea typeface="宋体" pitchFamily="2" charset="-122"/>
              </a:endParaRPr>
            </a:p>
          </p:txBody>
        </p:sp>
        <p:sp>
          <p:nvSpPr>
            <p:cNvPr id="95" name="文字方塊 94">
              <a:extLst>
                <a:ext uri="{FF2B5EF4-FFF2-40B4-BE49-F238E27FC236}">
                  <a16:creationId xmlns:a16="http://schemas.microsoft.com/office/drawing/2014/main" id="{E87B21C5-7953-4904-A3B8-A46144F82D42}"/>
                </a:ext>
              </a:extLst>
            </p:cNvPr>
            <p:cNvSpPr txBox="1"/>
            <p:nvPr/>
          </p:nvSpPr>
          <p:spPr>
            <a:xfrm>
              <a:off x="3325678" y="4101163"/>
              <a:ext cx="364202" cy="523220"/>
            </a:xfrm>
            <a:prstGeom prst="rect">
              <a:avLst/>
            </a:prstGeom>
            <a:noFill/>
          </p:spPr>
          <p:txBody>
            <a:bodyPr wrap="none" rtlCol="0">
              <a:spAutoFit/>
            </a:bodyPr>
            <a:lstStyle/>
            <a:p>
              <a:pPr fontAlgn="base">
                <a:spcBef>
                  <a:spcPct val="0"/>
                </a:spcBef>
                <a:spcAft>
                  <a:spcPct val="0"/>
                </a:spcAft>
                <a:defRPr/>
              </a:pPr>
              <a:r>
                <a:rPr lang="en-US" altLang="zh-TW" sz="2800" dirty="0">
                  <a:solidFill>
                    <a:srgbClr val="00B0F0"/>
                  </a:solidFill>
                  <a:latin typeface="Arial" charset="0"/>
                  <a:ea typeface="宋体" pitchFamily="2" charset="-122"/>
                </a:rPr>
                <a:t>x</a:t>
              </a:r>
              <a:endParaRPr lang="zh-TW" altLang="en-US" sz="2800" dirty="0">
                <a:solidFill>
                  <a:srgbClr val="00B0F0"/>
                </a:solidFill>
                <a:latin typeface="Arial" charset="0"/>
                <a:ea typeface="宋体" pitchFamily="2" charset="-122"/>
              </a:endParaRPr>
            </a:p>
          </p:txBody>
        </p:sp>
        <p:sp>
          <p:nvSpPr>
            <p:cNvPr id="96" name="文字方塊 95">
              <a:extLst>
                <a:ext uri="{FF2B5EF4-FFF2-40B4-BE49-F238E27FC236}">
                  <a16:creationId xmlns:a16="http://schemas.microsoft.com/office/drawing/2014/main" id="{B40B0341-33FE-446B-B1D2-19833B153201}"/>
                </a:ext>
              </a:extLst>
            </p:cNvPr>
            <p:cNvSpPr txBox="1"/>
            <p:nvPr/>
          </p:nvSpPr>
          <p:spPr>
            <a:xfrm>
              <a:off x="3478078" y="4101163"/>
              <a:ext cx="364202" cy="523220"/>
            </a:xfrm>
            <a:prstGeom prst="rect">
              <a:avLst/>
            </a:prstGeom>
            <a:noFill/>
          </p:spPr>
          <p:txBody>
            <a:bodyPr wrap="none" rtlCol="0">
              <a:spAutoFit/>
            </a:bodyPr>
            <a:lstStyle/>
            <a:p>
              <a:pPr fontAlgn="base">
                <a:spcBef>
                  <a:spcPct val="0"/>
                </a:spcBef>
                <a:spcAft>
                  <a:spcPct val="0"/>
                </a:spcAft>
                <a:defRPr/>
              </a:pPr>
              <a:r>
                <a:rPr lang="en-US" altLang="zh-TW" sz="2800" dirty="0">
                  <a:solidFill>
                    <a:srgbClr val="00B0F0"/>
                  </a:solidFill>
                  <a:latin typeface="Arial" charset="0"/>
                  <a:ea typeface="宋体" pitchFamily="2" charset="-122"/>
                </a:rPr>
                <a:t>x</a:t>
              </a:r>
              <a:endParaRPr lang="zh-TW" altLang="en-US" sz="2800" dirty="0">
                <a:solidFill>
                  <a:srgbClr val="00B0F0"/>
                </a:solidFill>
                <a:latin typeface="Arial" charset="0"/>
                <a:ea typeface="宋体" pitchFamily="2" charset="-122"/>
              </a:endParaRPr>
            </a:p>
          </p:txBody>
        </p:sp>
        <p:sp>
          <p:nvSpPr>
            <p:cNvPr id="97" name="文字方塊 96">
              <a:extLst>
                <a:ext uri="{FF2B5EF4-FFF2-40B4-BE49-F238E27FC236}">
                  <a16:creationId xmlns:a16="http://schemas.microsoft.com/office/drawing/2014/main" id="{55B92F98-66CD-45CC-9CA3-85FD1D546A65}"/>
                </a:ext>
              </a:extLst>
            </p:cNvPr>
            <p:cNvSpPr txBox="1"/>
            <p:nvPr/>
          </p:nvSpPr>
          <p:spPr>
            <a:xfrm>
              <a:off x="1883283" y="4095996"/>
              <a:ext cx="385042" cy="523220"/>
            </a:xfrm>
            <a:prstGeom prst="rect">
              <a:avLst/>
            </a:prstGeom>
            <a:noFill/>
          </p:spPr>
          <p:txBody>
            <a:bodyPr wrap="none" rtlCol="0">
              <a:spAutoFit/>
            </a:bodyPr>
            <a:lstStyle/>
            <a:p>
              <a:pPr fontAlgn="base">
                <a:spcBef>
                  <a:spcPct val="0"/>
                </a:spcBef>
                <a:spcAft>
                  <a:spcPct val="0"/>
                </a:spcAft>
                <a:defRPr/>
              </a:pPr>
              <a:r>
                <a:rPr lang="en-US" altLang="zh-TW" sz="2800" dirty="0">
                  <a:solidFill>
                    <a:srgbClr val="FF0000"/>
                  </a:solidFill>
                  <a:latin typeface="Arial" charset="0"/>
                  <a:ea typeface="宋体" pitchFamily="2" charset="-122"/>
                </a:rPr>
                <a:t>o</a:t>
              </a:r>
              <a:endParaRPr lang="zh-TW" altLang="en-US" sz="2800" dirty="0">
                <a:solidFill>
                  <a:srgbClr val="FF0000"/>
                </a:solidFill>
                <a:latin typeface="Arial" charset="0"/>
                <a:ea typeface="宋体" pitchFamily="2" charset="-122"/>
              </a:endParaRPr>
            </a:p>
          </p:txBody>
        </p:sp>
        <p:sp>
          <p:nvSpPr>
            <p:cNvPr id="98" name="文字方塊 97">
              <a:extLst>
                <a:ext uri="{FF2B5EF4-FFF2-40B4-BE49-F238E27FC236}">
                  <a16:creationId xmlns:a16="http://schemas.microsoft.com/office/drawing/2014/main" id="{67D4BB16-D013-4113-823B-03D797137298}"/>
                </a:ext>
              </a:extLst>
            </p:cNvPr>
            <p:cNvSpPr txBox="1"/>
            <p:nvPr/>
          </p:nvSpPr>
          <p:spPr>
            <a:xfrm>
              <a:off x="2276047" y="4095996"/>
              <a:ext cx="385042" cy="523220"/>
            </a:xfrm>
            <a:prstGeom prst="rect">
              <a:avLst/>
            </a:prstGeom>
            <a:noFill/>
          </p:spPr>
          <p:txBody>
            <a:bodyPr wrap="none" rtlCol="0">
              <a:spAutoFit/>
            </a:bodyPr>
            <a:lstStyle/>
            <a:p>
              <a:pPr fontAlgn="base">
                <a:spcBef>
                  <a:spcPct val="0"/>
                </a:spcBef>
                <a:spcAft>
                  <a:spcPct val="0"/>
                </a:spcAft>
                <a:defRPr/>
              </a:pPr>
              <a:r>
                <a:rPr lang="en-US" altLang="zh-TW" sz="2800" dirty="0">
                  <a:solidFill>
                    <a:srgbClr val="FF0000"/>
                  </a:solidFill>
                  <a:latin typeface="Arial" charset="0"/>
                  <a:ea typeface="宋体" pitchFamily="2" charset="-122"/>
                </a:rPr>
                <a:t>o</a:t>
              </a:r>
              <a:endParaRPr lang="zh-TW" altLang="en-US" sz="2800" dirty="0">
                <a:solidFill>
                  <a:srgbClr val="FF0000"/>
                </a:solidFill>
                <a:latin typeface="Arial" charset="0"/>
                <a:ea typeface="宋体" pitchFamily="2" charset="-122"/>
              </a:endParaRPr>
            </a:p>
          </p:txBody>
        </p:sp>
        <p:sp>
          <p:nvSpPr>
            <p:cNvPr id="99" name="文字方塊 98">
              <a:extLst>
                <a:ext uri="{FF2B5EF4-FFF2-40B4-BE49-F238E27FC236}">
                  <a16:creationId xmlns:a16="http://schemas.microsoft.com/office/drawing/2014/main" id="{6DB9D560-1875-4F7F-A7FE-7BD63572EA82}"/>
                </a:ext>
              </a:extLst>
            </p:cNvPr>
            <p:cNvSpPr txBox="1"/>
            <p:nvPr/>
          </p:nvSpPr>
          <p:spPr>
            <a:xfrm>
              <a:off x="2490422" y="4101883"/>
              <a:ext cx="385042" cy="523220"/>
            </a:xfrm>
            <a:prstGeom prst="rect">
              <a:avLst/>
            </a:prstGeom>
            <a:noFill/>
          </p:spPr>
          <p:txBody>
            <a:bodyPr wrap="none" rtlCol="0">
              <a:spAutoFit/>
            </a:bodyPr>
            <a:lstStyle/>
            <a:p>
              <a:pPr fontAlgn="base">
                <a:spcBef>
                  <a:spcPct val="0"/>
                </a:spcBef>
                <a:spcAft>
                  <a:spcPct val="0"/>
                </a:spcAft>
                <a:defRPr/>
              </a:pPr>
              <a:r>
                <a:rPr lang="en-US" altLang="zh-TW" sz="2800" dirty="0">
                  <a:solidFill>
                    <a:srgbClr val="FF0000"/>
                  </a:solidFill>
                  <a:latin typeface="Arial" charset="0"/>
                  <a:ea typeface="宋体" pitchFamily="2" charset="-122"/>
                </a:rPr>
                <a:t>o</a:t>
              </a:r>
              <a:endParaRPr lang="zh-TW" altLang="en-US" sz="2800" dirty="0">
                <a:solidFill>
                  <a:srgbClr val="FF0000"/>
                </a:solidFill>
                <a:latin typeface="Arial" charset="0"/>
                <a:ea typeface="宋体" pitchFamily="2" charset="-122"/>
              </a:endParaRPr>
            </a:p>
          </p:txBody>
        </p:sp>
        <p:sp>
          <p:nvSpPr>
            <p:cNvPr id="100" name="文字方塊 99">
              <a:extLst>
                <a:ext uri="{FF2B5EF4-FFF2-40B4-BE49-F238E27FC236}">
                  <a16:creationId xmlns:a16="http://schemas.microsoft.com/office/drawing/2014/main" id="{1635DD29-7FBD-4E90-9A16-C1473219ACCE}"/>
                </a:ext>
              </a:extLst>
            </p:cNvPr>
            <p:cNvSpPr txBox="1"/>
            <p:nvPr/>
          </p:nvSpPr>
          <p:spPr>
            <a:xfrm>
              <a:off x="1426248" y="4095996"/>
              <a:ext cx="385042" cy="523220"/>
            </a:xfrm>
            <a:prstGeom prst="rect">
              <a:avLst/>
            </a:prstGeom>
            <a:noFill/>
          </p:spPr>
          <p:txBody>
            <a:bodyPr wrap="none" rtlCol="0">
              <a:spAutoFit/>
            </a:bodyPr>
            <a:lstStyle/>
            <a:p>
              <a:pPr fontAlgn="base">
                <a:spcBef>
                  <a:spcPct val="0"/>
                </a:spcBef>
                <a:spcAft>
                  <a:spcPct val="0"/>
                </a:spcAft>
                <a:defRPr/>
              </a:pPr>
              <a:r>
                <a:rPr lang="en-US" altLang="zh-TW" sz="2800" dirty="0">
                  <a:solidFill>
                    <a:srgbClr val="FF0000"/>
                  </a:solidFill>
                  <a:latin typeface="Arial" charset="0"/>
                  <a:ea typeface="宋体" pitchFamily="2" charset="-122"/>
                </a:rPr>
                <a:t>o</a:t>
              </a:r>
              <a:endParaRPr lang="zh-TW" altLang="en-US" sz="2800" dirty="0">
                <a:solidFill>
                  <a:srgbClr val="FF0000"/>
                </a:solidFill>
                <a:latin typeface="Arial" charset="0"/>
                <a:ea typeface="宋体" pitchFamily="2" charset="-122"/>
              </a:endParaRPr>
            </a:p>
          </p:txBody>
        </p:sp>
        <p:cxnSp>
          <p:nvCxnSpPr>
            <p:cNvPr id="101" name="弧形接點 18">
              <a:extLst>
                <a:ext uri="{FF2B5EF4-FFF2-40B4-BE49-F238E27FC236}">
                  <a16:creationId xmlns:a16="http://schemas.microsoft.com/office/drawing/2014/main" id="{7CE69C8D-CC2D-457D-96AC-DEA7B0AC2E85}"/>
                </a:ext>
              </a:extLst>
            </p:cNvPr>
            <p:cNvCxnSpPr/>
            <p:nvPr/>
          </p:nvCxnSpPr>
          <p:spPr>
            <a:xfrm rot="16200000" flipH="1">
              <a:off x="2349828" y="3951220"/>
              <a:ext cx="464020" cy="19708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2" name="弧形接點 20">
              <a:extLst>
                <a:ext uri="{FF2B5EF4-FFF2-40B4-BE49-F238E27FC236}">
                  <a16:creationId xmlns:a16="http://schemas.microsoft.com/office/drawing/2014/main" id="{95F0B788-89B3-4BC2-927E-04D22AA1AF1C}"/>
                </a:ext>
              </a:extLst>
            </p:cNvPr>
            <p:cNvCxnSpPr/>
            <p:nvPr/>
          </p:nvCxnSpPr>
          <p:spPr>
            <a:xfrm rot="5400000">
              <a:off x="2792022" y="3962971"/>
              <a:ext cx="420727" cy="2013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3" name="矩形 102">
                  <a:extLst>
                    <a:ext uri="{FF2B5EF4-FFF2-40B4-BE49-F238E27FC236}">
                      <a16:creationId xmlns:a16="http://schemas.microsoft.com/office/drawing/2014/main" id="{B68BE458-9D59-4140-8E6D-7EAE5500EB1D}"/>
                    </a:ext>
                  </a:extLst>
                </p:cNvPr>
                <p:cNvSpPr/>
                <p:nvPr/>
              </p:nvSpPr>
              <p:spPr>
                <a:xfrm>
                  <a:off x="2911867" y="3478076"/>
                  <a:ext cx="393633" cy="369332"/>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zh-TW" altLang="en-US" i="1">
                            <a:solidFill>
                              <a:prstClr val="black"/>
                            </a:solidFill>
                            <a:latin typeface="Cambria Math" panose="02040503050406030204" pitchFamily="18" charset="0"/>
                            <a:ea typeface="微軟正黑體" panose="020B0604030504040204" pitchFamily="34" charset="-120"/>
                          </a:rPr>
                          <m:t>𝛼</m:t>
                        </m:r>
                      </m:oMath>
                    </m:oMathPara>
                  </a14:m>
                  <a:endParaRPr lang="zh-TW" altLang="en-US" dirty="0">
                    <a:solidFill>
                      <a:prstClr val="black"/>
                    </a:solidFill>
                    <a:latin typeface="Arial" charset="0"/>
                    <a:ea typeface="宋体" pitchFamily="2" charset="-122"/>
                  </a:endParaRPr>
                </a:p>
              </p:txBody>
            </p:sp>
          </mc:Choice>
          <mc:Fallback xmlns="">
            <p:sp>
              <p:nvSpPr>
                <p:cNvPr id="36" name="矩形 35">
                  <a:extLst>
                    <a:ext uri="{FF2B5EF4-FFF2-40B4-BE49-F238E27FC236}">
                      <a16:creationId xmlns:a16="http://schemas.microsoft.com/office/drawing/2014/main" id="{DBD5FA7A-CA94-4845-8B4E-13BDF491F2AE}"/>
                    </a:ext>
                  </a:extLst>
                </p:cNvPr>
                <p:cNvSpPr>
                  <a:spLocks noRot="1" noChangeAspect="1" noMove="1" noResize="1" noEditPoints="1" noAdjustHandles="1" noChangeArrowheads="1" noChangeShapeType="1" noTextEdit="1"/>
                </p:cNvSpPr>
                <p:nvPr/>
              </p:nvSpPr>
              <p:spPr>
                <a:xfrm>
                  <a:off x="2911867" y="3478076"/>
                  <a:ext cx="393633"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4" name="矩形 103">
                  <a:extLst>
                    <a:ext uri="{FF2B5EF4-FFF2-40B4-BE49-F238E27FC236}">
                      <a16:creationId xmlns:a16="http://schemas.microsoft.com/office/drawing/2014/main" id="{C9803110-B5AA-4049-9C87-5DFDCEAB6EA9}"/>
                    </a:ext>
                  </a:extLst>
                </p:cNvPr>
                <p:cNvSpPr/>
                <p:nvPr/>
              </p:nvSpPr>
              <p:spPr>
                <a:xfrm>
                  <a:off x="2307044" y="3465054"/>
                  <a:ext cx="395236" cy="369332"/>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zh-TW" altLang="en-US" i="1">
                            <a:solidFill>
                              <a:prstClr val="black"/>
                            </a:solidFill>
                            <a:latin typeface="Cambria Math" panose="02040503050406030204" pitchFamily="18" charset="0"/>
                            <a:ea typeface="微軟正黑體" panose="020B0604030504040204" pitchFamily="34" charset="-120"/>
                          </a:rPr>
                          <m:t>𝛽</m:t>
                        </m:r>
                      </m:oMath>
                    </m:oMathPara>
                  </a14:m>
                  <a:endParaRPr lang="zh-TW" altLang="en-US" dirty="0">
                    <a:solidFill>
                      <a:prstClr val="black"/>
                    </a:solidFill>
                    <a:latin typeface="Arial" charset="0"/>
                    <a:ea typeface="宋体" pitchFamily="2" charset="-122"/>
                  </a:endParaRPr>
                </a:p>
              </p:txBody>
            </p:sp>
          </mc:Choice>
          <mc:Fallback xmlns="">
            <p:sp>
              <p:nvSpPr>
                <p:cNvPr id="37" name="矩形 36">
                  <a:extLst>
                    <a:ext uri="{FF2B5EF4-FFF2-40B4-BE49-F238E27FC236}">
                      <a16:creationId xmlns:a16="http://schemas.microsoft.com/office/drawing/2014/main" id="{B622014D-4DFD-5E4C-B1CE-8820E224DFDD}"/>
                    </a:ext>
                  </a:extLst>
                </p:cNvPr>
                <p:cNvSpPr>
                  <a:spLocks noRot="1" noChangeAspect="1" noMove="1" noResize="1" noEditPoints="1" noAdjustHandles="1" noChangeArrowheads="1" noChangeShapeType="1" noTextEdit="1"/>
                </p:cNvSpPr>
                <p:nvPr/>
              </p:nvSpPr>
              <p:spPr>
                <a:xfrm>
                  <a:off x="2307044" y="3465054"/>
                  <a:ext cx="395236" cy="369332"/>
                </a:xfrm>
                <a:prstGeom prst="rect">
                  <a:avLst/>
                </a:prstGeom>
                <a:blipFill>
                  <a:blip r:embed="rId9"/>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F88A0DD2-C685-4907-89F5-83CAFB1E5A24}"/>
                    </a:ext>
                  </a:extLst>
                </p:cNvPr>
                <p:cNvSpPr/>
                <p:nvPr/>
              </p:nvSpPr>
              <p:spPr>
                <a:xfrm>
                  <a:off x="3963776" y="4393769"/>
                  <a:ext cx="646011" cy="253916"/>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en-US" altLang="zh-TW" sz="1050" i="1" smtClean="0">
                            <a:solidFill>
                              <a:prstClr val="black"/>
                            </a:solidFill>
                            <a:latin typeface="Cambria Math" panose="02040503050406030204" pitchFamily="18" charset="0"/>
                          </a:rPr>
                          <m:t>𝑓</m:t>
                        </m:r>
                        <m:d>
                          <m:dPr>
                            <m:ctrlPr>
                              <a:rPr lang="en-US" altLang="zh-TW" sz="1050" i="1">
                                <a:solidFill>
                                  <a:prstClr val="black"/>
                                </a:solidFill>
                                <a:latin typeface="Cambria Math" panose="02040503050406030204" pitchFamily="18" charset="0"/>
                              </a:rPr>
                            </m:ctrlPr>
                          </m:dPr>
                          <m:e>
                            <m:r>
                              <a:rPr lang="en-US" altLang="zh-TW" sz="1050" b="1" i="0" smtClean="0">
                                <a:solidFill>
                                  <a:prstClr val="black"/>
                                </a:solidFill>
                                <a:latin typeface="Cambria Math" panose="02040503050406030204" pitchFamily="18" charset="0"/>
                              </a:rPr>
                              <m:t>𝐱</m:t>
                            </m:r>
                            <m:r>
                              <a:rPr lang="en-US" altLang="zh-TW" sz="1050" i="1">
                                <a:solidFill>
                                  <a:prstClr val="black"/>
                                </a:solidFill>
                                <a:latin typeface="Cambria Math" panose="02040503050406030204" pitchFamily="18" charset="0"/>
                              </a:rPr>
                              <m:t>,</m:t>
                            </m:r>
                            <m:r>
                              <a:rPr lang="en-US" altLang="zh-TW" sz="1050" b="1">
                                <a:solidFill>
                                  <a:prstClr val="black"/>
                                </a:solidFill>
                                <a:latin typeface="Cambria Math" panose="02040503050406030204" pitchFamily="18" charset="0"/>
                              </a:rPr>
                              <m:t>𝐰</m:t>
                            </m:r>
                          </m:e>
                        </m:d>
                      </m:oMath>
                    </m:oMathPara>
                  </a14:m>
                  <a:endParaRPr lang="zh-TW" altLang="en-US" sz="1050" dirty="0">
                    <a:solidFill>
                      <a:prstClr val="black"/>
                    </a:solidFill>
                    <a:latin typeface="Arial" charset="0"/>
                    <a:ea typeface="宋体" pitchFamily="2" charset="-122"/>
                  </a:endParaRPr>
                </a:p>
              </p:txBody>
            </p:sp>
          </mc:Choice>
          <mc:Fallback xmlns="">
            <p:sp>
              <p:nvSpPr>
                <p:cNvPr id="105" name="矩形 104">
                  <a:extLst>
                    <a:ext uri="{FF2B5EF4-FFF2-40B4-BE49-F238E27FC236}">
                      <a16:creationId xmlns:a16="http://schemas.microsoft.com/office/drawing/2014/main" id="{F88A0DD2-C685-4907-89F5-83CAFB1E5A24}"/>
                    </a:ext>
                  </a:extLst>
                </p:cNvPr>
                <p:cNvSpPr>
                  <a:spLocks noRot="1" noChangeAspect="1" noMove="1" noResize="1" noEditPoints="1" noAdjustHandles="1" noChangeArrowheads="1" noChangeShapeType="1" noTextEdit="1"/>
                </p:cNvSpPr>
                <p:nvPr/>
              </p:nvSpPr>
              <p:spPr>
                <a:xfrm>
                  <a:off x="3963776" y="4393769"/>
                  <a:ext cx="646011" cy="253916"/>
                </a:xfrm>
                <a:prstGeom prst="rect">
                  <a:avLst/>
                </a:prstGeom>
                <a:blipFill>
                  <a:blip r:embed="rId10"/>
                  <a:stretch>
                    <a:fillRect b="-7143"/>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06" name="矩形圖說文字 7">
                <a:extLst>
                  <a:ext uri="{FF2B5EF4-FFF2-40B4-BE49-F238E27FC236}">
                    <a16:creationId xmlns:a16="http://schemas.microsoft.com/office/drawing/2014/main" id="{92BA92F9-ED9A-4080-91FA-65CA012ED082}"/>
                  </a:ext>
                </a:extLst>
              </p:cNvPr>
              <p:cNvSpPr/>
              <p:nvPr/>
            </p:nvSpPr>
            <p:spPr>
              <a:xfrm>
                <a:off x="5073513" y="5432249"/>
                <a:ext cx="3063831" cy="1060221"/>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rtlCol="0" anchor="ctr"/>
              <a:lstStyle/>
              <a:p>
                <a:pPr algn="ctr">
                  <a:defRPr/>
                </a:pPr>
                <a:r>
                  <a:rPr lang="en-US" altLang="zh-TW" sz="1600" dirty="0">
                    <a:solidFill>
                      <a:prstClr val="black"/>
                    </a:solidFill>
                    <a:latin typeface="微軟正黑體" panose="020B0604030504040204" pitchFamily="34" charset="-120"/>
                    <a:ea typeface="微軟正黑體" panose="020B0604030504040204" pitchFamily="34" charset="-120"/>
                  </a:rPr>
                  <a:t>learning goal type 3:</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LSC</a:t>
                </a:r>
              </a:p>
              <a:p>
                <a:pPr algn="ctr">
                  <a:defRPr/>
                </a:pPr>
                <a:r>
                  <a:rPr lang="en-US" altLang="zh-TW" sz="1600" dirty="0">
                    <a:solidFill>
                      <a:prstClr val="black"/>
                    </a:solidFill>
                    <a:latin typeface="微軟正黑體" panose="020B0604030504040204" pitchFamily="34" charset="-120"/>
                    <a:ea typeface="微軟正黑體" panose="020B0604030504040204" pitchFamily="34" charset="-120"/>
                  </a:rPr>
                  <a:t>inferencing mechanism:</a:t>
                </a:r>
              </a:p>
              <a:p>
                <a:pPr algn="ctr">
                  <a:defRPr/>
                </a:pPr>
                <a14:m>
                  <m:oMath xmlns:m="http://schemas.openxmlformats.org/officeDocument/2006/math">
                    <m:r>
                      <a:rPr lang="en-US" altLang="zh-TW" sz="1600" i="1">
                        <a:solidFill>
                          <a:prstClr val="black"/>
                        </a:solidFill>
                        <a:latin typeface="Cambria Math" panose="02040503050406030204" pitchFamily="18" charset="0"/>
                      </a:rPr>
                      <m:t>𝑓</m:t>
                    </m:r>
                    <m:d>
                      <m:dPr>
                        <m:ctrlPr>
                          <a:rPr lang="en-US" altLang="zh-TW" sz="1600" i="1">
                            <a:solidFill>
                              <a:prstClr val="black"/>
                            </a:solidFill>
                            <a:latin typeface="Cambria Math" panose="02040503050406030204" pitchFamily="18" charset="0"/>
                          </a:rPr>
                        </m:ctrlPr>
                      </m:dPr>
                      <m:e>
                        <m:sSup>
                          <m:sSupPr>
                            <m:ctrlPr>
                              <a:rPr lang="en-US" altLang="zh-TW" sz="1600" i="1">
                                <a:solidFill>
                                  <a:prstClr val="black"/>
                                </a:solidFill>
                                <a:latin typeface="Cambria Math" panose="02040503050406030204" pitchFamily="18" charset="0"/>
                              </a:rPr>
                            </m:ctrlPr>
                          </m:sSupPr>
                          <m:e>
                            <m:r>
                              <a:rPr lang="en-US" altLang="zh-TW" sz="1600" b="1">
                                <a:solidFill>
                                  <a:prstClr val="black"/>
                                </a:solidFill>
                                <a:latin typeface="Cambria Math" panose="02040503050406030204" pitchFamily="18" charset="0"/>
                              </a:rPr>
                              <m:t>𝐱</m:t>
                            </m:r>
                          </m:e>
                          <m:sup>
                            <m:r>
                              <a:rPr lang="en-US" altLang="zh-TW" sz="1600" i="1">
                                <a:solidFill>
                                  <a:prstClr val="black"/>
                                </a:solidFill>
                                <a:latin typeface="Cambria Math" panose="02040503050406030204" pitchFamily="18" charset="0"/>
                              </a:rPr>
                              <m:t>𝑐</m:t>
                            </m:r>
                          </m:sup>
                        </m:sSup>
                        <m:r>
                          <a:rPr lang="en-US" altLang="zh-TW" sz="1600" i="1">
                            <a:solidFill>
                              <a:prstClr val="black"/>
                            </a:solidFill>
                            <a:latin typeface="Cambria Math" panose="02040503050406030204" pitchFamily="18" charset="0"/>
                          </a:rPr>
                          <m:t>,</m:t>
                        </m:r>
                        <m:r>
                          <a:rPr lang="en-US" altLang="zh-TW" sz="1600" b="1">
                            <a:solidFill>
                              <a:prstClr val="black"/>
                            </a:solidFill>
                            <a:latin typeface="Cambria Math" panose="02040503050406030204" pitchFamily="18" charset="0"/>
                          </a:rPr>
                          <m:t>𝐰</m:t>
                        </m:r>
                      </m:e>
                    </m:d>
                  </m:oMath>
                </a14:m>
                <a:r>
                  <a:rPr lang="zh-TW" altLang="en-US" sz="1600" dirty="0">
                    <a:solidFill>
                      <a:prstClr val="black"/>
                    </a:solidFill>
                    <a:latin typeface="微軟正黑體" panose="020B0604030504040204" pitchFamily="34" charset="-120"/>
                    <a:ea typeface="微軟正黑體" panose="020B0604030504040204" pitchFamily="34" charset="-120"/>
                  </a:rPr>
                  <a:t> </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  </a:t>
                </a:r>
                <a:r>
                  <a:rPr lang="en-US" altLang="zh-TW" sz="1600" i="1" dirty="0">
                    <a:solidFill>
                      <a:prstClr val="black"/>
                    </a:solidFill>
                    <a:latin typeface="微軟正黑體" panose="020B0604030504040204" pitchFamily="34" charset="-120"/>
                    <a:ea typeface="微軟正黑體" panose="020B0604030504040204" pitchFamily="34" charset="-120"/>
                    <a:sym typeface="Symbol"/>
                  </a:rPr>
                  <a:t>c</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a:t>
                </a:r>
                <a14:m>
                  <m:oMath xmlns:m="http://schemas.openxmlformats.org/officeDocument/2006/math">
                    <m:sSub>
                      <m:sSubPr>
                        <m:ctrlP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600"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t>1</m:t>
                        </m:r>
                      </m:sub>
                    </m:sSub>
                    <m:r>
                      <a:rPr lang="en-US" altLang="zh-TW" sz="1600">
                        <a:solidFill>
                          <a:srgbClr val="000000">
                            <a:lumMod val="75000"/>
                            <a:lumOff val="25000"/>
                          </a:srgbClr>
                        </a:solidFill>
                        <a:latin typeface="Cambria Math"/>
                        <a:ea typeface="Cambria Math" panose="02040503050406030204" pitchFamily="18" charset="0"/>
                      </a:rPr>
                      <m:t>;</m:t>
                    </m:r>
                  </m:oMath>
                </a14:m>
                <a:endParaRPr lang="en-US" altLang="zh-TW" sz="1600" dirty="0">
                  <a:solidFill>
                    <a:prstClr val="black"/>
                  </a:solidFill>
                  <a:latin typeface="微軟正黑體" panose="020B0604030504040204" pitchFamily="34" charset="-120"/>
                  <a:ea typeface="微軟正黑體" panose="020B0604030504040204" pitchFamily="34" charset="-120"/>
                  <a:sym typeface="Symbol"/>
                </a:endParaRPr>
              </a:p>
              <a:p>
                <a:pPr algn="ctr">
                  <a:defRPr/>
                </a:pPr>
                <a14:m>
                  <m:oMath xmlns:m="http://schemas.openxmlformats.org/officeDocument/2006/math">
                    <m:r>
                      <a:rPr lang="en-US" altLang="zh-TW" sz="1600" i="1">
                        <a:solidFill>
                          <a:prstClr val="black"/>
                        </a:solidFill>
                        <a:latin typeface="Cambria Math" panose="02040503050406030204" pitchFamily="18" charset="0"/>
                      </a:rPr>
                      <m:t>𝑓</m:t>
                    </m:r>
                    <m:d>
                      <m:dPr>
                        <m:ctrlPr>
                          <a:rPr lang="en-US" altLang="zh-TW" sz="1600" i="1">
                            <a:solidFill>
                              <a:prstClr val="black"/>
                            </a:solidFill>
                            <a:latin typeface="Cambria Math" panose="02040503050406030204" pitchFamily="18" charset="0"/>
                          </a:rPr>
                        </m:ctrlPr>
                      </m:dPr>
                      <m:e>
                        <m:sSup>
                          <m:sSupPr>
                            <m:ctrlPr>
                              <a:rPr lang="en-US" altLang="zh-TW" sz="1600" i="1">
                                <a:solidFill>
                                  <a:prstClr val="black"/>
                                </a:solidFill>
                                <a:latin typeface="Cambria Math" panose="02040503050406030204" pitchFamily="18" charset="0"/>
                              </a:rPr>
                            </m:ctrlPr>
                          </m:sSupPr>
                          <m:e>
                            <m:r>
                              <a:rPr lang="en-US" altLang="zh-TW" sz="1600" b="1">
                                <a:solidFill>
                                  <a:prstClr val="black"/>
                                </a:solidFill>
                                <a:latin typeface="Cambria Math" panose="02040503050406030204" pitchFamily="18" charset="0"/>
                              </a:rPr>
                              <m:t>𝐱</m:t>
                            </m:r>
                          </m:e>
                          <m:sup>
                            <m:r>
                              <a:rPr lang="en-US" altLang="zh-TW" sz="1600" i="1">
                                <a:solidFill>
                                  <a:prstClr val="black"/>
                                </a:solidFill>
                                <a:latin typeface="Cambria Math" panose="02040503050406030204" pitchFamily="18" charset="0"/>
                              </a:rPr>
                              <m:t>𝑐</m:t>
                            </m:r>
                          </m:sup>
                        </m:sSup>
                        <m:r>
                          <a:rPr lang="en-US" altLang="zh-TW" sz="1600" i="1">
                            <a:solidFill>
                              <a:prstClr val="black"/>
                            </a:solidFill>
                            <a:latin typeface="Cambria Math" panose="02040503050406030204" pitchFamily="18" charset="0"/>
                          </a:rPr>
                          <m:t>,</m:t>
                        </m:r>
                        <m:r>
                          <a:rPr lang="en-US" altLang="zh-TW" sz="1600" b="1">
                            <a:solidFill>
                              <a:prstClr val="black"/>
                            </a:solidFill>
                            <a:latin typeface="Cambria Math" panose="02040503050406030204" pitchFamily="18" charset="0"/>
                          </a:rPr>
                          <m:t>𝐰</m:t>
                        </m:r>
                      </m:e>
                    </m:d>
                  </m:oMath>
                </a14:m>
                <a:r>
                  <a:rPr lang="zh-TW" altLang="en-US" sz="1600" dirty="0">
                    <a:solidFill>
                      <a:prstClr val="black"/>
                    </a:solidFill>
                    <a:latin typeface="微軟正黑體" panose="020B0604030504040204" pitchFamily="34" charset="-120"/>
                    <a:ea typeface="微軟正黑體" panose="020B0604030504040204" pitchFamily="34" charset="-120"/>
                  </a:rPr>
                  <a:t> </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a:t>
                </a:r>
                <a:r>
                  <a:rPr lang="en-US" altLang="zh-TW" sz="1600" dirty="0">
                    <a:solidFill>
                      <a:prstClr val="black"/>
                    </a:solidFill>
                    <a:latin typeface="微軟正黑體" panose="020B0604030504040204" pitchFamily="34" charset="-120"/>
                    <a:ea typeface="微軟正黑體" panose="020B0604030504040204" pitchFamily="34" charset="-120"/>
                    <a:sym typeface="Symbol"/>
                  </a:rPr>
                  <a:t>-</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 </a:t>
                </a:r>
                <a:r>
                  <a:rPr lang="en-US" altLang="zh-TW" sz="1600" i="1" dirty="0">
                    <a:solidFill>
                      <a:prstClr val="black"/>
                    </a:solidFill>
                    <a:latin typeface="微軟正黑體" panose="020B0604030504040204" pitchFamily="34" charset="-120"/>
                    <a:ea typeface="微軟正黑體" panose="020B0604030504040204" pitchFamily="34" charset="-120"/>
                    <a:sym typeface="Symbol"/>
                  </a:rPr>
                  <a:t>c</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a:t>
                </a:r>
                <a14:m>
                  <m:oMath xmlns:m="http://schemas.openxmlformats.org/officeDocument/2006/math">
                    <m:sSub>
                      <m:sSubPr>
                        <m:ctrlP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600"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t>2</m:t>
                        </m:r>
                      </m:sub>
                    </m:sSub>
                  </m:oMath>
                </a14:m>
                <a:endParaRPr lang="zh-TW" altLang="en-US" sz="1600" dirty="0">
                  <a:solidFill>
                    <a:prstClr val="black"/>
                  </a:solidFill>
                </a:endParaRPr>
              </a:p>
            </p:txBody>
          </p:sp>
        </mc:Choice>
        <mc:Fallback xmlns="">
          <p:sp>
            <p:nvSpPr>
              <p:cNvPr id="106" name="矩形圖說文字 7">
                <a:extLst>
                  <a:ext uri="{FF2B5EF4-FFF2-40B4-BE49-F238E27FC236}">
                    <a16:creationId xmlns:a16="http://schemas.microsoft.com/office/drawing/2014/main" id="{92BA92F9-ED9A-4080-91FA-65CA012ED082}"/>
                  </a:ext>
                </a:extLst>
              </p:cNvPr>
              <p:cNvSpPr>
                <a:spLocks noRot="1" noChangeAspect="1" noMove="1" noResize="1" noEditPoints="1" noAdjustHandles="1" noChangeArrowheads="1" noChangeShapeType="1" noTextEdit="1"/>
              </p:cNvSpPr>
              <p:nvPr/>
            </p:nvSpPr>
            <p:spPr>
              <a:xfrm>
                <a:off x="5073513" y="5432249"/>
                <a:ext cx="3063831" cy="1060221"/>
              </a:xfrm>
              <a:prstGeom prst="wedgeRectCallout">
                <a:avLst>
                  <a:gd name="adj1" fmla="val 1707"/>
                  <a:gd name="adj2" fmla="val 22558"/>
                </a:avLst>
              </a:prstGeom>
              <a:blipFill>
                <a:blip r:embed="rId11"/>
                <a:stretch>
                  <a:fillRect t="-1705" b="-68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矩形圖說文字 7">
                <a:extLst>
                  <a:ext uri="{FF2B5EF4-FFF2-40B4-BE49-F238E27FC236}">
                    <a16:creationId xmlns:a16="http://schemas.microsoft.com/office/drawing/2014/main" id="{60226CEE-DE0D-4438-ACD1-69A0FFA0EE6A}"/>
                  </a:ext>
                </a:extLst>
              </p:cNvPr>
              <p:cNvSpPr/>
              <p:nvPr/>
            </p:nvSpPr>
            <p:spPr>
              <a:xfrm>
                <a:off x="5066486" y="2500267"/>
                <a:ext cx="3032486" cy="1035865"/>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rtlCol="0" anchor="ctr"/>
              <a:lstStyle/>
              <a:p>
                <a:pPr algn="ctr">
                  <a:defRPr/>
                </a:pPr>
                <a:r>
                  <a:rPr lang="en-US" altLang="zh-TW" sz="1600" dirty="0">
                    <a:solidFill>
                      <a:prstClr val="black"/>
                    </a:solidFill>
                    <a:latin typeface="微軟正黑體" panose="020B0604030504040204" pitchFamily="34" charset="-120"/>
                    <a:ea typeface="微軟正黑體" panose="020B0604030504040204" pitchFamily="34" charset="-120"/>
                  </a:rPr>
                  <a:t>learning goal type 1</a:t>
                </a:r>
              </a:p>
              <a:p>
                <a:pPr algn="ctr">
                  <a:defRPr/>
                </a:pPr>
                <a:r>
                  <a:rPr lang="en-US" altLang="zh-TW" sz="1600" dirty="0">
                    <a:solidFill>
                      <a:prstClr val="black"/>
                    </a:solidFill>
                    <a:latin typeface="微軟正黑體" panose="020B0604030504040204" pitchFamily="34" charset="-120"/>
                    <a:ea typeface="微軟正黑體" panose="020B0604030504040204" pitchFamily="34" charset="-120"/>
                  </a:rPr>
                  <a:t>(also inferencing mechanism):</a:t>
                </a:r>
              </a:p>
              <a:p>
                <a:pPr algn="ctr"/>
                <a:r>
                  <a:rPr lang="en-US" altLang="zh-TW" sz="1600" dirty="0">
                    <a:solidFill>
                      <a:prstClr val="black"/>
                    </a:solidFill>
                  </a:rPr>
                  <a:t>|</a:t>
                </a:r>
                <a14:m>
                  <m:oMath xmlns:m="http://schemas.openxmlformats.org/officeDocument/2006/math">
                    <m:r>
                      <a:rPr lang="en-US" altLang="zh-TW" sz="1600" i="1">
                        <a:solidFill>
                          <a:prstClr val="black"/>
                        </a:solidFill>
                        <a:latin typeface="Cambria Math" panose="02040503050406030204" pitchFamily="18" charset="0"/>
                      </a:rPr>
                      <m:t>𝑓</m:t>
                    </m:r>
                    <m:d>
                      <m:dPr>
                        <m:ctrlPr>
                          <a:rPr lang="en-US" altLang="zh-TW" sz="1600" i="1">
                            <a:solidFill>
                              <a:prstClr val="black"/>
                            </a:solidFill>
                            <a:latin typeface="Cambria Math" panose="02040503050406030204" pitchFamily="18" charset="0"/>
                          </a:rPr>
                        </m:ctrlPr>
                      </m:dPr>
                      <m:e>
                        <m:sSup>
                          <m:sSupPr>
                            <m:ctrlPr>
                              <a:rPr lang="en-US" altLang="zh-TW" sz="1600" i="1">
                                <a:solidFill>
                                  <a:prstClr val="black"/>
                                </a:solidFill>
                                <a:latin typeface="Cambria Math" panose="02040503050406030204" pitchFamily="18" charset="0"/>
                              </a:rPr>
                            </m:ctrlPr>
                          </m:sSupPr>
                          <m:e>
                            <m:r>
                              <a:rPr lang="en-US" altLang="zh-TW" sz="1600" b="1">
                                <a:solidFill>
                                  <a:prstClr val="black"/>
                                </a:solidFill>
                                <a:latin typeface="Cambria Math" panose="02040503050406030204" pitchFamily="18" charset="0"/>
                              </a:rPr>
                              <m:t>𝐱</m:t>
                            </m:r>
                          </m:e>
                          <m:sup>
                            <m:r>
                              <a:rPr lang="en-US" altLang="zh-TW" sz="1600" i="1">
                                <a:solidFill>
                                  <a:prstClr val="black"/>
                                </a:solidFill>
                                <a:latin typeface="Cambria Math" panose="02040503050406030204" pitchFamily="18" charset="0"/>
                              </a:rPr>
                              <m:t>𝑐</m:t>
                            </m:r>
                          </m:sup>
                        </m:sSup>
                        <m:r>
                          <a:rPr lang="en-US" altLang="zh-TW" sz="1600" i="1">
                            <a:solidFill>
                              <a:prstClr val="black"/>
                            </a:solidFill>
                            <a:latin typeface="Cambria Math" panose="02040503050406030204" pitchFamily="18" charset="0"/>
                          </a:rPr>
                          <m:t>,</m:t>
                        </m:r>
                        <m:r>
                          <a:rPr lang="en-US" altLang="zh-TW" sz="1600" b="1">
                            <a:solidFill>
                              <a:prstClr val="black"/>
                            </a:solidFill>
                            <a:latin typeface="Cambria Math" panose="02040503050406030204" pitchFamily="18" charset="0"/>
                          </a:rPr>
                          <m:t>𝐰</m:t>
                        </m:r>
                      </m:e>
                    </m:d>
                  </m:oMath>
                </a14:m>
                <a:r>
                  <a:rPr lang="en-US" altLang="zh-TW" sz="1600" dirty="0">
                    <a:solidFill>
                      <a:prstClr val="black"/>
                    </a:solidFill>
                    <a:latin typeface="微軟正黑體" panose="020B0604030504040204" pitchFamily="34" charset="-120"/>
                    <a:ea typeface="微軟正黑體" panose="020B0604030504040204" pitchFamily="34" charset="-120"/>
                    <a:sym typeface="Symbol"/>
                  </a:rPr>
                  <a:t>-</a:t>
                </a:r>
                <a:r>
                  <a:rPr lang="en-US" altLang="zh-TW" sz="1600" i="1" kern="100" dirty="0">
                    <a:solidFill>
                      <a:srgbClr val="000000"/>
                    </a:solidFill>
                    <a:latin typeface="Times New Roman" panose="02020603050405020304" pitchFamily="18" charset="0"/>
                    <a:ea typeface="標楷體" panose="02010601000101010101" pitchFamily="2" charset="-120"/>
                  </a:rPr>
                  <a:t> y</a:t>
                </a:r>
                <a:r>
                  <a:rPr lang="en-US" altLang="zh-TW" sz="1600" i="1" kern="100" baseline="30000" dirty="0">
                    <a:solidFill>
                      <a:srgbClr val="000000"/>
                    </a:solidFill>
                    <a:latin typeface="Times New Roman" panose="02020603050405020304" pitchFamily="18" charset="0"/>
                    <a:ea typeface="標楷體" panose="02010601000101010101" pitchFamily="2" charset="-120"/>
                  </a:rPr>
                  <a:t>c </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 </a:t>
                </a:r>
                <a:r>
                  <a:rPr lang="en-US" altLang="zh-TW" sz="1600" dirty="0">
                    <a:solidFill>
                      <a:prstClr val="black"/>
                    </a:solidFill>
                    <a:latin typeface="微軟正黑體" panose="020B0604030504040204" pitchFamily="34" charset="-120"/>
                    <a:ea typeface="微軟正黑體" panose="020B0604030504040204" pitchFamily="34" charset="-120"/>
                    <a:sym typeface="Symbol" panose="05050102010706020507" pitchFamily="18" charset="2"/>
                  </a:rPr>
                  <a:t></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a:t>
                </a:r>
                <a:r>
                  <a:rPr lang="en-US" altLang="zh-TW" sz="1600" i="1" dirty="0">
                    <a:solidFill>
                      <a:prstClr val="black"/>
                    </a:solidFill>
                    <a:latin typeface="微軟正黑體" panose="020B0604030504040204" pitchFamily="34" charset="-120"/>
                    <a:ea typeface="微軟正黑體" panose="020B0604030504040204" pitchFamily="34" charset="-120"/>
                    <a:sym typeface="Symbol"/>
                  </a:rPr>
                  <a:t>c</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a:t>
                </a:r>
                <a14:m>
                  <m:oMath xmlns:m="http://schemas.openxmlformats.org/officeDocument/2006/math">
                    <m:sSub>
                      <m:sSubPr>
                        <m:ctrlP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600"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t>1</m:t>
                        </m:r>
                      </m:sub>
                    </m:sSub>
                  </m:oMath>
                </a14:m>
                <a:r>
                  <a:rPr lang="en-US" altLang="zh-TW" sz="1600" dirty="0">
                    <a:solidFill>
                      <a:prstClr val="black"/>
                    </a:solidFill>
                    <a:latin typeface="微軟正黑體" panose="020B0604030504040204" pitchFamily="34" charset="-120"/>
                    <a:ea typeface="微軟正黑體" panose="020B0604030504040204" pitchFamily="34" charset="-120"/>
                    <a:sym typeface="Symbol"/>
                  </a:rPr>
                  <a:t>;</a:t>
                </a:r>
              </a:p>
              <a:p>
                <a:pPr algn="ctr"/>
                <a:r>
                  <a:rPr lang="en-US" altLang="zh-TW" sz="1600" dirty="0">
                    <a:solidFill>
                      <a:prstClr val="black"/>
                    </a:solidFill>
                  </a:rPr>
                  <a:t>|</a:t>
                </a:r>
                <a14:m>
                  <m:oMath xmlns:m="http://schemas.openxmlformats.org/officeDocument/2006/math">
                    <m:r>
                      <a:rPr lang="en-US" altLang="zh-TW" sz="1600" i="1">
                        <a:solidFill>
                          <a:prstClr val="black"/>
                        </a:solidFill>
                        <a:latin typeface="Cambria Math" panose="02040503050406030204" pitchFamily="18" charset="0"/>
                      </a:rPr>
                      <m:t>𝑓</m:t>
                    </m:r>
                    <m:d>
                      <m:dPr>
                        <m:ctrlPr>
                          <a:rPr lang="en-US" altLang="zh-TW" sz="1600" i="1">
                            <a:solidFill>
                              <a:prstClr val="black"/>
                            </a:solidFill>
                            <a:latin typeface="Cambria Math" panose="02040503050406030204" pitchFamily="18" charset="0"/>
                          </a:rPr>
                        </m:ctrlPr>
                      </m:dPr>
                      <m:e>
                        <m:sSup>
                          <m:sSupPr>
                            <m:ctrlPr>
                              <a:rPr lang="en-US" altLang="zh-TW" sz="1600" i="1">
                                <a:solidFill>
                                  <a:prstClr val="black"/>
                                </a:solidFill>
                                <a:latin typeface="Cambria Math" panose="02040503050406030204" pitchFamily="18" charset="0"/>
                              </a:rPr>
                            </m:ctrlPr>
                          </m:sSupPr>
                          <m:e>
                            <m:r>
                              <a:rPr lang="en-US" altLang="zh-TW" sz="1600" b="1">
                                <a:solidFill>
                                  <a:prstClr val="black"/>
                                </a:solidFill>
                                <a:latin typeface="Cambria Math" panose="02040503050406030204" pitchFamily="18" charset="0"/>
                              </a:rPr>
                              <m:t>𝐱</m:t>
                            </m:r>
                          </m:e>
                          <m:sup>
                            <m:r>
                              <a:rPr lang="en-US" altLang="zh-TW" sz="1600" i="1">
                                <a:solidFill>
                                  <a:prstClr val="black"/>
                                </a:solidFill>
                                <a:latin typeface="Cambria Math" panose="02040503050406030204" pitchFamily="18" charset="0"/>
                              </a:rPr>
                              <m:t>𝑐</m:t>
                            </m:r>
                          </m:sup>
                        </m:sSup>
                        <m:r>
                          <a:rPr lang="en-US" altLang="zh-TW" sz="1600" i="1">
                            <a:solidFill>
                              <a:prstClr val="black"/>
                            </a:solidFill>
                            <a:latin typeface="Cambria Math" panose="02040503050406030204" pitchFamily="18" charset="0"/>
                          </a:rPr>
                          <m:t>,</m:t>
                        </m:r>
                        <m:r>
                          <a:rPr lang="en-US" altLang="zh-TW" sz="1600" b="1">
                            <a:solidFill>
                              <a:prstClr val="black"/>
                            </a:solidFill>
                            <a:latin typeface="Cambria Math" panose="02040503050406030204" pitchFamily="18" charset="0"/>
                          </a:rPr>
                          <m:t>𝐰</m:t>
                        </m:r>
                      </m:e>
                    </m:d>
                  </m:oMath>
                </a14:m>
                <a:r>
                  <a:rPr lang="en-US" altLang="zh-TW" sz="1600" dirty="0">
                    <a:solidFill>
                      <a:prstClr val="black"/>
                    </a:solidFill>
                    <a:latin typeface="微軟正黑體" panose="020B0604030504040204" pitchFamily="34" charset="-120"/>
                    <a:ea typeface="微軟正黑體" panose="020B0604030504040204" pitchFamily="34" charset="-120"/>
                    <a:sym typeface="Symbol"/>
                  </a:rPr>
                  <a:t>+</a:t>
                </a:r>
                <a:r>
                  <a:rPr lang="en-US" altLang="zh-TW" sz="1600" i="1" kern="100" dirty="0">
                    <a:solidFill>
                      <a:srgbClr val="000000"/>
                    </a:solidFill>
                    <a:latin typeface="Times New Roman" panose="02020603050405020304" pitchFamily="18" charset="0"/>
                    <a:ea typeface="標楷體" panose="02010601000101010101" pitchFamily="2" charset="-120"/>
                  </a:rPr>
                  <a:t> y</a:t>
                </a:r>
                <a:r>
                  <a:rPr lang="en-US" altLang="zh-TW" sz="1600" i="1" kern="100" baseline="30000" dirty="0">
                    <a:solidFill>
                      <a:srgbClr val="000000"/>
                    </a:solidFill>
                    <a:latin typeface="Times New Roman" panose="02020603050405020304" pitchFamily="18" charset="0"/>
                    <a:ea typeface="標楷體" panose="02010601000101010101" pitchFamily="2" charset="-120"/>
                  </a:rPr>
                  <a:t>c </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 </a:t>
                </a:r>
                <a:r>
                  <a:rPr lang="en-US" altLang="zh-TW" sz="1600" dirty="0">
                    <a:solidFill>
                      <a:prstClr val="black"/>
                    </a:solidFill>
                    <a:latin typeface="微軟正黑體" panose="020B0604030504040204" pitchFamily="34" charset="-120"/>
                    <a:ea typeface="微軟正黑體" panose="020B0604030504040204" pitchFamily="34" charset="-120"/>
                    <a:sym typeface="Symbol" panose="05050102010706020507" pitchFamily="18" charset="2"/>
                  </a:rPr>
                  <a:t></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a:t>
                </a:r>
                <a:r>
                  <a:rPr lang="en-US" altLang="zh-TW" sz="1600" i="1" dirty="0">
                    <a:solidFill>
                      <a:prstClr val="black"/>
                    </a:solidFill>
                    <a:latin typeface="微軟正黑體" panose="020B0604030504040204" pitchFamily="34" charset="-120"/>
                    <a:ea typeface="微軟正黑體" panose="020B0604030504040204" pitchFamily="34" charset="-120"/>
                    <a:sym typeface="Symbol"/>
                  </a:rPr>
                  <a:t>c</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a:t>
                </a:r>
                <a14:m>
                  <m:oMath xmlns:m="http://schemas.openxmlformats.org/officeDocument/2006/math">
                    <m:sSub>
                      <m:sSubPr>
                        <m:ctrlP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600"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600" i="1">
                            <a:solidFill>
                              <a:srgbClr val="000000">
                                <a:lumMod val="75000"/>
                                <a:lumOff val="25000"/>
                              </a:srgbClr>
                            </a:solidFill>
                            <a:latin typeface="Cambria Math"/>
                            <a:ea typeface="Cambria Math" panose="02040503050406030204" pitchFamily="18" charset="0"/>
                          </a:rPr>
                          <m:t>2</m:t>
                        </m:r>
                      </m:sub>
                    </m:sSub>
                  </m:oMath>
                </a14:m>
                <a:r>
                  <a:rPr lang="en-US" altLang="zh-TW" sz="1600" dirty="0">
                    <a:solidFill>
                      <a:prstClr val="black"/>
                    </a:solidFill>
                    <a:latin typeface="微軟正黑體" panose="020B0604030504040204" pitchFamily="34" charset="-120"/>
                    <a:ea typeface="微軟正黑體" panose="020B0604030504040204" pitchFamily="34" charset="-120"/>
                    <a:sym typeface="Symbol"/>
                  </a:rPr>
                  <a:t> </a:t>
                </a:r>
                <a:endParaRPr lang="zh-TW" altLang="en-US" sz="1600" dirty="0">
                  <a:solidFill>
                    <a:prstClr val="black"/>
                  </a:solidFill>
                </a:endParaRPr>
              </a:p>
            </p:txBody>
          </p:sp>
        </mc:Choice>
        <mc:Fallback xmlns="">
          <p:sp>
            <p:nvSpPr>
              <p:cNvPr id="112" name="矩形圖說文字 7">
                <a:extLst>
                  <a:ext uri="{FF2B5EF4-FFF2-40B4-BE49-F238E27FC236}">
                    <a16:creationId xmlns:a16="http://schemas.microsoft.com/office/drawing/2014/main" id="{60226CEE-DE0D-4438-ACD1-69A0FFA0EE6A}"/>
                  </a:ext>
                </a:extLst>
              </p:cNvPr>
              <p:cNvSpPr>
                <a:spLocks noRot="1" noChangeAspect="1" noMove="1" noResize="1" noEditPoints="1" noAdjustHandles="1" noChangeArrowheads="1" noChangeShapeType="1" noTextEdit="1"/>
              </p:cNvSpPr>
              <p:nvPr/>
            </p:nvSpPr>
            <p:spPr>
              <a:xfrm>
                <a:off x="5066486" y="2500267"/>
                <a:ext cx="3032486" cy="1035865"/>
              </a:xfrm>
              <a:prstGeom prst="wedgeRectCallout">
                <a:avLst>
                  <a:gd name="adj1" fmla="val 1707"/>
                  <a:gd name="adj2" fmla="val 22558"/>
                </a:avLst>
              </a:prstGeom>
              <a:blipFill>
                <a:blip r:embed="rId12"/>
                <a:stretch>
                  <a:fillRect l="-600" t="-2907" r="-600" b="-9302"/>
                </a:stretch>
              </a:blipFill>
            </p:spPr>
            <p:txBody>
              <a:bodyPr/>
              <a:lstStyle/>
              <a:p>
                <a:r>
                  <a:rPr lang="zh-TW" altLang="en-US">
                    <a:noFill/>
                  </a:rPr>
                  <a:t> </a:t>
                </a:r>
              </a:p>
            </p:txBody>
          </p:sp>
        </mc:Fallback>
      </mc:AlternateContent>
      <p:sp>
        <p:nvSpPr>
          <p:cNvPr id="117" name="文字方塊 116">
            <a:extLst>
              <a:ext uri="{FF2B5EF4-FFF2-40B4-BE49-F238E27FC236}">
                <a16:creationId xmlns:a16="http://schemas.microsoft.com/office/drawing/2014/main" id="{7936CEAA-67F1-4E7A-B542-295B468A8066}"/>
              </a:ext>
            </a:extLst>
          </p:cNvPr>
          <p:cNvSpPr txBox="1"/>
          <p:nvPr/>
        </p:nvSpPr>
        <p:spPr>
          <a:xfrm>
            <a:off x="4852036" y="5070028"/>
            <a:ext cx="4112452" cy="253914"/>
          </a:xfrm>
          <a:prstGeom prst="rect">
            <a:avLst/>
          </a:prstGeom>
          <a:solidFill>
            <a:schemeClr val="bg1"/>
          </a:solidFill>
        </p:spPr>
        <p:txBody>
          <a:bodyPr wrap="square" lIns="68568" tIns="34289" rIns="68568" bIns="34289" rtlCol="0">
            <a:spAutoFit/>
          </a:bodyPr>
          <a:lstStyle/>
          <a:p>
            <a:pPr defTabSz="685783">
              <a:defRPr/>
            </a:pPr>
            <a:r>
              <a:rPr lang="en-US" altLang="zh-TW" sz="1200" dirty="0">
                <a:solidFill>
                  <a:srgbClr val="FF0000"/>
                </a:solidFill>
                <a:latin typeface="Calibri Light"/>
                <a:ea typeface="微软雅黑 Light"/>
                <a:sym typeface="Symbol" panose="05050102010706020507" pitchFamily="18" charset="2"/>
              </a:rPr>
              <a:t></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Is</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a</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hyperparameter</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regarding the learning and the inferencing!</a:t>
            </a:r>
            <a:endParaRPr lang="zh-TW" altLang="en-US" sz="1200" dirty="0">
              <a:solidFill>
                <a:srgbClr val="FF0000"/>
              </a:solidFill>
              <a:latin typeface="Calibri Light"/>
              <a:ea typeface="微软雅黑 Light"/>
            </a:endParaRPr>
          </a:p>
        </p:txBody>
      </p:sp>
      <p:sp>
        <p:nvSpPr>
          <p:cNvPr id="110" name="文字方塊 109">
            <a:extLst>
              <a:ext uri="{FF2B5EF4-FFF2-40B4-BE49-F238E27FC236}">
                <a16:creationId xmlns:a16="http://schemas.microsoft.com/office/drawing/2014/main" id="{7936CEAA-67F1-4E7A-B542-295B468A8066}"/>
              </a:ext>
            </a:extLst>
          </p:cNvPr>
          <p:cNvSpPr txBox="1"/>
          <p:nvPr/>
        </p:nvSpPr>
        <p:spPr>
          <a:xfrm>
            <a:off x="4984602" y="3572359"/>
            <a:ext cx="3039709" cy="253914"/>
          </a:xfrm>
          <a:prstGeom prst="rect">
            <a:avLst/>
          </a:prstGeom>
          <a:solidFill>
            <a:schemeClr val="bg1"/>
          </a:solidFill>
        </p:spPr>
        <p:txBody>
          <a:bodyPr wrap="square" lIns="68568" tIns="34289" rIns="68568" bIns="34289" rtlCol="0">
            <a:spAutoFit/>
          </a:bodyPr>
          <a:lstStyle/>
          <a:p>
            <a:pPr defTabSz="685783">
              <a:defRPr/>
            </a:pPr>
            <a:r>
              <a:rPr lang="en-US" altLang="zh-TW" sz="1200" dirty="0">
                <a:solidFill>
                  <a:srgbClr val="FF0000"/>
                </a:solidFill>
                <a:latin typeface="微軟正黑體" panose="020B0604030504040204" pitchFamily="34" charset="-120"/>
                <a:ea typeface="微軟正黑體" panose="020B0604030504040204" pitchFamily="34" charset="-120"/>
                <a:sym typeface="Symbol"/>
              </a:rPr>
              <a:t></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Is</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a</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hyperparameter</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regarding the learning!</a:t>
            </a:r>
            <a:endParaRPr lang="zh-TW" altLang="en-US" sz="1200" dirty="0">
              <a:solidFill>
                <a:srgbClr val="FF0000"/>
              </a:solidFill>
              <a:latin typeface="Calibri Light"/>
              <a:ea typeface="微软雅黑 Light"/>
            </a:endParaRPr>
          </a:p>
        </p:txBody>
      </p:sp>
      <p:cxnSp>
        <p:nvCxnSpPr>
          <p:cNvPr id="111" name="弧形接點 18">
            <a:extLst>
              <a:ext uri="{FF2B5EF4-FFF2-40B4-BE49-F238E27FC236}">
                <a16:creationId xmlns:a16="http://schemas.microsoft.com/office/drawing/2014/main" id="{504D2A47-DEBB-41F7-8049-7C57C1D9C82B}"/>
              </a:ext>
            </a:extLst>
          </p:cNvPr>
          <p:cNvCxnSpPr>
            <a:cxnSpLocks/>
          </p:cNvCxnSpPr>
          <p:nvPr/>
        </p:nvCxnSpPr>
        <p:spPr>
          <a:xfrm rot="5400000">
            <a:off x="1823118" y="4234150"/>
            <a:ext cx="300332" cy="21837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8" name="弧形接點 20">
            <a:extLst>
              <a:ext uri="{FF2B5EF4-FFF2-40B4-BE49-F238E27FC236}">
                <a16:creationId xmlns:a16="http://schemas.microsoft.com/office/drawing/2014/main" id="{0CDF31DD-16E5-4314-B302-14EE4CD2B9AD}"/>
              </a:ext>
            </a:extLst>
          </p:cNvPr>
          <p:cNvCxnSpPr>
            <a:cxnSpLocks/>
          </p:cNvCxnSpPr>
          <p:nvPr/>
        </p:nvCxnSpPr>
        <p:spPr>
          <a:xfrm rot="16200000" flipH="1">
            <a:off x="3898634" y="4284809"/>
            <a:ext cx="325155" cy="18344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19" name="矩形 118">
            <a:extLst>
              <a:ext uri="{FF2B5EF4-FFF2-40B4-BE49-F238E27FC236}">
                <a16:creationId xmlns:a16="http://schemas.microsoft.com/office/drawing/2014/main" id="{FA3A2B12-2902-400B-ADC1-B8398B7BDDC1}"/>
              </a:ext>
            </a:extLst>
          </p:cNvPr>
          <p:cNvSpPr/>
          <p:nvPr/>
        </p:nvSpPr>
        <p:spPr>
          <a:xfrm>
            <a:off x="3987770" y="4062049"/>
            <a:ext cx="507111" cy="230830"/>
          </a:xfrm>
          <a:prstGeom prst="rect">
            <a:avLst/>
          </a:prstGeom>
        </p:spPr>
        <p:txBody>
          <a:bodyPr wrap="none" lIns="68541" tIns="34289" rIns="68541" bIns="34289">
            <a:spAutoFit/>
          </a:bodyPr>
          <a:lstStyle/>
          <a:p>
            <a:pPr defTabSz="685341" fontAlgn="base">
              <a:spcBef>
                <a:spcPct val="0"/>
              </a:spcBef>
              <a:spcAft>
                <a:spcPct val="0"/>
              </a:spcAft>
              <a:defRPr/>
            </a:pPr>
            <a:r>
              <a:rPr lang="en-US" altLang="zh-TW" sz="1050" dirty="0">
                <a:solidFill>
                  <a:prstClr val="black"/>
                </a:solidFill>
                <a:latin typeface="Calibri Light"/>
                <a:ea typeface="微软雅黑 Light"/>
              </a:rPr>
              <a:t>Class 1</a:t>
            </a:r>
            <a:endParaRPr lang="zh-TW" altLang="en-US" sz="1050" dirty="0">
              <a:solidFill>
                <a:prstClr val="black"/>
              </a:solidFill>
              <a:latin typeface="Calibri Light"/>
              <a:ea typeface="微软雅黑 Light"/>
            </a:endParaRPr>
          </a:p>
        </p:txBody>
      </p:sp>
      <mc:AlternateContent xmlns:mc="http://schemas.openxmlformats.org/markup-compatibility/2006" xmlns:a14="http://schemas.microsoft.com/office/drawing/2010/main">
        <mc:Choice Requires="a14">
          <p:sp>
            <p:nvSpPr>
              <p:cNvPr id="120" name="矩形 119">
                <a:extLst>
                  <a:ext uri="{FF2B5EF4-FFF2-40B4-BE49-F238E27FC236}">
                    <a16:creationId xmlns:a16="http://schemas.microsoft.com/office/drawing/2014/main" id="{6DD79245-7D2C-465B-BDEC-9610C72B813F}"/>
                  </a:ext>
                </a:extLst>
              </p:cNvPr>
              <p:cNvSpPr/>
              <p:nvPr/>
            </p:nvSpPr>
            <p:spPr>
              <a:xfrm>
                <a:off x="1577400" y="4026015"/>
                <a:ext cx="541929" cy="230830"/>
              </a:xfrm>
              <a:prstGeom prst="rect">
                <a:avLst/>
              </a:prstGeom>
            </p:spPr>
            <p:txBody>
              <a:bodyPr wrap="none" lIns="68541" tIns="34289" rIns="68541" bIns="34289">
                <a:spAutoFit/>
              </a:bodyPr>
              <a:lstStyle/>
              <a:p>
                <a:pPr defTabSz="685341" fontAlgn="base">
                  <a:spcBef>
                    <a:spcPct val="0"/>
                  </a:spcBef>
                  <a:spcAft>
                    <a:spcPct val="0"/>
                  </a:spcAft>
                  <a:defRPr/>
                </a:pPr>
                <a14:m>
                  <m:oMath xmlns:m="http://schemas.openxmlformats.org/officeDocument/2006/math">
                    <m:r>
                      <m:rPr>
                        <m:sty m:val="p"/>
                      </m:rPr>
                      <a:rPr lang="en-US" altLang="zh-TW" sz="1050" i="1" smtClean="0">
                        <a:solidFill>
                          <a:prstClr val="black"/>
                        </a:solidFill>
                        <a:latin typeface="Cambria Math" panose="02040503050406030204" pitchFamily="18" charset="0"/>
                        <a:ea typeface="微軟正黑體" panose="020B0604030504040204" pitchFamily="34" charset="-120"/>
                      </a:rPr>
                      <m:t>c</m:t>
                    </m:r>
                    <m:r>
                      <a:rPr lang="en-US" altLang="zh-TW" sz="1050" b="0" i="1" smtClean="0">
                        <a:solidFill>
                          <a:prstClr val="black"/>
                        </a:solidFill>
                        <a:latin typeface="Cambria Math" panose="02040503050406030204" pitchFamily="18" charset="0"/>
                        <a:ea typeface="微軟正黑體" panose="020B0604030504040204" pitchFamily="34" charset="-120"/>
                      </a:rPr>
                      <m:t>𝑙𝑎𝑠𝑠</m:t>
                    </m:r>
                    <m:r>
                      <a:rPr lang="en-US" altLang="zh-TW" sz="1050" b="0" i="1" smtClean="0">
                        <a:solidFill>
                          <a:prstClr val="black"/>
                        </a:solidFill>
                        <a:latin typeface="Cambria Math" panose="02040503050406030204" pitchFamily="18" charset="0"/>
                        <a:ea typeface="微軟正黑體" panose="020B0604030504040204" pitchFamily="34" charset="-120"/>
                      </a:rPr>
                      <m:t> </m:t>
                    </m:r>
                  </m:oMath>
                </a14:m>
                <a:r>
                  <a:rPr lang="en-US" altLang="zh-TW" sz="1050" dirty="0">
                    <a:solidFill>
                      <a:prstClr val="black"/>
                    </a:solidFill>
                    <a:latin typeface="Calibri Light"/>
                    <a:ea typeface="微软雅黑 Light"/>
                  </a:rPr>
                  <a:t>2</a:t>
                </a:r>
                <a:endParaRPr lang="zh-TW" altLang="en-US" sz="1050" dirty="0">
                  <a:solidFill>
                    <a:prstClr val="black"/>
                  </a:solidFill>
                  <a:latin typeface="Calibri Light"/>
                  <a:ea typeface="微软雅黑 Light"/>
                </a:endParaRPr>
              </a:p>
            </p:txBody>
          </p:sp>
        </mc:Choice>
        <mc:Fallback xmlns="">
          <p:sp>
            <p:nvSpPr>
              <p:cNvPr id="120" name="矩形 119">
                <a:extLst>
                  <a:ext uri="{FF2B5EF4-FFF2-40B4-BE49-F238E27FC236}">
                    <a16:creationId xmlns:a16="http://schemas.microsoft.com/office/drawing/2014/main" id="{6DD79245-7D2C-465B-BDEC-9610C72B813F}"/>
                  </a:ext>
                </a:extLst>
              </p:cNvPr>
              <p:cNvSpPr>
                <a:spLocks noRot="1" noChangeAspect="1" noMove="1" noResize="1" noEditPoints="1" noAdjustHandles="1" noChangeArrowheads="1" noChangeShapeType="1" noTextEdit="1"/>
              </p:cNvSpPr>
              <p:nvPr/>
            </p:nvSpPr>
            <p:spPr>
              <a:xfrm>
                <a:off x="1577400" y="4026015"/>
                <a:ext cx="541929" cy="230830"/>
              </a:xfrm>
              <a:prstGeom prst="rect">
                <a:avLst/>
              </a:prstGeom>
              <a:blipFill>
                <a:blip r:embed="rId13"/>
                <a:stretch>
                  <a:fillRect r="-1124" b="-23684"/>
                </a:stretch>
              </a:blipFill>
            </p:spPr>
            <p:txBody>
              <a:bodyPr/>
              <a:lstStyle/>
              <a:p>
                <a:r>
                  <a:rPr lang="zh-TW" altLang="en-US">
                    <a:noFill/>
                  </a:rPr>
                  <a:t> </a:t>
                </a:r>
              </a:p>
            </p:txBody>
          </p:sp>
        </mc:Fallback>
      </mc:AlternateContent>
      <p:cxnSp>
        <p:nvCxnSpPr>
          <p:cNvPr id="121" name="弧形接點 18">
            <a:extLst>
              <a:ext uri="{FF2B5EF4-FFF2-40B4-BE49-F238E27FC236}">
                <a16:creationId xmlns:a16="http://schemas.microsoft.com/office/drawing/2014/main" id="{65974837-32CF-4A68-A7F7-B704B9A34DFD}"/>
              </a:ext>
            </a:extLst>
          </p:cNvPr>
          <p:cNvCxnSpPr>
            <a:cxnSpLocks/>
          </p:cNvCxnSpPr>
          <p:nvPr/>
        </p:nvCxnSpPr>
        <p:spPr>
          <a:xfrm rot="5400000">
            <a:off x="2143972" y="6025574"/>
            <a:ext cx="300332" cy="21837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2" name="矩形 121">
                <a:extLst>
                  <a:ext uri="{FF2B5EF4-FFF2-40B4-BE49-F238E27FC236}">
                    <a16:creationId xmlns:a16="http://schemas.microsoft.com/office/drawing/2014/main" id="{70E8494D-475C-4832-8646-D6C4E4866812}"/>
                  </a:ext>
                </a:extLst>
              </p:cNvPr>
              <p:cNvSpPr/>
              <p:nvPr/>
            </p:nvSpPr>
            <p:spPr>
              <a:xfrm>
                <a:off x="1898254" y="5817439"/>
                <a:ext cx="541929" cy="230830"/>
              </a:xfrm>
              <a:prstGeom prst="rect">
                <a:avLst/>
              </a:prstGeom>
            </p:spPr>
            <p:txBody>
              <a:bodyPr wrap="none" lIns="68541" tIns="34289" rIns="68541" bIns="34289">
                <a:spAutoFit/>
              </a:bodyPr>
              <a:lstStyle/>
              <a:p>
                <a:pPr defTabSz="685341" fontAlgn="base">
                  <a:spcBef>
                    <a:spcPct val="0"/>
                  </a:spcBef>
                  <a:spcAft>
                    <a:spcPct val="0"/>
                  </a:spcAft>
                  <a:defRPr/>
                </a:pPr>
                <a14:m>
                  <m:oMath xmlns:m="http://schemas.openxmlformats.org/officeDocument/2006/math">
                    <m:r>
                      <m:rPr>
                        <m:sty m:val="p"/>
                      </m:rPr>
                      <a:rPr lang="en-US" altLang="zh-TW" sz="1050" i="1" smtClean="0">
                        <a:solidFill>
                          <a:prstClr val="black"/>
                        </a:solidFill>
                        <a:latin typeface="Cambria Math" panose="02040503050406030204" pitchFamily="18" charset="0"/>
                        <a:ea typeface="微軟正黑體" panose="020B0604030504040204" pitchFamily="34" charset="-120"/>
                      </a:rPr>
                      <m:t>c</m:t>
                    </m:r>
                    <m:r>
                      <a:rPr lang="en-US" altLang="zh-TW" sz="1050" b="0" i="1" smtClean="0">
                        <a:solidFill>
                          <a:prstClr val="black"/>
                        </a:solidFill>
                        <a:latin typeface="Cambria Math" panose="02040503050406030204" pitchFamily="18" charset="0"/>
                        <a:ea typeface="微軟正黑體" panose="020B0604030504040204" pitchFamily="34" charset="-120"/>
                      </a:rPr>
                      <m:t>𝑙𝑎𝑠𝑠</m:t>
                    </m:r>
                    <m:r>
                      <a:rPr lang="en-US" altLang="zh-TW" sz="1050" b="0" i="1" smtClean="0">
                        <a:solidFill>
                          <a:prstClr val="black"/>
                        </a:solidFill>
                        <a:latin typeface="Cambria Math" panose="02040503050406030204" pitchFamily="18" charset="0"/>
                        <a:ea typeface="微軟正黑體" panose="020B0604030504040204" pitchFamily="34" charset="-120"/>
                      </a:rPr>
                      <m:t> </m:t>
                    </m:r>
                  </m:oMath>
                </a14:m>
                <a:r>
                  <a:rPr lang="en-US" altLang="zh-TW" sz="1050" dirty="0">
                    <a:solidFill>
                      <a:prstClr val="black"/>
                    </a:solidFill>
                    <a:latin typeface="Calibri Light"/>
                    <a:ea typeface="微软雅黑 Light"/>
                  </a:rPr>
                  <a:t>2</a:t>
                </a:r>
                <a:endParaRPr lang="zh-TW" altLang="en-US" sz="1050" dirty="0">
                  <a:solidFill>
                    <a:prstClr val="black"/>
                  </a:solidFill>
                  <a:latin typeface="Calibri Light"/>
                  <a:ea typeface="微软雅黑 Light"/>
                </a:endParaRPr>
              </a:p>
            </p:txBody>
          </p:sp>
        </mc:Choice>
        <mc:Fallback xmlns="">
          <p:sp>
            <p:nvSpPr>
              <p:cNvPr id="122" name="矩形 121">
                <a:extLst>
                  <a:ext uri="{FF2B5EF4-FFF2-40B4-BE49-F238E27FC236}">
                    <a16:creationId xmlns:a16="http://schemas.microsoft.com/office/drawing/2014/main" id="{70E8494D-475C-4832-8646-D6C4E4866812}"/>
                  </a:ext>
                </a:extLst>
              </p:cNvPr>
              <p:cNvSpPr>
                <a:spLocks noRot="1" noChangeAspect="1" noMove="1" noResize="1" noEditPoints="1" noAdjustHandles="1" noChangeArrowheads="1" noChangeShapeType="1" noTextEdit="1"/>
              </p:cNvSpPr>
              <p:nvPr/>
            </p:nvSpPr>
            <p:spPr>
              <a:xfrm>
                <a:off x="1898254" y="5817439"/>
                <a:ext cx="541929" cy="230830"/>
              </a:xfrm>
              <a:prstGeom prst="rect">
                <a:avLst/>
              </a:prstGeom>
              <a:blipFill>
                <a:blip r:embed="rId14"/>
                <a:stretch>
                  <a:fillRect r="-1124" b="-21053"/>
                </a:stretch>
              </a:blipFill>
            </p:spPr>
            <p:txBody>
              <a:bodyPr/>
              <a:lstStyle/>
              <a:p>
                <a:r>
                  <a:rPr lang="zh-TW" altLang="en-US">
                    <a:noFill/>
                  </a:rPr>
                  <a:t> </a:t>
                </a:r>
              </a:p>
            </p:txBody>
          </p:sp>
        </mc:Fallback>
      </mc:AlternateContent>
      <p:cxnSp>
        <p:nvCxnSpPr>
          <p:cNvPr id="123" name="弧形接點 20">
            <a:extLst>
              <a:ext uri="{FF2B5EF4-FFF2-40B4-BE49-F238E27FC236}">
                <a16:creationId xmlns:a16="http://schemas.microsoft.com/office/drawing/2014/main" id="{94404B8D-A7FE-4F82-A09F-95EE47C07C25}"/>
              </a:ext>
            </a:extLst>
          </p:cNvPr>
          <p:cNvCxnSpPr>
            <a:cxnSpLocks/>
          </p:cNvCxnSpPr>
          <p:nvPr/>
        </p:nvCxnSpPr>
        <p:spPr>
          <a:xfrm rot="16200000" flipH="1">
            <a:off x="3805136" y="6097586"/>
            <a:ext cx="325155" cy="18344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24" name="矩形 123">
            <a:extLst>
              <a:ext uri="{FF2B5EF4-FFF2-40B4-BE49-F238E27FC236}">
                <a16:creationId xmlns:a16="http://schemas.microsoft.com/office/drawing/2014/main" id="{3AFDE126-971D-448C-9A9E-88B0366BBEA3}"/>
              </a:ext>
            </a:extLst>
          </p:cNvPr>
          <p:cNvSpPr/>
          <p:nvPr/>
        </p:nvSpPr>
        <p:spPr>
          <a:xfrm>
            <a:off x="3894272" y="5874826"/>
            <a:ext cx="507111" cy="230830"/>
          </a:xfrm>
          <a:prstGeom prst="rect">
            <a:avLst/>
          </a:prstGeom>
        </p:spPr>
        <p:txBody>
          <a:bodyPr wrap="none" lIns="68541" tIns="34289" rIns="68541" bIns="34289">
            <a:spAutoFit/>
          </a:bodyPr>
          <a:lstStyle/>
          <a:p>
            <a:pPr defTabSz="685341" fontAlgn="base">
              <a:spcBef>
                <a:spcPct val="0"/>
              </a:spcBef>
              <a:spcAft>
                <a:spcPct val="0"/>
              </a:spcAft>
              <a:defRPr/>
            </a:pPr>
            <a:r>
              <a:rPr lang="en-US" altLang="zh-TW" sz="1050" dirty="0">
                <a:solidFill>
                  <a:prstClr val="black"/>
                </a:solidFill>
                <a:latin typeface="Calibri Light"/>
                <a:ea typeface="微软雅黑 Light"/>
              </a:rPr>
              <a:t>Class 1</a:t>
            </a:r>
            <a:endParaRPr lang="zh-TW" altLang="en-US" sz="1050" dirty="0">
              <a:solidFill>
                <a:prstClr val="black"/>
              </a:solidFill>
              <a:latin typeface="Calibri Light"/>
              <a:ea typeface="微软雅黑 Light"/>
            </a:endParaRPr>
          </a:p>
        </p:txBody>
      </p:sp>
      <p:cxnSp>
        <p:nvCxnSpPr>
          <p:cNvPr id="89" name="直線接點 88">
            <a:extLst>
              <a:ext uri="{FF2B5EF4-FFF2-40B4-BE49-F238E27FC236}">
                <a16:creationId xmlns:a16="http://schemas.microsoft.com/office/drawing/2014/main" id="{D0FAB79A-0B67-4AA9-B982-8BFB2DE2698D}"/>
              </a:ext>
            </a:extLst>
          </p:cNvPr>
          <p:cNvCxnSpPr/>
          <p:nvPr/>
        </p:nvCxnSpPr>
        <p:spPr>
          <a:xfrm>
            <a:off x="3973103" y="2992729"/>
            <a:ext cx="7223" cy="364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接點 107">
            <a:extLst>
              <a:ext uri="{FF2B5EF4-FFF2-40B4-BE49-F238E27FC236}">
                <a16:creationId xmlns:a16="http://schemas.microsoft.com/office/drawing/2014/main" id="{88401853-0EA7-400D-AE4B-FC17B6203C27}"/>
              </a:ext>
            </a:extLst>
          </p:cNvPr>
          <p:cNvCxnSpPr/>
          <p:nvPr/>
        </p:nvCxnSpPr>
        <p:spPr>
          <a:xfrm>
            <a:off x="1870933" y="2949211"/>
            <a:ext cx="7223" cy="364427"/>
          </a:xfrm>
          <a:prstGeom prst="line">
            <a:avLst/>
          </a:prstGeom>
        </p:spPr>
        <p:style>
          <a:lnRef idx="1">
            <a:schemeClr val="accent1"/>
          </a:lnRef>
          <a:fillRef idx="0">
            <a:schemeClr val="accent1"/>
          </a:fillRef>
          <a:effectRef idx="0">
            <a:schemeClr val="accent1"/>
          </a:effectRef>
          <a:fontRef idx="minor">
            <a:schemeClr val="tx1"/>
          </a:fontRef>
        </p:style>
      </p:cxnSp>
      <p:sp>
        <p:nvSpPr>
          <p:cNvPr id="125" name="三角形 1">
            <a:extLst>
              <a:ext uri="{FF2B5EF4-FFF2-40B4-BE49-F238E27FC236}">
                <a16:creationId xmlns:a16="http://schemas.microsoft.com/office/drawing/2014/main" id="{7F1F59B5-37D9-4EC2-AF2F-DEDE1F6B9E26}"/>
              </a:ext>
            </a:extLst>
          </p:cNvPr>
          <p:cNvSpPr/>
          <p:nvPr/>
        </p:nvSpPr>
        <p:spPr>
          <a:xfrm>
            <a:off x="1509352" y="2994082"/>
            <a:ext cx="172842" cy="230456"/>
          </a:xfrm>
          <a:prstGeom prst="triangl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41" tIns="34289" rIns="68541" bIns="34289" rtlCol="0" anchor="ctr"/>
          <a:lstStyle/>
          <a:p>
            <a:pPr algn="ctr" defTabSz="685341" fontAlgn="base">
              <a:spcBef>
                <a:spcPct val="0"/>
              </a:spcBef>
              <a:spcAft>
                <a:spcPct val="0"/>
              </a:spcAft>
              <a:defRPr/>
            </a:pPr>
            <a:endParaRPr kumimoji="1" lang="zh-TW" altLang="en-US" sz="1050">
              <a:solidFill>
                <a:prstClr val="white"/>
              </a:solidFill>
              <a:latin typeface="Calibri Light"/>
              <a:ea typeface="微软雅黑 Light"/>
            </a:endParaRPr>
          </a:p>
        </p:txBody>
      </p:sp>
      <p:sp>
        <p:nvSpPr>
          <p:cNvPr id="126" name="三角形 1">
            <a:extLst>
              <a:ext uri="{FF2B5EF4-FFF2-40B4-BE49-F238E27FC236}">
                <a16:creationId xmlns:a16="http://schemas.microsoft.com/office/drawing/2014/main" id="{D6363F1E-C465-46E2-B1B3-7007C961AE08}"/>
              </a:ext>
            </a:extLst>
          </p:cNvPr>
          <p:cNvSpPr/>
          <p:nvPr/>
        </p:nvSpPr>
        <p:spPr>
          <a:xfrm>
            <a:off x="4034010" y="3001294"/>
            <a:ext cx="172842" cy="230456"/>
          </a:xfrm>
          <a:prstGeom prst="triangl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41" tIns="34289" rIns="68541" bIns="34289" rtlCol="0" anchor="ctr"/>
          <a:lstStyle/>
          <a:p>
            <a:pPr algn="ctr" defTabSz="685341" fontAlgn="base">
              <a:spcBef>
                <a:spcPct val="0"/>
              </a:spcBef>
              <a:spcAft>
                <a:spcPct val="0"/>
              </a:spcAft>
              <a:defRPr/>
            </a:pPr>
            <a:endParaRPr kumimoji="1" lang="zh-TW" altLang="en-US" sz="1050">
              <a:solidFill>
                <a:prstClr val="white"/>
              </a:solidFill>
              <a:latin typeface="Calibri Light"/>
              <a:ea typeface="微软雅黑 Light"/>
            </a:endParaRPr>
          </a:p>
        </p:txBody>
      </p:sp>
      <mc:AlternateContent xmlns:mc="http://schemas.openxmlformats.org/markup-compatibility/2006" xmlns:a14="http://schemas.microsoft.com/office/drawing/2010/main">
        <mc:Choice Requires="a14">
          <p:sp>
            <p:nvSpPr>
              <p:cNvPr id="132" name="矩形 131">
                <a:extLst>
                  <a:ext uri="{FF2B5EF4-FFF2-40B4-BE49-F238E27FC236}">
                    <a16:creationId xmlns:a16="http://schemas.microsoft.com/office/drawing/2014/main" id="{EB346FE1-750B-4CFC-8EAE-4C58C3AAE78C}"/>
                  </a:ext>
                </a:extLst>
              </p:cNvPr>
              <p:cNvSpPr/>
              <p:nvPr/>
            </p:nvSpPr>
            <p:spPr>
              <a:xfrm>
                <a:off x="547497" y="1868367"/>
                <a:ext cx="2834283" cy="365444"/>
              </a:xfrm>
              <a:prstGeom prst="rect">
                <a:avLst/>
              </a:prstGeom>
            </p:spPr>
            <p:txBody>
              <a:bodyPr wrap="none" lIns="121879" tIns="60940" rIns="121879" bIns="60940">
                <a:spAutoFit/>
              </a:bodyPr>
              <a:lstStyle/>
              <a:p>
                <a:pPr defTabSz="685749"/>
                <a:r>
                  <a:rPr lang="en-US" altLang="zh-TW" sz="1575" i="1" kern="100" dirty="0">
                    <a:solidFill>
                      <a:srgbClr val="000000"/>
                    </a:solidFill>
                    <a:latin typeface="Times New Roman" panose="02020603050405020304" pitchFamily="18" charset="0"/>
                    <a:ea typeface="標楷體" panose="02010601000101010101" pitchFamily="2" charset="-120"/>
                  </a:rPr>
                  <a:t>y</a:t>
                </a:r>
                <a:r>
                  <a:rPr lang="en-US" altLang="zh-TW" sz="1575" i="1" kern="100" baseline="30000" dirty="0" err="1">
                    <a:solidFill>
                      <a:srgbClr val="000000"/>
                    </a:solidFill>
                    <a:latin typeface="Times New Roman" panose="02020603050405020304" pitchFamily="18" charset="0"/>
                    <a:ea typeface="標楷體" panose="02010601000101010101" pitchFamily="2" charset="-120"/>
                  </a:rPr>
                  <a:t>c</a:t>
                </a:r>
                <a:r>
                  <a:rPr lang="en-US" altLang="zh-TW" sz="1575" dirty="0">
                    <a:solidFill>
                      <a:prstClr val="black"/>
                    </a:solidFill>
                    <a:latin typeface="Times New Roman" panose="02020603050405020304" pitchFamily="18" charset="0"/>
                    <a:ea typeface="SimSun" panose="02010600030101010101" pitchFamily="2" charset="-122"/>
                  </a:rPr>
                  <a:t> </a:t>
                </a:r>
                <a:r>
                  <a:rPr lang="en-US" altLang="zh-TW" sz="1575" dirty="0">
                    <a:solidFill>
                      <a:prstClr val="black"/>
                    </a:solidFill>
                    <a:latin typeface="Times New Roman" panose="02020603050405020304" pitchFamily="18" charset="0"/>
                    <a:ea typeface="SimSun" panose="02010600030101010101" pitchFamily="2" charset="-122"/>
                    <a:cs typeface="Times New Roman" panose="02020603050405020304" pitchFamily="18" charset="0"/>
                    <a:sym typeface="Symbol" pitchFamily="2" charset="2"/>
                  </a:rPr>
                  <a:t>= 1</a:t>
                </a:r>
                <a:r>
                  <a:rPr lang="en-US" altLang="zh-TW" sz="1575" dirty="0">
                    <a:solidFill>
                      <a:prstClr val="black"/>
                    </a:solidFill>
                    <a:latin typeface="Times New Roman" panose="02020603050405020304" pitchFamily="18" charset="0"/>
                    <a:ea typeface="SimSun" panose="02010600030101010101" pitchFamily="2" charset="-122"/>
                  </a:rPr>
                  <a:t> </a:t>
                </a:r>
                <a14:m>
                  <m:oMath xmlns:m="http://schemas.openxmlformats.org/officeDocument/2006/math">
                    <m:r>
                      <a:rPr lang="en-US" altLang="zh-TW" sz="1575" b="0" i="1" smtClean="0">
                        <a:solidFill>
                          <a:srgbClr val="000000">
                            <a:lumMod val="75000"/>
                            <a:lumOff val="25000"/>
                          </a:srgbClr>
                        </a:solidFill>
                        <a:latin typeface="Cambria Math" panose="02040503050406030204" pitchFamily="18" charset="0"/>
                        <a:ea typeface="微軟正黑體" panose="020B0604030504040204" pitchFamily="34" charset="-120"/>
                        <a:sym typeface="Symbol" panose="05050102010706020507" pitchFamily="18" charset="2"/>
                      </a:rPr>
                      <m:t></m:t>
                    </m:r>
                    <m:r>
                      <a:rPr lang="en-US" altLang="zh-TW" sz="1575">
                        <a:solidFill>
                          <a:srgbClr val="000000">
                            <a:lumMod val="75000"/>
                            <a:lumOff val="25000"/>
                          </a:srgbClr>
                        </a:solidFill>
                        <a:latin typeface="Cambria Math"/>
                        <a:ea typeface="微軟正黑體" panose="020B0604030504040204" pitchFamily="34" charset="-120"/>
                      </a:rPr>
                      <m:t> </m:t>
                    </m:r>
                    <m:r>
                      <a:rPr lang="en-US" altLang="zh-TW" sz="1575">
                        <a:solidFill>
                          <a:srgbClr val="000000">
                            <a:lumMod val="75000"/>
                            <a:lumOff val="25000"/>
                          </a:srgbClr>
                        </a:solidFill>
                        <a:latin typeface="Cambria Math" panose="02040503050406030204" pitchFamily="18" charset="0"/>
                        <a:ea typeface="微軟正黑體" panose="020B0604030504040204" pitchFamily="34" charset="-120"/>
                      </a:rPr>
                      <m:t>𝑐</m:t>
                    </m:r>
                    <m: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t>∈</m:t>
                    </m:r>
                    <m:sSub>
                      <m:sSubPr>
                        <m:ctrlP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575"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t>1</m:t>
                        </m:r>
                      </m:sub>
                    </m:sSub>
                  </m:oMath>
                </a14:m>
                <a:r>
                  <a:rPr lang="en-US" altLang="zh-TW" sz="1575" dirty="0">
                    <a:solidFill>
                      <a:prstClr val="black"/>
                    </a:solidFill>
                  </a:rPr>
                  <a:t>; </a:t>
                </a:r>
                <a:r>
                  <a:rPr lang="en-US" altLang="zh-TW" sz="1575" i="1" kern="100" dirty="0" err="1">
                    <a:solidFill>
                      <a:srgbClr val="000000"/>
                    </a:solidFill>
                    <a:latin typeface="Times New Roman" panose="02020603050405020304" pitchFamily="18" charset="0"/>
                    <a:ea typeface="標楷體" panose="02010601000101010101" pitchFamily="2" charset="-120"/>
                  </a:rPr>
                  <a:t>y</a:t>
                </a:r>
                <a:r>
                  <a:rPr lang="en-US" altLang="zh-TW" sz="1575" i="1" kern="100" baseline="30000" dirty="0" err="1">
                    <a:solidFill>
                      <a:srgbClr val="000000"/>
                    </a:solidFill>
                    <a:latin typeface="Times New Roman" panose="02020603050405020304" pitchFamily="18" charset="0"/>
                    <a:ea typeface="標楷體" panose="02010601000101010101" pitchFamily="2" charset="-120"/>
                  </a:rPr>
                  <a:t>c</a:t>
                </a:r>
                <a:r>
                  <a:rPr lang="en-US" altLang="zh-TW" sz="1575" dirty="0">
                    <a:solidFill>
                      <a:prstClr val="black"/>
                    </a:solidFill>
                    <a:latin typeface="Times New Roman" panose="02020603050405020304" pitchFamily="18" charset="0"/>
                    <a:ea typeface="SimSun" panose="02010600030101010101" pitchFamily="2" charset="-122"/>
                  </a:rPr>
                  <a:t> </a:t>
                </a:r>
                <a:r>
                  <a:rPr lang="en-US" altLang="zh-TW" sz="1575" dirty="0">
                    <a:solidFill>
                      <a:prstClr val="black"/>
                    </a:solidFill>
                    <a:latin typeface="Times New Roman" panose="02020603050405020304" pitchFamily="18" charset="0"/>
                    <a:ea typeface="SimSun" panose="02010600030101010101" pitchFamily="2" charset="-122"/>
                    <a:cs typeface="Times New Roman" panose="02020603050405020304" pitchFamily="18" charset="0"/>
                    <a:sym typeface="Symbol" pitchFamily="2" charset="2"/>
                  </a:rPr>
                  <a:t>= 0</a:t>
                </a:r>
                <a:r>
                  <a:rPr lang="en-US" altLang="zh-TW" sz="1575" dirty="0">
                    <a:solidFill>
                      <a:prstClr val="black"/>
                    </a:solidFill>
                    <a:latin typeface="Times New Roman" panose="02020603050405020304" pitchFamily="18" charset="0"/>
                    <a:ea typeface="SimSun" panose="02010600030101010101" pitchFamily="2" charset="-122"/>
                  </a:rPr>
                  <a:t> </a:t>
                </a:r>
                <a14:m>
                  <m:oMath xmlns:m="http://schemas.openxmlformats.org/officeDocument/2006/math">
                    <m:r>
                      <a:rPr lang="en-US" altLang="zh-TW" sz="1575" b="0" i="1" smtClean="0">
                        <a:solidFill>
                          <a:srgbClr val="000000">
                            <a:lumMod val="75000"/>
                            <a:lumOff val="25000"/>
                          </a:srgbClr>
                        </a:solidFill>
                        <a:latin typeface="Cambria Math" panose="02040503050406030204" pitchFamily="18" charset="0"/>
                        <a:ea typeface="微軟正黑體" panose="020B0604030504040204" pitchFamily="34" charset="-120"/>
                        <a:sym typeface="Symbol" panose="05050102010706020507" pitchFamily="18" charset="2"/>
                      </a:rPr>
                      <m:t></m:t>
                    </m:r>
                    <m:r>
                      <a:rPr lang="en-US" altLang="zh-TW" sz="1575">
                        <a:solidFill>
                          <a:srgbClr val="000000">
                            <a:lumMod val="75000"/>
                            <a:lumOff val="25000"/>
                          </a:srgbClr>
                        </a:solidFill>
                        <a:latin typeface="Cambria Math"/>
                        <a:ea typeface="微軟正黑體" panose="020B0604030504040204" pitchFamily="34" charset="-120"/>
                      </a:rPr>
                      <m:t> </m:t>
                    </m:r>
                    <m:r>
                      <a:rPr lang="en-US" altLang="zh-TW" sz="1575">
                        <a:solidFill>
                          <a:srgbClr val="000000">
                            <a:lumMod val="75000"/>
                            <a:lumOff val="25000"/>
                          </a:srgbClr>
                        </a:solidFill>
                        <a:latin typeface="Cambria Math" panose="02040503050406030204" pitchFamily="18" charset="0"/>
                        <a:ea typeface="微軟正黑體" panose="020B0604030504040204" pitchFamily="34" charset="-120"/>
                      </a:rPr>
                      <m:t>𝑐</m:t>
                    </m:r>
                    <m: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t>∈</m:t>
                    </m:r>
                    <m:sSub>
                      <m:sSubPr>
                        <m:ctrlP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575"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575" i="1">
                            <a:solidFill>
                              <a:srgbClr val="000000">
                                <a:lumMod val="75000"/>
                                <a:lumOff val="25000"/>
                              </a:srgbClr>
                            </a:solidFill>
                            <a:latin typeface="Cambria Math"/>
                            <a:ea typeface="Cambria Math" panose="02040503050406030204" pitchFamily="18" charset="0"/>
                          </a:rPr>
                          <m:t>2</m:t>
                        </m:r>
                      </m:sub>
                    </m:sSub>
                  </m:oMath>
                </a14:m>
                <a:endParaRPr lang="zh-TW" altLang="en-US" sz="1575" dirty="0">
                  <a:solidFill>
                    <a:prstClr val="black"/>
                  </a:solidFill>
                </a:endParaRPr>
              </a:p>
            </p:txBody>
          </p:sp>
        </mc:Choice>
        <mc:Fallback xmlns="">
          <p:sp>
            <p:nvSpPr>
              <p:cNvPr id="132" name="矩形 131">
                <a:extLst>
                  <a:ext uri="{FF2B5EF4-FFF2-40B4-BE49-F238E27FC236}">
                    <a16:creationId xmlns:a16="http://schemas.microsoft.com/office/drawing/2014/main" id="{EB346FE1-750B-4CFC-8EAE-4C58C3AAE78C}"/>
                  </a:ext>
                </a:extLst>
              </p:cNvPr>
              <p:cNvSpPr>
                <a:spLocks noRot="1" noChangeAspect="1" noMove="1" noResize="1" noEditPoints="1" noAdjustHandles="1" noChangeArrowheads="1" noChangeShapeType="1" noTextEdit="1"/>
              </p:cNvSpPr>
              <p:nvPr/>
            </p:nvSpPr>
            <p:spPr>
              <a:xfrm>
                <a:off x="547497" y="1868367"/>
                <a:ext cx="2834283" cy="365444"/>
              </a:xfrm>
              <a:prstGeom prst="rect">
                <a:avLst/>
              </a:prstGeom>
              <a:blipFill>
                <a:blip r:embed="rId15"/>
                <a:stretch>
                  <a:fillRect l="-215" t="-1667" b="-1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F55BECA4-8979-4FC6-87B0-BF25E71E3AED}"/>
                  </a:ext>
                </a:extLst>
              </p:cNvPr>
              <p:cNvSpPr txBox="1"/>
              <p:nvPr/>
            </p:nvSpPr>
            <p:spPr>
              <a:xfrm>
                <a:off x="3486464" y="1808500"/>
                <a:ext cx="2353037" cy="461657"/>
              </a:xfrm>
              <a:prstGeom prst="rect">
                <a:avLst/>
              </a:prstGeom>
              <a:noFill/>
            </p:spPr>
            <p:txBody>
              <a:bodyPr wrap="square" lIns="91432" tIns="45716" rIns="91432" bIns="45716" rtlCol="0">
                <a:spAutoFit/>
              </a:bodyPr>
              <a:lstStyle/>
              <a:p>
                <a:pPr defTabSz="685749"/>
                <a:r>
                  <a:rPr lang="en-US" altLang="zh-TW" sz="2400" dirty="0">
                    <a:solidFill>
                      <a:srgbClr val="00B0F0"/>
                    </a:solidFill>
                  </a:rPr>
                  <a:t>x</a:t>
                </a:r>
                <a:r>
                  <a:rPr lang="en-US" altLang="zh-TW" dirty="0">
                    <a:solidFill>
                      <a:srgbClr val="00B0F0"/>
                    </a:solidFill>
                  </a:rPr>
                  <a:t> </a:t>
                </a:r>
                <a:r>
                  <a:rPr lang="en-US" altLang="zh-TW" dirty="0">
                    <a:solidFill>
                      <a:prstClr val="black"/>
                    </a:solidFill>
                    <a:sym typeface="Wingdings" panose="05000000000000000000" pitchFamily="2" charset="2"/>
                  </a:rPr>
                  <a:t>:</a:t>
                </a:r>
                <a:r>
                  <a:rPr lang="zh-TW" altLang="en-US" dirty="0">
                    <a:solidFill>
                      <a:prstClr val="black"/>
                    </a:solidFill>
                    <a:sym typeface="Wingdings" panose="05000000000000000000" pitchFamily="2" charset="2"/>
                  </a:rPr>
                  <a:t>  </a:t>
                </a:r>
                <a14:m>
                  <m:oMath xmlns:m="http://schemas.openxmlformats.org/officeDocument/2006/math">
                    <m:r>
                      <a:rPr lang="en-US" altLang="zh-TW" sz="1575">
                        <a:solidFill>
                          <a:prstClr val="black"/>
                        </a:solidFill>
                        <a:latin typeface="Cambria Math" panose="02040503050406030204" pitchFamily="18" charset="0"/>
                      </a:rPr>
                      <m:t> </m:t>
                    </m:r>
                    <m:r>
                      <a:rPr lang="en-US" altLang="zh-TW" sz="1575" i="1">
                        <a:solidFill>
                          <a:prstClr val="black"/>
                        </a:solidFill>
                        <a:latin typeface="Cambria Math" panose="02040503050406030204" pitchFamily="18" charset="0"/>
                      </a:rPr>
                      <m:t>𝑓</m:t>
                    </m:r>
                    <m:d>
                      <m:dPr>
                        <m:ctrlPr>
                          <a:rPr lang="en-US" altLang="zh-TW" sz="1575" i="1">
                            <a:solidFill>
                              <a:prstClr val="black"/>
                            </a:solidFill>
                            <a:latin typeface="Cambria Math" panose="02040503050406030204" pitchFamily="18" charset="0"/>
                          </a:rPr>
                        </m:ctrlPr>
                      </m:dPr>
                      <m:e>
                        <m:sSup>
                          <m:sSupPr>
                            <m:ctrlPr>
                              <a:rPr lang="en-US" altLang="zh-TW" sz="1575" i="1">
                                <a:solidFill>
                                  <a:prstClr val="black"/>
                                </a:solidFill>
                                <a:latin typeface="Cambria Math" panose="02040503050406030204" pitchFamily="18" charset="0"/>
                              </a:rPr>
                            </m:ctrlPr>
                          </m:sSupPr>
                          <m:e>
                            <m:r>
                              <a:rPr lang="en-US" altLang="zh-TW" sz="1575" b="1">
                                <a:solidFill>
                                  <a:prstClr val="black"/>
                                </a:solidFill>
                                <a:latin typeface="Cambria Math" panose="02040503050406030204" pitchFamily="18" charset="0"/>
                              </a:rPr>
                              <m:t>𝐱</m:t>
                            </m:r>
                          </m:e>
                          <m:sup>
                            <m:r>
                              <a:rPr lang="en-US" altLang="zh-TW" sz="1575" i="1">
                                <a:solidFill>
                                  <a:prstClr val="black"/>
                                </a:solidFill>
                                <a:latin typeface="Cambria Math" panose="02040503050406030204" pitchFamily="18" charset="0"/>
                              </a:rPr>
                              <m:t>𝑐</m:t>
                            </m:r>
                          </m:sup>
                        </m:sSup>
                        <m:r>
                          <a:rPr lang="en-US" altLang="zh-TW" sz="1575" i="1">
                            <a:solidFill>
                              <a:prstClr val="black"/>
                            </a:solidFill>
                            <a:latin typeface="Cambria Math" panose="02040503050406030204" pitchFamily="18" charset="0"/>
                          </a:rPr>
                          <m:t>,</m:t>
                        </m:r>
                        <m:r>
                          <a:rPr lang="en-US" altLang="zh-TW" sz="1575" b="1">
                            <a:solidFill>
                              <a:prstClr val="black"/>
                            </a:solidFill>
                            <a:latin typeface="Cambria Math" panose="02040503050406030204" pitchFamily="18" charset="0"/>
                          </a:rPr>
                          <m:t>𝐰</m:t>
                        </m:r>
                      </m:e>
                    </m:d>
                    <m:r>
                      <a:rPr lang="en-US" altLang="zh-TW" sz="1575">
                        <a:solidFill>
                          <a:srgbClr val="000000">
                            <a:lumMod val="75000"/>
                            <a:lumOff val="25000"/>
                          </a:srgbClr>
                        </a:solidFill>
                        <a:latin typeface="Cambria Math" panose="02040503050406030204" pitchFamily="18" charset="0"/>
                        <a:ea typeface="微軟正黑體" panose="020B0604030504040204" pitchFamily="34" charset="-120"/>
                      </a:rPr>
                      <m:t>,  </m:t>
                    </m:r>
                    <m:r>
                      <a:rPr lang="en-US" altLang="zh-TW" sz="1575" b="0" i="1" smtClean="0">
                        <a:solidFill>
                          <a:srgbClr val="000000">
                            <a:lumMod val="75000"/>
                            <a:lumOff val="25000"/>
                          </a:srgbClr>
                        </a:solidFill>
                        <a:latin typeface="Cambria Math" panose="02040503050406030204" pitchFamily="18" charset="0"/>
                        <a:ea typeface="微軟正黑體" panose="020B0604030504040204" pitchFamily="34" charset="-120"/>
                        <a:sym typeface="Symbol" panose="05050102010706020507" pitchFamily="18" charset="2"/>
                      </a:rPr>
                      <m:t></m:t>
                    </m:r>
                    <m:r>
                      <a:rPr lang="en-US" altLang="zh-TW" sz="1575">
                        <a:solidFill>
                          <a:srgbClr val="000000">
                            <a:lumMod val="75000"/>
                            <a:lumOff val="25000"/>
                          </a:srgbClr>
                        </a:solidFill>
                        <a:latin typeface="Cambria Math"/>
                        <a:ea typeface="微軟正黑體" panose="020B0604030504040204" pitchFamily="34" charset="-120"/>
                      </a:rPr>
                      <m:t> </m:t>
                    </m:r>
                    <m:r>
                      <a:rPr lang="en-US" altLang="zh-TW" sz="1575">
                        <a:solidFill>
                          <a:srgbClr val="000000">
                            <a:lumMod val="75000"/>
                            <a:lumOff val="25000"/>
                          </a:srgbClr>
                        </a:solidFill>
                        <a:latin typeface="Cambria Math" panose="02040503050406030204" pitchFamily="18" charset="0"/>
                        <a:ea typeface="微軟正黑體" panose="020B0604030504040204" pitchFamily="34" charset="-120"/>
                      </a:rPr>
                      <m:t>𝑐</m:t>
                    </m:r>
                    <m: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t>∈</m:t>
                    </m:r>
                    <m:sSub>
                      <m:sSubPr>
                        <m:ctrlP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575"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t>1</m:t>
                        </m:r>
                      </m:sub>
                    </m:sSub>
                  </m:oMath>
                </a14:m>
                <a:endParaRPr lang="zh-TW" altLang="en-US" sz="1575" dirty="0">
                  <a:solidFill>
                    <a:prstClr val="black"/>
                  </a:solidFill>
                </a:endParaRPr>
              </a:p>
            </p:txBody>
          </p:sp>
        </mc:Choice>
        <mc:Fallback xmlns="">
          <p:sp>
            <p:nvSpPr>
              <p:cNvPr id="133" name="文字方塊 132">
                <a:extLst>
                  <a:ext uri="{FF2B5EF4-FFF2-40B4-BE49-F238E27FC236}">
                    <a16:creationId xmlns:a16="http://schemas.microsoft.com/office/drawing/2014/main" id="{F55BECA4-8979-4FC6-87B0-BF25E71E3AED}"/>
                  </a:ext>
                </a:extLst>
              </p:cNvPr>
              <p:cNvSpPr txBox="1">
                <a:spLocks noRot="1" noChangeAspect="1" noMove="1" noResize="1" noEditPoints="1" noAdjustHandles="1" noChangeArrowheads="1" noChangeShapeType="1" noTextEdit="1"/>
              </p:cNvSpPr>
              <p:nvPr/>
            </p:nvSpPr>
            <p:spPr>
              <a:xfrm>
                <a:off x="3486464" y="1808500"/>
                <a:ext cx="2353037" cy="461657"/>
              </a:xfrm>
              <a:prstGeom prst="rect">
                <a:avLst/>
              </a:prstGeom>
              <a:blipFill>
                <a:blip r:embed="rId16"/>
                <a:stretch>
                  <a:fillRect l="-4145"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4" name="文字方塊 133">
                <a:extLst>
                  <a:ext uri="{FF2B5EF4-FFF2-40B4-BE49-F238E27FC236}">
                    <a16:creationId xmlns:a16="http://schemas.microsoft.com/office/drawing/2014/main" id="{3D47FEEE-20C7-4719-896A-7C7A5DD7B3F6}"/>
                  </a:ext>
                </a:extLst>
              </p:cNvPr>
              <p:cNvSpPr txBox="1"/>
              <p:nvPr/>
            </p:nvSpPr>
            <p:spPr>
              <a:xfrm>
                <a:off x="5944186" y="1820260"/>
                <a:ext cx="2363533" cy="461657"/>
              </a:xfrm>
              <a:prstGeom prst="rect">
                <a:avLst/>
              </a:prstGeom>
              <a:noFill/>
            </p:spPr>
            <p:txBody>
              <a:bodyPr wrap="square" lIns="91432" tIns="45716" rIns="91432" bIns="45716" rtlCol="0">
                <a:spAutoFit/>
              </a:bodyPr>
              <a:lstStyle/>
              <a:p>
                <a:pPr defTabSz="685749"/>
                <a:r>
                  <a:rPr lang="en-US" altLang="zh-TW" sz="2400" dirty="0">
                    <a:solidFill>
                      <a:srgbClr val="FF0000"/>
                    </a:solidFill>
                  </a:rPr>
                  <a:t>o</a:t>
                </a:r>
                <a:r>
                  <a:rPr lang="en-US" altLang="zh-TW" dirty="0">
                    <a:solidFill>
                      <a:srgbClr val="00B0F0"/>
                    </a:solidFill>
                  </a:rPr>
                  <a:t> </a:t>
                </a:r>
                <a:r>
                  <a:rPr lang="en-US" altLang="zh-TW" dirty="0">
                    <a:solidFill>
                      <a:prstClr val="black"/>
                    </a:solidFill>
                    <a:sym typeface="Wingdings" panose="05000000000000000000" pitchFamily="2" charset="2"/>
                  </a:rPr>
                  <a:t>:</a:t>
                </a:r>
                <a:r>
                  <a:rPr lang="zh-TW" altLang="en-US" dirty="0">
                    <a:solidFill>
                      <a:prstClr val="black"/>
                    </a:solidFill>
                    <a:sym typeface="Wingdings" panose="05000000000000000000" pitchFamily="2" charset="2"/>
                  </a:rPr>
                  <a:t>  </a:t>
                </a:r>
                <a14:m>
                  <m:oMath xmlns:m="http://schemas.openxmlformats.org/officeDocument/2006/math">
                    <m:r>
                      <a:rPr lang="en-US" altLang="zh-TW" sz="1575">
                        <a:solidFill>
                          <a:prstClr val="black"/>
                        </a:solidFill>
                        <a:latin typeface="Cambria Math" panose="02040503050406030204" pitchFamily="18" charset="0"/>
                      </a:rPr>
                      <m:t> </m:t>
                    </m:r>
                    <m:r>
                      <a:rPr lang="en-US" altLang="zh-TW" sz="1575" i="1">
                        <a:solidFill>
                          <a:prstClr val="black"/>
                        </a:solidFill>
                        <a:latin typeface="Cambria Math" panose="02040503050406030204" pitchFamily="18" charset="0"/>
                      </a:rPr>
                      <m:t>𝑓</m:t>
                    </m:r>
                    <m:d>
                      <m:dPr>
                        <m:ctrlPr>
                          <a:rPr lang="en-US" altLang="zh-TW" sz="1575" i="1">
                            <a:solidFill>
                              <a:prstClr val="black"/>
                            </a:solidFill>
                            <a:latin typeface="Cambria Math" panose="02040503050406030204" pitchFamily="18" charset="0"/>
                          </a:rPr>
                        </m:ctrlPr>
                      </m:dPr>
                      <m:e>
                        <m:sSup>
                          <m:sSupPr>
                            <m:ctrlPr>
                              <a:rPr lang="en-US" altLang="zh-TW" sz="1575" i="1">
                                <a:solidFill>
                                  <a:prstClr val="black"/>
                                </a:solidFill>
                                <a:latin typeface="Cambria Math" panose="02040503050406030204" pitchFamily="18" charset="0"/>
                              </a:rPr>
                            </m:ctrlPr>
                          </m:sSupPr>
                          <m:e>
                            <m:r>
                              <a:rPr lang="en-US" altLang="zh-TW" sz="1575" b="1">
                                <a:solidFill>
                                  <a:prstClr val="black"/>
                                </a:solidFill>
                                <a:latin typeface="Cambria Math" panose="02040503050406030204" pitchFamily="18" charset="0"/>
                              </a:rPr>
                              <m:t>𝐱</m:t>
                            </m:r>
                          </m:e>
                          <m:sup>
                            <m:r>
                              <a:rPr lang="en-US" altLang="zh-TW" sz="1575" i="1">
                                <a:solidFill>
                                  <a:prstClr val="black"/>
                                </a:solidFill>
                                <a:latin typeface="Cambria Math" panose="02040503050406030204" pitchFamily="18" charset="0"/>
                              </a:rPr>
                              <m:t>𝑐</m:t>
                            </m:r>
                          </m:sup>
                        </m:sSup>
                        <m:r>
                          <a:rPr lang="en-US" altLang="zh-TW" sz="1575" i="1">
                            <a:solidFill>
                              <a:prstClr val="black"/>
                            </a:solidFill>
                            <a:latin typeface="Cambria Math" panose="02040503050406030204" pitchFamily="18" charset="0"/>
                          </a:rPr>
                          <m:t>,</m:t>
                        </m:r>
                        <m:r>
                          <a:rPr lang="en-US" altLang="zh-TW" sz="1575" b="1">
                            <a:solidFill>
                              <a:prstClr val="black"/>
                            </a:solidFill>
                            <a:latin typeface="Cambria Math" panose="02040503050406030204" pitchFamily="18" charset="0"/>
                          </a:rPr>
                          <m:t>𝐰</m:t>
                        </m:r>
                      </m:e>
                    </m:d>
                    <m:r>
                      <a:rPr lang="en-US" altLang="zh-TW" sz="1575">
                        <a:solidFill>
                          <a:srgbClr val="000000">
                            <a:lumMod val="75000"/>
                            <a:lumOff val="25000"/>
                          </a:srgbClr>
                        </a:solidFill>
                        <a:latin typeface="Cambria Math" panose="02040503050406030204" pitchFamily="18" charset="0"/>
                        <a:ea typeface="微軟正黑體" panose="020B0604030504040204" pitchFamily="34" charset="-120"/>
                      </a:rPr>
                      <m:t>,  </m:t>
                    </m:r>
                    <m:r>
                      <a:rPr lang="en-US" altLang="zh-TW" sz="1575" b="0" i="1" smtClean="0">
                        <a:solidFill>
                          <a:srgbClr val="000000">
                            <a:lumMod val="75000"/>
                            <a:lumOff val="25000"/>
                          </a:srgbClr>
                        </a:solidFill>
                        <a:latin typeface="Cambria Math" panose="02040503050406030204" pitchFamily="18" charset="0"/>
                        <a:ea typeface="微軟正黑體" panose="020B0604030504040204" pitchFamily="34" charset="-120"/>
                        <a:sym typeface="Symbol" panose="05050102010706020507" pitchFamily="18" charset="2"/>
                      </a:rPr>
                      <m:t></m:t>
                    </m:r>
                    <m:r>
                      <a:rPr lang="en-US" altLang="zh-TW" sz="1575">
                        <a:solidFill>
                          <a:srgbClr val="000000">
                            <a:lumMod val="75000"/>
                            <a:lumOff val="25000"/>
                          </a:srgbClr>
                        </a:solidFill>
                        <a:latin typeface="Cambria Math"/>
                        <a:ea typeface="微軟正黑體" panose="020B0604030504040204" pitchFamily="34" charset="-120"/>
                      </a:rPr>
                      <m:t> </m:t>
                    </m:r>
                    <m:r>
                      <a:rPr lang="en-US" altLang="zh-TW" sz="1575">
                        <a:solidFill>
                          <a:srgbClr val="000000">
                            <a:lumMod val="75000"/>
                            <a:lumOff val="25000"/>
                          </a:srgbClr>
                        </a:solidFill>
                        <a:latin typeface="Cambria Math" panose="02040503050406030204" pitchFamily="18" charset="0"/>
                        <a:ea typeface="微軟正黑體" panose="020B0604030504040204" pitchFamily="34" charset="-120"/>
                      </a:rPr>
                      <m:t>𝑐</m:t>
                    </m:r>
                    <m: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t>∈</m:t>
                    </m:r>
                    <m:sSub>
                      <m:sSubPr>
                        <m:ctrlP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575"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575" i="1">
                            <a:solidFill>
                              <a:srgbClr val="000000">
                                <a:lumMod val="75000"/>
                                <a:lumOff val="25000"/>
                              </a:srgbClr>
                            </a:solidFill>
                            <a:latin typeface="Cambria Math" panose="02040503050406030204" pitchFamily="18" charset="0"/>
                            <a:ea typeface="Cambria Math" panose="02040503050406030204" pitchFamily="18" charset="0"/>
                          </a:rPr>
                          <m:t>2</m:t>
                        </m:r>
                      </m:sub>
                    </m:sSub>
                  </m:oMath>
                </a14:m>
                <a:endParaRPr lang="zh-TW" altLang="en-US" sz="1575" dirty="0">
                  <a:solidFill>
                    <a:prstClr val="black"/>
                  </a:solidFill>
                </a:endParaRPr>
              </a:p>
            </p:txBody>
          </p:sp>
        </mc:Choice>
        <mc:Fallback xmlns="">
          <p:sp>
            <p:nvSpPr>
              <p:cNvPr id="134" name="文字方塊 133">
                <a:extLst>
                  <a:ext uri="{FF2B5EF4-FFF2-40B4-BE49-F238E27FC236}">
                    <a16:creationId xmlns:a16="http://schemas.microsoft.com/office/drawing/2014/main" id="{3D47FEEE-20C7-4719-896A-7C7A5DD7B3F6}"/>
                  </a:ext>
                </a:extLst>
              </p:cNvPr>
              <p:cNvSpPr txBox="1">
                <a:spLocks noRot="1" noChangeAspect="1" noMove="1" noResize="1" noEditPoints="1" noAdjustHandles="1" noChangeArrowheads="1" noChangeShapeType="1" noTextEdit="1"/>
              </p:cNvSpPr>
              <p:nvPr/>
            </p:nvSpPr>
            <p:spPr>
              <a:xfrm>
                <a:off x="5944186" y="1820260"/>
                <a:ext cx="2363533" cy="461657"/>
              </a:xfrm>
              <a:prstGeom prst="rect">
                <a:avLst/>
              </a:prstGeom>
              <a:blipFill>
                <a:blip r:embed="rId17"/>
                <a:stretch>
                  <a:fillRect l="-3866" t="-10667" b="-30667"/>
                </a:stretch>
              </a:blipFill>
            </p:spPr>
            <p:txBody>
              <a:bodyPr/>
              <a:lstStyle/>
              <a:p>
                <a:r>
                  <a:rPr lang="zh-TW" altLang="en-US">
                    <a:noFill/>
                  </a:rPr>
                  <a:t> </a:t>
                </a:r>
              </a:p>
            </p:txBody>
          </p:sp>
        </mc:Fallback>
      </mc:AlternateContent>
      <p:sp>
        <p:nvSpPr>
          <p:cNvPr id="113" name="投影片編號版面配置區 3">
            <a:extLst>
              <a:ext uri="{FF2B5EF4-FFF2-40B4-BE49-F238E27FC236}">
                <a16:creationId xmlns:a16="http://schemas.microsoft.com/office/drawing/2014/main" id="{9A8406CD-A19A-4A82-95DA-9F783209A6DB}"/>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6</a:t>
            </a:fld>
            <a:endParaRPr lang="zh-TW" altLang="en-US" sz="1400" dirty="0"/>
          </a:p>
        </p:txBody>
      </p:sp>
      <p:sp>
        <p:nvSpPr>
          <p:cNvPr id="114" name="文字方塊 113">
            <a:extLst>
              <a:ext uri="{FF2B5EF4-FFF2-40B4-BE49-F238E27FC236}">
                <a16:creationId xmlns:a16="http://schemas.microsoft.com/office/drawing/2014/main" id="{82B81DCB-BFED-45AF-8837-56587EAA2B5B}"/>
              </a:ext>
            </a:extLst>
          </p:cNvPr>
          <p:cNvSpPr txBox="1"/>
          <p:nvPr/>
        </p:nvSpPr>
        <p:spPr>
          <a:xfrm>
            <a:off x="5046369" y="6501943"/>
            <a:ext cx="2977942" cy="253914"/>
          </a:xfrm>
          <a:prstGeom prst="rect">
            <a:avLst/>
          </a:prstGeom>
          <a:solidFill>
            <a:schemeClr val="bg1"/>
          </a:solidFill>
        </p:spPr>
        <p:txBody>
          <a:bodyPr wrap="square" lIns="68568" tIns="34289" rIns="68568" bIns="34289" rtlCol="0">
            <a:spAutoFit/>
          </a:bodyPr>
          <a:lstStyle/>
          <a:p>
            <a:pPr defTabSz="685783">
              <a:defRPr/>
            </a:pPr>
            <a:r>
              <a:rPr lang="en-US" altLang="zh-TW" sz="1200" dirty="0">
                <a:solidFill>
                  <a:srgbClr val="FF0000"/>
                </a:solidFill>
                <a:latin typeface="Calibri Light"/>
                <a:ea typeface="微软雅黑 Light"/>
                <a:sym typeface="Symbol" panose="05050102010706020507" pitchFamily="18" charset="2"/>
              </a:rPr>
              <a:t></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Is</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a</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hyperparameter</a:t>
            </a:r>
            <a:r>
              <a:rPr lang="zh-TW" altLang="en-US" sz="1200" dirty="0">
                <a:solidFill>
                  <a:srgbClr val="FF0000"/>
                </a:solidFill>
                <a:latin typeface="Calibri Light"/>
                <a:ea typeface="微软雅黑 Light"/>
                <a:sym typeface="Symbol" panose="05050102010706020507" pitchFamily="18" charset="2"/>
              </a:rPr>
              <a:t> </a:t>
            </a:r>
            <a:r>
              <a:rPr lang="en-US" altLang="zh-TW" sz="1200" dirty="0">
                <a:solidFill>
                  <a:srgbClr val="FF0000"/>
                </a:solidFill>
                <a:latin typeface="Calibri Light"/>
                <a:ea typeface="微软雅黑 Light"/>
                <a:sym typeface="Symbol" panose="05050102010706020507" pitchFamily="18" charset="2"/>
              </a:rPr>
              <a:t>regarding the learning!</a:t>
            </a:r>
            <a:endParaRPr lang="zh-TW" altLang="en-US" sz="1200" dirty="0">
              <a:solidFill>
                <a:srgbClr val="FF0000"/>
              </a:solidFill>
              <a:latin typeface="Calibri Light"/>
              <a:ea typeface="微软雅黑 Light"/>
            </a:endParaRPr>
          </a:p>
        </p:txBody>
      </p:sp>
      <p:sp>
        <p:nvSpPr>
          <p:cNvPr id="109" name="標題 1">
            <a:extLst>
              <a:ext uri="{FF2B5EF4-FFF2-40B4-BE49-F238E27FC236}">
                <a16:creationId xmlns:a16="http://schemas.microsoft.com/office/drawing/2014/main" id="{1128EA3C-0101-45B1-AC62-335507D4BE30}"/>
              </a:ext>
            </a:extLst>
          </p:cNvPr>
          <p:cNvSpPr txBox="1">
            <a:spLocks/>
          </p:cNvSpPr>
          <p:nvPr/>
        </p:nvSpPr>
        <p:spPr>
          <a:xfrm>
            <a:off x="0" y="280893"/>
            <a:ext cx="9144000" cy="1690692"/>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n-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altLang="zh-TW" sz="3200" dirty="0"/>
              <a:t>The learning goals </a:t>
            </a:r>
            <a:r>
              <a:rPr lang="en-US" altLang="zh-TW" sz="3200" dirty="0">
                <a:latin typeface="+mj-lt"/>
              </a:rPr>
              <a:t>for</a:t>
            </a:r>
            <a:r>
              <a:rPr lang="en-US" altLang="zh-TW" sz="3200" dirty="0">
                <a:solidFill>
                  <a:srgbClr val="FF0000"/>
                </a:solidFill>
                <a:latin typeface="+mj-lt"/>
              </a:rPr>
              <a:t> </a:t>
            </a:r>
            <a:r>
              <a:rPr lang="en-US" altLang="zh-TW" sz="3200" dirty="0">
                <a:latin typeface="+mj-lt"/>
              </a:rPr>
              <a:t>the SLFN with </a:t>
            </a:r>
            <a:r>
              <a:rPr lang="en-US" altLang="zh-TW" sz="3200" dirty="0">
                <a:solidFill>
                  <a:srgbClr val="FF0000"/>
                </a:solidFill>
                <a:latin typeface="+mj-lt"/>
              </a:rPr>
              <a:t>each output node</a:t>
            </a:r>
            <a:r>
              <a:rPr lang="en-US" altLang="zh-TW" sz="3200" dirty="0">
                <a:latin typeface="+mj-lt"/>
              </a:rPr>
              <a:t> whose output values are </a:t>
            </a:r>
            <a:r>
              <a:rPr lang="en-US" altLang="zh-TW" sz="3200" dirty="0">
                <a:solidFill>
                  <a:srgbClr val="FF0000"/>
                </a:solidFill>
                <a:latin typeface="+mj-lt"/>
              </a:rPr>
              <a:t>real numbers</a:t>
            </a:r>
            <a:r>
              <a:rPr lang="zh-TW" altLang="en-US" sz="3200" dirty="0">
                <a:solidFill>
                  <a:srgbClr val="FF0000"/>
                </a:solidFill>
                <a:latin typeface="+mj-lt"/>
              </a:rPr>
              <a:t> </a:t>
            </a:r>
            <a:r>
              <a:rPr lang="en-US" altLang="zh-TW" sz="3200" dirty="0">
                <a:latin typeface="+mj-lt"/>
              </a:rPr>
              <a:t>for the </a:t>
            </a:r>
            <a:r>
              <a:rPr lang="en-US" altLang="zh-TW" sz="3200" dirty="0">
                <a:solidFill>
                  <a:srgbClr val="FF0000"/>
                </a:solidFill>
                <a:latin typeface="+mj-lt"/>
              </a:rPr>
              <a:t>two-class classification application</a:t>
            </a:r>
            <a:endParaRPr lang="zh-TW" altLang="en-US" sz="3200" dirty="0">
              <a:solidFill>
                <a:srgbClr val="FF0000"/>
              </a:solidFill>
              <a:latin typeface="+mj-lt"/>
            </a:endParaRPr>
          </a:p>
        </p:txBody>
      </p:sp>
      <p:sp>
        <p:nvSpPr>
          <p:cNvPr id="115" name="文字方塊 114">
            <a:extLst>
              <a:ext uri="{FF2B5EF4-FFF2-40B4-BE49-F238E27FC236}">
                <a16:creationId xmlns:a16="http://schemas.microsoft.com/office/drawing/2014/main" id="{6F338608-4D49-4476-8BF2-35EEE3890815}"/>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366585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0F96E92-E0A8-9644-924E-B9AF0DB5E702}"/>
                  </a:ext>
                </a:extLst>
              </p:cNvPr>
              <p:cNvSpPr/>
              <p:nvPr/>
            </p:nvSpPr>
            <p:spPr>
              <a:xfrm>
                <a:off x="757262" y="3366184"/>
                <a:ext cx="8399720" cy="1144282"/>
              </a:xfrm>
              <a:prstGeom prst="rect">
                <a:avLst/>
              </a:prstGeom>
            </p:spPr>
            <p:txBody>
              <a:bodyPr wrap="square" lIns="91434" tIns="45717" rIns="91434" bIns="45717">
                <a:spAutoFit/>
              </a:bodyPr>
              <a:lstStyle/>
              <a:p>
                <a:pPr>
                  <a:lnSpc>
                    <a:spcPct val="150000"/>
                  </a:lnSpc>
                </a:pPr>
                <a:r>
                  <a:rPr lang="en-US" altLang="zh-TW" sz="1600" dirty="0">
                    <a:latin typeface="Microsoft JhengHei" panose="020B0604030504040204" pitchFamily="34" charset="-120"/>
                    <a:ea typeface="Microsoft JhengHei" panose="020B0604030504040204" pitchFamily="34" charset="-120"/>
                  </a:rPr>
                  <a:t>When LSC </a:t>
                </a:r>
                <a14:m>
                  <m:oMath xmlns:m="http://schemas.openxmlformats.org/officeDocument/2006/math">
                    <m:r>
                      <a:rPr lang="en-US" altLang="zh-TW" sz="1600">
                        <a:latin typeface="Cambria Math" charset="0"/>
                        <a:ea typeface="微軟正黑體" panose="020B0604030504040204" pitchFamily="34" charset="-120"/>
                      </a:rPr>
                      <m:t>(</m:t>
                    </m:r>
                    <m:r>
                      <a:rPr lang="en-US" altLang="zh-TW" sz="1600">
                        <a:latin typeface="Cambria Math" panose="02040503050406030204" pitchFamily="18" charset="0"/>
                        <a:ea typeface="微軟正黑體" panose="020B0604030504040204" pitchFamily="34" charset="-120"/>
                      </a:rPr>
                      <m:t>𝛼</m:t>
                    </m:r>
                    <m:r>
                      <a:rPr lang="en-US" altLang="zh-TW" sz="1600">
                        <a:latin typeface="Cambria Math" panose="02040503050406030204" pitchFamily="18" charset="0"/>
                        <a:ea typeface="微軟正黑體" panose="020B0604030504040204" pitchFamily="34" charset="-120"/>
                      </a:rPr>
                      <m:t>&gt;</m:t>
                    </m:r>
                    <m:r>
                      <a:rPr lang="en-US" altLang="zh-TW" sz="1600">
                        <a:latin typeface="Cambria Math" panose="02040503050406030204" pitchFamily="18" charset="0"/>
                        <a:ea typeface="微軟正黑體" panose="020B0604030504040204" pitchFamily="34" charset="-120"/>
                      </a:rPr>
                      <m:t>𝛽</m:t>
                    </m:r>
                    <m:r>
                      <a:rPr lang="en-US" altLang="zh-TW" sz="1600">
                        <a:latin typeface="Cambria Math" charset="0"/>
                        <a:ea typeface="微軟正黑體" panose="020B0604030504040204" pitchFamily="34" charset="-120"/>
                      </a:rPr>
                      <m:t>)</m:t>
                    </m:r>
                  </m:oMath>
                </a14:m>
                <a:r>
                  <a:rPr lang="en-US" altLang="zh-TW" sz="1600" dirty="0">
                    <a:latin typeface="Microsoft JhengHei" panose="020B0604030504040204" pitchFamily="34" charset="-120"/>
                    <a:ea typeface="Microsoft JhengHei" panose="020B0604030504040204" pitchFamily="34" charset="-120"/>
                  </a:rPr>
                  <a:t> is true, t</a:t>
                </a:r>
                <a:r>
                  <a:rPr lang="en-US" altLang="zh-TW" sz="1575" dirty="0">
                    <a:latin typeface="Microsoft JhengHei" panose="020B0604030504040204" pitchFamily="34" charset="-120"/>
                    <a:ea typeface="Microsoft JhengHei" panose="020B0604030504040204" pitchFamily="34" charset="-120"/>
                  </a:rPr>
                  <a:t>he inferencing mechanism</a:t>
                </a:r>
              </a:p>
              <a:p>
                <a:pPr>
                  <a:lnSpc>
                    <a:spcPct val="150000"/>
                  </a:lnSpc>
                </a:pPr>
                <a:r>
                  <a:rPr lang="zh-TW" altLang="en-US" sz="1575" dirty="0">
                    <a:latin typeface="Microsoft JhengHei" panose="020B0604030504040204" pitchFamily="34" charset="-120"/>
                    <a:ea typeface="Microsoft JhengHei" panose="020B0604030504040204" pitchFamily="34" charset="-120"/>
                  </a:rPr>
                  <a:t>                     </a:t>
                </a:r>
                <a:r>
                  <a:rPr lang="en-US" altLang="zh-TW" sz="1575" dirty="0">
                    <a:latin typeface="Microsoft JhengHei" panose="020B0604030504040204" pitchFamily="34" charset="-120"/>
                    <a:ea typeface="Microsoft JhengHei" panose="020B0604030504040204" pitchFamily="34" charset="-120"/>
                  </a:rPr>
                  <a:t> </a:t>
                </a:r>
                <a14:m>
                  <m:oMath xmlns:m="http://schemas.openxmlformats.org/officeDocument/2006/math">
                    <m:r>
                      <a:rPr lang="en-US" altLang="zh-TW" sz="1575" i="1">
                        <a:latin typeface="Cambria Math" panose="02040503050406030204" pitchFamily="18" charset="0"/>
                      </a:rPr>
                      <m:t>𝑓</m:t>
                    </m:r>
                    <m:d>
                      <m:dPr>
                        <m:ctrlPr>
                          <a:rPr lang="en-US" altLang="zh-TW" sz="1575" i="1">
                            <a:latin typeface="Cambria Math" panose="02040503050406030204" pitchFamily="18" charset="0"/>
                          </a:rPr>
                        </m:ctrlPr>
                      </m:dPr>
                      <m:e>
                        <m:sSup>
                          <m:sSupPr>
                            <m:ctrlPr>
                              <a:rPr lang="en-US" altLang="zh-TW" sz="1575" i="1">
                                <a:latin typeface="Cambria Math" panose="02040503050406030204" pitchFamily="18" charset="0"/>
                              </a:rPr>
                            </m:ctrlPr>
                          </m:sSupPr>
                          <m:e>
                            <m:r>
                              <a:rPr lang="en-US" altLang="zh-TW" sz="1575" b="1">
                                <a:latin typeface="Cambria Math" panose="02040503050406030204" pitchFamily="18" charset="0"/>
                              </a:rPr>
                              <m:t>𝐱</m:t>
                            </m:r>
                          </m:e>
                          <m:sup>
                            <m:r>
                              <a:rPr lang="en-US" altLang="zh-TW" sz="1575" i="1">
                                <a:latin typeface="Cambria Math" panose="02040503050406030204" pitchFamily="18" charset="0"/>
                              </a:rPr>
                              <m:t>𝑐</m:t>
                            </m:r>
                          </m:sup>
                        </m:sSup>
                        <m:r>
                          <a:rPr lang="en-US" altLang="zh-TW" sz="1575" i="1">
                            <a:latin typeface="Cambria Math" panose="02040503050406030204" pitchFamily="18" charset="0"/>
                          </a:rPr>
                          <m:t>,</m:t>
                        </m:r>
                        <m:r>
                          <a:rPr lang="en-US" altLang="zh-TW" sz="1575" b="1">
                            <a:latin typeface="Cambria Math" panose="02040503050406030204" pitchFamily="18" charset="0"/>
                          </a:rPr>
                          <m:t>𝐰</m:t>
                        </m:r>
                      </m:e>
                    </m:d>
                    <m:r>
                      <a:rPr lang="en-US" altLang="zh-TW" sz="1575">
                        <a:latin typeface="Cambria Math" panose="02040503050406030204" pitchFamily="18" charset="0"/>
                        <a:ea typeface="微軟正黑體" panose="020B0604030504040204" pitchFamily="34" charset="-120"/>
                      </a:rPr>
                      <m:t>≥</m:t>
                    </m:r>
                    <m:r>
                      <a:rPr lang="en-US" altLang="zh-TW" sz="1575">
                        <a:latin typeface="Cambria Math" panose="02040503050406030204" pitchFamily="18" charset="0"/>
                        <a:ea typeface="微軟正黑體" panose="020B0604030504040204" pitchFamily="34" charset="-120"/>
                      </a:rPr>
                      <m:t>𝑣</m:t>
                    </m:r>
                    <m:r>
                      <a:rPr lang="en-US" altLang="zh-TW" sz="1575">
                        <a:latin typeface="Cambria Math" panose="02040503050406030204" pitchFamily="18" charset="0"/>
                        <a:ea typeface="微軟正黑體" panose="020B0604030504040204" pitchFamily="34" charset="-120"/>
                      </a:rPr>
                      <m:t>  ∀ </m:t>
                    </m:r>
                    <m:r>
                      <a:rPr lang="en-US" altLang="zh-TW" sz="1575">
                        <a:latin typeface="Cambria Math" panose="02040503050406030204" pitchFamily="18" charset="0"/>
                        <a:ea typeface="微軟正黑體" panose="020B0604030504040204" pitchFamily="34" charset="-120"/>
                      </a:rPr>
                      <m:t>𝑐</m:t>
                    </m:r>
                    <m:r>
                      <a:rPr lang="en-US" altLang="zh-TW" sz="1575">
                        <a:latin typeface="Cambria Math" panose="02040503050406030204" pitchFamily="18" charset="0"/>
                        <a:ea typeface="微軟正黑體" panose="020B0604030504040204" pitchFamily="34" charset="-120"/>
                      </a:rPr>
                      <m:t>∈</m:t>
                    </m:r>
                    <m:sSub>
                      <m:sSubPr>
                        <m:ctrlPr>
                          <a:rPr lang="en-US" altLang="zh-TW" sz="1575" i="1">
                            <a:latin typeface="Cambria Math" panose="02040503050406030204" pitchFamily="18" charset="0"/>
                            <a:ea typeface="微軟正黑體" panose="020B0604030504040204" pitchFamily="34" charset="-120"/>
                          </a:rPr>
                        </m:ctrlPr>
                      </m:sSubPr>
                      <m:e>
                        <m:r>
                          <a:rPr lang="en-US" altLang="zh-TW" sz="1575" b="1">
                            <a:latin typeface="Cambria Math" panose="02040503050406030204" pitchFamily="18" charset="0"/>
                            <a:ea typeface="微軟正黑體" panose="020B0604030504040204" pitchFamily="34" charset="-120"/>
                          </a:rPr>
                          <m:t>𝐈</m:t>
                        </m:r>
                      </m:e>
                      <m:sub>
                        <m:r>
                          <a:rPr lang="en-US" altLang="zh-TW" sz="1575">
                            <a:latin typeface="Cambria Math" panose="02040503050406030204" pitchFamily="18" charset="0"/>
                            <a:ea typeface="微軟正黑體" panose="020B0604030504040204" pitchFamily="34" charset="-120"/>
                          </a:rPr>
                          <m:t>1</m:t>
                        </m:r>
                      </m:sub>
                    </m:sSub>
                    <m:r>
                      <a:rPr lang="en-US" altLang="zh-TW" sz="1575">
                        <a:solidFill>
                          <a:srgbClr val="000000">
                            <a:lumMod val="75000"/>
                            <a:lumOff val="25000"/>
                          </a:srgbClr>
                        </a:solidFill>
                        <a:latin typeface="Cambria Math" charset="0"/>
                        <a:ea typeface="Cambria Math" panose="02040503050406030204" pitchFamily="18" charset="0"/>
                      </a:rPr>
                      <m:t> </m:t>
                    </m:r>
                    <m:r>
                      <m:rPr>
                        <m:sty m:val="p"/>
                      </m:rPr>
                      <a:rPr lang="en-US" altLang="zh-TW" sz="1575">
                        <a:latin typeface="Cambria Math" panose="02040503050406030204" pitchFamily="18" charset="0"/>
                        <a:ea typeface="微軟正黑體" panose="020B0604030504040204" pitchFamily="34" charset="-120"/>
                      </a:rPr>
                      <m:t>and</m:t>
                    </m:r>
                    <m:r>
                      <a:rPr lang="en-US" altLang="zh-TW" sz="1575">
                        <a:latin typeface="Cambria Math" panose="02040503050406030204" pitchFamily="18" charset="0"/>
                        <a:ea typeface="微軟正黑體" panose="020B0604030504040204" pitchFamily="34" charset="-120"/>
                      </a:rPr>
                      <m:t> </m:t>
                    </m:r>
                    <m:r>
                      <a:rPr lang="en-US" altLang="zh-TW" sz="1575" i="1">
                        <a:latin typeface="Cambria Math" panose="02040503050406030204" pitchFamily="18" charset="0"/>
                      </a:rPr>
                      <m:t>𝑓</m:t>
                    </m:r>
                    <m:d>
                      <m:dPr>
                        <m:ctrlPr>
                          <a:rPr lang="en-US" altLang="zh-TW" sz="1575" i="1">
                            <a:latin typeface="Cambria Math" panose="02040503050406030204" pitchFamily="18" charset="0"/>
                          </a:rPr>
                        </m:ctrlPr>
                      </m:dPr>
                      <m:e>
                        <m:sSup>
                          <m:sSupPr>
                            <m:ctrlPr>
                              <a:rPr lang="en-US" altLang="zh-TW" sz="1575" i="1">
                                <a:latin typeface="Cambria Math" panose="02040503050406030204" pitchFamily="18" charset="0"/>
                              </a:rPr>
                            </m:ctrlPr>
                          </m:sSupPr>
                          <m:e>
                            <m:r>
                              <a:rPr lang="en-US" altLang="zh-TW" sz="1575" b="1">
                                <a:latin typeface="Cambria Math" panose="02040503050406030204" pitchFamily="18" charset="0"/>
                              </a:rPr>
                              <m:t>𝐱</m:t>
                            </m:r>
                          </m:e>
                          <m:sup>
                            <m:r>
                              <a:rPr lang="en-US" altLang="zh-TW" sz="1575" i="1">
                                <a:latin typeface="Cambria Math" panose="02040503050406030204" pitchFamily="18" charset="0"/>
                              </a:rPr>
                              <m:t>𝑐</m:t>
                            </m:r>
                          </m:sup>
                        </m:sSup>
                        <m:r>
                          <a:rPr lang="en-US" altLang="zh-TW" sz="1575" i="1">
                            <a:latin typeface="Cambria Math" panose="02040503050406030204" pitchFamily="18" charset="0"/>
                          </a:rPr>
                          <m:t>,</m:t>
                        </m:r>
                        <m:r>
                          <a:rPr lang="en-US" altLang="zh-TW" sz="1575" b="1">
                            <a:latin typeface="Cambria Math" panose="02040503050406030204" pitchFamily="18" charset="0"/>
                          </a:rPr>
                          <m:t>𝐰</m:t>
                        </m:r>
                      </m:e>
                    </m:d>
                    <m:r>
                      <a:rPr lang="en-US" altLang="zh-TW" sz="1575">
                        <a:latin typeface="Cambria Math" panose="02040503050406030204" pitchFamily="18" charset="0"/>
                        <a:ea typeface="微軟正黑體" panose="020B0604030504040204" pitchFamily="34" charset="-120"/>
                      </a:rPr>
                      <m:t>≤−</m:t>
                    </m:r>
                    <m:r>
                      <a:rPr lang="en-US" altLang="zh-TW" sz="1575">
                        <a:latin typeface="Cambria Math" panose="02040503050406030204" pitchFamily="18" charset="0"/>
                        <a:ea typeface="微軟正黑體" panose="020B0604030504040204" pitchFamily="34" charset="-120"/>
                      </a:rPr>
                      <m:t>𝑣</m:t>
                    </m:r>
                    <m:r>
                      <a:rPr lang="en-US" altLang="zh-TW" sz="1575">
                        <a:latin typeface="Cambria Math" panose="02040503050406030204" pitchFamily="18" charset="0"/>
                        <a:ea typeface="微軟正黑體" panose="020B0604030504040204" pitchFamily="34" charset="-120"/>
                      </a:rPr>
                      <m:t> ∀ </m:t>
                    </m:r>
                    <m:r>
                      <a:rPr lang="en-US" altLang="zh-TW" sz="1575">
                        <a:latin typeface="Cambria Math" panose="02040503050406030204" pitchFamily="18" charset="0"/>
                        <a:ea typeface="微軟正黑體" panose="020B0604030504040204" pitchFamily="34" charset="-120"/>
                      </a:rPr>
                      <m:t>𝑐</m:t>
                    </m:r>
                    <m:r>
                      <a:rPr lang="en-US" altLang="zh-TW" sz="1575">
                        <a:latin typeface="Cambria Math" panose="02040503050406030204" pitchFamily="18" charset="0"/>
                        <a:ea typeface="微軟正黑體" panose="020B0604030504040204" pitchFamily="34" charset="-120"/>
                      </a:rPr>
                      <m:t>∈</m:t>
                    </m:r>
                    <m:sSub>
                      <m:sSubPr>
                        <m:ctrlPr>
                          <a:rPr lang="en-US" altLang="zh-TW" sz="1575" i="1">
                            <a:latin typeface="Cambria Math" panose="02040503050406030204" pitchFamily="18" charset="0"/>
                            <a:ea typeface="微軟正黑體" panose="020B0604030504040204" pitchFamily="34" charset="-120"/>
                          </a:rPr>
                        </m:ctrlPr>
                      </m:sSubPr>
                      <m:e>
                        <m:r>
                          <a:rPr lang="en-US" altLang="zh-TW" sz="1575" b="1">
                            <a:latin typeface="Cambria Math" panose="02040503050406030204" pitchFamily="18" charset="0"/>
                            <a:ea typeface="微軟正黑體" panose="020B0604030504040204" pitchFamily="34" charset="-120"/>
                          </a:rPr>
                          <m:t>𝐈</m:t>
                        </m:r>
                      </m:e>
                      <m:sub>
                        <m:r>
                          <a:rPr lang="en-US" altLang="zh-TW" sz="1575">
                            <a:latin typeface="Cambria Math" panose="02040503050406030204" pitchFamily="18" charset="0"/>
                            <a:ea typeface="微軟正黑體" panose="020B0604030504040204" pitchFamily="34" charset="-120"/>
                          </a:rPr>
                          <m:t>2</m:t>
                        </m:r>
                      </m:sub>
                    </m:sSub>
                  </m:oMath>
                </a14:m>
                <a:endParaRPr lang="en-US" altLang="zh-TW" sz="1575" dirty="0">
                  <a:latin typeface="Microsoft JhengHei" panose="020B0604030504040204" pitchFamily="34" charset="-120"/>
                  <a:ea typeface="Microsoft JhengHei" panose="020B0604030504040204" pitchFamily="34" charset="-120"/>
                </a:endParaRPr>
              </a:p>
              <a:p>
                <a:pPr>
                  <a:lnSpc>
                    <a:spcPct val="150000"/>
                  </a:lnSpc>
                </a:pPr>
                <a:r>
                  <a:rPr lang="en-US" altLang="zh-TW" sz="1575" dirty="0">
                    <a:latin typeface="Microsoft JhengHei" panose="020B0604030504040204" pitchFamily="34" charset="-120"/>
                    <a:ea typeface="Microsoft JhengHei" panose="020B0604030504040204" pitchFamily="34" charset="-120"/>
                  </a:rPr>
                  <a:t>can be set by directly adjusting</a:t>
                </a:r>
                <a14:m>
                  <m:oMath xmlns:m="http://schemas.openxmlformats.org/officeDocument/2006/math">
                    <m:sSup>
                      <m:sSupPr>
                        <m:ctrlPr>
                          <a:rPr lang="en-US" altLang="zh-TW" sz="1575" b="1" i="1">
                            <a:latin typeface="Cambria Math" panose="02040503050406030204" pitchFamily="18" charset="0"/>
                          </a:rPr>
                        </m:ctrlPr>
                      </m:sSupPr>
                      <m:e>
                        <m:r>
                          <a:rPr lang="en-US" altLang="zh-TW" sz="1575" b="1" i="1">
                            <a:latin typeface="Cambria Math" panose="02040503050406030204" pitchFamily="18" charset="0"/>
                          </a:rPr>
                          <m:t> </m:t>
                        </m:r>
                        <m:r>
                          <a:rPr lang="en-US" altLang="zh-TW" sz="1575" b="1">
                            <a:latin typeface="Cambria Math" panose="02040503050406030204" pitchFamily="18" charset="0"/>
                          </a:rPr>
                          <m:t>𝐰</m:t>
                        </m:r>
                      </m:e>
                      <m:sup>
                        <m:r>
                          <a:rPr lang="en-US" altLang="zh-TW" sz="1575" i="1">
                            <a:latin typeface="Cambria Math" panose="02040503050406030204" pitchFamily="18" charset="0"/>
                          </a:rPr>
                          <m:t>𝑜</m:t>
                        </m:r>
                      </m:sup>
                    </m:sSup>
                  </m:oMath>
                </a14:m>
                <a:r>
                  <a:rPr lang="en-US" altLang="zh-TW" sz="1575" dirty="0">
                    <a:latin typeface="Microsoft JhengHei" panose="020B0604030504040204" pitchFamily="34" charset="-120"/>
                    <a:ea typeface="Microsoft JhengHei" panose="020B0604030504040204" pitchFamily="34" charset="-120"/>
                  </a:rPr>
                  <a:t> according to the </a:t>
                </a:r>
                <a:r>
                  <a:rPr lang="en-US" altLang="zh-TW" sz="1575" dirty="0">
                    <a:solidFill>
                      <a:srgbClr val="000000">
                        <a:lumMod val="75000"/>
                        <a:lumOff val="25000"/>
                      </a:srgbClr>
                    </a:solidFill>
                    <a:latin typeface="Microsoft JhengHei" panose="020B0604030504040204" pitchFamily="34" charset="-120"/>
                    <a:ea typeface="Microsoft JhengHei" panose="020B0604030504040204" pitchFamily="34" charset="-120"/>
                  </a:rPr>
                  <a:t>following</a:t>
                </a:r>
                <a:r>
                  <a:rPr lang="zh-TW" altLang="en-US" sz="1575" dirty="0">
                    <a:solidFill>
                      <a:srgbClr val="000000">
                        <a:lumMod val="75000"/>
                        <a:lumOff val="25000"/>
                      </a:srgbClr>
                    </a:solidFill>
                    <a:latin typeface="Microsoft JhengHei" panose="020B0604030504040204" pitchFamily="34" charset="-120"/>
                    <a:ea typeface="Microsoft JhengHei" panose="020B0604030504040204" pitchFamily="34" charset="-120"/>
                  </a:rPr>
                  <a:t> </a:t>
                </a:r>
                <a:r>
                  <a:rPr lang="en-US" altLang="zh-TW" sz="1575" dirty="0">
                    <a:solidFill>
                      <a:srgbClr val="000000">
                        <a:lumMod val="75000"/>
                        <a:lumOff val="25000"/>
                      </a:srgbClr>
                    </a:solidFill>
                    <a:latin typeface="Microsoft JhengHei" panose="020B0604030504040204" pitchFamily="34" charset="-120"/>
                    <a:ea typeface="Microsoft JhengHei" panose="020B0604030504040204" pitchFamily="34" charset="-120"/>
                  </a:rPr>
                  <a:t>formula:</a:t>
                </a:r>
              </a:p>
            </p:txBody>
          </p:sp>
        </mc:Choice>
        <mc:Fallback xmlns="">
          <p:sp>
            <p:nvSpPr>
              <p:cNvPr id="12" name="矩形 11">
                <a:extLst>
                  <a:ext uri="{FF2B5EF4-FFF2-40B4-BE49-F238E27FC236}">
                    <a16:creationId xmlns:a16="http://schemas.microsoft.com/office/drawing/2014/main" id="{80F96E92-E0A8-9644-924E-B9AF0DB5E702}"/>
                  </a:ext>
                </a:extLst>
              </p:cNvPr>
              <p:cNvSpPr>
                <a:spLocks noRot="1" noChangeAspect="1" noMove="1" noResize="1" noEditPoints="1" noAdjustHandles="1" noChangeArrowheads="1" noChangeShapeType="1" noTextEdit="1"/>
              </p:cNvSpPr>
              <p:nvPr/>
            </p:nvSpPr>
            <p:spPr>
              <a:xfrm>
                <a:off x="757262" y="3366184"/>
                <a:ext cx="8399720" cy="1144282"/>
              </a:xfrm>
              <a:prstGeom prst="rect">
                <a:avLst/>
              </a:prstGeom>
              <a:blipFill>
                <a:blip r:embed="rId3"/>
                <a:stretch>
                  <a:fillRect l="-363" b="-53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517232A2-30F5-B644-8F19-19E82C5EE9F6}"/>
                  </a:ext>
                </a:extLst>
              </p:cNvPr>
              <p:cNvSpPr/>
              <p:nvPr/>
            </p:nvSpPr>
            <p:spPr>
              <a:xfrm>
                <a:off x="621171" y="4721879"/>
                <a:ext cx="4206169" cy="1507010"/>
              </a:xfrm>
              <a:prstGeom prst="rect">
                <a:avLst/>
              </a:prstGeom>
            </p:spPr>
            <p:txBody>
              <a:bodyPr wrap="square" lIns="91434" tIns="45717" rIns="91434" bIns="45717">
                <a:spAutoFit/>
              </a:bodyPr>
              <a:lstStyle/>
              <a:p>
                <a:pPr algn="ctr">
                  <a:lnSpc>
                    <a:spcPct val="150000"/>
                  </a:lnSpc>
                </a:pPr>
                <a14:m>
                  <m:oMath xmlns:m="http://schemas.openxmlformats.org/officeDocument/2006/math">
                    <m:f>
                      <m:fPr>
                        <m:ctrlPr>
                          <a:rPr lang="en-US" altLang="zh-TW" sz="2025" i="1" smtClean="0">
                            <a:solidFill>
                              <a:srgbClr val="C00000"/>
                            </a:solidFill>
                            <a:latin typeface="Cambria Math" panose="02040503050406030204" pitchFamily="18" charset="0"/>
                          </a:rPr>
                        </m:ctrlPr>
                      </m:fPr>
                      <m:num>
                        <m:r>
                          <a:rPr lang="en-US" altLang="zh-TW" sz="2025" i="1">
                            <a:solidFill>
                              <a:srgbClr val="C00000"/>
                            </a:solidFill>
                            <a:latin typeface="Cambria Math" panose="02040503050406030204" pitchFamily="18" charset="0"/>
                          </a:rPr>
                          <m:t>2</m:t>
                        </m:r>
                        <m:r>
                          <a:rPr lang="en-US" altLang="zh-TW" sz="2025" i="1">
                            <a:solidFill>
                              <a:srgbClr val="C00000"/>
                            </a:solidFill>
                            <a:latin typeface="Cambria Math" panose="02040503050406030204" pitchFamily="18" charset="0"/>
                          </a:rPr>
                          <m:t>𝑣</m:t>
                        </m:r>
                      </m:num>
                      <m:den>
                        <m:r>
                          <a:rPr lang="en-US" altLang="zh-TW" sz="2025" i="1">
                            <a:solidFill>
                              <a:srgbClr val="C00000"/>
                            </a:solidFill>
                            <a:latin typeface="Cambria Math" panose="02040503050406030204" pitchFamily="18" charset="0"/>
                          </a:rPr>
                          <m:t>𝛼</m:t>
                        </m:r>
                        <m:r>
                          <a:rPr lang="en-US" altLang="zh-TW" sz="2025" i="1">
                            <a:solidFill>
                              <a:srgbClr val="C00000"/>
                            </a:solidFill>
                            <a:latin typeface="Cambria Math" panose="02040503050406030204" pitchFamily="18" charset="0"/>
                          </a:rPr>
                          <m:t>−</m:t>
                        </m:r>
                        <m:r>
                          <a:rPr lang="en-US" altLang="zh-TW" sz="2025" i="1">
                            <a:solidFill>
                              <a:srgbClr val="C00000"/>
                            </a:solidFill>
                            <a:latin typeface="Cambria Math" panose="02040503050406030204" pitchFamily="18" charset="0"/>
                          </a:rPr>
                          <m:t>𝛽</m:t>
                        </m:r>
                      </m:den>
                    </m:f>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𝑤</m:t>
                        </m:r>
                      </m:e>
                      <m:sub>
                        <m:r>
                          <a:rPr lang="en-US" altLang="zh-TW" sz="2025" i="1">
                            <a:solidFill>
                              <a:srgbClr val="C00000"/>
                            </a:solidFill>
                            <a:latin typeface="Cambria Math" panose="02040503050406030204" pitchFamily="18" charset="0"/>
                          </a:rPr>
                          <m:t>𝑖</m:t>
                        </m:r>
                      </m:sub>
                      <m:sup>
                        <m:r>
                          <a:rPr lang="en-US" altLang="zh-TW" sz="2025" i="1">
                            <a:solidFill>
                              <a:srgbClr val="C00000"/>
                            </a:solidFill>
                            <a:latin typeface="Cambria Math" panose="02040503050406030204" pitchFamily="18" charset="0"/>
                          </a:rPr>
                          <m:t>𝑜</m:t>
                        </m:r>
                      </m:sup>
                    </m:sSubSup>
                    <m:r>
                      <a:rPr lang="en-US" altLang="zh-TW" sz="2025" i="1">
                        <a:solidFill>
                          <a:srgbClr val="C00000"/>
                        </a:solidFill>
                        <a:latin typeface="Cambria Math" panose="02040503050406030204" pitchFamily="18" charset="0"/>
                      </a:rPr>
                      <m:t>→</m:t>
                    </m:r>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𝑤</m:t>
                        </m:r>
                      </m:e>
                      <m:sub>
                        <m:r>
                          <a:rPr lang="en-US" altLang="zh-TW" sz="2025" i="1">
                            <a:solidFill>
                              <a:srgbClr val="C00000"/>
                            </a:solidFill>
                            <a:latin typeface="Cambria Math" panose="02040503050406030204" pitchFamily="18" charset="0"/>
                          </a:rPr>
                          <m:t>𝑖</m:t>
                        </m:r>
                      </m:sub>
                      <m:sup>
                        <m:r>
                          <a:rPr lang="en-US" altLang="zh-TW" sz="2025" i="1">
                            <a:solidFill>
                              <a:srgbClr val="C00000"/>
                            </a:solidFill>
                            <a:latin typeface="Cambria Math" panose="02040503050406030204" pitchFamily="18" charset="0"/>
                          </a:rPr>
                          <m:t>𝑜</m:t>
                        </m:r>
                      </m:sup>
                    </m:sSubSup>
                    <m:r>
                      <a:rPr lang="en-US" altLang="zh-TW" sz="2025">
                        <a:solidFill>
                          <a:srgbClr val="C00000"/>
                        </a:solidFill>
                        <a:latin typeface="Cambria Math" panose="02040503050406030204" pitchFamily="18" charset="0"/>
                      </a:rPr>
                      <m:t>  </m:t>
                    </m:r>
                    <m:r>
                      <a:rPr lang="en-US" altLang="zh-TW" sz="2025">
                        <a:solidFill>
                          <a:srgbClr val="C00000"/>
                        </a:solidFill>
                        <a:latin typeface="Cambria Math" panose="02040503050406030204" pitchFamily="18" charset="0"/>
                        <a:ea typeface="微軟正黑體" panose="020B0604030504040204" pitchFamily="34" charset="-120"/>
                      </a:rPr>
                      <m:t>∀</m:t>
                    </m:r>
                    <m:r>
                      <a:rPr lang="en-US" altLang="zh-TW" sz="2025" b="0" i="0" smtClean="0">
                        <a:solidFill>
                          <a:srgbClr val="C00000"/>
                        </a:solidFill>
                        <a:latin typeface="Cambria Math" panose="02040503050406030204" pitchFamily="18" charset="0"/>
                        <a:ea typeface="微軟正黑體" panose="020B0604030504040204" pitchFamily="34" charset="-120"/>
                      </a:rPr>
                      <m:t> </m:t>
                    </m:r>
                    <m:r>
                      <a:rPr lang="en-US" altLang="zh-TW" sz="2025" i="1">
                        <a:solidFill>
                          <a:srgbClr val="C00000"/>
                        </a:solidFill>
                        <a:latin typeface="Cambria Math" panose="02040503050406030204" pitchFamily="18" charset="0"/>
                        <a:ea typeface="微軟正黑體" panose="020B0604030504040204" pitchFamily="34" charset="-120"/>
                      </a:rPr>
                      <m:t>𝑖</m:t>
                    </m:r>
                  </m:oMath>
                </a14:m>
                <a:r>
                  <a:rPr lang="en-US" altLang="zh-TW" sz="2025" dirty="0">
                    <a:latin typeface="Microsoft JhengHei" panose="020B0604030504040204" pitchFamily="34" charset="-120"/>
                    <a:ea typeface="Microsoft JhengHei" panose="020B0604030504040204" pitchFamily="34" charset="-120"/>
                  </a:rPr>
                  <a:t>, </a:t>
                </a:r>
              </a:p>
              <a:p>
                <a:pPr algn="ctr">
                  <a:lnSpc>
                    <a:spcPct val="150000"/>
                  </a:lnSpc>
                </a:pPr>
                <a:r>
                  <a:rPr lang="en-US" altLang="zh-TW" sz="2025" dirty="0">
                    <a:latin typeface="Microsoft JhengHei" panose="020B0604030504040204" pitchFamily="34" charset="-120"/>
                    <a:ea typeface="Microsoft JhengHei" panose="020B0604030504040204" pitchFamily="34" charset="-120"/>
                  </a:rPr>
                  <a:t>then</a:t>
                </a:r>
                <a14:m>
                  <m:oMath xmlns:m="http://schemas.openxmlformats.org/officeDocument/2006/math">
                    <m:r>
                      <a:rPr lang="en-US" altLang="zh-TW" sz="2025">
                        <a:solidFill>
                          <a:srgbClr val="C00000"/>
                        </a:solidFill>
                        <a:latin typeface="Cambria Math" panose="02040503050406030204" pitchFamily="18" charset="0"/>
                      </a:rPr>
                      <m:t> </m:t>
                    </m:r>
                    <m:r>
                      <a:rPr lang="en-US" altLang="zh-TW" sz="2025" i="1">
                        <a:solidFill>
                          <a:srgbClr val="C00000"/>
                        </a:solidFill>
                        <a:latin typeface="Cambria Math" panose="02040503050406030204" pitchFamily="18" charset="0"/>
                      </a:rPr>
                      <m:t>𝑣</m:t>
                    </m:r>
                    <m:r>
                      <a:rPr lang="en-US" altLang="zh-TW" sz="2025" i="1">
                        <a:solidFill>
                          <a:srgbClr val="C00000"/>
                        </a:solidFill>
                        <a:latin typeface="Cambria Math" panose="02040503050406030204" pitchFamily="18" charset="0"/>
                      </a:rPr>
                      <m:t>−</m:t>
                    </m:r>
                    <m:func>
                      <m:funcPr>
                        <m:ctrlPr>
                          <a:rPr lang="en-US" altLang="zh-TW" sz="2025" i="1">
                            <a:solidFill>
                              <a:srgbClr val="C00000"/>
                            </a:solidFill>
                            <a:latin typeface="Cambria Math" panose="02040503050406030204" pitchFamily="18" charset="0"/>
                          </a:rPr>
                        </m:ctrlPr>
                      </m:funcPr>
                      <m:fName>
                        <m:limLow>
                          <m:limLowPr>
                            <m:ctrlPr>
                              <a:rPr lang="en-US" altLang="zh-TW" sz="2025" i="1">
                                <a:solidFill>
                                  <a:srgbClr val="C00000"/>
                                </a:solidFill>
                                <a:latin typeface="Cambria Math" panose="02040503050406030204" pitchFamily="18" charset="0"/>
                              </a:rPr>
                            </m:ctrlPr>
                          </m:limLowPr>
                          <m:e>
                            <m:r>
                              <m:rPr>
                                <m:sty m:val="p"/>
                              </m:rPr>
                              <a:rPr lang="en-US" altLang="zh-TW" sz="2025">
                                <a:solidFill>
                                  <a:srgbClr val="C00000"/>
                                </a:solidFill>
                                <a:latin typeface="Cambria Math" panose="02040503050406030204" pitchFamily="18" charset="0"/>
                              </a:rPr>
                              <m:t>min</m:t>
                            </m:r>
                          </m:e>
                          <m:lim>
                            <m:r>
                              <a:rPr lang="en-US" altLang="zh-TW" sz="2025" i="1">
                                <a:solidFill>
                                  <a:srgbClr val="C00000"/>
                                </a:solidFill>
                                <a:latin typeface="Cambria Math" panose="02040503050406030204" pitchFamily="18" charset="0"/>
                              </a:rPr>
                              <m:t>𝑐</m:t>
                            </m:r>
                            <m:r>
                              <a:rPr lang="en-US" altLang="zh-TW" sz="2025" i="1">
                                <a:solidFill>
                                  <a:srgbClr val="C00000"/>
                                </a:solidFill>
                                <a:latin typeface="Cambria Math" panose="02040503050406030204" pitchFamily="18" charset="0"/>
                              </a:rPr>
                              <m:t>∈</m:t>
                            </m:r>
                            <m:sSub>
                              <m:sSubPr>
                                <m:ctrlPr>
                                  <a:rPr lang="en-US" altLang="zh-TW" sz="2025" i="1">
                                    <a:solidFill>
                                      <a:srgbClr val="C00000"/>
                                    </a:solidFill>
                                    <a:latin typeface="Cambria Math" panose="02040503050406030204" pitchFamily="18" charset="0"/>
                                  </a:rPr>
                                </m:ctrlPr>
                              </m:sSubPr>
                              <m:e>
                                <m:r>
                                  <a:rPr lang="en-US" altLang="zh-TW" sz="2025" b="1">
                                    <a:solidFill>
                                      <a:srgbClr val="C00000"/>
                                    </a:solidFill>
                                    <a:latin typeface="Cambria Math" panose="02040503050406030204" pitchFamily="18" charset="0"/>
                                  </a:rPr>
                                  <m:t>𝐈</m:t>
                                </m:r>
                              </m:e>
                              <m:sub>
                                <m:r>
                                  <a:rPr lang="en-US" altLang="zh-TW" sz="2025" i="1">
                                    <a:solidFill>
                                      <a:srgbClr val="C00000"/>
                                    </a:solidFill>
                                    <a:latin typeface="Cambria Math" panose="02040503050406030204" pitchFamily="18" charset="0"/>
                                  </a:rPr>
                                  <m:t>1</m:t>
                                </m:r>
                              </m:sub>
                            </m:sSub>
                          </m:lim>
                        </m:limLow>
                      </m:fName>
                      <m:e>
                        <m:nary>
                          <m:naryPr>
                            <m:chr m:val="∑"/>
                            <m:ctrlPr>
                              <a:rPr lang="en-US" altLang="zh-TW" sz="2025" i="1">
                                <a:solidFill>
                                  <a:srgbClr val="C00000"/>
                                </a:solidFill>
                                <a:latin typeface="Cambria Math" panose="02040503050406030204" pitchFamily="18" charset="0"/>
                              </a:rPr>
                            </m:ctrlPr>
                          </m:naryPr>
                          <m:sub>
                            <m:r>
                              <a:rPr lang="en-US" altLang="zh-TW" sz="2025" i="1">
                                <a:solidFill>
                                  <a:srgbClr val="C00000"/>
                                </a:solidFill>
                                <a:latin typeface="Cambria Math" panose="02040503050406030204" pitchFamily="18" charset="0"/>
                              </a:rPr>
                              <m:t>𝑖</m:t>
                            </m:r>
                            <m:r>
                              <a:rPr lang="en-US" altLang="zh-TW" sz="2025" i="1">
                                <a:solidFill>
                                  <a:srgbClr val="C00000"/>
                                </a:solidFill>
                                <a:latin typeface="Cambria Math" panose="02040503050406030204" pitchFamily="18" charset="0"/>
                              </a:rPr>
                              <m:t>=1</m:t>
                            </m:r>
                          </m:sub>
                          <m:sup>
                            <m:r>
                              <a:rPr lang="en-US" altLang="zh-TW" sz="2025" i="1">
                                <a:solidFill>
                                  <a:srgbClr val="C00000"/>
                                </a:solidFill>
                                <a:latin typeface="Cambria Math" panose="02040503050406030204" pitchFamily="18" charset="0"/>
                              </a:rPr>
                              <m:t>𝑝</m:t>
                            </m:r>
                          </m:sup>
                          <m:e>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𝑤</m:t>
                                </m:r>
                              </m:e>
                              <m:sub>
                                <m:r>
                                  <a:rPr lang="en-US" altLang="zh-TW" sz="2025" i="1">
                                    <a:solidFill>
                                      <a:srgbClr val="C00000"/>
                                    </a:solidFill>
                                    <a:latin typeface="Cambria Math" panose="02040503050406030204" pitchFamily="18" charset="0"/>
                                  </a:rPr>
                                  <m:t>𝑖</m:t>
                                </m:r>
                              </m:sub>
                              <m:sup>
                                <m:r>
                                  <a:rPr lang="en-US" altLang="zh-TW" sz="2025" i="1">
                                    <a:solidFill>
                                      <a:srgbClr val="C00000"/>
                                    </a:solidFill>
                                    <a:latin typeface="Cambria Math" panose="02040503050406030204" pitchFamily="18" charset="0"/>
                                  </a:rPr>
                                  <m:t>𝑜</m:t>
                                </m:r>
                              </m:sup>
                            </m:sSubSup>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𝑎</m:t>
                                </m:r>
                              </m:e>
                              <m:sub>
                                <m:r>
                                  <a:rPr lang="en-US" altLang="zh-TW" sz="2025" i="1">
                                    <a:solidFill>
                                      <a:srgbClr val="C00000"/>
                                    </a:solidFill>
                                    <a:latin typeface="Cambria Math" panose="02040503050406030204" pitchFamily="18" charset="0"/>
                                  </a:rPr>
                                  <m:t>𝑖</m:t>
                                </m:r>
                              </m:sub>
                              <m:sup>
                                <m:r>
                                  <a:rPr lang="en-US" altLang="zh-TW" sz="2025" i="1">
                                    <a:solidFill>
                                      <a:srgbClr val="C00000"/>
                                    </a:solidFill>
                                    <a:latin typeface="Cambria Math" panose="02040503050406030204" pitchFamily="18" charset="0"/>
                                  </a:rPr>
                                  <m:t>𝑐</m:t>
                                </m:r>
                              </m:sup>
                            </m:sSubSup>
                          </m:e>
                        </m:nary>
                      </m:e>
                    </m:func>
                    <m:r>
                      <a:rPr lang="en-US" altLang="zh-TW" sz="2025" i="1">
                        <a:solidFill>
                          <a:srgbClr val="C00000"/>
                        </a:solidFill>
                        <a:latin typeface="Cambria Math" panose="02040503050406030204" pitchFamily="18" charset="0"/>
                      </a:rPr>
                      <m:t>→</m:t>
                    </m:r>
                    <m:sSubSup>
                      <m:sSubSupPr>
                        <m:ctrlPr>
                          <a:rPr lang="en-US" altLang="zh-TW" sz="2025" i="1">
                            <a:solidFill>
                              <a:srgbClr val="C00000"/>
                            </a:solidFill>
                            <a:latin typeface="Cambria Math" panose="02040503050406030204" pitchFamily="18" charset="0"/>
                          </a:rPr>
                        </m:ctrlPr>
                      </m:sSubSupPr>
                      <m:e>
                        <m:r>
                          <a:rPr lang="en-US" altLang="zh-TW" sz="2025" i="1">
                            <a:solidFill>
                              <a:srgbClr val="C00000"/>
                            </a:solidFill>
                            <a:latin typeface="Cambria Math" panose="02040503050406030204" pitchFamily="18" charset="0"/>
                          </a:rPr>
                          <m:t>𝑤</m:t>
                        </m:r>
                      </m:e>
                      <m:sub>
                        <m:r>
                          <a:rPr lang="en-US" altLang="zh-TW" sz="2025" i="1">
                            <a:solidFill>
                              <a:srgbClr val="C00000"/>
                            </a:solidFill>
                            <a:latin typeface="Cambria Math" panose="02040503050406030204" pitchFamily="18" charset="0"/>
                          </a:rPr>
                          <m:t>0</m:t>
                        </m:r>
                      </m:sub>
                      <m:sup>
                        <m:r>
                          <a:rPr lang="en-US" altLang="zh-TW" sz="2025" i="1">
                            <a:solidFill>
                              <a:srgbClr val="C00000"/>
                            </a:solidFill>
                            <a:latin typeface="Cambria Math" panose="02040503050406030204" pitchFamily="18" charset="0"/>
                          </a:rPr>
                          <m:t>𝑜</m:t>
                        </m:r>
                      </m:sup>
                    </m:sSubSup>
                  </m:oMath>
                </a14:m>
                <a:endParaRPr lang="zh-TW" altLang="en-US" dirty="0">
                  <a:latin typeface="Microsoft JhengHei" panose="020B0604030504040204" pitchFamily="34" charset="-120"/>
                  <a:ea typeface="Microsoft JhengHei" panose="020B0604030504040204" pitchFamily="34" charset="-120"/>
                </a:endParaRPr>
              </a:p>
            </p:txBody>
          </p:sp>
        </mc:Choice>
        <mc:Fallback xmlns="">
          <p:sp>
            <p:nvSpPr>
              <p:cNvPr id="17" name="矩形 16">
                <a:extLst>
                  <a:ext uri="{FF2B5EF4-FFF2-40B4-BE49-F238E27FC236}">
                    <a16:creationId xmlns:a16="http://schemas.microsoft.com/office/drawing/2014/main" id="{517232A2-30F5-B644-8F19-19E82C5EE9F6}"/>
                  </a:ext>
                </a:extLst>
              </p:cNvPr>
              <p:cNvSpPr>
                <a:spLocks noRot="1" noChangeAspect="1" noMove="1" noResize="1" noEditPoints="1" noAdjustHandles="1" noChangeArrowheads="1" noChangeShapeType="1" noTextEdit="1"/>
              </p:cNvSpPr>
              <p:nvPr/>
            </p:nvSpPr>
            <p:spPr>
              <a:xfrm>
                <a:off x="621171" y="4721879"/>
                <a:ext cx="4206169" cy="1507010"/>
              </a:xfrm>
              <a:prstGeom prst="rect">
                <a:avLst/>
              </a:prstGeom>
              <a:blipFill>
                <a:blip r:embed="rId4"/>
                <a:stretch>
                  <a:fillRect b="-39676"/>
                </a:stretch>
              </a:blipFill>
            </p:spPr>
            <p:txBody>
              <a:bodyPr/>
              <a:lstStyle/>
              <a:p>
                <a:r>
                  <a:rPr lang="zh-TW" altLang="en-US">
                    <a:noFill/>
                  </a:rPr>
                  <a:t> </a:t>
                </a:r>
              </a:p>
            </p:txBody>
          </p:sp>
        </mc:Fallback>
      </mc:AlternateContent>
      <p:sp>
        <p:nvSpPr>
          <p:cNvPr id="18" name="矩形圖說文字 17">
            <a:extLst>
              <a:ext uri="{FF2B5EF4-FFF2-40B4-BE49-F238E27FC236}">
                <a16:creationId xmlns:a16="http://schemas.microsoft.com/office/drawing/2014/main" id="{F8551CCF-DE06-AD42-9A9C-FAA3324DD570}"/>
              </a:ext>
            </a:extLst>
          </p:cNvPr>
          <p:cNvSpPr/>
          <p:nvPr/>
        </p:nvSpPr>
        <p:spPr>
          <a:xfrm>
            <a:off x="4827344" y="4939155"/>
            <a:ext cx="3225989" cy="473469"/>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lIns="91434" tIns="45717" rIns="91434" bIns="45717" rtlCol="0" anchor="ctr"/>
          <a:lstStyle/>
          <a:p>
            <a:pPr algn="ctr"/>
            <a:r>
              <a:rPr lang="en-US" altLang="zh-TW" sz="1200" dirty="0">
                <a:latin typeface="Microsoft JhengHei" panose="020B0604030504040204" pitchFamily="34" charset="-120"/>
                <a:ea typeface="Microsoft JhengHei" panose="020B0604030504040204" pitchFamily="34" charset="-120"/>
              </a:rPr>
              <a:t>The weight vector between the hidden layer and the output node</a:t>
            </a:r>
            <a:endParaRPr lang="zh-TW" altLang="en-US" sz="1200" dirty="0">
              <a:latin typeface="Microsoft JhengHei" panose="020B0604030504040204" pitchFamily="34" charset="-120"/>
              <a:ea typeface="Microsoft JhengHei" panose="020B0604030504040204" pitchFamily="34" charset="-120"/>
            </a:endParaRPr>
          </a:p>
        </p:txBody>
      </p:sp>
      <p:sp>
        <p:nvSpPr>
          <p:cNvPr id="20" name="矩形圖說文字 19">
            <a:extLst>
              <a:ext uri="{FF2B5EF4-FFF2-40B4-BE49-F238E27FC236}">
                <a16:creationId xmlns:a16="http://schemas.microsoft.com/office/drawing/2014/main" id="{CCA2FEC6-0581-E545-9A5E-1A3B9AFC41CA}"/>
              </a:ext>
            </a:extLst>
          </p:cNvPr>
          <p:cNvSpPr/>
          <p:nvPr/>
        </p:nvSpPr>
        <p:spPr>
          <a:xfrm>
            <a:off x="4827344" y="5755065"/>
            <a:ext cx="3225989" cy="325452"/>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lIns="91434" tIns="45717" rIns="91434" bIns="45717" rtlCol="0" anchor="ctr"/>
          <a:lstStyle/>
          <a:p>
            <a:pPr algn="ctr"/>
            <a:r>
              <a:rPr lang="en-US" altLang="zh-TW" sz="1200" dirty="0">
                <a:latin typeface="Microsoft JhengHei" panose="020B0604030504040204" pitchFamily="34" charset="-120"/>
                <a:ea typeface="Microsoft JhengHei" panose="020B0604030504040204" pitchFamily="34" charset="-120"/>
              </a:rPr>
              <a:t>The threshold of the output node</a:t>
            </a:r>
            <a:endParaRPr lang="zh-TW" altLang="en-US" sz="1200" dirty="0">
              <a:latin typeface="Microsoft JhengHei" panose="020B0604030504040204" pitchFamily="34" charset="-120"/>
              <a:ea typeface="Microsoft JhengHei" panose="020B0604030504040204" pitchFamily="34" charset="-120"/>
            </a:endParaRPr>
          </a:p>
        </p:txBody>
      </p:sp>
      <p:sp>
        <p:nvSpPr>
          <p:cNvPr id="27" name="投影片編號版面配置區 3">
            <a:extLst>
              <a:ext uri="{FF2B5EF4-FFF2-40B4-BE49-F238E27FC236}">
                <a16:creationId xmlns:a16="http://schemas.microsoft.com/office/drawing/2014/main" id="{10F30D2A-5408-47A4-89DA-492FAB37D942}"/>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7</a:t>
            </a:fld>
            <a:endParaRPr lang="zh-TW" altLang="en-US" sz="1400" dirty="0"/>
          </a:p>
        </p:txBody>
      </p:sp>
      <p:sp>
        <p:nvSpPr>
          <p:cNvPr id="29" name="標題 1">
            <a:extLst>
              <a:ext uri="{FF2B5EF4-FFF2-40B4-BE49-F238E27FC236}">
                <a16:creationId xmlns:a16="http://schemas.microsoft.com/office/drawing/2014/main" id="{559EB71A-3CF3-49A0-92DC-9A539BE8829D}"/>
              </a:ext>
            </a:extLst>
          </p:cNvPr>
          <p:cNvSpPr txBox="1">
            <a:spLocks/>
          </p:cNvSpPr>
          <p:nvPr/>
        </p:nvSpPr>
        <p:spPr>
          <a:xfrm>
            <a:off x="0" y="280893"/>
            <a:ext cx="9144000" cy="1690692"/>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n-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altLang="zh-TW" sz="3200" dirty="0"/>
              <a:t>The learning goals </a:t>
            </a:r>
            <a:r>
              <a:rPr lang="en-US" altLang="zh-TW" sz="3200" dirty="0">
                <a:latin typeface="+mj-lt"/>
              </a:rPr>
              <a:t>for</a:t>
            </a:r>
            <a:r>
              <a:rPr lang="en-US" altLang="zh-TW" sz="3200" dirty="0">
                <a:solidFill>
                  <a:srgbClr val="FF0000"/>
                </a:solidFill>
                <a:latin typeface="+mj-lt"/>
              </a:rPr>
              <a:t> </a:t>
            </a:r>
            <a:r>
              <a:rPr lang="en-US" altLang="zh-TW" sz="3200" dirty="0">
                <a:latin typeface="+mj-lt"/>
              </a:rPr>
              <a:t>the SLFN with </a:t>
            </a:r>
            <a:r>
              <a:rPr lang="en-US" altLang="zh-TW" sz="3200" dirty="0">
                <a:solidFill>
                  <a:srgbClr val="FF0000"/>
                </a:solidFill>
                <a:latin typeface="+mj-lt"/>
              </a:rPr>
              <a:t>each output node</a:t>
            </a:r>
            <a:r>
              <a:rPr lang="en-US" altLang="zh-TW" sz="3200" dirty="0">
                <a:latin typeface="+mj-lt"/>
              </a:rPr>
              <a:t> whose output values are </a:t>
            </a:r>
            <a:r>
              <a:rPr lang="en-US" altLang="zh-TW" sz="3200" dirty="0">
                <a:solidFill>
                  <a:srgbClr val="FF0000"/>
                </a:solidFill>
                <a:latin typeface="+mj-lt"/>
              </a:rPr>
              <a:t>real numbers</a:t>
            </a:r>
            <a:r>
              <a:rPr lang="zh-TW" altLang="en-US" sz="3200" dirty="0">
                <a:solidFill>
                  <a:srgbClr val="FF0000"/>
                </a:solidFill>
                <a:latin typeface="+mj-lt"/>
              </a:rPr>
              <a:t> </a:t>
            </a:r>
            <a:r>
              <a:rPr lang="en-US" altLang="zh-TW" sz="3200" dirty="0">
                <a:latin typeface="+mj-lt"/>
              </a:rPr>
              <a:t>for the </a:t>
            </a:r>
            <a:r>
              <a:rPr lang="en-US" altLang="zh-TW" sz="3200" dirty="0">
                <a:solidFill>
                  <a:srgbClr val="FF0000"/>
                </a:solidFill>
                <a:latin typeface="+mj-lt"/>
              </a:rPr>
              <a:t>two-class classification application</a:t>
            </a:r>
            <a:endParaRPr lang="zh-TW" altLang="en-US" sz="3200" dirty="0">
              <a:solidFill>
                <a:srgbClr val="FF0000"/>
              </a:solidFill>
              <a:latin typeface="+mj-lt"/>
            </a:endParaRPr>
          </a:p>
        </p:txBody>
      </p:sp>
      <p:grpSp>
        <p:nvGrpSpPr>
          <p:cNvPr id="31" name="群組 30">
            <a:extLst>
              <a:ext uri="{FF2B5EF4-FFF2-40B4-BE49-F238E27FC236}">
                <a16:creationId xmlns:a16="http://schemas.microsoft.com/office/drawing/2014/main" id="{0299466B-0AA7-4B07-B0A1-49FDA10AF76A}"/>
              </a:ext>
            </a:extLst>
          </p:cNvPr>
          <p:cNvGrpSpPr/>
          <p:nvPr/>
        </p:nvGrpSpPr>
        <p:grpSpPr>
          <a:xfrm>
            <a:off x="980268" y="1913477"/>
            <a:ext cx="3141342" cy="1298047"/>
            <a:chOff x="1193369" y="3465054"/>
            <a:chExt cx="3141342" cy="1298047"/>
          </a:xfrm>
        </p:grpSpPr>
        <p:cxnSp>
          <p:nvCxnSpPr>
            <p:cNvPr id="32" name="直線單箭頭接點 5">
              <a:extLst>
                <a:ext uri="{FF2B5EF4-FFF2-40B4-BE49-F238E27FC236}">
                  <a16:creationId xmlns:a16="http://schemas.microsoft.com/office/drawing/2014/main" id="{3F365E6D-B811-499A-A732-D65655D3D642}"/>
                </a:ext>
              </a:extLst>
            </p:cNvPr>
            <p:cNvCxnSpPr/>
            <p:nvPr/>
          </p:nvCxnSpPr>
          <p:spPr>
            <a:xfrm>
              <a:off x="1193369" y="4393769"/>
              <a:ext cx="2967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字方塊 32">
              <a:extLst>
                <a:ext uri="{FF2B5EF4-FFF2-40B4-BE49-F238E27FC236}">
                  <a16:creationId xmlns:a16="http://schemas.microsoft.com/office/drawing/2014/main" id="{F4050E7D-9F0B-48E7-870C-94A8D06F475B}"/>
                </a:ext>
              </a:extLst>
            </p:cNvPr>
            <p:cNvSpPr txBox="1"/>
            <p:nvPr/>
          </p:nvSpPr>
          <p:spPr>
            <a:xfrm>
              <a:off x="3719593" y="4101163"/>
              <a:ext cx="338554" cy="519373"/>
            </a:xfrm>
            <a:prstGeom prst="rect">
              <a:avLst/>
            </a:prstGeom>
            <a:noFill/>
          </p:spPr>
          <p:txBody>
            <a:bodyPr wrap="none" rtlCol="0">
              <a:spAutoFit/>
            </a:bodyPr>
            <a:lstStyle/>
            <a:p>
              <a:pPr defTabSz="685749"/>
              <a:r>
                <a:rPr lang="en-US" altLang="zh-TW" sz="2775" dirty="0">
                  <a:solidFill>
                    <a:srgbClr val="00B0F0"/>
                  </a:solidFill>
                  <a:latin typeface="Calibri"/>
                  <a:ea typeface="新細明體" panose="02020500000000000000" pitchFamily="18" charset="-120"/>
                </a:rPr>
                <a:t>x</a:t>
              </a:r>
              <a:endParaRPr lang="zh-TW" altLang="en-US" sz="2775" dirty="0">
                <a:solidFill>
                  <a:srgbClr val="00B0F0"/>
                </a:solidFill>
                <a:latin typeface="Calibri"/>
                <a:ea typeface="新細明體" panose="02020500000000000000" pitchFamily="18" charset="-120"/>
              </a:endParaRPr>
            </a:p>
          </p:txBody>
        </p:sp>
        <p:sp>
          <p:nvSpPr>
            <p:cNvPr id="34" name="文字方塊 33">
              <a:extLst>
                <a:ext uri="{FF2B5EF4-FFF2-40B4-BE49-F238E27FC236}">
                  <a16:creationId xmlns:a16="http://schemas.microsoft.com/office/drawing/2014/main" id="{54344866-E60D-4BA3-916E-72D47FD85813}"/>
                </a:ext>
              </a:extLst>
            </p:cNvPr>
            <p:cNvSpPr txBox="1"/>
            <p:nvPr/>
          </p:nvSpPr>
          <p:spPr>
            <a:xfrm>
              <a:off x="2739241" y="4095996"/>
              <a:ext cx="338554" cy="519373"/>
            </a:xfrm>
            <a:prstGeom prst="rect">
              <a:avLst/>
            </a:prstGeom>
            <a:noFill/>
          </p:spPr>
          <p:txBody>
            <a:bodyPr wrap="none" rtlCol="0">
              <a:spAutoFit/>
            </a:bodyPr>
            <a:lstStyle/>
            <a:p>
              <a:pPr defTabSz="685749"/>
              <a:r>
                <a:rPr lang="en-US" altLang="zh-TW" sz="2775" dirty="0">
                  <a:solidFill>
                    <a:srgbClr val="00B0F0"/>
                  </a:solidFill>
                  <a:latin typeface="Calibri"/>
                  <a:ea typeface="新細明體" panose="02020500000000000000" pitchFamily="18" charset="-120"/>
                </a:rPr>
                <a:t>x</a:t>
              </a:r>
              <a:endParaRPr lang="zh-TW" altLang="en-US" sz="2775" dirty="0">
                <a:solidFill>
                  <a:srgbClr val="00B0F0"/>
                </a:solidFill>
                <a:latin typeface="Calibri"/>
                <a:ea typeface="新細明體" panose="02020500000000000000" pitchFamily="18" charset="-120"/>
              </a:endParaRPr>
            </a:p>
          </p:txBody>
        </p:sp>
        <p:sp>
          <p:nvSpPr>
            <p:cNvPr id="35" name="文字方塊 34">
              <a:extLst>
                <a:ext uri="{FF2B5EF4-FFF2-40B4-BE49-F238E27FC236}">
                  <a16:creationId xmlns:a16="http://schemas.microsoft.com/office/drawing/2014/main" id="{247C163A-F0E9-4640-9AC8-3579CC9AFCD6}"/>
                </a:ext>
              </a:extLst>
            </p:cNvPr>
            <p:cNvSpPr txBox="1"/>
            <p:nvPr/>
          </p:nvSpPr>
          <p:spPr>
            <a:xfrm>
              <a:off x="3325678" y="4101163"/>
              <a:ext cx="338554" cy="519373"/>
            </a:xfrm>
            <a:prstGeom prst="rect">
              <a:avLst/>
            </a:prstGeom>
            <a:noFill/>
          </p:spPr>
          <p:txBody>
            <a:bodyPr wrap="none" rtlCol="0">
              <a:spAutoFit/>
            </a:bodyPr>
            <a:lstStyle/>
            <a:p>
              <a:pPr defTabSz="685749"/>
              <a:r>
                <a:rPr lang="en-US" altLang="zh-TW" sz="2775" dirty="0">
                  <a:solidFill>
                    <a:srgbClr val="00B0F0"/>
                  </a:solidFill>
                  <a:latin typeface="Calibri"/>
                  <a:ea typeface="新細明體" panose="02020500000000000000" pitchFamily="18" charset="-120"/>
                </a:rPr>
                <a:t>x</a:t>
              </a:r>
              <a:endParaRPr lang="zh-TW" altLang="en-US" sz="2775" dirty="0">
                <a:solidFill>
                  <a:srgbClr val="00B0F0"/>
                </a:solidFill>
                <a:latin typeface="Calibri"/>
                <a:ea typeface="新細明體" panose="02020500000000000000" pitchFamily="18" charset="-120"/>
              </a:endParaRPr>
            </a:p>
          </p:txBody>
        </p:sp>
        <p:sp>
          <p:nvSpPr>
            <p:cNvPr id="36" name="文字方塊 35">
              <a:extLst>
                <a:ext uri="{FF2B5EF4-FFF2-40B4-BE49-F238E27FC236}">
                  <a16:creationId xmlns:a16="http://schemas.microsoft.com/office/drawing/2014/main" id="{F283C4A7-8A3C-4E85-9D13-31CF19803074}"/>
                </a:ext>
              </a:extLst>
            </p:cNvPr>
            <p:cNvSpPr txBox="1"/>
            <p:nvPr/>
          </p:nvSpPr>
          <p:spPr>
            <a:xfrm>
              <a:off x="3478078" y="4101163"/>
              <a:ext cx="338554" cy="519373"/>
            </a:xfrm>
            <a:prstGeom prst="rect">
              <a:avLst/>
            </a:prstGeom>
            <a:noFill/>
          </p:spPr>
          <p:txBody>
            <a:bodyPr wrap="none" rtlCol="0">
              <a:spAutoFit/>
            </a:bodyPr>
            <a:lstStyle/>
            <a:p>
              <a:pPr defTabSz="685749"/>
              <a:r>
                <a:rPr lang="en-US" altLang="zh-TW" sz="2775" dirty="0">
                  <a:solidFill>
                    <a:srgbClr val="00B0F0"/>
                  </a:solidFill>
                  <a:latin typeface="Calibri"/>
                  <a:ea typeface="新細明體" panose="02020500000000000000" pitchFamily="18" charset="-120"/>
                </a:rPr>
                <a:t>x</a:t>
              </a:r>
              <a:endParaRPr lang="zh-TW" altLang="en-US" sz="2775" dirty="0">
                <a:solidFill>
                  <a:srgbClr val="00B0F0"/>
                </a:solidFill>
                <a:latin typeface="Calibri"/>
                <a:ea typeface="新細明體" panose="02020500000000000000" pitchFamily="18" charset="-120"/>
              </a:endParaRPr>
            </a:p>
          </p:txBody>
        </p:sp>
        <p:sp>
          <p:nvSpPr>
            <p:cNvPr id="37" name="文字方塊 36">
              <a:extLst>
                <a:ext uri="{FF2B5EF4-FFF2-40B4-BE49-F238E27FC236}">
                  <a16:creationId xmlns:a16="http://schemas.microsoft.com/office/drawing/2014/main" id="{D7667A17-71E1-497C-A0B2-C8285205371A}"/>
                </a:ext>
              </a:extLst>
            </p:cNvPr>
            <p:cNvSpPr txBox="1"/>
            <p:nvPr/>
          </p:nvSpPr>
          <p:spPr>
            <a:xfrm>
              <a:off x="1883283" y="4095996"/>
              <a:ext cx="381836" cy="519373"/>
            </a:xfrm>
            <a:prstGeom prst="rect">
              <a:avLst/>
            </a:prstGeom>
            <a:noFill/>
          </p:spPr>
          <p:txBody>
            <a:bodyPr wrap="none" rtlCol="0">
              <a:spAutoFit/>
            </a:bodyPr>
            <a:lstStyle/>
            <a:p>
              <a:pPr defTabSz="685749"/>
              <a:r>
                <a:rPr lang="en-US" altLang="zh-TW" sz="2775" dirty="0">
                  <a:solidFill>
                    <a:srgbClr val="FF0000"/>
                  </a:solidFill>
                  <a:latin typeface="Calibri"/>
                  <a:ea typeface="新細明體" panose="02020500000000000000" pitchFamily="18" charset="-120"/>
                </a:rPr>
                <a:t>o</a:t>
              </a:r>
              <a:endParaRPr lang="zh-TW" altLang="en-US" sz="2775" dirty="0">
                <a:solidFill>
                  <a:srgbClr val="FF0000"/>
                </a:solidFill>
                <a:latin typeface="Calibri"/>
                <a:ea typeface="新細明體" panose="02020500000000000000" pitchFamily="18" charset="-120"/>
              </a:endParaRPr>
            </a:p>
          </p:txBody>
        </p:sp>
        <p:sp>
          <p:nvSpPr>
            <p:cNvPr id="38" name="文字方塊 37">
              <a:extLst>
                <a:ext uri="{FF2B5EF4-FFF2-40B4-BE49-F238E27FC236}">
                  <a16:creationId xmlns:a16="http://schemas.microsoft.com/office/drawing/2014/main" id="{AB809AAD-0A06-4A46-9E25-4FEF4DB93593}"/>
                </a:ext>
              </a:extLst>
            </p:cNvPr>
            <p:cNvSpPr txBox="1"/>
            <p:nvPr/>
          </p:nvSpPr>
          <p:spPr>
            <a:xfrm>
              <a:off x="2276047" y="4095996"/>
              <a:ext cx="381836" cy="519373"/>
            </a:xfrm>
            <a:prstGeom prst="rect">
              <a:avLst/>
            </a:prstGeom>
            <a:noFill/>
          </p:spPr>
          <p:txBody>
            <a:bodyPr wrap="none" rtlCol="0">
              <a:spAutoFit/>
            </a:bodyPr>
            <a:lstStyle/>
            <a:p>
              <a:pPr defTabSz="685749"/>
              <a:r>
                <a:rPr lang="en-US" altLang="zh-TW" sz="2775" dirty="0">
                  <a:solidFill>
                    <a:srgbClr val="FF0000"/>
                  </a:solidFill>
                  <a:latin typeface="Calibri"/>
                  <a:ea typeface="新細明體" panose="02020500000000000000" pitchFamily="18" charset="-120"/>
                </a:rPr>
                <a:t>o</a:t>
              </a:r>
              <a:endParaRPr lang="zh-TW" altLang="en-US" sz="2775" dirty="0">
                <a:solidFill>
                  <a:srgbClr val="FF0000"/>
                </a:solidFill>
                <a:latin typeface="Calibri"/>
                <a:ea typeface="新細明體" panose="02020500000000000000" pitchFamily="18" charset="-120"/>
              </a:endParaRPr>
            </a:p>
          </p:txBody>
        </p:sp>
        <p:sp>
          <p:nvSpPr>
            <p:cNvPr id="39" name="文字方塊 38">
              <a:extLst>
                <a:ext uri="{FF2B5EF4-FFF2-40B4-BE49-F238E27FC236}">
                  <a16:creationId xmlns:a16="http://schemas.microsoft.com/office/drawing/2014/main" id="{F71D1A62-4CC1-4CD2-936D-98CB4C953CFB}"/>
                </a:ext>
              </a:extLst>
            </p:cNvPr>
            <p:cNvSpPr txBox="1"/>
            <p:nvPr/>
          </p:nvSpPr>
          <p:spPr>
            <a:xfrm>
              <a:off x="2490422" y="4101883"/>
              <a:ext cx="381836" cy="519373"/>
            </a:xfrm>
            <a:prstGeom prst="rect">
              <a:avLst/>
            </a:prstGeom>
            <a:noFill/>
          </p:spPr>
          <p:txBody>
            <a:bodyPr wrap="none" rtlCol="0">
              <a:spAutoFit/>
            </a:bodyPr>
            <a:lstStyle/>
            <a:p>
              <a:pPr defTabSz="685749"/>
              <a:r>
                <a:rPr lang="en-US" altLang="zh-TW" sz="2775" dirty="0">
                  <a:solidFill>
                    <a:srgbClr val="FF0000"/>
                  </a:solidFill>
                  <a:latin typeface="Calibri"/>
                  <a:ea typeface="新細明體" panose="02020500000000000000" pitchFamily="18" charset="-120"/>
                </a:rPr>
                <a:t>o</a:t>
              </a:r>
              <a:endParaRPr lang="zh-TW" altLang="en-US" sz="2775" dirty="0">
                <a:solidFill>
                  <a:srgbClr val="FF0000"/>
                </a:solidFill>
                <a:latin typeface="Calibri"/>
                <a:ea typeface="新細明體" panose="02020500000000000000" pitchFamily="18" charset="-120"/>
              </a:endParaRPr>
            </a:p>
          </p:txBody>
        </p:sp>
        <p:sp>
          <p:nvSpPr>
            <p:cNvPr id="40" name="文字方塊 39">
              <a:extLst>
                <a:ext uri="{FF2B5EF4-FFF2-40B4-BE49-F238E27FC236}">
                  <a16:creationId xmlns:a16="http://schemas.microsoft.com/office/drawing/2014/main" id="{1337FC26-484A-4134-8363-566385EC5F28}"/>
                </a:ext>
              </a:extLst>
            </p:cNvPr>
            <p:cNvSpPr txBox="1"/>
            <p:nvPr/>
          </p:nvSpPr>
          <p:spPr>
            <a:xfrm>
              <a:off x="1426248" y="4095996"/>
              <a:ext cx="381836" cy="519373"/>
            </a:xfrm>
            <a:prstGeom prst="rect">
              <a:avLst/>
            </a:prstGeom>
            <a:noFill/>
          </p:spPr>
          <p:txBody>
            <a:bodyPr wrap="none" rtlCol="0">
              <a:spAutoFit/>
            </a:bodyPr>
            <a:lstStyle/>
            <a:p>
              <a:pPr defTabSz="685749"/>
              <a:r>
                <a:rPr lang="en-US" altLang="zh-TW" sz="2775" dirty="0">
                  <a:solidFill>
                    <a:srgbClr val="FF0000"/>
                  </a:solidFill>
                  <a:latin typeface="Calibri"/>
                  <a:ea typeface="新細明體" panose="02020500000000000000" pitchFamily="18" charset="-120"/>
                </a:rPr>
                <a:t>o</a:t>
              </a:r>
              <a:endParaRPr lang="zh-TW" altLang="en-US" sz="2775" dirty="0">
                <a:solidFill>
                  <a:srgbClr val="FF0000"/>
                </a:solidFill>
                <a:latin typeface="Calibri"/>
                <a:ea typeface="新細明體" panose="02020500000000000000" pitchFamily="18" charset="-120"/>
              </a:endParaRPr>
            </a:p>
          </p:txBody>
        </p:sp>
        <p:cxnSp>
          <p:nvCxnSpPr>
            <p:cNvPr id="41" name="弧形接點 18">
              <a:extLst>
                <a:ext uri="{FF2B5EF4-FFF2-40B4-BE49-F238E27FC236}">
                  <a16:creationId xmlns:a16="http://schemas.microsoft.com/office/drawing/2014/main" id="{78CA89DC-16A2-478F-9C7A-EA6EA29958BE}"/>
                </a:ext>
              </a:extLst>
            </p:cNvPr>
            <p:cNvCxnSpPr/>
            <p:nvPr/>
          </p:nvCxnSpPr>
          <p:spPr>
            <a:xfrm rot="16200000" flipH="1">
              <a:off x="2349828" y="3951220"/>
              <a:ext cx="464020" cy="19708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弧形接點 20">
              <a:extLst>
                <a:ext uri="{FF2B5EF4-FFF2-40B4-BE49-F238E27FC236}">
                  <a16:creationId xmlns:a16="http://schemas.microsoft.com/office/drawing/2014/main" id="{2786FB55-D7AF-40C0-913C-2CDF3561C939}"/>
                </a:ext>
              </a:extLst>
            </p:cNvPr>
            <p:cNvCxnSpPr/>
            <p:nvPr/>
          </p:nvCxnSpPr>
          <p:spPr>
            <a:xfrm rot="5400000">
              <a:off x="2792022" y="3962971"/>
              <a:ext cx="420727" cy="2013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F46A2D6-E22B-4B69-ABB0-A7D6EADC3F4B}"/>
                    </a:ext>
                  </a:extLst>
                </p:cNvPr>
                <p:cNvSpPr/>
                <p:nvPr/>
              </p:nvSpPr>
              <p:spPr>
                <a:xfrm>
                  <a:off x="2911867" y="3478076"/>
                  <a:ext cx="393634" cy="369332"/>
                </a:xfrm>
                <a:prstGeom prst="rect">
                  <a:avLst/>
                </a:prstGeom>
              </p:spPr>
              <p:txBody>
                <a:bodyPr wrap="none">
                  <a:spAutoFit/>
                </a:bodyPr>
                <a:lstStyle/>
                <a:p>
                  <a:pPr defTabSz="685749"/>
                  <a14:m>
                    <m:oMathPara xmlns:m="http://schemas.openxmlformats.org/officeDocument/2006/math">
                      <m:oMathParaPr>
                        <m:jc m:val="centerGroup"/>
                      </m:oMathParaPr>
                      <m:oMath xmlns:m="http://schemas.openxmlformats.org/officeDocument/2006/math">
                        <m:r>
                          <a:rPr lang="zh-TW" altLang="en-US" i="1">
                            <a:solidFill>
                              <a:prstClr val="black"/>
                            </a:solidFill>
                            <a:latin typeface="Cambria Math" panose="02040503050406030204" pitchFamily="18" charset="0"/>
                            <a:ea typeface="微軟正黑體" panose="020B0604030504040204" pitchFamily="34" charset="-120"/>
                          </a:rPr>
                          <m:t>𝛼</m:t>
                        </m:r>
                      </m:oMath>
                    </m:oMathPara>
                  </a14:m>
                  <a:endParaRPr lang="zh-TW" altLang="en-US" dirty="0">
                    <a:solidFill>
                      <a:prstClr val="black"/>
                    </a:solidFill>
                    <a:latin typeface="Calibri"/>
                    <a:ea typeface="新細明體" panose="02020500000000000000" pitchFamily="18" charset="-120"/>
                  </a:endParaRPr>
                </a:p>
              </p:txBody>
            </p:sp>
          </mc:Choice>
          <mc:Fallback xmlns="">
            <p:sp>
              <p:nvSpPr>
                <p:cNvPr id="36" name="矩形 35">
                  <a:extLst>
                    <a:ext uri="{FF2B5EF4-FFF2-40B4-BE49-F238E27FC236}">
                      <a16:creationId xmlns:a16="http://schemas.microsoft.com/office/drawing/2014/main" id="{DBD5FA7A-CA94-4845-8B4E-13BDF491F2AE}"/>
                    </a:ext>
                  </a:extLst>
                </p:cNvPr>
                <p:cNvSpPr>
                  <a:spLocks noRot="1" noChangeAspect="1" noMove="1" noResize="1" noEditPoints="1" noAdjustHandles="1" noChangeArrowheads="1" noChangeShapeType="1" noTextEdit="1"/>
                </p:cNvSpPr>
                <p:nvPr/>
              </p:nvSpPr>
              <p:spPr>
                <a:xfrm>
                  <a:off x="2911867" y="3478076"/>
                  <a:ext cx="393634" cy="3693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64981716-00E6-4F8F-9D04-98B0C93DBAFC}"/>
                    </a:ext>
                  </a:extLst>
                </p:cNvPr>
                <p:cNvSpPr/>
                <p:nvPr/>
              </p:nvSpPr>
              <p:spPr>
                <a:xfrm>
                  <a:off x="2307044" y="3465054"/>
                  <a:ext cx="395236" cy="369332"/>
                </a:xfrm>
                <a:prstGeom prst="rect">
                  <a:avLst/>
                </a:prstGeom>
              </p:spPr>
              <p:txBody>
                <a:bodyPr wrap="none">
                  <a:spAutoFit/>
                </a:bodyPr>
                <a:lstStyle/>
                <a:p>
                  <a:pPr defTabSz="685749"/>
                  <a14:m>
                    <m:oMathPara xmlns:m="http://schemas.openxmlformats.org/officeDocument/2006/math">
                      <m:oMathParaPr>
                        <m:jc m:val="centerGroup"/>
                      </m:oMathParaPr>
                      <m:oMath xmlns:m="http://schemas.openxmlformats.org/officeDocument/2006/math">
                        <m:r>
                          <a:rPr lang="zh-TW" altLang="en-US" i="1">
                            <a:solidFill>
                              <a:prstClr val="black"/>
                            </a:solidFill>
                            <a:latin typeface="Cambria Math" panose="02040503050406030204" pitchFamily="18" charset="0"/>
                            <a:ea typeface="微軟正黑體" panose="020B0604030504040204" pitchFamily="34" charset="-120"/>
                          </a:rPr>
                          <m:t>𝛽</m:t>
                        </m:r>
                      </m:oMath>
                    </m:oMathPara>
                  </a14:m>
                  <a:endParaRPr lang="zh-TW" altLang="en-US" dirty="0">
                    <a:solidFill>
                      <a:prstClr val="black"/>
                    </a:solidFill>
                    <a:latin typeface="Calibri"/>
                    <a:ea typeface="新細明體" panose="02020500000000000000" pitchFamily="18" charset="-120"/>
                  </a:endParaRPr>
                </a:p>
              </p:txBody>
            </p:sp>
          </mc:Choice>
          <mc:Fallback xmlns="">
            <p:sp>
              <p:nvSpPr>
                <p:cNvPr id="37" name="矩形 36">
                  <a:extLst>
                    <a:ext uri="{FF2B5EF4-FFF2-40B4-BE49-F238E27FC236}">
                      <a16:creationId xmlns:a16="http://schemas.microsoft.com/office/drawing/2014/main" id="{B622014D-4DFD-5E4C-B1CE-8820E224DFDD}"/>
                    </a:ext>
                  </a:extLst>
                </p:cNvPr>
                <p:cNvSpPr>
                  <a:spLocks noRot="1" noChangeAspect="1" noMove="1" noResize="1" noEditPoints="1" noAdjustHandles="1" noChangeArrowheads="1" noChangeShapeType="1" noTextEdit="1"/>
                </p:cNvSpPr>
                <p:nvPr/>
              </p:nvSpPr>
              <p:spPr>
                <a:xfrm>
                  <a:off x="2307044" y="3465054"/>
                  <a:ext cx="395236" cy="369332"/>
                </a:xfrm>
                <a:prstGeom prst="rect">
                  <a:avLst/>
                </a:prstGeom>
                <a:blipFill>
                  <a:blip r:embed="rId6"/>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BA938D44-9241-499B-A06A-0F594B91018E}"/>
                    </a:ext>
                  </a:extLst>
                </p:cNvPr>
                <p:cNvSpPr/>
                <p:nvPr/>
              </p:nvSpPr>
              <p:spPr>
                <a:xfrm>
                  <a:off x="3963776" y="4393769"/>
                  <a:ext cx="370935" cy="369332"/>
                </a:xfrm>
                <a:prstGeom prst="rect">
                  <a:avLst/>
                </a:prstGeom>
              </p:spPr>
              <p:txBody>
                <a:bodyPr wrap="none">
                  <a:spAutoFit/>
                </a:bodyPr>
                <a:lstStyle/>
                <a:p>
                  <a:pPr defTabSz="685749"/>
                  <a14:m>
                    <m:oMathPara xmlns:m="http://schemas.openxmlformats.org/officeDocument/2006/math">
                      <m:oMathParaPr>
                        <m:jc m:val="centerGroup"/>
                      </m:oMathParaPr>
                      <m:oMath xmlns:m="http://schemas.openxmlformats.org/officeDocument/2006/math">
                        <m:r>
                          <a:rPr lang="en-US" altLang="zh-TW" i="1">
                            <a:solidFill>
                              <a:prstClr val="black"/>
                            </a:solidFill>
                            <a:latin typeface="Cambria Math" panose="02040503050406030204" pitchFamily="18" charset="0"/>
                          </a:rPr>
                          <m:t>𝑓</m:t>
                        </m:r>
                      </m:oMath>
                    </m:oMathPara>
                  </a14:m>
                  <a:endParaRPr lang="zh-TW" altLang="en-US" dirty="0">
                    <a:solidFill>
                      <a:prstClr val="black"/>
                    </a:solidFill>
                    <a:latin typeface="Calibri"/>
                    <a:ea typeface="新細明體" panose="02020500000000000000" pitchFamily="18" charset="-120"/>
                  </a:endParaRPr>
                </a:p>
              </p:txBody>
            </p:sp>
          </mc:Choice>
          <mc:Fallback xmlns="">
            <p:sp>
              <p:nvSpPr>
                <p:cNvPr id="45" name="矩形 44">
                  <a:extLst>
                    <a:ext uri="{FF2B5EF4-FFF2-40B4-BE49-F238E27FC236}">
                      <a16:creationId xmlns:a16="http://schemas.microsoft.com/office/drawing/2014/main" id="{BA938D44-9241-499B-A06A-0F594B91018E}"/>
                    </a:ext>
                  </a:extLst>
                </p:cNvPr>
                <p:cNvSpPr>
                  <a:spLocks noRot="1" noChangeAspect="1" noMove="1" noResize="1" noEditPoints="1" noAdjustHandles="1" noChangeArrowheads="1" noChangeShapeType="1" noTextEdit="1"/>
                </p:cNvSpPr>
                <p:nvPr/>
              </p:nvSpPr>
              <p:spPr>
                <a:xfrm>
                  <a:off x="3963776" y="4393769"/>
                  <a:ext cx="370935" cy="369332"/>
                </a:xfrm>
                <a:prstGeom prst="rect">
                  <a:avLst/>
                </a:prstGeom>
                <a:blipFill>
                  <a:blip r:embed="rId7"/>
                  <a:stretch>
                    <a:fillRect b="-1311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9A910028-8907-4CCC-8764-44DBCBDDCB9C}"/>
                  </a:ext>
                </a:extLst>
              </p:cNvPr>
              <p:cNvSpPr txBox="1"/>
              <p:nvPr/>
            </p:nvSpPr>
            <p:spPr>
              <a:xfrm>
                <a:off x="4771554" y="2074005"/>
                <a:ext cx="3923563" cy="4875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i="1">
                          <a:solidFill>
                            <a:prstClr val="black"/>
                          </a:solidFill>
                          <a:latin typeface="Cambria Math" panose="02040503050406030204" pitchFamily="18" charset="0"/>
                        </a:rPr>
                        <m:t>𝛼</m:t>
                      </m:r>
                      <m:r>
                        <a:rPr lang="en-US" altLang="zh-TW">
                          <a:solidFill>
                            <a:srgbClr val="000000">
                              <a:lumMod val="75000"/>
                              <a:lumOff val="25000"/>
                            </a:srgbClr>
                          </a:solidFill>
                          <a:latin typeface="Cambria Math"/>
                        </a:rPr>
                        <m:t>≡</m:t>
                      </m:r>
                      <m:func>
                        <m:funcPr>
                          <m:ctrlPr>
                            <a:rPr lang="en-US" altLang="zh-TW" i="1">
                              <a:solidFill>
                                <a:prstClr val="black"/>
                              </a:solidFill>
                              <a:latin typeface="Cambria Math" panose="02040503050406030204" pitchFamily="18" charset="0"/>
                            </a:rPr>
                          </m:ctrlPr>
                        </m:funcPr>
                        <m:fName>
                          <m:limLow>
                            <m:limLowPr>
                              <m:ctrlPr>
                                <a:rPr lang="en-US" altLang="zh-TW" i="1">
                                  <a:solidFill>
                                    <a:prstClr val="black"/>
                                  </a:solidFill>
                                  <a:latin typeface="Cambria Math" panose="02040503050406030204" pitchFamily="18" charset="0"/>
                                </a:rPr>
                              </m:ctrlPr>
                            </m:limLowPr>
                            <m:e>
                              <m:r>
                                <m:rPr>
                                  <m:sty m:val="p"/>
                                </m:rPr>
                                <a:rPr lang="en-US" altLang="zh-TW">
                                  <a:solidFill>
                                    <a:prstClr val="black"/>
                                  </a:solidFill>
                                  <a:latin typeface="Cambria Math" panose="02040503050406030204" pitchFamily="18" charset="0"/>
                                </a:rPr>
                                <m:t>min</m:t>
                              </m:r>
                            </m:e>
                            <m:lim>
                              <m:r>
                                <a:rPr lang="en-US" altLang="zh-TW" i="1">
                                  <a:solidFill>
                                    <a:prstClr val="black"/>
                                  </a:solidFill>
                                  <a:latin typeface="Cambria Math" panose="02040503050406030204" pitchFamily="18" charset="0"/>
                                </a:rPr>
                                <m:t>𝑐</m:t>
                              </m:r>
                              <m:r>
                                <a:rPr lang="zh-TW" altLang="en-US" i="1">
                                  <a:solidFill>
                                    <a:prstClr val="black"/>
                                  </a:solidFill>
                                  <a:latin typeface="Cambria Math" panose="02040503050406030204" pitchFamily="18" charset="0"/>
                                </a:rPr>
                                <m:t>𝜖</m:t>
                              </m:r>
                              <m:sSub>
                                <m:sSubPr>
                                  <m:ctrlPr>
                                    <a:rPr lang="en-US" altLang="zh-TW" i="1">
                                      <a:solidFill>
                                        <a:prstClr val="black"/>
                                      </a:solidFill>
                                      <a:latin typeface="Cambria Math" panose="02040503050406030204" pitchFamily="18" charset="0"/>
                                    </a:rPr>
                                  </m:ctrlPr>
                                </m:sSubPr>
                                <m:e>
                                  <m:r>
                                    <a:rPr lang="en-US" altLang="zh-TW" b="1">
                                      <a:solidFill>
                                        <a:prstClr val="black"/>
                                      </a:solidFill>
                                      <a:latin typeface="Cambria Math" panose="02040503050406030204" pitchFamily="18" charset="0"/>
                                    </a:rPr>
                                    <m:t>𝐈</m:t>
                                  </m:r>
                                </m:e>
                                <m:sub>
                                  <m:r>
                                    <a:rPr lang="en-US" altLang="zh-TW" i="1">
                                      <a:solidFill>
                                        <a:prstClr val="black"/>
                                      </a:solidFill>
                                      <a:latin typeface="Cambria Math" panose="02040503050406030204" pitchFamily="18" charset="0"/>
                                    </a:rPr>
                                    <m:t>1</m:t>
                                  </m:r>
                                </m:sub>
                              </m:sSub>
                            </m:lim>
                          </m:limLow>
                        </m:fName>
                        <m:e>
                          <m:r>
                            <a:rPr lang="en-US" altLang="zh-TW" i="1">
                              <a:solidFill>
                                <a:prstClr val="black"/>
                              </a:solidFill>
                              <a:latin typeface="Cambria Math" panose="02040503050406030204" pitchFamily="18" charset="0"/>
                            </a:rPr>
                            <m:t>𝑓</m:t>
                          </m:r>
                          <m:d>
                            <m:dPr>
                              <m:ctrlPr>
                                <a:rPr lang="en-US" altLang="zh-TW" i="1">
                                  <a:solidFill>
                                    <a:prstClr val="black"/>
                                  </a:solidFill>
                                  <a:latin typeface="Cambria Math" panose="02040503050406030204" pitchFamily="18" charset="0"/>
                                </a:rPr>
                              </m:ctrlPr>
                            </m:dPr>
                            <m:e>
                              <m:sSup>
                                <m:sSupPr>
                                  <m:ctrlPr>
                                    <a:rPr lang="en-US" altLang="zh-TW" i="1">
                                      <a:solidFill>
                                        <a:prstClr val="black"/>
                                      </a:solidFill>
                                      <a:latin typeface="Cambria Math" panose="02040503050406030204" pitchFamily="18" charset="0"/>
                                    </a:rPr>
                                  </m:ctrlPr>
                                </m:sSupPr>
                                <m:e>
                                  <m:r>
                                    <a:rPr lang="en-US" altLang="zh-TW" b="1">
                                      <a:solidFill>
                                        <a:prstClr val="black"/>
                                      </a:solidFill>
                                      <a:latin typeface="Cambria Math" panose="02040503050406030204" pitchFamily="18" charset="0"/>
                                    </a:rPr>
                                    <m:t>𝐱</m:t>
                                  </m:r>
                                </m:e>
                                <m:sup>
                                  <m:r>
                                    <a:rPr lang="en-US" altLang="zh-TW" i="1">
                                      <a:solidFill>
                                        <a:prstClr val="black"/>
                                      </a:solidFill>
                                      <a:latin typeface="Cambria Math" panose="02040503050406030204" pitchFamily="18" charset="0"/>
                                    </a:rPr>
                                    <m:t>𝑐</m:t>
                                  </m:r>
                                </m:sup>
                              </m:sSup>
                              <m:r>
                                <a:rPr lang="en-US" altLang="zh-TW" i="1">
                                  <a:solidFill>
                                    <a:prstClr val="black"/>
                                  </a:solidFill>
                                  <a:latin typeface="Cambria Math" panose="02040503050406030204" pitchFamily="18" charset="0"/>
                                </a:rPr>
                                <m:t>,</m:t>
                              </m:r>
                              <m:r>
                                <a:rPr lang="en-US" altLang="zh-TW" b="1">
                                  <a:solidFill>
                                    <a:prstClr val="black"/>
                                  </a:solidFill>
                                  <a:latin typeface="Cambria Math" panose="02040503050406030204" pitchFamily="18" charset="0"/>
                                </a:rPr>
                                <m:t>𝐰</m:t>
                              </m:r>
                            </m:e>
                          </m:d>
                        </m:e>
                      </m:func>
                      <m:r>
                        <a:rPr lang="en-US" altLang="zh-TW" b="1" i="1">
                          <a:solidFill>
                            <a:prstClr val="black"/>
                          </a:solidFill>
                          <a:latin typeface="Cambria Math" panose="02040503050406030204" pitchFamily="18" charset="0"/>
                        </a:rPr>
                        <m:t>; </m:t>
                      </m:r>
                      <m:r>
                        <a:rPr lang="zh-TW" altLang="en-US" i="1">
                          <a:solidFill>
                            <a:prstClr val="black"/>
                          </a:solidFill>
                          <a:latin typeface="Cambria Math" panose="02040503050406030204" pitchFamily="18" charset="0"/>
                        </a:rPr>
                        <m:t>𝛽</m:t>
                      </m:r>
                      <m:r>
                        <a:rPr lang="en-US" altLang="zh-TW">
                          <a:solidFill>
                            <a:srgbClr val="000000">
                              <a:lumMod val="75000"/>
                              <a:lumOff val="25000"/>
                            </a:srgbClr>
                          </a:solidFill>
                          <a:latin typeface="Cambria Math"/>
                        </a:rPr>
                        <m:t>≡</m:t>
                      </m:r>
                      <m:func>
                        <m:funcPr>
                          <m:ctrlPr>
                            <a:rPr lang="en-US" altLang="zh-TW" i="1">
                              <a:solidFill>
                                <a:prstClr val="black"/>
                              </a:solidFill>
                              <a:latin typeface="Cambria Math" panose="02040503050406030204" pitchFamily="18" charset="0"/>
                            </a:rPr>
                          </m:ctrlPr>
                        </m:funcPr>
                        <m:fName>
                          <m:limLow>
                            <m:limLowPr>
                              <m:ctrlPr>
                                <a:rPr lang="en-US" altLang="zh-TW" i="1">
                                  <a:solidFill>
                                    <a:prstClr val="black"/>
                                  </a:solidFill>
                                  <a:latin typeface="Cambria Math" panose="02040503050406030204" pitchFamily="18" charset="0"/>
                                </a:rPr>
                              </m:ctrlPr>
                            </m:limLowPr>
                            <m:e>
                              <m:r>
                                <m:rPr>
                                  <m:sty m:val="p"/>
                                </m:rPr>
                                <a:rPr lang="en-US" altLang="zh-TW">
                                  <a:solidFill>
                                    <a:prstClr val="black"/>
                                  </a:solidFill>
                                  <a:latin typeface="Cambria Math" panose="02040503050406030204" pitchFamily="18" charset="0"/>
                                </a:rPr>
                                <m:t>max</m:t>
                              </m:r>
                            </m:e>
                            <m:lim>
                              <m:r>
                                <a:rPr lang="en-US" altLang="zh-TW" i="1">
                                  <a:solidFill>
                                    <a:prstClr val="black"/>
                                  </a:solidFill>
                                  <a:latin typeface="Cambria Math" panose="02040503050406030204" pitchFamily="18" charset="0"/>
                                </a:rPr>
                                <m:t>𝑐</m:t>
                              </m:r>
                              <m:r>
                                <a:rPr lang="zh-TW" altLang="en-US" i="1">
                                  <a:solidFill>
                                    <a:prstClr val="black"/>
                                  </a:solidFill>
                                  <a:latin typeface="Cambria Math" panose="02040503050406030204" pitchFamily="18" charset="0"/>
                                </a:rPr>
                                <m:t>𝜖</m:t>
                              </m:r>
                              <m:sSub>
                                <m:sSubPr>
                                  <m:ctrlPr>
                                    <a:rPr lang="en-US" altLang="zh-TW" i="1">
                                      <a:solidFill>
                                        <a:prstClr val="black"/>
                                      </a:solidFill>
                                      <a:latin typeface="Cambria Math" panose="02040503050406030204" pitchFamily="18" charset="0"/>
                                    </a:rPr>
                                  </m:ctrlPr>
                                </m:sSubPr>
                                <m:e>
                                  <m:r>
                                    <a:rPr lang="en-US" altLang="zh-TW" b="1">
                                      <a:solidFill>
                                        <a:prstClr val="black"/>
                                      </a:solidFill>
                                      <a:latin typeface="Cambria Math" panose="02040503050406030204" pitchFamily="18" charset="0"/>
                                    </a:rPr>
                                    <m:t>𝐈</m:t>
                                  </m:r>
                                </m:e>
                                <m:sub>
                                  <m:r>
                                    <a:rPr lang="en-US" altLang="zh-TW" i="1">
                                      <a:solidFill>
                                        <a:prstClr val="black"/>
                                      </a:solidFill>
                                      <a:latin typeface="Cambria Math" panose="02040503050406030204" pitchFamily="18" charset="0"/>
                                    </a:rPr>
                                    <m:t>2</m:t>
                                  </m:r>
                                </m:sub>
                              </m:sSub>
                            </m:lim>
                          </m:limLow>
                        </m:fName>
                        <m:e>
                          <m:r>
                            <a:rPr lang="en-US" altLang="zh-TW" i="1">
                              <a:solidFill>
                                <a:prstClr val="black"/>
                              </a:solidFill>
                              <a:latin typeface="Cambria Math" panose="02040503050406030204" pitchFamily="18" charset="0"/>
                            </a:rPr>
                            <m:t>𝑓</m:t>
                          </m:r>
                          <m:d>
                            <m:dPr>
                              <m:ctrlPr>
                                <a:rPr lang="en-US" altLang="zh-TW" i="1">
                                  <a:solidFill>
                                    <a:prstClr val="black"/>
                                  </a:solidFill>
                                  <a:latin typeface="Cambria Math" panose="02040503050406030204" pitchFamily="18" charset="0"/>
                                </a:rPr>
                              </m:ctrlPr>
                            </m:dPr>
                            <m:e>
                              <m:sSup>
                                <m:sSupPr>
                                  <m:ctrlPr>
                                    <a:rPr lang="en-US" altLang="zh-TW" i="1">
                                      <a:solidFill>
                                        <a:prstClr val="black"/>
                                      </a:solidFill>
                                      <a:latin typeface="Cambria Math" panose="02040503050406030204" pitchFamily="18" charset="0"/>
                                    </a:rPr>
                                  </m:ctrlPr>
                                </m:sSupPr>
                                <m:e>
                                  <m:r>
                                    <a:rPr lang="en-US" altLang="zh-TW" b="1">
                                      <a:solidFill>
                                        <a:prstClr val="black"/>
                                      </a:solidFill>
                                      <a:latin typeface="Cambria Math" panose="02040503050406030204" pitchFamily="18" charset="0"/>
                                    </a:rPr>
                                    <m:t>𝐱</m:t>
                                  </m:r>
                                </m:e>
                                <m:sup>
                                  <m:r>
                                    <a:rPr lang="en-US" altLang="zh-TW" i="1">
                                      <a:solidFill>
                                        <a:prstClr val="black"/>
                                      </a:solidFill>
                                      <a:latin typeface="Cambria Math" panose="02040503050406030204" pitchFamily="18" charset="0"/>
                                    </a:rPr>
                                    <m:t>𝑐</m:t>
                                  </m:r>
                                </m:sup>
                              </m:sSup>
                              <m:r>
                                <a:rPr lang="en-US" altLang="zh-TW" i="1">
                                  <a:solidFill>
                                    <a:prstClr val="black"/>
                                  </a:solidFill>
                                  <a:latin typeface="Cambria Math" panose="02040503050406030204" pitchFamily="18" charset="0"/>
                                </a:rPr>
                                <m:t>,</m:t>
                              </m:r>
                              <m:r>
                                <a:rPr lang="en-US" altLang="zh-TW" b="1">
                                  <a:solidFill>
                                    <a:prstClr val="black"/>
                                  </a:solidFill>
                                  <a:latin typeface="Cambria Math" panose="02040503050406030204" pitchFamily="18" charset="0"/>
                                </a:rPr>
                                <m:t>𝐰</m:t>
                              </m:r>
                            </m:e>
                          </m:d>
                        </m:e>
                      </m:func>
                    </m:oMath>
                  </m:oMathPara>
                </a14:m>
                <a:endParaRPr lang="zh-TW" altLang="en-US" dirty="0">
                  <a:solidFill>
                    <a:prstClr val="black"/>
                  </a:solidFill>
                  <a:latin typeface="Calibri"/>
                  <a:ea typeface="新細明體" panose="02020500000000000000" pitchFamily="18" charset="-120"/>
                </a:endParaRPr>
              </a:p>
            </p:txBody>
          </p:sp>
        </mc:Choice>
        <mc:Fallback xmlns="">
          <p:sp>
            <p:nvSpPr>
              <p:cNvPr id="46" name="文字方塊 45">
                <a:extLst>
                  <a:ext uri="{FF2B5EF4-FFF2-40B4-BE49-F238E27FC236}">
                    <a16:creationId xmlns:a16="http://schemas.microsoft.com/office/drawing/2014/main" id="{9A910028-8907-4CCC-8764-44DBCBDDCB9C}"/>
                  </a:ext>
                </a:extLst>
              </p:cNvPr>
              <p:cNvSpPr txBox="1">
                <a:spLocks noRot="1" noChangeAspect="1" noMove="1" noResize="1" noEditPoints="1" noAdjustHandles="1" noChangeArrowheads="1" noChangeShapeType="1" noTextEdit="1"/>
              </p:cNvSpPr>
              <p:nvPr/>
            </p:nvSpPr>
            <p:spPr>
              <a:xfrm>
                <a:off x="4771554" y="2074005"/>
                <a:ext cx="3923563" cy="487569"/>
              </a:xfrm>
              <a:prstGeom prst="rect">
                <a:avLst/>
              </a:prstGeom>
              <a:blipFill>
                <a:blip r:embed="rId8"/>
                <a:stretch>
                  <a:fillRect/>
                </a:stretch>
              </a:blipFill>
            </p:spPr>
            <p:txBody>
              <a:bodyPr/>
              <a:lstStyle/>
              <a:p>
                <a:r>
                  <a:rPr lang="zh-TW" altLang="en-US">
                    <a:noFill/>
                  </a:rPr>
                  <a:t> </a:t>
                </a:r>
              </a:p>
            </p:txBody>
          </p:sp>
        </mc:Fallback>
      </mc:AlternateContent>
      <p:sp>
        <p:nvSpPr>
          <p:cNvPr id="47" name="矩形圖說文字 7">
            <a:extLst>
              <a:ext uri="{FF2B5EF4-FFF2-40B4-BE49-F238E27FC236}">
                <a16:creationId xmlns:a16="http://schemas.microsoft.com/office/drawing/2014/main" id="{76D672E5-AB1B-4E06-8F76-6185F8276760}"/>
              </a:ext>
            </a:extLst>
          </p:cNvPr>
          <p:cNvSpPr/>
          <p:nvPr/>
        </p:nvSpPr>
        <p:spPr>
          <a:xfrm>
            <a:off x="5201421" y="2627794"/>
            <a:ext cx="3063831" cy="435998"/>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spcBef>
                <a:spcPct val="0"/>
              </a:spcBef>
              <a:spcAft>
                <a:spcPct val="0"/>
              </a:spcAft>
              <a:defRPr/>
            </a:pPr>
            <a:r>
              <a:rPr lang="en-US" altLang="zh-TW" sz="1600" dirty="0">
                <a:solidFill>
                  <a:prstClr val="black"/>
                </a:solidFill>
                <a:latin typeface="微軟正黑體" panose="020B0604030504040204" pitchFamily="34" charset="-120"/>
                <a:ea typeface="微軟正黑體" panose="020B0604030504040204" pitchFamily="34" charset="-120"/>
              </a:rPr>
              <a:t>learning goal type 3:</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LSC</a:t>
            </a:r>
            <a:endParaRPr lang="zh-TW" altLang="en-US" sz="1600" dirty="0">
              <a:solidFill>
                <a:prstClr val="black"/>
              </a:solidFill>
              <a:latin typeface="Calibri"/>
              <a:ea typeface="新細明體" panose="02020500000000000000" pitchFamily="18" charset="-120"/>
            </a:endParaRPr>
          </a:p>
        </p:txBody>
      </p:sp>
      <p:sp>
        <p:nvSpPr>
          <p:cNvPr id="25" name="文字方塊 24">
            <a:extLst>
              <a:ext uri="{FF2B5EF4-FFF2-40B4-BE49-F238E27FC236}">
                <a16:creationId xmlns:a16="http://schemas.microsoft.com/office/drawing/2014/main" id="{2D81AA7F-CF83-459C-AA8B-DBD83483AB8D}"/>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28937108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8E55CF-ACC6-4B29-9722-046D1A48071E}"/>
              </a:ext>
            </a:extLst>
          </p:cNvPr>
          <p:cNvSpPr>
            <a:spLocks noGrp="1"/>
          </p:cNvSpPr>
          <p:nvPr>
            <p:ph type="title"/>
          </p:nvPr>
        </p:nvSpPr>
        <p:spPr>
          <a:xfrm>
            <a:off x="1187624" y="499853"/>
            <a:ext cx="6768752" cy="799745"/>
          </a:xfrm>
        </p:spPr>
        <p:txBody>
          <a:bodyPr>
            <a:normAutofit/>
          </a:bodyPr>
          <a:lstStyle/>
          <a:p>
            <a:pPr algn="ctr"/>
            <a:r>
              <a:rPr lang="en-US" altLang="zh-TW" dirty="0"/>
              <a:t>The regression applications</a:t>
            </a:r>
            <a:endParaRPr lang="zh-TW" altLang="en-US" dirty="0"/>
          </a:p>
        </p:txBody>
      </p:sp>
      <p:cxnSp>
        <p:nvCxnSpPr>
          <p:cNvPr id="43" name="直線單箭頭接點 5">
            <a:extLst>
              <a:ext uri="{FF2B5EF4-FFF2-40B4-BE49-F238E27FC236}">
                <a16:creationId xmlns:a16="http://schemas.microsoft.com/office/drawing/2014/main" id="{9D90BD84-ABEC-4336-A490-BE12D7696E54}"/>
              </a:ext>
            </a:extLst>
          </p:cNvPr>
          <p:cNvCxnSpPr/>
          <p:nvPr/>
        </p:nvCxnSpPr>
        <p:spPr>
          <a:xfrm>
            <a:off x="3371858" y="3231053"/>
            <a:ext cx="2225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F728A919-D027-4E1B-91E9-FFB95062D88C}"/>
                  </a:ext>
                </a:extLst>
              </p:cNvPr>
              <p:cNvSpPr/>
              <p:nvPr/>
            </p:nvSpPr>
            <p:spPr>
              <a:xfrm>
                <a:off x="5449666" y="3231079"/>
                <a:ext cx="185313" cy="173188"/>
              </a:xfrm>
              <a:prstGeom prst="rect">
                <a:avLst/>
              </a:prstGeom>
            </p:spPr>
            <p:txBody>
              <a:bodyPr wrap="none" lIns="51406" tIns="25717" rIns="51406" bIns="25717">
                <a:spAutoFit/>
              </a:bodyPr>
              <a:lstStyle/>
              <a:p>
                <a:pPr defTabSz="514006">
                  <a:defRPr/>
                </a:pPr>
                <a14:m>
                  <m:oMathPara xmlns:m="http://schemas.openxmlformats.org/officeDocument/2006/math">
                    <m:oMathParaPr>
                      <m:jc m:val="centerGroup"/>
                    </m:oMathParaPr>
                    <m:oMath xmlns:m="http://schemas.openxmlformats.org/officeDocument/2006/math">
                      <m:r>
                        <a:rPr lang="en-US" altLang="zh-TW" sz="788" i="1">
                          <a:solidFill>
                            <a:prstClr val="black"/>
                          </a:solidFill>
                          <a:latin typeface="Cambria Math" panose="02040503050406030204" pitchFamily="18" charset="0"/>
                        </a:rPr>
                        <m:t>𝑓</m:t>
                      </m:r>
                    </m:oMath>
                  </m:oMathPara>
                </a14:m>
                <a:endParaRPr lang="zh-TW" altLang="en-US" sz="788" dirty="0">
                  <a:solidFill>
                    <a:prstClr val="black"/>
                  </a:solidFill>
                  <a:latin typeface="Calibri Light"/>
                  <a:ea typeface="微软雅黑 Light"/>
                </a:endParaRPr>
              </a:p>
            </p:txBody>
          </p:sp>
        </mc:Choice>
        <mc:Fallback xmlns="">
          <p:sp>
            <p:nvSpPr>
              <p:cNvPr id="60" name="矩形 59">
                <a:extLst>
                  <a:ext uri="{FF2B5EF4-FFF2-40B4-BE49-F238E27FC236}">
                    <a16:creationId xmlns:a16="http://schemas.microsoft.com/office/drawing/2014/main" id="{F728A919-D027-4E1B-91E9-FFB95062D88C}"/>
                  </a:ext>
                </a:extLst>
              </p:cNvPr>
              <p:cNvSpPr>
                <a:spLocks noRot="1" noChangeAspect="1" noMove="1" noResize="1" noEditPoints="1" noAdjustHandles="1" noChangeArrowheads="1" noChangeShapeType="1" noTextEdit="1"/>
              </p:cNvSpPr>
              <p:nvPr/>
            </p:nvSpPr>
            <p:spPr>
              <a:xfrm>
                <a:off x="5449666" y="3231079"/>
                <a:ext cx="185313" cy="173188"/>
              </a:xfrm>
              <a:prstGeom prst="rect">
                <a:avLst/>
              </a:prstGeom>
              <a:blipFill>
                <a:blip r:embed="rId2"/>
                <a:stretch>
                  <a:fillRect b="-7143"/>
                </a:stretch>
              </a:blipFill>
            </p:spPr>
            <p:txBody>
              <a:bodyPr/>
              <a:lstStyle/>
              <a:p>
                <a:r>
                  <a:rPr lang="zh-TW" altLang="en-US">
                    <a:noFill/>
                  </a:rPr>
                  <a:t> </a:t>
                </a:r>
              </a:p>
            </p:txBody>
          </p:sp>
        </mc:Fallback>
      </mc:AlternateContent>
      <p:sp>
        <p:nvSpPr>
          <p:cNvPr id="63" name="文字方塊 62">
            <a:extLst>
              <a:ext uri="{FF2B5EF4-FFF2-40B4-BE49-F238E27FC236}">
                <a16:creationId xmlns:a16="http://schemas.microsoft.com/office/drawing/2014/main" id="{25FEB52C-FF07-4338-B621-AFD803A1C9AF}"/>
              </a:ext>
            </a:extLst>
          </p:cNvPr>
          <p:cNvSpPr txBox="1"/>
          <p:nvPr/>
        </p:nvSpPr>
        <p:spPr>
          <a:xfrm>
            <a:off x="4472839" y="3563251"/>
            <a:ext cx="188776" cy="190436"/>
          </a:xfrm>
          <a:prstGeom prst="rect">
            <a:avLst/>
          </a:prstGeom>
          <a:noFill/>
        </p:spPr>
        <p:txBody>
          <a:bodyPr wrap="none" lIns="51406" tIns="25717" rIns="51406" bIns="25717" rtlCol="0">
            <a:spAutoFit/>
          </a:bodyPr>
          <a:lstStyle/>
          <a:p>
            <a:pPr defTabSz="514006">
              <a:defRPr/>
            </a:pPr>
            <a:r>
              <a:rPr lang="en-US" altLang="zh-TW" sz="900" i="1" kern="100" dirty="0" err="1">
                <a:solidFill>
                  <a:srgbClr val="000000"/>
                </a:solidFill>
                <a:latin typeface="Times New Roman" panose="02020603050405020304" pitchFamily="18" charset="0"/>
                <a:ea typeface="標楷體" panose="02010601000101010101" pitchFamily="2" charset="-120"/>
              </a:rPr>
              <a:t>y</a:t>
            </a:r>
            <a:r>
              <a:rPr lang="en-US" altLang="zh-TW" sz="900" i="1" kern="100" baseline="30000" dirty="0" err="1">
                <a:solidFill>
                  <a:srgbClr val="000000"/>
                </a:solidFill>
                <a:latin typeface="Times New Roman" panose="02020603050405020304" pitchFamily="18" charset="0"/>
                <a:ea typeface="標楷體" panose="02010601000101010101" pitchFamily="2" charset="-120"/>
              </a:rPr>
              <a:t>c</a:t>
            </a:r>
            <a:endParaRPr kumimoji="1" lang="zh-TW" altLang="en-US" sz="900" dirty="0">
              <a:solidFill>
                <a:prstClr val="black"/>
              </a:solidFill>
              <a:latin typeface="Microsoft JhengHei" panose="020B0604030504040204" pitchFamily="34" charset="-120"/>
              <a:ea typeface="Microsoft JhengHei" panose="020B0604030504040204" pitchFamily="34" charset="-120"/>
            </a:endParaRPr>
          </a:p>
        </p:txBody>
      </p:sp>
      <p:cxnSp>
        <p:nvCxnSpPr>
          <p:cNvPr id="64" name="直線接點 63">
            <a:extLst>
              <a:ext uri="{FF2B5EF4-FFF2-40B4-BE49-F238E27FC236}">
                <a16:creationId xmlns:a16="http://schemas.microsoft.com/office/drawing/2014/main" id="{4B0F5C07-CFD4-4D22-A2A4-B06503DFDEAF}"/>
              </a:ext>
            </a:extLst>
          </p:cNvPr>
          <p:cNvCxnSpPr/>
          <p:nvPr/>
        </p:nvCxnSpPr>
        <p:spPr>
          <a:xfrm>
            <a:off x="4241788" y="3123367"/>
            <a:ext cx="5417" cy="273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ADE6C24D-3090-40BE-9005-3A9F8554747E}"/>
              </a:ext>
            </a:extLst>
          </p:cNvPr>
          <p:cNvCxnSpPr/>
          <p:nvPr/>
        </p:nvCxnSpPr>
        <p:spPr>
          <a:xfrm>
            <a:off x="4865739" y="3118297"/>
            <a:ext cx="5417" cy="273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弧形接點 20">
            <a:extLst>
              <a:ext uri="{FF2B5EF4-FFF2-40B4-BE49-F238E27FC236}">
                <a16:creationId xmlns:a16="http://schemas.microsoft.com/office/drawing/2014/main" id="{6DFD01C8-2C93-4ACD-9EC7-0E73F27C1EB9}"/>
              </a:ext>
            </a:extLst>
          </p:cNvPr>
          <p:cNvCxnSpPr>
            <a:cxnSpLocks/>
          </p:cNvCxnSpPr>
          <p:nvPr/>
        </p:nvCxnSpPr>
        <p:spPr>
          <a:xfrm rot="5400000" flipH="1" flipV="1">
            <a:off x="4415793" y="3410688"/>
            <a:ext cx="301322" cy="1"/>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84" name="文字方塊 83">
            <a:extLst>
              <a:ext uri="{FF2B5EF4-FFF2-40B4-BE49-F238E27FC236}">
                <a16:creationId xmlns:a16="http://schemas.microsoft.com/office/drawing/2014/main" id="{0ABC5B54-E18B-47E0-A2C6-7E5AB72361CB}"/>
              </a:ext>
            </a:extLst>
          </p:cNvPr>
          <p:cNvSpPr txBox="1"/>
          <p:nvPr/>
        </p:nvSpPr>
        <p:spPr>
          <a:xfrm>
            <a:off x="4746879" y="3410999"/>
            <a:ext cx="401975" cy="190436"/>
          </a:xfrm>
          <a:prstGeom prst="rect">
            <a:avLst/>
          </a:prstGeom>
          <a:noFill/>
        </p:spPr>
        <p:txBody>
          <a:bodyPr wrap="none" lIns="51406" tIns="25717" rIns="51406" bIns="25717" rtlCol="0">
            <a:spAutoFit/>
          </a:bodyPr>
          <a:lstStyle/>
          <a:p>
            <a:pPr defTabSz="514006">
              <a:defRPr/>
            </a:pPr>
            <a:r>
              <a:rPr lang="en-US" altLang="zh-TW" sz="900" i="1" kern="100" dirty="0" err="1">
                <a:solidFill>
                  <a:srgbClr val="000000"/>
                </a:solidFill>
                <a:latin typeface="Times New Roman" panose="02020603050405020304" pitchFamily="18" charset="0"/>
                <a:ea typeface="標楷體" panose="02010601000101010101" pitchFamily="2" charset="-120"/>
              </a:rPr>
              <a:t>y</a:t>
            </a:r>
            <a:r>
              <a:rPr lang="en-US" altLang="zh-TW" sz="900" i="1" kern="100" baseline="30000" dirty="0" err="1">
                <a:solidFill>
                  <a:srgbClr val="000000"/>
                </a:solidFill>
                <a:latin typeface="Times New Roman" panose="02020603050405020304" pitchFamily="18" charset="0"/>
                <a:ea typeface="標楷體" panose="02010601000101010101" pitchFamily="2" charset="-120"/>
              </a:rPr>
              <a:t>c</a:t>
            </a:r>
            <a:r>
              <a:rPr lang="en-US" altLang="zh-TW" sz="900" i="1" kern="100" baseline="30000" dirty="0">
                <a:solidFill>
                  <a:srgbClr val="000000"/>
                </a:solidFill>
                <a:latin typeface="Times New Roman" panose="02020603050405020304" pitchFamily="18" charset="0"/>
                <a:ea typeface="標楷體" panose="02010601000101010101" pitchFamily="2" charset="-120"/>
              </a:rPr>
              <a:t> </a:t>
            </a:r>
            <a:r>
              <a:rPr kumimoji="1" lang="en-US" altLang="zh-TW" sz="900" dirty="0">
                <a:solidFill>
                  <a:prstClr val="black"/>
                </a:solidFill>
                <a:latin typeface="Microsoft JhengHei" panose="020B0604030504040204" pitchFamily="34" charset="-120"/>
                <a:ea typeface="Microsoft JhengHei" panose="020B0604030504040204" pitchFamily="34" charset="-120"/>
              </a:rPr>
              <a:t>+</a:t>
            </a:r>
            <a:r>
              <a:rPr lang="en-US" altLang="zh-TW" sz="900" dirty="0">
                <a:solidFill>
                  <a:prstClr val="black"/>
                </a:solidFill>
                <a:latin typeface="微軟正黑體" panose="020B0604030504040204" pitchFamily="34" charset="-120"/>
                <a:ea typeface="微軟正黑體" panose="020B0604030504040204" pitchFamily="34" charset="-120"/>
                <a:sym typeface="Symbol"/>
              </a:rPr>
              <a:t> </a:t>
            </a:r>
            <a:r>
              <a:rPr kumimoji="1" lang="en-US" altLang="zh-TW" sz="900" dirty="0">
                <a:solidFill>
                  <a:prstClr val="black"/>
                </a:solidFill>
                <a:latin typeface="Microsoft JhengHei" panose="020B0604030504040204" pitchFamily="34" charset="-120"/>
                <a:ea typeface="Microsoft JhengHei" panose="020B0604030504040204" pitchFamily="34" charset="-120"/>
              </a:rPr>
              <a:t> </a:t>
            </a:r>
            <a:endParaRPr kumimoji="1" lang="zh-TW" altLang="en-US" sz="900" dirty="0">
              <a:solidFill>
                <a:prstClr val="black"/>
              </a:solidFill>
              <a:latin typeface="Microsoft JhengHei" panose="020B0604030504040204" pitchFamily="34" charset="-120"/>
              <a:ea typeface="Microsoft JhengHei" panose="020B0604030504040204" pitchFamily="34" charset="-120"/>
            </a:endParaRPr>
          </a:p>
        </p:txBody>
      </p:sp>
      <p:grpSp>
        <p:nvGrpSpPr>
          <p:cNvPr id="91" name="群組 90">
            <a:extLst>
              <a:ext uri="{FF2B5EF4-FFF2-40B4-BE49-F238E27FC236}">
                <a16:creationId xmlns:a16="http://schemas.microsoft.com/office/drawing/2014/main" id="{6EAF93E0-325E-4ECC-8C85-F2E09ED4A3DE}"/>
              </a:ext>
            </a:extLst>
          </p:cNvPr>
          <p:cNvGrpSpPr/>
          <p:nvPr/>
        </p:nvGrpSpPr>
        <p:grpSpPr>
          <a:xfrm>
            <a:off x="4354304" y="4626950"/>
            <a:ext cx="681767" cy="1110961"/>
            <a:chOff x="2028565" y="2097687"/>
            <a:chExt cx="909022" cy="1481281"/>
          </a:xfrm>
        </p:grpSpPr>
        <p:cxnSp>
          <p:nvCxnSpPr>
            <p:cNvPr id="101" name="弧形接點 18">
              <a:extLst>
                <a:ext uri="{FF2B5EF4-FFF2-40B4-BE49-F238E27FC236}">
                  <a16:creationId xmlns:a16="http://schemas.microsoft.com/office/drawing/2014/main" id="{7CE69C8D-CC2D-457D-96AC-DEA7B0AC2E85}"/>
                </a:ext>
              </a:extLst>
            </p:cNvPr>
            <p:cNvCxnSpPr/>
            <p:nvPr/>
          </p:nvCxnSpPr>
          <p:spPr>
            <a:xfrm rot="16200000" flipV="1">
              <a:off x="2133407" y="2999648"/>
              <a:ext cx="516222" cy="6118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2" name="弧形接點 20">
              <a:extLst>
                <a:ext uri="{FF2B5EF4-FFF2-40B4-BE49-F238E27FC236}">
                  <a16:creationId xmlns:a16="http://schemas.microsoft.com/office/drawing/2014/main" id="{95F0B788-89B3-4BC2-927E-04D22AA1AF1C}"/>
                </a:ext>
              </a:extLst>
            </p:cNvPr>
            <p:cNvCxnSpPr>
              <a:cxnSpLocks/>
              <a:stCxn id="103" idx="3"/>
            </p:cNvCxnSpPr>
            <p:nvPr/>
          </p:nvCxnSpPr>
          <p:spPr>
            <a:xfrm>
              <a:off x="2683018" y="2251575"/>
              <a:ext cx="254569" cy="51114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3" name="矩形 102">
                  <a:extLst>
                    <a:ext uri="{FF2B5EF4-FFF2-40B4-BE49-F238E27FC236}">
                      <a16:creationId xmlns:a16="http://schemas.microsoft.com/office/drawing/2014/main" id="{B68BE458-9D59-4140-8E6D-7EAE5500EB1D}"/>
                    </a:ext>
                  </a:extLst>
                </p:cNvPr>
                <p:cNvSpPr/>
                <p:nvPr/>
              </p:nvSpPr>
              <p:spPr>
                <a:xfrm>
                  <a:off x="2028565" y="2097687"/>
                  <a:ext cx="654453" cy="307776"/>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m:rPr>
                            <m:sty m:val="p"/>
                          </m:rPr>
                          <a:rPr lang="en-US" altLang="zh-TW" sz="900">
                            <a:solidFill>
                              <a:prstClr val="black"/>
                            </a:solidFill>
                            <a:latin typeface="Cambria Math" panose="02040503050406030204" pitchFamily="18" charset="0"/>
                            <a:ea typeface="微軟正黑體" panose="020B0604030504040204" pitchFamily="34" charset="-120"/>
                          </a:rPr>
                          <m:t>not</m:t>
                        </m:r>
                        <m:r>
                          <m:rPr>
                            <m:nor/>
                          </m:rPr>
                          <a:rPr lang="en-US" altLang="zh-TW" sz="900" i="1">
                            <a:solidFill>
                              <a:prstClr val="black"/>
                            </a:solidFill>
                            <a:latin typeface="Cambria Math" panose="02040503050406030204" pitchFamily="18" charset="0"/>
                            <a:ea typeface="微軟正黑體" panose="020B0604030504040204" pitchFamily="34" charset="-120"/>
                          </a:rPr>
                          <m:t> </m:t>
                        </m:r>
                        <m:r>
                          <m:rPr>
                            <m:nor/>
                          </m:rPr>
                          <a:rPr lang="en-US" altLang="zh-TW" sz="900" i="1" kern="100" dirty="0">
                            <a:solidFill>
                              <a:srgbClr val="000000"/>
                            </a:solidFill>
                            <a:latin typeface="Times New Roman" panose="02020603050405020304" pitchFamily="18" charset="0"/>
                            <a:ea typeface="標楷體" panose="02010601000101010101" pitchFamily="2" charset="-120"/>
                          </a:rPr>
                          <m:t>y</m:t>
                        </m:r>
                        <m:r>
                          <m:rPr>
                            <m:nor/>
                          </m:rPr>
                          <a:rPr lang="en-US" altLang="zh-TW" sz="900" i="1" kern="100" baseline="30000" dirty="0">
                            <a:solidFill>
                              <a:srgbClr val="000000"/>
                            </a:solidFill>
                            <a:latin typeface="Times New Roman" panose="02020603050405020304" pitchFamily="18" charset="0"/>
                            <a:ea typeface="標楷體" panose="02010601000101010101" pitchFamily="2" charset="-120"/>
                          </a:rPr>
                          <m:t>c</m:t>
                        </m:r>
                      </m:oMath>
                    </m:oMathPara>
                  </a14:m>
                  <a:endParaRPr lang="zh-TW" altLang="en-US" sz="900" dirty="0">
                    <a:solidFill>
                      <a:prstClr val="black"/>
                    </a:solidFill>
                  </a:endParaRPr>
                </a:p>
              </p:txBody>
            </p:sp>
          </mc:Choice>
          <mc:Fallback xmlns="">
            <p:sp>
              <p:nvSpPr>
                <p:cNvPr id="103" name="矩形 102">
                  <a:extLst>
                    <a:ext uri="{FF2B5EF4-FFF2-40B4-BE49-F238E27FC236}">
                      <a16:creationId xmlns:a16="http://schemas.microsoft.com/office/drawing/2014/main" id="{B68BE458-9D59-4140-8E6D-7EAE5500EB1D}"/>
                    </a:ext>
                  </a:extLst>
                </p:cNvPr>
                <p:cNvSpPr>
                  <a:spLocks noRot="1" noChangeAspect="1" noMove="1" noResize="1" noEditPoints="1" noAdjustHandles="1" noChangeArrowheads="1" noChangeShapeType="1" noTextEdit="1"/>
                </p:cNvSpPr>
                <p:nvPr/>
              </p:nvSpPr>
              <p:spPr>
                <a:xfrm>
                  <a:off x="2028565" y="2097687"/>
                  <a:ext cx="654453" cy="307776"/>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4" name="矩形 103">
                  <a:extLst>
                    <a:ext uri="{FF2B5EF4-FFF2-40B4-BE49-F238E27FC236}">
                      <a16:creationId xmlns:a16="http://schemas.microsoft.com/office/drawing/2014/main" id="{C9803110-B5AA-4049-9C87-5DFDCEAB6EA9}"/>
                    </a:ext>
                  </a:extLst>
                </p:cNvPr>
                <p:cNvSpPr/>
                <p:nvPr/>
              </p:nvSpPr>
              <p:spPr>
                <a:xfrm>
                  <a:off x="2267113" y="3271192"/>
                  <a:ext cx="402248" cy="307776"/>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m:rPr>
                            <m:nor/>
                          </m:rPr>
                          <a:rPr lang="en-US" altLang="zh-TW" sz="900" i="1" kern="100" dirty="0">
                            <a:solidFill>
                              <a:srgbClr val="000000"/>
                            </a:solidFill>
                            <a:latin typeface="Times New Roman" panose="02020603050405020304" pitchFamily="18" charset="0"/>
                            <a:ea typeface="標楷體" panose="02010601000101010101" pitchFamily="2" charset="-120"/>
                          </a:rPr>
                          <m:t>y</m:t>
                        </m:r>
                        <m:r>
                          <m:rPr>
                            <m:nor/>
                          </m:rPr>
                          <a:rPr lang="en-US" altLang="zh-TW" sz="900" i="1" kern="100" baseline="30000" dirty="0">
                            <a:solidFill>
                              <a:srgbClr val="000000"/>
                            </a:solidFill>
                            <a:latin typeface="Times New Roman" panose="02020603050405020304" pitchFamily="18" charset="0"/>
                            <a:ea typeface="標楷體" panose="02010601000101010101" pitchFamily="2" charset="-120"/>
                          </a:rPr>
                          <m:t>c</m:t>
                        </m:r>
                      </m:oMath>
                    </m:oMathPara>
                  </a14:m>
                  <a:endParaRPr lang="zh-TW" altLang="en-US" sz="900" dirty="0">
                    <a:solidFill>
                      <a:prstClr val="black"/>
                    </a:solidFill>
                  </a:endParaRPr>
                </a:p>
              </p:txBody>
            </p:sp>
          </mc:Choice>
          <mc:Fallback xmlns="">
            <p:sp>
              <p:nvSpPr>
                <p:cNvPr id="104" name="矩形 103">
                  <a:extLst>
                    <a:ext uri="{FF2B5EF4-FFF2-40B4-BE49-F238E27FC236}">
                      <a16:creationId xmlns:a16="http://schemas.microsoft.com/office/drawing/2014/main" id="{C9803110-B5AA-4049-9C87-5DFDCEAB6EA9}"/>
                    </a:ext>
                  </a:extLst>
                </p:cNvPr>
                <p:cNvSpPr>
                  <a:spLocks noRot="1" noChangeAspect="1" noMove="1" noResize="1" noEditPoints="1" noAdjustHandles="1" noChangeArrowheads="1" noChangeShapeType="1" noTextEdit="1"/>
                </p:cNvSpPr>
                <p:nvPr/>
              </p:nvSpPr>
              <p:spPr>
                <a:xfrm>
                  <a:off x="2267113" y="3271192"/>
                  <a:ext cx="402248" cy="307776"/>
                </a:xfrm>
                <a:prstGeom prst="rect">
                  <a:avLst/>
                </a:prstGeom>
                <a:blipFill>
                  <a:blip r:embed="rId4"/>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15" name="矩形 114">
                <a:extLst>
                  <a:ext uri="{FF2B5EF4-FFF2-40B4-BE49-F238E27FC236}">
                    <a16:creationId xmlns:a16="http://schemas.microsoft.com/office/drawing/2014/main" id="{4769753A-2B32-214B-B019-68BC2F7AC6AB}"/>
                  </a:ext>
                </a:extLst>
              </p:cNvPr>
              <p:cNvSpPr/>
              <p:nvPr/>
            </p:nvSpPr>
            <p:spPr>
              <a:xfrm>
                <a:off x="3196408" y="2468037"/>
                <a:ext cx="2720906" cy="369306"/>
              </a:xfrm>
              <a:prstGeom prst="rect">
                <a:avLst/>
              </a:prstGeom>
            </p:spPr>
            <p:txBody>
              <a:bodyPr wrap="square" lIns="91414" tIns="45707" rIns="91414" bIns="45707">
                <a:spAutoFit/>
              </a:bodyPr>
              <a:lstStyle/>
              <a:p>
                <a:pPr algn="ctr" fontAlgn="base">
                  <a:spcBef>
                    <a:spcPct val="0"/>
                  </a:spcBef>
                  <a:spcAft>
                    <a:spcPct val="0"/>
                  </a:spcAft>
                </a:pPr>
                <a:r>
                  <a:rPr lang="en-US" altLang="zh-TW" dirty="0">
                    <a:solidFill>
                      <a:prstClr val="black"/>
                    </a:solidFill>
                    <a:latin typeface="Calibri"/>
                    <a:ea typeface="新細明體" panose="02020500000000000000" pitchFamily="18" charset="-120"/>
                  </a:rPr>
                  <a:t>|</a:t>
                </a:r>
                <a14:m>
                  <m:oMath xmlns:m="http://schemas.openxmlformats.org/officeDocument/2006/math">
                    <m:r>
                      <a:rPr lang="en-US" altLang="zh-TW" i="1">
                        <a:solidFill>
                          <a:prstClr val="black"/>
                        </a:solidFill>
                        <a:latin typeface="Cambria Math" panose="02040503050406030204" pitchFamily="18" charset="0"/>
                      </a:rPr>
                      <m:t>𝑓</m:t>
                    </m:r>
                    <m:d>
                      <m:dPr>
                        <m:ctrlPr>
                          <a:rPr lang="en-US" altLang="zh-TW" i="1">
                            <a:solidFill>
                              <a:prstClr val="black"/>
                            </a:solidFill>
                            <a:latin typeface="Cambria Math" panose="02040503050406030204" pitchFamily="18" charset="0"/>
                          </a:rPr>
                        </m:ctrlPr>
                      </m:dPr>
                      <m:e>
                        <m:sSup>
                          <m:sSupPr>
                            <m:ctrlPr>
                              <a:rPr lang="en-US" altLang="zh-TW" i="1">
                                <a:solidFill>
                                  <a:prstClr val="black"/>
                                </a:solidFill>
                                <a:latin typeface="Cambria Math" panose="02040503050406030204" pitchFamily="18" charset="0"/>
                              </a:rPr>
                            </m:ctrlPr>
                          </m:sSupPr>
                          <m:e>
                            <m:r>
                              <a:rPr lang="en-US" altLang="zh-TW" b="1">
                                <a:solidFill>
                                  <a:prstClr val="black"/>
                                </a:solidFill>
                                <a:latin typeface="Cambria Math" panose="02040503050406030204" pitchFamily="18" charset="0"/>
                              </a:rPr>
                              <m:t>𝐱</m:t>
                            </m:r>
                          </m:e>
                          <m:sup>
                            <m:r>
                              <a:rPr lang="en-US" altLang="zh-TW" i="1">
                                <a:solidFill>
                                  <a:prstClr val="black"/>
                                </a:solidFill>
                                <a:latin typeface="Cambria Math" panose="02040503050406030204" pitchFamily="18" charset="0"/>
                              </a:rPr>
                              <m:t>𝑐</m:t>
                            </m:r>
                          </m:sup>
                        </m:sSup>
                        <m:r>
                          <a:rPr lang="en-US" altLang="zh-TW" i="1">
                            <a:solidFill>
                              <a:prstClr val="black"/>
                            </a:solidFill>
                            <a:latin typeface="Cambria Math" panose="02040503050406030204" pitchFamily="18" charset="0"/>
                          </a:rPr>
                          <m:t>,</m:t>
                        </m:r>
                        <m:r>
                          <a:rPr lang="en-US" altLang="zh-TW" b="1">
                            <a:solidFill>
                              <a:prstClr val="black"/>
                            </a:solidFill>
                            <a:latin typeface="Cambria Math" panose="02040503050406030204" pitchFamily="18" charset="0"/>
                          </a:rPr>
                          <m:t>𝐰</m:t>
                        </m:r>
                      </m:e>
                    </m:d>
                  </m:oMath>
                </a14:m>
                <a:r>
                  <a:rPr lang="en-US" altLang="zh-TW" dirty="0">
                    <a:solidFill>
                      <a:prstClr val="black"/>
                    </a:solidFill>
                    <a:latin typeface="微軟正黑體" panose="020B0604030504040204" pitchFamily="34" charset="-120"/>
                    <a:ea typeface="微軟正黑體" panose="020B0604030504040204" pitchFamily="34" charset="-120"/>
                    <a:sym typeface="Symbol"/>
                  </a:rPr>
                  <a:t>-</a:t>
                </a:r>
                <a:r>
                  <a:rPr lang="en-US" altLang="zh-TW" i="1" kern="100" dirty="0">
                    <a:solidFill>
                      <a:srgbClr val="000000"/>
                    </a:solidFill>
                    <a:latin typeface="Times New Roman" panose="02020603050405020304" pitchFamily="18" charset="0"/>
                    <a:ea typeface="標楷體" panose="02010601000101010101" pitchFamily="2" charset="-120"/>
                  </a:rPr>
                  <a:t> y</a:t>
                </a:r>
                <a:r>
                  <a:rPr lang="en-US" altLang="zh-TW" i="1" kern="100" baseline="30000" dirty="0">
                    <a:solidFill>
                      <a:srgbClr val="000000"/>
                    </a:solidFill>
                    <a:latin typeface="Times New Roman" panose="02020603050405020304" pitchFamily="18" charset="0"/>
                    <a:ea typeface="標楷體" panose="02010601000101010101" pitchFamily="2" charset="-120"/>
                  </a:rPr>
                  <a:t>c</a:t>
                </a:r>
                <a:r>
                  <a:rPr lang="en-US" altLang="zh-TW" dirty="0">
                    <a:solidFill>
                      <a:prstClr val="black"/>
                    </a:solidFill>
                    <a:latin typeface="微軟正黑體" panose="020B0604030504040204" pitchFamily="34" charset="-120"/>
                    <a:ea typeface="微軟正黑體" panose="020B0604030504040204" pitchFamily="34" charset="-120"/>
                    <a:sym typeface="Symbol"/>
                  </a:rPr>
                  <a:t>|   </a:t>
                </a:r>
                <a:r>
                  <a:rPr lang="en-US" altLang="zh-TW" dirty="0">
                    <a:solidFill>
                      <a:prstClr val="black"/>
                    </a:solidFill>
                    <a:latin typeface="微軟正黑體" panose="020B0604030504040204" pitchFamily="34" charset="-120"/>
                    <a:ea typeface="微軟正黑體" panose="020B0604030504040204" pitchFamily="34" charset="-120"/>
                    <a:sym typeface="Symbol" panose="05050102010706020507" pitchFamily="18" charset="2"/>
                  </a:rPr>
                  <a:t></a:t>
                </a:r>
                <a:r>
                  <a:rPr lang="zh-TW" altLang="en-US" dirty="0">
                    <a:solidFill>
                      <a:prstClr val="black"/>
                    </a:solidFill>
                    <a:latin typeface="微軟正黑體" panose="020B0604030504040204" pitchFamily="34" charset="-120"/>
                    <a:ea typeface="微軟正黑體" panose="020B0604030504040204" pitchFamily="34" charset="-120"/>
                    <a:sym typeface="Symbol"/>
                  </a:rPr>
                  <a:t> </a:t>
                </a:r>
                <a:r>
                  <a:rPr lang="en-US" altLang="zh-TW" i="1" dirty="0">
                    <a:solidFill>
                      <a:prstClr val="black"/>
                    </a:solidFill>
                    <a:latin typeface="微軟正黑體" panose="020B0604030504040204" pitchFamily="34" charset="-120"/>
                    <a:ea typeface="微軟正黑體" panose="020B0604030504040204" pitchFamily="34" charset="-120"/>
                    <a:sym typeface="Symbol"/>
                  </a:rPr>
                  <a:t>c</a:t>
                </a:r>
                <a:r>
                  <a:rPr lang="en-US" altLang="zh-TW" dirty="0">
                    <a:solidFill>
                      <a:prstClr val="black"/>
                    </a:solidFill>
                    <a:latin typeface="微軟正黑體" panose="020B0604030504040204" pitchFamily="34" charset="-120"/>
                    <a:ea typeface="微軟正黑體" panose="020B0604030504040204" pitchFamily="34" charset="-120"/>
                    <a:sym typeface="Symbol"/>
                  </a:rPr>
                  <a:t> </a:t>
                </a:r>
                <a14:m>
                  <m:oMath xmlns:m="http://schemas.openxmlformats.org/officeDocument/2006/math">
                    <m:r>
                      <a:rPr lang="en-US" altLang="zh-TW" b="1">
                        <a:solidFill>
                          <a:srgbClr val="000000">
                            <a:lumMod val="75000"/>
                            <a:lumOff val="25000"/>
                          </a:srgbClr>
                        </a:solidFill>
                        <a:latin typeface="Cambria Math" panose="02040503050406030204" pitchFamily="18" charset="0"/>
                        <a:ea typeface="Cambria Math" panose="02040503050406030204" pitchFamily="18" charset="0"/>
                      </a:rPr>
                      <m:t>𝐈</m:t>
                    </m:r>
                  </m:oMath>
                </a14:m>
                <a:endParaRPr lang="en-US" altLang="zh-TW" dirty="0">
                  <a:solidFill>
                    <a:prstClr val="black"/>
                  </a:solidFill>
                  <a:latin typeface="微軟正黑體" panose="020B0604030504040204" pitchFamily="34" charset="-120"/>
                  <a:ea typeface="微軟正黑體" panose="020B0604030504040204" pitchFamily="34" charset="-120"/>
                  <a:sym typeface="Symbol"/>
                </a:endParaRPr>
              </a:p>
            </p:txBody>
          </p:sp>
        </mc:Choice>
        <mc:Fallback xmlns="">
          <p:sp>
            <p:nvSpPr>
              <p:cNvPr id="115" name="矩形 114">
                <a:extLst>
                  <a:ext uri="{FF2B5EF4-FFF2-40B4-BE49-F238E27FC236}">
                    <a16:creationId xmlns:a16="http://schemas.microsoft.com/office/drawing/2014/main" id="{4769753A-2B32-214B-B019-68BC2F7AC6AB}"/>
                  </a:ext>
                </a:extLst>
              </p:cNvPr>
              <p:cNvSpPr>
                <a:spLocks noRot="1" noChangeAspect="1" noMove="1" noResize="1" noEditPoints="1" noAdjustHandles="1" noChangeArrowheads="1" noChangeShapeType="1" noTextEdit="1"/>
              </p:cNvSpPr>
              <p:nvPr/>
            </p:nvSpPr>
            <p:spPr>
              <a:xfrm>
                <a:off x="3196408" y="2468037"/>
                <a:ext cx="2720906" cy="369306"/>
              </a:xfrm>
              <a:prstGeom prst="rect">
                <a:avLst/>
              </a:prstGeom>
              <a:blipFill>
                <a:blip r:embed="rId5"/>
                <a:stretch>
                  <a:fillRect t="-13333" b="-26667"/>
                </a:stretch>
              </a:blipFill>
            </p:spPr>
            <p:txBody>
              <a:bodyPr/>
              <a:lstStyle/>
              <a:p>
                <a:r>
                  <a:rPr lang="zh-TW" altLang="en-US">
                    <a:noFill/>
                  </a:rPr>
                  <a:t> </a:t>
                </a:r>
              </a:p>
            </p:txBody>
          </p:sp>
        </mc:Fallback>
      </mc:AlternateContent>
      <p:sp>
        <p:nvSpPr>
          <p:cNvPr id="108" name="文字方塊 107">
            <a:extLst>
              <a:ext uri="{FF2B5EF4-FFF2-40B4-BE49-F238E27FC236}">
                <a16:creationId xmlns:a16="http://schemas.microsoft.com/office/drawing/2014/main" id="{0ABC5B54-E18B-47E0-A2C6-7E5AB72361CB}"/>
              </a:ext>
            </a:extLst>
          </p:cNvPr>
          <p:cNvSpPr txBox="1"/>
          <p:nvPr/>
        </p:nvSpPr>
        <p:spPr>
          <a:xfrm>
            <a:off x="4085269" y="3412687"/>
            <a:ext cx="366709" cy="190436"/>
          </a:xfrm>
          <a:prstGeom prst="rect">
            <a:avLst/>
          </a:prstGeom>
          <a:noFill/>
        </p:spPr>
        <p:txBody>
          <a:bodyPr wrap="none" lIns="51406" tIns="25717" rIns="51406" bIns="25717" rtlCol="0">
            <a:spAutoFit/>
          </a:bodyPr>
          <a:lstStyle/>
          <a:p>
            <a:pPr defTabSz="514006">
              <a:defRPr/>
            </a:pPr>
            <a:r>
              <a:rPr lang="en-US" altLang="zh-TW" sz="900" i="1" kern="100" dirty="0" err="1">
                <a:solidFill>
                  <a:srgbClr val="000000"/>
                </a:solidFill>
                <a:latin typeface="Times New Roman" panose="02020603050405020304" pitchFamily="18" charset="0"/>
                <a:ea typeface="標楷體" panose="02010601000101010101" pitchFamily="2" charset="-120"/>
              </a:rPr>
              <a:t>y</a:t>
            </a:r>
            <a:r>
              <a:rPr lang="en-US" altLang="zh-TW" sz="900" i="1" kern="100" baseline="30000" dirty="0" err="1">
                <a:solidFill>
                  <a:srgbClr val="000000"/>
                </a:solidFill>
                <a:latin typeface="Times New Roman" panose="02020603050405020304" pitchFamily="18" charset="0"/>
                <a:ea typeface="標楷體" panose="02010601000101010101" pitchFamily="2" charset="-120"/>
              </a:rPr>
              <a:t>c</a:t>
            </a:r>
            <a:r>
              <a:rPr lang="en-US" altLang="zh-TW" sz="900" i="1" kern="100" baseline="30000" dirty="0">
                <a:solidFill>
                  <a:srgbClr val="000000"/>
                </a:solidFill>
                <a:latin typeface="Times New Roman" panose="02020603050405020304" pitchFamily="18" charset="0"/>
                <a:ea typeface="標楷體" panose="02010601000101010101" pitchFamily="2" charset="-120"/>
              </a:rPr>
              <a:t> </a:t>
            </a:r>
            <a:r>
              <a:rPr kumimoji="1" lang="en-US" altLang="zh-TW" sz="900" dirty="0">
                <a:solidFill>
                  <a:prstClr val="black"/>
                </a:solidFill>
                <a:latin typeface="Microsoft JhengHei" panose="020B0604030504040204" pitchFamily="34" charset="-120"/>
                <a:ea typeface="Microsoft JhengHei" panose="020B0604030504040204" pitchFamily="34" charset="-120"/>
              </a:rPr>
              <a:t>-</a:t>
            </a:r>
            <a:r>
              <a:rPr lang="en-US" altLang="zh-TW" sz="900" dirty="0">
                <a:solidFill>
                  <a:prstClr val="black"/>
                </a:solidFill>
                <a:latin typeface="微軟正黑體" panose="020B0604030504040204" pitchFamily="34" charset="-120"/>
                <a:ea typeface="微軟正黑體" panose="020B0604030504040204" pitchFamily="34" charset="-120"/>
                <a:sym typeface="Symbol"/>
              </a:rPr>
              <a:t> </a:t>
            </a:r>
            <a:r>
              <a:rPr kumimoji="1" lang="en-US" altLang="zh-TW" sz="900" dirty="0">
                <a:solidFill>
                  <a:prstClr val="black"/>
                </a:solidFill>
                <a:latin typeface="Microsoft JhengHei" panose="020B0604030504040204" pitchFamily="34" charset="-120"/>
                <a:ea typeface="Microsoft JhengHei" panose="020B0604030504040204" pitchFamily="34" charset="-120"/>
              </a:rPr>
              <a:t> </a:t>
            </a:r>
            <a:endParaRPr kumimoji="1" lang="zh-TW" altLang="en-US" sz="900" dirty="0">
              <a:solidFill>
                <a:prstClr val="black"/>
              </a:solidFill>
              <a:latin typeface="Microsoft JhengHei" panose="020B0604030504040204" pitchFamily="34" charset="-120"/>
              <a:ea typeface="Microsoft JhengHei" panose="020B0604030504040204" pitchFamily="34" charset="-120"/>
            </a:endParaRPr>
          </a:p>
        </p:txBody>
      </p:sp>
      <p:cxnSp>
        <p:nvCxnSpPr>
          <p:cNvPr id="110" name="直線單箭頭接點 5">
            <a:extLst>
              <a:ext uri="{FF2B5EF4-FFF2-40B4-BE49-F238E27FC236}">
                <a16:creationId xmlns:a16="http://schemas.microsoft.com/office/drawing/2014/main" id="{9D90BD84-ABEC-4336-A490-BE12D7696E54}"/>
              </a:ext>
            </a:extLst>
          </p:cNvPr>
          <p:cNvCxnSpPr/>
          <p:nvPr/>
        </p:nvCxnSpPr>
        <p:spPr>
          <a:xfrm>
            <a:off x="3412747" y="5125722"/>
            <a:ext cx="2225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8" name="矩形 117">
                <a:extLst>
                  <a:ext uri="{FF2B5EF4-FFF2-40B4-BE49-F238E27FC236}">
                    <a16:creationId xmlns:a16="http://schemas.microsoft.com/office/drawing/2014/main" id="{F728A919-D027-4E1B-91E9-FFB95062D88C}"/>
                  </a:ext>
                </a:extLst>
              </p:cNvPr>
              <p:cNvSpPr/>
              <p:nvPr/>
            </p:nvSpPr>
            <p:spPr>
              <a:xfrm>
                <a:off x="5490555" y="5125749"/>
                <a:ext cx="185313" cy="173188"/>
              </a:xfrm>
              <a:prstGeom prst="rect">
                <a:avLst/>
              </a:prstGeom>
            </p:spPr>
            <p:txBody>
              <a:bodyPr wrap="none" lIns="51406" tIns="25717" rIns="51406" bIns="25717">
                <a:spAutoFit/>
              </a:bodyPr>
              <a:lstStyle/>
              <a:p>
                <a:pPr defTabSz="514006">
                  <a:defRPr/>
                </a:pPr>
                <a14:m>
                  <m:oMathPara xmlns:m="http://schemas.openxmlformats.org/officeDocument/2006/math">
                    <m:oMathParaPr>
                      <m:jc m:val="centerGroup"/>
                    </m:oMathParaPr>
                    <m:oMath xmlns:m="http://schemas.openxmlformats.org/officeDocument/2006/math">
                      <m:r>
                        <a:rPr lang="en-US" altLang="zh-TW" sz="788" i="1">
                          <a:solidFill>
                            <a:prstClr val="black"/>
                          </a:solidFill>
                          <a:latin typeface="Cambria Math" panose="02040503050406030204" pitchFamily="18" charset="0"/>
                        </a:rPr>
                        <m:t>𝑓</m:t>
                      </m:r>
                    </m:oMath>
                  </m:oMathPara>
                </a14:m>
                <a:endParaRPr lang="zh-TW" altLang="en-US" sz="788" dirty="0">
                  <a:solidFill>
                    <a:prstClr val="black"/>
                  </a:solidFill>
                  <a:latin typeface="Calibri Light"/>
                  <a:ea typeface="微软雅黑 Light"/>
                </a:endParaRPr>
              </a:p>
            </p:txBody>
          </p:sp>
        </mc:Choice>
        <mc:Fallback xmlns="">
          <p:sp>
            <p:nvSpPr>
              <p:cNvPr id="118" name="矩形 117">
                <a:extLst>
                  <a:ext uri="{FF2B5EF4-FFF2-40B4-BE49-F238E27FC236}">
                    <a16:creationId xmlns:a16="http://schemas.microsoft.com/office/drawing/2014/main" id="{F728A919-D027-4E1B-91E9-FFB95062D88C}"/>
                  </a:ext>
                </a:extLst>
              </p:cNvPr>
              <p:cNvSpPr>
                <a:spLocks noRot="1" noChangeAspect="1" noMove="1" noResize="1" noEditPoints="1" noAdjustHandles="1" noChangeArrowheads="1" noChangeShapeType="1" noTextEdit="1"/>
              </p:cNvSpPr>
              <p:nvPr/>
            </p:nvSpPr>
            <p:spPr>
              <a:xfrm>
                <a:off x="5490555" y="5125749"/>
                <a:ext cx="185313" cy="173188"/>
              </a:xfrm>
              <a:prstGeom prst="rect">
                <a:avLst/>
              </a:prstGeom>
              <a:blipFill>
                <a:blip r:embed="rId2"/>
                <a:stretch>
                  <a:fillRect b="-7143"/>
                </a:stretch>
              </a:blipFill>
            </p:spPr>
            <p:txBody>
              <a:bodyPr/>
              <a:lstStyle/>
              <a:p>
                <a:r>
                  <a:rPr lang="zh-TW" altLang="en-US">
                    <a:noFill/>
                  </a:rPr>
                  <a:t> </a:t>
                </a:r>
              </a:p>
            </p:txBody>
          </p:sp>
        </mc:Fallback>
      </mc:AlternateContent>
      <p:cxnSp>
        <p:nvCxnSpPr>
          <p:cNvPr id="120" name="直線接點 119">
            <a:extLst>
              <a:ext uri="{FF2B5EF4-FFF2-40B4-BE49-F238E27FC236}">
                <a16:creationId xmlns:a16="http://schemas.microsoft.com/office/drawing/2014/main" id="{4B0F5C07-CFD4-4D22-A2A4-B06503DFDEAF}"/>
              </a:ext>
            </a:extLst>
          </p:cNvPr>
          <p:cNvCxnSpPr/>
          <p:nvPr/>
        </p:nvCxnSpPr>
        <p:spPr>
          <a:xfrm>
            <a:off x="4282677" y="5018037"/>
            <a:ext cx="5417" cy="273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接點 120">
            <a:extLst>
              <a:ext uri="{FF2B5EF4-FFF2-40B4-BE49-F238E27FC236}">
                <a16:creationId xmlns:a16="http://schemas.microsoft.com/office/drawing/2014/main" id="{ADE6C24D-3090-40BE-9005-3A9F8554747E}"/>
              </a:ext>
            </a:extLst>
          </p:cNvPr>
          <p:cNvCxnSpPr/>
          <p:nvPr/>
        </p:nvCxnSpPr>
        <p:spPr>
          <a:xfrm>
            <a:off x="4906627" y="5012967"/>
            <a:ext cx="5417" cy="27332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0ABC5B54-E18B-47E0-A2C6-7E5AB72361CB}"/>
              </a:ext>
            </a:extLst>
          </p:cNvPr>
          <p:cNvSpPr txBox="1"/>
          <p:nvPr/>
        </p:nvSpPr>
        <p:spPr>
          <a:xfrm>
            <a:off x="4787767" y="5305669"/>
            <a:ext cx="401975" cy="190436"/>
          </a:xfrm>
          <a:prstGeom prst="rect">
            <a:avLst/>
          </a:prstGeom>
          <a:noFill/>
        </p:spPr>
        <p:txBody>
          <a:bodyPr wrap="none" lIns="51406" tIns="25717" rIns="51406" bIns="25717" rtlCol="0">
            <a:spAutoFit/>
          </a:bodyPr>
          <a:lstStyle/>
          <a:p>
            <a:pPr defTabSz="514006">
              <a:defRPr/>
            </a:pPr>
            <a:r>
              <a:rPr lang="en-US" altLang="zh-TW" sz="900" i="1" kern="100" dirty="0" err="1">
                <a:solidFill>
                  <a:srgbClr val="000000"/>
                </a:solidFill>
                <a:latin typeface="Times New Roman" panose="02020603050405020304" pitchFamily="18" charset="0"/>
                <a:ea typeface="標楷體" panose="02010601000101010101" pitchFamily="2" charset="-120"/>
              </a:rPr>
              <a:t>y</a:t>
            </a:r>
            <a:r>
              <a:rPr lang="en-US" altLang="zh-TW" sz="900" i="1" kern="100" baseline="30000" dirty="0" err="1">
                <a:solidFill>
                  <a:srgbClr val="000000"/>
                </a:solidFill>
                <a:latin typeface="Times New Roman" panose="02020603050405020304" pitchFamily="18" charset="0"/>
                <a:ea typeface="標楷體" panose="02010601000101010101" pitchFamily="2" charset="-120"/>
              </a:rPr>
              <a:t>c</a:t>
            </a:r>
            <a:r>
              <a:rPr lang="en-US" altLang="zh-TW" sz="900" i="1" kern="100" baseline="30000" dirty="0">
                <a:solidFill>
                  <a:srgbClr val="000000"/>
                </a:solidFill>
                <a:latin typeface="Times New Roman" panose="02020603050405020304" pitchFamily="18" charset="0"/>
                <a:ea typeface="標楷體" panose="02010601000101010101" pitchFamily="2" charset="-120"/>
              </a:rPr>
              <a:t> </a:t>
            </a:r>
            <a:r>
              <a:rPr kumimoji="1" lang="en-US" altLang="zh-TW" sz="900" dirty="0">
                <a:solidFill>
                  <a:prstClr val="black"/>
                </a:solidFill>
                <a:latin typeface="Microsoft JhengHei" panose="020B0604030504040204" pitchFamily="34" charset="-120"/>
                <a:ea typeface="Microsoft JhengHei" panose="020B0604030504040204" pitchFamily="34" charset="-120"/>
              </a:rPr>
              <a:t>+</a:t>
            </a:r>
            <a:r>
              <a:rPr lang="en-US" altLang="zh-TW" sz="900" dirty="0">
                <a:solidFill>
                  <a:prstClr val="black"/>
                </a:solidFill>
                <a:latin typeface="微軟正黑體" panose="020B0604030504040204" pitchFamily="34" charset="-120"/>
                <a:ea typeface="微軟正黑體" panose="020B0604030504040204" pitchFamily="34" charset="-120"/>
                <a:sym typeface="Symbol"/>
              </a:rPr>
              <a:t> </a:t>
            </a:r>
            <a:r>
              <a:rPr kumimoji="1" lang="en-US" altLang="zh-TW" sz="900" dirty="0">
                <a:solidFill>
                  <a:prstClr val="black"/>
                </a:solidFill>
                <a:latin typeface="Microsoft JhengHei" panose="020B0604030504040204" pitchFamily="34" charset="-120"/>
                <a:ea typeface="Microsoft JhengHei" panose="020B0604030504040204" pitchFamily="34" charset="-120"/>
              </a:rPr>
              <a:t> </a:t>
            </a:r>
            <a:endParaRPr kumimoji="1" lang="zh-TW" altLang="en-US" sz="900" dirty="0">
              <a:solidFill>
                <a:prstClr val="black"/>
              </a:solidFill>
              <a:latin typeface="Microsoft JhengHei" panose="020B0604030504040204" pitchFamily="34" charset="-120"/>
              <a:ea typeface="Microsoft JhengHei" panose="020B0604030504040204" pitchFamily="34" charset="-120"/>
            </a:endParaRPr>
          </a:p>
        </p:txBody>
      </p:sp>
      <p:sp>
        <p:nvSpPr>
          <p:cNvPr id="124" name="文字方塊 123">
            <a:extLst>
              <a:ext uri="{FF2B5EF4-FFF2-40B4-BE49-F238E27FC236}">
                <a16:creationId xmlns:a16="http://schemas.microsoft.com/office/drawing/2014/main" id="{0ABC5B54-E18B-47E0-A2C6-7E5AB72361CB}"/>
              </a:ext>
            </a:extLst>
          </p:cNvPr>
          <p:cNvSpPr txBox="1"/>
          <p:nvPr/>
        </p:nvSpPr>
        <p:spPr>
          <a:xfrm>
            <a:off x="4126158" y="5307356"/>
            <a:ext cx="366709" cy="190436"/>
          </a:xfrm>
          <a:prstGeom prst="rect">
            <a:avLst/>
          </a:prstGeom>
          <a:noFill/>
        </p:spPr>
        <p:txBody>
          <a:bodyPr wrap="none" lIns="51406" tIns="25717" rIns="51406" bIns="25717" rtlCol="0">
            <a:spAutoFit/>
          </a:bodyPr>
          <a:lstStyle/>
          <a:p>
            <a:pPr defTabSz="514006">
              <a:defRPr/>
            </a:pPr>
            <a:r>
              <a:rPr lang="en-US" altLang="zh-TW" sz="900" i="1" kern="100" dirty="0" err="1">
                <a:solidFill>
                  <a:srgbClr val="000000"/>
                </a:solidFill>
                <a:latin typeface="Times New Roman" panose="02020603050405020304" pitchFamily="18" charset="0"/>
                <a:ea typeface="標楷體" panose="02010601000101010101" pitchFamily="2" charset="-120"/>
              </a:rPr>
              <a:t>y</a:t>
            </a:r>
            <a:r>
              <a:rPr lang="en-US" altLang="zh-TW" sz="900" i="1" kern="100" baseline="30000" dirty="0" err="1">
                <a:solidFill>
                  <a:srgbClr val="000000"/>
                </a:solidFill>
                <a:latin typeface="Times New Roman" panose="02020603050405020304" pitchFamily="18" charset="0"/>
                <a:ea typeface="標楷體" panose="02010601000101010101" pitchFamily="2" charset="-120"/>
              </a:rPr>
              <a:t>c</a:t>
            </a:r>
            <a:r>
              <a:rPr lang="en-US" altLang="zh-TW" sz="900" i="1" kern="100" baseline="30000" dirty="0">
                <a:solidFill>
                  <a:srgbClr val="000000"/>
                </a:solidFill>
                <a:latin typeface="Times New Roman" panose="02020603050405020304" pitchFamily="18" charset="0"/>
                <a:ea typeface="標楷體" panose="02010601000101010101" pitchFamily="2" charset="-120"/>
              </a:rPr>
              <a:t> </a:t>
            </a:r>
            <a:r>
              <a:rPr kumimoji="1" lang="en-US" altLang="zh-TW" sz="900" dirty="0">
                <a:solidFill>
                  <a:prstClr val="black"/>
                </a:solidFill>
                <a:latin typeface="Microsoft JhengHei" panose="020B0604030504040204" pitchFamily="34" charset="-120"/>
                <a:ea typeface="Microsoft JhengHei" panose="020B0604030504040204" pitchFamily="34" charset="-120"/>
              </a:rPr>
              <a:t>-</a:t>
            </a:r>
            <a:r>
              <a:rPr lang="en-US" altLang="zh-TW" sz="900" dirty="0">
                <a:solidFill>
                  <a:prstClr val="black"/>
                </a:solidFill>
                <a:latin typeface="微軟正黑體" panose="020B0604030504040204" pitchFamily="34" charset="-120"/>
                <a:ea typeface="微軟正黑體" panose="020B0604030504040204" pitchFamily="34" charset="-120"/>
                <a:sym typeface="Symbol"/>
              </a:rPr>
              <a:t> </a:t>
            </a:r>
            <a:r>
              <a:rPr kumimoji="1" lang="en-US" altLang="zh-TW" sz="900" dirty="0">
                <a:solidFill>
                  <a:prstClr val="black"/>
                </a:solidFill>
                <a:latin typeface="Microsoft JhengHei" panose="020B0604030504040204" pitchFamily="34" charset="-120"/>
                <a:ea typeface="Microsoft JhengHei" panose="020B0604030504040204" pitchFamily="34" charset="-120"/>
              </a:rPr>
              <a:t> </a:t>
            </a:r>
            <a:endParaRPr kumimoji="1" lang="zh-TW" altLang="en-US" sz="900" dirty="0">
              <a:solidFill>
                <a:prstClr val="black"/>
              </a:solidFill>
              <a:latin typeface="Microsoft JhengHei" panose="020B0604030504040204" pitchFamily="34" charset="-120"/>
              <a:ea typeface="Microsoft JhengHei" panose="020B0604030504040204" pitchFamily="34" charset="-120"/>
            </a:endParaRPr>
          </a:p>
        </p:txBody>
      </p:sp>
      <p:cxnSp>
        <p:nvCxnSpPr>
          <p:cNvPr id="125" name="弧形接點 20">
            <a:extLst>
              <a:ext uri="{FF2B5EF4-FFF2-40B4-BE49-F238E27FC236}">
                <a16:creationId xmlns:a16="http://schemas.microsoft.com/office/drawing/2014/main" id="{95F0B788-89B3-4BC2-927E-04D22AA1AF1C}"/>
              </a:ext>
            </a:extLst>
          </p:cNvPr>
          <p:cNvCxnSpPr>
            <a:cxnSpLocks/>
            <a:stCxn id="103" idx="1"/>
          </p:cNvCxnSpPr>
          <p:nvPr/>
        </p:nvCxnSpPr>
        <p:spPr>
          <a:xfrm rot="10800000" flipV="1">
            <a:off x="4131650" y="4742366"/>
            <a:ext cx="222655" cy="35736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26" name="標題 1">
            <a:extLst>
              <a:ext uri="{FF2B5EF4-FFF2-40B4-BE49-F238E27FC236}">
                <a16:creationId xmlns:a16="http://schemas.microsoft.com/office/drawing/2014/main" id="{AF8E55CF-ACC6-4B29-9722-046D1A48071E}"/>
              </a:ext>
            </a:extLst>
          </p:cNvPr>
          <p:cNvSpPr txBox="1">
            <a:spLocks/>
          </p:cNvSpPr>
          <p:nvPr/>
        </p:nvSpPr>
        <p:spPr bwMode="auto">
          <a:xfrm>
            <a:off x="1493658" y="3969061"/>
            <a:ext cx="6164442" cy="642784"/>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n-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TW" sz="3300" dirty="0">
                <a:solidFill>
                  <a:prstClr val="black"/>
                </a:solidFill>
                <a:latin typeface="Calibri"/>
                <a:ea typeface="新細明體" panose="02020500000000000000" pitchFamily="18" charset="-120"/>
              </a:rPr>
              <a:t>The inferencing mechanism</a:t>
            </a:r>
            <a:endParaRPr lang="zh-TW" altLang="en-US" sz="3300" dirty="0">
              <a:solidFill>
                <a:prstClr val="black"/>
              </a:solidFill>
              <a:latin typeface="Calibri"/>
              <a:ea typeface="新細明體" panose="02020500000000000000" pitchFamily="18" charset="-120"/>
            </a:endParaRPr>
          </a:p>
        </p:txBody>
      </p:sp>
      <p:sp>
        <p:nvSpPr>
          <p:cNvPr id="29" name="標題 1">
            <a:extLst>
              <a:ext uri="{FF2B5EF4-FFF2-40B4-BE49-F238E27FC236}">
                <a16:creationId xmlns:a16="http://schemas.microsoft.com/office/drawing/2014/main" id="{DD80563D-BEAD-43CE-BF84-C1A635CF12C2}"/>
              </a:ext>
            </a:extLst>
          </p:cNvPr>
          <p:cNvSpPr txBox="1">
            <a:spLocks/>
          </p:cNvSpPr>
          <p:nvPr/>
        </p:nvSpPr>
        <p:spPr bwMode="auto">
          <a:xfrm>
            <a:off x="1493658" y="1857673"/>
            <a:ext cx="6164442" cy="642784"/>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n-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TW" sz="3300" dirty="0">
                <a:solidFill>
                  <a:prstClr val="black"/>
                </a:solidFill>
                <a:latin typeface="Calibri"/>
                <a:ea typeface="新細明體" panose="02020500000000000000" pitchFamily="18" charset="-120"/>
              </a:rPr>
              <a:t>The learning goal</a:t>
            </a:r>
            <a:endParaRPr lang="zh-TW" altLang="en-US" sz="3300" dirty="0">
              <a:solidFill>
                <a:prstClr val="black"/>
              </a:solidFill>
              <a:latin typeface="Calibri"/>
              <a:ea typeface="新細明體" panose="02020500000000000000" pitchFamily="18" charset="-120"/>
            </a:endParaRPr>
          </a:p>
        </p:txBody>
      </p:sp>
      <mc:AlternateContent xmlns:mc="http://schemas.openxmlformats.org/markup-compatibility/2006" xmlns:a14="http://schemas.microsoft.com/office/drawing/2010/main">
        <mc:Choice Requires="a14">
          <p:sp>
            <p:nvSpPr>
              <p:cNvPr id="28" name="矩形圖說文字 7">
                <a:extLst>
                  <a:ext uri="{FF2B5EF4-FFF2-40B4-BE49-F238E27FC236}">
                    <a16:creationId xmlns:a16="http://schemas.microsoft.com/office/drawing/2014/main" id="{2903B3F5-5273-4E4F-ACBA-AD72229D8E86}"/>
                  </a:ext>
                </a:extLst>
              </p:cNvPr>
              <p:cNvSpPr/>
              <p:nvPr/>
            </p:nvSpPr>
            <p:spPr>
              <a:xfrm>
                <a:off x="457084" y="5870272"/>
                <a:ext cx="7704856" cy="716258"/>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rtlCol="0" anchor="ctr"/>
              <a:lstStyle/>
              <a:p>
                <a:pPr>
                  <a:defRPr/>
                </a:pPr>
                <a:r>
                  <a:rPr lang="en-US" altLang="zh-TW" sz="1600" dirty="0">
                    <a:solidFill>
                      <a:prstClr val="black"/>
                    </a:solidFill>
                    <a:latin typeface="微軟正黑體" panose="020B0604030504040204" pitchFamily="34" charset="-120"/>
                    <a:ea typeface="微軟正黑體" panose="020B0604030504040204" pitchFamily="34" charset="-120"/>
                  </a:rPr>
                  <a:t>This learning goal and the associated inferencing mechanism is similar to LGT1: </a:t>
                </a:r>
                <a:r>
                  <a:rPr lang="en-US" altLang="zh-TW" sz="1600" dirty="0">
                    <a:solidFill>
                      <a:prstClr val="black"/>
                    </a:solidFill>
                  </a:rPr>
                  <a:t>|</a:t>
                </a:r>
                <a14:m>
                  <m:oMath xmlns:m="http://schemas.openxmlformats.org/officeDocument/2006/math">
                    <m:r>
                      <a:rPr lang="en-US" altLang="zh-TW" sz="1600" i="1">
                        <a:solidFill>
                          <a:prstClr val="black"/>
                        </a:solidFill>
                        <a:latin typeface="Cambria Math" panose="02040503050406030204" pitchFamily="18" charset="0"/>
                      </a:rPr>
                      <m:t>𝑓</m:t>
                    </m:r>
                    <m:d>
                      <m:dPr>
                        <m:ctrlPr>
                          <a:rPr lang="en-US" altLang="zh-TW" sz="1600" i="1">
                            <a:solidFill>
                              <a:prstClr val="black"/>
                            </a:solidFill>
                            <a:latin typeface="Cambria Math" panose="02040503050406030204" pitchFamily="18" charset="0"/>
                          </a:rPr>
                        </m:ctrlPr>
                      </m:dPr>
                      <m:e>
                        <m:sSup>
                          <m:sSupPr>
                            <m:ctrlPr>
                              <a:rPr lang="en-US" altLang="zh-TW" sz="1600" i="1">
                                <a:solidFill>
                                  <a:prstClr val="black"/>
                                </a:solidFill>
                                <a:latin typeface="Cambria Math" panose="02040503050406030204" pitchFamily="18" charset="0"/>
                              </a:rPr>
                            </m:ctrlPr>
                          </m:sSupPr>
                          <m:e>
                            <m:r>
                              <a:rPr lang="en-US" altLang="zh-TW" sz="1600" b="1">
                                <a:solidFill>
                                  <a:prstClr val="black"/>
                                </a:solidFill>
                                <a:latin typeface="Cambria Math" panose="02040503050406030204" pitchFamily="18" charset="0"/>
                              </a:rPr>
                              <m:t>𝐱</m:t>
                            </m:r>
                          </m:e>
                          <m:sup>
                            <m:r>
                              <a:rPr lang="en-US" altLang="zh-TW" sz="1600" i="1">
                                <a:solidFill>
                                  <a:prstClr val="black"/>
                                </a:solidFill>
                                <a:latin typeface="Cambria Math" panose="02040503050406030204" pitchFamily="18" charset="0"/>
                              </a:rPr>
                              <m:t>𝑐</m:t>
                            </m:r>
                          </m:sup>
                        </m:sSup>
                        <m:r>
                          <a:rPr lang="en-US" altLang="zh-TW" sz="1600" i="1">
                            <a:solidFill>
                              <a:prstClr val="black"/>
                            </a:solidFill>
                            <a:latin typeface="Cambria Math" panose="02040503050406030204" pitchFamily="18" charset="0"/>
                          </a:rPr>
                          <m:t>,</m:t>
                        </m:r>
                        <m:r>
                          <a:rPr lang="en-US" altLang="zh-TW" sz="1600" b="1">
                            <a:solidFill>
                              <a:prstClr val="black"/>
                            </a:solidFill>
                            <a:latin typeface="Cambria Math" panose="02040503050406030204" pitchFamily="18" charset="0"/>
                          </a:rPr>
                          <m:t>𝐰</m:t>
                        </m:r>
                      </m:e>
                    </m:d>
                  </m:oMath>
                </a14:m>
                <a:r>
                  <a:rPr lang="en-US" altLang="zh-TW" sz="1600" dirty="0">
                    <a:solidFill>
                      <a:prstClr val="black"/>
                    </a:solidFill>
                    <a:latin typeface="微軟正黑體" panose="020B0604030504040204" pitchFamily="34" charset="-120"/>
                    <a:ea typeface="微軟正黑體" panose="020B0604030504040204" pitchFamily="34" charset="-120"/>
                    <a:sym typeface="Symbol"/>
                  </a:rPr>
                  <a:t>-1|   </a:t>
                </a:r>
                <a:r>
                  <a:rPr lang="en-US" altLang="zh-TW" sz="1600" dirty="0">
                    <a:solidFill>
                      <a:prstClr val="black"/>
                    </a:solidFill>
                    <a:latin typeface="微軟正黑體" panose="020B0604030504040204" pitchFamily="34" charset="-120"/>
                    <a:ea typeface="微軟正黑體" panose="020B0604030504040204" pitchFamily="34" charset="-120"/>
                    <a:sym typeface="Symbol" panose="05050102010706020507" pitchFamily="18" charset="2"/>
                  </a:rPr>
                  <a:t></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a:t>
                </a:r>
                <a:r>
                  <a:rPr lang="en-US" altLang="zh-TW" sz="1600" i="1" dirty="0">
                    <a:solidFill>
                      <a:prstClr val="black"/>
                    </a:solidFill>
                    <a:latin typeface="微軟正黑體" panose="020B0604030504040204" pitchFamily="34" charset="-120"/>
                    <a:ea typeface="微軟正黑體" panose="020B0604030504040204" pitchFamily="34" charset="-120"/>
                    <a:sym typeface="Symbol"/>
                  </a:rPr>
                  <a:t>c</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a:t>
                </a:r>
                <a14:m>
                  <m:oMath xmlns:m="http://schemas.openxmlformats.org/officeDocument/2006/math">
                    <m:sSub>
                      <m:sSubPr>
                        <m:ctrlP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600"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t>1</m:t>
                        </m:r>
                      </m:sub>
                    </m:sSub>
                  </m:oMath>
                </a14:m>
                <a:r>
                  <a:rPr lang="en-US" altLang="zh-TW" sz="1600" dirty="0">
                    <a:solidFill>
                      <a:prstClr val="black"/>
                    </a:solidFill>
                  </a:rPr>
                  <a:t> </a:t>
                </a:r>
                <a:r>
                  <a:rPr lang="en-US" altLang="zh-TW" sz="1600" dirty="0">
                    <a:solidFill>
                      <a:prstClr val="black"/>
                    </a:solidFill>
                    <a:latin typeface="微軟正黑體" panose="020B0604030504040204" pitchFamily="34" charset="-120"/>
                    <a:ea typeface="微軟正黑體" panose="020B0604030504040204" pitchFamily="34" charset="-120"/>
                  </a:rPr>
                  <a:t>and </a:t>
                </a:r>
                <a:r>
                  <a:rPr lang="en-US" altLang="zh-TW" sz="1600" dirty="0">
                    <a:solidFill>
                      <a:prstClr val="black"/>
                    </a:solidFill>
                  </a:rPr>
                  <a:t>|</a:t>
                </a:r>
                <a14:m>
                  <m:oMath xmlns:m="http://schemas.openxmlformats.org/officeDocument/2006/math">
                    <m:r>
                      <a:rPr lang="en-US" altLang="zh-TW" sz="1600" i="1">
                        <a:solidFill>
                          <a:prstClr val="black"/>
                        </a:solidFill>
                        <a:latin typeface="Cambria Math" panose="02040503050406030204" pitchFamily="18" charset="0"/>
                      </a:rPr>
                      <m:t>𝑓</m:t>
                    </m:r>
                    <m:d>
                      <m:dPr>
                        <m:ctrlPr>
                          <a:rPr lang="en-US" altLang="zh-TW" sz="1600" i="1">
                            <a:solidFill>
                              <a:prstClr val="black"/>
                            </a:solidFill>
                            <a:latin typeface="Cambria Math" panose="02040503050406030204" pitchFamily="18" charset="0"/>
                          </a:rPr>
                        </m:ctrlPr>
                      </m:dPr>
                      <m:e>
                        <m:sSup>
                          <m:sSupPr>
                            <m:ctrlPr>
                              <a:rPr lang="en-US" altLang="zh-TW" sz="1600" i="1">
                                <a:solidFill>
                                  <a:prstClr val="black"/>
                                </a:solidFill>
                                <a:latin typeface="Cambria Math" panose="02040503050406030204" pitchFamily="18" charset="0"/>
                              </a:rPr>
                            </m:ctrlPr>
                          </m:sSupPr>
                          <m:e>
                            <m:r>
                              <a:rPr lang="en-US" altLang="zh-TW" sz="1600" b="1">
                                <a:solidFill>
                                  <a:prstClr val="black"/>
                                </a:solidFill>
                                <a:latin typeface="Cambria Math" panose="02040503050406030204" pitchFamily="18" charset="0"/>
                              </a:rPr>
                              <m:t>𝐱</m:t>
                            </m:r>
                          </m:e>
                          <m:sup>
                            <m:r>
                              <a:rPr lang="en-US" altLang="zh-TW" sz="1600" i="1">
                                <a:solidFill>
                                  <a:prstClr val="black"/>
                                </a:solidFill>
                                <a:latin typeface="Cambria Math" panose="02040503050406030204" pitchFamily="18" charset="0"/>
                              </a:rPr>
                              <m:t>𝑐</m:t>
                            </m:r>
                          </m:sup>
                        </m:sSup>
                        <m:r>
                          <a:rPr lang="en-US" altLang="zh-TW" sz="1600" i="1">
                            <a:solidFill>
                              <a:prstClr val="black"/>
                            </a:solidFill>
                            <a:latin typeface="Cambria Math" panose="02040503050406030204" pitchFamily="18" charset="0"/>
                          </a:rPr>
                          <m:t>,</m:t>
                        </m:r>
                        <m:r>
                          <a:rPr lang="en-US" altLang="zh-TW" sz="1600" b="1">
                            <a:solidFill>
                              <a:prstClr val="black"/>
                            </a:solidFill>
                            <a:latin typeface="Cambria Math" panose="02040503050406030204" pitchFamily="18" charset="0"/>
                          </a:rPr>
                          <m:t>𝐰</m:t>
                        </m:r>
                      </m:e>
                    </m:d>
                  </m:oMath>
                </a14:m>
                <a:r>
                  <a:rPr lang="en-US" altLang="zh-TW" sz="1600" dirty="0">
                    <a:solidFill>
                      <a:prstClr val="black"/>
                    </a:solidFill>
                    <a:latin typeface="微軟正黑體" panose="020B0604030504040204" pitchFamily="34" charset="-120"/>
                    <a:ea typeface="微軟正黑體" panose="020B0604030504040204" pitchFamily="34" charset="-120"/>
                    <a:sym typeface="Symbol"/>
                  </a:rPr>
                  <a:t>|   </a:t>
                </a:r>
                <a:r>
                  <a:rPr lang="en-US" altLang="zh-TW" sz="1600" dirty="0">
                    <a:solidFill>
                      <a:prstClr val="black"/>
                    </a:solidFill>
                    <a:latin typeface="微軟正黑體" panose="020B0604030504040204" pitchFamily="34" charset="-120"/>
                    <a:ea typeface="微軟正黑體" panose="020B0604030504040204" pitchFamily="34" charset="-120"/>
                    <a:sym typeface="Symbol" panose="05050102010706020507" pitchFamily="18" charset="2"/>
                  </a:rPr>
                  <a:t></a:t>
                </a:r>
                <a:r>
                  <a:rPr lang="zh-TW" altLang="en-US" sz="1600" dirty="0">
                    <a:solidFill>
                      <a:prstClr val="black"/>
                    </a:solidFill>
                    <a:latin typeface="微軟正黑體" panose="020B0604030504040204" pitchFamily="34" charset="-120"/>
                    <a:ea typeface="微軟正黑體" panose="020B0604030504040204" pitchFamily="34" charset="-120"/>
                    <a:sym typeface="Symbol"/>
                  </a:rPr>
                  <a:t> </a:t>
                </a:r>
                <a:r>
                  <a:rPr lang="en-US" altLang="zh-TW" sz="1600" i="1" dirty="0">
                    <a:solidFill>
                      <a:prstClr val="black"/>
                    </a:solidFill>
                    <a:latin typeface="微軟正黑體" panose="020B0604030504040204" pitchFamily="34" charset="-120"/>
                    <a:ea typeface="微軟正黑體" panose="020B0604030504040204" pitchFamily="34" charset="-120"/>
                    <a:sym typeface="Symbol"/>
                  </a:rPr>
                  <a:t>c</a:t>
                </a:r>
                <a:r>
                  <a:rPr lang="en-US" altLang="zh-TW" sz="1600" dirty="0">
                    <a:solidFill>
                      <a:prstClr val="black"/>
                    </a:solidFill>
                    <a:latin typeface="微軟正黑體" panose="020B0604030504040204" pitchFamily="34" charset="-120"/>
                    <a:ea typeface="微軟正黑體" panose="020B0604030504040204" pitchFamily="34" charset="-120"/>
                    <a:sym typeface="Symbol"/>
                  </a:rPr>
                  <a:t>  </a:t>
                </a:r>
                <a14:m>
                  <m:oMath xmlns:m="http://schemas.openxmlformats.org/officeDocument/2006/math">
                    <m:sSub>
                      <m:sSubPr>
                        <m:ctrlPr>
                          <a:rPr lang="en-US" altLang="zh-TW" sz="1600" i="1">
                            <a:solidFill>
                              <a:srgbClr val="000000">
                                <a:lumMod val="75000"/>
                                <a:lumOff val="25000"/>
                              </a:srgbClr>
                            </a:solidFill>
                            <a:latin typeface="Cambria Math" panose="02040503050406030204" pitchFamily="18" charset="0"/>
                            <a:ea typeface="Cambria Math" panose="02040503050406030204" pitchFamily="18" charset="0"/>
                          </a:rPr>
                        </m:ctrlPr>
                      </m:sSubPr>
                      <m:e>
                        <m:r>
                          <a:rPr lang="en-US" altLang="zh-TW" sz="1600" b="1">
                            <a:solidFill>
                              <a:srgbClr val="000000">
                                <a:lumMod val="75000"/>
                                <a:lumOff val="25000"/>
                              </a:srgbClr>
                            </a:solidFill>
                            <a:latin typeface="Cambria Math" panose="02040503050406030204" pitchFamily="18" charset="0"/>
                            <a:ea typeface="Cambria Math" panose="02040503050406030204" pitchFamily="18" charset="0"/>
                          </a:rPr>
                          <m:t>𝐈</m:t>
                        </m:r>
                      </m:e>
                      <m:sub>
                        <m:r>
                          <a:rPr lang="en-US" altLang="zh-TW" sz="1600" i="1">
                            <a:solidFill>
                              <a:srgbClr val="000000">
                                <a:lumMod val="75000"/>
                                <a:lumOff val="25000"/>
                              </a:srgbClr>
                            </a:solidFill>
                            <a:latin typeface="Cambria Math"/>
                            <a:ea typeface="Cambria Math" panose="02040503050406030204" pitchFamily="18" charset="0"/>
                          </a:rPr>
                          <m:t>2</m:t>
                        </m:r>
                      </m:sub>
                    </m:sSub>
                  </m:oMath>
                </a14:m>
                <a:r>
                  <a:rPr lang="en-US" altLang="zh-TW" sz="1600" dirty="0">
                    <a:solidFill>
                      <a:prstClr val="black"/>
                    </a:solidFill>
                    <a:latin typeface="微軟正黑體" panose="020B0604030504040204" pitchFamily="34" charset="-120"/>
                    <a:ea typeface="微軟正黑體" panose="020B0604030504040204" pitchFamily="34" charset="-120"/>
                    <a:sym typeface="Symbol"/>
                  </a:rPr>
                  <a:t> </a:t>
                </a:r>
                <a:endParaRPr lang="zh-TW" altLang="en-US" sz="1600" dirty="0">
                  <a:solidFill>
                    <a:prstClr val="black"/>
                  </a:solidFill>
                </a:endParaRPr>
              </a:p>
            </p:txBody>
          </p:sp>
        </mc:Choice>
        <mc:Fallback xmlns="">
          <p:sp>
            <p:nvSpPr>
              <p:cNvPr id="28" name="矩形圖說文字 7">
                <a:extLst>
                  <a:ext uri="{FF2B5EF4-FFF2-40B4-BE49-F238E27FC236}">
                    <a16:creationId xmlns:a16="http://schemas.microsoft.com/office/drawing/2014/main" id="{2903B3F5-5273-4E4F-ACBA-AD72229D8E86}"/>
                  </a:ext>
                </a:extLst>
              </p:cNvPr>
              <p:cNvSpPr>
                <a:spLocks noRot="1" noChangeAspect="1" noMove="1" noResize="1" noEditPoints="1" noAdjustHandles="1" noChangeArrowheads="1" noChangeShapeType="1" noTextEdit="1"/>
              </p:cNvSpPr>
              <p:nvPr/>
            </p:nvSpPr>
            <p:spPr>
              <a:xfrm>
                <a:off x="457084" y="5870272"/>
                <a:ext cx="7704856" cy="716258"/>
              </a:xfrm>
              <a:prstGeom prst="wedgeRectCallout">
                <a:avLst>
                  <a:gd name="adj1" fmla="val 1707"/>
                  <a:gd name="adj2" fmla="val 22558"/>
                </a:avLst>
              </a:prstGeom>
              <a:blipFill>
                <a:blip r:embed="rId6"/>
                <a:stretch>
                  <a:fillRect l="-315" r="-394" b="-826"/>
                </a:stretch>
              </a:blipFill>
            </p:spPr>
            <p:txBody>
              <a:bodyPr/>
              <a:lstStyle/>
              <a:p>
                <a:r>
                  <a:rPr lang="zh-TW" altLang="en-US">
                    <a:noFill/>
                  </a:rPr>
                  <a:t> </a:t>
                </a:r>
              </a:p>
            </p:txBody>
          </p:sp>
        </mc:Fallback>
      </mc:AlternateContent>
      <p:sp>
        <p:nvSpPr>
          <p:cNvPr id="32" name="文字方塊 31">
            <a:extLst>
              <a:ext uri="{FF2B5EF4-FFF2-40B4-BE49-F238E27FC236}">
                <a16:creationId xmlns:a16="http://schemas.microsoft.com/office/drawing/2014/main" id="{1273B1A0-4D99-42FF-B4D5-939FD86DEFE5}"/>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
        <p:nvSpPr>
          <p:cNvPr id="30" name="投影片編號版面配置區 3">
            <a:extLst>
              <a:ext uri="{FF2B5EF4-FFF2-40B4-BE49-F238E27FC236}">
                <a16:creationId xmlns:a16="http://schemas.microsoft.com/office/drawing/2014/main" id="{AB7820AB-479C-4E86-A754-275492E0EF47}"/>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8</a:t>
            </a:fld>
            <a:endParaRPr lang="zh-TW" altLang="en-US" sz="1400" dirty="0"/>
          </a:p>
        </p:txBody>
      </p:sp>
    </p:spTree>
    <p:extLst>
      <p:ext uri="{BB962C8B-B14F-4D97-AF65-F5344CB8AC3E}">
        <p14:creationId xmlns:p14="http://schemas.microsoft.com/office/powerpoint/2010/main" val="13192037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6050A9-290F-4529-91B7-E3BBE50E88A3}"/>
              </a:ext>
            </a:extLst>
          </p:cNvPr>
          <p:cNvSpPr>
            <a:spLocks noGrp="1"/>
          </p:cNvSpPr>
          <p:nvPr>
            <p:ph type="title"/>
          </p:nvPr>
        </p:nvSpPr>
        <p:spPr/>
        <p:txBody>
          <a:bodyPr>
            <a:normAutofit/>
          </a:bodyPr>
          <a:lstStyle/>
          <a:p>
            <a:pPr algn="ctr"/>
            <a:r>
              <a:rPr lang="en-US" altLang="zh-TW" dirty="0"/>
              <a:t>The unacceptable case</a:t>
            </a:r>
            <a:endParaRPr lang="zh-TW" altLang="en-US" dirty="0"/>
          </a:p>
        </p:txBody>
      </p:sp>
      <p:sp>
        <p:nvSpPr>
          <p:cNvPr id="3" name="內容版面配置區 2">
            <a:extLst>
              <a:ext uri="{FF2B5EF4-FFF2-40B4-BE49-F238E27FC236}">
                <a16:creationId xmlns:a16="http://schemas.microsoft.com/office/drawing/2014/main" id="{9A669FBD-B909-4669-8552-FDA3385AF6EA}"/>
              </a:ext>
            </a:extLst>
          </p:cNvPr>
          <p:cNvSpPr>
            <a:spLocks noGrp="1"/>
          </p:cNvSpPr>
          <p:nvPr>
            <p:ph idx="1"/>
          </p:nvPr>
        </p:nvSpPr>
        <p:spPr>
          <a:xfrm>
            <a:off x="0" y="1773437"/>
            <a:ext cx="9144000" cy="614613"/>
          </a:xfrm>
        </p:spPr>
        <p:txBody>
          <a:bodyPr>
            <a:normAutofit/>
          </a:bodyPr>
          <a:lstStyle/>
          <a:p>
            <a:pPr marL="0" indent="0" algn="ctr">
              <a:buNone/>
            </a:pPr>
            <a:r>
              <a:rPr lang="en-US" altLang="zh-TW" sz="2800" dirty="0"/>
              <a:t>The acceptability of each case is related with the learning goal.</a:t>
            </a:r>
            <a:endParaRPr lang="en-US" altLang="zh-TW" sz="2800" dirty="0">
              <a:latin typeface="微軟正黑體" panose="020B0604030504040204" pitchFamily="34" charset="-120"/>
              <a:ea typeface="微軟正黑體" panose="020B0604030504040204" pitchFamily="34" charset="-120"/>
            </a:endParaRPr>
          </a:p>
        </p:txBody>
      </p:sp>
      <p:sp>
        <p:nvSpPr>
          <p:cNvPr id="5" name="內容版面配置區 2">
            <a:extLst>
              <a:ext uri="{FF2B5EF4-FFF2-40B4-BE49-F238E27FC236}">
                <a16:creationId xmlns:a16="http://schemas.microsoft.com/office/drawing/2014/main" id="{DD297B9D-DC4E-4761-9725-8E9AF65F9171}"/>
              </a:ext>
            </a:extLst>
          </p:cNvPr>
          <p:cNvSpPr txBox="1">
            <a:spLocks/>
          </p:cNvSpPr>
          <p:nvPr/>
        </p:nvSpPr>
        <p:spPr>
          <a:xfrm>
            <a:off x="4446042" y="4932641"/>
            <a:ext cx="2941625" cy="35619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67740" indent="-267740" fontAlgn="auto">
              <a:spcAft>
                <a:spcPts val="0"/>
              </a:spcAft>
              <a:buFont typeface="Wingdings" panose="05000000000000000000" pitchFamily="2" charset="2"/>
              <a:buChar char="l"/>
            </a:pPr>
            <a:r>
              <a:rPr lang="en-US" altLang="zh-TW" sz="1600" dirty="0">
                <a:latin typeface="Times New Roman" panose="02020603050405020304" pitchFamily="18" charset="0"/>
                <a:ea typeface="微軟正黑體" panose="020B0604030504040204" pitchFamily="34" charset="-120"/>
                <a:cs typeface="Times New Roman" panose="02020603050405020304" pitchFamily="18" charset="0"/>
              </a:rPr>
              <a:t>A case that is </a:t>
            </a:r>
            <a:r>
              <a:rPr lang="en-US" altLang="zh-TW" sz="160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unacceptable</a:t>
            </a:r>
            <a:endParaRPr lang="zh-TW" altLang="en-US" sz="160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內容版面配置區 2">
            <a:extLst>
              <a:ext uri="{FF2B5EF4-FFF2-40B4-BE49-F238E27FC236}">
                <a16:creationId xmlns:a16="http://schemas.microsoft.com/office/drawing/2014/main" id="{87E97435-9F77-44A1-9DBD-493DFC9E9F27}"/>
              </a:ext>
            </a:extLst>
          </p:cNvPr>
          <p:cNvSpPr txBox="1">
            <a:spLocks/>
          </p:cNvSpPr>
          <p:nvPr/>
        </p:nvSpPr>
        <p:spPr>
          <a:xfrm>
            <a:off x="5004048" y="3206912"/>
            <a:ext cx="2692070" cy="444175"/>
          </a:xfrm>
          <a:prstGeom prst="rect">
            <a:avLst/>
          </a:prstGeom>
        </p:spPr>
        <p:txBody>
          <a:bodyPr vert="horz" lIns="0" tIns="34289" rIns="0" bIns="34289"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7740" indent="-267740">
              <a:buClrTx/>
              <a:buFont typeface="Wingdings" panose="05000000000000000000" pitchFamily="2" charset="2"/>
              <a:buChar char="l"/>
            </a:pPr>
            <a:r>
              <a:rPr lang="en-US" altLang="zh-TW" sz="1600" dirty="0">
                <a:latin typeface="Times New Roman" panose="02020603050405020304" pitchFamily="18" charset="0"/>
                <a:ea typeface="微軟正黑體" panose="020B0604030504040204" pitchFamily="34" charset="-120"/>
                <a:cs typeface="Times New Roman" panose="02020603050405020304" pitchFamily="18" charset="0"/>
              </a:rPr>
              <a:t>A case that is </a:t>
            </a:r>
            <a:r>
              <a:rPr lang="en-US" altLang="zh-TW" sz="160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acceptable</a:t>
            </a:r>
            <a:endParaRPr lang="zh-TW" altLang="en-US" sz="160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7" name="群組 6">
            <a:extLst>
              <a:ext uri="{FF2B5EF4-FFF2-40B4-BE49-F238E27FC236}">
                <a16:creationId xmlns:a16="http://schemas.microsoft.com/office/drawing/2014/main" id="{B0B4B12A-5DFC-44D6-A5A9-B28E7811BB07}"/>
              </a:ext>
            </a:extLst>
          </p:cNvPr>
          <p:cNvGrpSpPr/>
          <p:nvPr/>
        </p:nvGrpSpPr>
        <p:grpSpPr>
          <a:xfrm>
            <a:off x="1539181" y="3703841"/>
            <a:ext cx="6265140" cy="566103"/>
            <a:chOff x="1798822" y="3746714"/>
            <a:chExt cx="8353513" cy="566102"/>
          </a:xfrm>
        </p:grpSpPr>
        <p:cxnSp>
          <p:nvCxnSpPr>
            <p:cNvPr id="8" name="直線單箭頭接點 7">
              <a:extLst>
                <a:ext uri="{FF2B5EF4-FFF2-40B4-BE49-F238E27FC236}">
                  <a16:creationId xmlns:a16="http://schemas.microsoft.com/office/drawing/2014/main" id="{E778CBD0-6094-472F-A94F-F8B6468EA5B1}"/>
                </a:ext>
              </a:extLst>
            </p:cNvPr>
            <p:cNvCxnSpPr/>
            <p:nvPr/>
          </p:nvCxnSpPr>
          <p:spPr>
            <a:xfrm>
              <a:off x="1798822" y="3904814"/>
              <a:ext cx="79038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F8455FEF-9012-4C51-B2E8-DD9D5312CE42}"/>
                    </a:ext>
                  </a:extLst>
                </p:cNvPr>
                <p:cNvSpPr txBox="1"/>
                <p:nvPr/>
              </p:nvSpPr>
              <p:spPr>
                <a:xfrm>
                  <a:off x="6687298" y="4058900"/>
                  <a:ext cx="457565" cy="253916"/>
                </a:xfrm>
                <a:prstGeom prst="rect">
                  <a:avLst/>
                </a:prstGeom>
                <a:noFill/>
              </p:spPr>
              <p:txBody>
                <a:bodyPr wrap="square" rtlCol="0">
                  <a:spAutoFit/>
                </a:bodyPr>
                <a:lstStyle/>
                <a:p>
                  <a:pPr>
                    <a:defRPr/>
                  </a:pPr>
                  <a14:m>
                    <m:oMathPara xmlns:m="http://schemas.openxmlformats.org/officeDocument/2006/math">
                      <m:oMathParaPr>
                        <m:jc m:val="centerGroup"/>
                      </m:oMathParaPr>
                      <m:oMath xmlns:m="http://schemas.openxmlformats.org/officeDocument/2006/math">
                        <m:sSup>
                          <m:sSupPr>
                            <m:ctrlPr>
                              <a:rPr lang="zh-TW" altLang="zh-TW" sz="1050" i="1" smtClean="0">
                                <a:latin typeface="Cambria Math" panose="02040503050406030204" pitchFamily="18" charset="0"/>
                                <a:ea typeface="微軟正黑體" panose="020B0604030504040204" pitchFamily="34" charset="-120"/>
                              </a:rPr>
                            </m:ctrlPr>
                          </m:sSupPr>
                          <m:e>
                            <m:r>
                              <m:rPr>
                                <m:sty m:val="p"/>
                              </m:rPr>
                              <a:rPr lang="en-US" altLang="zh-TW" sz="1050" b="0" i="0" smtClean="0">
                                <a:latin typeface="Cambria Math" panose="02040503050406030204" pitchFamily="18" charset="0"/>
                                <a:ea typeface="微軟正黑體" panose="020B0604030504040204" pitchFamily="34" charset="-120"/>
                              </a:rPr>
                              <m:t>y</m:t>
                            </m:r>
                          </m:e>
                          <m:sup>
                            <m:r>
                              <a:rPr lang="en-US" altLang="zh-TW" sz="1050" b="0" i="1" smtClean="0">
                                <a:latin typeface="Cambria Math"/>
                                <a:ea typeface="微軟正黑體" panose="020B0604030504040204" pitchFamily="34" charset="-120"/>
                                <a:sym typeface="Symbol" panose="05050102010706020507" pitchFamily="18" charset="2"/>
                              </a:rPr>
                              <m:t>𝑐</m:t>
                            </m:r>
                          </m:sup>
                        </m:sSup>
                      </m:oMath>
                    </m:oMathPara>
                  </a14:m>
                  <a:endParaRPr lang="zh-TW" altLang="en-US" sz="10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p:txBody>
            </p:sp>
          </mc:Choice>
          <mc:Fallback xmlns="">
            <p:sp>
              <p:nvSpPr>
                <p:cNvPr id="9" name="文字方塊 8">
                  <a:extLst>
                    <a:ext uri="{FF2B5EF4-FFF2-40B4-BE49-F238E27FC236}">
                      <a16:creationId xmlns:a16="http://schemas.microsoft.com/office/drawing/2014/main" id="{ABECD2FA-ACCB-4137-AEAB-CA2D9016530C}"/>
                    </a:ext>
                  </a:extLst>
                </p:cNvPr>
                <p:cNvSpPr txBox="1">
                  <a:spLocks noRot="1" noChangeAspect="1" noMove="1" noResize="1" noEditPoints="1" noAdjustHandles="1" noChangeArrowheads="1" noChangeShapeType="1" noTextEdit="1"/>
                </p:cNvSpPr>
                <p:nvPr/>
              </p:nvSpPr>
              <p:spPr>
                <a:xfrm>
                  <a:off x="6687298" y="4058900"/>
                  <a:ext cx="457565" cy="253916"/>
                </a:xfrm>
                <a:prstGeom prst="rect">
                  <a:avLst/>
                </a:prstGeom>
                <a:blipFill>
                  <a:blip r:embed="rId3"/>
                  <a:stretch>
                    <a:fillRect/>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4FC8F789-A76A-47EA-B99D-FAF13E4E8B38}"/>
                </a:ext>
              </a:extLst>
            </p:cNvPr>
            <p:cNvSpPr txBox="1"/>
            <p:nvPr/>
          </p:nvSpPr>
          <p:spPr>
            <a:xfrm>
              <a:off x="9773599" y="3746714"/>
              <a:ext cx="378736" cy="307777"/>
            </a:xfrm>
            <a:prstGeom prst="rect">
              <a:avLst/>
            </a:prstGeom>
            <a:noFill/>
          </p:spPr>
          <p:txBody>
            <a:bodyPr wrap="none" rtlCol="0">
              <a:spAutoFit/>
            </a:bodyPr>
            <a:lstStyle/>
            <a:p>
              <a:r>
                <a:rPr lang="en-US" altLang="zh-TW" sz="1400" i="1" dirty="0"/>
                <a:t>f</a:t>
              </a:r>
              <a:r>
                <a:rPr lang="zh-TW" altLang="en-US" sz="1400" i="1" dirty="0"/>
                <a:t> </a:t>
              </a:r>
            </a:p>
          </p:txBody>
        </p:sp>
      </p:grpSp>
      <p:sp>
        <p:nvSpPr>
          <p:cNvPr id="11" name="橢圓 10">
            <a:extLst>
              <a:ext uri="{FF2B5EF4-FFF2-40B4-BE49-F238E27FC236}">
                <a16:creationId xmlns:a16="http://schemas.microsoft.com/office/drawing/2014/main" id="{5F52E995-131E-45DB-8E96-D82CF039EDE3}"/>
              </a:ext>
            </a:extLst>
          </p:cNvPr>
          <p:cNvSpPr/>
          <p:nvPr/>
        </p:nvSpPr>
        <p:spPr>
          <a:xfrm>
            <a:off x="4477720" y="3508966"/>
            <a:ext cx="539646" cy="693579"/>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050">
              <a:solidFill>
                <a:prstClr val="white"/>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408115A5-6BDD-4363-BD4B-27968B21B5D6}"/>
                  </a:ext>
                </a:extLst>
              </p:cNvPr>
              <p:cNvSpPr txBox="1"/>
              <p:nvPr/>
            </p:nvSpPr>
            <p:spPr>
              <a:xfrm>
                <a:off x="2832175" y="3259337"/>
                <a:ext cx="1137782" cy="308623"/>
              </a:xfrm>
              <a:prstGeom prst="rect">
                <a:avLst/>
              </a:prstGeom>
              <a:noFill/>
            </p:spPr>
            <p:txBody>
              <a:bodyPr wrap="square" rtlCol="0">
                <a:spAutoFit/>
              </a:bodyPr>
              <a:lstStyle/>
              <a:p>
                <a:pPr>
                  <a:defRPr/>
                </a:pPr>
                <a:r>
                  <a:rPr lang="en-US" altLang="zh-TW" sz="13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The </a:t>
                </a:r>
                <a14:m>
                  <m:oMath xmlns:m="http://schemas.openxmlformats.org/officeDocument/2006/math">
                    <m:sSup>
                      <m:sSupPr>
                        <m:ctrlPr>
                          <a:rPr lang="en-US" altLang="zh-TW" sz="1350" i="1" dirty="0">
                            <a:latin typeface="Cambria Math" panose="02040503050406030204" pitchFamily="18" charset="0"/>
                            <a:cs typeface="Times New Roman" panose="02020603050405020304" pitchFamily="18" charset="0"/>
                          </a:rPr>
                        </m:ctrlPr>
                      </m:sSupPr>
                      <m:e>
                        <m:r>
                          <a:rPr lang="en-US" altLang="zh-TW" sz="1350" b="0" i="1" dirty="0" smtClean="0">
                            <a:latin typeface="Cambria Math"/>
                            <a:cs typeface="Times New Roman" panose="02020603050405020304" pitchFamily="18" charset="0"/>
                            <a:sym typeface="Symbol" panose="05050102010706020507" pitchFamily="18" charset="2"/>
                          </a:rPr>
                          <m:t>𝑐</m:t>
                        </m:r>
                      </m:e>
                      <m:sup>
                        <m:r>
                          <a:rPr lang="en-US" altLang="zh-TW" sz="1350" i="1" dirty="0">
                            <a:latin typeface="Cambria Math" panose="02040503050406030204" pitchFamily="18" charset="0"/>
                            <a:cs typeface="Times New Roman" panose="02020603050405020304" pitchFamily="18" charset="0"/>
                          </a:rPr>
                          <m:t>𝑡h</m:t>
                        </m:r>
                      </m:sup>
                    </m:sSup>
                  </m:oMath>
                </a14:m>
                <a:r>
                  <a:rPr lang="en-US" altLang="zh-TW" sz="13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 case</a:t>
                </a:r>
                <a:endParaRPr lang="zh-TW" altLang="en-US" sz="13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p:txBody>
          </p:sp>
        </mc:Choice>
        <mc:Fallback xmlns="">
          <p:sp>
            <p:nvSpPr>
              <p:cNvPr id="12" name="文字方塊 11">
                <a:extLst>
                  <a:ext uri="{FF2B5EF4-FFF2-40B4-BE49-F238E27FC236}">
                    <a16:creationId xmlns:a16="http://schemas.microsoft.com/office/drawing/2014/main" id="{408115A5-6BDD-4363-BD4B-27968B21B5D6}"/>
                  </a:ext>
                </a:extLst>
              </p:cNvPr>
              <p:cNvSpPr txBox="1">
                <a:spLocks noRot="1" noChangeAspect="1" noMove="1" noResize="1" noEditPoints="1" noAdjustHandles="1" noChangeArrowheads="1" noChangeShapeType="1" noTextEdit="1"/>
              </p:cNvSpPr>
              <p:nvPr/>
            </p:nvSpPr>
            <p:spPr>
              <a:xfrm>
                <a:off x="2832175" y="3259337"/>
                <a:ext cx="1137782" cy="308623"/>
              </a:xfrm>
              <a:prstGeom prst="rect">
                <a:avLst/>
              </a:prstGeom>
              <a:blipFill>
                <a:blip r:embed="rId4"/>
                <a:stretch>
                  <a:fillRect l="-1613" t="-2000" b="-2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64089F60-9292-43F9-8D0E-0D7E4B50B18A}"/>
                  </a:ext>
                </a:extLst>
              </p:cNvPr>
              <p:cNvSpPr txBox="1"/>
              <p:nvPr/>
            </p:nvSpPr>
            <p:spPr>
              <a:xfrm>
                <a:off x="3914470" y="3999290"/>
                <a:ext cx="673573" cy="253916"/>
              </a:xfrm>
              <a:prstGeom prst="rect">
                <a:avLst/>
              </a:prstGeom>
              <a:noFill/>
            </p:spPr>
            <p:txBody>
              <a:bodyPr wrap="square" rtlCol="0">
                <a:spAutoFit/>
              </a:bodyPr>
              <a:lstStyle/>
              <a:p>
                <a:pPr>
                  <a:defRPr/>
                </a:pPr>
                <a14:m>
                  <m:oMathPara xmlns:m="http://schemas.openxmlformats.org/officeDocument/2006/math">
                    <m:oMathParaPr>
                      <m:jc m:val="centerGroup"/>
                    </m:oMathParaPr>
                    <m:oMath xmlns:m="http://schemas.openxmlformats.org/officeDocument/2006/math">
                      <m:sSup>
                        <m:sSupPr>
                          <m:ctrlPr>
                            <a:rPr lang="zh-TW" altLang="zh-TW" sz="1050" i="1" smtClean="0">
                              <a:latin typeface="Cambria Math" panose="02040503050406030204" pitchFamily="18" charset="0"/>
                              <a:ea typeface="微軟正黑體" panose="020B0604030504040204" pitchFamily="34" charset="-120"/>
                            </a:rPr>
                          </m:ctrlPr>
                        </m:sSupPr>
                        <m:e>
                          <m:r>
                            <m:rPr>
                              <m:sty m:val="p"/>
                            </m:rPr>
                            <a:rPr lang="en-US" altLang="zh-TW" sz="1050" b="0" i="0" smtClean="0">
                              <a:latin typeface="Cambria Math" panose="02040503050406030204" pitchFamily="18" charset="0"/>
                              <a:ea typeface="微軟正黑體" panose="020B0604030504040204" pitchFamily="34" charset="-120"/>
                            </a:rPr>
                            <m:t>y</m:t>
                          </m:r>
                        </m:e>
                        <m:sup>
                          <m:r>
                            <a:rPr lang="en-US" altLang="zh-TW" sz="1050" b="0" i="1" smtClean="0">
                              <a:latin typeface="Cambria Math"/>
                              <a:ea typeface="微軟正黑體" panose="020B0604030504040204" pitchFamily="34" charset="-120"/>
                              <a:sym typeface="Symbol" panose="05050102010706020507" pitchFamily="18" charset="2"/>
                            </a:rPr>
                            <m:t>𝑐</m:t>
                          </m:r>
                        </m:sup>
                      </m:sSup>
                      <m:r>
                        <a:rPr lang="en-US" altLang="zh-TW" sz="1050" b="0" i="1" smtClean="0">
                          <a:latin typeface="Cambria Math" panose="02040503050406030204" pitchFamily="18" charset="0"/>
                          <a:ea typeface="微軟正黑體" panose="020B0604030504040204" pitchFamily="34" charset="-120"/>
                        </a:rPr>
                        <m:t>−</m:t>
                      </m:r>
                      <m:r>
                        <a:rPr lang="en-US" altLang="zh-TW" sz="1050" b="0" i="1" smtClean="0">
                          <a:latin typeface="Cambria Math" panose="02040503050406030204" pitchFamily="18" charset="0"/>
                          <a:ea typeface="微軟正黑體" panose="020B0604030504040204" pitchFamily="34" charset="-120"/>
                          <a:sym typeface="Symbol" panose="05050102010706020507" pitchFamily="18" charset="2"/>
                        </a:rPr>
                        <m:t></m:t>
                      </m:r>
                    </m:oMath>
                  </m:oMathPara>
                </a14:m>
                <a:endParaRPr lang="zh-TW" altLang="en-US" sz="10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p:txBody>
          </p:sp>
        </mc:Choice>
        <mc:Fallback xmlns="">
          <p:sp>
            <p:nvSpPr>
              <p:cNvPr id="13" name="文字方塊 12">
                <a:extLst>
                  <a:ext uri="{FF2B5EF4-FFF2-40B4-BE49-F238E27FC236}">
                    <a16:creationId xmlns:a16="http://schemas.microsoft.com/office/drawing/2014/main" id="{64089F60-9292-43F9-8D0E-0D7E4B50B18A}"/>
                  </a:ext>
                </a:extLst>
              </p:cNvPr>
              <p:cNvSpPr txBox="1">
                <a:spLocks noRot="1" noChangeAspect="1" noMove="1" noResize="1" noEditPoints="1" noAdjustHandles="1" noChangeArrowheads="1" noChangeShapeType="1" noTextEdit="1"/>
              </p:cNvSpPr>
              <p:nvPr/>
            </p:nvSpPr>
            <p:spPr>
              <a:xfrm>
                <a:off x="3914470" y="3999290"/>
                <a:ext cx="673573" cy="253916"/>
              </a:xfrm>
              <a:prstGeom prst="rect">
                <a:avLst/>
              </a:prstGeom>
              <a:blipFill>
                <a:blip r:embed="rId5"/>
                <a:stretch>
                  <a:fillRect/>
                </a:stretch>
              </a:blipFill>
            </p:spPr>
            <p:txBody>
              <a:bodyPr/>
              <a:lstStyle/>
              <a:p>
                <a:r>
                  <a:rPr lang="zh-TW" altLang="en-US">
                    <a:noFill/>
                  </a:rPr>
                  <a:t> </a:t>
                </a:r>
              </a:p>
            </p:txBody>
          </p:sp>
        </mc:Fallback>
      </mc:AlternateContent>
      <p:grpSp>
        <p:nvGrpSpPr>
          <p:cNvPr id="14" name="群組 13">
            <a:extLst>
              <a:ext uri="{FF2B5EF4-FFF2-40B4-BE49-F238E27FC236}">
                <a16:creationId xmlns:a16="http://schemas.microsoft.com/office/drawing/2014/main" id="{BDA2430E-5323-423C-AFE3-6CA9A9AA5268}"/>
              </a:ext>
            </a:extLst>
          </p:cNvPr>
          <p:cNvGrpSpPr/>
          <p:nvPr/>
        </p:nvGrpSpPr>
        <p:grpSpPr>
          <a:xfrm>
            <a:off x="1196745" y="5367952"/>
            <a:ext cx="6265140" cy="598906"/>
            <a:chOff x="1798822" y="3746714"/>
            <a:chExt cx="8353513" cy="598906"/>
          </a:xfrm>
        </p:grpSpPr>
        <p:cxnSp>
          <p:nvCxnSpPr>
            <p:cNvPr id="15" name="直線單箭頭接點 14">
              <a:extLst>
                <a:ext uri="{FF2B5EF4-FFF2-40B4-BE49-F238E27FC236}">
                  <a16:creationId xmlns:a16="http://schemas.microsoft.com/office/drawing/2014/main" id="{15A15311-4B2F-40CB-9963-BBE5EB8C1082}"/>
                </a:ext>
              </a:extLst>
            </p:cNvPr>
            <p:cNvCxnSpPr/>
            <p:nvPr/>
          </p:nvCxnSpPr>
          <p:spPr>
            <a:xfrm>
              <a:off x="1798822" y="3904814"/>
              <a:ext cx="79038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2800AC63-6CB7-4371-AEA7-7F7BB72D7960}"/>
                    </a:ext>
                  </a:extLst>
                </p:cNvPr>
                <p:cNvSpPr txBox="1"/>
                <p:nvPr/>
              </p:nvSpPr>
              <p:spPr>
                <a:xfrm>
                  <a:off x="6672673" y="4084715"/>
                  <a:ext cx="291209" cy="260905"/>
                </a:xfrm>
                <a:prstGeom prst="rect">
                  <a:avLst/>
                </a:prstGeom>
                <a:noFill/>
              </p:spPr>
              <p:txBody>
                <a:bodyPr wrap="square" rtlCol="0">
                  <a:spAutoFit/>
                </a:bodyPr>
                <a:lstStyle/>
                <a:p>
                  <a:pPr>
                    <a:defRPr/>
                  </a:pPr>
                  <a14:m>
                    <m:oMathPara xmlns:m="http://schemas.openxmlformats.org/officeDocument/2006/math">
                      <m:oMathParaPr>
                        <m:jc m:val="centerGroup"/>
                      </m:oMathParaPr>
                      <m:oMath xmlns:m="http://schemas.openxmlformats.org/officeDocument/2006/math">
                        <m:sSup>
                          <m:sSupPr>
                            <m:ctrlPr>
                              <a:rPr lang="zh-TW" altLang="zh-TW" sz="1050" i="1">
                                <a:latin typeface="Cambria Math" panose="02040503050406030204" pitchFamily="18" charset="0"/>
                                <a:ea typeface="微軟正黑體" panose="020B0604030504040204" pitchFamily="34" charset="-120"/>
                              </a:rPr>
                            </m:ctrlPr>
                          </m:sSupPr>
                          <m:e>
                            <m:r>
                              <m:rPr>
                                <m:sty m:val="p"/>
                              </m:rPr>
                              <a:rPr lang="en-US" altLang="zh-TW" sz="1050">
                                <a:latin typeface="Cambria Math" panose="02040503050406030204" pitchFamily="18" charset="0"/>
                                <a:ea typeface="微軟正黑體" panose="020B0604030504040204" pitchFamily="34" charset="-120"/>
                              </a:rPr>
                              <m:t>y</m:t>
                            </m:r>
                          </m:e>
                          <m:sup>
                            <m:r>
                              <a:rPr lang="zh-TW" altLang="en-US" sz="1050" i="1" smtClean="0">
                                <a:latin typeface="Cambria Math" panose="02040503050406030204" pitchFamily="18" charset="0"/>
                                <a:ea typeface="微軟正黑體" panose="020B0604030504040204" pitchFamily="34" charset="-120"/>
                                <a:sym typeface="Symbol" panose="05050102010706020507" pitchFamily="18" charset="2"/>
                              </a:rPr>
                              <m:t>𝜅</m:t>
                            </m:r>
                          </m:sup>
                        </m:sSup>
                      </m:oMath>
                    </m:oMathPara>
                  </a14:m>
                  <a:endParaRPr lang="zh-TW" altLang="en-US" sz="10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p:txBody>
            </p:sp>
          </mc:Choice>
          <mc:Fallback xmlns="">
            <p:sp>
              <p:nvSpPr>
                <p:cNvPr id="16" name="文字方塊 15">
                  <a:extLst>
                    <a:ext uri="{FF2B5EF4-FFF2-40B4-BE49-F238E27FC236}">
                      <a16:creationId xmlns:a16="http://schemas.microsoft.com/office/drawing/2014/main" id="{38B77878-12BA-4C92-9042-54A0BB7B865B}"/>
                    </a:ext>
                  </a:extLst>
                </p:cNvPr>
                <p:cNvSpPr txBox="1">
                  <a:spLocks noRot="1" noChangeAspect="1" noMove="1" noResize="1" noEditPoints="1" noAdjustHandles="1" noChangeArrowheads="1" noChangeShapeType="1" noTextEdit="1"/>
                </p:cNvSpPr>
                <p:nvPr/>
              </p:nvSpPr>
              <p:spPr>
                <a:xfrm>
                  <a:off x="6672673" y="4084715"/>
                  <a:ext cx="291209" cy="260905"/>
                </a:xfrm>
                <a:prstGeom prst="rect">
                  <a:avLst/>
                </a:prstGeom>
                <a:blipFill>
                  <a:blip r:embed="rId6"/>
                  <a:stretch>
                    <a:fillRect r="-16667"/>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754BA69E-6CDA-487A-8567-67411E66E1C6}"/>
                </a:ext>
              </a:extLst>
            </p:cNvPr>
            <p:cNvSpPr txBox="1"/>
            <p:nvPr/>
          </p:nvSpPr>
          <p:spPr>
            <a:xfrm>
              <a:off x="9773599" y="3746714"/>
              <a:ext cx="378736" cy="307777"/>
            </a:xfrm>
            <a:prstGeom prst="rect">
              <a:avLst/>
            </a:prstGeom>
            <a:noFill/>
          </p:spPr>
          <p:txBody>
            <a:bodyPr wrap="none" rtlCol="0">
              <a:spAutoFit/>
            </a:bodyPr>
            <a:lstStyle/>
            <a:p>
              <a:r>
                <a:rPr lang="en-US" altLang="zh-TW" sz="1400" i="1" dirty="0"/>
                <a:t>f</a:t>
              </a:r>
              <a:r>
                <a:rPr lang="zh-TW" altLang="en-US" sz="1400" i="1" dirty="0"/>
                <a:t> </a:t>
              </a:r>
            </a:p>
          </p:txBody>
        </p:sp>
      </p:grpSp>
      <p:sp>
        <p:nvSpPr>
          <p:cNvPr id="18" name="橢圓 17">
            <a:extLst>
              <a:ext uri="{FF2B5EF4-FFF2-40B4-BE49-F238E27FC236}">
                <a16:creationId xmlns:a16="http://schemas.microsoft.com/office/drawing/2014/main" id="{8F7C2667-B961-422A-A65D-A9080EE51B15}"/>
              </a:ext>
            </a:extLst>
          </p:cNvPr>
          <p:cNvSpPr/>
          <p:nvPr/>
        </p:nvSpPr>
        <p:spPr>
          <a:xfrm>
            <a:off x="3101668" y="5197415"/>
            <a:ext cx="539646" cy="693579"/>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050">
              <a:solidFill>
                <a:prstClr val="white"/>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DDA90039-B463-43C7-A879-1E3B170C881A}"/>
                  </a:ext>
                </a:extLst>
              </p:cNvPr>
              <p:cNvSpPr txBox="1"/>
              <p:nvPr/>
            </p:nvSpPr>
            <p:spPr>
              <a:xfrm>
                <a:off x="3631420" y="5693258"/>
                <a:ext cx="673573" cy="260905"/>
              </a:xfrm>
              <a:prstGeom prst="rect">
                <a:avLst/>
              </a:prstGeom>
              <a:noFill/>
            </p:spPr>
            <p:txBody>
              <a:bodyPr wrap="square" rtlCol="0">
                <a:spAutoFit/>
              </a:bodyPr>
              <a:lstStyle/>
              <a:p>
                <a:pPr>
                  <a:defRPr/>
                </a:pPr>
                <a14:m>
                  <m:oMathPara xmlns:m="http://schemas.openxmlformats.org/officeDocument/2006/math">
                    <m:oMathParaPr>
                      <m:jc m:val="centerGroup"/>
                    </m:oMathParaPr>
                    <m:oMath xmlns:m="http://schemas.openxmlformats.org/officeDocument/2006/math">
                      <m:sSup>
                        <m:sSupPr>
                          <m:ctrlPr>
                            <a:rPr lang="zh-TW" altLang="zh-TW" sz="1050" i="1">
                              <a:latin typeface="Cambria Math" panose="02040503050406030204" pitchFamily="18" charset="0"/>
                              <a:ea typeface="微軟正黑體" panose="020B0604030504040204" pitchFamily="34" charset="-120"/>
                            </a:rPr>
                          </m:ctrlPr>
                        </m:sSupPr>
                        <m:e>
                          <m:r>
                            <m:rPr>
                              <m:sty m:val="p"/>
                            </m:rPr>
                            <a:rPr lang="en-US" altLang="zh-TW" sz="1050">
                              <a:latin typeface="Cambria Math" panose="02040503050406030204" pitchFamily="18" charset="0"/>
                              <a:ea typeface="微軟正黑體" panose="020B0604030504040204" pitchFamily="34" charset="-120"/>
                            </a:rPr>
                            <m:t>y</m:t>
                          </m:r>
                        </m:e>
                        <m:sup>
                          <m:r>
                            <a:rPr lang="zh-TW" altLang="en-US" sz="1050" i="1" smtClean="0">
                              <a:latin typeface="Cambria Math" panose="02040503050406030204" pitchFamily="18" charset="0"/>
                              <a:ea typeface="微軟正黑體" panose="020B0604030504040204" pitchFamily="34" charset="-120"/>
                              <a:sym typeface="Symbol" panose="05050102010706020507" pitchFamily="18" charset="2"/>
                            </a:rPr>
                            <m:t>𝜅</m:t>
                          </m:r>
                        </m:sup>
                      </m:sSup>
                      <m:r>
                        <a:rPr lang="en-US" altLang="zh-TW" sz="1050" b="0" i="1" smtClean="0">
                          <a:latin typeface="Cambria Math" panose="02040503050406030204" pitchFamily="18" charset="0"/>
                          <a:ea typeface="微軟正黑體" panose="020B0604030504040204" pitchFamily="34" charset="-120"/>
                        </a:rPr>
                        <m:t>−</m:t>
                      </m:r>
                      <m:r>
                        <a:rPr lang="en-US" altLang="zh-TW" sz="1050" b="0" i="1" smtClean="0">
                          <a:latin typeface="Cambria Math" panose="02040503050406030204" pitchFamily="18" charset="0"/>
                          <a:ea typeface="微軟正黑體" panose="020B0604030504040204" pitchFamily="34" charset="-120"/>
                          <a:sym typeface="Symbol" panose="05050102010706020507" pitchFamily="18" charset="2"/>
                        </a:rPr>
                        <m:t></m:t>
                      </m:r>
                    </m:oMath>
                  </m:oMathPara>
                </a14:m>
                <a:endParaRPr lang="zh-TW" altLang="en-US" sz="10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p:txBody>
          </p:sp>
        </mc:Choice>
        <mc:Fallback xmlns="">
          <p:sp>
            <p:nvSpPr>
              <p:cNvPr id="19" name="文字方塊 18">
                <a:extLst>
                  <a:ext uri="{FF2B5EF4-FFF2-40B4-BE49-F238E27FC236}">
                    <a16:creationId xmlns:a16="http://schemas.microsoft.com/office/drawing/2014/main" id="{DDA90039-B463-43C7-A879-1E3B170C881A}"/>
                  </a:ext>
                </a:extLst>
              </p:cNvPr>
              <p:cNvSpPr txBox="1">
                <a:spLocks noRot="1" noChangeAspect="1" noMove="1" noResize="1" noEditPoints="1" noAdjustHandles="1" noChangeArrowheads="1" noChangeShapeType="1" noTextEdit="1"/>
              </p:cNvSpPr>
              <p:nvPr/>
            </p:nvSpPr>
            <p:spPr>
              <a:xfrm>
                <a:off x="3631420" y="5693258"/>
                <a:ext cx="673573" cy="260905"/>
              </a:xfrm>
              <a:prstGeom prst="rect">
                <a:avLst/>
              </a:prstGeom>
              <a:blipFill>
                <a:blip r:embed="rId7"/>
                <a:stretch>
                  <a:fillRect/>
                </a:stretch>
              </a:blipFill>
            </p:spPr>
            <p:txBody>
              <a:bodyPr/>
              <a:lstStyle/>
              <a:p>
                <a:r>
                  <a:rPr lang="zh-TW" altLang="en-US">
                    <a:noFill/>
                  </a:rPr>
                  <a:t> </a:t>
                </a:r>
              </a:p>
            </p:txBody>
          </p:sp>
        </mc:Fallback>
      </mc:AlternateContent>
      <p:cxnSp>
        <p:nvCxnSpPr>
          <p:cNvPr id="20" name="弧形接點 53">
            <a:extLst>
              <a:ext uri="{FF2B5EF4-FFF2-40B4-BE49-F238E27FC236}">
                <a16:creationId xmlns:a16="http://schemas.microsoft.com/office/drawing/2014/main" id="{84CBCBDC-C75F-4FBC-9EEA-A45CD8CCE133}"/>
              </a:ext>
            </a:extLst>
          </p:cNvPr>
          <p:cNvCxnSpPr/>
          <p:nvPr/>
        </p:nvCxnSpPr>
        <p:spPr>
          <a:xfrm>
            <a:off x="3831310" y="3420757"/>
            <a:ext cx="652812" cy="25736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弧形接點 53">
            <a:extLst>
              <a:ext uri="{FF2B5EF4-FFF2-40B4-BE49-F238E27FC236}">
                <a16:creationId xmlns:a16="http://schemas.microsoft.com/office/drawing/2014/main" id="{857BEB04-BB6F-44BC-B386-4DC9DAB675D3}"/>
              </a:ext>
            </a:extLst>
          </p:cNvPr>
          <p:cNvCxnSpPr/>
          <p:nvPr/>
        </p:nvCxnSpPr>
        <p:spPr>
          <a:xfrm>
            <a:off x="2422254" y="5130526"/>
            <a:ext cx="652812" cy="25736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260FDEE4-D2F5-4387-A468-C9D64EC99B0D}"/>
                  </a:ext>
                </a:extLst>
              </p:cNvPr>
              <p:cNvSpPr txBox="1"/>
              <p:nvPr/>
            </p:nvSpPr>
            <p:spPr>
              <a:xfrm>
                <a:off x="1381694" y="4950585"/>
                <a:ext cx="1137782" cy="308623"/>
              </a:xfrm>
              <a:prstGeom prst="rect">
                <a:avLst/>
              </a:prstGeom>
              <a:noFill/>
            </p:spPr>
            <p:txBody>
              <a:bodyPr wrap="square" rtlCol="0">
                <a:spAutoFit/>
              </a:bodyPr>
              <a:lstStyle/>
              <a:p>
                <a:pPr>
                  <a:defRPr/>
                </a:pPr>
                <a:r>
                  <a:rPr lang="en-US" altLang="zh-TW" sz="13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The </a:t>
                </a:r>
                <a14:m>
                  <m:oMath xmlns:m="http://schemas.openxmlformats.org/officeDocument/2006/math">
                    <m:sSup>
                      <m:sSupPr>
                        <m:ctrlPr>
                          <a:rPr lang="en-US" altLang="zh-TW" sz="1350" i="1" dirty="0">
                            <a:latin typeface="Cambria Math" panose="02040503050406030204" pitchFamily="18" charset="0"/>
                            <a:cs typeface="Times New Roman" panose="02020603050405020304" pitchFamily="18" charset="0"/>
                          </a:rPr>
                        </m:ctrlPr>
                      </m:sSupPr>
                      <m:e>
                        <m:r>
                          <a:rPr lang="en-US" altLang="zh-TW" sz="1350" i="1" dirty="0" smtClean="0">
                            <a:latin typeface="Cambria Math" panose="02040503050406030204" pitchFamily="18" charset="0"/>
                            <a:cs typeface="Times New Roman" panose="02020603050405020304" pitchFamily="18" charset="0"/>
                            <a:sym typeface="Symbol" panose="05050102010706020507" pitchFamily="18" charset="2"/>
                          </a:rPr>
                          <m:t></m:t>
                        </m:r>
                      </m:e>
                      <m:sup>
                        <m:r>
                          <a:rPr lang="en-US" altLang="zh-TW" sz="1350" i="1" dirty="0">
                            <a:latin typeface="Cambria Math" panose="02040503050406030204" pitchFamily="18" charset="0"/>
                            <a:cs typeface="Times New Roman" panose="02020603050405020304" pitchFamily="18" charset="0"/>
                          </a:rPr>
                          <m:t>𝑡h</m:t>
                        </m:r>
                      </m:sup>
                    </m:sSup>
                  </m:oMath>
                </a14:m>
                <a:r>
                  <a:rPr lang="en-US" altLang="zh-TW" sz="13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 case</a:t>
                </a:r>
                <a:endParaRPr lang="zh-TW" altLang="en-US" sz="13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p:txBody>
          </p:sp>
        </mc:Choice>
        <mc:Fallback xmlns="">
          <p:sp>
            <p:nvSpPr>
              <p:cNvPr id="22" name="文字方塊 21">
                <a:extLst>
                  <a:ext uri="{FF2B5EF4-FFF2-40B4-BE49-F238E27FC236}">
                    <a16:creationId xmlns:a16="http://schemas.microsoft.com/office/drawing/2014/main" id="{260FDEE4-D2F5-4387-A468-C9D64EC99B0D}"/>
                  </a:ext>
                </a:extLst>
              </p:cNvPr>
              <p:cNvSpPr txBox="1">
                <a:spLocks noRot="1" noChangeAspect="1" noMove="1" noResize="1" noEditPoints="1" noAdjustHandles="1" noChangeArrowheads="1" noChangeShapeType="1" noTextEdit="1"/>
              </p:cNvSpPr>
              <p:nvPr/>
            </p:nvSpPr>
            <p:spPr>
              <a:xfrm>
                <a:off x="1381694" y="4950585"/>
                <a:ext cx="1137782" cy="308623"/>
              </a:xfrm>
              <a:prstGeom prst="rect">
                <a:avLst/>
              </a:prstGeom>
              <a:blipFill>
                <a:blip r:embed="rId8"/>
                <a:stretch>
                  <a:fillRect l="-1613" b="-17647"/>
                </a:stretch>
              </a:blipFill>
            </p:spPr>
            <p:txBody>
              <a:bodyPr/>
              <a:lstStyle/>
              <a:p>
                <a:r>
                  <a:rPr lang="zh-TW" altLang="en-US">
                    <a:noFill/>
                  </a:rPr>
                  <a:t> </a:t>
                </a:r>
              </a:p>
            </p:txBody>
          </p:sp>
        </mc:Fallback>
      </mc:AlternateContent>
      <p:cxnSp>
        <p:nvCxnSpPr>
          <p:cNvPr id="23" name="直線接點 22">
            <a:extLst>
              <a:ext uri="{FF2B5EF4-FFF2-40B4-BE49-F238E27FC236}">
                <a16:creationId xmlns:a16="http://schemas.microsoft.com/office/drawing/2014/main" id="{D4EE5078-B10E-4896-BE6D-32D6EA5B9CA3}"/>
              </a:ext>
            </a:extLst>
          </p:cNvPr>
          <p:cNvCxnSpPr>
            <a:cxnSpLocks/>
          </p:cNvCxnSpPr>
          <p:nvPr/>
        </p:nvCxnSpPr>
        <p:spPr>
          <a:xfrm>
            <a:off x="4310643" y="3694039"/>
            <a:ext cx="0" cy="30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E1E2F0A4-F471-4B26-8870-AF4618468112}"/>
              </a:ext>
            </a:extLst>
          </p:cNvPr>
          <p:cNvCxnSpPr>
            <a:cxnSpLocks/>
          </p:cNvCxnSpPr>
          <p:nvPr/>
        </p:nvCxnSpPr>
        <p:spPr>
          <a:xfrm>
            <a:off x="5340927" y="3701026"/>
            <a:ext cx="0" cy="30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8236D3BA-DACF-45A8-8E9E-619363A02523}"/>
              </a:ext>
            </a:extLst>
          </p:cNvPr>
          <p:cNvCxnSpPr>
            <a:cxnSpLocks/>
          </p:cNvCxnSpPr>
          <p:nvPr/>
        </p:nvCxnSpPr>
        <p:spPr>
          <a:xfrm>
            <a:off x="6253642" y="3678121"/>
            <a:ext cx="0" cy="30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DFEC3255-D46B-445F-8DC2-C7290883BB0F}"/>
              </a:ext>
            </a:extLst>
          </p:cNvPr>
          <p:cNvCxnSpPr>
            <a:cxnSpLocks/>
          </p:cNvCxnSpPr>
          <p:nvPr/>
        </p:nvCxnSpPr>
        <p:spPr>
          <a:xfrm>
            <a:off x="5002291" y="5387890"/>
            <a:ext cx="0" cy="30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6F19CC36-7A14-48C1-902F-FFDF0341D0E4}"/>
              </a:ext>
            </a:extLst>
          </p:cNvPr>
          <p:cNvCxnSpPr>
            <a:cxnSpLocks/>
          </p:cNvCxnSpPr>
          <p:nvPr/>
        </p:nvCxnSpPr>
        <p:spPr>
          <a:xfrm>
            <a:off x="6006392" y="5366274"/>
            <a:ext cx="0" cy="30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1162460A-C52F-4A70-BD88-5E17EEB1E4AB}"/>
              </a:ext>
            </a:extLst>
          </p:cNvPr>
          <p:cNvCxnSpPr>
            <a:cxnSpLocks/>
          </p:cNvCxnSpPr>
          <p:nvPr/>
        </p:nvCxnSpPr>
        <p:spPr>
          <a:xfrm>
            <a:off x="3968207" y="5367955"/>
            <a:ext cx="0" cy="30945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B06D4967-DD93-4AB7-8F15-0B0FA980F752}"/>
                  </a:ext>
                </a:extLst>
              </p:cNvPr>
              <p:cNvSpPr txBox="1"/>
              <p:nvPr/>
            </p:nvSpPr>
            <p:spPr>
              <a:xfrm>
                <a:off x="5916855" y="4039979"/>
                <a:ext cx="673573" cy="253916"/>
              </a:xfrm>
              <a:prstGeom prst="rect">
                <a:avLst/>
              </a:prstGeom>
              <a:noFill/>
            </p:spPr>
            <p:txBody>
              <a:bodyPr wrap="square" rtlCol="0">
                <a:spAutoFit/>
              </a:bodyPr>
              <a:lstStyle/>
              <a:p>
                <a:pPr>
                  <a:defRPr/>
                </a:pPr>
                <a14:m>
                  <m:oMathPara xmlns:m="http://schemas.openxmlformats.org/officeDocument/2006/math">
                    <m:oMathParaPr>
                      <m:jc m:val="centerGroup"/>
                    </m:oMathParaPr>
                    <m:oMath xmlns:m="http://schemas.openxmlformats.org/officeDocument/2006/math">
                      <m:sSup>
                        <m:sSupPr>
                          <m:ctrlPr>
                            <a:rPr lang="zh-TW" altLang="zh-TW" sz="1050" i="1" smtClean="0">
                              <a:latin typeface="Cambria Math" panose="02040503050406030204" pitchFamily="18" charset="0"/>
                              <a:ea typeface="微軟正黑體" panose="020B0604030504040204" pitchFamily="34" charset="-120"/>
                            </a:rPr>
                          </m:ctrlPr>
                        </m:sSupPr>
                        <m:e>
                          <m:r>
                            <m:rPr>
                              <m:sty m:val="p"/>
                            </m:rPr>
                            <a:rPr lang="en-US" altLang="zh-TW" sz="1050" b="0" i="0" smtClean="0">
                              <a:latin typeface="Cambria Math" panose="02040503050406030204" pitchFamily="18" charset="0"/>
                              <a:ea typeface="微軟正黑體" panose="020B0604030504040204" pitchFamily="34" charset="-120"/>
                            </a:rPr>
                            <m:t>y</m:t>
                          </m:r>
                        </m:e>
                        <m:sup>
                          <m:r>
                            <a:rPr lang="en-US" altLang="zh-TW" sz="1050" b="0" i="1" smtClean="0">
                              <a:latin typeface="Cambria Math"/>
                              <a:ea typeface="微軟正黑體" panose="020B0604030504040204" pitchFamily="34" charset="-120"/>
                              <a:sym typeface="Symbol" panose="05050102010706020507" pitchFamily="18" charset="2"/>
                            </a:rPr>
                            <m:t>𝑐</m:t>
                          </m:r>
                        </m:sup>
                      </m:sSup>
                      <m:r>
                        <a:rPr lang="en-US" altLang="zh-TW" sz="1050" b="0" i="1" smtClean="0">
                          <a:latin typeface="Cambria Math" panose="02040503050406030204" pitchFamily="18" charset="0"/>
                          <a:ea typeface="微軟正黑體" panose="020B0604030504040204" pitchFamily="34" charset="-120"/>
                        </a:rPr>
                        <m:t>+</m:t>
                      </m:r>
                      <m:r>
                        <a:rPr lang="en-US" altLang="zh-TW" sz="1050" b="0" i="1" smtClean="0">
                          <a:latin typeface="Cambria Math" panose="02040503050406030204" pitchFamily="18" charset="0"/>
                          <a:ea typeface="微軟正黑體" panose="020B0604030504040204" pitchFamily="34" charset="-120"/>
                          <a:sym typeface="Symbol" panose="05050102010706020507" pitchFamily="18" charset="2"/>
                        </a:rPr>
                        <m:t></m:t>
                      </m:r>
                    </m:oMath>
                  </m:oMathPara>
                </a14:m>
                <a:endParaRPr lang="zh-TW" altLang="en-US" sz="10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p:txBody>
          </p:sp>
        </mc:Choice>
        <mc:Fallback xmlns="">
          <p:sp>
            <p:nvSpPr>
              <p:cNvPr id="29" name="文字方塊 28">
                <a:extLst>
                  <a:ext uri="{FF2B5EF4-FFF2-40B4-BE49-F238E27FC236}">
                    <a16:creationId xmlns:a16="http://schemas.microsoft.com/office/drawing/2014/main" id="{B06D4967-DD93-4AB7-8F15-0B0FA980F752}"/>
                  </a:ext>
                </a:extLst>
              </p:cNvPr>
              <p:cNvSpPr txBox="1">
                <a:spLocks noRot="1" noChangeAspect="1" noMove="1" noResize="1" noEditPoints="1" noAdjustHandles="1" noChangeArrowheads="1" noChangeShapeType="1" noTextEdit="1"/>
              </p:cNvSpPr>
              <p:nvPr/>
            </p:nvSpPr>
            <p:spPr>
              <a:xfrm>
                <a:off x="5916855" y="4039979"/>
                <a:ext cx="673573" cy="25391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BFDBBA2D-3DAB-47AE-BA2A-D0C752D252B2}"/>
                  </a:ext>
                </a:extLst>
              </p:cNvPr>
              <p:cNvSpPr txBox="1"/>
              <p:nvPr/>
            </p:nvSpPr>
            <p:spPr>
              <a:xfrm>
                <a:off x="5617686" y="5706871"/>
                <a:ext cx="673573" cy="253916"/>
              </a:xfrm>
              <a:prstGeom prst="rect">
                <a:avLst/>
              </a:prstGeom>
              <a:noFill/>
            </p:spPr>
            <p:txBody>
              <a:bodyPr wrap="square" rtlCol="0">
                <a:spAutoFit/>
              </a:bodyPr>
              <a:lstStyle/>
              <a:p>
                <a:pPr>
                  <a:defRPr/>
                </a:pPr>
                <a14:m>
                  <m:oMathPara xmlns:m="http://schemas.openxmlformats.org/officeDocument/2006/math">
                    <m:oMathParaPr>
                      <m:jc m:val="centerGroup"/>
                    </m:oMathParaPr>
                    <m:oMath xmlns:m="http://schemas.openxmlformats.org/officeDocument/2006/math">
                      <m:sSup>
                        <m:sSupPr>
                          <m:ctrlPr>
                            <a:rPr lang="zh-TW" altLang="zh-TW" sz="1050" i="1">
                              <a:latin typeface="Cambria Math" panose="02040503050406030204" pitchFamily="18" charset="0"/>
                              <a:ea typeface="微軟正黑體" panose="020B0604030504040204" pitchFamily="34" charset="-120"/>
                            </a:rPr>
                          </m:ctrlPr>
                        </m:sSupPr>
                        <m:e>
                          <m:r>
                            <m:rPr>
                              <m:sty m:val="p"/>
                            </m:rPr>
                            <a:rPr lang="en-US" altLang="zh-TW" sz="1050">
                              <a:latin typeface="Cambria Math" panose="02040503050406030204" pitchFamily="18" charset="0"/>
                              <a:ea typeface="微軟正黑體" panose="020B0604030504040204" pitchFamily="34" charset="-120"/>
                            </a:rPr>
                            <m:t>y</m:t>
                          </m:r>
                        </m:e>
                        <m:sup>
                          <m:r>
                            <a:rPr lang="zh-TW" altLang="en-US" sz="1050" i="1">
                              <a:latin typeface="Cambria Math" panose="02040503050406030204" pitchFamily="18" charset="0"/>
                              <a:ea typeface="微軟正黑體" panose="020B0604030504040204" pitchFamily="34" charset="-120"/>
                              <a:sym typeface="Symbol" panose="05050102010706020507" pitchFamily="18" charset="2"/>
                            </a:rPr>
                            <m:t>𝜅</m:t>
                          </m:r>
                        </m:sup>
                      </m:sSup>
                      <m:r>
                        <a:rPr lang="en-US" altLang="zh-TW" sz="1050" b="0" i="1" smtClean="0">
                          <a:latin typeface="Cambria Math" panose="02040503050406030204" pitchFamily="18" charset="0"/>
                          <a:ea typeface="微軟正黑體" panose="020B0604030504040204" pitchFamily="34" charset="-120"/>
                        </a:rPr>
                        <m:t>+</m:t>
                      </m:r>
                      <m:r>
                        <a:rPr lang="en-US" altLang="zh-TW" sz="1050" b="0" i="1" smtClean="0">
                          <a:latin typeface="Cambria Math" panose="02040503050406030204" pitchFamily="18" charset="0"/>
                          <a:ea typeface="微軟正黑體" panose="020B0604030504040204" pitchFamily="34" charset="-120"/>
                          <a:sym typeface="Symbol" panose="05050102010706020507" pitchFamily="18" charset="2"/>
                        </a:rPr>
                        <m:t></m:t>
                      </m:r>
                    </m:oMath>
                  </m:oMathPara>
                </a14:m>
                <a:endParaRPr lang="zh-TW" altLang="en-US" sz="1050"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p:txBody>
          </p:sp>
        </mc:Choice>
        <mc:Fallback xmlns="">
          <p:sp>
            <p:nvSpPr>
              <p:cNvPr id="30" name="文字方塊 29">
                <a:extLst>
                  <a:ext uri="{FF2B5EF4-FFF2-40B4-BE49-F238E27FC236}">
                    <a16:creationId xmlns:a16="http://schemas.microsoft.com/office/drawing/2014/main" id="{BFDBBA2D-3DAB-47AE-BA2A-D0C752D252B2}"/>
                  </a:ext>
                </a:extLst>
              </p:cNvPr>
              <p:cNvSpPr txBox="1">
                <a:spLocks noRot="1" noChangeAspect="1" noMove="1" noResize="1" noEditPoints="1" noAdjustHandles="1" noChangeArrowheads="1" noChangeShapeType="1" noTextEdit="1"/>
              </p:cNvSpPr>
              <p:nvPr/>
            </p:nvSpPr>
            <p:spPr>
              <a:xfrm>
                <a:off x="5617686" y="5706871"/>
                <a:ext cx="673573" cy="253916"/>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標題 1">
                <a:extLst>
                  <a:ext uri="{FF2B5EF4-FFF2-40B4-BE49-F238E27FC236}">
                    <a16:creationId xmlns:a16="http://schemas.microsoft.com/office/drawing/2014/main" id="{1F864C4B-3EC0-4CEA-AF8B-014DE9BAA980}"/>
                  </a:ext>
                </a:extLst>
              </p:cNvPr>
              <p:cNvSpPr txBox="1">
                <a:spLocks/>
              </p:cNvSpPr>
              <p:nvPr/>
            </p:nvSpPr>
            <p:spPr>
              <a:xfrm>
                <a:off x="596873" y="2509551"/>
                <a:ext cx="6820476" cy="374033"/>
              </a:xfrm>
              <a:prstGeom prst="rect">
                <a:avLst/>
              </a:prstGeom>
            </p:spPr>
            <p:txBody>
              <a:bodyPr vert="horz" lIns="91440" tIns="45720" rIns="91440" bIns="45720" rtlCol="0" anchor="ctr">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altLang="zh-TW" sz="2800" dirty="0">
                    <a:latin typeface="Times New Roman" panose="02020603050405020304" pitchFamily="18" charset="0"/>
                    <a:cs typeface="Times New Roman" panose="02020603050405020304" pitchFamily="18" charset="0"/>
                  </a:rPr>
                  <a:t>For  example, the learning goal is</a:t>
                </a:r>
                <a14:m>
                  <m:oMath xmlns:m="http://schemas.openxmlformats.org/officeDocument/2006/math">
                    <m:r>
                      <a:rPr lang="en-US" altLang="zh-TW" sz="2800" smtClean="0">
                        <a:latin typeface="Cambria Math" panose="02040503050406030204" pitchFamily="18" charset="0"/>
                      </a:rPr>
                      <m:t> </m:t>
                    </m:r>
                    <m:sSup>
                      <m:sSupPr>
                        <m:ctrlPr>
                          <a:rPr lang="zh-TW" altLang="zh-TW" sz="2800" i="1">
                            <a:latin typeface="Cambria Math" panose="02040503050406030204" pitchFamily="18" charset="0"/>
                          </a:rPr>
                        </m:ctrlPr>
                      </m:sSupPr>
                      <m:e>
                        <m:d>
                          <m:dPr>
                            <m:ctrlPr>
                              <a:rPr lang="zh-TW" altLang="zh-TW" sz="2800" i="1">
                                <a:latin typeface="Cambria Math" panose="02040503050406030204" pitchFamily="18" charset="0"/>
                              </a:rPr>
                            </m:ctrlPr>
                          </m:dPr>
                          <m:e>
                            <m:r>
                              <a:rPr lang="en-US" altLang="zh-TW" sz="2800" i="1">
                                <a:latin typeface="Cambria Math" panose="02040503050406030204" pitchFamily="18" charset="0"/>
                              </a:rPr>
                              <m:t>𝑓</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b="1">
                                        <a:latin typeface="Cambria Math" panose="02040503050406030204" pitchFamily="18" charset="0"/>
                                      </a:rPr>
                                      <m:t>𝐱</m:t>
                                    </m:r>
                                  </m:e>
                                  <m:sup>
                                    <m:r>
                                      <a:rPr lang="en-US" altLang="zh-TW" sz="2800" i="1">
                                        <a:latin typeface="Cambria Math" panose="02040503050406030204" pitchFamily="18" charset="0"/>
                                      </a:rPr>
                                      <m:t>𝑐</m:t>
                                    </m:r>
                                  </m:sup>
                                </m:sSup>
                                <m:r>
                                  <a:rPr lang="en-US" altLang="zh-TW" sz="2800" i="1">
                                    <a:latin typeface="Cambria Math" panose="02040503050406030204" pitchFamily="18" charset="0"/>
                                  </a:rPr>
                                  <m:t>,</m:t>
                                </m:r>
                                <m:r>
                                  <a:rPr lang="en-US" altLang="zh-TW" sz="2800" b="1">
                                    <a:latin typeface="Cambria Math" panose="02040503050406030204" pitchFamily="18" charset="0"/>
                                  </a:rPr>
                                  <m:t>𝐰</m:t>
                                </m:r>
                              </m:e>
                            </m:d>
                            <m:r>
                              <a:rPr lang="en-US" altLang="zh-TW" sz="2800" b="1" i="1">
                                <a:latin typeface="Cambria Math"/>
                              </a:rPr>
                              <m:t> </m:t>
                            </m:r>
                            <m:r>
                              <m:rPr>
                                <m:nor/>
                              </m:rPr>
                              <a:rPr lang="en-US" altLang="zh-TW" sz="2800" dirty="0">
                                <a:latin typeface="微軟正黑體" panose="020B0604030504040204" pitchFamily="34" charset="-120"/>
                                <a:ea typeface="微軟正黑體" panose="020B0604030504040204" pitchFamily="34" charset="-120"/>
                              </a:rPr>
                              <m:t>− </m:t>
                            </m:r>
                            <m:sSup>
                              <m:sSupPr>
                                <m:ctrlPr>
                                  <a:rPr lang="zh-TW" altLang="zh-TW" sz="2800" i="1">
                                    <a:latin typeface="Cambria Math" panose="02040503050406030204" pitchFamily="18" charset="0"/>
                                  </a:rPr>
                                </m:ctrlPr>
                              </m:sSupPr>
                              <m:e>
                                <m:r>
                                  <a:rPr lang="en-US" altLang="zh-TW" sz="2800" i="1">
                                    <a:latin typeface="Cambria Math"/>
                                  </a:rPr>
                                  <m:t>𝑦</m:t>
                                </m:r>
                              </m:e>
                              <m:sup>
                                <m:r>
                                  <a:rPr lang="en-US" altLang="zh-TW" sz="2800" i="1">
                                    <a:latin typeface="Cambria Math" panose="02040503050406030204" pitchFamily="18" charset="0"/>
                                  </a:rPr>
                                  <m:t>𝑐</m:t>
                                </m:r>
                              </m:sup>
                            </m:sSup>
                          </m:e>
                        </m:d>
                      </m:e>
                      <m:sup>
                        <m:r>
                          <a:rPr lang="en-US" altLang="zh-TW" sz="2800">
                            <a:latin typeface="Cambria Math"/>
                          </a:rPr>
                          <m:t>2</m:t>
                        </m:r>
                      </m:sup>
                    </m:sSup>
                    <m:r>
                      <a:rPr lang="en-US" altLang="zh-TW" sz="2800">
                        <a:latin typeface="Cambria Math"/>
                      </a:rPr>
                      <m:t>≤</m:t>
                    </m:r>
                    <m:sSup>
                      <m:sSupPr>
                        <m:ctrlPr>
                          <a:rPr lang="zh-TW" altLang="zh-TW" sz="2800" i="1">
                            <a:latin typeface="Cambria Math" panose="02040503050406030204" pitchFamily="18" charset="0"/>
                          </a:rPr>
                        </m:ctrlPr>
                      </m:sSupPr>
                      <m:e>
                        <m:r>
                          <m:rPr>
                            <m:sty m:val="p"/>
                          </m:rPr>
                          <a:rPr lang="en-US" altLang="zh-TW" sz="2800">
                            <a:latin typeface="Cambria Math"/>
                          </a:rPr>
                          <m:t>ε</m:t>
                        </m:r>
                      </m:e>
                      <m:sup>
                        <m:r>
                          <a:rPr lang="en-US" altLang="zh-TW" sz="2800" i="1">
                            <a:latin typeface="Cambria Math"/>
                          </a:rPr>
                          <m:t>2</m:t>
                        </m:r>
                      </m:sup>
                    </m:sSup>
                  </m:oMath>
                </a14:m>
                <a:r>
                  <a:rPr lang="zh-TW" altLang="en-US" sz="2800" dirty="0"/>
                  <a:t> </a:t>
                </a:r>
                <a:r>
                  <a:rPr lang="en-US" altLang="zh-TW" sz="2800" dirty="0">
                    <a:latin typeface="微軟正黑體" panose="020B0604030504040204" pitchFamily="34" charset="-120"/>
                    <a:ea typeface="微軟正黑體" panose="020B0604030504040204" pitchFamily="34" charset="-120"/>
                    <a:sym typeface="Symbol"/>
                  </a:rPr>
                  <a:t></a:t>
                </a:r>
                <a:r>
                  <a:rPr lang="en-US" altLang="zh-TW" sz="2800" dirty="0">
                    <a:latin typeface="微軟正黑體" panose="020B0604030504040204" pitchFamily="34" charset="-120"/>
                    <a:ea typeface="微軟正黑體" panose="020B0604030504040204" pitchFamily="34" charset="-120"/>
                  </a:rPr>
                  <a:t> </a:t>
                </a:r>
                <a:r>
                  <a:rPr lang="en-US" altLang="zh-TW" sz="2800" i="1" dirty="0">
                    <a:latin typeface="微軟正黑體" panose="020B0604030504040204" pitchFamily="34" charset="-120"/>
                    <a:ea typeface="微軟正黑體" panose="020B0604030504040204" pitchFamily="34" charset="-120"/>
                  </a:rPr>
                  <a:t>c</a:t>
                </a:r>
                <a:r>
                  <a:rPr lang="en-US" altLang="zh-TW" sz="2800"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sym typeface="Symbol"/>
                  </a:rPr>
                  <a:t></a:t>
                </a:r>
                <a:r>
                  <a:rPr lang="en-US" altLang="zh-TW" sz="2800"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I</a:t>
                </a:r>
                <a:r>
                  <a:rPr lang="en-US" altLang="zh-TW" sz="2800" dirty="0">
                    <a:latin typeface="微軟正黑體" panose="020B0604030504040204" pitchFamily="34" charset="-120"/>
                    <a:ea typeface="微軟正黑體" panose="020B0604030504040204" pitchFamily="34" charset="-120"/>
                  </a:rPr>
                  <a:t> </a:t>
                </a:r>
                <a:endParaRPr lang="zh-TW" altLang="en-US" sz="2800" dirty="0"/>
              </a:p>
            </p:txBody>
          </p:sp>
        </mc:Choice>
        <mc:Fallback xmlns="">
          <p:sp>
            <p:nvSpPr>
              <p:cNvPr id="31" name="標題 1">
                <a:extLst>
                  <a:ext uri="{FF2B5EF4-FFF2-40B4-BE49-F238E27FC236}">
                    <a16:creationId xmlns:a16="http://schemas.microsoft.com/office/drawing/2014/main" id="{1F864C4B-3EC0-4CEA-AF8B-014DE9BAA980}"/>
                  </a:ext>
                </a:extLst>
              </p:cNvPr>
              <p:cNvSpPr txBox="1">
                <a:spLocks noRot="1" noChangeAspect="1" noMove="1" noResize="1" noEditPoints="1" noAdjustHandles="1" noChangeArrowheads="1" noChangeShapeType="1" noTextEdit="1"/>
              </p:cNvSpPr>
              <p:nvPr/>
            </p:nvSpPr>
            <p:spPr>
              <a:xfrm>
                <a:off x="596873" y="2509551"/>
                <a:ext cx="6820476" cy="374033"/>
              </a:xfrm>
              <a:prstGeom prst="rect">
                <a:avLst/>
              </a:prstGeom>
              <a:blipFill>
                <a:blip r:embed="rId11"/>
                <a:stretch>
                  <a:fillRect l="-626" t="-26230" r="-536" b="-19672"/>
                </a:stretch>
              </a:blipFill>
            </p:spPr>
            <p:txBody>
              <a:bodyPr/>
              <a:lstStyle/>
              <a:p>
                <a:r>
                  <a:rPr lang="zh-TW" altLang="en-US">
                    <a:noFill/>
                  </a:rPr>
                  <a:t> </a:t>
                </a:r>
              </a:p>
            </p:txBody>
          </p:sp>
        </mc:Fallback>
      </mc:AlternateContent>
      <p:sp>
        <p:nvSpPr>
          <p:cNvPr id="32" name="文字方塊 31">
            <a:extLst>
              <a:ext uri="{FF2B5EF4-FFF2-40B4-BE49-F238E27FC236}">
                <a16:creationId xmlns:a16="http://schemas.microsoft.com/office/drawing/2014/main" id="{EC37BC5C-EA7C-496C-9BFA-65117BD6E6BC}"/>
              </a:ext>
            </a:extLst>
          </p:cNvPr>
          <p:cNvSpPr txBox="1"/>
          <p:nvPr/>
        </p:nvSpPr>
        <p:spPr>
          <a:xfrm>
            <a:off x="50928" y="0"/>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
        <p:nvSpPr>
          <p:cNvPr id="33" name="投影片編號版面配置區 3">
            <a:extLst>
              <a:ext uri="{FF2B5EF4-FFF2-40B4-BE49-F238E27FC236}">
                <a16:creationId xmlns:a16="http://schemas.microsoft.com/office/drawing/2014/main" id="{81C35E5D-1956-4CBE-996B-89D781AECA73}"/>
              </a:ext>
            </a:extLst>
          </p:cNvPr>
          <p:cNvSpPr txBox="1">
            <a:spLocks/>
          </p:cNvSpPr>
          <p:nvPr/>
        </p:nvSpPr>
        <p:spPr>
          <a:xfrm>
            <a:off x="6553200" y="6356352"/>
            <a:ext cx="2133600" cy="365125"/>
          </a:xfrm>
          <a:prstGeom prst="rect">
            <a:avLst/>
          </a:prstGeom>
          <a:noFill/>
        </p:spPr>
        <p:txBody>
          <a:bodyPr/>
          <a:lstStyle>
            <a:defPPr>
              <a:defRPr lang="zh-CN"/>
            </a:defPPr>
            <a:lvl1pPr algn="l" rtl="0" fontAlgn="base">
              <a:spcBef>
                <a:spcPct val="20000"/>
              </a:spcBef>
              <a:spcAft>
                <a:spcPct val="0"/>
              </a:spcAft>
              <a:buChar char="•"/>
              <a:defRPr sz="3200" kern="1200">
                <a:solidFill>
                  <a:schemeClr val="tx1"/>
                </a:solidFill>
                <a:latin typeface="Arial" panose="020B0604020202020204" pitchFamily="34" charset="0"/>
                <a:ea typeface="宋体" pitchFamily="2" charset="-122"/>
                <a:cs typeface="+mn-cs"/>
              </a:defRPr>
            </a:lvl1pPr>
            <a:lvl2pPr marL="742950" indent="-285750" algn="l" rtl="0" fontAlgn="base">
              <a:spcBef>
                <a:spcPct val="20000"/>
              </a:spcBef>
              <a:spcAft>
                <a:spcPct val="0"/>
              </a:spcAft>
              <a:buChar char="–"/>
              <a:defRPr sz="2800" kern="1200">
                <a:solidFill>
                  <a:schemeClr val="tx1"/>
                </a:solidFill>
                <a:latin typeface="Arial" panose="020B0604020202020204" pitchFamily="34" charset="0"/>
                <a:ea typeface="宋体" pitchFamily="2" charset="-122"/>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宋体" pitchFamily="2" charset="-122"/>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itchFamily="2" charset="-122"/>
                <a:cs typeface="+mn-cs"/>
              </a:defRPr>
            </a:lvl9pPr>
          </a:lstStyle>
          <a:p>
            <a:pPr algn="r">
              <a:spcBef>
                <a:spcPct val="0"/>
              </a:spcBef>
              <a:buFontTx/>
              <a:buNone/>
            </a:pPr>
            <a:fld id="{722EB27D-A1F5-406C-A14D-418843B09339}" type="slidenum">
              <a:rPr lang="zh-TW" altLang="en-US" sz="1400" smtClean="0"/>
              <a:pPr algn="r">
                <a:spcBef>
                  <a:spcPct val="0"/>
                </a:spcBef>
                <a:buFontTx/>
                <a:buNone/>
              </a:pPr>
              <a:t>9</a:t>
            </a:fld>
            <a:endParaRPr lang="zh-TW" altLang="en-US" sz="1400" dirty="0"/>
          </a:p>
        </p:txBody>
      </p:sp>
    </p:spTree>
    <p:extLst>
      <p:ext uri="{BB962C8B-B14F-4D97-AF65-F5344CB8AC3E}">
        <p14:creationId xmlns:p14="http://schemas.microsoft.com/office/powerpoint/2010/main" val="903268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2614</TotalTime>
  <Words>6941</Words>
  <Application>Microsoft Office PowerPoint</Application>
  <PresentationFormat>如螢幕大小 (4:3)</PresentationFormat>
  <Paragraphs>2671</Paragraphs>
  <Slides>52</Slides>
  <Notes>14</Notes>
  <HiddenSlides>0</HiddenSlides>
  <MMClips>0</MMClips>
  <ScaleCrop>false</ScaleCrop>
  <HeadingPairs>
    <vt:vector size="6" baseType="variant">
      <vt:variant>
        <vt:lpstr>使用字型</vt:lpstr>
      </vt:variant>
      <vt:variant>
        <vt:i4>9</vt:i4>
      </vt:variant>
      <vt:variant>
        <vt:lpstr>佈景主題</vt:lpstr>
      </vt:variant>
      <vt:variant>
        <vt:i4>5</vt:i4>
      </vt:variant>
      <vt:variant>
        <vt:lpstr>投影片標題</vt:lpstr>
      </vt:variant>
      <vt:variant>
        <vt:i4>52</vt:i4>
      </vt:variant>
    </vt:vector>
  </HeadingPairs>
  <TitlesOfParts>
    <vt:vector size="66" baseType="lpstr">
      <vt:lpstr>微軟正黑體</vt:lpstr>
      <vt:lpstr>微軟正黑體</vt:lpstr>
      <vt:lpstr>新細明體</vt:lpstr>
      <vt:lpstr>Arial</vt:lpstr>
      <vt:lpstr>Calibri</vt:lpstr>
      <vt:lpstr>Calibri Light</vt:lpstr>
      <vt:lpstr>Cambria Math</vt:lpstr>
      <vt:lpstr>Times New Roman</vt:lpstr>
      <vt:lpstr>Wingdings</vt:lpstr>
      <vt:lpstr>Office 佈景主題</vt:lpstr>
      <vt:lpstr>1_Office 佈景主題</vt:lpstr>
      <vt:lpstr>2_Office 佈景主題</vt:lpstr>
      <vt:lpstr>4_Office 佈景主題</vt:lpstr>
      <vt:lpstr>5_Office 佈景主題</vt:lpstr>
      <vt:lpstr>The Validation Experiment</vt:lpstr>
      <vt:lpstr>Present your learning mechanism</vt:lpstr>
      <vt:lpstr>PowerPoint 簡報</vt:lpstr>
      <vt:lpstr>PowerPoint 簡報</vt:lpstr>
      <vt:lpstr>The notations and indexes</vt:lpstr>
      <vt:lpstr>PowerPoint 簡報</vt:lpstr>
      <vt:lpstr>PowerPoint 簡報</vt:lpstr>
      <vt:lpstr>The regression applications</vt:lpstr>
      <vt:lpstr>The unacceptable case</vt:lpstr>
      <vt:lpstr>Your new learning mechanism which is made like playing with Lego – lots of (pre-built or self-built) modules</vt:lpstr>
      <vt:lpstr>The module list</vt:lpstr>
      <vt:lpstr>Validate the new mechanism</vt:lpstr>
      <vt:lpstr>Objectives of the experiment</vt:lpstr>
      <vt:lpstr>Derive insights from the experiment result</vt:lpstr>
      <vt:lpstr>Present your AI application</vt:lpstr>
      <vt:lpstr>PowerPoint 簡報</vt:lpstr>
      <vt:lpstr>PowerPoint 簡報</vt:lpstr>
      <vt:lpstr>PowerPoint 簡報</vt:lpstr>
      <vt:lpstr>PowerPoint 簡報</vt:lpstr>
      <vt:lpstr>PowerPoint 簡報</vt:lpstr>
      <vt:lpstr>PowerPoint 簡報</vt:lpstr>
      <vt:lpstr>Four versions</vt:lpstr>
      <vt:lpstr>PowerPoint 簡報</vt:lpstr>
      <vt:lpstr>w</vt:lpstr>
      <vt:lpstr>PowerPoint 簡報</vt:lpstr>
      <vt:lpstr>PowerPoint 簡報</vt:lpstr>
      <vt:lpstr>PowerPoint 簡報</vt:lpstr>
      <vt:lpstr>PowerPoint 簡報</vt:lpstr>
      <vt:lpstr>PowerPoint 簡報</vt:lpstr>
      <vt:lpstr>The evolution of total number of adopted hidden nodes in the learning process of the 1st training data set </vt:lpstr>
      <vt:lpstr>Total number of adopted hidden nodes</vt:lpstr>
      <vt:lpstr>The occurrence percentages of blue, green and red paths</vt:lpstr>
      <vt:lpstr>PowerPoint 簡報</vt:lpstr>
      <vt:lpstr>PowerPoint 簡報</vt:lpstr>
      <vt:lpstr>PowerPoint 簡報</vt:lpstr>
      <vt:lpstr>PowerPoint 簡報</vt:lpstr>
      <vt:lpstr>The occurrence percentages of blue paths</vt:lpstr>
      <vt:lpstr>The occurrence percentages of green path</vt:lpstr>
      <vt:lpstr>The occurrence percentages of red path</vt:lpstr>
      <vt:lpstr>Total number of cramming occurrences</vt:lpstr>
      <vt:lpstr>Total number of hidden nodes pruned within the learning process</vt:lpstr>
      <vt:lpstr>PowerPoint 簡報</vt:lpstr>
      <vt:lpstr>PowerPoint 簡報</vt:lpstr>
      <vt:lpstr>PowerPoint 簡報</vt:lpstr>
      <vt:lpstr>The accuracy </vt:lpstr>
      <vt:lpstr>The accuracy </vt:lpstr>
      <vt:lpstr>Hyperparameter of the inferencing mechanism</vt:lpstr>
      <vt:lpstr>PowerPoint 簡報</vt:lpstr>
      <vt:lpstr>PowerPoint 簡報</vt:lpstr>
      <vt:lpstr>PowerPoint 簡報</vt:lpstr>
      <vt:lpstr>PowerPoint 簡報</vt:lpstr>
      <vt:lpstr>Total training Time (Sec.)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Tsai</dc:creator>
  <cp:lastModifiedBy>郭丞哲</cp:lastModifiedBy>
  <cp:revision>292</cp:revision>
  <dcterms:created xsi:type="dcterms:W3CDTF">2019-06-05T00:51:59Z</dcterms:created>
  <dcterms:modified xsi:type="dcterms:W3CDTF">2022-06-09T14:12:31Z</dcterms:modified>
</cp:coreProperties>
</file>