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4" r:id="rId2"/>
  </p:sldMasterIdLst>
  <p:notesMasterIdLst>
    <p:notesMasterId r:id="rId20"/>
  </p:notesMasterIdLst>
  <p:sldIdLst>
    <p:sldId id="568" r:id="rId3"/>
    <p:sldId id="571" r:id="rId4"/>
    <p:sldId id="322" r:id="rId5"/>
    <p:sldId id="566" r:id="rId6"/>
    <p:sldId id="324" r:id="rId7"/>
    <p:sldId id="326" r:id="rId8"/>
    <p:sldId id="279" r:id="rId9"/>
    <p:sldId id="281" r:id="rId10"/>
    <p:sldId id="283" r:id="rId11"/>
    <p:sldId id="286" r:id="rId12"/>
    <p:sldId id="264" r:id="rId13"/>
    <p:sldId id="305" r:id="rId14"/>
    <p:sldId id="569" r:id="rId15"/>
    <p:sldId id="974" r:id="rId16"/>
    <p:sldId id="975" r:id="rId17"/>
    <p:sldId id="572" r:id="rId18"/>
    <p:sldId id="976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6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2880">
          <p15:clr>
            <a:srgbClr val="A4A3A4"/>
          </p15:clr>
        </p15:guide>
        <p15:guide id="4" pos="5624">
          <p15:clr>
            <a:srgbClr val="A4A3A4"/>
          </p15:clr>
        </p15:guide>
        <p15:guide id="5" orient="horz" pos="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6" clrIdx="0">
    <p:extLst/>
  </p:cmAuthor>
  <p:cmAuthor id="2" name="admin" initials="a" lastIdx="1" clrIdx="1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3F8FD"/>
    <a:srgbClr val="DBE3F4"/>
    <a:srgbClr val="DAE2F4"/>
    <a:srgbClr val="05FDF6"/>
    <a:srgbClr val="F4F5F2"/>
    <a:srgbClr val="E055E8"/>
    <a:srgbClr val="EFF3F6"/>
    <a:srgbClr val="EEF2F5"/>
    <a:srgbClr val="304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84270" autoAdjust="0"/>
  </p:normalViewPr>
  <p:slideViewPr>
    <p:cSldViewPr snapToGrid="0" showGuides="1">
      <p:cViewPr varScale="1">
        <p:scale>
          <a:sx n="90" d="100"/>
          <a:sy n="90" d="100"/>
        </p:scale>
        <p:origin x="830" y="67"/>
      </p:cViewPr>
      <p:guideLst>
        <p:guide pos="136"/>
        <p:guide orient="horz" pos="3208"/>
        <p:guide pos="2880"/>
        <p:guide pos="5624"/>
        <p:guide orient="horz" pos="32"/>
      </p:guideLst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1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4A8A1-C8FE-471E-BA88-B778934FD0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altLang="zh-TW" dirty="0"/>
              <a:t>Labeled data</a:t>
            </a:r>
          </a:p>
          <a:p>
            <a:pPr marL="0" indent="0">
              <a:buNone/>
            </a:pPr>
            <a:r>
              <a:rPr lang="en-US" altLang="zh-TW" dirty="0"/>
              <a:t>-------------------</a:t>
            </a:r>
            <a:r>
              <a:rPr lang="zh-TW" altLang="en-US" dirty="0"/>
              <a:t>刪除</a:t>
            </a:r>
            <a:r>
              <a:rPr lang="en-US" altLang="zh-TW" dirty="0"/>
              <a:t>--------------</a:t>
            </a:r>
          </a:p>
          <a:p>
            <a:pPr lvl="1"/>
            <a:r>
              <a:rPr lang="en-US" altLang="zh-TW" dirty="0"/>
              <a:t>The first one criteria is </a:t>
            </a:r>
            <a:r>
              <a:rPr lang="en-US" altLang="zh-TW" b="1" dirty="0"/>
              <a:t>evaluating an expected error rate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The second one is observing the </a:t>
            </a:r>
            <a:r>
              <a:rPr lang="en-US" altLang="zh-TW" b="1" dirty="0"/>
              <a:t>classification decision’s fraction</a:t>
            </a:r>
            <a:r>
              <a:rPr lang="en-US" altLang="zh-TW" dirty="0"/>
              <a:t> whether or not </a:t>
            </a:r>
            <a:r>
              <a:rPr lang="en-US" altLang="zh-TW" b="1" dirty="0"/>
              <a:t>below a given threshold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--------------------------</a:t>
            </a:r>
          </a:p>
          <a:p>
            <a:pPr marL="228600" indent="-228600">
              <a:buAutoNum type="arabicParenBoth"/>
            </a:pPr>
            <a:r>
              <a:rPr lang="zh-TW" altLang="en-US" dirty="0"/>
              <a:t>定期更新 有點像囉</a:t>
            </a:r>
            <a:r>
              <a:rPr lang="en-US" altLang="zh-TW" dirty="0"/>
              <a:t>!!!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4A8A1-C8FE-471E-BA88-B778934FD0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09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A0E2-CA37-4F17-A757-5E3D78576172}" type="slidenum">
              <a:rPr lang="zh-TW" altLang="en-US" smtClean="0">
                <a:solidFill>
                  <a:prstClr val="black"/>
                </a:solidFill>
              </a:rPr>
              <a:pPr/>
              <a:t>14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A0E2-CA37-4F17-A757-5E3D78576172}" type="slidenum">
              <a:rPr lang="zh-TW" altLang="en-US" smtClean="0">
                <a:solidFill>
                  <a:prstClr val="black"/>
                </a:solidFill>
              </a:rPr>
              <a:pPr/>
              <a:t>15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8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cases like that of the nurse who made $42,000 per hour, another option is available-- recalculation or re-estimation of the correct answer</a:t>
            </a:r>
          </a:p>
          <a:p>
            <a:r>
              <a:rPr lang="en-US" altLang="zh-TW" dirty="0"/>
              <a:t>Unfortunately for her (and the researchers) this was not the case she hadn’t read the question properly and misreported in her answer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4A8A1-C8FE-471E-BA88-B778934FD0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49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resistant learning mechanism</a:t>
            </a:r>
            <a:r>
              <a:rPr lang="zh-TW" altLang="en-US" b="1" dirty="0"/>
              <a:t> 晚點談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4A8A1-C8FE-471E-BA88-B778934FD0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72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Crawford and Wainwright’s research (1995): 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experiment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performed in small case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4A8A1-C8FE-471E-BA88-B778934FD0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58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比單純的 </a:t>
            </a:r>
            <a:r>
              <a:rPr lang="en-US" altLang="zh-TW" dirty="0"/>
              <a:t>PSO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r>
              <a:rPr lang="zh-TW" altLang="en-US" dirty="0"/>
              <a:t> 好很多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use particle swarm optimization to select the feature for support vector machine to classify the intrusion from others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4A8A1-C8FE-471E-BA88-B778934FD0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237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4A8A1-C8FE-471E-BA88-B778934FD0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16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Robust learning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強健學習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survey mentioned above, their neural network don’t deal with the </a:t>
            </a:r>
            <a:r>
              <a:rPr lang="en-US" altLang="zh-TW" b="1" dirty="0"/>
              <a:t>resistant learning problems</a:t>
            </a:r>
            <a:r>
              <a:rPr lang="en-US" altLang="zh-TW" dirty="0"/>
              <a:t>. The most technique they used is </a:t>
            </a:r>
            <a:r>
              <a:rPr lang="en-US" altLang="zh-TW" b="1" dirty="0"/>
              <a:t>pre-specified</a:t>
            </a:r>
            <a:r>
              <a:rPr lang="en-US" altLang="zh-TW" dirty="0"/>
              <a:t> and </a:t>
            </a:r>
            <a:r>
              <a:rPr lang="en-US" altLang="zh-TW" b="1" dirty="0"/>
              <a:t>fixed</a:t>
            </a:r>
            <a:r>
              <a:rPr lang="en-US" altLang="zh-TW" dirty="0"/>
              <a:t> during the training process. </a:t>
            </a:r>
          </a:p>
          <a:p>
            <a:pPr marL="0" indent="0">
              <a:buNone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4A8A1-C8FE-471E-BA88-B778934FD0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79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先前研究 最主要有兩篇 </a:t>
            </a:r>
            <a:r>
              <a:rPr lang="en-US" altLang="zh-TW" dirty="0"/>
              <a:t>09</a:t>
            </a:r>
            <a:r>
              <a:rPr lang="zh-TW" altLang="en-US" dirty="0"/>
              <a:t>年 </a:t>
            </a:r>
            <a:r>
              <a:rPr lang="en-US" altLang="zh-TW" dirty="0"/>
              <a:t>14</a:t>
            </a:r>
            <a:r>
              <a:rPr lang="zh-TW" altLang="en-US" dirty="0"/>
              <a:t>年</a:t>
            </a:r>
            <a:endParaRPr lang="en-US" altLang="zh-TW" dirty="0"/>
          </a:p>
          <a:p>
            <a:r>
              <a:rPr lang="en-US" altLang="zh-TW" dirty="0"/>
              <a:t>09</a:t>
            </a:r>
            <a:r>
              <a:rPr lang="zh-TW" altLang="en-US" dirty="0"/>
              <a:t>年 實踐了</a:t>
            </a:r>
            <a:r>
              <a:rPr lang="en-US" altLang="zh-TW" b="1" dirty="0"/>
              <a:t>resistant learning </a:t>
            </a:r>
            <a:r>
              <a:rPr lang="en-US" altLang="zh-TW" b="0" dirty="0"/>
              <a:t>14</a:t>
            </a:r>
            <a:r>
              <a:rPr lang="zh-TW" altLang="en-US" b="0" dirty="0"/>
              <a:t>年用了信封模組 兩者晚點會細談</a:t>
            </a:r>
            <a:endParaRPr lang="en-US" altLang="zh-TW" b="0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累進學習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(Accumulative Learning)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廣義地是指某人創造了一個新產品後，他人再就原始創意加以改良革新、補強，來增加原設計的價值，這樣能刺激更多的改良革新、修改調整、輔助加強，不斷地累進學習，改良的產品就愈好，喜歡用的人就會愈多，則商機就會愈大，進而參與改良的人就愈多，於是形成了不斷的良性循環，正回饋如雪球般愈滾愈大。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https://www.facebook.com/blindfish/posts/241834062674153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4A8A1-C8FE-471E-BA88-B778934FD0C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48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74758666-FBDA-41D5-9FF3-27B91BA138B1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50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0A2E-CD84-4691-B1BB-3E5E2AAC9A93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709275C-3D56-429A-999E-D67D97F3926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272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3324-D561-4C85-980D-0D1C5AB077A8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516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CD77-70BA-446B-B72F-5189336881B0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704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BE65-38DC-4942-A663-94FA4D2B368F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105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9373-33BF-4F84-8027-28AD67319ECB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50"/>
            </a:lvl1pPr>
          </a:lstStyle>
          <a:p>
            <a:fld id="{A709275C-3D56-429A-999E-D67D97F3926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20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EDB-FC21-47B4-AE56-A6266D6E488A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15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193-DA47-4A9F-895A-1378AA264EF8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81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5A40-E87E-4B1C-A92A-55D42906A784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417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A25A-D44D-4FAD-80B9-CE89A7233A7A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70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B6A-BEDE-4B53-A7D0-B32518512DA1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7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5692-2B39-48B4-AFB8-2D02CEF8A1BC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228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B00-9FDA-4D90-9F4F-F0123F79CA71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83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A80D-3651-479B-82C1-95C2D7D7F97F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120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A3BD-D26D-4C36-AC47-0A043496AF44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765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5421-E916-4750-9834-1559CAF515BC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376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6D21-4DF0-4764-B2C1-B4F27B559952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2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6963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4096-DBF9-47A0-9645-3CA77691840F}" type="datetime1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9275C-3D56-429A-999E-D67D97F39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3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39">
            <a:extLst>
              <a:ext uri="{FF2B5EF4-FFF2-40B4-BE49-F238E27FC236}">
                <a16:creationId xmlns:a16="http://schemas.microsoft.com/office/drawing/2014/main" id="{EF9C9935-4D5E-0842-9415-1B1DFCBA9338}"/>
              </a:ext>
            </a:extLst>
          </p:cNvPr>
          <p:cNvCxnSpPr>
            <a:cxnSpLocks/>
          </p:cNvCxnSpPr>
          <p:nvPr/>
        </p:nvCxnSpPr>
        <p:spPr>
          <a:xfrm>
            <a:off x="1431758" y="3641910"/>
            <a:ext cx="5817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1C00C6E3-30CB-FB46-B006-79EE4981D78D}"/>
              </a:ext>
            </a:extLst>
          </p:cNvPr>
          <p:cNvSpPr txBox="1">
            <a:spLocks/>
          </p:cNvSpPr>
          <p:nvPr/>
        </p:nvSpPr>
        <p:spPr>
          <a:xfrm>
            <a:off x="126848" y="1830687"/>
            <a:ext cx="8875484" cy="16570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Outlier detection</a:t>
            </a:r>
            <a:endParaRPr lang="zh-TW" altLang="en-US" sz="40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0388BF9-3CC7-614A-9D62-CE3671FA30E5}"/>
              </a:ext>
            </a:extLst>
          </p:cNvPr>
          <p:cNvSpPr txBox="1">
            <a:spLocks/>
          </p:cNvSpPr>
          <p:nvPr/>
        </p:nvSpPr>
        <p:spPr>
          <a:xfrm>
            <a:off x="1803186" y="3487738"/>
            <a:ext cx="507446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 algn="ctr">
              <a:lnSpc>
                <a:spcPct val="100000"/>
              </a:lnSpc>
            </a:pPr>
            <a:endParaRPr lang="en-US" altLang="zh-TW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蔡瑞煌</a:t>
            </a:r>
            <a:endParaRPr lang="en-US" altLang="zh-TW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TW" cap="none" dirty="0"/>
              <a:t>Artificial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56" y="1572816"/>
            <a:ext cx="7595603" cy="3340006"/>
          </a:xfrm>
        </p:spPr>
        <p:txBody>
          <a:bodyPr>
            <a:normAutofit fontScale="92500"/>
          </a:bodyPr>
          <a:lstStyle/>
          <a:p>
            <a:r>
              <a:rPr lang="en-US" altLang="zh-TW" dirty="0" err="1"/>
              <a:t>Sykacek</a:t>
            </a:r>
            <a:r>
              <a:rPr lang="en-US" altLang="zh-TW" dirty="0"/>
              <a:t> (1997) used a neural network and sigmoid activations to cope with outlier detection problems, where neural network is trained by </a:t>
            </a:r>
            <a:r>
              <a:rPr lang="en-US" altLang="zh-TW" b="1" dirty="0"/>
              <a:t>Bayesian interface</a:t>
            </a:r>
            <a:r>
              <a:rPr lang="en-US" altLang="zh-TW" dirty="0"/>
              <a:t>. </a:t>
            </a:r>
            <a:endParaRPr lang="zh-TW" altLang="en-US" dirty="0"/>
          </a:p>
          <a:p>
            <a:r>
              <a:rPr lang="en-US" altLang="zh-TW" dirty="0"/>
              <a:t>Williams and Baxter (2002) use </a:t>
            </a:r>
            <a:r>
              <a:rPr lang="en-US" altLang="zh-TW" b="1" dirty="0"/>
              <a:t>replicator neural networks (RNN) </a:t>
            </a:r>
            <a:r>
              <a:rPr lang="en-US" altLang="zh-TW" dirty="0"/>
              <a:t>to measure whether the instance is an outlier or not. </a:t>
            </a:r>
          </a:p>
          <a:p>
            <a:pPr lvl="1"/>
            <a:r>
              <a:rPr lang="en-US" altLang="zh-TW" dirty="0"/>
              <a:t>The RNN which they proposed is a feed-forward multi-layer perception with three hidden layers between input and output layer.</a:t>
            </a:r>
          </a:p>
          <a:p>
            <a:pPr lvl="1"/>
            <a:r>
              <a:rPr lang="en-US" altLang="zh-TW" dirty="0"/>
              <a:t>During the RNN is training, the weights of RNN are adjusted to minimize the mean square error. </a:t>
            </a:r>
            <a:endParaRPr lang="zh-TW" altLang="zh-TW" dirty="0">
              <a:solidFill>
                <a:schemeClr val="accent4">
                  <a:lumMod val="75000"/>
                </a:schemeClr>
              </a:solidFill>
            </a:endParaRPr>
          </a:p>
          <a:p>
            <a:pPr marL="171450" lvl="1">
              <a:spcBef>
                <a:spcPts val="750"/>
              </a:spcBef>
            </a:pPr>
            <a:r>
              <a:rPr lang="en-US" altLang="zh-TW" sz="1800" dirty="0"/>
              <a:t>The aforementioned works use the pre-specified and fixed network during the training process. They can merely adjust or tuning the weights.</a:t>
            </a:r>
          </a:p>
        </p:txBody>
      </p:sp>
    </p:spTree>
    <p:extLst>
      <p:ext uri="{BB962C8B-B14F-4D97-AF65-F5344CB8AC3E}">
        <p14:creationId xmlns:p14="http://schemas.microsoft.com/office/powerpoint/2010/main" val="407880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cap="none" dirty="0"/>
              <a:t>Artificial neural networks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892" y="1687113"/>
                <a:ext cx="7703668" cy="3150893"/>
              </a:xfrm>
            </p:spPr>
            <p:txBody>
              <a:bodyPr>
                <a:normAutofit fontScale="92500" lnSpcReduction="10000"/>
              </a:bodyPr>
              <a:lstStyle/>
              <a:p>
                <a:pPr marL="182563" lvl="1"/>
                <a:r>
                  <a:rPr lang="en-US" altLang="zh-TW" sz="2000" dirty="0" err="1"/>
                  <a:t>Tsaih</a:t>
                </a:r>
                <a:r>
                  <a:rPr lang="en-US" altLang="zh-TW" sz="2000" dirty="0"/>
                  <a:t> and Cheng (2009) propose that a </a:t>
                </a:r>
                <a:r>
                  <a:rPr lang="en-US" altLang="zh-TW" sz="2000" b="1" dirty="0"/>
                  <a:t>resistant learning </a:t>
                </a:r>
                <a:r>
                  <a:rPr lang="en-US" altLang="zh-TW" sz="2000" dirty="0"/>
                  <a:t>outlier detection algorithm with a tiny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2000" dirty="0"/>
                  <a:t> value via SLFN. </a:t>
                </a:r>
              </a:p>
              <a:p>
                <a:pPr marL="539750" lvl="1" indent="-371475">
                  <a:buFont typeface="Wingdings" panose="05000000000000000000" pitchFamily="2" charset="2"/>
                  <a:buChar char="Ø"/>
                </a:pPr>
                <a:r>
                  <a:rPr lang="en-US" altLang="zh-TW" sz="2000" dirty="0"/>
                  <a:t>the </a:t>
                </a:r>
                <a:r>
                  <a:rPr lang="en-US" altLang="zh-TW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robust procedures </a:t>
                </a:r>
                <a:r>
                  <a:rPr lang="en-US" altLang="zh-TW" sz="2000" dirty="0"/>
                  <a:t>are those whose results are not influenced significantly by violations of the model assumptions (such as when the errors are normally distributed)</a:t>
                </a:r>
              </a:p>
              <a:p>
                <a:pPr marL="539750" lvl="1" indent="-371475">
                  <a:buFont typeface="Wingdings" panose="05000000000000000000" pitchFamily="2" charset="2"/>
                  <a:buChar char="Ø"/>
                </a:pPr>
                <a:r>
                  <a:rPr lang="en-US" altLang="zh-TW" sz="2000" dirty="0"/>
                  <a:t>the </a:t>
                </a:r>
                <a:r>
                  <a:rPr lang="en-US" altLang="zh-TW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resistant procedures </a:t>
                </a:r>
                <a:r>
                  <a:rPr lang="en-US" altLang="zh-TW" sz="2000" dirty="0"/>
                  <a:t>are those whose numerical results are not influenced significantly by outlying observations</a:t>
                </a:r>
              </a:p>
              <a:p>
                <a:pPr marL="182563" lvl="1"/>
                <a:r>
                  <a:rPr lang="en-US" altLang="zh-TW" sz="2000" dirty="0"/>
                  <a:t>Huang et al. (2014)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detect anomalous pattern effectively in </a:t>
                </a:r>
                <a:r>
                  <a:rPr lang="en-US" altLang="zh-TW" sz="2000" b="1" dirty="0"/>
                  <a:t>non-changing</a:t>
                </a:r>
                <a:r>
                  <a:rPr lang="en-US" altLang="zh-TW" sz="2000" dirty="0"/>
                  <a:t> environment. They propose an envelope module to distinguish outliers.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2" y="1687113"/>
                <a:ext cx="7703668" cy="3150893"/>
              </a:xfrm>
              <a:blipFill>
                <a:blip r:embed="rId3"/>
                <a:stretch>
                  <a:fillRect l="-791" t="-2321" b="-13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43184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3000" cap="none" dirty="0"/>
              <a:t>Envelope module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990" t="22977" r="26618" b="11718"/>
          <a:stretch/>
        </p:blipFill>
        <p:spPr>
          <a:xfrm>
            <a:off x="3810000" y="875584"/>
            <a:ext cx="4884420" cy="349121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The envelope module allow us to wrap the response elements seen as inliers in the envelope.</a:t>
            </a:r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0228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cap="none" dirty="0"/>
              <a:t>Artificial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Tsaih</a:t>
            </a:r>
            <a:r>
              <a:rPr lang="en-US" altLang="zh-TW" dirty="0"/>
              <a:t>, </a:t>
            </a:r>
            <a:r>
              <a:rPr lang="en-US" altLang="zh-TW" dirty="0" err="1"/>
              <a:t>Rua</a:t>
            </a:r>
            <a:r>
              <a:rPr lang="en-US" altLang="zh-TW" dirty="0"/>
              <a:t>-Huan, Huang, Shin-Ying, Lian, Mao-Ci and Huang, </a:t>
            </a:r>
            <a:r>
              <a:rPr lang="en-US" altLang="zh-TW" dirty="0" err="1"/>
              <a:t>Yennun</a:t>
            </a:r>
            <a:r>
              <a:rPr lang="en-US" altLang="zh-TW" dirty="0"/>
              <a:t> (2018). “ANN Mechanism for Network Traffic Anomaly Detection in the Concept Drifting Environment,” IEEE DSC 2018, pp. 1-6, 2018.</a:t>
            </a:r>
          </a:p>
          <a:p>
            <a:r>
              <a:rPr lang="en-US" altLang="zh-TW" dirty="0"/>
              <a:t>Shin-Ying Huang, </a:t>
            </a:r>
            <a:r>
              <a:rPr lang="en-US" altLang="zh-TW" dirty="0" err="1"/>
              <a:t>Jhe</a:t>
            </a:r>
            <a:r>
              <a:rPr lang="en-US" altLang="zh-TW" dirty="0"/>
              <a:t>-Wei Lin, </a:t>
            </a:r>
            <a:r>
              <a:rPr lang="en-US" altLang="zh-TW" dirty="0" err="1"/>
              <a:t>Rua</a:t>
            </a:r>
            <a:r>
              <a:rPr lang="en-US" altLang="zh-TW" dirty="0"/>
              <a:t>-Huan </a:t>
            </a:r>
            <a:r>
              <a:rPr lang="en-US" altLang="zh-TW" dirty="0" err="1"/>
              <a:t>Tsaih</a:t>
            </a:r>
            <a:r>
              <a:rPr lang="en-US" altLang="zh-TW" dirty="0"/>
              <a:t> (2016). “Outlier Detection in the Concept Drifting Environment,” the International Joint Conference on Neural Networks (IJCNN), pp. 31-37.</a:t>
            </a:r>
          </a:p>
        </p:txBody>
      </p:sp>
    </p:spTree>
    <p:extLst>
      <p:ext uri="{BB962C8B-B14F-4D97-AF65-F5344CB8AC3E}">
        <p14:creationId xmlns:p14="http://schemas.microsoft.com/office/powerpoint/2010/main" val="101156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4528846" y="1912296"/>
            <a:ext cx="1059873" cy="165154"/>
          </a:xfrm>
          <a:prstGeom prst="roundRect">
            <a:avLst/>
          </a:prstGeom>
          <a:solidFill>
            <a:srgbClr val="BCFAF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07" tIns="25717" rIns="51407" bIns="25717" rtlCol="0" anchor="ctr"/>
          <a:lstStyle/>
          <a:p>
            <a:pPr algn="ctr" defTabSz="514031"/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Weight-tuning(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098719" y="4549086"/>
            <a:ext cx="0" cy="2064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 flipH="1">
            <a:off x="3330014" y="1447240"/>
            <a:ext cx="1332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</p:cNvCxnSpPr>
          <p:nvPr/>
        </p:nvCxnSpPr>
        <p:spPr>
          <a:xfrm flipH="1">
            <a:off x="3437875" y="1994873"/>
            <a:ext cx="10537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</p:cNvCxnSpPr>
          <p:nvPr/>
        </p:nvCxnSpPr>
        <p:spPr>
          <a:xfrm flipH="1" flipV="1">
            <a:off x="5057199" y="1539829"/>
            <a:ext cx="3167" cy="349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110311" y="1671152"/>
            <a:ext cx="185299" cy="192881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U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4222046" y="1756288"/>
            <a:ext cx="185299" cy="192881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7" name="直線單箭頭接點 46"/>
          <p:cNvCxnSpPr>
            <a:cxnSpLocks/>
          </p:cNvCxnSpPr>
          <p:nvPr/>
        </p:nvCxnSpPr>
        <p:spPr>
          <a:xfrm>
            <a:off x="2841017" y="1617556"/>
            <a:ext cx="0" cy="211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剪去並圓角化單一角落 2">
            <a:extLst>
              <a:ext uri="{FF2B5EF4-FFF2-40B4-BE49-F238E27FC236}">
                <a16:creationId xmlns:a16="http://schemas.microsoft.com/office/drawing/2014/main" id="{A434A711-E58A-4B84-89D5-E78545575450}"/>
              </a:ext>
            </a:extLst>
          </p:cNvPr>
          <p:cNvSpPr/>
          <p:nvPr/>
        </p:nvSpPr>
        <p:spPr>
          <a:xfrm>
            <a:off x="4698751" y="4755563"/>
            <a:ext cx="733014" cy="35590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Training data</a:t>
            </a:r>
            <a:endParaRPr lang="zh-TW" altLang="en-US" sz="1050" dirty="0"/>
          </a:p>
        </p:txBody>
      </p:sp>
      <p:sp>
        <p:nvSpPr>
          <p:cNvPr id="30" name="圓角矩形 12">
            <a:extLst>
              <a:ext uri="{FF2B5EF4-FFF2-40B4-BE49-F238E27FC236}">
                <a16:creationId xmlns:a16="http://schemas.microsoft.com/office/drawing/2014/main" id="{A9C1393F-237D-4BF3-BEB6-5E5F2256C7F0}"/>
              </a:ext>
            </a:extLst>
          </p:cNvPr>
          <p:cNvSpPr/>
          <p:nvPr/>
        </p:nvSpPr>
        <p:spPr>
          <a:xfrm>
            <a:off x="4568783" y="4333935"/>
            <a:ext cx="1059873" cy="206482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07" tIns="25717" rIns="51407" bIns="25717" rtlCol="0" anchor="ctr"/>
          <a:lstStyle/>
          <a:p>
            <a:pPr algn="ctr" defTabSz="514031"/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10ED042-E7C2-4EDF-837D-BE33DB9AE72F}"/>
              </a:ext>
            </a:extLst>
          </p:cNvPr>
          <p:cNvCxnSpPr>
            <a:cxnSpLocks/>
          </p:cNvCxnSpPr>
          <p:nvPr/>
        </p:nvCxnSpPr>
        <p:spPr>
          <a:xfrm flipV="1">
            <a:off x="5098719" y="4067482"/>
            <a:ext cx="0" cy="266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50">
            <a:extLst>
              <a:ext uri="{FF2B5EF4-FFF2-40B4-BE49-F238E27FC236}">
                <a16:creationId xmlns:a16="http://schemas.microsoft.com/office/drawing/2014/main" id="{B91CC633-4D0D-418C-8619-9F82E329A150}"/>
              </a:ext>
            </a:extLst>
          </p:cNvPr>
          <p:cNvSpPr/>
          <p:nvPr/>
        </p:nvSpPr>
        <p:spPr>
          <a:xfrm>
            <a:off x="4580374" y="3861000"/>
            <a:ext cx="1125749" cy="193810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r>
              <a:rPr lang="en-US" altLang="zh-TW" sz="825" i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altLang="zh-TW" sz="82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-US" altLang="zh-TW" sz="825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Obtaining_LTS</a:t>
            </a:r>
            <a:endParaRPr lang="en-US" altLang="zh-TW" sz="825" i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344AB551-5588-453C-B387-7A8BB3A07D78}"/>
              </a:ext>
            </a:extLst>
          </p:cNvPr>
          <p:cNvSpPr/>
          <p:nvPr/>
        </p:nvSpPr>
        <p:spPr>
          <a:xfrm>
            <a:off x="4801843" y="3362368"/>
            <a:ext cx="557567" cy="25564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/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n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N</a:t>
            </a:r>
            <a:endParaRPr lang="zh-TW" altLang="en-US" sz="825" i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7" name="矩形: 剪去單一角落 36">
            <a:extLst>
              <a:ext uri="{FF2B5EF4-FFF2-40B4-BE49-F238E27FC236}">
                <a16:creationId xmlns:a16="http://schemas.microsoft.com/office/drawing/2014/main" id="{CECE862A-31E7-4EFB-8F8B-F530189066C6}"/>
              </a:ext>
            </a:extLst>
          </p:cNvPr>
          <p:cNvSpPr/>
          <p:nvPr/>
        </p:nvSpPr>
        <p:spPr>
          <a:xfrm>
            <a:off x="6034648" y="3340867"/>
            <a:ext cx="630518" cy="248611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88" dirty="0"/>
              <a:t>Acceptable model</a:t>
            </a:r>
            <a:endParaRPr lang="zh-TW" altLang="en-US" sz="788" dirty="0"/>
          </a:p>
        </p:txBody>
      </p:sp>
      <p:cxnSp>
        <p:nvCxnSpPr>
          <p:cNvPr id="38" name="直線單箭頭接點 31">
            <a:extLst>
              <a:ext uri="{FF2B5EF4-FFF2-40B4-BE49-F238E27FC236}">
                <a16:creationId xmlns:a16="http://schemas.microsoft.com/office/drawing/2014/main" id="{3A85255C-5CF4-4C02-9767-13FDAC85BD9C}"/>
              </a:ext>
            </a:extLst>
          </p:cNvPr>
          <p:cNvCxnSpPr>
            <a:cxnSpLocks/>
          </p:cNvCxnSpPr>
          <p:nvPr/>
        </p:nvCxnSpPr>
        <p:spPr>
          <a:xfrm flipV="1">
            <a:off x="5080433" y="3110161"/>
            <a:ext cx="0" cy="2448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4E22C1A-4AB1-4B9F-8455-F019A02070BF}"/>
              </a:ext>
            </a:extLst>
          </p:cNvPr>
          <p:cNvSpPr txBox="1"/>
          <p:nvPr/>
        </p:nvSpPr>
        <p:spPr>
          <a:xfrm>
            <a:off x="5324475" y="3325603"/>
            <a:ext cx="33405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6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56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5B5897-B0CE-41EF-9459-F129F7165A5B}"/>
              </a:ext>
            </a:extLst>
          </p:cNvPr>
          <p:cNvSpPr txBox="1"/>
          <p:nvPr/>
        </p:nvSpPr>
        <p:spPr>
          <a:xfrm>
            <a:off x="5601070" y="3368666"/>
            <a:ext cx="464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rgbClr val="FF0000"/>
                </a:solidFill>
              </a:rPr>
              <a:t>STOP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F2BA6FA-0691-48D4-88AF-ADB1E9B9B74E}"/>
              </a:ext>
            </a:extLst>
          </p:cNvPr>
          <p:cNvSpPr txBox="1"/>
          <p:nvPr/>
        </p:nvSpPr>
        <p:spPr>
          <a:xfrm>
            <a:off x="5083017" y="3241785"/>
            <a:ext cx="390115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6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endParaRPr lang="zh-TW" altLang="en-US" sz="56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6" name="直線單箭頭接點 12">
            <a:extLst>
              <a:ext uri="{FF2B5EF4-FFF2-40B4-BE49-F238E27FC236}">
                <a16:creationId xmlns:a16="http://schemas.microsoft.com/office/drawing/2014/main" id="{6A67319A-4AAC-487F-BB26-233655765290}"/>
              </a:ext>
            </a:extLst>
          </p:cNvPr>
          <p:cNvCxnSpPr>
            <a:cxnSpLocks/>
          </p:cNvCxnSpPr>
          <p:nvPr/>
        </p:nvCxnSpPr>
        <p:spPr>
          <a:xfrm>
            <a:off x="5376881" y="3484776"/>
            <a:ext cx="26417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31">
            <a:extLst>
              <a:ext uri="{FF2B5EF4-FFF2-40B4-BE49-F238E27FC236}">
                <a16:creationId xmlns:a16="http://schemas.microsoft.com/office/drawing/2014/main" id="{3008D7D4-5E3D-47B8-8B0A-3CE3BC90A0AC}"/>
              </a:ext>
            </a:extLst>
          </p:cNvPr>
          <p:cNvCxnSpPr>
            <a:cxnSpLocks/>
          </p:cNvCxnSpPr>
          <p:nvPr/>
        </p:nvCxnSpPr>
        <p:spPr>
          <a:xfrm flipV="1">
            <a:off x="5082432" y="3618010"/>
            <a:ext cx="0" cy="2411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>
            <a:extLst>
              <a:ext uri="{FF2B5EF4-FFF2-40B4-BE49-F238E27FC236}">
                <a16:creationId xmlns:a16="http://schemas.microsoft.com/office/drawing/2014/main" id="{C35ED998-CFFC-4D85-BAA8-31CD2232AC20}"/>
              </a:ext>
            </a:extLst>
          </p:cNvPr>
          <p:cNvSpPr/>
          <p:nvPr/>
        </p:nvSpPr>
        <p:spPr>
          <a:xfrm>
            <a:off x="4661357" y="2605573"/>
            <a:ext cx="811776" cy="477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/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&lt; </a:t>
            </a:r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+1+</a:t>
            </a:r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</a:t>
            </a:r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+1)</a:t>
            </a:r>
          </a:p>
        </p:txBody>
      </p:sp>
      <p:sp>
        <p:nvSpPr>
          <p:cNvPr id="51" name="圓角矩形 36">
            <a:extLst>
              <a:ext uri="{FF2B5EF4-FFF2-40B4-BE49-F238E27FC236}">
                <a16:creationId xmlns:a16="http://schemas.microsoft.com/office/drawing/2014/main" id="{53B2D66F-69AF-425D-8D7D-C4E99D4FC2C7}"/>
              </a:ext>
            </a:extLst>
          </p:cNvPr>
          <p:cNvSpPr/>
          <p:nvPr/>
        </p:nvSpPr>
        <p:spPr>
          <a:xfrm>
            <a:off x="4803195" y="2292172"/>
            <a:ext cx="566089" cy="129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Save </a:t>
            </a:r>
            <a:r>
              <a:rPr lang="en-US" altLang="zh-TW" sz="825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endParaRPr lang="zh-TW" altLang="en-US" sz="825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4" name="直線單箭頭接點 31">
            <a:extLst>
              <a:ext uri="{FF2B5EF4-FFF2-40B4-BE49-F238E27FC236}">
                <a16:creationId xmlns:a16="http://schemas.microsoft.com/office/drawing/2014/main" id="{7C689304-22D6-4825-93A1-23D516AA2BA7}"/>
              </a:ext>
            </a:extLst>
          </p:cNvPr>
          <p:cNvCxnSpPr>
            <a:cxnSpLocks/>
          </p:cNvCxnSpPr>
          <p:nvPr/>
        </p:nvCxnSpPr>
        <p:spPr>
          <a:xfrm flipV="1">
            <a:off x="5075398" y="2419319"/>
            <a:ext cx="3422" cy="1775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7513107-3656-4DCC-ACBE-994EC8BB01F8}"/>
              </a:ext>
            </a:extLst>
          </p:cNvPr>
          <p:cNvSpPr txBox="1"/>
          <p:nvPr/>
        </p:nvSpPr>
        <p:spPr>
          <a:xfrm>
            <a:off x="5098719" y="2467823"/>
            <a:ext cx="404539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6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endParaRPr lang="zh-TW" altLang="en-US" sz="56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單箭頭接點 31">
            <a:extLst>
              <a:ext uri="{FF2B5EF4-FFF2-40B4-BE49-F238E27FC236}">
                <a16:creationId xmlns:a16="http://schemas.microsoft.com/office/drawing/2014/main" id="{3A124A72-0E1E-4ECC-95E8-5B45C02BC8BF}"/>
              </a:ext>
            </a:extLst>
          </p:cNvPr>
          <p:cNvCxnSpPr>
            <a:cxnSpLocks/>
          </p:cNvCxnSpPr>
          <p:nvPr/>
        </p:nvCxnSpPr>
        <p:spPr>
          <a:xfrm flipV="1">
            <a:off x="5067244" y="2101056"/>
            <a:ext cx="3422" cy="1775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46">
            <a:extLst>
              <a:ext uri="{FF2B5EF4-FFF2-40B4-BE49-F238E27FC236}">
                <a16:creationId xmlns:a16="http://schemas.microsoft.com/office/drawing/2014/main" id="{62724F73-18AE-401B-B3EE-82F11B4EF38F}"/>
              </a:ext>
            </a:extLst>
          </p:cNvPr>
          <p:cNvSpPr/>
          <p:nvPr/>
        </p:nvSpPr>
        <p:spPr>
          <a:xfrm>
            <a:off x="4698751" y="1296839"/>
            <a:ext cx="651869" cy="232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Restore </a:t>
            </a:r>
            <a:r>
              <a:rPr lang="en-US" altLang="zh-TW" sz="825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endParaRPr lang="zh-TW" altLang="en-US" sz="825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1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46408871-7830-479F-B5F1-CCDD923B38B0}"/>
              </a:ext>
            </a:extLst>
          </p:cNvPr>
          <p:cNvSpPr/>
          <p:nvPr/>
        </p:nvSpPr>
        <p:spPr>
          <a:xfrm>
            <a:off x="3330014" y="2661949"/>
            <a:ext cx="1029106" cy="3794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Reorganizing _</a:t>
            </a:r>
            <a:r>
              <a:rPr lang="en-US" altLang="zh-TW" sz="750" i="1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altLang="zh-TW" sz="75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_r_EU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(longer)_</a:t>
            </a:r>
            <a:r>
              <a:rPr lang="en-US" altLang="zh-TW" sz="75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w_EU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(longer)</a:t>
            </a:r>
            <a:endParaRPr lang="zh-TW" altLang="en-US" sz="75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3" name="圓角矩形 10">
            <a:extLst>
              <a:ext uri="{FF2B5EF4-FFF2-40B4-BE49-F238E27FC236}">
                <a16:creationId xmlns:a16="http://schemas.microsoft.com/office/drawing/2014/main" id="{BAD41936-5734-41B9-9572-1B89351451B1}"/>
              </a:ext>
            </a:extLst>
          </p:cNvPr>
          <p:cNvSpPr/>
          <p:nvPr/>
        </p:nvSpPr>
        <p:spPr>
          <a:xfrm>
            <a:off x="2395537" y="1322951"/>
            <a:ext cx="890960" cy="261377"/>
          </a:xfrm>
          <a:prstGeom prst="roundRect">
            <a:avLst/>
          </a:prstGeom>
          <a:solidFill>
            <a:srgbClr val="D4F77D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555" tIns="19288" rIns="38555" bIns="19288" rtlCol="0" anchor="ctr"/>
          <a:lstStyle/>
          <a:p>
            <a:pPr algn="ctr" defTabSz="385523"/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Cramming(</a:t>
            </a:r>
            <a:r>
              <a:rPr lang="en-US" altLang="zh-TW" sz="75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</a:t>
            </a:r>
            <a:r>
              <a:rPr lang="en-US" altLang="zh-TW" sz="750" baseline="30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</a:t>
            </a:r>
            <a:r>
              <a:rPr lang="en-US" altLang="zh-TW" sz="750" i="1" baseline="30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altLang="zh-TW" sz="750" baseline="30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+1]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750" baseline="30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4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0FC2F11F-DBC9-41FD-81DA-756177DB1B0A}"/>
              </a:ext>
            </a:extLst>
          </p:cNvPr>
          <p:cNvSpPr/>
          <p:nvPr/>
        </p:nvSpPr>
        <p:spPr>
          <a:xfrm>
            <a:off x="2348288" y="1829037"/>
            <a:ext cx="1029665" cy="3794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Reorganizing _</a:t>
            </a:r>
            <a:r>
              <a:rPr lang="en-US" altLang="zh-TW" sz="750" i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+1_r_EU(shorter)_</a:t>
            </a:r>
            <a:r>
              <a:rPr lang="en-US" altLang="zh-TW" sz="75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w_EU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(shorter)</a:t>
            </a:r>
            <a:endParaRPr lang="zh-TW" altLang="en-US" sz="75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9E9D2D1-5054-47C4-B713-E8228252ED97}"/>
              </a:ext>
            </a:extLst>
          </p:cNvPr>
          <p:cNvCxnSpPr>
            <a:cxnSpLocks/>
          </p:cNvCxnSpPr>
          <p:nvPr/>
        </p:nvCxnSpPr>
        <p:spPr>
          <a:xfrm>
            <a:off x="3832441" y="3074396"/>
            <a:ext cx="12125" cy="825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3A5274D-F49A-45DC-B979-BB044D35CAA5}"/>
              </a:ext>
            </a:extLst>
          </p:cNvPr>
          <p:cNvCxnSpPr>
            <a:cxnSpLocks/>
          </p:cNvCxnSpPr>
          <p:nvPr/>
        </p:nvCxnSpPr>
        <p:spPr>
          <a:xfrm>
            <a:off x="2831588" y="2270389"/>
            <a:ext cx="31908" cy="1653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12">
            <a:extLst>
              <a:ext uri="{FF2B5EF4-FFF2-40B4-BE49-F238E27FC236}">
                <a16:creationId xmlns:a16="http://schemas.microsoft.com/office/drawing/2014/main" id="{578DDB2E-D3B0-40A4-8E5F-2D24E285664A}"/>
              </a:ext>
            </a:extLst>
          </p:cNvPr>
          <p:cNvCxnSpPr>
            <a:cxnSpLocks/>
          </p:cNvCxnSpPr>
          <p:nvPr/>
        </p:nvCxnSpPr>
        <p:spPr>
          <a:xfrm>
            <a:off x="2863496" y="3953980"/>
            <a:ext cx="1699761" cy="12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C876DB40-0AFD-470C-8A2E-7DFF402838A8}"/>
              </a:ext>
            </a:extLst>
          </p:cNvPr>
          <p:cNvCxnSpPr>
            <a:cxnSpLocks/>
          </p:cNvCxnSpPr>
          <p:nvPr/>
        </p:nvCxnSpPr>
        <p:spPr>
          <a:xfrm flipH="1">
            <a:off x="4387705" y="2851686"/>
            <a:ext cx="282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70434384-D38F-4264-B585-0726857B2879}"/>
              </a:ext>
            </a:extLst>
          </p:cNvPr>
          <p:cNvCxnSpPr>
            <a:cxnSpLocks/>
          </p:cNvCxnSpPr>
          <p:nvPr/>
        </p:nvCxnSpPr>
        <p:spPr>
          <a:xfrm flipV="1">
            <a:off x="1610325" y="1438273"/>
            <a:ext cx="733229" cy="20311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07444553-2CE0-4FFA-BA66-85306F05AC23}"/>
              </a:ext>
            </a:extLst>
          </p:cNvPr>
          <p:cNvSpPr/>
          <p:nvPr/>
        </p:nvSpPr>
        <p:spPr>
          <a:xfrm>
            <a:off x="1177385" y="1656751"/>
            <a:ext cx="806876" cy="444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cram only one unacceptable training data 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A52301B-DDAE-4C4A-A48C-9374E5A13A70}"/>
              </a:ext>
            </a:extLst>
          </p:cNvPr>
          <p:cNvSpPr/>
          <p:nvPr/>
        </p:nvSpPr>
        <p:spPr>
          <a:xfrm>
            <a:off x="6231270" y="1491804"/>
            <a:ext cx="1115481" cy="444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The </a:t>
            </a:r>
            <a:r>
              <a:rPr lang="en-US" altLang="zh-TW" sz="825" dirty="0" err="1">
                <a:solidFill>
                  <a:srgbClr val="FF0000"/>
                </a:solidFill>
              </a:rPr>
              <a:t>trimmed_batch</a:t>
            </a:r>
            <a:r>
              <a:rPr lang="en-US" altLang="zh-TW" sz="825" dirty="0">
                <a:solidFill>
                  <a:srgbClr val="FF0000"/>
                </a:solidFill>
              </a:rPr>
              <a:t> with </a:t>
            </a:r>
            <a:r>
              <a:rPr lang="en-US" altLang="zh-TW" sz="825" i="1" dirty="0">
                <a:solidFill>
                  <a:srgbClr val="FF0000"/>
                </a:solidFill>
              </a:rPr>
              <a:t>n</a:t>
            </a:r>
            <a:r>
              <a:rPr lang="en-US" altLang="zh-TW" sz="825" dirty="0">
                <a:solidFill>
                  <a:srgbClr val="FF0000"/>
                </a:solidFill>
              </a:rPr>
              <a:t>+1 training data of </a:t>
            </a:r>
            <a:r>
              <a:rPr lang="en-US" altLang="zh-TW" sz="825" b="1" dirty="0">
                <a:solidFill>
                  <a:srgbClr val="FF0000"/>
                </a:solidFill>
              </a:rPr>
              <a:t>I</a:t>
            </a:r>
            <a:r>
              <a:rPr lang="en-US" altLang="zh-TW" sz="825" dirty="0">
                <a:solidFill>
                  <a:srgbClr val="FF0000"/>
                </a:solidFill>
              </a:rPr>
              <a:t>(</a:t>
            </a:r>
            <a:r>
              <a:rPr lang="en-US" altLang="zh-TW" sz="825" i="1" dirty="0">
                <a:solidFill>
                  <a:srgbClr val="FF0000"/>
                </a:solidFill>
              </a:rPr>
              <a:t>n</a:t>
            </a:r>
            <a:r>
              <a:rPr lang="en-US" altLang="zh-TW" sz="825" dirty="0">
                <a:solidFill>
                  <a:srgbClr val="FF0000"/>
                </a:solidFill>
              </a:rPr>
              <a:t>) </a:t>
            </a:r>
            <a:r>
              <a:rPr lang="en-US" altLang="zh-TW" sz="825" dirty="0">
                <a:solidFill>
                  <a:srgbClr val="FF0000"/>
                </a:solidFill>
                <a:sym typeface="Symbol" panose="05050102010706020507" pitchFamily="18" charset="2"/>
              </a:rPr>
              <a:t> {[</a:t>
            </a:r>
            <a:r>
              <a:rPr lang="en-US" altLang="zh-TW" sz="825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TW" sz="825" dirty="0">
                <a:solidFill>
                  <a:srgbClr val="FF0000"/>
                </a:solidFill>
                <a:sym typeface="Symbol" panose="05050102010706020507" pitchFamily="18" charset="2"/>
              </a:rPr>
              <a:t>+1]}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05371B7-C9FD-4021-9C64-4A7C2E878E75}"/>
              </a:ext>
            </a:extLst>
          </p:cNvPr>
          <p:cNvCxnSpPr>
            <a:cxnSpLocks/>
          </p:cNvCxnSpPr>
          <p:nvPr/>
        </p:nvCxnSpPr>
        <p:spPr>
          <a:xfrm flipH="1">
            <a:off x="5607123" y="1723371"/>
            <a:ext cx="574973" cy="27787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92D21E2-0D86-42A6-8675-FB6AF6225370}"/>
              </a:ext>
            </a:extLst>
          </p:cNvPr>
          <p:cNvCxnSpPr>
            <a:cxnSpLocks/>
          </p:cNvCxnSpPr>
          <p:nvPr/>
        </p:nvCxnSpPr>
        <p:spPr>
          <a:xfrm flipH="1">
            <a:off x="5507188" y="2551074"/>
            <a:ext cx="574973" cy="27787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E327FF5-3110-427B-9BDF-A780E687B33E}"/>
              </a:ext>
            </a:extLst>
          </p:cNvPr>
          <p:cNvSpPr/>
          <p:nvPr/>
        </p:nvSpPr>
        <p:spPr>
          <a:xfrm>
            <a:off x="6131577" y="2385336"/>
            <a:ext cx="772208" cy="29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justification for overfitting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BDE72D-CB53-4AA2-8240-C830AE76CEA0}"/>
              </a:ext>
            </a:extLst>
          </p:cNvPr>
          <p:cNvSpPr txBox="1"/>
          <p:nvPr/>
        </p:nvSpPr>
        <p:spPr>
          <a:xfrm>
            <a:off x="4448233" y="2676020"/>
            <a:ext cx="35361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6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56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投影片編號版面配置區 3">
            <a:extLst>
              <a:ext uri="{FF2B5EF4-FFF2-40B4-BE49-F238E27FC236}">
                <a16:creationId xmlns:a16="http://schemas.microsoft.com/office/drawing/2014/main" id="{66A70E44-F825-439E-B590-104B81CD4704}"/>
              </a:ext>
            </a:extLst>
          </p:cNvPr>
          <p:cNvSpPr txBox="1">
            <a:spLocks/>
          </p:cNvSpPr>
          <p:nvPr/>
        </p:nvSpPr>
        <p:spPr>
          <a:xfrm>
            <a:off x="6057900" y="4767264"/>
            <a:ext cx="1600200" cy="273844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22EB27D-A1F5-406C-A14D-418843B09339}" type="slidenum">
              <a:rPr lang="zh-TW" altLang="en-US" sz="1050"/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zh-TW" altLang="en-US" sz="105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81C463-DEA1-4687-BA9C-4563334E7DFC}"/>
              </a:ext>
            </a:extLst>
          </p:cNvPr>
          <p:cNvSpPr/>
          <p:nvPr/>
        </p:nvSpPr>
        <p:spPr>
          <a:xfrm>
            <a:off x="1231755" y="2571750"/>
            <a:ext cx="864026" cy="27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Reorganizing less exquisitely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DC87B74-4910-4226-AFB7-3D101FEC90EA}"/>
              </a:ext>
            </a:extLst>
          </p:cNvPr>
          <p:cNvCxnSpPr>
            <a:cxnSpLocks/>
          </p:cNvCxnSpPr>
          <p:nvPr/>
        </p:nvCxnSpPr>
        <p:spPr>
          <a:xfrm flipV="1">
            <a:off x="1598632" y="2357012"/>
            <a:ext cx="733229" cy="20311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F3AFA0AB-C758-4C6D-AEC4-125CB4C9C071}"/>
              </a:ext>
            </a:extLst>
          </p:cNvPr>
          <p:cNvCxnSpPr>
            <a:cxnSpLocks/>
          </p:cNvCxnSpPr>
          <p:nvPr/>
        </p:nvCxnSpPr>
        <p:spPr>
          <a:xfrm flipV="1">
            <a:off x="2356822" y="2909869"/>
            <a:ext cx="970608" cy="45879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D04CF36-8A61-4FC8-93DE-134E1EFBB1D4}"/>
              </a:ext>
            </a:extLst>
          </p:cNvPr>
          <p:cNvSpPr/>
          <p:nvPr/>
        </p:nvSpPr>
        <p:spPr>
          <a:xfrm>
            <a:off x="1733132" y="3368666"/>
            <a:ext cx="887101" cy="27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Reorganizing more exquisitely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531FAD2-C83C-44A2-8686-2458B32F1412}"/>
              </a:ext>
            </a:extLst>
          </p:cNvPr>
          <p:cNvSpPr txBox="1"/>
          <p:nvPr/>
        </p:nvSpPr>
        <p:spPr>
          <a:xfrm>
            <a:off x="1181196" y="0"/>
            <a:ext cx="16741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Where we are now...</a:t>
            </a:r>
            <a:endParaRPr lang="zh-TW" altLang="en-US" sz="1013" dirty="0">
              <a:solidFill>
                <a:prstClr val="black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73" name="標題 1">
            <a:extLst>
              <a:ext uri="{FF2B5EF4-FFF2-40B4-BE49-F238E27FC236}">
                <a16:creationId xmlns:a16="http://schemas.microsoft.com/office/drawing/2014/main" id="{0459309B-421B-4E95-9FAB-A38631F30F0D}"/>
              </a:ext>
            </a:extLst>
          </p:cNvPr>
          <p:cNvSpPr txBox="1">
            <a:spLocks/>
          </p:cNvSpPr>
          <p:nvPr/>
        </p:nvSpPr>
        <p:spPr>
          <a:xfrm>
            <a:off x="1143000" y="363660"/>
            <a:ext cx="68580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300" b="1" dirty="0"/>
              <a:t>The second new learning mechanism</a:t>
            </a:r>
          </a:p>
          <a:p>
            <a:pPr algn="ctr"/>
            <a:r>
              <a:rPr lang="en-US" altLang="zh-TW" sz="1800" b="1" dirty="0"/>
              <a:t>(in flowchart)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758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4528846" y="1912296"/>
            <a:ext cx="1059873" cy="165154"/>
          </a:xfrm>
          <a:prstGeom prst="roundRect">
            <a:avLst/>
          </a:prstGeom>
          <a:solidFill>
            <a:srgbClr val="BCFAF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07" tIns="25717" rIns="51407" bIns="25717" rtlCol="0" anchor="ctr"/>
          <a:lstStyle/>
          <a:p>
            <a:pPr algn="ctr" defTabSz="514031"/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Weight-tuning(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098719" y="4549086"/>
            <a:ext cx="0" cy="2064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 flipH="1">
            <a:off x="3330014" y="1447240"/>
            <a:ext cx="1332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</p:cNvCxnSpPr>
          <p:nvPr/>
        </p:nvCxnSpPr>
        <p:spPr>
          <a:xfrm flipH="1">
            <a:off x="3437875" y="1994873"/>
            <a:ext cx="10537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</p:cNvCxnSpPr>
          <p:nvPr/>
        </p:nvCxnSpPr>
        <p:spPr>
          <a:xfrm flipH="1" flipV="1">
            <a:off x="5057199" y="1539829"/>
            <a:ext cx="3167" cy="349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110311" y="1671152"/>
            <a:ext cx="185299" cy="192881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U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4222046" y="1756288"/>
            <a:ext cx="185299" cy="192881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7" name="直線單箭頭接點 46"/>
          <p:cNvCxnSpPr>
            <a:cxnSpLocks/>
          </p:cNvCxnSpPr>
          <p:nvPr/>
        </p:nvCxnSpPr>
        <p:spPr>
          <a:xfrm>
            <a:off x="2841017" y="1617556"/>
            <a:ext cx="0" cy="211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剪去並圓角化單一角落 2">
            <a:extLst>
              <a:ext uri="{FF2B5EF4-FFF2-40B4-BE49-F238E27FC236}">
                <a16:creationId xmlns:a16="http://schemas.microsoft.com/office/drawing/2014/main" id="{A434A711-E58A-4B84-89D5-E78545575450}"/>
              </a:ext>
            </a:extLst>
          </p:cNvPr>
          <p:cNvSpPr/>
          <p:nvPr/>
        </p:nvSpPr>
        <p:spPr>
          <a:xfrm>
            <a:off x="4669986" y="4755563"/>
            <a:ext cx="761779" cy="35590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Training data</a:t>
            </a:r>
            <a:endParaRPr lang="zh-TW" altLang="en-US" sz="1050" dirty="0"/>
          </a:p>
        </p:txBody>
      </p:sp>
      <p:sp>
        <p:nvSpPr>
          <p:cNvPr id="30" name="圓角矩形 12">
            <a:extLst>
              <a:ext uri="{FF2B5EF4-FFF2-40B4-BE49-F238E27FC236}">
                <a16:creationId xmlns:a16="http://schemas.microsoft.com/office/drawing/2014/main" id="{A9C1393F-237D-4BF3-BEB6-5E5F2256C7F0}"/>
              </a:ext>
            </a:extLst>
          </p:cNvPr>
          <p:cNvSpPr/>
          <p:nvPr/>
        </p:nvSpPr>
        <p:spPr>
          <a:xfrm>
            <a:off x="4568783" y="4333935"/>
            <a:ext cx="1059873" cy="206482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07" tIns="25717" rIns="51407" bIns="25717" rtlCol="0" anchor="ctr"/>
          <a:lstStyle/>
          <a:p>
            <a:pPr algn="ctr" defTabSz="514031"/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10ED042-E7C2-4EDF-837D-BE33DB9AE72F}"/>
              </a:ext>
            </a:extLst>
          </p:cNvPr>
          <p:cNvCxnSpPr>
            <a:cxnSpLocks/>
          </p:cNvCxnSpPr>
          <p:nvPr/>
        </p:nvCxnSpPr>
        <p:spPr>
          <a:xfrm flipV="1">
            <a:off x="5098719" y="4067482"/>
            <a:ext cx="0" cy="266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50">
            <a:extLst>
              <a:ext uri="{FF2B5EF4-FFF2-40B4-BE49-F238E27FC236}">
                <a16:creationId xmlns:a16="http://schemas.microsoft.com/office/drawing/2014/main" id="{B91CC633-4D0D-418C-8619-9F82E329A150}"/>
              </a:ext>
            </a:extLst>
          </p:cNvPr>
          <p:cNvSpPr/>
          <p:nvPr/>
        </p:nvSpPr>
        <p:spPr>
          <a:xfrm>
            <a:off x="4580374" y="3861000"/>
            <a:ext cx="1125749" cy="193810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r>
              <a:rPr lang="en-US" altLang="zh-TW" sz="825" i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altLang="zh-TW" sz="82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-US" altLang="zh-TW" sz="825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Obtaining_</a:t>
            </a:r>
            <a:r>
              <a:rPr lang="en-US" altLang="zh-TW" sz="825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LTS</a:t>
            </a:r>
            <a:endParaRPr lang="en-US" altLang="zh-TW" sz="825" i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344AB551-5588-453C-B387-7A8BB3A07D78}"/>
              </a:ext>
            </a:extLst>
          </p:cNvPr>
          <p:cNvSpPr/>
          <p:nvPr/>
        </p:nvSpPr>
        <p:spPr>
          <a:xfrm>
            <a:off x="4801843" y="3362368"/>
            <a:ext cx="557567" cy="25564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/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n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825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0.95</a:t>
            </a:r>
            <a:r>
              <a:rPr lang="en-US" altLang="zh-TW" sz="825" i="1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N</a:t>
            </a:r>
            <a:endParaRPr lang="zh-TW" altLang="en-US" sz="825" i="1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37" name="矩形: 剪去單一角落 36">
            <a:extLst>
              <a:ext uri="{FF2B5EF4-FFF2-40B4-BE49-F238E27FC236}">
                <a16:creationId xmlns:a16="http://schemas.microsoft.com/office/drawing/2014/main" id="{CECE862A-31E7-4EFB-8F8B-F530189066C6}"/>
              </a:ext>
            </a:extLst>
          </p:cNvPr>
          <p:cNvSpPr/>
          <p:nvPr/>
        </p:nvSpPr>
        <p:spPr>
          <a:xfrm>
            <a:off x="6034648" y="3340867"/>
            <a:ext cx="630518" cy="248611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88" dirty="0"/>
              <a:t>Acceptable model</a:t>
            </a:r>
            <a:endParaRPr lang="zh-TW" altLang="en-US" sz="788" dirty="0"/>
          </a:p>
        </p:txBody>
      </p:sp>
      <p:cxnSp>
        <p:nvCxnSpPr>
          <p:cNvPr id="38" name="直線單箭頭接點 31">
            <a:extLst>
              <a:ext uri="{FF2B5EF4-FFF2-40B4-BE49-F238E27FC236}">
                <a16:creationId xmlns:a16="http://schemas.microsoft.com/office/drawing/2014/main" id="{3A85255C-5CF4-4C02-9767-13FDAC85BD9C}"/>
              </a:ext>
            </a:extLst>
          </p:cNvPr>
          <p:cNvCxnSpPr>
            <a:cxnSpLocks/>
          </p:cNvCxnSpPr>
          <p:nvPr/>
        </p:nvCxnSpPr>
        <p:spPr>
          <a:xfrm flipV="1">
            <a:off x="5080433" y="3110161"/>
            <a:ext cx="0" cy="2448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4E22C1A-4AB1-4B9F-8455-F019A02070BF}"/>
              </a:ext>
            </a:extLst>
          </p:cNvPr>
          <p:cNvSpPr txBox="1"/>
          <p:nvPr/>
        </p:nvSpPr>
        <p:spPr>
          <a:xfrm>
            <a:off x="5324475" y="3307407"/>
            <a:ext cx="381647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6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56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5B5897-B0CE-41EF-9459-F129F7165A5B}"/>
              </a:ext>
            </a:extLst>
          </p:cNvPr>
          <p:cNvSpPr txBox="1"/>
          <p:nvPr/>
        </p:nvSpPr>
        <p:spPr>
          <a:xfrm>
            <a:off x="5601070" y="3368666"/>
            <a:ext cx="464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rgbClr val="FF0000"/>
                </a:solidFill>
              </a:rPr>
              <a:t>STOP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F2BA6FA-0691-48D4-88AF-ADB1E9B9B74E}"/>
              </a:ext>
            </a:extLst>
          </p:cNvPr>
          <p:cNvSpPr txBox="1"/>
          <p:nvPr/>
        </p:nvSpPr>
        <p:spPr>
          <a:xfrm>
            <a:off x="5083017" y="3203583"/>
            <a:ext cx="420239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6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endParaRPr lang="zh-TW" altLang="en-US" sz="56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6" name="直線單箭頭接點 12">
            <a:extLst>
              <a:ext uri="{FF2B5EF4-FFF2-40B4-BE49-F238E27FC236}">
                <a16:creationId xmlns:a16="http://schemas.microsoft.com/office/drawing/2014/main" id="{6A67319A-4AAC-487F-BB26-233655765290}"/>
              </a:ext>
            </a:extLst>
          </p:cNvPr>
          <p:cNvCxnSpPr>
            <a:cxnSpLocks/>
          </p:cNvCxnSpPr>
          <p:nvPr/>
        </p:nvCxnSpPr>
        <p:spPr>
          <a:xfrm>
            <a:off x="5376881" y="3484776"/>
            <a:ext cx="26417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31">
            <a:extLst>
              <a:ext uri="{FF2B5EF4-FFF2-40B4-BE49-F238E27FC236}">
                <a16:creationId xmlns:a16="http://schemas.microsoft.com/office/drawing/2014/main" id="{3008D7D4-5E3D-47B8-8B0A-3CE3BC90A0AC}"/>
              </a:ext>
            </a:extLst>
          </p:cNvPr>
          <p:cNvCxnSpPr>
            <a:cxnSpLocks/>
          </p:cNvCxnSpPr>
          <p:nvPr/>
        </p:nvCxnSpPr>
        <p:spPr>
          <a:xfrm flipV="1">
            <a:off x="5082432" y="3618010"/>
            <a:ext cx="0" cy="2411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>
            <a:extLst>
              <a:ext uri="{FF2B5EF4-FFF2-40B4-BE49-F238E27FC236}">
                <a16:creationId xmlns:a16="http://schemas.microsoft.com/office/drawing/2014/main" id="{C35ED998-CFFC-4D85-BAA8-31CD2232AC20}"/>
              </a:ext>
            </a:extLst>
          </p:cNvPr>
          <p:cNvSpPr/>
          <p:nvPr/>
        </p:nvSpPr>
        <p:spPr>
          <a:xfrm>
            <a:off x="4661357" y="2605573"/>
            <a:ext cx="811776" cy="477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/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&lt; </a:t>
            </a:r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+1+</a:t>
            </a:r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</a:t>
            </a:r>
            <a:r>
              <a:rPr lang="en-US" altLang="zh-TW" sz="825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</a:t>
            </a:r>
            <a:r>
              <a:rPr lang="en-US" altLang="zh-TW" sz="825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+1)</a:t>
            </a:r>
          </a:p>
        </p:txBody>
      </p:sp>
      <p:sp>
        <p:nvSpPr>
          <p:cNvPr id="51" name="圓角矩形 36">
            <a:extLst>
              <a:ext uri="{FF2B5EF4-FFF2-40B4-BE49-F238E27FC236}">
                <a16:creationId xmlns:a16="http://schemas.microsoft.com/office/drawing/2014/main" id="{53B2D66F-69AF-425D-8D7D-C4E99D4FC2C7}"/>
              </a:ext>
            </a:extLst>
          </p:cNvPr>
          <p:cNvSpPr/>
          <p:nvPr/>
        </p:nvSpPr>
        <p:spPr>
          <a:xfrm>
            <a:off x="4803195" y="2292172"/>
            <a:ext cx="566089" cy="129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Save </a:t>
            </a:r>
            <a:r>
              <a:rPr lang="en-US" altLang="zh-TW" sz="825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endParaRPr lang="zh-TW" altLang="en-US" sz="825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4" name="直線單箭頭接點 31">
            <a:extLst>
              <a:ext uri="{FF2B5EF4-FFF2-40B4-BE49-F238E27FC236}">
                <a16:creationId xmlns:a16="http://schemas.microsoft.com/office/drawing/2014/main" id="{7C689304-22D6-4825-93A1-23D516AA2BA7}"/>
              </a:ext>
            </a:extLst>
          </p:cNvPr>
          <p:cNvCxnSpPr>
            <a:cxnSpLocks/>
          </p:cNvCxnSpPr>
          <p:nvPr/>
        </p:nvCxnSpPr>
        <p:spPr>
          <a:xfrm flipV="1">
            <a:off x="5075398" y="2419319"/>
            <a:ext cx="3422" cy="1775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7513107-3656-4DCC-ACBE-994EC8BB01F8}"/>
              </a:ext>
            </a:extLst>
          </p:cNvPr>
          <p:cNvSpPr txBox="1"/>
          <p:nvPr/>
        </p:nvSpPr>
        <p:spPr>
          <a:xfrm>
            <a:off x="5098719" y="2467823"/>
            <a:ext cx="404539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6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endParaRPr lang="zh-TW" altLang="en-US" sz="56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單箭頭接點 31">
            <a:extLst>
              <a:ext uri="{FF2B5EF4-FFF2-40B4-BE49-F238E27FC236}">
                <a16:creationId xmlns:a16="http://schemas.microsoft.com/office/drawing/2014/main" id="{3A124A72-0E1E-4ECC-95E8-5B45C02BC8BF}"/>
              </a:ext>
            </a:extLst>
          </p:cNvPr>
          <p:cNvCxnSpPr>
            <a:cxnSpLocks/>
          </p:cNvCxnSpPr>
          <p:nvPr/>
        </p:nvCxnSpPr>
        <p:spPr>
          <a:xfrm flipV="1">
            <a:off x="5067244" y="2101056"/>
            <a:ext cx="3422" cy="1775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46">
            <a:extLst>
              <a:ext uri="{FF2B5EF4-FFF2-40B4-BE49-F238E27FC236}">
                <a16:creationId xmlns:a16="http://schemas.microsoft.com/office/drawing/2014/main" id="{62724F73-18AE-401B-B3EE-82F11B4EF38F}"/>
              </a:ext>
            </a:extLst>
          </p:cNvPr>
          <p:cNvSpPr/>
          <p:nvPr/>
        </p:nvSpPr>
        <p:spPr>
          <a:xfrm>
            <a:off x="4698751" y="1260074"/>
            <a:ext cx="651869" cy="2690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Restore </a:t>
            </a:r>
            <a:r>
              <a:rPr lang="en-US" altLang="zh-TW" sz="825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endParaRPr lang="zh-TW" altLang="en-US" sz="825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1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46408871-7830-479F-B5F1-CCDD923B38B0}"/>
              </a:ext>
            </a:extLst>
          </p:cNvPr>
          <p:cNvSpPr/>
          <p:nvPr/>
        </p:nvSpPr>
        <p:spPr>
          <a:xfrm>
            <a:off x="3330014" y="2661949"/>
            <a:ext cx="1029106" cy="3794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Reorganizing _</a:t>
            </a:r>
            <a:r>
              <a:rPr lang="en-US" altLang="zh-TW" sz="750" i="1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altLang="zh-TW" sz="75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_r_EU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(longer)_</a:t>
            </a:r>
            <a:r>
              <a:rPr lang="en-US" altLang="zh-TW" sz="75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w_EU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(longer)</a:t>
            </a:r>
            <a:endParaRPr lang="zh-TW" altLang="en-US" sz="75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3" name="圓角矩形 10">
            <a:extLst>
              <a:ext uri="{FF2B5EF4-FFF2-40B4-BE49-F238E27FC236}">
                <a16:creationId xmlns:a16="http://schemas.microsoft.com/office/drawing/2014/main" id="{BAD41936-5734-41B9-9572-1B89351451B1}"/>
              </a:ext>
            </a:extLst>
          </p:cNvPr>
          <p:cNvSpPr/>
          <p:nvPr/>
        </p:nvSpPr>
        <p:spPr>
          <a:xfrm>
            <a:off x="2395537" y="1322951"/>
            <a:ext cx="890960" cy="261377"/>
          </a:xfrm>
          <a:prstGeom prst="roundRect">
            <a:avLst/>
          </a:prstGeom>
          <a:solidFill>
            <a:srgbClr val="D4F77D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555" tIns="19288" rIns="38555" bIns="19288" rtlCol="0" anchor="ctr"/>
          <a:lstStyle/>
          <a:p>
            <a:pPr algn="ctr" defTabSz="385523"/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Cramming(</a:t>
            </a:r>
            <a:r>
              <a:rPr lang="en-US" altLang="zh-TW" sz="75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</a:t>
            </a:r>
            <a:r>
              <a:rPr lang="en-US" altLang="zh-TW" sz="750" baseline="30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</a:t>
            </a:r>
            <a:r>
              <a:rPr lang="en-US" altLang="zh-TW" sz="750" i="1" baseline="30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altLang="zh-TW" sz="750" baseline="30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+1]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750" baseline="30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4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0FC2F11F-DBC9-41FD-81DA-756177DB1B0A}"/>
              </a:ext>
            </a:extLst>
          </p:cNvPr>
          <p:cNvSpPr/>
          <p:nvPr/>
        </p:nvSpPr>
        <p:spPr>
          <a:xfrm>
            <a:off x="2348288" y="1829037"/>
            <a:ext cx="1029665" cy="3794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Reorganizing _</a:t>
            </a:r>
            <a:r>
              <a:rPr lang="en-US" altLang="zh-TW" sz="750" i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+1_r_EU(shorter)_</a:t>
            </a:r>
            <a:r>
              <a:rPr lang="en-US" altLang="zh-TW" sz="75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w_EU</a:t>
            </a:r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(shorter)</a:t>
            </a:r>
            <a:endParaRPr lang="zh-TW" altLang="en-US" sz="75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9E9D2D1-5054-47C4-B713-E8228252ED97}"/>
              </a:ext>
            </a:extLst>
          </p:cNvPr>
          <p:cNvCxnSpPr>
            <a:cxnSpLocks/>
          </p:cNvCxnSpPr>
          <p:nvPr/>
        </p:nvCxnSpPr>
        <p:spPr>
          <a:xfrm>
            <a:off x="3832441" y="3074396"/>
            <a:ext cx="12125" cy="825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3A5274D-F49A-45DC-B979-BB044D35CAA5}"/>
              </a:ext>
            </a:extLst>
          </p:cNvPr>
          <p:cNvCxnSpPr>
            <a:cxnSpLocks/>
          </p:cNvCxnSpPr>
          <p:nvPr/>
        </p:nvCxnSpPr>
        <p:spPr>
          <a:xfrm>
            <a:off x="2831588" y="2270389"/>
            <a:ext cx="31908" cy="1653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12">
            <a:extLst>
              <a:ext uri="{FF2B5EF4-FFF2-40B4-BE49-F238E27FC236}">
                <a16:creationId xmlns:a16="http://schemas.microsoft.com/office/drawing/2014/main" id="{578DDB2E-D3B0-40A4-8E5F-2D24E285664A}"/>
              </a:ext>
            </a:extLst>
          </p:cNvPr>
          <p:cNvCxnSpPr>
            <a:cxnSpLocks/>
          </p:cNvCxnSpPr>
          <p:nvPr/>
        </p:nvCxnSpPr>
        <p:spPr>
          <a:xfrm>
            <a:off x="2863496" y="3953980"/>
            <a:ext cx="1699761" cy="12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C876DB40-0AFD-470C-8A2E-7DFF402838A8}"/>
              </a:ext>
            </a:extLst>
          </p:cNvPr>
          <p:cNvCxnSpPr>
            <a:cxnSpLocks/>
          </p:cNvCxnSpPr>
          <p:nvPr/>
        </p:nvCxnSpPr>
        <p:spPr>
          <a:xfrm flipH="1">
            <a:off x="4387705" y="2851686"/>
            <a:ext cx="282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70434384-D38F-4264-B585-0726857B2879}"/>
              </a:ext>
            </a:extLst>
          </p:cNvPr>
          <p:cNvCxnSpPr>
            <a:cxnSpLocks/>
          </p:cNvCxnSpPr>
          <p:nvPr/>
        </p:nvCxnSpPr>
        <p:spPr>
          <a:xfrm flipV="1">
            <a:off x="1610325" y="1438273"/>
            <a:ext cx="733229" cy="20311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07444553-2CE0-4FFA-BA66-85306F05AC23}"/>
              </a:ext>
            </a:extLst>
          </p:cNvPr>
          <p:cNvSpPr/>
          <p:nvPr/>
        </p:nvSpPr>
        <p:spPr>
          <a:xfrm>
            <a:off x="1148511" y="1656751"/>
            <a:ext cx="835750" cy="444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cram only one unacceptable training data 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A52301B-DDAE-4C4A-A48C-9374E5A13A70}"/>
              </a:ext>
            </a:extLst>
          </p:cNvPr>
          <p:cNvSpPr/>
          <p:nvPr/>
        </p:nvSpPr>
        <p:spPr>
          <a:xfrm>
            <a:off x="6231270" y="1491804"/>
            <a:ext cx="1115481" cy="444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The </a:t>
            </a:r>
            <a:r>
              <a:rPr lang="en-US" altLang="zh-TW" sz="825" dirty="0" err="1">
                <a:solidFill>
                  <a:srgbClr val="FF0000"/>
                </a:solidFill>
              </a:rPr>
              <a:t>trimmed_batch</a:t>
            </a:r>
            <a:r>
              <a:rPr lang="en-US" altLang="zh-TW" sz="825" dirty="0">
                <a:solidFill>
                  <a:srgbClr val="FF0000"/>
                </a:solidFill>
              </a:rPr>
              <a:t> with </a:t>
            </a:r>
            <a:r>
              <a:rPr lang="en-US" altLang="zh-TW" sz="825" i="1" dirty="0">
                <a:solidFill>
                  <a:srgbClr val="FF0000"/>
                </a:solidFill>
              </a:rPr>
              <a:t>n</a:t>
            </a:r>
            <a:r>
              <a:rPr lang="en-US" altLang="zh-TW" sz="825" dirty="0">
                <a:solidFill>
                  <a:srgbClr val="FF0000"/>
                </a:solidFill>
              </a:rPr>
              <a:t>+1 training data of </a:t>
            </a:r>
            <a:r>
              <a:rPr lang="en-US" altLang="zh-TW" sz="825" b="1" dirty="0">
                <a:solidFill>
                  <a:srgbClr val="FF0000"/>
                </a:solidFill>
              </a:rPr>
              <a:t>I</a:t>
            </a:r>
            <a:r>
              <a:rPr lang="en-US" altLang="zh-TW" sz="825" dirty="0">
                <a:solidFill>
                  <a:srgbClr val="FF0000"/>
                </a:solidFill>
              </a:rPr>
              <a:t>(</a:t>
            </a:r>
            <a:r>
              <a:rPr lang="en-US" altLang="zh-TW" sz="825" i="1" dirty="0">
                <a:solidFill>
                  <a:srgbClr val="FF0000"/>
                </a:solidFill>
              </a:rPr>
              <a:t>n</a:t>
            </a:r>
            <a:r>
              <a:rPr lang="en-US" altLang="zh-TW" sz="825" dirty="0">
                <a:solidFill>
                  <a:srgbClr val="FF0000"/>
                </a:solidFill>
              </a:rPr>
              <a:t>) </a:t>
            </a:r>
            <a:r>
              <a:rPr lang="en-US" altLang="zh-TW" sz="825" dirty="0">
                <a:solidFill>
                  <a:srgbClr val="FF0000"/>
                </a:solidFill>
                <a:sym typeface="Symbol" panose="05050102010706020507" pitchFamily="18" charset="2"/>
              </a:rPr>
              <a:t> {[</a:t>
            </a:r>
            <a:r>
              <a:rPr lang="en-US" altLang="zh-TW" sz="825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TW" sz="825" dirty="0">
                <a:solidFill>
                  <a:srgbClr val="FF0000"/>
                </a:solidFill>
                <a:sym typeface="Symbol" panose="05050102010706020507" pitchFamily="18" charset="2"/>
              </a:rPr>
              <a:t>+1]}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05371B7-C9FD-4021-9C64-4A7C2E878E75}"/>
              </a:ext>
            </a:extLst>
          </p:cNvPr>
          <p:cNvCxnSpPr>
            <a:cxnSpLocks/>
          </p:cNvCxnSpPr>
          <p:nvPr/>
        </p:nvCxnSpPr>
        <p:spPr>
          <a:xfrm flipH="1">
            <a:off x="5607123" y="1723371"/>
            <a:ext cx="574973" cy="27787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92D21E2-0D86-42A6-8675-FB6AF6225370}"/>
              </a:ext>
            </a:extLst>
          </p:cNvPr>
          <p:cNvCxnSpPr>
            <a:cxnSpLocks/>
          </p:cNvCxnSpPr>
          <p:nvPr/>
        </p:nvCxnSpPr>
        <p:spPr>
          <a:xfrm flipH="1">
            <a:off x="5507188" y="2551074"/>
            <a:ext cx="574973" cy="27787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E327FF5-3110-427B-9BDF-A780E687B33E}"/>
              </a:ext>
            </a:extLst>
          </p:cNvPr>
          <p:cNvSpPr/>
          <p:nvPr/>
        </p:nvSpPr>
        <p:spPr>
          <a:xfrm>
            <a:off x="6131577" y="2385336"/>
            <a:ext cx="772208" cy="29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justification for overfitting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BDE72D-CB53-4AA2-8240-C830AE76CEA0}"/>
              </a:ext>
            </a:extLst>
          </p:cNvPr>
          <p:cNvSpPr txBox="1"/>
          <p:nvPr/>
        </p:nvSpPr>
        <p:spPr>
          <a:xfrm>
            <a:off x="4448232" y="2670577"/>
            <a:ext cx="336649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6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56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投影片編號版面配置區 3">
            <a:extLst>
              <a:ext uri="{FF2B5EF4-FFF2-40B4-BE49-F238E27FC236}">
                <a16:creationId xmlns:a16="http://schemas.microsoft.com/office/drawing/2014/main" id="{66A70E44-F825-439E-B590-104B81CD4704}"/>
              </a:ext>
            </a:extLst>
          </p:cNvPr>
          <p:cNvSpPr txBox="1">
            <a:spLocks/>
          </p:cNvSpPr>
          <p:nvPr/>
        </p:nvSpPr>
        <p:spPr>
          <a:xfrm>
            <a:off x="6057900" y="4767264"/>
            <a:ext cx="1600200" cy="273844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22EB27D-A1F5-406C-A14D-418843B09339}" type="slidenum">
              <a:rPr lang="zh-TW" altLang="en-US" sz="1050"/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zh-TW" altLang="en-US" sz="105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81C463-DEA1-4687-BA9C-4563334E7DFC}"/>
              </a:ext>
            </a:extLst>
          </p:cNvPr>
          <p:cNvSpPr/>
          <p:nvPr/>
        </p:nvSpPr>
        <p:spPr>
          <a:xfrm>
            <a:off x="1231755" y="2571750"/>
            <a:ext cx="864026" cy="27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Reorganizing less exquisitely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DC87B74-4910-4226-AFB7-3D101FEC90EA}"/>
              </a:ext>
            </a:extLst>
          </p:cNvPr>
          <p:cNvCxnSpPr>
            <a:cxnSpLocks/>
          </p:cNvCxnSpPr>
          <p:nvPr/>
        </p:nvCxnSpPr>
        <p:spPr>
          <a:xfrm flipV="1">
            <a:off x="1598632" y="2357012"/>
            <a:ext cx="733229" cy="20311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F3AFA0AB-C758-4C6D-AEC4-125CB4C9C071}"/>
              </a:ext>
            </a:extLst>
          </p:cNvPr>
          <p:cNvCxnSpPr>
            <a:cxnSpLocks/>
          </p:cNvCxnSpPr>
          <p:nvPr/>
        </p:nvCxnSpPr>
        <p:spPr>
          <a:xfrm flipV="1">
            <a:off x="2356822" y="2909869"/>
            <a:ext cx="970608" cy="45879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D04CF36-8A61-4FC8-93DE-134E1EFBB1D4}"/>
              </a:ext>
            </a:extLst>
          </p:cNvPr>
          <p:cNvSpPr/>
          <p:nvPr/>
        </p:nvSpPr>
        <p:spPr>
          <a:xfrm>
            <a:off x="1610326" y="3368666"/>
            <a:ext cx="1009908" cy="27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25" dirty="0">
                <a:solidFill>
                  <a:srgbClr val="FF0000"/>
                </a:solidFill>
              </a:rPr>
              <a:t>Reorganizing more exquisitely</a:t>
            </a:r>
            <a:endParaRPr lang="zh-TW" altLang="en-US" sz="825" dirty="0">
              <a:solidFill>
                <a:srgbClr val="FF0000"/>
              </a:solidFill>
            </a:endParaRPr>
          </a:p>
        </p:txBody>
      </p:sp>
      <p:sp>
        <p:nvSpPr>
          <p:cNvPr id="73" name="標題 1">
            <a:extLst>
              <a:ext uri="{FF2B5EF4-FFF2-40B4-BE49-F238E27FC236}">
                <a16:creationId xmlns:a16="http://schemas.microsoft.com/office/drawing/2014/main" id="{0459309B-421B-4E95-9FAB-A38631F30F0D}"/>
              </a:ext>
            </a:extLst>
          </p:cNvPr>
          <p:cNvSpPr txBox="1">
            <a:spLocks/>
          </p:cNvSpPr>
          <p:nvPr/>
        </p:nvSpPr>
        <p:spPr>
          <a:xfrm>
            <a:off x="8374" y="194157"/>
            <a:ext cx="91440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/>
              <a:t>The second new learning mechanism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for outlier detection</a:t>
            </a:r>
          </a:p>
          <a:p>
            <a:pPr algn="ctr"/>
            <a:r>
              <a:rPr lang="en-US" altLang="zh-TW" sz="1800" b="1" dirty="0"/>
              <a:t>(in flowchart)</a:t>
            </a:r>
            <a:endParaRPr lang="zh-TW" altLang="en-US" sz="18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EE66028-57CB-44DA-A534-75402BB12B9D}"/>
              </a:ext>
            </a:extLst>
          </p:cNvPr>
          <p:cNvSpPr txBox="1"/>
          <p:nvPr/>
        </p:nvSpPr>
        <p:spPr>
          <a:xfrm>
            <a:off x="5652398" y="1019263"/>
            <a:ext cx="2427270" cy="248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Assumption: at most 3% data are outliers </a:t>
            </a:r>
            <a:endParaRPr lang="zh-TW" altLang="en-US" sz="1013" dirty="0"/>
          </a:p>
        </p:txBody>
      </p:sp>
    </p:spTree>
    <p:extLst>
      <p:ext uri="{BB962C8B-B14F-4D97-AF65-F5344CB8AC3E}">
        <p14:creationId xmlns:p14="http://schemas.microsoft.com/office/powerpoint/2010/main" val="417859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4F57F5B-E4D5-49D7-A8E0-7D3FCBD2D7CD}"/>
              </a:ext>
            </a:extLst>
          </p:cNvPr>
          <p:cNvSpPr/>
          <p:nvPr/>
        </p:nvSpPr>
        <p:spPr>
          <a:xfrm>
            <a:off x="3529730" y="3221160"/>
            <a:ext cx="1054304" cy="687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BFADCB4-22A5-4DDC-9C4A-A78E65611372}"/>
              </a:ext>
            </a:extLst>
          </p:cNvPr>
          <p:cNvSpPr/>
          <p:nvPr/>
        </p:nvSpPr>
        <p:spPr>
          <a:xfrm>
            <a:off x="4725826" y="2981131"/>
            <a:ext cx="3002412" cy="1103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DE175C-772F-42E7-98EB-95ADC2062591}"/>
              </a:ext>
            </a:extLst>
          </p:cNvPr>
          <p:cNvSpPr/>
          <p:nvPr/>
        </p:nvSpPr>
        <p:spPr>
          <a:xfrm>
            <a:off x="5060218" y="2592192"/>
            <a:ext cx="870878" cy="394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6A1E7D-3CD0-44E5-A826-C0B1DA247EF4}"/>
              </a:ext>
            </a:extLst>
          </p:cNvPr>
          <p:cNvSpPr/>
          <p:nvPr/>
        </p:nvSpPr>
        <p:spPr>
          <a:xfrm>
            <a:off x="3462046" y="2362571"/>
            <a:ext cx="1323870" cy="785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7039E19-18DE-4B4F-8D29-57EC1AC090B9}"/>
              </a:ext>
            </a:extLst>
          </p:cNvPr>
          <p:cNvSpPr/>
          <p:nvPr/>
        </p:nvSpPr>
        <p:spPr>
          <a:xfrm>
            <a:off x="3612254" y="1636558"/>
            <a:ext cx="903101" cy="497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C623547-6EF2-4FB6-8562-42A1AEA52367}"/>
              </a:ext>
            </a:extLst>
          </p:cNvPr>
          <p:cNvSpPr/>
          <p:nvPr/>
        </p:nvSpPr>
        <p:spPr>
          <a:xfrm>
            <a:off x="2126026" y="1499358"/>
            <a:ext cx="1378843" cy="654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8425447-0369-4CE8-8603-034F2801A914}"/>
              </a:ext>
            </a:extLst>
          </p:cNvPr>
          <p:cNvSpPr/>
          <p:nvPr/>
        </p:nvSpPr>
        <p:spPr>
          <a:xfrm>
            <a:off x="2087726" y="2686896"/>
            <a:ext cx="1154992" cy="10459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73E00F8-261E-41DB-AF8E-09A3C6FCF389}"/>
              </a:ext>
            </a:extLst>
          </p:cNvPr>
          <p:cNvSpPr/>
          <p:nvPr/>
        </p:nvSpPr>
        <p:spPr>
          <a:xfrm>
            <a:off x="2139866" y="3817993"/>
            <a:ext cx="1054304" cy="497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2195736" y="1653648"/>
            <a:ext cx="5390071" cy="2285394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121461" y="1290538"/>
              <a:ext cx="832684" cy="2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5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78" y="1854985"/>
              <a:ext cx="832684" cy="2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5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圓角矩形 24">
                  <a:extLst>
                    <a:ext uri="{FF2B5EF4-FFF2-40B4-BE49-F238E27FC236}">
                      <a16:creationId xmlns:a16="http://schemas.microsoft.com/office/drawing/2014/main" id="{A7C697A3-9030-3149-B8A8-BE15C12C162C}"/>
                    </a:ext>
                  </a:extLst>
                </p:cNvPr>
                <p:cNvSpPr/>
                <p:nvPr/>
              </p:nvSpPr>
              <p:spPr>
                <a:xfrm>
                  <a:off x="442234" y="1566788"/>
                  <a:ext cx="1095663" cy="384534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900" i="1" dirty="0">
                      <a:solidFill>
                        <a:schemeClr val="tx1"/>
                      </a:solidFill>
                    </a:rPr>
                    <a:t>n</a:t>
                  </a:r>
                  <a:r>
                    <a:rPr lang="en-US" altLang="zh-TW" sz="900" dirty="0">
                      <a:solidFill>
                        <a:schemeClr val="tx1"/>
                      </a:solidFill>
                    </a:rPr>
                    <a:t>+1</a:t>
                  </a:r>
                  <a14:m>
                    <m:oMath xmlns:m="http://schemas.openxmlformats.org/officeDocument/2006/math">
                      <m:r>
                        <a:rPr lang="en-US" altLang="zh-TW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zh-TW" sz="900" i="1" dirty="0">
                      <a:solidFill>
                        <a:schemeClr val="tx1"/>
                      </a:solidFill>
                    </a:rPr>
                    <a:t>n</a:t>
                  </a:r>
                  <a:endParaRPr lang="zh-TW" altLang="en-US" sz="900" dirty="0">
                    <a:solidFill>
                      <a:prstClr val="black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5" name="圓角矩形 24">
                  <a:extLst>
                    <a:ext uri="{FF2B5EF4-FFF2-40B4-BE49-F238E27FC236}">
                      <a16:creationId xmlns:a16="http://schemas.microsoft.com/office/drawing/2014/main" id="{A7C697A3-9030-3149-B8A8-BE15C12C1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34" y="1566788"/>
                  <a:ext cx="1095663" cy="38453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r>
                <a:rPr lang="en-US" altLang="zh-TW" sz="105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&gt;</a:t>
              </a:r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05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05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991864" y="653212"/>
              <a:ext cx="0" cy="8622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r>
                <a:rPr lang="en-US" altLang="zh-TW" sz="1050" dirty="0">
                  <a:solidFill>
                    <a:prstClr val="black"/>
                  </a:solidFill>
                </a:rPr>
                <a:t>learning goal</a:t>
              </a: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59" y="73257"/>
              <a:ext cx="801094" cy="2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5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9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9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</a:rPr>
                <a:t>Weight-tuning</a:t>
              </a:r>
              <a:endParaRPr lang="zh-TW" altLang="en-US" sz="11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35875" y="2557357"/>
              <a:ext cx="1481407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</a:t>
              </a:r>
              <a:endParaRPr lang="zh-TW" altLang="en-US" sz="105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181718" cy="423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9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9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3697375" y="1700146"/>
            <a:ext cx="729930" cy="356140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TW" sz="1050" dirty="0">
                <a:solidFill>
                  <a:prstClr val="black"/>
                </a:solidFill>
                <a:cs typeface="Calibri" panose="020F0502020204030204" pitchFamily="34" charset="0"/>
              </a:rPr>
              <a:t>Selecting</a:t>
            </a:r>
            <a:endParaRPr lang="zh-TW" altLang="en-US" sz="105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2694577" y="3107434"/>
            <a:ext cx="4562" cy="2367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</p:cNvCxnSpPr>
          <p:nvPr/>
        </p:nvCxnSpPr>
        <p:spPr>
          <a:xfrm flipH="1" flipV="1">
            <a:off x="3193419" y="3521240"/>
            <a:ext cx="384221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3589363" y="3284219"/>
            <a:ext cx="1003831" cy="4967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prstClr val="black"/>
                </a:solidFill>
                <a:cs typeface="Calibri" panose="020F0502020204030204" pitchFamily="34" charset="0"/>
              </a:rPr>
              <a:t>Reorganizing</a:t>
            </a:r>
            <a:endParaRPr lang="zh-TW" altLang="en-US" sz="105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2673696" y="1479188"/>
            <a:ext cx="45518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75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4579741" y="3349010"/>
            <a:ext cx="22212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549203" y="3732826"/>
            <a:ext cx="226451" cy="30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97675" y="3738956"/>
            <a:ext cx="4241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4052359" y="2090516"/>
            <a:ext cx="0" cy="4199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>
            <a:cxnSpLocks/>
          </p:cNvCxnSpPr>
          <p:nvPr/>
        </p:nvCxnSpPr>
        <p:spPr>
          <a:xfrm flipV="1">
            <a:off x="2675881" y="1297269"/>
            <a:ext cx="3224" cy="3563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507979" y="3819258"/>
            <a:ext cx="185299" cy="192881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U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507979" y="3106154"/>
            <a:ext cx="185299" cy="192881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209444" y="2788504"/>
            <a:ext cx="0" cy="2523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2255551" y="3939042"/>
            <a:ext cx="854424" cy="2817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Initializing</a:t>
            </a:r>
            <a:endParaRPr lang="zh-TW" altLang="en-US" sz="900" dirty="0">
              <a:solidFill>
                <a:srgbClr val="FF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2674543" y="4265805"/>
            <a:ext cx="4562" cy="2367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24">
            <a:extLst>
              <a:ext uri="{FF2B5EF4-FFF2-40B4-BE49-F238E27FC236}">
                <a16:creationId xmlns:a16="http://schemas.microsoft.com/office/drawing/2014/main" id="{5A61543B-A252-4EDB-87F2-AA9B7CB56884}"/>
              </a:ext>
            </a:extLst>
          </p:cNvPr>
          <p:cNvSpPr/>
          <p:nvPr/>
        </p:nvSpPr>
        <p:spPr>
          <a:xfrm>
            <a:off x="2137427" y="3364563"/>
            <a:ext cx="1070769" cy="2817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i="1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 </a:t>
            </a:r>
            <a:r>
              <a:rPr lang="en-US" altLang="zh-TW" sz="9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900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obtaining_LTS</a:t>
            </a:r>
            <a:endParaRPr lang="zh-TW" altLang="en-US" sz="900" dirty="0">
              <a:solidFill>
                <a:srgbClr val="FF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6" name="直線單箭頭接點 31">
            <a:extLst>
              <a:ext uri="{FF2B5EF4-FFF2-40B4-BE49-F238E27FC236}">
                <a16:creationId xmlns:a16="http://schemas.microsoft.com/office/drawing/2014/main" id="{D92B6B88-522F-4A3B-AC40-91281A587AE1}"/>
              </a:ext>
            </a:extLst>
          </p:cNvPr>
          <p:cNvCxnSpPr/>
          <p:nvPr/>
        </p:nvCxnSpPr>
        <p:spPr>
          <a:xfrm flipV="1">
            <a:off x="2674543" y="3679875"/>
            <a:ext cx="4562" cy="2367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並圓角化單一角落 66">
            <a:extLst>
              <a:ext uri="{FF2B5EF4-FFF2-40B4-BE49-F238E27FC236}">
                <a16:creationId xmlns:a16="http://schemas.microsoft.com/office/drawing/2014/main" id="{B720EC9B-FBBA-47AF-B50B-528388EE3D34}"/>
              </a:ext>
            </a:extLst>
          </p:cNvPr>
          <p:cNvSpPr/>
          <p:nvPr/>
        </p:nvSpPr>
        <p:spPr>
          <a:xfrm>
            <a:off x="2380208" y="4517555"/>
            <a:ext cx="725204" cy="35590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Training data</a:t>
            </a:r>
            <a:endParaRPr lang="zh-TW" altLang="en-US" sz="1050" dirty="0"/>
          </a:p>
        </p:txBody>
      </p:sp>
      <p:sp>
        <p:nvSpPr>
          <p:cNvPr id="70" name="矩形: 剪去單一角落 69">
            <a:extLst>
              <a:ext uri="{FF2B5EF4-FFF2-40B4-BE49-F238E27FC236}">
                <a16:creationId xmlns:a16="http://schemas.microsoft.com/office/drawing/2014/main" id="{B96A0151-4AB5-4CEF-B65B-BD47E8013718}"/>
              </a:ext>
            </a:extLst>
          </p:cNvPr>
          <p:cNvSpPr/>
          <p:nvPr/>
        </p:nvSpPr>
        <p:spPr>
          <a:xfrm>
            <a:off x="1761067" y="1043901"/>
            <a:ext cx="686669" cy="230833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88" dirty="0"/>
              <a:t>Acceptable SLFN</a:t>
            </a:r>
            <a:endParaRPr lang="zh-TW" altLang="en-US" sz="788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447F714-FD74-46BD-9D3B-61AD023CB896}"/>
              </a:ext>
            </a:extLst>
          </p:cNvPr>
          <p:cNvSpPr txBox="1"/>
          <p:nvPr/>
        </p:nvSpPr>
        <p:spPr>
          <a:xfrm>
            <a:off x="2467317" y="1075231"/>
            <a:ext cx="464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rgbClr val="FF0000"/>
                </a:solidFill>
              </a:rPr>
              <a:t>STOP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41" name="投影片編號版面配置區 3">
            <a:extLst>
              <a:ext uri="{FF2B5EF4-FFF2-40B4-BE49-F238E27FC236}">
                <a16:creationId xmlns:a16="http://schemas.microsoft.com/office/drawing/2014/main" id="{74EB397B-9FD0-457E-857D-AEA3C3673887}"/>
              </a:ext>
            </a:extLst>
          </p:cNvPr>
          <p:cNvSpPr txBox="1">
            <a:spLocks/>
          </p:cNvSpPr>
          <p:nvPr/>
        </p:nvSpPr>
        <p:spPr>
          <a:xfrm>
            <a:off x="6057900" y="4767264"/>
            <a:ext cx="1600200" cy="273844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22EB27D-A1F5-406C-A14D-418843B09339}" type="slidenum">
              <a:rPr lang="zh-TW" altLang="en-US" sz="1050"/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zh-TW" altLang="en-US" sz="1050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A6870372-BD47-40FE-A2C7-9B9DA9BFA2F9}"/>
              </a:ext>
            </a:extLst>
          </p:cNvPr>
          <p:cNvSpPr/>
          <p:nvPr/>
        </p:nvSpPr>
        <p:spPr>
          <a:xfrm>
            <a:off x="3816204" y="3016980"/>
            <a:ext cx="185299" cy="192881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F21902E-305D-4E85-B2CE-DEA57B751E93}"/>
              </a:ext>
            </a:extLst>
          </p:cNvPr>
          <p:cNvSpPr/>
          <p:nvPr/>
        </p:nvSpPr>
        <p:spPr>
          <a:xfrm>
            <a:off x="4527915" y="3793215"/>
            <a:ext cx="185299" cy="192881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4A95E87D-D130-4831-BD9F-397B074CB64C}"/>
              </a:ext>
            </a:extLst>
          </p:cNvPr>
          <p:cNvSpPr/>
          <p:nvPr/>
        </p:nvSpPr>
        <p:spPr>
          <a:xfrm>
            <a:off x="4509960" y="2799860"/>
            <a:ext cx="185299" cy="192881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U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73" name="標題 1">
            <a:extLst>
              <a:ext uri="{FF2B5EF4-FFF2-40B4-BE49-F238E27FC236}">
                <a16:creationId xmlns:a16="http://schemas.microsoft.com/office/drawing/2014/main" id="{05520949-BF98-44A6-BA24-CA0EFCDC7A96}"/>
              </a:ext>
            </a:extLst>
          </p:cNvPr>
          <p:cNvSpPr txBox="1">
            <a:spLocks/>
          </p:cNvSpPr>
          <p:nvPr/>
        </p:nvSpPr>
        <p:spPr>
          <a:xfrm>
            <a:off x="1143000" y="363660"/>
            <a:ext cx="68580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300" b="1" dirty="0"/>
              <a:t>The third new learning mechanism</a:t>
            </a:r>
          </a:p>
          <a:p>
            <a:pPr algn="ctr"/>
            <a:r>
              <a:rPr lang="en-US" altLang="zh-TW" sz="1800" b="1" dirty="0"/>
              <a:t>(in flowchart)</a:t>
            </a:r>
            <a:endParaRPr lang="zh-TW" altLang="en-US" sz="18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9DBF46A-9341-4435-B65B-38267834BB6A}"/>
              </a:ext>
            </a:extLst>
          </p:cNvPr>
          <p:cNvSpPr txBox="1"/>
          <p:nvPr/>
        </p:nvSpPr>
        <p:spPr>
          <a:xfrm>
            <a:off x="1181196" y="0"/>
            <a:ext cx="16741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Where we are now...</a:t>
            </a:r>
            <a:endParaRPr lang="zh-TW" altLang="en-US" sz="1013" dirty="0">
              <a:solidFill>
                <a:prstClr val="black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EBC7E08-5A50-4257-97DB-5DFE45D61E87}"/>
              </a:ext>
            </a:extLst>
          </p:cNvPr>
          <p:cNvSpPr txBox="1"/>
          <p:nvPr/>
        </p:nvSpPr>
        <p:spPr>
          <a:xfrm>
            <a:off x="3594569" y="4154857"/>
            <a:ext cx="1332667" cy="248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13" dirty="0"/>
              <a:t>可以只回傳</a:t>
            </a:r>
            <a:r>
              <a:rPr lang="en-US" altLang="zh-TW" sz="1013" dirty="0"/>
              <a:t>n</a:t>
            </a:r>
            <a:r>
              <a:rPr lang="zh-TW" altLang="en-US" sz="1013" dirty="0"/>
              <a:t>值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AE02EE8-2FC5-4A29-910F-163B925E0C18}"/>
              </a:ext>
            </a:extLst>
          </p:cNvPr>
          <p:cNvCxnSpPr/>
          <p:nvPr/>
        </p:nvCxnSpPr>
        <p:spPr>
          <a:xfrm flipH="1" flipV="1">
            <a:off x="3242717" y="3706091"/>
            <a:ext cx="475541" cy="44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FFB427FE-13D5-4069-BA6C-34F83C8AEA46}"/>
              </a:ext>
            </a:extLst>
          </p:cNvPr>
          <p:cNvCxnSpPr>
            <a:cxnSpLocks/>
          </p:cNvCxnSpPr>
          <p:nvPr/>
        </p:nvCxnSpPr>
        <p:spPr>
          <a:xfrm flipH="1">
            <a:off x="4579741" y="1542497"/>
            <a:ext cx="583608" cy="26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082B007-CE09-4CCC-9E9F-A39396A051EA}"/>
              </a:ext>
            </a:extLst>
          </p:cNvPr>
          <p:cNvSpPr txBox="1"/>
          <p:nvPr/>
        </p:nvSpPr>
        <p:spPr>
          <a:xfrm>
            <a:off x="5227606" y="1357832"/>
            <a:ext cx="1873006" cy="40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13" dirty="0"/>
              <a:t>回傳一個</a:t>
            </a:r>
            <a:r>
              <a:rPr lang="en-US" altLang="zh-TW" sz="1013" dirty="0"/>
              <a:t>data subset(</a:t>
            </a:r>
            <a:r>
              <a:rPr lang="zh-TW" altLang="en-US" sz="1013" dirty="0"/>
              <a:t>有</a:t>
            </a:r>
            <a:r>
              <a:rPr lang="en-US" altLang="zh-TW" sz="1013" dirty="0"/>
              <a:t>n</a:t>
            </a:r>
            <a:r>
              <a:rPr lang="zh-TW" altLang="en-US" sz="1013" dirty="0"/>
              <a:t>個可接受的</a:t>
            </a:r>
            <a:r>
              <a:rPr lang="en-US" altLang="zh-TW" sz="1013" dirty="0"/>
              <a:t>data)</a:t>
            </a:r>
            <a:endParaRPr lang="zh-TW" altLang="en-US" sz="1013" dirty="0"/>
          </a:p>
        </p:txBody>
      </p:sp>
    </p:spTree>
    <p:extLst>
      <p:ext uri="{BB962C8B-B14F-4D97-AF65-F5344CB8AC3E}">
        <p14:creationId xmlns:p14="http://schemas.microsoft.com/office/powerpoint/2010/main" val="34006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4F57F5B-E4D5-49D7-A8E0-7D3FCBD2D7CD}"/>
              </a:ext>
            </a:extLst>
          </p:cNvPr>
          <p:cNvSpPr/>
          <p:nvPr/>
        </p:nvSpPr>
        <p:spPr>
          <a:xfrm>
            <a:off x="3529730" y="3221160"/>
            <a:ext cx="1054304" cy="687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BFADCB4-22A5-4DDC-9C4A-A78E65611372}"/>
              </a:ext>
            </a:extLst>
          </p:cNvPr>
          <p:cNvSpPr/>
          <p:nvPr/>
        </p:nvSpPr>
        <p:spPr>
          <a:xfrm>
            <a:off x="4725826" y="2981131"/>
            <a:ext cx="3002412" cy="1103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DE175C-772F-42E7-98EB-95ADC2062591}"/>
              </a:ext>
            </a:extLst>
          </p:cNvPr>
          <p:cNvSpPr/>
          <p:nvPr/>
        </p:nvSpPr>
        <p:spPr>
          <a:xfrm>
            <a:off x="5060218" y="2592192"/>
            <a:ext cx="870878" cy="394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6A1E7D-3CD0-44E5-A826-C0B1DA247EF4}"/>
              </a:ext>
            </a:extLst>
          </p:cNvPr>
          <p:cNvSpPr/>
          <p:nvPr/>
        </p:nvSpPr>
        <p:spPr>
          <a:xfrm>
            <a:off x="3462046" y="2362571"/>
            <a:ext cx="1323870" cy="785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7039E19-18DE-4B4F-8D29-57EC1AC090B9}"/>
              </a:ext>
            </a:extLst>
          </p:cNvPr>
          <p:cNvSpPr/>
          <p:nvPr/>
        </p:nvSpPr>
        <p:spPr>
          <a:xfrm>
            <a:off x="3612254" y="1636558"/>
            <a:ext cx="903101" cy="497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C623547-6EF2-4FB6-8562-42A1AEA52367}"/>
              </a:ext>
            </a:extLst>
          </p:cNvPr>
          <p:cNvSpPr/>
          <p:nvPr/>
        </p:nvSpPr>
        <p:spPr>
          <a:xfrm>
            <a:off x="2126026" y="1499358"/>
            <a:ext cx="1378843" cy="654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8425447-0369-4CE8-8603-034F2801A914}"/>
              </a:ext>
            </a:extLst>
          </p:cNvPr>
          <p:cNvSpPr/>
          <p:nvPr/>
        </p:nvSpPr>
        <p:spPr>
          <a:xfrm>
            <a:off x="2087726" y="2686896"/>
            <a:ext cx="1154992" cy="10459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73E00F8-261E-41DB-AF8E-09A3C6FCF389}"/>
              </a:ext>
            </a:extLst>
          </p:cNvPr>
          <p:cNvSpPr/>
          <p:nvPr/>
        </p:nvSpPr>
        <p:spPr>
          <a:xfrm>
            <a:off x="2139866" y="3817993"/>
            <a:ext cx="1054304" cy="497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zh-TW" altLang="en-US" sz="101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2195736" y="1653648"/>
            <a:ext cx="5390071" cy="2285394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121461" y="1290538"/>
              <a:ext cx="888931" cy="2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5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78" y="1854985"/>
              <a:ext cx="832684" cy="2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5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圓角矩形 24">
                  <a:extLst>
                    <a:ext uri="{FF2B5EF4-FFF2-40B4-BE49-F238E27FC236}">
                      <a16:creationId xmlns:a16="http://schemas.microsoft.com/office/drawing/2014/main" id="{A7C697A3-9030-3149-B8A8-BE15C12C162C}"/>
                    </a:ext>
                  </a:extLst>
                </p:cNvPr>
                <p:cNvSpPr/>
                <p:nvPr/>
              </p:nvSpPr>
              <p:spPr>
                <a:xfrm>
                  <a:off x="442234" y="1566788"/>
                  <a:ext cx="1095663" cy="384534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900" i="1" dirty="0">
                      <a:solidFill>
                        <a:schemeClr val="tx1"/>
                      </a:solidFill>
                    </a:rPr>
                    <a:t>n</a:t>
                  </a:r>
                  <a:r>
                    <a:rPr lang="en-US" altLang="zh-TW" sz="900" dirty="0">
                      <a:solidFill>
                        <a:schemeClr val="tx1"/>
                      </a:solidFill>
                    </a:rPr>
                    <a:t>+1</a:t>
                  </a:r>
                  <a14:m>
                    <m:oMath xmlns:m="http://schemas.openxmlformats.org/officeDocument/2006/math">
                      <m:r>
                        <a:rPr lang="en-US" altLang="zh-TW" sz="9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altLang="zh-TW" sz="900" i="1" dirty="0">
                      <a:solidFill>
                        <a:schemeClr val="tx1"/>
                      </a:solidFill>
                    </a:rPr>
                    <a:t>n</a:t>
                  </a:r>
                  <a:endParaRPr lang="zh-TW" altLang="en-US" sz="900" dirty="0">
                    <a:solidFill>
                      <a:prstClr val="black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5" name="圓角矩形 24">
                  <a:extLst>
                    <a:ext uri="{FF2B5EF4-FFF2-40B4-BE49-F238E27FC236}">
                      <a16:creationId xmlns:a16="http://schemas.microsoft.com/office/drawing/2014/main" id="{A7C697A3-9030-3149-B8A8-BE15C12C1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34" y="1566788"/>
                  <a:ext cx="1095663" cy="38453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r>
                <a:rPr lang="en-US" altLang="zh-TW" sz="105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&gt;</a:t>
              </a:r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050" dirty="0">
                  <a:solidFill>
                    <a:srgbClr val="FF0000"/>
                  </a:solidFill>
                  <a:cs typeface="Calibri" panose="020F0502020204030204" pitchFamily="34" charset="0"/>
                </a:rPr>
                <a:t>0.97</a:t>
              </a:r>
              <a:r>
                <a:rPr lang="en-US" altLang="zh-TW" sz="1050" i="1" dirty="0">
                  <a:solidFill>
                    <a:srgbClr val="FF0000"/>
                  </a:solidFill>
                  <a:cs typeface="Calibri" panose="020F0502020204030204" pitchFamily="34" charset="0"/>
                </a:rPr>
                <a:t>N</a:t>
              </a:r>
              <a:endParaRPr lang="zh-TW" altLang="en-US" sz="1050" i="1" dirty="0">
                <a:solidFill>
                  <a:srgbClr val="FF0000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991864" y="653212"/>
              <a:ext cx="0" cy="8622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r>
                <a:rPr lang="en-US" altLang="zh-TW" sz="1050" dirty="0">
                  <a:solidFill>
                    <a:prstClr val="black"/>
                  </a:solidFill>
                </a:rPr>
                <a:t>learning goal</a:t>
              </a: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72782" cy="2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5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9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9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</a:rPr>
                <a:t>Weight-tuning</a:t>
              </a:r>
              <a:endParaRPr lang="zh-TW" altLang="en-US" sz="11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8" y="2570045"/>
              <a:ext cx="1481407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</a:t>
              </a:r>
              <a:endParaRPr lang="zh-TW" altLang="en-US" sz="105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181718" cy="4238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9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9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3697375" y="1700146"/>
            <a:ext cx="830540" cy="356140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TW" sz="1050" dirty="0" err="1">
                <a:solidFill>
                  <a:prstClr val="black"/>
                </a:solidFill>
                <a:cs typeface="Calibri" panose="020F0502020204030204" pitchFamily="34" charset="0"/>
              </a:rPr>
              <a:t>Selecting_</a:t>
            </a:r>
            <a:r>
              <a:rPr lang="en-US" altLang="zh-TW" sz="1050" dirty="0" err="1">
                <a:solidFill>
                  <a:srgbClr val="FF0000"/>
                </a:solidFill>
                <a:cs typeface="Calibri" panose="020F0502020204030204" pitchFamily="34" charset="0"/>
              </a:rPr>
              <a:t>LTS</a:t>
            </a:r>
            <a:endParaRPr lang="zh-TW" altLang="en-US" sz="105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2694577" y="3107434"/>
            <a:ext cx="4562" cy="2367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</p:cNvCxnSpPr>
          <p:nvPr/>
        </p:nvCxnSpPr>
        <p:spPr>
          <a:xfrm flipH="1" flipV="1">
            <a:off x="3193419" y="3521240"/>
            <a:ext cx="384221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3589363" y="3284219"/>
            <a:ext cx="1004078" cy="4967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prstClr val="black"/>
                </a:solidFill>
                <a:cs typeface="Calibri" panose="020F0502020204030204" pitchFamily="34" charset="0"/>
              </a:rPr>
              <a:t>Reorganizing</a:t>
            </a:r>
            <a:endParaRPr lang="zh-TW" altLang="en-US" sz="105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2673696" y="1479188"/>
            <a:ext cx="401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5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75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4579741" y="3349010"/>
            <a:ext cx="22212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549203" y="3732826"/>
            <a:ext cx="226451" cy="30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97675" y="3738956"/>
            <a:ext cx="4241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4052359" y="2090516"/>
            <a:ext cx="0" cy="4199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>
            <a:cxnSpLocks/>
          </p:cNvCxnSpPr>
          <p:nvPr/>
        </p:nvCxnSpPr>
        <p:spPr>
          <a:xfrm flipV="1">
            <a:off x="2675881" y="1297269"/>
            <a:ext cx="3224" cy="3563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507979" y="3819258"/>
            <a:ext cx="185299" cy="192881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U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507979" y="3106154"/>
            <a:ext cx="185299" cy="192881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209444" y="2788504"/>
            <a:ext cx="0" cy="2523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2255551" y="3939042"/>
            <a:ext cx="854424" cy="2817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Initializing</a:t>
            </a:r>
            <a:endParaRPr lang="zh-TW" altLang="en-US" sz="900" dirty="0">
              <a:solidFill>
                <a:schemeClr val="tx1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2674543" y="4265805"/>
            <a:ext cx="4562" cy="2367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24">
            <a:extLst>
              <a:ext uri="{FF2B5EF4-FFF2-40B4-BE49-F238E27FC236}">
                <a16:creationId xmlns:a16="http://schemas.microsoft.com/office/drawing/2014/main" id="{5A61543B-A252-4EDB-87F2-AA9B7CB56884}"/>
              </a:ext>
            </a:extLst>
          </p:cNvPr>
          <p:cNvSpPr/>
          <p:nvPr/>
        </p:nvSpPr>
        <p:spPr>
          <a:xfrm>
            <a:off x="2137427" y="3364563"/>
            <a:ext cx="1070769" cy="2817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i="1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 </a:t>
            </a:r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sz="900" dirty="0" err="1">
                <a:solidFill>
                  <a:schemeClr val="tx1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obtaining</a:t>
            </a:r>
            <a:r>
              <a:rPr lang="en-US" altLang="zh-TW" sz="900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_LTS</a:t>
            </a:r>
            <a:endParaRPr lang="zh-TW" altLang="en-US" sz="900" dirty="0">
              <a:solidFill>
                <a:srgbClr val="FF0000"/>
              </a:solidFill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6" name="直線單箭頭接點 31">
            <a:extLst>
              <a:ext uri="{FF2B5EF4-FFF2-40B4-BE49-F238E27FC236}">
                <a16:creationId xmlns:a16="http://schemas.microsoft.com/office/drawing/2014/main" id="{D92B6B88-522F-4A3B-AC40-91281A587AE1}"/>
              </a:ext>
            </a:extLst>
          </p:cNvPr>
          <p:cNvCxnSpPr/>
          <p:nvPr/>
        </p:nvCxnSpPr>
        <p:spPr>
          <a:xfrm flipV="1">
            <a:off x="2674543" y="3679875"/>
            <a:ext cx="4562" cy="2367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並圓角化單一角落 66">
            <a:extLst>
              <a:ext uri="{FF2B5EF4-FFF2-40B4-BE49-F238E27FC236}">
                <a16:creationId xmlns:a16="http://schemas.microsoft.com/office/drawing/2014/main" id="{B720EC9B-FBBA-47AF-B50B-528388EE3D34}"/>
              </a:ext>
            </a:extLst>
          </p:cNvPr>
          <p:cNvSpPr/>
          <p:nvPr/>
        </p:nvSpPr>
        <p:spPr>
          <a:xfrm>
            <a:off x="2333553" y="4517555"/>
            <a:ext cx="712747" cy="35590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Training data</a:t>
            </a:r>
            <a:endParaRPr lang="zh-TW" altLang="en-US" sz="1050" dirty="0"/>
          </a:p>
        </p:txBody>
      </p:sp>
      <p:sp>
        <p:nvSpPr>
          <p:cNvPr id="70" name="矩形: 剪去單一角落 69">
            <a:extLst>
              <a:ext uri="{FF2B5EF4-FFF2-40B4-BE49-F238E27FC236}">
                <a16:creationId xmlns:a16="http://schemas.microsoft.com/office/drawing/2014/main" id="{B96A0151-4AB5-4CEF-B65B-BD47E8013718}"/>
              </a:ext>
            </a:extLst>
          </p:cNvPr>
          <p:cNvSpPr/>
          <p:nvPr/>
        </p:nvSpPr>
        <p:spPr>
          <a:xfrm>
            <a:off x="1727200" y="1043901"/>
            <a:ext cx="720536" cy="230833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88" dirty="0"/>
              <a:t>Acceptable SLFN</a:t>
            </a:r>
            <a:endParaRPr lang="zh-TW" altLang="en-US" sz="788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447F714-FD74-46BD-9D3B-61AD023CB896}"/>
              </a:ext>
            </a:extLst>
          </p:cNvPr>
          <p:cNvSpPr txBox="1"/>
          <p:nvPr/>
        </p:nvSpPr>
        <p:spPr>
          <a:xfrm>
            <a:off x="2467317" y="1075231"/>
            <a:ext cx="464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rgbClr val="FF0000"/>
                </a:solidFill>
              </a:rPr>
              <a:t>STOP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41" name="投影片編號版面配置區 3">
            <a:extLst>
              <a:ext uri="{FF2B5EF4-FFF2-40B4-BE49-F238E27FC236}">
                <a16:creationId xmlns:a16="http://schemas.microsoft.com/office/drawing/2014/main" id="{74EB397B-9FD0-457E-857D-AEA3C3673887}"/>
              </a:ext>
            </a:extLst>
          </p:cNvPr>
          <p:cNvSpPr txBox="1">
            <a:spLocks/>
          </p:cNvSpPr>
          <p:nvPr/>
        </p:nvSpPr>
        <p:spPr>
          <a:xfrm>
            <a:off x="6057900" y="4767264"/>
            <a:ext cx="1600200" cy="273844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22EB27D-A1F5-406C-A14D-418843B09339}" type="slidenum">
              <a:rPr lang="zh-TW" altLang="en-US" sz="1050"/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zh-TW" altLang="en-US" sz="1050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A6870372-BD47-40FE-A2C7-9B9DA9BFA2F9}"/>
              </a:ext>
            </a:extLst>
          </p:cNvPr>
          <p:cNvSpPr/>
          <p:nvPr/>
        </p:nvSpPr>
        <p:spPr>
          <a:xfrm>
            <a:off x="3816204" y="3016980"/>
            <a:ext cx="185299" cy="192881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F21902E-305D-4E85-B2CE-DEA57B751E93}"/>
              </a:ext>
            </a:extLst>
          </p:cNvPr>
          <p:cNvSpPr/>
          <p:nvPr/>
        </p:nvSpPr>
        <p:spPr>
          <a:xfrm>
            <a:off x="4527915" y="3793215"/>
            <a:ext cx="185299" cy="192881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4A95E87D-D130-4831-BD9F-397B074CB64C}"/>
              </a:ext>
            </a:extLst>
          </p:cNvPr>
          <p:cNvSpPr/>
          <p:nvPr/>
        </p:nvSpPr>
        <p:spPr>
          <a:xfrm>
            <a:off x="4509960" y="2799860"/>
            <a:ext cx="185299" cy="192881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68579" tIns="34289" rIns="68579" bIns="34289" rtlCol="0" anchor="ctr"/>
          <a:lstStyle/>
          <a:p>
            <a:pPr algn="ctr" defTabSz="514325">
              <a:defRPr/>
            </a:pPr>
            <a:r>
              <a:rPr lang="en-US" altLang="zh-TW" sz="900" kern="0" dirty="0">
                <a:solidFill>
                  <a:prstClr val="white"/>
                </a:solidFill>
                <a:latin typeface="Calibri Light"/>
                <a:ea typeface="微软雅黑 Light"/>
              </a:rPr>
              <a:t>U</a:t>
            </a:r>
            <a:endParaRPr lang="zh-TW" altLang="en-US" sz="9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73" name="標題 1">
            <a:extLst>
              <a:ext uri="{FF2B5EF4-FFF2-40B4-BE49-F238E27FC236}">
                <a16:creationId xmlns:a16="http://schemas.microsoft.com/office/drawing/2014/main" id="{05520949-BF98-44A6-BA24-CA0EFCDC7A96}"/>
              </a:ext>
            </a:extLst>
          </p:cNvPr>
          <p:cNvSpPr txBox="1">
            <a:spLocks/>
          </p:cNvSpPr>
          <p:nvPr/>
        </p:nvSpPr>
        <p:spPr>
          <a:xfrm>
            <a:off x="0" y="363660"/>
            <a:ext cx="91440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/>
              <a:t>The third new learning mechanism for outlier detection</a:t>
            </a:r>
          </a:p>
          <a:p>
            <a:pPr algn="ctr"/>
            <a:r>
              <a:rPr lang="en-US" altLang="zh-TW" sz="1800" b="1" dirty="0"/>
              <a:t>(in flowchart)</a:t>
            </a:r>
            <a:endParaRPr lang="zh-TW" altLang="en-US" sz="18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BAC6DB1-9146-460C-9BEE-6523FD2BA36A}"/>
              </a:ext>
            </a:extLst>
          </p:cNvPr>
          <p:cNvSpPr txBox="1"/>
          <p:nvPr/>
        </p:nvSpPr>
        <p:spPr>
          <a:xfrm>
            <a:off x="5227606" y="1357832"/>
            <a:ext cx="2427270" cy="248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Assumption: at most </a:t>
            </a:r>
            <a:r>
              <a:rPr lang="en-US" altLang="zh-TW" sz="1013" dirty="0">
                <a:solidFill>
                  <a:srgbClr val="FF0000"/>
                </a:solidFill>
              </a:rPr>
              <a:t>3%</a:t>
            </a:r>
            <a:r>
              <a:rPr lang="en-US" altLang="zh-TW" sz="1013" dirty="0"/>
              <a:t> data are outliers </a:t>
            </a:r>
            <a:endParaRPr lang="zh-TW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7120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2A018-CF27-42E4-AEAD-77E82EBD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2800" cap="none" dirty="0"/>
              <a:t>Data characteristics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63396-A57E-4C71-A38F-20649EF0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Unlabeled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2F110-DFB7-4164-94B9-FCA532CB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CC1044F-7F7B-40BE-8C76-9644794958F7}"/>
              </a:ext>
            </a:extLst>
          </p:cNvPr>
          <p:cNvSpPr/>
          <p:nvPr/>
        </p:nvSpPr>
        <p:spPr>
          <a:xfrm>
            <a:off x="725286" y="2053416"/>
            <a:ext cx="3273136" cy="2824077"/>
          </a:xfrm>
          <a:prstGeom prst="round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0C431F-A5DB-4282-BB0E-91F5CE6B85F7}"/>
              </a:ext>
            </a:extLst>
          </p:cNvPr>
          <p:cNvSpPr/>
          <p:nvPr/>
        </p:nvSpPr>
        <p:spPr>
          <a:xfrm>
            <a:off x="3904015" y="2190500"/>
            <a:ext cx="3803226" cy="2489112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435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cap="none" dirty="0"/>
              <a:t>Data characteristics</a:t>
            </a:r>
            <a:endParaRPr lang="zh-TW" altLang="en-US" sz="4400" cap="non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4297" y="1998784"/>
            <a:ext cx="2872740" cy="6062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788" dirty="0">
                <a:solidFill>
                  <a:prstClr val="black"/>
                </a:solidFill>
                <a:ea typeface="微軟正黑體"/>
              </a:rPr>
              <a:t>14.51, 17.34, 5.33, 6.01, 0.95, 5.63, 0.98, 19.59, 6.52, 1.63, 0.66, 9.53, -0.15, -0.07, 10.16, 12.05, 6.72, 18.47, 17.17, 16.06, 5.24, 6.62, 7.24, 3.57, 17.36, 19.32, 3.79, 1.76, 8.83, 17.06, 11.18, 0.43, 4.76, 13.46, 8.69, 17.47, 20.3, 11.33, 10.33, 5.63, 17.65, -0.11, 3.07, 8.37, 15.08, 17.9, 6.53, 4.77, 10.55, 1.52</a:t>
            </a:r>
            <a:endParaRPr lang="zh-TW" altLang="zh-TW" sz="788" dirty="0">
              <a:solidFill>
                <a:prstClr val="black"/>
              </a:solidFill>
              <a:ea typeface="微軟正黑體"/>
            </a:endParaRPr>
          </a:p>
        </p:txBody>
      </p:sp>
      <p:pic>
        <p:nvPicPr>
          <p:cNvPr id="1027" name="Picture 3" descr="http://pixabay.com/static/uploads/photo/2013/10/01/16/55/magnifying-glass-189254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49" y="2037628"/>
            <a:ext cx="1226820" cy="120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22858" y="3118684"/>
            <a:ext cx="165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>
                <a:solidFill>
                  <a:srgbClr val="134770">
                    <a:lumMod val="75000"/>
                  </a:srgbClr>
                </a:solidFill>
                <a:latin typeface="Century Gothic" panose="020B0502020202020204" pitchFamily="34" charset="0"/>
                <a:ea typeface="微軟正黑體"/>
              </a:rPr>
              <a:t>Algorithm</a:t>
            </a:r>
            <a:endParaRPr lang="zh-TW" altLang="en-US" sz="2400" b="1" u="sng" dirty="0">
              <a:solidFill>
                <a:srgbClr val="134770">
                  <a:lumMod val="75000"/>
                </a:srgbClr>
              </a:solidFill>
              <a:latin typeface="Century Gothic" panose="020B0502020202020204" pitchFamily="34" charset="0"/>
              <a:ea typeface="微軟正黑體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42900" y="2574491"/>
            <a:ext cx="3444240" cy="2192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Times New Roman"/>
              <a:ea typeface="微軟正黑體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720" y="2693503"/>
            <a:ext cx="287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134770">
                    <a:lumMod val="75000"/>
                  </a:srgbClr>
                </a:solidFill>
                <a:latin typeface="Century Gothic" panose="020B0502020202020204" pitchFamily="34" charset="0"/>
                <a:ea typeface="微軟正黑體"/>
              </a:rPr>
              <a:t>Time series data</a:t>
            </a:r>
            <a:endParaRPr lang="zh-TW" altLang="en-US" sz="2400" b="1" dirty="0">
              <a:solidFill>
                <a:srgbClr val="134770">
                  <a:lumMod val="75000"/>
                </a:srgbClr>
              </a:solidFill>
              <a:latin typeface="Century Gothic" panose="020B0502020202020204" pitchFamily="34" charset="0"/>
              <a:ea typeface="微軟正黑體"/>
            </a:endParaRPr>
          </a:p>
        </p:txBody>
      </p:sp>
      <p:pic>
        <p:nvPicPr>
          <p:cNvPr id="1038" name="Picture 14" descr="http://www.iconpng.com/png/google_plus_gray/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37" y="1822685"/>
            <a:ext cx="533163" cy="53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43837" y="1583164"/>
            <a:ext cx="17828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134770">
                    <a:lumMod val="75000"/>
                  </a:srgbClr>
                </a:solidFill>
                <a:latin typeface="Century Gothic" panose="020B0502020202020204" pitchFamily="34" charset="0"/>
              </a:rPr>
              <a:t>Outlier candidates</a:t>
            </a:r>
            <a:endParaRPr lang="zh-TW" altLang="en-US" b="1" dirty="0">
              <a:solidFill>
                <a:srgbClr val="134770">
                  <a:lumMod val="75000"/>
                </a:srgbClr>
              </a:solidFill>
              <a:latin typeface="Century Gothic" panose="020B0502020202020204" pitchFamily="34" charset="0"/>
              <a:ea typeface="微軟正黑體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543389" y="1900257"/>
            <a:ext cx="1838611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900">
                <a:solidFill>
                  <a:srgbClr val="000000"/>
                </a:solidFill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-0.15, -0.07, 20.3, -0.11</a:t>
            </a:r>
            <a:r>
              <a:rPr lang="zh-TW" altLang="zh-TW" sz="900">
                <a:solidFill>
                  <a:prstClr val="black"/>
                </a:solidFill>
                <a:latin typeface="Times New Roman"/>
                <a:ea typeface="微軟正黑體"/>
              </a:rPr>
              <a:t> </a:t>
            </a:r>
            <a:endParaRPr lang="zh-TW" altLang="zh-TW" sz="900">
              <a:solidFill>
                <a:prstClr val="black"/>
              </a:solidFill>
              <a:latin typeface="Arial" panose="020B0604020202020204" pitchFamily="34" charset="0"/>
              <a:ea typeface="微軟正黑體"/>
            </a:endParaRPr>
          </a:p>
        </p:txBody>
      </p:sp>
      <p:pic>
        <p:nvPicPr>
          <p:cNvPr id="20" name="Picture 14" descr="http://www.iconpng.com/png/google_plus_gray/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37" y="2692092"/>
            <a:ext cx="533163" cy="53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943837" y="2452571"/>
            <a:ext cx="8595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134770">
                    <a:lumMod val="75000"/>
                  </a:srgbClr>
                </a:solidFill>
                <a:latin typeface="Century Gothic" panose="020B0502020202020204" pitchFamily="34" charset="0"/>
                <a:ea typeface="微軟正黑體"/>
              </a:rPr>
              <a:t>Majority</a:t>
            </a:r>
            <a:endParaRPr lang="zh-TW" altLang="en-US" b="1" dirty="0">
              <a:solidFill>
                <a:srgbClr val="134770">
                  <a:lumMod val="75000"/>
                </a:srgbClr>
              </a:solidFill>
              <a:latin typeface="Century Gothic" panose="020B0502020202020204" pitchFamily="34" charset="0"/>
              <a:ea typeface="微軟正黑體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543389" y="2736123"/>
            <a:ext cx="183861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14.51, 17.34, 5.33, 6.01, 0.95, 5.63, 0.98, 19.59, 6.52, 1.63, 0.66, 9.53, 10.16, 12.05, 6.72, 18.47, 17.17, 16.06, 5.24, 6.62, 7.24, 3.57, 17.36, 19.32, 3.79, 1.76, 8.83, 17.06, 11.18, 0.43, 4.76, 13.46, 8.69, 17.47, 11.33, 10.33, 5.63, 17.65, 3.07, 8.37, 15.08, 17.9, 6.53, 4.77, 10.55, 1.52</a:t>
            </a:r>
            <a:endParaRPr lang="zh-TW" altLang="zh-TW" sz="900" dirty="0">
              <a:solidFill>
                <a:prstClr val="black"/>
              </a:solidFill>
              <a:latin typeface="Arial" panose="020B0604020202020204" pitchFamily="34" charset="0"/>
              <a:ea typeface="微軟正黑體"/>
            </a:endParaRPr>
          </a:p>
        </p:txBody>
      </p:sp>
      <p:sp>
        <p:nvSpPr>
          <p:cNvPr id="23" name="Right Arrow 22"/>
          <p:cNvSpPr/>
          <p:nvPr/>
        </p:nvSpPr>
        <p:spPr>
          <a:xfrm rot="20408013">
            <a:off x="5150048" y="2117301"/>
            <a:ext cx="847011" cy="19458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Times New Roman"/>
              <a:ea typeface="微軟正黑體"/>
            </a:endParaRPr>
          </a:p>
        </p:txBody>
      </p:sp>
      <p:sp>
        <p:nvSpPr>
          <p:cNvPr id="24" name="Right Arrow 23"/>
          <p:cNvSpPr/>
          <p:nvPr/>
        </p:nvSpPr>
        <p:spPr>
          <a:xfrm rot="1301169">
            <a:off x="5158216" y="2624465"/>
            <a:ext cx="847011" cy="1945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Times New Roman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3035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5171" y="1928553"/>
                <a:ext cx="8180615" cy="302113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2800" u="sng" dirty="0"/>
                  <a:t>Outliers</a:t>
                </a:r>
                <a:r>
                  <a:rPr lang="en-US" altLang="zh-TW" sz="2800" dirty="0"/>
                  <a:t>: The observations far away from the fitting function deduced from a subset of the given observations. (</a:t>
                </a:r>
                <a:r>
                  <a:rPr lang="en-US" altLang="zh-TW" sz="2800" dirty="0" err="1"/>
                  <a:t>Tsaih</a:t>
                </a:r>
                <a:r>
                  <a:rPr lang="en-US" altLang="zh-TW" sz="2800" dirty="0"/>
                  <a:t> and Cheng, 2009, page 162)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800" dirty="0"/>
                  <a:t>Example Rule:</a:t>
                </a:r>
              </a:p>
              <a:p>
                <a:pPr marL="449263" indent="0">
                  <a:lnSpc>
                    <a:spcPct val="100000"/>
                  </a:lnSpc>
                  <a:buNone/>
                </a:pPr>
                <a:r>
                  <a:rPr lang="en-US" altLang="zh-TW" sz="2800" dirty="0"/>
                  <a:t>If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800" dirty="0"/>
                  <a:t>|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TW" altLang="en-US" sz="2800" b="0" i="1" smtClean="0">
                        <a:latin typeface="Cambria Math"/>
                      </a:rPr>
                      <m:t>𝜎</m:t>
                    </m:r>
                    <m:r>
                      <a:rPr lang="en-US" altLang="zh-TW" sz="28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/>
                      </a:rPr>
                      <m:t>where</m:t>
                    </m:r>
                    <m:r>
                      <a:rPr lang="en-US" altLang="zh-TW" sz="2800" b="0" i="0" smtClean="0">
                        <a:latin typeface="Cambria Math"/>
                      </a:rPr>
                      <m:t> </m:t>
                    </m:r>
                    <m:r>
                      <a:rPr lang="zh-TW" altLang="en-US" sz="2800" b="0" i="1" smtClean="0">
                        <a:latin typeface="Cambria Math"/>
                      </a:rPr>
                      <m:t>𝜎</m:t>
                    </m:r>
                    <m:r>
                      <a:rPr lang="en-US" altLang="zh-TW" sz="2800" b="0" i="1" smtClean="0">
                        <a:latin typeface="Cambria Math"/>
                      </a:rPr>
                      <m:t> </m:t>
                    </m:r>
                    <m:r>
                      <a:rPr lang="en-US" altLang="zh-TW" sz="2800" b="0" i="1" smtClean="0">
                        <a:latin typeface="Cambria Math"/>
                      </a:rPr>
                      <m:t>𝑖𝑠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standard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deviation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obtained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from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the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model</m:t>
                    </m:r>
                  </m:oMath>
                </a14:m>
                <a:r>
                  <a:rPr lang="en-US" altLang="zh-TW" sz="2800" dirty="0"/>
                  <a:t>, the </a:t>
                </a:r>
                <a:r>
                  <a:rPr lang="en-US" altLang="zh-TW" sz="2800" i="1" dirty="0" err="1"/>
                  <a:t>t</a:t>
                </a:r>
                <a:r>
                  <a:rPr lang="en-US" altLang="zh-TW" sz="2800" baseline="30000" dirty="0" err="1"/>
                  <a:t>th</a:t>
                </a:r>
                <a:r>
                  <a:rPr lang="en-US" altLang="zh-TW" sz="2800" dirty="0"/>
                  <a:t> instance is treated as the outlier.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71" y="1928553"/>
                <a:ext cx="8180615" cy="3021134"/>
              </a:xfrm>
              <a:blipFill>
                <a:blip r:embed="rId3"/>
                <a:stretch>
                  <a:fillRect l="-1937" t="-6048" r="-2012" b="-44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55982" y="1097243"/>
              <a:ext cx="642437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037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64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16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2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kern="100" smtClean="0">
                                    <a:effectLst/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800" b="0" i="0" kern="100" smtClean="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sz="2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800" b="0" i="1" kern="100" smtClean="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sz="2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00" smtClean="0">
                                        <a:effectLst/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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TW" sz="16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31502"/>
                  </p:ext>
                </p:extLst>
              </p:nvPr>
            </p:nvGraphicFramePr>
            <p:xfrm>
              <a:off x="1355982" y="1097243"/>
              <a:ext cx="6424375" cy="64008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0379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864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51435" marR="51435" marT="0" marB="0">
                        <a:blipFill rotWithShape="1">
                          <a:blip r:embed="rId4"/>
                          <a:stretch>
                            <a:fillRect t="-952" r="-6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TW" sz="16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6BD0-2055-48FE-A770-347D55203E3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標題 3">
            <a:extLst>
              <a:ext uri="{FF2B5EF4-FFF2-40B4-BE49-F238E27FC236}">
                <a16:creationId xmlns:a16="http://schemas.microsoft.com/office/drawing/2014/main" id="{24652C1E-6EEF-9049-BCEE-A102EDD31BD7}"/>
              </a:ext>
            </a:extLst>
          </p:cNvPr>
          <p:cNvSpPr txBox="1">
            <a:spLocks/>
          </p:cNvSpPr>
          <p:nvPr/>
        </p:nvSpPr>
        <p:spPr>
          <a:xfrm>
            <a:off x="1306286" y="273844"/>
            <a:ext cx="720906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pPr algn="ctr"/>
            <a:r>
              <a:rPr kumimoji="1" lang="en" altLang="zh-TW" sz="3200" b="1" dirty="0"/>
              <a:t>Outlier</a:t>
            </a:r>
            <a:endParaRPr kumimoji="1"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307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64152"/>
            <a:ext cx="7429499" cy="1108928"/>
          </a:xfrm>
        </p:spPr>
        <p:txBody>
          <a:bodyPr/>
          <a:lstStyle/>
          <a:p>
            <a:pPr lvl="0" algn="ctr"/>
            <a:r>
              <a:rPr lang="en-US" altLang="zh-TW" cap="none" dirty="0"/>
              <a:t>Keep Vs. Take Out !?</a:t>
            </a:r>
            <a:endParaRPr lang="zh-TW" alt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654233" y="3181143"/>
            <a:ext cx="7099069" cy="1937234"/>
          </a:xfrm>
        </p:spPr>
        <p:txBody>
          <a:bodyPr>
            <a:normAutofit/>
          </a:bodyPr>
          <a:lstStyle/>
          <a:p>
            <a:r>
              <a:rPr lang="en-US" altLang="zh-TW" dirty="0"/>
              <a:t>One nurse responded $42,000 as her hourly rate, now that’s one </a:t>
            </a:r>
            <a:r>
              <a:rPr lang="en-US" altLang="zh-TW" b="1" dirty="0">
                <a:solidFill>
                  <a:srgbClr val="FF0000"/>
                </a:solidFill>
              </a:rPr>
              <a:t>well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paid nurse!</a:t>
            </a:r>
          </a:p>
          <a:p>
            <a:r>
              <a:rPr lang="en-US" altLang="zh-TW" dirty="0"/>
              <a:t>Averaged wage about $12.00 per hour with a standard deviation of about $2.00.</a:t>
            </a:r>
          </a:p>
          <a:p>
            <a:pPr marL="0" indent="0">
              <a:buNone/>
            </a:pPr>
            <a:r>
              <a:rPr lang="en-US" altLang="zh-TW" dirty="0"/>
              <a:t>(Brewer, Nauenberg, &amp; Osborne, 1998)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" y="3239357"/>
            <a:ext cx="1720735" cy="17399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A8F812-0B26-4B7D-A84D-DF11CE96A73C}"/>
              </a:ext>
            </a:extLst>
          </p:cNvPr>
          <p:cNvSpPr txBox="1">
            <a:spLocks/>
          </p:cNvSpPr>
          <p:nvPr/>
        </p:nvSpPr>
        <p:spPr>
          <a:xfrm>
            <a:off x="1654233" y="1547167"/>
            <a:ext cx="7429499" cy="1549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To purify the data for processing.</a:t>
            </a:r>
          </a:p>
          <a:p>
            <a:pPr lvl="1"/>
            <a:r>
              <a:rPr lang="en-US" altLang="zh-TW" dirty="0"/>
              <a:t>Data cleansing in data mining </a:t>
            </a:r>
            <a:r>
              <a:rPr lang="en-US" altLang="zh-TW" dirty="0">
                <a:sym typeface="Wingdings" panose="05000000000000000000" pitchFamily="2" charset="2"/>
              </a:rPr>
              <a:t> then data modeling</a:t>
            </a:r>
          </a:p>
          <a:p>
            <a:r>
              <a:rPr lang="en-US" altLang="zh-TW" dirty="0"/>
              <a:t>Outliers will diminish forecast accuracy in time series data. (Chen and Liu, 1993)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377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TW" cap="none" dirty="0"/>
              <a:t>Outlier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87114"/>
            <a:ext cx="7429499" cy="306776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u="sng" dirty="0"/>
              <a:t>Outlier detection</a:t>
            </a:r>
            <a:r>
              <a:rPr lang="en-US" altLang="zh-TW" dirty="0"/>
              <a:t>: Task as detecting and removing anomalous observations from data. (Hodge and Austin, 2004) </a:t>
            </a:r>
          </a:p>
          <a:p>
            <a:pPr lvl="1"/>
            <a:r>
              <a:rPr lang="en-US" altLang="zh-TW" dirty="0"/>
              <a:t>anomaly detection, noise detection, deviation detection, and exception mining</a:t>
            </a:r>
          </a:p>
          <a:p>
            <a:pPr lvl="1"/>
            <a:r>
              <a:rPr lang="en-US" altLang="zh-TW" dirty="0"/>
              <a:t>In specified domain: intrusion detection, fraud detection, fault detection …</a:t>
            </a:r>
          </a:p>
          <a:p>
            <a:r>
              <a:rPr lang="en-US" altLang="zh-TW" dirty="0"/>
              <a:t>Outlier Detection Method</a:t>
            </a:r>
          </a:p>
          <a:p>
            <a:pPr marL="357188" indent="-261938">
              <a:buFont typeface="Wingdings" panose="05000000000000000000" pitchFamily="2" charset="2"/>
              <a:buChar char="Ø"/>
            </a:pPr>
            <a:r>
              <a:rPr lang="en-US" altLang="zh-TW" dirty="0"/>
              <a:t>Statistical methods </a:t>
            </a:r>
          </a:p>
          <a:p>
            <a:pPr marL="357188" indent="-261938">
              <a:buFont typeface="Wingdings" panose="05000000000000000000" pitchFamily="2" charset="2"/>
              <a:buChar char="Ø"/>
            </a:pPr>
            <a:r>
              <a:rPr lang="en-US" altLang="zh-TW" dirty="0"/>
              <a:t>Evolutionary algorithms</a:t>
            </a:r>
          </a:p>
          <a:p>
            <a:pPr marL="357188" indent="-261938">
              <a:buFont typeface="Wingdings" panose="05000000000000000000" pitchFamily="2" charset="2"/>
              <a:buChar char="Ø"/>
            </a:pPr>
            <a:r>
              <a:rPr lang="en-US" altLang="zh-TW" dirty="0"/>
              <a:t>Clustering methods</a:t>
            </a:r>
          </a:p>
          <a:p>
            <a:pPr marL="357188" indent="-261938">
              <a:buFont typeface="Wingdings" panose="05000000000000000000" pitchFamily="2" charset="2"/>
              <a:buChar char="Ø"/>
            </a:pPr>
            <a:r>
              <a:rPr lang="en-US" altLang="zh-TW" dirty="0"/>
              <a:t>Artificial neural networks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81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cap="none" dirty="0"/>
              <a:t>Evolutionary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87114"/>
            <a:ext cx="7645479" cy="2999185"/>
          </a:xfrm>
        </p:spPr>
        <p:txBody>
          <a:bodyPr>
            <a:normAutofit/>
          </a:bodyPr>
          <a:lstStyle/>
          <a:p>
            <a:r>
              <a:rPr lang="en-US" altLang="zh-TW" dirty="0"/>
              <a:t>Crawford and Wainwright’s research (1995): the best combination is genetic algorithm and Cook’s squared distance formula (Cook and Weisberg, 1982). </a:t>
            </a:r>
          </a:p>
          <a:p>
            <a:r>
              <a:rPr lang="en-US" altLang="zh-TW" dirty="0" err="1"/>
              <a:t>Srinoy</a:t>
            </a:r>
            <a:r>
              <a:rPr lang="en-US" altLang="zh-TW" dirty="0"/>
              <a:t> (2007) implemented a supervised two-phased method to cope with intrusion detection in networking security.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This method use </a:t>
            </a:r>
            <a:r>
              <a:rPr lang="en-US" altLang="zh-TW" b="1" dirty="0"/>
              <a:t>particle swarm optimization </a:t>
            </a:r>
            <a:r>
              <a:rPr lang="en-US" altLang="zh-TW" dirty="0"/>
              <a:t>to select the feature for </a:t>
            </a:r>
            <a:r>
              <a:rPr lang="en-US" altLang="zh-TW" b="1" dirty="0"/>
              <a:t>support vector machine </a:t>
            </a:r>
            <a:r>
              <a:rPr lang="en-US" altLang="zh-TW" dirty="0"/>
              <a:t>to classify the intrusion from others. (KDD 99 data set)</a:t>
            </a:r>
            <a:endParaRPr lang="zh-TW" altLang="en-US" dirty="0"/>
          </a:p>
          <a:p>
            <a:r>
              <a:rPr lang="en-US" altLang="zh-TW" dirty="0"/>
              <a:t>Banerjee’s (2012) continuous research has combined genetic algorithm with Euclidean distance due to the feature of density-based distance.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66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cap="none" dirty="0"/>
              <a:t>Peer group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9" y="1388225"/>
            <a:ext cx="3640976" cy="36576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Ferdous</a:t>
            </a:r>
            <a:r>
              <a:rPr lang="en-US" altLang="zh-TW" dirty="0"/>
              <a:t> and Maeda (2006) implement peer group analysis (PGA) to cope with fraud detection in financial time series data. </a:t>
            </a:r>
          </a:p>
          <a:p>
            <a:pPr lvl="1" indent="-331788">
              <a:buFont typeface="Wingdings" panose="05000000000000000000" pitchFamily="2" charset="2"/>
              <a:buChar char="Ø"/>
            </a:pPr>
            <a:r>
              <a:rPr lang="en-US" altLang="zh-TW" dirty="0"/>
              <a:t>Kinds of unsupervised technique featuring its mechanism as identifying peer groups for all the target object</a:t>
            </a:r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47945-BAAD-4953-AF3A-CAC83569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09" y="629249"/>
            <a:ext cx="3963540" cy="44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1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i="1" cap="none" dirty="0"/>
              <a:t>k</a:t>
            </a:r>
            <a:r>
              <a:rPr lang="en-US" altLang="zh-TW" cap="none" dirty="0"/>
              <a:t>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75C-3D56-429A-999E-D67D97F39262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微軟正黑體"/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  <a:ea typeface="微軟正黑體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87115"/>
            <a:ext cx="3715789" cy="2656286"/>
          </a:xfrm>
        </p:spPr>
        <p:txBody>
          <a:bodyPr/>
          <a:lstStyle/>
          <a:p>
            <a:r>
              <a:rPr lang="en-US" altLang="zh-TW" dirty="0"/>
              <a:t>Yoon, Kwon and </a:t>
            </a:r>
            <a:r>
              <a:rPr lang="en-US" altLang="zh-TW" dirty="0" err="1"/>
              <a:t>Bae</a:t>
            </a:r>
            <a:r>
              <a:rPr lang="en-US" altLang="zh-TW" dirty="0"/>
              <a:t> (2007) tried to use k-means clustering method to detect outliers in software measurement data. </a:t>
            </a:r>
          </a:p>
          <a:p>
            <a:pPr lvl="1"/>
            <a:r>
              <a:rPr lang="en-US" altLang="zh-TW" dirty="0"/>
              <a:t>The last process of this approach will export an outlier candidate report, this report is still need to be reviews by the domain expert.</a:t>
            </a:r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DBBA9-3C0A-4C96-A0E1-6FF55020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95" y="861110"/>
            <a:ext cx="3695851" cy="34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810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11197</TotalTime>
  <Words>1687</Words>
  <Application>Microsoft Office PowerPoint</Application>
  <PresentationFormat>如螢幕大小 (16:9)</PresentationFormat>
  <Paragraphs>217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35" baseType="lpstr">
      <vt:lpstr>微软雅黑</vt:lpstr>
      <vt:lpstr>宋体</vt:lpstr>
      <vt:lpstr>微软雅黑 Light</vt:lpstr>
      <vt:lpstr>Microsoft JhengHei</vt:lpstr>
      <vt:lpstr>Microsoft JhengHei</vt:lpstr>
      <vt:lpstr>新細明體</vt:lpstr>
      <vt:lpstr>Arial</vt:lpstr>
      <vt:lpstr>Calibri</vt:lpstr>
      <vt:lpstr>Calibri Light</vt:lpstr>
      <vt:lpstr>Cambria Math</vt:lpstr>
      <vt:lpstr>Century Gothic</vt:lpstr>
      <vt:lpstr>Courier New</vt:lpstr>
      <vt:lpstr>Symbol</vt:lpstr>
      <vt:lpstr>Times New Roman</vt:lpstr>
      <vt:lpstr>Trebuchet MS</vt:lpstr>
      <vt:lpstr>Wingdings</vt:lpstr>
      <vt:lpstr>Office 主题</vt:lpstr>
      <vt:lpstr>Circuit</vt:lpstr>
      <vt:lpstr>PowerPoint 簡報</vt:lpstr>
      <vt:lpstr>Data characteristics</vt:lpstr>
      <vt:lpstr>Data characteristics</vt:lpstr>
      <vt:lpstr>PowerPoint 簡報</vt:lpstr>
      <vt:lpstr>Keep Vs. Take Out !?</vt:lpstr>
      <vt:lpstr>Outlier detection</vt:lpstr>
      <vt:lpstr>Evolutionary algorithms</vt:lpstr>
      <vt:lpstr>Peer group analysis </vt:lpstr>
      <vt:lpstr>k-means clustering</vt:lpstr>
      <vt:lpstr>Artificial neural networks</vt:lpstr>
      <vt:lpstr>Artificial neural networks</vt:lpstr>
      <vt:lpstr>Envelope module</vt:lpstr>
      <vt:lpstr>Artificial Neural Networks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Windows User</cp:lastModifiedBy>
  <cp:revision>771</cp:revision>
  <dcterms:created xsi:type="dcterms:W3CDTF">2017-05-01T12:27:00Z</dcterms:created>
  <dcterms:modified xsi:type="dcterms:W3CDTF">2022-05-31T03:39:19Z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