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65" r:id="rId2"/>
  </p:sldMasterIdLst>
  <p:notesMasterIdLst>
    <p:notesMasterId r:id="rId18"/>
  </p:notesMasterIdLst>
  <p:sldIdLst>
    <p:sldId id="688" r:id="rId3"/>
    <p:sldId id="578" r:id="rId4"/>
    <p:sldId id="661" r:id="rId5"/>
    <p:sldId id="665" r:id="rId6"/>
    <p:sldId id="663" r:id="rId7"/>
    <p:sldId id="662" r:id="rId8"/>
    <p:sldId id="605" r:id="rId9"/>
    <p:sldId id="680" r:id="rId10"/>
    <p:sldId id="659" r:id="rId11"/>
    <p:sldId id="681" r:id="rId12"/>
    <p:sldId id="683" r:id="rId13"/>
    <p:sldId id="684" r:id="rId14"/>
    <p:sldId id="670" r:id="rId15"/>
    <p:sldId id="686" r:id="rId16"/>
    <p:sldId id="687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CC"/>
    <a:srgbClr val="2E648B"/>
    <a:srgbClr val="3A8898"/>
    <a:srgbClr val="FCC818"/>
    <a:srgbClr val="EA5322"/>
    <a:srgbClr val="FAFAFA"/>
    <a:srgbClr val="FF9933"/>
    <a:srgbClr val="595959"/>
    <a:srgbClr val="F4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9" autoAdjust="0"/>
    <p:restoredTop sz="95256" autoAdjust="0"/>
  </p:normalViewPr>
  <p:slideViewPr>
    <p:cSldViewPr>
      <p:cViewPr varScale="1">
        <p:scale>
          <a:sx n="80" d="100"/>
          <a:sy n="80" d="100"/>
        </p:scale>
        <p:origin x="-145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458E38D-9DCC-4B48-BC2F-C7DF4DA894B2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A3ED6F9-5C2C-4D77-A611-C00874430E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8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Single-hidden layer Feedforward Neural Networks (SLFN) 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0157F-BC8E-4FAF-8720-78FD29ACFE70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783">
              <a:defRPr/>
            </a:pPr>
            <a:fld id="{A3170ED2-42F3-4631-A62C-A75C77E18E8D}" type="slidenum">
              <a:rPr lang="zh-TW" altLang="en-US" smtClean="0">
                <a:solidFill>
                  <a:prstClr val="black"/>
                </a:solidFill>
                <a:latin typeface="Arial" pitchFamily="34" charset="0"/>
              </a:rPr>
              <a:pPr defTabSz="685783">
                <a:defRPr/>
              </a:pPr>
              <a:t>14</a:t>
            </a:fld>
            <a:endParaRPr lang="zh-TW" alt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7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6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19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571025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72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42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82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45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33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53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6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19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20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62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11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01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136707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3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4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6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2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00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6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3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50.png"/><Relationship Id="rId5" Type="http://schemas.openxmlformats.org/officeDocument/2006/relationships/image" Target="../media/image440.png"/><Relationship Id="rId10" Type="http://schemas.openxmlformats.org/officeDocument/2006/relationships/image" Target="../media/image221.png"/><Relationship Id="rId4" Type="http://schemas.openxmlformats.org/officeDocument/2006/relationships/image" Target="../media/image451.png"/><Relationship Id="rId9" Type="http://schemas.openxmlformats.org/officeDocument/2006/relationships/image" Target="../media/image4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7.png"/><Relationship Id="rId5" Type="http://schemas.openxmlformats.org/officeDocument/2006/relationships/image" Target="../media/image280.png"/><Relationship Id="rId10" Type="http://schemas.openxmlformats.org/officeDocument/2006/relationships/image" Target="../media/image50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0.png"/><Relationship Id="rId5" Type="http://schemas.openxmlformats.org/officeDocument/2006/relationships/image" Target="../media/image10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844824"/>
            <a:ext cx="8784976" cy="1795337"/>
          </a:xfrm>
        </p:spPr>
        <p:txBody>
          <a:bodyPr/>
          <a:lstStyle/>
          <a:p>
            <a:r>
              <a:rPr lang="en-US" altLang="zh-TW" sz="2800" dirty="0">
                <a:sym typeface="Wingdings" panose="05000000000000000000" pitchFamily="2" charset="2"/>
              </a:rPr>
              <a:t>Data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44010DB-635D-4F80-ACED-132FA0A6FA67}"/>
              </a:ext>
            </a:extLst>
          </p:cNvPr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AI Application Problem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b="1" dirty="0"/>
              <a:t>(</a:t>
            </a:r>
            <a:r>
              <a:rPr lang="en-US" altLang="zh-TW" b="1" dirty="0" err="1"/>
              <a:t>bi_ReLU_mbo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796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92" y="-3416"/>
            <a:ext cx="82296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initializing module</a:t>
            </a:r>
            <a:endParaRPr lang="zh-TW" altLang="en-US" sz="27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id="{AD1FB498-8243-414F-89C3-FD798414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6" y="1020474"/>
                <a:ext cx="9108504" cy="2053919"/>
              </a:xfrm>
            </p:spPr>
            <p:txBody>
              <a:bodyPr>
                <a:normAutofit/>
              </a:bodyPr>
              <a:lstStyle/>
              <a:p>
                <a:pPr marL="1079500" indent="-107950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Regarding 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every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24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output node, use the random method to s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et up an acceptable SLFN with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24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hidden node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through the first 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two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 data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{(</a:t>
                </a:r>
                <a:r>
                  <a:rPr lang="x-none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x-none" altLang="zh-TW" sz="24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4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i="1" kern="1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), (</a:t>
                </a:r>
                <a:r>
                  <a:rPr lang="x-none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x-none" altLang="zh-TW" sz="24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4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i="1" kern="1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)}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equal </a:t>
                </a:r>
                <a:r>
                  <a:rPr lang="en-US" altLang="zh-TW" sz="2400" dirty="0"/>
                  <a:t>0 </a:t>
                </a:r>
                <a:r>
                  <a:rPr lang="en-US" altLang="zh-TW" sz="2400" dirty="0">
                    <a:sym typeface="Symbol"/>
                  </a:rPr>
                  <a:t></a:t>
                </a:r>
                <a:r>
                  <a:rPr lang="en-US" altLang="zh-TW" sz="2400" dirty="0"/>
                  <a:t> </a:t>
                </a:r>
                <a:r>
                  <a:rPr lang="en-US" altLang="zh-TW" sz="2400" i="1" dirty="0"/>
                  <a:t>k</a:t>
                </a:r>
                <a:r>
                  <a:rPr lang="en-US" altLang="zh-TW" sz="2400" dirty="0"/>
                  <a:t> 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</a:t>
                </a:r>
                <a:r>
                  <a:rPr lang="en-US" altLang="zh-TW" sz="2400" dirty="0"/>
                  <a:t> </a:t>
                </a:r>
                <a:r>
                  <a:rPr lang="en-US" altLang="zh-TW" sz="2400" i="1" dirty="0"/>
                  <a:t>l</a:t>
                </a:r>
                <a:r>
                  <a:rPr lang="en-US" altLang="zh-TW" sz="2400" dirty="0"/>
                  <a:t>. 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079500" indent="-107950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Set </a:t>
                </a:r>
                <a:r>
                  <a:rPr lang="x-none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3.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1FB498-8243-414F-89C3-FD798414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020474"/>
                <a:ext cx="9108504" cy="2053919"/>
              </a:xfrm>
              <a:blipFill rotWithShape="1">
                <a:blip r:embed="rId2"/>
                <a:stretch>
                  <a:fillRect l="-1071" t="-2077" b="-47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107504" y="1005594"/>
            <a:ext cx="8928992" cy="199679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622312" y="3019513"/>
            <a:ext cx="7886700" cy="841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stopping criterion</a:t>
            </a:r>
            <a:endParaRPr lang="zh-TW" altLang="en-US" sz="2700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602920" y="3814111"/>
            <a:ext cx="78867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5963" indent="-715963" algn="ctr">
              <a:buNone/>
            </a:pPr>
            <a:r>
              <a:rPr lang="x-none" altLang="zh-TW" dirty="0"/>
              <a:t>If </a:t>
            </a:r>
            <a:r>
              <a:rPr lang="x-none" altLang="zh-TW" i="1" dirty="0"/>
              <a:t>n &gt; N</a:t>
            </a:r>
            <a:r>
              <a:rPr lang="x-none" altLang="zh-TW" dirty="0"/>
              <a:t>, STOP.</a:t>
            </a:r>
            <a:endParaRPr lang="zh-TW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60140" y="3806030"/>
            <a:ext cx="7848872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標題 1">
                <a:extLst>
                  <a:ext uri="{FF2B5EF4-FFF2-40B4-BE49-F238E27FC236}">
                    <a16:creationId xmlns="" xmlns:a16="http://schemas.microsoft.com/office/drawing/2014/main" id="{DFDC0952-DFE4-4864-BA79-D4E675208D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0516" y="4183898"/>
                <a:ext cx="82296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r>
                  <a:rPr lang="en-US" altLang="zh-TW" b="1" dirty="0"/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PO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TW" b="1" dirty="0"/>
                  <a:t> module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標題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DC0952-DFE4-4864-BA79-D4E67520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516" y="4183898"/>
                <a:ext cx="8229600" cy="1143000"/>
              </a:xfrm>
              <a:prstGeom prst="rect">
                <a:avLst/>
              </a:prstGeom>
              <a:blipFill rotWithShape="1">
                <a:blip r:embed="rId3"/>
                <a:stretch>
                  <a:fillRect b="-95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F25A917E-2DB8-46E6-834C-2E160EECC83E}"/>
              </a:ext>
            </a:extLst>
          </p:cNvPr>
          <p:cNvSpPr txBox="1">
            <a:spLocks/>
          </p:cNvSpPr>
          <p:nvPr/>
        </p:nvSpPr>
        <p:spPr bwMode="auto">
          <a:xfrm>
            <a:off x="594944" y="5013176"/>
            <a:ext cx="881062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GB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 the </a:t>
            </a:r>
            <a:r>
              <a:rPr lang="en-US" altLang="zh-TW" sz="3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30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stage</a:t>
            </a:r>
            <a:r>
              <a:rPr lang="en-GB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Font typeface="Arial" charset="0"/>
              <a:buNone/>
            </a:pP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Pick up the first </a:t>
            </a:r>
            <a:r>
              <a:rPr lang="x-none" altLang="zh-TW" sz="3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{(</a:t>
            </a:r>
            <a:r>
              <a:rPr lang="x-none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x-none" altLang="zh-TW" sz="30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x-none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x-none" altLang="zh-TW" sz="30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3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1, 2, …, </a:t>
            </a:r>
            <a:r>
              <a:rPr lang="en-US" altLang="zh-TW" sz="3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 and </a:t>
            </a:r>
            <a:r>
              <a:rPr lang="x-none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x-none" altLang="zh-TW" sz="3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{1, 2, …, </a:t>
            </a:r>
            <a:r>
              <a:rPr lang="en-US" altLang="zh-TW" sz="3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594944" y="5570934"/>
            <a:ext cx="8441552" cy="95440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24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learning goal</a:t>
            </a:r>
            <a:endParaRPr lang="zh-TW" altLang="en-US" sz="27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D1FB498-8243-414F-89C3-FD798414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82" y="1519097"/>
            <a:ext cx="7886700" cy="469744"/>
          </a:xfrm>
        </p:spPr>
        <p:txBody>
          <a:bodyPr>
            <a:normAutofit fontScale="92500" lnSpcReduction="20000"/>
          </a:bodyPr>
          <a:lstStyle/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prstClr val="black"/>
                </a:solidFill>
              </a:rPr>
              <a:t>SeC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60140" y="1504216"/>
            <a:ext cx="7848872" cy="4846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622312" y="234888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save module</a:t>
            </a:r>
            <a:endParaRPr lang="zh-TW" altLang="en-US" sz="2700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656584" y="3386411"/>
            <a:ext cx="78867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prstClr val="black"/>
                </a:solidFill>
              </a:rPr>
              <a:t>Save </a:t>
            </a:r>
            <a:r>
              <a:rPr lang="en-US" altLang="zh-TW" b="1" dirty="0">
                <a:solidFill>
                  <a:prstClr val="black"/>
                </a:solidFill>
              </a:rPr>
              <a:t>w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69160" y="3386411"/>
            <a:ext cx="7848872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606954" y="433568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restore module</a:t>
            </a:r>
            <a:endParaRPr lang="zh-TW" altLang="en-US" sz="2700" b="1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641226" y="5373216"/>
            <a:ext cx="78867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prstClr val="black"/>
                </a:solidFill>
              </a:rPr>
              <a:t>Restore the saved </a:t>
            </a:r>
            <a:r>
              <a:rPr lang="en-US" altLang="zh-TW" b="1" dirty="0">
                <a:solidFill>
                  <a:prstClr val="black"/>
                </a:solidFill>
              </a:rPr>
              <a:t>w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40D7C3D-1D85-4E2F-AB94-ADC3B5A6C106}"/>
              </a:ext>
            </a:extLst>
          </p:cNvPr>
          <p:cNvSpPr/>
          <p:nvPr/>
        </p:nvSpPr>
        <p:spPr>
          <a:xfrm>
            <a:off x="653802" y="5373216"/>
            <a:ext cx="7848872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414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菱形 23"/>
          <p:cNvSpPr/>
          <p:nvPr/>
        </p:nvSpPr>
        <p:spPr>
          <a:xfrm>
            <a:off x="6341905" y="3578536"/>
            <a:ext cx="1570268" cy="106699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SeC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 flipV="1">
            <a:off x="1658616" y="2645022"/>
            <a:ext cx="0" cy="8514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H="1">
            <a:off x="5221109" y="4108406"/>
            <a:ext cx="10728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127039" y="4677024"/>
            <a:ext cx="0" cy="959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6962329" y="5717997"/>
            <a:ext cx="329420" cy="342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7192496" y="1729924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1626727" y="2645022"/>
            <a:ext cx="2338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991906" y="3782634"/>
            <a:ext cx="60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False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51061" y="4637449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True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291749" y="1752433"/>
            <a:ext cx="6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= 1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6634236" y="2344877"/>
            <a:ext cx="1106116" cy="600291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</a:rPr>
              <a:t>forward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37" name="直線單箭頭接點 36"/>
          <p:cNvCxnSpPr>
            <a:cxnSpLocks/>
          </p:cNvCxnSpPr>
          <p:nvPr/>
        </p:nvCxnSpPr>
        <p:spPr>
          <a:xfrm>
            <a:off x="4716016" y="2633075"/>
            <a:ext cx="18814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3975758" y="2418347"/>
            <a:ext cx="677149" cy="45335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++</a:t>
            </a:r>
          </a:p>
        </p:txBody>
      </p:sp>
      <p:cxnSp>
        <p:nvCxnSpPr>
          <p:cNvPr id="58" name="直線單箭頭接點 57"/>
          <p:cNvCxnSpPr>
            <a:cxnSpLocks/>
          </p:cNvCxnSpPr>
          <p:nvPr/>
        </p:nvCxnSpPr>
        <p:spPr>
          <a:xfrm>
            <a:off x="1661132" y="4677024"/>
            <a:ext cx="0" cy="9201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1462017" y="5638707"/>
            <a:ext cx="329420" cy="342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white"/>
                </a:solidFill>
              </a:rPr>
              <a:t>B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318166" y="5535244"/>
            <a:ext cx="142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rgbClr val="FF0000"/>
                </a:solidFill>
              </a:rPr>
              <a:t>Acceptable 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805148" y="5533861"/>
            <a:ext cx="164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rgbClr val="FF0000"/>
                </a:solidFill>
              </a:rPr>
              <a:t>Unacceptable 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圓角矩形 5">
            <a:extLst>
              <a:ext uri="{FF2B5EF4-FFF2-40B4-BE49-F238E27FC236}">
                <a16:creationId xmlns="" xmlns:a16="http://schemas.microsoft.com/office/drawing/2014/main" id="{E3E7782E-5BB8-4EEF-B557-75C8F64715EB}"/>
              </a:ext>
            </a:extLst>
          </p:cNvPr>
          <p:cNvSpPr/>
          <p:nvPr/>
        </p:nvSpPr>
        <p:spPr>
          <a:xfrm>
            <a:off x="4030651" y="3810996"/>
            <a:ext cx="1179840" cy="63516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prstClr val="black"/>
                </a:solidFill>
              </a:rPr>
              <a:t>backward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="" xmlns:a16="http://schemas.microsoft.com/office/drawing/2014/main" id="{A9938BC9-31D9-4988-815E-3D4C22087773}"/>
              </a:ext>
            </a:extLst>
          </p:cNvPr>
          <p:cNvCxnSpPr>
            <a:cxnSpLocks/>
          </p:cNvCxnSpPr>
          <p:nvPr/>
        </p:nvCxnSpPr>
        <p:spPr>
          <a:xfrm flipH="1">
            <a:off x="2441317" y="4096631"/>
            <a:ext cx="15241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>
            <a:extLst>
              <a:ext uri="{FF2B5EF4-FFF2-40B4-BE49-F238E27FC236}">
                <a16:creationId xmlns="" xmlns:a16="http://schemas.microsoft.com/office/drawing/2014/main" id="{D95C62DA-C71A-49CE-8981-65D11BB368BE}"/>
              </a:ext>
            </a:extLst>
          </p:cNvPr>
          <p:cNvSpPr/>
          <p:nvPr/>
        </p:nvSpPr>
        <p:spPr>
          <a:xfrm>
            <a:off x="905269" y="3512813"/>
            <a:ext cx="1524128" cy="11327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</a:t>
            </a:r>
            <a:r>
              <a:rPr lang="en-US" altLang="zh-TW" dirty="0">
                <a:solidFill>
                  <a:prstClr val="black"/>
                </a:solidFill>
              </a:rPr>
              <a:t> 100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="" xmlns:a16="http://schemas.microsoft.com/office/drawing/2014/main" id="{6A1F8701-43E6-4E56-872A-6E442954D11B}"/>
              </a:ext>
            </a:extLst>
          </p:cNvPr>
          <p:cNvCxnSpPr>
            <a:cxnSpLocks/>
          </p:cNvCxnSpPr>
          <p:nvPr/>
        </p:nvCxnSpPr>
        <p:spPr>
          <a:xfrm>
            <a:off x="7142097" y="2963301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="" xmlns:a16="http://schemas.microsoft.com/office/drawing/2014/main" id="{1DB3CDAD-6047-4E3D-8A3D-1201374EB64B}"/>
              </a:ext>
            </a:extLst>
          </p:cNvPr>
          <p:cNvSpPr txBox="1"/>
          <p:nvPr/>
        </p:nvSpPr>
        <p:spPr>
          <a:xfrm>
            <a:off x="1017999" y="3217063"/>
            <a:ext cx="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False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="" xmlns:a16="http://schemas.microsoft.com/office/drawing/2014/main" id="{E29B6CF6-D368-4351-9E93-CD8D0DA63F57}"/>
              </a:ext>
            </a:extLst>
          </p:cNvPr>
          <p:cNvSpPr txBox="1"/>
          <p:nvPr/>
        </p:nvSpPr>
        <p:spPr>
          <a:xfrm>
            <a:off x="1032437" y="4548405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True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4" name="圓角矩形 5">
            <a:extLst>
              <a:ext uri="{FF2B5EF4-FFF2-40B4-BE49-F238E27FC236}">
                <a16:creationId xmlns="" xmlns:a16="http://schemas.microsoft.com/office/drawing/2014/main" id="{0F4CB1A1-A425-4D54-B5F6-13A95789EA22}"/>
              </a:ext>
            </a:extLst>
          </p:cNvPr>
          <p:cNvSpPr/>
          <p:nvPr/>
        </p:nvSpPr>
        <p:spPr>
          <a:xfrm>
            <a:off x="4485902" y="839244"/>
            <a:ext cx="1486272" cy="100558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/>
              </a:rPr>
              <a:t>Hyperparameters: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100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Optimizer (Adam)</a:t>
            </a:r>
          </a:p>
          <a:p>
            <a:pPr marL="180975" indent="-1809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0.001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="" xmlns:a16="http://schemas.microsoft.com/office/drawing/2014/main" id="{B61D38D1-B387-471A-B9C0-7143068A5B6A}"/>
              </a:ext>
            </a:extLst>
          </p:cNvPr>
          <p:cNvSpPr txBox="1"/>
          <p:nvPr/>
        </p:nvSpPr>
        <p:spPr>
          <a:xfrm>
            <a:off x="214409" y="429569"/>
            <a:ext cx="2917432" cy="37702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matching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="" xmlns:a16="http://schemas.microsoft.com/office/drawing/2014/main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214409" y="1020567"/>
                <a:ext cx="2592289" cy="642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4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400" i="1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4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4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" y="1020567"/>
                <a:ext cx="2592289" cy="642933"/>
              </a:xfrm>
              <a:prstGeom prst="rect">
                <a:avLst/>
              </a:prstGeom>
              <a:blipFill rotWithShape="1">
                <a:blip r:embed="rId2"/>
                <a:stretch>
                  <a:fillRect t="-110377" r="-18118" b="-15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4095" y="1412775"/>
            <a:ext cx="8972582" cy="23299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57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The cramming module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="" xmlns:a16="http://schemas.microsoft.com/office/drawing/2014/main" id="{A67CB92F-D066-4731-B5D3-0B2413C93A7F}"/>
                  </a:ext>
                </a:extLst>
              </p:cNvPr>
              <p:cNvSpPr/>
              <p:nvPr/>
            </p:nvSpPr>
            <p:spPr>
              <a:xfrm>
                <a:off x="3954460" y="5639907"/>
                <a:ext cx="1323433" cy="487824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𝑝𝑗</m:t>
                        </m:r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TW" alt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</m:oMath>
                </a14:m>
                <a:endParaRPr lang="en-US" altLang="zh-TW" sz="1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67CB92F-D066-4731-B5D3-0B2413C93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60" y="5639907"/>
                <a:ext cx="1323433" cy="4878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id="{2F7FCBA8-30B1-4229-ADAB-5831EAC3BC7D}"/>
                  </a:ext>
                </a:extLst>
              </p:cNvPr>
              <p:cNvSpPr/>
              <p:nvPr/>
            </p:nvSpPr>
            <p:spPr>
              <a:xfrm>
                <a:off x="3865118" y="4430443"/>
                <a:ext cx="5278881" cy="700511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TW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2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TW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)−{</m:t>
                                      </m:r>
                                      <m:r>
                                        <a:rPr lang="zh-TW" alt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sz="1200" i="1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𝜅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12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)−{</m:t>
                                      </m:r>
                                      <m:r>
                                        <a:rPr lang="zh-TW" alt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2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func>
                              <m:r>
                                <a:rPr lang="en-US" altLang="zh-TW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TW" altLang="en-US" sz="12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𝜅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  <m:e>
                              <m:r>
                                <a:rPr lang="en-US" altLang="zh-TW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2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2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1200" dirty="0">
                    <a:solidFill>
                      <a:srgbClr val="4472C4">
                        <a:lumMod val="75000"/>
                      </a:srgb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sz="1200" dirty="0">
                    <a:solidFill>
                      <a:srgbClr val="4472C4">
                        <a:lumMod val="75000"/>
                      </a:srgbClr>
                    </a:solidFill>
                    <a:latin typeface="Cambria Math" panose="02040503050406030204" pitchFamily="18" charset="0"/>
                  </a:rPr>
                  <a:t>&amp;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200">
                        <a:solidFill>
                          <a:srgbClr val="00B0F0"/>
                        </a:solidFill>
                        <a:latin typeface="Cambria Math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sz="12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en-US" altLang="zh-TW" sz="1200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7FCBA8-30B1-4229-ADAB-5831EAC3B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18" y="4430443"/>
                <a:ext cx="5278881" cy="7005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群組 39">
            <a:extLst>
              <a:ext uri="{FF2B5EF4-FFF2-40B4-BE49-F238E27FC236}">
                <a16:creationId xmlns="" xmlns:a16="http://schemas.microsoft.com/office/drawing/2014/main" id="{D3F5E223-3A7E-46B2-86E9-06C0B8646867}"/>
              </a:ext>
            </a:extLst>
          </p:cNvPr>
          <p:cNvGrpSpPr/>
          <p:nvPr/>
        </p:nvGrpSpPr>
        <p:grpSpPr>
          <a:xfrm>
            <a:off x="1524221" y="4043595"/>
            <a:ext cx="2369998" cy="2664475"/>
            <a:chOff x="880463" y="1921546"/>
            <a:chExt cx="3454926" cy="3097650"/>
          </a:xfrm>
        </p:grpSpPr>
        <p:grpSp>
          <p:nvGrpSpPr>
            <p:cNvPr id="41" name="群組 40">
              <a:extLst>
                <a:ext uri="{FF2B5EF4-FFF2-40B4-BE49-F238E27FC236}">
                  <a16:creationId xmlns="" xmlns:a16="http://schemas.microsoft.com/office/drawing/2014/main" id="{1EECBE7B-5CD2-47CB-825C-6D736A54D937}"/>
                </a:ext>
              </a:extLst>
            </p:cNvPr>
            <p:cNvGrpSpPr/>
            <p:nvPr/>
          </p:nvGrpSpPr>
          <p:grpSpPr>
            <a:xfrm>
              <a:off x="880463" y="1921546"/>
              <a:ext cx="3454926" cy="3097650"/>
              <a:chOff x="1097280" y="2109913"/>
              <a:chExt cx="3454926" cy="3097650"/>
            </a:xfrm>
          </p:grpSpPr>
          <p:sp>
            <p:nvSpPr>
              <p:cNvPr id="43" name="橢圓 42">
                <a:extLst>
                  <a:ext uri="{FF2B5EF4-FFF2-40B4-BE49-F238E27FC236}">
                    <a16:creationId xmlns="" xmlns:a16="http://schemas.microsoft.com/office/drawing/2014/main" id="{242D6AD6-3E0D-4374-B0F0-1C82431CB1FF}"/>
                  </a:ext>
                </a:extLst>
              </p:cNvPr>
              <p:cNvSpPr/>
              <p:nvPr/>
            </p:nvSpPr>
            <p:spPr>
              <a:xfrm>
                <a:off x="1097280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4" name="橢圓 43">
                <a:extLst>
                  <a:ext uri="{FF2B5EF4-FFF2-40B4-BE49-F238E27FC236}">
                    <a16:creationId xmlns="" xmlns:a16="http://schemas.microsoft.com/office/drawing/2014/main" id="{B4261CA2-72BE-4E1A-A931-304B8977FB5E}"/>
                  </a:ext>
                </a:extLst>
              </p:cNvPr>
              <p:cNvSpPr/>
              <p:nvPr/>
            </p:nvSpPr>
            <p:spPr>
              <a:xfrm>
                <a:off x="1912699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="" xmlns:a16="http://schemas.microsoft.com/office/drawing/2014/main" id="{470D9359-C557-461B-92C5-D09674928B5B}"/>
                  </a:ext>
                </a:extLst>
              </p:cNvPr>
              <p:cNvSpPr/>
              <p:nvPr/>
            </p:nvSpPr>
            <p:spPr>
              <a:xfrm>
                <a:off x="3958317" y="4613674"/>
                <a:ext cx="593889" cy="5938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i="1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</a:t>
                </a:r>
                <a:endParaRPr lang="zh-TW" altLang="en-US" i="1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="" xmlns:a16="http://schemas.microsoft.com/office/drawing/2014/main" id="{4538EAF6-E327-4344-AA8F-73673BAA4C36}"/>
                  </a:ext>
                </a:extLst>
              </p:cNvPr>
              <p:cNvSpPr txBox="1"/>
              <p:nvPr/>
            </p:nvSpPr>
            <p:spPr>
              <a:xfrm>
                <a:off x="2938333" y="4725952"/>
                <a:ext cx="1035678" cy="429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altLang="zh-TW" dirty="0">
                    <a:solidFill>
                      <a:prstClr val="black"/>
                    </a:solidFill>
                  </a:rPr>
                  <a:t>…… 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="" xmlns:a16="http://schemas.microsoft.com/office/drawing/2014/main" id="{66BF614C-EDD3-48DF-BB9D-EDC131049254}"/>
                  </a:ext>
                </a:extLst>
              </p:cNvPr>
              <p:cNvSpPr/>
              <p:nvPr/>
            </p:nvSpPr>
            <p:spPr>
              <a:xfrm>
                <a:off x="1394224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="" xmlns:a16="http://schemas.microsoft.com/office/drawing/2014/main" id="{CF53AA3F-7E10-4EA3-BFEE-2C494EF4885D}"/>
                  </a:ext>
                </a:extLst>
              </p:cNvPr>
              <p:cNvSpPr/>
              <p:nvPr/>
            </p:nvSpPr>
            <p:spPr>
              <a:xfrm>
                <a:off x="2149940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="" xmlns:a16="http://schemas.microsoft.com/office/drawing/2014/main" id="{45804697-5765-438E-9DFA-C7BC728D66FB}"/>
                  </a:ext>
                </a:extLst>
              </p:cNvPr>
              <p:cNvSpPr/>
              <p:nvPr/>
            </p:nvSpPr>
            <p:spPr>
              <a:xfrm>
                <a:off x="2905656" y="3374048"/>
                <a:ext cx="593889" cy="5938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dirty="0">
                    <a:solidFill>
                      <a:prstClr val="white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TW" altLang="en-US" dirty="0">
                  <a:solidFill>
                    <a:prstClr val="whit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="" xmlns:a16="http://schemas.microsoft.com/office/drawing/2014/main" id="{9C521799-492F-4B91-A7D6-2C38A5DBAF05}"/>
                  </a:ext>
                </a:extLst>
              </p:cNvPr>
              <p:cNvSpPr/>
              <p:nvPr/>
            </p:nvSpPr>
            <p:spPr>
              <a:xfrm>
                <a:off x="3915896" y="3374048"/>
                <a:ext cx="593889" cy="59388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sz="2000" i="1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p</a:t>
                </a:r>
                <a:endParaRPr lang="zh-TW" altLang="en-US" sz="2000" i="1" dirty="0">
                  <a:solidFill>
                    <a:prstClr val="black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  <p:cxnSp>
            <p:nvCxnSpPr>
              <p:cNvPr id="51" name="直線單箭頭接點 12">
                <a:extLst>
                  <a:ext uri="{FF2B5EF4-FFF2-40B4-BE49-F238E27FC236}">
                    <a16:creationId xmlns="" xmlns:a16="http://schemas.microsoft.com/office/drawing/2014/main" id="{CFAC50DB-0CA4-4F12-A8F1-91FF718BE88B}"/>
                  </a:ext>
                </a:extLst>
              </p:cNvPr>
              <p:cNvCxnSpPr>
                <a:stCxn id="43" idx="0"/>
                <a:endCxn id="47" idx="4"/>
              </p:cNvCxnSpPr>
              <p:nvPr/>
            </p:nvCxnSpPr>
            <p:spPr>
              <a:xfrm flipV="1">
                <a:off x="1394225" y="3967937"/>
                <a:ext cx="296944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13">
                <a:extLst>
                  <a:ext uri="{FF2B5EF4-FFF2-40B4-BE49-F238E27FC236}">
                    <a16:creationId xmlns="" xmlns:a16="http://schemas.microsoft.com/office/drawing/2014/main" id="{F4E5BD3F-02A4-43E1-B150-0F74AEFBE245}"/>
                  </a:ext>
                </a:extLst>
              </p:cNvPr>
              <p:cNvCxnSpPr>
                <a:stCxn id="43" idx="0"/>
                <a:endCxn id="48" idx="4"/>
              </p:cNvCxnSpPr>
              <p:nvPr/>
            </p:nvCxnSpPr>
            <p:spPr>
              <a:xfrm flipV="1">
                <a:off x="1394225" y="3967937"/>
                <a:ext cx="1052660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14">
                <a:extLst>
                  <a:ext uri="{FF2B5EF4-FFF2-40B4-BE49-F238E27FC236}">
                    <a16:creationId xmlns="" xmlns:a16="http://schemas.microsoft.com/office/drawing/2014/main" id="{29A37B40-30CA-4714-899A-72FBD0BEA7C3}"/>
                  </a:ext>
                </a:extLst>
              </p:cNvPr>
              <p:cNvCxnSpPr>
                <a:stCxn id="43" idx="0"/>
                <a:endCxn id="49" idx="4"/>
              </p:cNvCxnSpPr>
              <p:nvPr/>
            </p:nvCxnSpPr>
            <p:spPr>
              <a:xfrm flipV="1">
                <a:off x="1394225" y="3967937"/>
                <a:ext cx="1808376" cy="64573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15">
                <a:extLst>
                  <a:ext uri="{FF2B5EF4-FFF2-40B4-BE49-F238E27FC236}">
                    <a16:creationId xmlns="" xmlns:a16="http://schemas.microsoft.com/office/drawing/2014/main" id="{C678119D-D084-4211-8BFF-E9158B7FC217}"/>
                  </a:ext>
                </a:extLst>
              </p:cNvPr>
              <p:cNvCxnSpPr>
                <a:stCxn id="43" idx="0"/>
                <a:endCxn id="50" idx="4"/>
              </p:cNvCxnSpPr>
              <p:nvPr/>
            </p:nvCxnSpPr>
            <p:spPr>
              <a:xfrm flipV="1">
                <a:off x="1394225" y="3967937"/>
                <a:ext cx="2818616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16">
                <a:extLst>
                  <a:ext uri="{FF2B5EF4-FFF2-40B4-BE49-F238E27FC236}">
                    <a16:creationId xmlns="" xmlns:a16="http://schemas.microsoft.com/office/drawing/2014/main" id="{C6D5D499-22BD-43A0-8FED-A122A7C7D518}"/>
                  </a:ext>
                </a:extLst>
              </p:cNvPr>
              <p:cNvCxnSpPr/>
              <p:nvPr/>
            </p:nvCxnSpPr>
            <p:spPr>
              <a:xfrm flipH="1" flipV="1">
                <a:off x="1691166" y="3967937"/>
                <a:ext cx="526332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17">
                <a:extLst>
                  <a:ext uri="{FF2B5EF4-FFF2-40B4-BE49-F238E27FC236}">
                    <a16:creationId xmlns="" xmlns:a16="http://schemas.microsoft.com/office/drawing/2014/main" id="{24BAF7FA-1C3F-4B7D-BCD2-6D52A5961B22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V="1">
                <a:off x="2217498" y="3967937"/>
                <a:ext cx="229387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18">
                <a:extLst>
                  <a:ext uri="{FF2B5EF4-FFF2-40B4-BE49-F238E27FC236}">
                    <a16:creationId xmlns="" xmlns:a16="http://schemas.microsoft.com/office/drawing/2014/main" id="{088BE065-71F1-4C27-9A1A-F50AAB034850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V="1">
                <a:off x="2217498" y="3967937"/>
                <a:ext cx="985103" cy="645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19">
                <a:extLst>
                  <a:ext uri="{FF2B5EF4-FFF2-40B4-BE49-F238E27FC236}">
                    <a16:creationId xmlns="" xmlns:a16="http://schemas.microsoft.com/office/drawing/2014/main" id="{56FFF06B-7B71-4103-ADF2-804AD10632EE}"/>
                  </a:ext>
                </a:extLst>
              </p:cNvPr>
              <p:cNvCxnSpPr>
                <a:stCxn id="44" idx="0"/>
                <a:endCxn id="50" idx="4"/>
              </p:cNvCxnSpPr>
              <p:nvPr/>
            </p:nvCxnSpPr>
            <p:spPr>
              <a:xfrm flipV="1">
                <a:off x="2209644" y="3967937"/>
                <a:ext cx="2003197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20">
                <a:extLst>
                  <a:ext uri="{FF2B5EF4-FFF2-40B4-BE49-F238E27FC236}">
                    <a16:creationId xmlns="" xmlns:a16="http://schemas.microsoft.com/office/drawing/2014/main" id="{0E851169-E4BE-441E-9C79-8854812A453A}"/>
                  </a:ext>
                </a:extLst>
              </p:cNvPr>
              <p:cNvCxnSpPr>
                <a:endCxn id="47" idx="4"/>
              </p:cNvCxnSpPr>
              <p:nvPr/>
            </p:nvCxnSpPr>
            <p:spPr>
              <a:xfrm flipH="1" flipV="1">
                <a:off x="1691169" y="3967937"/>
                <a:ext cx="2564090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21">
                <a:extLst>
                  <a:ext uri="{FF2B5EF4-FFF2-40B4-BE49-F238E27FC236}">
                    <a16:creationId xmlns="" xmlns:a16="http://schemas.microsoft.com/office/drawing/2014/main" id="{B1799911-B92F-4280-AF46-92587A4B2658}"/>
                  </a:ext>
                </a:extLst>
              </p:cNvPr>
              <p:cNvCxnSpPr>
                <a:endCxn id="48" idx="4"/>
              </p:cNvCxnSpPr>
              <p:nvPr/>
            </p:nvCxnSpPr>
            <p:spPr>
              <a:xfrm flipH="1" flipV="1">
                <a:off x="2446885" y="3967937"/>
                <a:ext cx="1808374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22">
                <a:extLst>
                  <a:ext uri="{FF2B5EF4-FFF2-40B4-BE49-F238E27FC236}">
                    <a16:creationId xmlns="" xmlns:a16="http://schemas.microsoft.com/office/drawing/2014/main" id="{C72C40A7-19F6-45AC-9647-E324D457EFA9}"/>
                  </a:ext>
                </a:extLst>
              </p:cNvPr>
              <p:cNvCxnSpPr>
                <a:endCxn id="49" idx="4"/>
              </p:cNvCxnSpPr>
              <p:nvPr/>
            </p:nvCxnSpPr>
            <p:spPr>
              <a:xfrm flipH="1" flipV="1">
                <a:off x="3202601" y="3967937"/>
                <a:ext cx="1052658" cy="64573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23">
                <a:extLst>
                  <a:ext uri="{FF2B5EF4-FFF2-40B4-BE49-F238E27FC236}">
                    <a16:creationId xmlns="" xmlns:a16="http://schemas.microsoft.com/office/drawing/2014/main" id="{71F05821-F55A-409E-8A0A-1724A29A4D2B}"/>
                  </a:ext>
                </a:extLst>
              </p:cNvPr>
              <p:cNvCxnSpPr>
                <a:stCxn id="45" idx="0"/>
                <a:endCxn id="50" idx="4"/>
              </p:cNvCxnSpPr>
              <p:nvPr/>
            </p:nvCxnSpPr>
            <p:spPr>
              <a:xfrm flipH="1" flipV="1">
                <a:off x="4212841" y="3967937"/>
                <a:ext cx="42421" cy="645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橢圓 62">
                <a:extLst>
                  <a:ext uri="{FF2B5EF4-FFF2-40B4-BE49-F238E27FC236}">
                    <a16:creationId xmlns="" xmlns:a16="http://schemas.microsoft.com/office/drawing/2014/main" id="{3F952288-BA0B-41AA-A984-03729189B5B1}"/>
                  </a:ext>
                </a:extLst>
              </p:cNvPr>
              <p:cNvSpPr/>
              <p:nvPr/>
            </p:nvSpPr>
            <p:spPr>
              <a:xfrm>
                <a:off x="2506588" y="2109913"/>
                <a:ext cx="593889" cy="5938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i="1" dirty="0">
                    <a:solidFill>
                      <a:prstClr val="white"/>
                    </a:solidFill>
                  </a:rPr>
                  <a:t>l</a:t>
                </a:r>
                <a:endParaRPr lang="zh-TW" altLang="en-US" i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直線單箭頭接點 25">
                <a:extLst>
                  <a:ext uri="{FF2B5EF4-FFF2-40B4-BE49-F238E27FC236}">
                    <a16:creationId xmlns="" xmlns:a16="http://schemas.microsoft.com/office/drawing/2014/main" id="{EA543DDF-6397-4B7B-8533-EC066D2271D1}"/>
                  </a:ext>
                </a:extLst>
              </p:cNvPr>
              <p:cNvCxnSpPr>
                <a:stCxn id="47" idx="0"/>
                <a:endCxn id="63" idx="4"/>
              </p:cNvCxnSpPr>
              <p:nvPr/>
            </p:nvCxnSpPr>
            <p:spPr>
              <a:xfrm flipV="1">
                <a:off x="1691169" y="2703802"/>
                <a:ext cx="1112364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26">
                <a:extLst>
                  <a:ext uri="{FF2B5EF4-FFF2-40B4-BE49-F238E27FC236}">
                    <a16:creationId xmlns="" xmlns:a16="http://schemas.microsoft.com/office/drawing/2014/main" id="{5043A2DA-5F5E-4D09-9DEE-5083BEFBF11A}"/>
                  </a:ext>
                </a:extLst>
              </p:cNvPr>
              <p:cNvCxnSpPr>
                <a:stCxn id="48" idx="0"/>
                <a:endCxn id="63" idx="4"/>
              </p:cNvCxnSpPr>
              <p:nvPr/>
            </p:nvCxnSpPr>
            <p:spPr>
              <a:xfrm flipV="1">
                <a:off x="2446885" y="2703802"/>
                <a:ext cx="35664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27">
                <a:extLst>
                  <a:ext uri="{FF2B5EF4-FFF2-40B4-BE49-F238E27FC236}">
                    <a16:creationId xmlns="" xmlns:a16="http://schemas.microsoft.com/office/drawing/2014/main" id="{2285ACD9-1F46-4537-9B5E-0A41DFF8EED9}"/>
                  </a:ext>
                </a:extLst>
              </p:cNvPr>
              <p:cNvCxnSpPr>
                <a:stCxn id="49" idx="0"/>
                <a:endCxn id="63" idx="4"/>
              </p:cNvCxnSpPr>
              <p:nvPr/>
            </p:nvCxnSpPr>
            <p:spPr>
              <a:xfrm flipH="1" flipV="1">
                <a:off x="2803533" y="2703802"/>
                <a:ext cx="399068" cy="67024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28">
                <a:extLst>
                  <a:ext uri="{FF2B5EF4-FFF2-40B4-BE49-F238E27FC236}">
                    <a16:creationId xmlns="" xmlns:a16="http://schemas.microsoft.com/office/drawing/2014/main" id="{D0E3B10C-D50A-42CF-BABA-AB0FC595E008}"/>
                  </a:ext>
                </a:extLst>
              </p:cNvPr>
              <p:cNvCxnSpPr>
                <a:stCxn id="50" idx="0"/>
                <a:endCxn id="63" idx="4"/>
              </p:cNvCxnSpPr>
              <p:nvPr/>
            </p:nvCxnSpPr>
            <p:spPr>
              <a:xfrm flipH="1" flipV="1">
                <a:off x="2803533" y="2703802"/>
                <a:ext cx="1409308" cy="670246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="" xmlns:a16="http://schemas.microsoft.com/office/drawing/2014/main" id="{232D784E-C440-4552-BCCB-B2EF8BA10E09}"/>
                </a:ext>
              </a:extLst>
            </p:cNvPr>
            <p:cNvSpPr txBox="1"/>
            <p:nvPr/>
          </p:nvSpPr>
          <p:spPr>
            <a:xfrm>
              <a:off x="3162525" y="3286801"/>
              <a:ext cx="699176" cy="429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prstClr val="black"/>
                  </a:solidFill>
                </a:rPr>
                <a:t>… 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="" xmlns:a16="http://schemas.microsoft.com/office/drawing/2014/main" id="{F8CADCE4-35E5-46F6-81D0-22B62D113358}"/>
                  </a:ext>
                </a:extLst>
              </p:cNvPr>
              <p:cNvSpPr/>
              <p:nvPr/>
            </p:nvSpPr>
            <p:spPr>
              <a:xfrm>
                <a:off x="3954460" y="5165292"/>
                <a:ext cx="1798386" cy="474615"/>
              </a:xfrm>
              <a:prstGeom prst="rect">
                <a:avLst/>
              </a:prstGeom>
            </p:spPr>
            <p:txBody>
              <a:bodyPr wrap="square" lIns="91438" tIns="45719" rIns="91438" bIns="45719"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altLang="zh-TW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sz="1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CADCE4-35E5-46F6-81D0-22B62D113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60" y="5165292"/>
                <a:ext cx="1798386" cy="4746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內容版面配置區 2">
                <a:extLst>
                  <a:ext uri="{FF2B5EF4-FFF2-40B4-BE49-F238E27FC236}">
                    <a16:creationId xmlns="" xmlns:a16="http://schemas.microsoft.com/office/drawing/2014/main" id="{6CFA2FE1-2ECB-40E8-83D6-FCA230F5C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2736304"/>
              </a:xfrm>
            </p:spPr>
            <p:txBody>
              <a:bodyPr>
                <a:noAutofit/>
              </a:bodyPr>
              <a:lstStyle/>
              <a:p>
                <a:pPr marL="17463" lvl="1" indent="0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None/>
                </a:pPr>
                <a:r>
                  <a:rPr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Regarding </a:t>
                </a:r>
                <a:r>
                  <a:rPr lang="en-US" altLang="zh-TW" sz="160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every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false </a:t>
                </a:r>
                <a:r>
                  <a:rPr lang="en-US" altLang="zh-TW" sz="16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1600" i="1" baseline="-25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pPr marL="17463" lvl="1" indent="0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let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 →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add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hidden node to the existing SLFN.</a:t>
                </a:r>
              </a:p>
              <a:p>
                <a:pPr marL="712788" lvl="1" indent="-695325" defTabSz="1081088">
                  <a:lnSpc>
                    <a:spcPct val="100000"/>
                  </a:lnSpc>
                  <a:spcBef>
                    <a:spcPts val="900"/>
                  </a:spcBef>
                  <a:spcAft>
                    <a:spcPts val="150"/>
                  </a:spcAft>
                  <a:buSzPct val="100000"/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Assign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prstClr val="black"/>
                            </a:solidFill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 </a:t>
                </a:r>
                <a:r>
                  <a:rPr lang="en-US" altLang="zh-TW" sz="16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k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 </a:t>
                </a:r>
                <a:r>
                  <a:rPr lang="en-US" altLang="zh-TW" sz="16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l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 the following way to make the </a:t>
                </a:r>
                <a:r>
                  <a:rPr lang="en-US" altLang="zh-TW" sz="16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{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GB" altLang="zh-TW" sz="1600" b="1" dirty="0" smtClean="0">
                        <a:solidFill>
                          <a:schemeClr val="tx1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GB" altLang="zh-TW" sz="1600" dirty="0" smtClean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GB" altLang="zh-TW" sz="1600" i="1" dirty="0" smtClean="0">
                        <a:solidFill>
                          <a:schemeClr val="tx1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GB" altLang="zh-TW" sz="1600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 true:</a:t>
                </a:r>
              </a:p>
              <a:p>
                <a:pPr marL="628650" indent="-268288">
                  <a:buFont typeface="+mj-lt"/>
                  <a:buAutoNum type="arabicParenR"/>
                </a:pP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</a:t>
                </a:r>
                <a:r>
                  <a:rPr lang="en-US" altLang="zh-TW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600" i="1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(i.e.,</a:t>
                </a:r>
                <a:r>
                  <a:rPr lang="en-US" altLang="zh-TW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𝑝𝑗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zh-TW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𝑗</m:t>
                    </m:r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and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=1−</m:t>
                    </m:r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𝑚</m:t>
                    </m:r>
                  </m:oMath>
                </a14:m>
                <a:endParaRPr lang="en-US" altLang="zh-TW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628650" indent="-268288">
                  <a:buFont typeface="+mj-lt"/>
                  <a:buAutoNum type="arabicParenR"/>
                </a:pPr>
                <a:r>
                  <a:rPr lang="en-US" altLang="zh-TW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)−{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𝜅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e>
                            <m:e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)−{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func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𝜅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  <m:e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en-US" altLang="zh-TW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CFA2FE1-2ECB-40E8-83D6-FCA230F5C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2736304"/>
              </a:xfrm>
              <a:blipFill rotWithShape="1">
                <a:blip r:embed="rId5"/>
                <a:stretch>
                  <a:fillRect l="-133" t="-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投影片編號版面配置區 1">
            <a:extLst>
              <a:ext uri="{FF2B5EF4-FFF2-40B4-BE49-F238E27FC236}">
                <a16:creationId xmlns="" xmlns:a16="http://schemas.microsoft.com/office/drawing/2014/main" id="{1B2C2496-F255-4126-8B44-D41AA7F8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="" xmlns:a16="http://schemas.microsoft.com/office/drawing/2014/main" id="{3F952288-BA0B-41AA-A984-03729189B5B1}"/>
              </a:ext>
            </a:extLst>
          </p:cNvPr>
          <p:cNvSpPr/>
          <p:nvPr/>
        </p:nvSpPr>
        <p:spPr>
          <a:xfrm>
            <a:off x="1681574" y="4043595"/>
            <a:ext cx="407394" cy="510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dirty="0">
                <a:solidFill>
                  <a:prstClr val="white"/>
                </a:solidFill>
              </a:rPr>
              <a:t>1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="" xmlns:a16="http://schemas.microsoft.com/office/drawing/2014/main" id="{3F952288-BA0B-41AA-A984-03729189B5B1}"/>
              </a:ext>
            </a:extLst>
          </p:cNvPr>
          <p:cNvSpPr/>
          <p:nvPr/>
        </p:nvSpPr>
        <p:spPr>
          <a:xfrm>
            <a:off x="3314623" y="4043595"/>
            <a:ext cx="407394" cy="510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i="1" dirty="0">
                <a:solidFill>
                  <a:prstClr val="white"/>
                </a:solidFill>
              </a:rPr>
              <a:t>q</a:t>
            </a:r>
            <a:endParaRPr lang="zh-TW" altLang="en-US" i="1" dirty="0">
              <a:solidFill>
                <a:prstClr val="white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="" xmlns:a16="http://schemas.microsoft.com/office/drawing/2014/main" id="{232D784E-C440-4552-BCCB-B2EF8BA10E09}"/>
              </a:ext>
            </a:extLst>
          </p:cNvPr>
          <p:cNvSpPr txBox="1"/>
          <p:nvPr/>
        </p:nvSpPr>
        <p:spPr>
          <a:xfrm>
            <a:off x="2898367" y="411434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prstClr val="black"/>
                </a:solidFill>
              </a:rPr>
              <a:t>… 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="" xmlns:a16="http://schemas.microsoft.com/office/drawing/2014/main" id="{232D784E-C440-4552-BCCB-B2EF8BA10E09}"/>
              </a:ext>
            </a:extLst>
          </p:cNvPr>
          <p:cNvSpPr txBox="1"/>
          <p:nvPr/>
        </p:nvSpPr>
        <p:spPr>
          <a:xfrm>
            <a:off x="2088968" y="413901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prstClr val="black"/>
                </a:solidFill>
              </a:rPr>
              <a:t>… 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77" name="直線單箭頭接點 28">
            <a:extLst>
              <a:ext uri="{FF2B5EF4-FFF2-40B4-BE49-F238E27FC236}">
                <a16:creationId xmlns="" xmlns:a16="http://schemas.microsoft.com/office/drawing/2014/main" id="{D0E3B10C-D50A-42CF-BABA-AB0FC595E008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2007598" y="4508347"/>
            <a:ext cx="1653824" cy="62260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28">
            <a:extLst>
              <a:ext uri="{FF2B5EF4-FFF2-40B4-BE49-F238E27FC236}">
                <a16:creationId xmlns="" xmlns:a16="http://schemas.microsoft.com/office/drawing/2014/main" id="{D0E3B10C-D50A-42CF-BABA-AB0FC595E008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3518320" y="4554434"/>
            <a:ext cx="143102" cy="5765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25">
            <a:extLst>
              <a:ext uri="{FF2B5EF4-FFF2-40B4-BE49-F238E27FC236}">
                <a16:creationId xmlns="" xmlns:a16="http://schemas.microsoft.com/office/drawing/2014/main" id="{EA543DDF-6397-4B7B-8533-EC066D2271D1}"/>
              </a:ext>
            </a:extLst>
          </p:cNvPr>
          <p:cNvCxnSpPr>
            <a:stCxn id="47" idx="0"/>
            <a:endCxn id="69" idx="5"/>
          </p:cNvCxnSpPr>
          <p:nvPr/>
        </p:nvCxnSpPr>
        <p:spPr>
          <a:xfrm flipV="1">
            <a:off x="1931615" y="4479624"/>
            <a:ext cx="97692" cy="6513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25">
            <a:extLst>
              <a:ext uri="{FF2B5EF4-FFF2-40B4-BE49-F238E27FC236}">
                <a16:creationId xmlns="" xmlns:a16="http://schemas.microsoft.com/office/drawing/2014/main" id="{EA543DDF-6397-4B7B-8533-EC066D2271D1}"/>
              </a:ext>
            </a:extLst>
          </p:cNvPr>
          <p:cNvCxnSpPr>
            <a:stCxn id="47" idx="0"/>
          </p:cNvCxnSpPr>
          <p:nvPr/>
        </p:nvCxnSpPr>
        <p:spPr>
          <a:xfrm flipV="1">
            <a:off x="1931615" y="4554435"/>
            <a:ext cx="1592278" cy="5765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25">
            <a:extLst>
              <a:ext uri="{FF2B5EF4-FFF2-40B4-BE49-F238E27FC236}">
                <a16:creationId xmlns="" xmlns:a16="http://schemas.microsoft.com/office/drawing/2014/main" id="{EA543DDF-6397-4B7B-8533-EC066D2271D1}"/>
              </a:ext>
            </a:extLst>
          </p:cNvPr>
          <p:cNvCxnSpPr>
            <a:endCxn id="69" idx="5"/>
          </p:cNvCxnSpPr>
          <p:nvPr/>
        </p:nvCxnSpPr>
        <p:spPr>
          <a:xfrm flipH="1" flipV="1">
            <a:off x="2029307" y="4479624"/>
            <a:ext cx="918636" cy="6513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25">
            <a:extLst>
              <a:ext uri="{FF2B5EF4-FFF2-40B4-BE49-F238E27FC236}">
                <a16:creationId xmlns="" xmlns:a16="http://schemas.microsoft.com/office/drawing/2014/main" id="{EA543DDF-6397-4B7B-8533-EC066D2271D1}"/>
              </a:ext>
            </a:extLst>
          </p:cNvPr>
          <p:cNvCxnSpPr>
            <a:endCxn id="70" idx="4"/>
          </p:cNvCxnSpPr>
          <p:nvPr/>
        </p:nvCxnSpPr>
        <p:spPr>
          <a:xfrm flipV="1">
            <a:off x="2947943" y="4554435"/>
            <a:ext cx="570377" cy="5765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25">
            <a:extLst>
              <a:ext uri="{FF2B5EF4-FFF2-40B4-BE49-F238E27FC236}">
                <a16:creationId xmlns="" xmlns:a16="http://schemas.microsoft.com/office/drawing/2014/main" id="{EA543DDF-6397-4B7B-8533-EC066D2271D1}"/>
              </a:ext>
            </a:extLst>
          </p:cNvPr>
          <p:cNvCxnSpPr>
            <a:endCxn id="70" idx="4"/>
          </p:cNvCxnSpPr>
          <p:nvPr/>
        </p:nvCxnSpPr>
        <p:spPr>
          <a:xfrm flipV="1">
            <a:off x="2516839" y="4554435"/>
            <a:ext cx="1001481" cy="5391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25">
            <a:extLst>
              <a:ext uri="{FF2B5EF4-FFF2-40B4-BE49-F238E27FC236}">
                <a16:creationId xmlns="" xmlns:a16="http://schemas.microsoft.com/office/drawing/2014/main" id="{EA543DDF-6397-4B7B-8533-EC066D2271D1}"/>
              </a:ext>
            </a:extLst>
          </p:cNvPr>
          <p:cNvCxnSpPr>
            <a:stCxn id="48" idx="0"/>
            <a:endCxn id="69" idx="5"/>
          </p:cNvCxnSpPr>
          <p:nvPr/>
        </p:nvCxnSpPr>
        <p:spPr>
          <a:xfrm flipH="1" flipV="1">
            <a:off x="2029307" y="4479624"/>
            <a:ext cx="420711" cy="6513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38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1626017" y="2099107"/>
            <a:ext cx="5855666" cy="4531850"/>
            <a:chOff x="6497438" y="1234873"/>
            <a:chExt cx="5329879" cy="45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圓角矩形 39"/>
                <p:cNvSpPr/>
                <p:nvPr/>
              </p:nvSpPr>
              <p:spPr>
                <a:xfrm>
                  <a:off x="7391118" y="2103015"/>
                  <a:ext cx="2053382" cy="38752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766"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</a:rPr>
                    <a:t>backward operation to obtain </a:t>
                  </a:r>
                  <a14:m>
                    <m:oMath xmlns:m="http://schemas.openxmlformats.org/officeDocument/2006/math">
                      <m:r>
                        <a:rPr lang="en-US" altLang="zh-TW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TW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altLang="zh-TW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圓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118" y="2103015"/>
                  <a:ext cx="2053382" cy="387521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endCxn id="66" idx="1"/>
            </p:cNvCxnSpPr>
            <p:nvPr/>
          </p:nvCxnSpPr>
          <p:spPr>
            <a:xfrm flipV="1">
              <a:off x="9302948" y="4010413"/>
              <a:ext cx="387706" cy="232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8431180" y="1234873"/>
              <a:ext cx="9490" cy="3081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菱形 48"/>
                <p:cNvSpPr/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7000" tIns="27000" rIns="27000" rtlCol="0" anchor="ctr"/>
                <a:lstStyle/>
                <a:p>
                  <a:pPr algn="ctr" defTabSz="91435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467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TW" sz="1467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l-GR" altLang="zh-TW" sz="1467" dirty="0">
                            <a:solidFill>
                              <a:prstClr val="black"/>
                            </a:solidFill>
                          </a:rPr>
                          <m:t>ε</m:t>
                        </m:r>
                        <m:r>
                          <a:rPr lang="en-US" altLang="zh-TW" sz="1467" i="1" baseline="-2500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sz="1467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菱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圓角矩形 49"/>
            <p:cNvSpPr/>
            <p:nvPr/>
          </p:nvSpPr>
          <p:spPr>
            <a:xfrm>
              <a:off x="10117311" y="5179664"/>
              <a:ext cx="758023" cy="3975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dirty="0">
                  <a:solidFill>
                    <a:prstClr val="black"/>
                  </a:solidFill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</a:rPr>
                <a:t>w</a:t>
              </a:r>
            </a:p>
          </p:txBody>
        </p:sp>
        <p:cxnSp>
          <p:nvCxnSpPr>
            <p:cNvPr id="52" name="直線單箭頭接點 51"/>
            <p:cNvCxnSpPr/>
            <p:nvPr/>
          </p:nvCxnSpPr>
          <p:spPr>
            <a:xfrm>
              <a:off x="8447587" y="2490536"/>
              <a:ext cx="84" cy="1090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H="1">
              <a:off x="8475563" y="4511552"/>
              <a:ext cx="11439" cy="5632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圓角矩形 56"/>
                <p:cNvSpPr/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5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Restore</a:t>
                  </a:r>
                  <a:r>
                    <a:rPr lang="en-US" altLang="zh-TW" sz="1200" b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w</a:t>
                  </a:r>
                </a:p>
                <a:p>
                  <a:pPr algn="ctr" defTabSz="91435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</a:rPr>
                    <a:t>&amp; </a:t>
                  </a:r>
                  <a14:m>
                    <m:oMath xmlns:m="http://schemas.openxmlformats.org/officeDocument/2006/math">
                      <m:r>
                        <a:rPr lang="en-US" altLang="zh-TW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zh-TW" alt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TW" alt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endParaRPr lang="en-US" altLang="zh-TW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圓角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單箭頭接點 58"/>
            <p:cNvCxnSpPr/>
            <p:nvPr/>
          </p:nvCxnSpPr>
          <p:spPr>
            <a:xfrm>
              <a:off x="11471872" y="4011682"/>
              <a:ext cx="3554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50" idx="3"/>
            </p:cNvCxnSpPr>
            <p:nvPr/>
          </p:nvCxnSpPr>
          <p:spPr>
            <a:xfrm>
              <a:off x="10875333" y="5378431"/>
              <a:ext cx="409272" cy="553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菱形 65"/>
            <p:cNvSpPr/>
            <p:nvPr/>
          </p:nvSpPr>
          <p:spPr>
            <a:xfrm>
              <a:off x="9690654" y="3592806"/>
              <a:ext cx="1785518" cy="83521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7000" tIns="27000" rIns="27000" rtlCol="0" anchor="ctr"/>
            <a:lstStyle/>
            <a:p>
              <a:pPr algn="ctr">
                <a:defRPr/>
              </a:pPr>
              <a:r>
                <a:rPr lang="en-US" altLang="zh-TW" sz="1200" dirty="0" err="1">
                  <a:solidFill>
                    <a:schemeClr val="tx1"/>
                  </a:solidFill>
                </a:rPr>
                <a:t>SeC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H="1">
            <a:off x="4310537" y="1770728"/>
            <a:ext cx="3128106" cy="190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 flipV="1">
            <a:off x="2127041" y="3161009"/>
            <a:ext cx="20816" cy="1396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7481683" y="4102828"/>
            <a:ext cx="3860" cy="7596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2168440" y="3161009"/>
            <a:ext cx="42298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2131099" y="6259545"/>
            <a:ext cx="1006061" cy="5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158640" y="5151049"/>
            <a:ext cx="4236" cy="11248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</p:cNvCxnSpPr>
          <p:nvPr/>
        </p:nvCxnSpPr>
        <p:spPr>
          <a:xfrm>
            <a:off x="4432674" y="6267496"/>
            <a:ext cx="1170312" cy="379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66" idx="2"/>
          </p:cNvCxnSpPr>
          <p:nvPr/>
        </p:nvCxnSpPr>
        <p:spPr>
          <a:xfrm>
            <a:off x="6115069" y="5292254"/>
            <a:ext cx="9026" cy="7516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菱形 71"/>
              <p:cNvSpPr/>
              <p:nvPr/>
            </p:nvSpPr>
            <p:spPr>
              <a:xfrm>
                <a:off x="2928388" y="4445249"/>
                <a:ext cx="1754354" cy="895524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algn="ctr" defTabSz="91435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67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1467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46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467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467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467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46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1467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467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1467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altLang="zh-TW" sz="1467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467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sz="1467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菱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88" y="4445249"/>
                <a:ext cx="1754354" cy="895524"/>
              </a:xfrm>
              <a:prstGeom prst="diamond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/>
          <p:cNvCxnSpPr>
            <a:stCxn id="44" idx="0"/>
          </p:cNvCxnSpPr>
          <p:nvPr/>
        </p:nvCxnSpPr>
        <p:spPr>
          <a:xfrm flipH="1" flipV="1">
            <a:off x="7430906" y="1789794"/>
            <a:ext cx="52708" cy="15649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828719" y="1200877"/>
            <a:ext cx="453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</a:t>
            </a:r>
            <a:r>
              <a:rPr lang="en-US" altLang="zh-TW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= 1</a:t>
            </a:r>
            <a:endParaRPr lang="zh-TW" altLang="en-US" sz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3190503" y="1477876"/>
            <a:ext cx="1120034" cy="61607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 err="1">
                <a:solidFill>
                  <a:schemeClr val="tx1"/>
                </a:solidFill>
              </a:rPr>
              <a:t>i</a:t>
            </a:r>
            <a:r>
              <a:rPr lang="en-US" altLang="zh-TW" sz="1200" dirty="0">
                <a:solidFill>
                  <a:schemeClr val="tx1"/>
                </a:solidFill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sym typeface="Symbol"/>
              </a:rPr>
              <a:t></a:t>
            </a:r>
            <a:r>
              <a:rPr lang="en-US" altLang="zh-TW" sz="1200" dirty="0">
                <a:solidFill>
                  <a:schemeClr val="tx1"/>
                </a:solidFill>
              </a:rPr>
              <a:t> 100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768546" y="1161619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2702712" y="1772485"/>
            <a:ext cx="459772" cy="77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120644" y="3354770"/>
                <a:ext cx="725939" cy="71716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5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TW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sz="1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altLang="zh-TW" sz="1000" dirty="0">
                    <a:solidFill>
                      <a:prstClr val="black"/>
                    </a:solidFill>
                  </a:rPr>
                  <a:t> </a:t>
                </a:r>
                <a:br>
                  <a:rPr lang="en-US" altLang="zh-TW" sz="1000" dirty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zh-TW" alt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TW" alt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ctr" defTabSz="91435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i+1 </a:t>
                </a:r>
                <a14:m>
                  <m:oMath xmlns:m="http://schemas.openxmlformats.org/officeDocument/2006/math">
                    <m:r>
                      <a:rPr lang="en-US" altLang="zh-TW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000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TW" sz="1000" dirty="0" err="1">
                    <a:solidFill>
                      <a:prstClr val="black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i</a:t>
                </a:r>
                <a:endParaRPr lang="en-US" altLang="zh-TW" sz="1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644" y="3354770"/>
                <a:ext cx="725939" cy="71716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圓角矩形 54"/>
              <p:cNvSpPr/>
              <p:nvPr/>
            </p:nvSpPr>
            <p:spPr>
              <a:xfrm>
                <a:off x="3448946" y="1200877"/>
                <a:ext cx="236544" cy="23131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5" name="圓角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946" y="1200877"/>
                <a:ext cx="236544" cy="23131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9"/>
                <a:stretch>
                  <a:fillRect l="-2326" b="-119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2591421" y="699961"/>
            <a:ext cx="2366998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accomplishes the learning goal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3431554" y="2396225"/>
            <a:ext cx="658783" cy="230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Store</a:t>
            </a:r>
            <a:r>
              <a:rPr lang="en-US" sz="1000" b="1" kern="100" dirty="0">
                <a:solidFill>
                  <a:prstClr val="black"/>
                </a:solidFill>
                <a:ea typeface="新細明體"/>
                <a:cs typeface="Times New Roman"/>
              </a:rPr>
              <a:t> </a:t>
            </a:r>
            <a:r>
              <a:rPr lang="en-US" sz="1000" b="1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w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3750520" y="2627123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=""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521921" y="1553137"/>
            <a:ext cx="2166782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=""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6892650" y="6025960"/>
            <a:ext cx="2094332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圓角矩形 5">
                <a:extLst>
                  <a:ext uri="{FF2B5EF4-FFF2-40B4-BE49-F238E27FC236}">
                    <a16:creationId xmlns=""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181575" y="2627123"/>
                <a:ext cx="1656184" cy="1708309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libri" panose="020F0502020204030204"/>
                    <a:ea typeface="新細明體"/>
                  </a:rPr>
                  <a:t>Hyperparameters: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 (Momentum)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0.001 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 smtClean="0">
                        <a:solidFill>
                          <a:prstClr val="black"/>
                        </a:solidFill>
                        <a:latin typeface="Calibri" panose="020F0502020204030204"/>
                        <a:ea typeface="新細明體"/>
                      </a:rPr>
                      <m:t>ε</m:t>
                    </m:r>
                    <m:r>
                      <a:rPr lang="en-US" altLang="zh-TW" sz="1400" i="1" kern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0.0001</a:t>
                </a:r>
              </a:p>
              <a:p>
                <a:pPr marL="180975" indent="-1809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1.2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0.7</a:t>
                </a:r>
                <a:endParaRPr lang="en-US" altLang="zh-TW" sz="1400" kern="0" dirty="0">
                  <a:solidFill>
                    <a:prstClr val="black"/>
                  </a:solidFill>
                  <a:latin typeface="Calibri" panose="020F0502020204030204"/>
                  <a:ea typeface="新細明體"/>
                </a:endParaRPr>
              </a:p>
            </p:txBody>
          </p:sp>
        </mc:Choice>
        <mc:Fallback xmlns="">
          <p:sp>
            <p:nvSpPr>
              <p:cNvPr id="53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5" y="2627123"/>
                <a:ext cx="1656184" cy="1708309"/>
              </a:xfrm>
              <a:prstGeom prst="roundRect">
                <a:avLst>
                  <a:gd name="adj" fmla="val 0"/>
                </a:avLst>
              </a:prstGeom>
              <a:blipFill>
                <a:blip r:embed="rId10"/>
                <a:stretch>
                  <a:fillRect l="-366" t="-2837" b="-5674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圓角矩形 22">
            <a:extLst>
              <a:ext uri="{FF2B5EF4-FFF2-40B4-BE49-F238E27FC236}">
                <a16:creationId xmlns="" xmlns:a16="http://schemas.microsoft.com/office/drawing/2014/main" id="{59E882F5-FCA9-4C35-98CC-A5F8B8159C3B}"/>
              </a:ext>
            </a:extLst>
          </p:cNvPr>
          <p:cNvSpPr/>
          <p:nvPr/>
        </p:nvSpPr>
        <p:spPr>
          <a:xfrm>
            <a:off x="2726421" y="3942066"/>
            <a:ext cx="2042223" cy="25973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200" dirty="0">
                <a:solidFill>
                  <a:prstClr val="black"/>
                </a:solidFill>
              </a:rPr>
              <a:t>forward operation</a:t>
            </a:r>
          </a:p>
        </p:txBody>
      </p:sp>
      <p:sp>
        <p:nvSpPr>
          <p:cNvPr id="75" name="文字方塊 732"/>
          <p:cNvSpPr txBox="1"/>
          <p:nvPr/>
        </p:nvSpPr>
        <p:spPr>
          <a:xfrm>
            <a:off x="7031762" y="4911010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6" name="文字方塊 732"/>
          <p:cNvSpPr txBox="1"/>
          <p:nvPr/>
        </p:nvSpPr>
        <p:spPr>
          <a:xfrm>
            <a:off x="4508716" y="4646229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7" name="文字方塊 732"/>
          <p:cNvSpPr txBox="1"/>
          <p:nvPr/>
        </p:nvSpPr>
        <p:spPr>
          <a:xfrm>
            <a:off x="2804738" y="6025960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8" name="文字方塊 732"/>
          <p:cNvSpPr txBox="1"/>
          <p:nvPr/>
        </p:nvSpPr>
        <p:spPr>
          <a:xfrm>
            <a:off x="2862289" y="1529611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79" name="文字方塊 732"/>
          <p:cNvSpPr txBox="1"/>
          <p:nvPr/>
        </p:nvSpPr>
        <p:spPr>
          <a:xfrm>
            <a:off x="3799282" y="2079413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80" name="文字方塊 732"/>
          <p:cNvSpPr txBox="1"/>
          <p:nvPr/>
        </p:nvSpPr>
        <p:spPr>
          <a:xfrm>
            <a:off x="3823821" y="5309956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82" name="文字方塊 732"/>
          <p:cNvSpPr txBox="1"/>
          <p:nvPr/>
        </p:nvSpPr>
        <p:spPr>
          <a:xfrm>
            <a:off x="4369500" y="6046645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83" name="文字方塊 732"/>
          <p:cNvSpPr txBox="1"/>
          <p:nvPr/>
        </p:nvSpPr>
        <p:spPr>
          <a:xfrm>
            <a:off x="6178220" y="5292254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="" xmlns:a16="http://schemas.microsoft.com/office/drawing/2014/main" id="{1537B24E-1DD5-403C-96DC-E5A024FD2467}"/>
              </a:ext>
            </a:extLst>
          </p:cNvPr>
          <p:cNvSpPr txBox="1"/>
          <p:nvPr/>
        </p:nvSpPr>
        <p:spPr>
          <a:xfrm>
            <a:off x="5375455" y="189206"/>
            <a:ext cx="3223599" cy="37702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/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regularizing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</a:t>
            </a:r>
          </a:p>
        </p:txBody>
      </p:sp>
      <p:sp>
        <p:nvSpPr>
          <p:cNvPr id="70" name="投影片編號版面配置區 1">
            <a:extLst>
              <a:ext uri="{FF2B5EF4-FFF2-40B4-BE49-F238E27FC236}">
                <a16:creationId xmlns="" xmlns:a16="http://schemas.microsoft.com/office/drawing/2014/main" id="{94276EEC-191F-48DA-B451-4D5EB0D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="" xmlns:a16="http://schemas.microsoft.com/office/drawing/2014/main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57768" y="89562"/>
                <a:ext cx="4900651" cy="57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smtClean="0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1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100" i="1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1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1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1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1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1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1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1100" dirty="0">
                          <a:solidFill>
                            <a:schemeClr val="tx1"/>
                          </a:solidFill>
                        </a:rPr>
                        <m:t>+</m:t>
                      </m:r>
                      <m:f>
                        <m:fPr>
                          <m:ctrlP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110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100" dirty="0"/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1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1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1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1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1100" dirty="0"/>
                            <m:t>(</m:t>
                          </m:r>
                          <m:sSubSup>
                            <m:sSubSupPr>
                              <m:ctrlPr>
                                <a:rPr lang="en-US" altLang="zh-TW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11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1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100" dirty="0"/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1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1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1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1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1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1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100" i="1" dirty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1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1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1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100" dirty="0"/>
                        <m:t>)</m:t>
                      </m:r>
                    </m:oMath>
                  </m:oMathPara>
                </a14:m>
                <a:endParaRPr lang="zh-TW" altLang="en-US" sz="11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8" y="89562"/>
                <a:ext cx="4900651" cy="576312"/>
              </a:xfrm>
              <a:prstGeom prst="rect">
                <a:avLst/>
              </a:prstGeom>
              <a:blipFill rotWithShape="1">
                <a:blip r:embed="rId11"/>
                <a:stretch>
                  <a:fillRect t="-91489" r="-9080" b="-1372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80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1302644" y="2072287"/>
            <a:ext cx="7114775" cy="3929953"/>
            <a:chOff x="1676800" y="2250673"/>
            <a:chExt cx="7651915" cy="3929953"/>
          </a:xfrm>
        </p:grpSpPr>
        <p:grpSp>
          <p:nvGrpSpPr>
            <p:cNvPr id="4" name="群組 3"/>
            <p:cNvGrpSpPr/>
            <p:nvPr/>
          </p:nvGrpSpPr>
          <p:grpSpPr>
            <a:xfrm>
              <a:off x="2080016" y="2250673"/>
              <a:ext cx="7248699" cy="3929953"/>
              <a:chOff x="3037680" y="1966661"/>
              <a:chExt cx="7908053" cy="4179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菱形 5"/>
                  <p:cNvSpPr/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1400" i="1" dirty="0">
                        <a:solidFill>
                          <a:prstClr val="black"/>
                        </a:solidFill>
                      </a:rPr>
                      <a:t>k</a:t>
                    </a:r>
                    <a:r>
                      <a:rPr lang="en-US" altLang="zh-TW" sz="1400" b="1" dirty="0">
                        <a:solidFill>
                          <a:prstClr val="black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1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sz="1400" i="1" dirty="0">
                        <a:solidFill>
                          <a:prstClr val="black"/>
                        </a:solidFill>
                      </a:rPr>
                      <a:t>p</a:t>
                    </a:r>
                    <a:endParaRPr lang="zh-TW" altLang="en-US" sz="1400" b="1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菱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矩形 9"/>
              <p:cNvSpPr/>
              <p:nvPr/>
            </p:nvSpPr>
            <p:spPr>
              <a:xfrm>
                <a:off x="9272343" y="4644763"/>
                <a:ext cx="1673390" cy="89035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b="1">
                    <a:solidFill>
                      <a:prstClr val="black"/>
                    </a:solidFill>
                  </a:rPr>
                  <a:t>matching</a:t>
                </a:r>
                <a:endParaRPr lang="zh-TW" alt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4977581" y="2116124"/>
                <a:ext cx="643378" cy="40944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i="1" dirty="0">
                    <a:solidFill>
                      <a:prstClr val="black"/>
                    </a:solidFill>
                  </a:rPr>
                  <a:t>k </a:t>
                </a:r>
                <a:r>
                  <a:rPr lang="en-US" altLang="zh-TW" sz="1400" b="1" dirty="0">
                    <a:solidFill>
                      <a:prstClr val="black"/>
                    </a:solidFill>
                  </a:rPr>
                  <a:t>++</a:t>
                </a:r>
                <a:endParaRPr lang="zh-TW" alt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49596" y="1966661"/>
                <a:ext cx="1883254" cy="7598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200" b="1" dirty="0">
                    <a:solidFill>
                      <a:prstClr val="black"/>
                    </a:solidFill>
                  </a:rPr>
                  <a:t>Restore the network and </a:t>
                </a:r>
                <a:r>
                  <a:rPr lang="en-US" altLang="zh-TW" sz="1200" b="1" dirty="0">
                    <a:solidFill>
                      <a:schemeClr val="tx1"/>
                    </a:solidFill>
                  </a:rPr>
                  <a:t>w</a:t>
                </a:r>
                <a:endParaRPr lang="zh-TW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線單箭頭接點 14"/>
              <p:cNvCxnSpPr>
                <a:cxnSpLocks/>
              </p:cNvCxnSpPr>
              <p:nvPr/>
            </p:nvCxnSpPr>
            <p:spPr>
              <a:xfrm flipV="1">
                <a:off x="4514073" y="4973342"/>
                <a:ext cx="329134" cy="64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>
                <a:off x="8941695" y="5057668"/>
                <a:ext cx="33064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>
                <a:cxnSpLocks/>
              </p:cNvCxnSpPr>
              <p:nvPr/>
            </p:nvCxnSpPr>
            <p:spPr>
              <a:xfrm flipH="1">
                <a:off x="5685862" y="3353961"/>
                <a:ext cx="42098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接點 23"/>
              <p:cNvCxnSpPr>
                <a:stCxn id="6" idx="2"/>
              </p:cNvCxnSpPr>
              <p:nvPr/>
            </p:nvCxnSpPr>
            <p:spPr>
              <a:xfrm rot="16200000" flipH="1">
                <a:off x="3938478" y="5196134"/>
                <a:ext cx="787330" cy="111253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/>
              <p:nvPr/>
            </p:nvCxnSpPr>
            <p:spPr>
              <a:xfrm flipH="1" flipV="1">
                <a:off x="9895676" y="3353961"/>
                <a:ext cx="7062" cy="12593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flipH="1">
                <a:off x="3780491" y="2305712"/>
                <a:ext cx="15261" cy="22756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線單箭頭接點 27"/>
            <p:cNvCxnSpPr/>
            <p:nvPr/>
          </p:nvCxnSpPr>
          <p:spPr>
            <a:xfrm flipV="1">
              <a:off x="1676800" y="5089815"/>
              <a:ext cx="403216" cy="67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1688950" y="4782835"/>
              <a:ext cx="5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i="1" dirty="0">
                  <a:solidFill>
                    <a:prstClr val="black"/>
                  </a:solidFill>
                  <a:latin typeface="Calibri"/>
                  <a:ea typeface="新細明體"/>
                </a:rPr>
                <a:t>k</a:t>
              </a:r>
              <a:r>
                <a:rPr lang="en-US" altLang="zh-TW" sz="1200" b="1" dirty="0">
                  <a:solidFill>
                    <a:prstClr val="black"/>
                  </a:solidFill>
                  <a:latin typeface="Calibri"/>
                  <a:ea typeface="新細明體"/>
                </a:rPr>
                <a:t> = 1</a:t>
              </a:r>
              <a:endParaRPr lang="zh-TW" altLang="en-US" sz="1200" b="1" dirty="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532962" y="4454946"/>
                <a:ext cx="1153933" cy="10453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200" b="1" dirty="0">
                    <a:solidFill>
                      <a:prstClr val="black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altLang="zh-TW" sz="1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TW" sz="1200" i="1" baseline="-2500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altLang="zh-TW" sz="1200" dirty="0">
                        <a:solidFill>
                          <a:schemeClr val="tx1"/>
                        </a:solidFill>
                      </a:rPr>
                      <m:t>’</m:t>
                    </m:r>
                  </m:oMath>
                </a14:m>
                <a:r>
                  <a:rPr lang="en-US" altLang="zh-TW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200" b="1" dirty="0">
                    <a:solidFill>
                      <a:prstClr val="black"/>
                    </a:solidFill>
                  </a:rPr>
                  <a:t>(i.e., temporarily ignore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altLang="zh-TW" sz="1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sz="12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200" b="1" dirty="0">
                    <a:solidFill>
                      <a:prstClr val="black"/>
                    </a:solidFill>
                  </a:rPr>
                  <a:t>hidden node) </a:t>
                </a:r>
                <a:endParaRPr lang="zh-TW" altLang="en-US" sz="12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62" y="4454946"/>
                <a:ext cx="1153933" cy="10453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7869946" y="4203854"/>
            <a:ext cx="247065" cy="342899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67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467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161601" y="4214100"/>
            <a:ext cx="247065" cy="34289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67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467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6080821" y="2441421"/>
            <a:ext cx="1656297" cy="118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0" idx="0"/>
          </p:cNvCxnSpPr>
          <p:nvPr/>
        </p:nvCxnSpPr>
        <p:spPr>
          <a:xfrm flipV="1">
            <a:off x="7704322" y="2500398"/>
            <a:ext cx="0" cy="20901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="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318894" y="4546753"/>
            <a:ext cx="969379" cy="623246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3274945" y="5653138"/>
            <a:ext cx="990108" cy="623246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3934544" y="2429543"/>
            <a:ext cx="418251" cy="118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3361976" y="3184279"/>
            <a:ext cx="517254" cy="3850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i="1" dirty="0">
                <a:solidFill>
                  <a:prstClr val="black"/>
                </a:solidFill>
              </a:rPr>
              <a:t>p </a:t>
            </a:r>
            <a:r>
              <a:rPr lang="en-US" altLang="zh-TW" sz="1400" b="1" dirty="0">
                <a:solidFill>
                  <a:prstClr val="black"/>
                </a:solidFill>
              </a:rPr>
              <a:t>--</a:t>
            </a:r>
            <a:endParaRPr lang="zh-TW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2338390" y="2429542"/>
            <a:ext cx="9365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2407456" y="3392920"/>
            <a:ext cx="9136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230364" y="4563924"/>
            <a:ext cx="990108" cy="714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b="1" dirty="0">
                <a:solidFill>
                  <a:prstClr val="black"/>
                </a:solidFill>
              </a:rPr>
              <a:t>regularizing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9" name="直線單箭頭接點 58"/>
          <p:cNvCxnSpPr>
            <a:cxnSpLocks/>
          </p:cNvCxnSpPr>
          <p:nvPr/>
        </p:nvCxnSpPr>
        <p:spPr>
          <a:xfrm flipV="1">
            <a:off x="5322209" y="4961699"/>
            <a:ext cx="210752" cy="159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D092149D-9089-477A-B3B2-8257EA20721E}"/>
              </a:ext>
            </a:extLst>
          </p:cNvPr>
          <p:cNvSpPr/>
          <p:nvPr/>
        </p:nvSpPr>
        <p:spPr>
          <a:xfrm>
            <a:off x="4467443" y="4604449"/>
            <a:ext cx="848044" cy="714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b="1" dirty="0">
                <a:solidFill>
                  <a:prstClr val="black"/>
                </a:solidFill>
              </a:rPr>
              <a:t>Store the network and </a:t>
            </a:r>
            <a:r>
              <a:rPr lang="en-US" altLang="zh-TW" sz="1200" b="1" dirty="0">
                <a:solidFill>
                  <a:schemeClr val="tx1"/>
                </a:solidFill>
              </a:rPr>
              <a:t>w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="" xmlns:a16="http://schemas.microsoft.com/office/drawing/2014/main" id="{0C304AAA-7591-41A1-9CFE-8C97A2F1754C}"/>
              </a:ext>
            </a:extLst>
          </p:cNvPr>
          <p:cNvCxnSpPr>
            <a:cxnSpLocks/>
          </p:cNvCxnSpPr>
          <p:nvPr/>
        </p:nvCxnSpPr>
        <p:spPr>
          <a:xfrm flipV="1">
            <a:off x="4227195" y="4976478"/>
            <a:ext cx="210752" cy="159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33BA8C36-D5E5-4349-A02C-475A54AB45BB}"/>
              </a:ext>
            </a:extLst>
          </p:cNvPr>
          <p:cNvSpPr txBox="1"/>
          <p:nvPr/>
        </p:nvSpPr>
        <p:spPr>
          <a:xfrm>
            <a:off x="5294480" y="505892"/>
            <a:ext cx="3280961" cy="37702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/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reorganizing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">
                <a:extLst>
                  <a:ext uri="{FF2B5EF4-FFF2-40B4-BE49-F238E27FC236}">
                    <a16:creationId xmlns=""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318894" y="2311247"/>
                <a:ext cx="1887458" cy="1949455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libri" panose="020F0502020204030204"/>
                    <a:ea typeface="新細明體"/>
                  </a:rPr>
                  <a:t>Hyperparameters: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optimizers (Momentum &amp; Adam)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sets of </a:t>
                </a: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 smtClean="0">
                        <a:solidFill>
                          <a:prstClr val="black"/>
                        </a:solidFill>
                        <a:latin typeface="Calibri" panose="020F0502020204030204"/>
                        <a:ea typeface="新細明體"/>
                      </a:rPr>
                      <m:t>ε</m:t>
                    </m:r>
                    <m:r>
                      <a:rPr lang="en-US" altLang="zh-TW" sz="1400" i="1" kern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14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62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0.001;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>
                        <a:solidFill>
                          <a:prstClr val="black"/>
                        </a:solidFill>
                        <a:latin typeface="Calibri" panose="020F0502020204030204"/>
                        <a:ea typeface="新細明體"/>
                      </a:rPr>
                      <m:t>ε</m:t>
                    </m:r>
                    <m:r>
                      <a:rPr lang="en-US" altLang="zh-TW" sz="140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0.0001)</a:t>
                </a:r>
                <a:endParaRPr lang="en-US" altLang="zh-TW" sz="1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新細明體"/>
                  <a:cs typeface="Times New Roman" panose="02020603050405020304" pitchFamily="18" charset="0"/>
                </a:endParaRPr>
              </a:p>
              <a:p>
                <a:pPr marL="92075" indent="-92075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Two sets of 1.2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0.7</a:t>
                </a:r>
                <a:endParaRPr lang="en-US" altLang="zh-TW" sz="1400" kern="0" dirty="0">
                  <a:solidFill>
                    <a:prstClr val="black"/>
                  </a:solidFill>
                  <a:latin typeface="Calibri" panose="020F0502020204030204"/>
                  <a:ea typeface="新細明體"/>
                </a:endParaRPr>
              </a:p>
            </p:txBody>
          </p:sp>
        </mc:Choice>
        <mc:Fallback xmlns="">
          <p:sp>
            <p:nvSpPr>
              <p:cNvPr id="51" name="圓角矩形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4" y="2311247"/>
                <a:ext cx="1887458" cy="194945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 t="-1553" r="-3846" b="-4037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>
            <a:extLst>
              <a:ext uri="{FF2B5EF4-FFF2-40B4-BE49-F238E27FC236}">
                <a16:creationId xmlns="" xmlns:a16="http://schemas.microsoft.com/office/drawing/2014/main" id="{905F1E0C-AAB8-422B-B381-FD814EA897D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313941" y="3184279"/>
            <a:ext cx="2411477" cy="13796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="" xmlns:a16="http://schemas.microsoft.com/office/drawing/2014/main" id="{086FE953-F07C-422E-935F-1E5380B096FF}"/>
              </a:ext>
            </a:extLst>
          </p:cNvPr>
          <p:cNvCxnSpPr>
            <a:cxnSpLocks/>
          </p:cNvCxnSpPr>
          <p:nvPr/>
        </p:nvCxnSpPr>
        <p:spPr>
          <a:xfrm>
            <a:off x="1870616" y="3159055"/>
            <a:ext cx="5139553" cy="13898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文字方塊 732"/>
          <p:cNvSpPr txBox="1"/>
          <p:nvPr/>
        </p:nvSpPr>
        <p:spPr>
          <a:xfrm>
            <a:off x="2774236" y="4634248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56" name="文字方塊 732"/>
          <p:cNvSpPr txBox="1"/>
          <p:nvPr/>
        </p:nvSpPr>
        <p:spPr>
          <a:xfrm>
            <a:off x="2289730" y="5260277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="" xmlns:a16="http://schemas.microsoft.com/office/drawing/2014/main" id="{272689ED-1F6D-43A6-8094-0260554A2984}"/>
              </a:ext>
            </a:extLst>
          </p:cNvPr>
          <p:cNvSpPr txBox="1"/>
          <p:nvPr/>
        </p:nvSpPr>
        <p:spPr>
          <a:xfrm>
            <a:off x="5014271" y="6149427"/>
            <a:ext cx="1741202" cy="253914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200" dirty="0">
                <a:solidFill>
                  <a:prstClr val="black"/>
                </a:solidFill>
              </a:rPr>
              <a:t>Different loss functions!</a:t>
            </a:r>
            <a:endParaRPr lang="zh-TW" altLang="en-US" sz="1200" dirty="0">
              <a:solidFill>
                <a:prstClr val="black"/>
              </a:solidFill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="" xmlns:a16="http://schemas.microsoft.com/office/drawing/2014/main" id="{7F30367D-6852-4C53-8F90-F93833A121B4}"/>
              </a:ext>
            </a:extLst>
          </p:cNvPr>
          <p:cNvCxnSpPr>
            <a:cxnSpLocks/>
          </p:cNvCxnSpPr>
          <p:nvPr/>
        </p:nvCxnSpPr>
        <p:spPr>
          <a:xfrm flipV="1">
            <a:off x="6686895" y="5380296"/>
            <a:ext cx="534269" cy="7691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="" xmlns:a16="http://schemas.microsoft.com/office/drawing/2014/main" id="{7F30367D-6852-4C53-8F90-F93833A121B4}"/>
              </a:ext>
            </a:extLst>
          </p:cNvPr>
          <p:cNvCxnSpPr>
            <a:cxnSpLocks/>
          </p:cNvCxnSpPr>
          <p:nvPr/>
        </p:nvCxnSpPr>
        <p:spPr>
          <a:xfrm flipH="1" flipV="1">
            <a:off x="4220472" y="5380296"/>
            <a:ext cx="866200" cy="7691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投影片編號版面配置區 1">
            <a:extLst>
              <a:ext uri="{FF2B5EF4-FFF2-40B4-BE49-F238E27FC236}">
                <a16:creationId xmlns="" xmlns:a16="http://schemas.microsoft.com/office/drawing/2014/main" id="{5CD20CCB-00A5-43BA-81AE-1EB0B2EA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="" xmlns:a16="http://schemas.microsoft.com/office/drawing/2014/main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66947" y="182857"/>
                <a:ext cx="4431104" cy="524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smtClean="0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1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100" i="1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1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100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1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1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1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1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1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1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1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1100" dirty="0">
                  <a:solidFill>
                    <a:schemeClr val="tx1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7" y="182857"/>
                <a:ext cx="4431104" cy="524952"/>
              </a:xfrm>
              <a:prstGeom prst="rect">
                <a:avLst/>
              </a:prstGeom>
              <a:blipFill rotWithShape="1">
                <a:blip r:embed="rId5"/>
                <a:stretch>
                  <a:fillRect t="-110465" b="-1488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="" xmlns:a16="http://schemas.microsoft.com/office/drawing/2014/main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57769" y="679579"/>
                <a:ext cx="4833696" cy="57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smtClean="0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1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100" i="1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1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100" i="1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1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1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1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1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1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1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1100" dirty="0">
                          <a:solidFill>
                            <a:schemeClr val="tx1"/>
                          </a:solidFill>
                        </a:rPr>
                        <m:t>+</m:t>
                      </m:r>
                      <m:f>
                        <m:fPr>
                          <m:ctrlP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1100" dirty="0">
                              <a:solidFill>
                                <a:schemeClr val="tx1"/>
                              </a:solidFill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100" dirty="0"/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1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1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1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1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1100" dirty="0"/>
                            <m:t>(</m:t>
                          </m:r>
                          <m:sSubSup>
                            <m:sSubSupPr>
                              <m:ctrlPr>
                                <a:rPr lang="en-US" altLang="zh-TW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11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1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100" dirty="0"/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1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1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1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1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1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1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1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100" i="1" dirty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1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1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100" baseline="30000" dirty="0"/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100" dirty="0"/>
                        <m:t>)</m:t>
                      </m:r>
                    </m:oMath>
                  </m:oMathPara>
                </a14:m>
                <a:endParaRPr lang="zh-TW" altLang="en-US" sz="11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" y="679579"/>
                <a:ext cx="4833696" cy="576312"/>
              </a:xfrm>
              <a:prstGeom prst="rect">
                <a:avLst/>
              </a:prstGeom>
              <a:blipFill rotWithShape="1">
                <a:blip r:embed="rId6"/>
                <a:stretch>
                  <a:fillRect t="-90526" r="-10593" b="-134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1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2060847"/>
            <a:ext cx="8784976" cy="1954969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en-US" altLang="zh-TW" sz="2800" dirty="0">
                <a:sym typeface="Wingdings" panose="05000000000000000000" pitchFamily="2" charset="2"/>
              </a:rPr>
              <a:t>Use </a:t>
            </a:r>
            <a:r>
              <a:rPr lang="en-US" altLang="zh-TW" sz="2800" i="1" dirty="0">
                <a:sym typeface="Wingdings" panose="05000000000000000000" pitchFamily="2" charset="2"/>
              </a:rPr>
              <a:t>q</a:t>
            </a:r>
            <a:r>
              <a:rPr lang="en-US" altLang="zh-TW" sz="2800" dirty="0">
                <a:sym typeface="Wingdings" panose="05000000000000000000" pitchFamily="2" charset="2"/>
              </a:rPr>
              <a:t> SLFNs, each of which has a single output node.</a:t>
            </a:r>
          </a:p>
          <a:p>
            <a:pPr marL="514350" indent="-514350">
              <a:buFont typeface="Arial" charset="0"/>
              <a:buAutoNum type="arabicParenBoth"/>
            </a:pPr>
            <a:r>
              <a:rPr lang="en-US" altLang="zh-TW" sz="2800" dirty="0">
                <a:sym typeface="Wingdings" panose="05000000000000000000" pitchFamily="2" charset="2"/>
              </a:rPr>
              <a:t>Make </a:t>
            </a:r>
            <a:r>
              <a:rPr lang="en-US" altLang="zh-TW" sz="2800">
                <a:sym typeface="Wingdings" panose="05000000000000000000" pitchFamily="2" charset="2"/>
              </a:rPr>
              <a:t>a new learning </a:t>
            </a:r>
            <a:r>
              <a:rPr lang="en-US" altLang="zh-TW" sz="2800" dirty="0">
                <a:sym typeface="Wingdings" panose="05000000000000000000" pitchFamily="2" charset="2"/>
              </a:rPr>
              <a:t>algorithm for a SLFN with </a:t>
            </a:r>
            <a:r>
              <a:rPr lang="en-US" altLang="zh-TW" sz="2800" i="1" dirty="0">
                <a:sym typeface="Wingdings" panose="05000000000000000000" pitchFamily="2" charset="2"/>
              </a:rPr>
              <a:t>q</a:t>
            </a:r>
            <a:r>
              <a:rPr lang="en-US" altLang="zh-TW" sz="2800" dirty="0">
                <a:sym typeface="Wingdings" panose="05000000000000000000" pitchFamily="2" charset="2"/>
              </a:rPr>
              <a:t> output nodes.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44010DB-635D-4F80-ACED-132FA0A6FA67}"/>
              </a:ext>
            </a:extLst>
          </p:cNvPr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AI Application Problem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b="1" dirty="0"/>
              <a:t>(</a:t>
            </a:r>
            <a:r>
              <a:rPr lang="en-US" altLang="zh-TW" b="1" dirty="0" err="1"/>
              <a:t>bi_ReLU_mbo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97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5609267"/>
                  </p:ext>
                </p:extLst>
              </p:nvPr>
            </p:nvGraphicFramePr>
            <p:xfrm>
              <a:off x="179512" y="463621"/>
              <a:ext cx="8784976" cy="62988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589167">
                    <a:tc>
                      <a:txBody>
                        <a:bodyPr/>
                        <a:lstStyle/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ReLU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 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max(0, </a:t>
                          </a: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zh-TW" alt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TW" altLang="en-US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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{-1, 1}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: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</a:t>
                          </a:r>
                          <a:r>
                            <a:rPr lang="en-US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input;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number of adopted hidden nodes; </a:t>
                          </a: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adaptable within the training stage;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bias value of  </a:t>
                          </a:r>
                          <a:r>
                            <a:rPr lang="en-GB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weight between the </a:t>
                          </a:r>
                          <a:r>
                            <a:rPr lang="en-GB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j</a:t>
                          </a:r>
                          <a:r>
                            <a:rPr lang="en-GB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input node and the </a:t>
                          </a:r>
                          <a:r>
                            <a:rPr lang="en-GB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j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H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altLang="zh-TW" sz="16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altLang="zh-TW" sz="16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bias value of 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l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output node;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weight between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l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output node and 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</a:t>
                          </a:r>
                          <a:r>
                            <a:rPr lang="en-GB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altLang="zh-TW" sz="16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𝑙𝑝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l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o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altLang="zh-TW" sz="16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6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 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o</a:t>
                          </a:r>
                          <a:r>
                            <a:rPr lang="en-GB" sz="16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,</a:t>
                          </a:r>
                          <a:r>
                            <a:rPr lang="en-GB" altLang="zh-TW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H</a:t>
                          </a:r>
                          <a:r>
                            <a:rPr lang="en-GB" sz="16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}</a:t>
                          </a:r>
                          <a:r>
                            <a:rPr lang="en-GB" sz="16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a</a:t>
                          </a:r>
                          <a:r>
                            <a:rPr lang="en-US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:r>
                            <a:rPr lang="zh-TW" altLang="zh-TW" sz="16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the activation value of </a:t>
                          </a:r>
                          <a:r>
                            <a:rPr lang="en-US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US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 corresponding to 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600" b="1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b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w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TW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1" i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i="1" baseline="3000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chemeClr val="tx1"/>
                                  </a:solidFill>
                                  <a:effectLst/>
                                  <a:sym typeface="Symbol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chemeClr val="tx1"/>
                                  </a:solidFill>
                                  <a:effectLst/>
                                  <a:sym typeface="Symbol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1" i="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0" i="1" baseline="3000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TW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1" i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i="1" baseline="3000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chemeClr val="tx1"/>
                                  </a:solidFill>
                                  <a:effectLst/>
                                  <a:sym typeface="Symbol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chemeClr val="tx1"/>
                                  </a:solidFill>
                                  <a:effectLst/>
                                  <a:sym typeface="Symbol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1" i="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0" i="1" baseline="3000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TW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1" i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i="1" baseline="3000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chemeClr val="tx1"/>
                                  </a:solidFill>
                                  <a:effectLst/>
                                  <a:sym typeface="Symbol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chemeClr val="tx1"/>
                                  </a:solidFill>
                                  <a:effectLst/>
                                  <a:sym typeface="Symbol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1" i="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0" i="1" baseline="3000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output value of SLFN corresponding to </a:t>
                          </a: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  <a:tabLst>
                              <a:tab pos="5078730" algn="r"/>
                            </a:tabLst>
                          </a:pPr>
                          <a:r>
                            <a:rPr lang="en-US" sz="1600" b="1" i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600" b="0" i="1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 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altLang="zh-TW" sz="16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altLang="zh-TW" sz="16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zh-TW" alt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TW" altLang="en-US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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{-1, 1}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: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target output value corresponding to </a:t>
                          </a: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0" marR="93980" indent="20638">
                            <a:spcAft>
                              <a:spcPts val="600"/>
                            </a:spcAft>
                            <a:tabLst>
                              <a:tab pos="50787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b="1" i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1" baseline="3000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sym typeface="Symbol"/>
                                  </a:rPr>
                                  <m:t>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(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altLang="zh-TW" sz="1600" b="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altLang="zh-TW" sz="1600" b="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, …,</m:t>
                                </m:r>
                                <m:r>
                                  <m:rPr>
                                    <m:nor/>
                                  </m:rPr>
                                  <a:rPr lang="zh-TW" altLang="zh-TW" sz="1600" b="0" kern="10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altLang="zh-TW" sz="1600" b="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baseline="3000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: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GB" altLang="zh-TW" sz="1600" b="0" dirty="0" smtClean="0">
                                    <a:solidFill>
                                      <a:schemeClr val="tx1"/>
                                    </a:solidFill>
                                    <a:sym typeface="Symbol"/>
                                  </a:rPr>
                                  <m:t>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0" dirty="0" smtClean="0">
                                    <a:solidFill>
                                      <a:schemeClr val="tx1"/>
                                    </a:solidFill>
                                    <a:sym typeface="Symbol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1" i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1" baseline="3000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altLang="zh-TW" sz="16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𝑙</m:t>
                                    </m:r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𝑜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GB" altLang="zh-TW" sz="1600" b="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altLang="zh-TW" sz="1600" b="1" i="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𝑜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GB" altLang="zh-TW" sz="1600" b="0" baseline="0" dirty="0">
                                    <a:solidFill>
                                      <a:schemeClr val="tx1"/>
                                    </a:solidFill>
                                    <a:effectLst/>
                                    <a:sym typeface="Symbol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altLang="zh-TW" sz="1600" b="1" i="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GB" altLang="zh-TW" sz="16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GB" altLang="zh-TW" sz="1600" b="0" baseline="0" dirty="0">
                                    <a:solidFill>
                                      <a:schemeClr val="tx1"/>
                                    </a:solidFill>
                                    <a:effectLst/>
                                    <a:sym typeface="Symbol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600" b="1" i="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600" b="0" i="1" baseline="3000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600" b="0" dirty="0" smtClean="0">
                                    <a:solidFill>
                                      <a:schemeClr val="tx1"/>
                                    </a:solidFill>
                                    <a:sym typeface="Symbol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GB" altLang="zh-TW" sz="16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5609267"/>
                  </p:ext>
                </p:extLst>
              </p:nvPr>
            </p:nvGraphicFramePr>
            <p:xfrm>
              <a:off x="179512" y="463621"/>
              <a:ext cx="8784976" cy="62988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</a:tblGrid>
                  <a:tr h="629881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65" b="-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88F7F115-0C32-4023-B85B-29C5209B8D62}"/>
              </a:ext>
            </a:extLst>
          </p:cNvPr>
          <p:cNvSpPr txBox="1"/>
          <p:nvPr/>
        </p:nvSpPr>
        <p:spPr>
          <a:xfrm>
            <a:off x="4127034" y="262944"/>
            <a:ext cx="1749471" cy="561690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Assumption: the adaptive network 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="" xmlns:a16="http://schemas.microsoft.com/office/drawing/2014/main" id="{E0761406-C3A2-4D93-8074-3BE010D70C3A}"/>
              </a:ext>
            </a:extLst>
          </p:cNvPr>
          <p:cNvCxnSpPr>
            <a:cxnSpLocks/>
          </p:cNvCxnSpPr>
          <p:nvPr/>
        </p:nvCxnSpPr>
        <p:spPr>
          <a:xfrm flipH="1">
            <a:off x="4499992" y="820304"/>
            <a:ext cx="144016" cy="3764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ACED9A10-5CB5-4F58-B42C-F223B8C0C4EE}"/>
              </a:ext>
            </a:extLst>
          </p:cNvPr>
          <p:cNvSpPr txBox="1"/>
          <p:nvPr/>
        </p:nvSpPr>
        <p:spPr>
          <a:xfrm>
            <a:off x="6662879" y="173581"/>
            <a:ext cx="2443296" cy="807911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The network setting:</a:t>
            </a:r>
            <a:endParaRPr lang="zh-TW" altLang="en-US" sz="1600" dirty="0">
              <a:solidFill>
                <a:prstClr val="black"/>
              </a:solidFill>
            </a:endParaRPr>
          </a:p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Two-layer nets / SLFN</a:t>
            </a:r>
            <a:r>
              <a:rPr lang="zh-TW" altLang="en-US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/ One-hidden-layer nets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="" xmlns:a16="http://schemas.microsoft.com/office/drawing/2014/main" id="{E03DAA78-F1E5-4AC8-B23D-FAAB066E3290}"/>
              </a:ext>
            </a:extLst>
          </p:cNvPr>
          <p:cNvSpPr txBox="1">
            <a:spLocks/>
          </p:cNvSpPr>
          <p:nvPr/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/>
            <a:fld id="{3EB68C04-86CB-4EF9-90C4-B4D0FE693461}" type="slidenum">
              <a:rPr lang="zh-TW" altLang="en-US" sz="1400" smtClean="0">
                <a:solidFill>
                  <a:prstClr val="black">
                    <a:tint val="75000"/>
                  </a:prstClr>
                </a:solidFill>
              </a:rPr>
              <a:pPr algn="r"/>
              <a:t>3</a:t>
            </a:fld>
            <a:endParaRPr lang="zh-TW" altLang="en-US" sz="1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4431303" y="1409718"/>
            <a:ext cx="3848581" cy="1187673"/>
            <a:chOff x="-262755" y="-65887"/>
            <a:chExt cx="7331881" cy="2330982"/>
          </a:xfrm>
        </p:grpSpPr>
        <p:sp>
          <p:nvSpPr>
            <p:cNvPr id="66" name="文字方塊 65"/>
            <p:cNvSpPr txBox="1"/>
            <p:nvPr/>
          </p:nvSpPr>
          <p:spPr>
            <a:xfrm>
              <a:off x="1717345" y="-65887"/>
              <a:ext cx="3441945" cy="6040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The hidden layer:</a:t>
              </a:r>
              <a:endPara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-262755" y="543758"/>
                  <a:ext cx="7331881" cy="172133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func>
                          <m:func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𝑅𝑒𝐿𝑈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zh-TW" sz="1600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55" y="543758"/>
                  <a:ext cx="7331881" cy="1721337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/>
          <p:cNvSpPr/>
          <p:nvPr/>
        </p:nvSpPr>
        <p:spPr>
          <a:xfrm>
            <a:off x="625509" y="1410024"/>
            <a:ext cx="3315329" cy="690216"/>
          </a:xfrm>
          <a:prstGeom prst="rect">
            <a:avLst/>
          </a:prstGeom>
          <a:solidFill>
            <a:srgbClr val="FCC818">
              <a:alpha val="29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563"/>
              </a:spcBef>
            </a:pPr>
            <a:r>
              <a:rPr lang="en-US" altLang="zh-TW" sz="1463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31" name="矩形 30"/>
          <p:cNvSpPr/>
          <p:nvPr/>
        </p:nvSpPr>
        <p:spPr>
          <a:xfrm>
            <a:off x="625509" y="2105814"/>
            <a:ext cx="3315329" cy="698341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563"/>
              </a:spcBef>
            </a:pPr>
            <a:r>
              <a:rPr lang="en-US" altLang="zh-TW" sz="1463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08602" y="218599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02" y="2185997"/>
                <a:ext cx="459121" cy="457200"/>
              </a:xfrm>
              <a:prstGeom prst="ellipse">
                <a:avLst/>
              </a:prstGeom>
              <a:blipFill>
                <a:blip r:embed="rId5"/>
                <a:stretch>
                  <a:fillRect r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2133778" y="219714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78" y="2197147"/>
                <a:ext cx="459121" cy="457200"/>
              </a:xfrm>
              <a:prstGeom prst="ellipse">
                <a:avLst/>
              </a:prstGeom>
              <a:blipFill>
                <a:blip r:embed="rId6"/>
                <a:stretch>
                  <a:fillRect r="-5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2654664" y="219714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664" y="2197147"/>
                <a:ext cx="459121" cy="457200"/>
              </a:xfrm>
              <a:prstGeom prst="ellipse">
                <a:avLst/>
              </a:prstGeom>
              <a:blipFill>
                <a:blip r:embed="rId7"/>
                <a:stretch>
                  <a:fillRect r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3405588" y="218599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75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588" y="2185997"/>
                <a:ext cx="459121" cy="457200"/>
              </a:xfrm>
              <a:prstGeom prst="ellipse">
                <a:avLst/>
              </a:prstGeom>
              <a:blipFill>
                <a:blip r:embed="rId8"/>
                <a:stretch>
                  <a:fillRect r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36"/>
          <p:cNvSpPr/>
          <p:nvPr/>
        </p:nvSpPr>
        <p:spPr>
          <a:xfrm>
            <a:off x="2488253" y="1480369"/>
            <a:ext cx="459121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75" i="1" dirty="0">
                <a:solidFill>
                  <a:prstClr val="black"/>
                </a:solidFill>
              </a:rPr>
              <a:t>i</a:t>
            </a:r>
            <a:endParaRPr lang="zh-TW" altLang="en-US" sz="2475" i="1" dirty="0">
              <a:solidFill>
                <a:prstClr val="black"/>
              </a:solidFill>
            </a:endParaRPr>
          </a:p>
        </p:txBody>
      </p:sp>
      <p:cxnSp>
        <p:nvCxnSpPr>
          <p:cNvPr id="40" name="直線接點 39"/>
          <p:cNvCxnSpPr>
            <a:stCxn id="33" idx="0"/>
            <a:endCxn id="37" idx="4"/>
          </p:cNvCxnSpPr>
          <p:nvPr/>
        </p:nvCxnSpPr>
        <p:spPr>
          <a:xfrm flipV="1">
            <a:off x="1838130" y="1937571"/>
            <a:ext cx="879683" cy="2484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0"/>
            <a:endCxn id="37" idx="4"/>
          </p:cNvCxnSpPr>
          <p:nvPr/>
        </p:nvCxnSpPr>
        <p:spPr>
          <a:xfrm flipV="1">
            <a:off x="2363353" y="1937747"/>
            <a:ext cx="354479" cy="2595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035969" y="2135191"/>
            <a:ext cx="4732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50" dirty="0">
                <a:solidFill>
                  <a:prstClr val="black"/>
                </a:solidFill>
              </a:rPr>
              <a:t>…</a:t>
            </a:r>
            <a:endParaRPr lang="zh-TW" altLang="en-US" sz="2250" dirty="0">
              <a:solidFill>
                <a:prstClr val="black"/>
              </a:solidFill>
            </a:endParaRPr>
          </a:p>
        </p:txBody>
      </p:sp>
      <p:cxnSp>
        <p:nvCxnSpPr>
          <p:cNvPr id="62" name="直線單箭頭接點 61"/>
          <p:cNvCxnSpPr>
            <a:stCxn id="35" idx="0"/>
            <a:endCxn id="37" idx="4"/>
          </p:cNvCxnSpPr>
          <p:nvPr/>
        </p:nvCxnSpPr>
        <p:spPr>
          <a:xfrm flipH="1" flipV="1">
            <a:off x="2717812" y="1937747"/>
            <a:ext cx="166388" cy="2595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6" idx="0"/>
            <a:endCxn id="37" idx="4"/>
          </p:cNvCxnSpPr>
          <p:nvPr/>
        </p:nvCxnSpPr>
        <p:spPr>
          <a:xfrm flipH="1" flipV="1">
            <a:off x="2717814" y="1937571"/>
            <a:ext cx="917073" cy="2484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標題 3"/>
          <p:cNvSpPr txBox="1">
            <a:spLocks/>
          </p:cNvSpPr>
          <p:nvPr/>
        </p:nvSpPr>
        <p:spPr>
          <a:xfrm>
            <a:off x="0" y="365129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sz="4400" dirty="0">
                <a:solidFill>
                  <a:prstClr val="black"/>
                </a:solidFill>
              </a:rPr>
              <a:t>Forward operation</a:t>
            </a:r>
            <a:endParaRPr lang="zh-TW" altLang="en-US" sz="4400" dirty="0">
              <a:solidFill>
                <a:prstClr val="black"/>
              </a:solidFill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="" xmlns:a16="http://schemas.microsoft.com/office/drawing/2014/main" id="{0E43E0B7-06E0-4829-B222-9DAFD236240F}"/>
              </a:ext>
            </a:extLst>
          </p:cNvPr>
          <p:cNvGrpSpPr/>
          <p:nvPr/>
        </p:nvGrpSpPr>
        <p:grpSpPr>
          <a:xfrm>
            <a:off x="4544139" y="3169612"/>
            <a:ext cx="4132317" cy="1256042"/>
            <a:chOff x="-262755" y="-73532"/>
            <a:chExt cx="5904318" cy="1848878"/>
          </a:xfrm>
        </p:grpSpPr>
        <p:sp>
          <p:nvSpPr>
            <p:cNvPr id="39" name="文字方塊 38">
              <a:extLst>
                <a:ext uri="{FF2B5EF4-FFF2-40B4-BE49-F238E27FC236}">
                  <a16:creationId xmlns="" xmlns:a16="http://schemas.microsoft.com/office/drawing/2014/main" id="{63167823-5A00-40BF-87D3-D044A3F60710}"/>
                </a:ext>
              </a:extLst>
            </p:cNvPr>
            <p:cNvSpPr txBox="1"/>
            <p:nvPr/>
          </p:nvSpPr>
          <p:spPr>
            <a:xfrm>
              <a:off x="1090746" y="-73532"/>
              <a:ext cx="2686267" cy="4756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21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The output layer:</a:t>
              </a:r>
              <a:endParaRPr lang="zh-TW" altLang="en-US" sz="2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="" xmlns:a16="http://schemas.microsoft.com/office/drawing/2014/main" id="{3A9EDE24-EC33-4E83-8CBC-74CBF36D1415}"/>
                    </a:ext>
                  </a:extLst>
                </p:cNvPr>
                <p:cNvSpPr txBox="1"/>
                <p:nvPr/>
              </p:nvSpPr>
              <p:spPr>
                <a:xfrm>
                  <a:off x="-262755" y="543759"/>
                  <a:ext cx="5904318" cy="123158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i="1" dirty="0" smtClean="0"/>
                          <m:t>f</m:t>
                        </m:r>
                        <m:r>
                          <m:rPr>
                            <m:nor/>
                          </m:rPr>
                          <a:rPr lang="en-US" altLang="zh-TW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TW" b="1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TW" i="1" baseline="3000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altLang="zh-TW" dirty="0" smtClean="0"/>
                          <m:t>,</m:t>
                        </m:r>
                        <m:sSubSup>
                          <m:sSubSupPr>
                            <m:ctrlPr>
                              <a:rPr lang="zh-TW" altLang="zh-TW" i="1" kern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altLang="zh-TW" i="1" kern="10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i="1" kern="100"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dirty="0"/>
                          <m:t>,</m:t>
                        </m:r>
                        <m:sSubSup>
                          <m:sSubSupPr>
                            <m:ctrlPr>
                              <a:rPr lang="zh-TW" altLang="zh-TW" i="1" kern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altLang="zh-TW" b="1" kern="10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TW" i="1" kern="100"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dirty="0">
                            <a:sym typeface="Symbol"/>
                          </a:rPr>
                          <m:t>,</m:t>
                        </m:r>
                        <m:sSubSup>
                          <m:sSubSupPr>
                            <m:ctrlPr>
                              <a:rPr lang="zh-TW" altLang="zh-TW" i="1" kern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altLang="zh-TW" b="1" kern="10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altLang="zh-TW" i="1" kern="100">
                                <a:latin typeface="Cambria Math"/>
                              </a:rPr>
                              <m:t>𝐻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dirty="0">
                            <a:sym typeface="Symbol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altLang="zh-TW" b="1" dirty="0"/>
                          <m:t>W</m:t>
                        </m:r>
                        <m:r>
                          <m:rPr>
                            <m:nor/>
                          </m:rPr>
                          <a:rPr lang="en-GB" altLang="zh-TW" i="1" baseline="300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sSubSup>
                          <m:sSub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altLang="zh-TW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A9EDE24-EC33-4E83-8CBC-74CBF36D1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55" y="543759"/>
                  <a:ext cx="5904318" cy="1231587"/>
                </a:xfrm>
                <a:prstGeom prst="round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805C9F45-FDD4-43E0-9A30-D5FA081F99A1}"/>
              </a:ext>
            </a:extLst>
          </p:cNvPr>
          <p:cNvSpPr/>
          <p:nvPr/>
        </p:nvSpPr>
        <p:spPr>
          <a:xfrm>
            <a:off x="347129" y="3094398"/>
            <a:ext cx="4032448" cy="83213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TW" sz="195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75AA101C-B1C3-4757-B7BD-DDCB633C5D8C}"/>
              </a:ext>
            </a:extLst>
          </p:cNvPr>
          <p:cNvSpPr/>
          <p:nvPr/>
        </p:nvSpPr>
        <p:spPr>
          <a:xfrm>
            <a:off x="347129" y="3913152"/>
            <a:ext cx="4032448" cy="920288"/>
          </a:xfrm>
          <a:prstGeom prst="rect">
            <a:avLst/>
          </a:prstGeom>
          <a:solidFill>
            <a:srgbClr val="FCC818">
              <a:alpha val="29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TW" sz="195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="" xmlns:a16="http://schemas.microsoft.com/office/drawing/2014/main" id="{DDA4EADE-0181-461D-8BCA-EC9A4834C390}"/>
              </a:ext>
            </a:extLst>
          </p:cNvPr>
          <p:cNvSpPr/>
          <p:nvPr/>
        </p:nvSpPr>
        <p:spPr>
          <a:xfrm>
            <a:off x="1945167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1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="" xmlns:a16="http://schemas.microsoft.com/office/drawing/2014/main" id="{F926C210-8555-446A-B655-E92FBD38FB31}"/>
              </a:ext>
            </a:extLst>
          </p:cNvPr>
          <p:cNvSpPr/>
          <p:nvPr/>
        </p:nvSpPr>
        <p:spPr>
          <a:xfrm>
            <a:off x="2665465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2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="" xmlns:a16="http://schemas.microsoft.com/office/drawing/2014/main" id="{8C0585A1-A84C-4E64-BB0F-A9994A604BFA}"/>
              </a:ext>
            </a:extLst>
          </p:cNvPr>
          <p:cNvSpPr/>
          <p:nvPr/>
        </p:nvSpPr>
        <p:spPr>
          <a:xfrm>
            <a:off x="3660139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i="1" dirty="0">
                <a:solidFill>
                  <a:prstClr val="black"/>
                </a:solidFill>
              </a:rPr>
              <a:t>p</a:t>
            </a:r>
            <a:endParaRPr lang="zh-TW" altLang="en-US" sz="3300" i="1" dirty="0">
              <a:solidFill>
                <a:prstClr val="black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DFFDB881-52CF-4019-A390-61D15AE6B2DB}"/>
              </a:ext>
            </a:extLst>
          </p:cNvPr>
          <p:cNvSpPr txBox="1"/>
          <p:nvPr/>
        </p:nvSpPr>
        <p:spPr>
          <a:xfrm>
            <a:off x="3214606" y="397783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prstClr val="black"/>
                </a:solidFill>
              </a:rPr>
              <a:t>…</a:t>
            </a:r>
            <a:endParaRPr lang="zh-TW" altLang="en-US" sz="3000" dirty="0">
              <a:solidFill>
                <a:prstClr val="black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="" xmlns:a16="http://schemas.microsoft.com/office/drawing/2014/main" id="{81F46AC4-C663-41E2-9A83-4A6FCA0E1319}"/>
              </a:ext>
            </a:extLst>
          </p:cNvPr>
          <p:cNvSpPr/>
          <p:nvPr/>
        </p:nvSpPr>
        <p:spPr>
          <a:xfrm>
            <a:off x="2792328" y="3186750"/>
            <a:ext cx="612161" cy="609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i="1" dirty="0">
                <a:solidFill>
                  <a:prstClr val="black"/>
                </a:solidFill>
              </a:rPr>
              <a:t>l</a:t>
            </a:r>
            <a:endParaRPr lang="zh-TW" altLang="en-US" sz="3300" i="1" dirty="0">
              <a:solidFill>
                <a:prstClr val="black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="" xmlns:a16="http://schemas.microsoft.com/office/drawing/2014/main" id="{9B53605F-7685-49F8-ACFD-3C438489F589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H="1" flipV="1">
            <a:off x="3098413" y="3796350"/>
            <a:ext cx="867815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="" xmlns:a16="http://schemas.microsoft.com/office/drawing/2014/main" id="{91131A52-9C47-403D-A8A6-15157350642F}"/>
              </a:ext>
            </a:extLst>
          </p:cNvPr>
          <p:cNvCxnSpPr>
            <a:stCxn id="46" idx="0"/>
            <a:endCxn id="49" idx="4"/>
          </p:cNvCxnSpPr>
          <p:nvPr/>
        </p:nvCxnSpPr>
        <p:spPr>
          <a:xfrm flipV="1">
            <a:off x="2971517" y="3796350"/>
            <a:ext cx="126870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="" xmlns:a16="http://schemas.microsoft.com/office/drawing/2014/main" id="{4605186C-2448-45EC-ADA3-0F7A1171B5F7}"/>
              </a:ext>
            </a:extLst>
          </p:cNvPr>
          <p:cNvCxnSpPr>
            <a:stCxn id="45" idx="0"/>
            <a:endCxn id="49" idx="4"/>
          </p:cNvCxnSpPr>
          <p:nvPr/>
        </p:nvCxnSpPr>
        <p:spPr>
          <a:xfrm flipV="1">
            <a:off x="2250995" y="3796350"/>
            <a:ext cx="847403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="" xmlns:a16="http://schemas.microsoft.com/office/drawing/2014/main" id="{5D020A7E-6740-4DBA-A332-B04D24EE94D2}"/>
                  </a:ext>
                </a:extLst>
              </p:cNvPr>
              <p:cNvSpPr txBox="1"/>
              <p:nvPr/>
            </p:nvSpPr>
            <p:spPr>
              <a:xfrm>
                <a:off x="339574" y="4933293"/>
                <a:ext cx="7760818" cy="15626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64160" marR="93980" lvl="0" indent="-243840" fontAlgn="auto">
                  <a:spcBef>
                    <a:spcPts val="0"/>
                  </a:spcBef>
                  <a:spcAft>
                    <a:spcPts val="600"/>
                  </a:spcAft>
                  <a:tabLst>
                    <a:tab pos="507873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6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6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loss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;</m:t>
                      </m:r>
                    </m:oMath>
                  </m:oMathPara>
                </a14:m>
                <a:endParaRPr lang="en-US" altLang="zh-TW" sz="1600" dirty="0">
                  <a:solidFill>
                    <a:schemeClr val="tx1"/>
                  </a:solidFill>
                </a:endParaRPr>
              </a:p>
              <a:p>
                <a:pPr marR="93980" lvl="0" indent="20638" fontAlgn="auto">
                  <a:spcBef>
                    <a:spcPts val="0"/>
                  </a:spcBef>
                  <a:spcAft>
                    <a:spcPts val="600"/>
                  </a:spcAft>
                  <a:tabLst>
                    <a:tab pos="507873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6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6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</m:t>
                      </m:r>
                      <m:sSup>
                        <m:sSup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6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loss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function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with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regularization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term</m:t>
                      </m:r>
                      <m:r>
                        <m:rPr>
                          <m:nor/>
                        </m:rPr>
                        <a:rPr lang="en-US" altLang="zh-TW" sz="1600" dirty="0"/>
                        <m:t>.</m:t>
                      </m:r>
                    </m:oMath>
                  </m:oMathPara>
                </a14:m>
                <a:endParaRPr lang="zh-TW" altLang="zh-TW" sz="1600" dirty="0">
                  <a:latin typeface="Times New Roman"/>
                  <a:ea typeface="新細明體"/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020A7E-6740-4DBA-A332-B04D24EE9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4" y="4933293"/>
                <a:ext cx="7760818" cy="1562697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="" xmlns:a16="http://schemas.microsoft.com/office/drawing/2014/main" id="{47D599C3-655E-4063-A1FA-4A3B4CD44BB5}"/>
              </a:ext>
            </a:extLst>
          </p:cNvPr>
          <p:cNvSpPr txBox="1"/>
          <p:nvPr/>
        </p:nvSpPr>
        <p:spPr>
          <a:xfrm>
            <a:off x="6156176" y="455733"/>
            <a:ext cx="2808312" cy="315469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The forward operation setting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F8E55CF-ACC6-4B29-9722-046D1A48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038"/>
            <a:ext cx="7886700" cy="1132077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The learning goal</a:t>
            </a:r>
            <a:r>
              <a:rPr lang="zh-TW" altLang="en-US" b="1" dirty="0"/>
              <a:t> </a:t>
            </a:r>
            <a:r>
              <a:rPr lang="en-US" altLang="zh-TW" b="1" dirty="0"/>
              <a:t>of the </a:t>
            </a:r>
            <a:r>
              <a:rPr lang="en-US" altLang="zh-TW" b="1" i="1" dirty="0"/>
              <a:t>n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stage</a:t>
            </a:r>
            <a:endParaRPr lang="zh-TW" altLang="en-US" b="1" dirty="0"/>
          </a:p>
        </p:txBody>
      </p:sp>
      <p:grpSp>
        <p:nvGrpSpPr>
          <p:cNvPr id="91" name="群組 90">
            <a:extLst>
              <a:ext uri="{FF2B5EF4-FFF2-40B4-BE49-F238E27FC236}">
                <a16:creationId xmlns="" xmlns:a16="http://schemas.microsoft.com/office/drawing/2014/main" id="{6EAF93E0-325E-4ECC-8C85-F2E09ED4A3DE}"/>
              </a:ext>
            </a:extLst>
          </p:cNvPr>
          <p:cNvGrpSpPr/>
          <p:nvPr/>
        </p:nvGrpSpPr>
        <p:grpSpPr>
          <a:xfrm>
            <a:off x="990831" y="2933556"/>
            <a:ext cx="4146105" cy="1050486"/>
            <a:chOff x="1193369" y="3602649"/>
            <a:chExt cx="4146105" cy="1050486"/>
          </a:xfrm>
        </p:grpSpPr>
        <p:cxnSp>
          <p:nvCxnSpPr>
            <p:cNvPr id="92" name="直線單箭頭接點 5">
              <a:extLst>
                <a:ext uri="{FF2B5EF4-FFF2-40B4-BE49-F238E27FC236}">
                  <a16:creationId xmlns="" xmlns:a16="http://schemas.microsoft.com/office/drawing/2014/main" id="{35BE08A9-E8F4-4C7A-951D-9C667F6F14A4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="" xmlns:a16="http://schemas.microsoft.com/office/drawing/2014/main" id="{A5AEFE6A-84C3-4457-8F45-5B418E36D610}"/>
                </a:ext>
              </a:extLst>
            </p:cNvPr>
            <p:cNvSpPr txBox="1"/>
            <p:nvPr/>
          </p:nvSpPr>
          <p:spPr>
            <a:xfrm>
              <a:off x="3719593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="" xmlns:a16="http://schemas.microsoft.com/office/drawing/2014/main" id="{0688C7D6-D115-4615-9C60-F6CB53DBB539}"/>
                </a:ext>
              </a:extLst>
            </p:cNvPr>
            <p:cNvSpPr txBox="1"/>
            <p:nvPr/>
          </p:nvSpPr>
          <p:spPr>
            <a:xfrm>
              <a:off x="2739241" y="40959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="" xmlns:a16="http://schemas.microsoft.com/office/drawing/2014/main" id="{E87B21C5-7953-4904-A3B8-A46144F82D42}"/>
                </a:ext>
              </a:extLst>
            </p:cNvPr>
            <p:cNvSpPr txBox="1"/>
            <p:nvPr/>
          </p:nvSpPr>
          <p:spPr>
            <a:xfrm>
              <a:off x="33256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="" xmlns:a16="http://schemas.microsoft.com/office/drawing/2014/main" id="{B40B0341-33FE-446B-B1D2-19833B153201}"/>
                </a:ext>
              </a:extLst>
            </p:cNvPr>
            <p:cNvSpPr txBox="1"/>
            <p:nvPr/>
          </p:nvSpPr>
          <p:spPr>
            <a:xfrm>
              <a:off x="3478078" y="41011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="" xmlns:a16="http://schemas.microsoft.com/office/drawing/2014/main" id="{55B92F98-66CD-45CC-9CA3-85FD1D546A65}"/>
                </a:ext>
              </a:extLst>
            </p:cNvPr>
            <p:cNvSpPr txBox="1"/>
            <p:nvPr/>
          </p:nvSpPr>
          <p:spPr>
            <a:xfrm>
              <a:off x="1883283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="" xmlns:a16="http://schemas.microsoft.com/office/drawing/2014/main" id="{67D4BB16-D013-4113-823B-03D797137298}"/>
                </a:ext>
              </a:extLst>
            </p:cNvPr>
            <p:cNvSpPr txBox="1"/>
            <p:nvPr/>
          </p:nvSpPr>
          <p:spPr>
            <a:xfrm>
              <a:off x="2276047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="" xmlns:a16="http://schemas.microsoft.com/office/drawing/2014/main" id="{6DB9D560-1875-4F7F-A7FE-7BD63572EA82}"/>
                </a:ext>
              </a:extLst>
            </p:cNvPr>
            <p:cNvSpPr txBox="1"/>
            <p:nvPr/>
          </p:nvSpPr>
          <p:spPr>
            <a:xfrm>
              <a:off x="2490422" y="410188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="" xmlns:a16="http://schemas.microsoft.com/office/drawing/2014/main" id="{1635DD29-7FBD-4E90-9A16-C1473219ACCE}"/>
                </a:ext>
              </a:extLst>
            </p:cNvPr>
            <p:cNvSpPr txBox="1"/>
            <p:nvPr/>
          </p:nvSpPr>
          <p:spPr>
            <a:xfrm>
              <a:off x="1426248" y="40959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01" name="弧形接點 18">
              <a:extLst>
                <a:ext uri="{FF2B5EF4-FFF2-40B4-BE49-F238E27FC236}">
                  <a16:creationId xmlns="" xmlns:a16="http://schemas.microsoft.com/office/drawing/2014/main" id="{7CE69C8D-CC2D-457D-96AC-DEA7B0AC2E85}"/>
                </a:ext>
              </a:extLst>
            </p:cNvPr>
            <p:cNvCxnSpPr/>
            <p:nvPr/>
          </p:nvCxnSpPr>
          <p:spPr>
            <a:xfrm rot="16200000" flipH="1">
              <a:off x="2349828" y="3951220"/>
              <a:ext cx="464020" cy="1970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弧形接點 20">
              <a:extLst>
                <a:ext uri="{FF2B5EF4-FFF2-40B4-BE49-F238E27FC236}">
                  <a16:creationId xmlns="" xmlns:a16="http://schemas.microsoft.com/office/drawing/2014/main" id="{95F0B788-89B3-4BC2-927E-04D22AA1AF1C}"/>
                </a:ext>
              </a:extLst>
            </p:cNvPr>
            <p:cNvCxnSpPr/>
            <p:nvPr/>
          </p:nvCxnSpPr>
          <p:spPr>
            <a:xfrm rot="5400000">
              <a:off x="2792022" y="3962971"/>
              <a:ext cx="420727" cy="2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="" xmlns:a16="http://schemas.microsoft.com/office/drawing/2014/main" id="{B68BE458-9D59-4140-8E6D-7EAE5500EB1D}"/>
                    </a:ext>
                  </a:extLst>
                </p:cNvPr>
                <p:cNvSpPr/>
                <p:nvPr/>
              </p:nvSpPr>
              <p:spPr>
                <a:xfrm>
                  <a:off x="2910492" y="3602649"/>
                  <a:ext cx="39536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TW" sz="1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sz="1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68BE458-9D59-4140-8E6D-7EAE5500E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492" y="3602649"/>
                  <a:ext cx="395365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="" xmlns:a16="http://schemas.microsoft.com/office/drawing/2014/main" id="{C9803110-B5AA-4049-9C87-5DFDCEAB6EA9}"/>
                    </a:ext>
                  </a:extLst>
                </p:cNvPr>
                <p:cNvSpPr/>
                <p:nvPr/>
              </p:nvSpPr>
              <p:spPr>
                <a:xfrm>
                  <a:off x="2307044" y="3602649"/>
                  <a:ext cx="39036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TW" altLang="el-GR" sz="1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sz="1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9803110-B5AA-4049-9C87-5DFDCEAB6E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044" y="3602649"/>
                  <a:ext cx="39036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="" xmlns:a16="http://schemas.microsoft.com/office/drawing/2014/main" id="{F88A0DD2-C685-4907-89F5-83CAFB1E5A24}"/>
                    </a:ext>
                  </a:extLst>
                </p:cNvPr>
                <p:cNvSpPr/>
                <p:nvPr/>
              </p:nvSpPr>
              <p:spPr>
                <a:xfrm>
                  <a:off x="3963776" y="4393769"/>
                  <a:ext cx="1375698" cy="2593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1050" i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TW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1050" b="1" dirty="0"/>
                          <m:t>x</m:t>
                        </m:r>
                        <m:r>
                          <m:rPr>
                            <m:nor/>
                          </m:rPr>
                          <a:rPr lang="en-US" altLang="zh-TW" sz="1050" i="1" baseline="30000" dirty="0"/>
                          <m:t>c</m:t>
                        </m:r>
                        <m:r>
                          <m:rPr>
                            <m:nor/>
                          </m:rPr>
                          <a:rPr lang="en-US" altLang="zh-TW" sz="1050" dirty="0"/>
                          <m:t>,</m:t>
                        </m:r>
                        <m:sSubSup>
                          <m:sSubSupPr>
                            <m:ctrlPr>
                              <a:rPr lang="zh-TW" altLang="zh-TW" sz="1050" i="1" kern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altLang="zh-TW" sz="1050" i="1" kern="10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050" i="1" kern="10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sz="1050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1050" i="1" kern="100"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050" dirty="0"/>
                          <m:t>,</m:t>
                        </m:r>
                        <m:sSubSup>
                          <m:sSubSupPr>
                            <m:ctrlPr>
                              <a:rPr lang="zh-TW" altLang="zh-TW" sz="1050" i="1" kern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altLang="zh-TW" sz="1050" b="1" kern="10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sz="1050" i="1" kern="100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TW" sz="1050" i="1" kern="100"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050" dirty="0">
                            <a:sym typeface="Symbol"/>
                          </a:rPr>
                          <m:t>,</m:t>
                        </m:r>
                        <m:sSubSup>
                          <m:sSubSupPr>
                            <m:ctrlPr>
                              <a:rPr lang="zh-TW" altLang="zh-TW" sz="1050" i="1" kern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altLang="zh-TW" sz="1050" b="1" kern="10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sz="1050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altLang="zh-TW" sz="1050" i="1" kern="100">
                                <a:latin typeface="Cambria Math"/>
                              </a:rPr>
                              <m:t>𝐻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050" dirty="0">
                            <a:sym typeface="Symbol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altLang="zh-TW" sz="1050" b="1" dirty="0"/>
                          <m:t>W</m:t>
                        </m:r>
                        <m:r>
                          <m:rPr>
                            <m:nor/>
                          </m:rPr>
                          <a:rPr lang="en-GB" altLang="zh-TW" sz="1050" i="1" baseline="300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TW" sz="1050" dirty="0"/>
                          <m:t>)</m:t>
                        </m:r>
                      </m:oMath>
                    </m:oMathPara>
                  </a14:m>
                  <a:endParaRPr kumimoji="0" lang="zh-TW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F88A0DD2-C685-4907-89F5-83CAFB1E5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6" y="4393769"/>
                  <a:ext cx="1375698" cy="2593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" name="矩形圖說文字 7">
            <a:extLst>
              <a:ext uri="{FF2B5EF4-FFF2-40B4-BE49-F238E27FC236}">
                <a16:creationId xmlns="" xmlns:a16="http://schemas.microsoft.com/office/drawing/2014/main" id="{92BA92F9-ED9A-4080-91FA-65CA012ED082}"/>
              </a:ext>
            </a:extLst>
          </p:cNvPr>
          <p:cNvSpPr/>
          <p:nvPr/>
        </p:nvSpPr>
        <p:spPr>
          <a:xfrm>
            <a:off x="5607710" y="3361004"/>
            <a:ext cx="2887125" cy="618479"/>
          </a:xfrm>
          <a:prstGeom prst="wedgeRectCallout">
            <a:avLst>
              <a:gd name="adj1" fmla="val 1707"/>
              <a:gd name="adj2" fmla="val 225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learning goal: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SeC</a:t>
            </a:r>
            <a:r>
              <a:rPr lang="en-US" altLang="zh-TW" sz="1600" i="1" baseline="-250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</a:t>
            </a:r>
            <a:r>
              <a:rPr lang="en-US" altLang="zh-TW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   </a:t>
            </a:r>
            <a:r>
              <a:rPr lang="en-US" altLang="zh-TW" sz="1600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l</a:t>
            </a:r>
            <a:r>
              <a:rPr lang="en-US" altLang="zh-TW" sz="16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 </a:t>
            </a:r>
            <a:endParaRPr lang="zh-TW" altLang="en-US" sz="1600" dirty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109" name="投影片編號版面配置區 1">
            <a:extLst>
              <a:ext uri="{FF2B5EF4-FFF2-40B4-BE49-F238E27FC236}">
                <a16:creationId xmlns="" xmlns:a16="http://schemas.microsoft.com/office/drawing/2014/main" id="{2333244F-6DEB-439D-A488-830636CC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="" xmlns:a16="http://schemas.microsoft.com/office/drawing/2014/main" id="{728D38B8-9A99-454C-B0C4-2C205A3B8143}"/>
                  </a:ext>
                </a:extLst>
              </p:cNvPr>
              <p:cNvSpPr txBox="1"/>
              <p:nvPr/>
            </p:nvSpPr>
            <p:spPr>
              <a:xfrm>
                <a:off x="1296824" y="2164075"/>
                <a:ext cx="3530428" cy="346758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rPr>
                  <a:t>x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600" i="1" dirty="0"/>
                      <m:t>f</m:t>
                    </m:r>
                    <m:r>
                      <m:rPr>
                        <m:nor/>
                      </m:rPr>
                      <a:rPr lang="en-US" altLang="zh-TW" sz="1600" dirty="0"/>
                      <m:t>(</m:t>
                    </m:r>
                    <m:r>
                      <m:rPr>
                        <m:nor/>
                      </m:rPr>
                      <a:rPr lang="en-US" altLang="zh-TW" sz="1600" b="1" dirty="0"/>
                      <m:t>x</m:t>
                    </m:r>
                    <m:r>
                      <m:rPr>
                        <m:nor/>
                      </m:rPr>
                      <a:rPr lang="en-US" altLang="zh-TW" sz="16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1600" dirty="0"/>
                      <m:t>,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1600" i="1" kern="1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kern="100" smtClean="0">
                            <a:latin typeface="Cambria Math"/>
                          </a:rPr>
                          <m:t>𝑙</m:t>
                        </m:r>
                        <m:r>
                          <a:rPr lang="en-US" altLang="zh-TW" sz="16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/>
                      <m:t>,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16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 b="0" i="1" kern="100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TW" sz="16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>
                        <a:sym typeface="Symbol"/>
                      </a:rPr>
                      <m:t>,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16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altLang="zh-TW" sz="1600" i="1" kern="100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>
                        <a:sym typeface="Symbol"/>
                      </a:rPr>
                      <m:t>,</m:t>
                    </m:r>
                    <m:r>
                      <m:rPr>
                        <m:nor/>
                      </m:rPr>
                      <a:rPr lang="en-GB" altLang="zh-TW" sz="1600" b="1" dirty="0"/>
                      <m:t>W</m:t>
                    </m:r>
                    <m:r>
                      <m:rPr>
                        <m:nor/>
                      </m:rPr>
                      <a:rPr lang="en-GB" altLang="zh-TW" sz="1600" i="1" baseline="30000" dirty="0"/>
                      <m:t>H</m:t>
                    </m:r>
                    <m:r>
                      <m:rPr>
                        <m:nor/>
                      </m:rPr>
                      <a:rPr lang="en-US" altLang="zh-TW" sz="1600" dirty="0"/>
                      <m:t>)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8D38B8-9A99-454C-B0C4-2C205A3B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24" y="2164075"/>
                <a:ext cx="3530428" cy="346758"/>
              </a:xfrm>
              <a:prstGeom prst="rect">
                <a:avLst/>
              </a:prstGeom>
              <a:blipFill rotWithShape="1">
                <a:blip r:embed="rId8"/>
                <a:stretch>
                  <a:fillRect l="-1036" t="-3509" b="-21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="" xmlns:a16="http://schemas.microsoft.com/office/drawing/2014/main" id="{A2E62448-3CA3-6047-BFEC-444956323D86}"/>
                  </a:ext>
                </a:extLst>
              </p:cNvPr>
              <p:cNvSpPr txBox="1"/>
              <p:nvPr/>
            </p:nvSpPr>
            <p:spPr>
              <a:xfrm>
                <a:off x="1286363" y="2525148"/>
                <a:ext cx="3534750" cy="346758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o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sym typeface="Wingdings" panose="05000000000000000000" pitchFamily="2" charset="2"/>
                  </a:rPr>
                  <a:t>:</a:t>
                </a:r>
                <a:r>
                  <a:rPr kumimoji="0" lang="zh-TW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600" i="1" dirty="0"/>
                      <m:t>f</m:t>
                    </m:r>
                    <m:r>
                      <m:rPr>
                        <m:nor/>
                      </m:rPr>
                      <a:rPr lang="en-US" altLang="zh-TW" sz="1600" dirty="0"/>
                      <m:t>(</m:t>
                    </m:r>
                    <m:r>
                      <m:rPr>
                        <m:nor/>
                      </m:rPr>
                      <a:rPr lang="en-US" altLang="zh-TW" sz="1600" b="1" dirty="0"/>
                      <m:t>x</m:t>
                    </m:r>
                    <m:r>
                      <m:rPr>
                        <m:nor/>
                      </m:rPr>
                      <a:rPr lang="en-US" altLang="zh-TW" sz="16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1600" dirty="0"/>
                      <m:t>,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1600" i="1" kern="1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600" i="1" kern="100">
                            <a:latin typeface="Cambria Math"/>
                          </a:rPr>
                          <m:t>𝑙</m:t>
                        </m:r>
                        <m:r>
                          <a:rPr lang="en-US" altLang="zh-TW" sz="16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6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/>
                      <m:t>,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16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 i="1" kern="10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TW" sz="16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>
                        <a:sym typeface="Symbol"/>
                      </a:rPr>
                      <m:t>,</m:t>
                    </m:r>
                    <m:sSubSup>
                      <m:sSubSupPr>
                        <m:ctrlPr>
                          <a:rPr lang="zh-TW" altLang="zh-TW" sz="16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16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6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altLang="zh-TW" sz="1600" i="1" kern="100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600" dirty="0">
                        <a:sym typeface="Symbol"/>
                      </a:rPr>
                      <m:t>,</m:t>
                    </m:r>
                    <m:r>
                      <m:rPr>
                        <m:nor/>
                      </m:rPr>
                      <a:rPr lang="en-GB" altLang="zh-TW" sz="1600" b="1" dirty="0"/>
                      <m:t>W</m:t>
                    </m:r>
                    <m:r>
                      <m:rPr>
                        <m:nor/>
                      </m:rPr>
                      <a:rPr lang="en-GB" altLang="zh-TW" sz="1600" i="1" baseline="30000" dirty="0"/>
                      <m:t>H</m:t>
                    </m:r>
                    <m:r>
                      <m:rPr>
                        <m:nor/>
                      </m:rPr>
                      <a:rPr lang="en-US" altLang="zh-TW" sz="1600" dirty="0"/>
                      <m:t>)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 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2E62448-3CA3-6047-BFEC-444956323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363" y="2525148"/>
                <a:ext cx="3534750" cy="346758"/>
              </a:xfrm>
              <a:prstGeom prst="rect">
                <a:avLst/>
              </a:prstGeom>
              <a:blipFill rotWithShape="1">
                <a:blip r:embed="rId9"/>
                <a:stretch>
                  <a:fillRect l="-862" t="-3509" b="-21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="" xmlns:a16="http://schemas.microsoft.com/office/drawing/2014/main" id="{4769753A-2B32-214B-B019-68BC2F7AC6AB}"/>
                  </a:ext>
                </a:extLst>
              </p:cNvPr>
              <p:cNvSpPr/>
              <p:nvPr/>
            </p:nvSpPr>
            <p:spPr>
              <a:xfrm>
                <a:off x="1286363" y="1700808"/>
                <a:ext cx="5757090" cy="369296"/>
              </a:xfrm>
              <a:prstGeom prst="rect">
                <a:avLst/>
              </a:prstGeom>
            </p:spPr>
            <p:txBody>
              <a:bodyPr wrap="square" lIns="121885" tIns="60942" rIns="121885" bIns="60942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600" i="1" kern="10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 kern="1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1600" b="0" i="1" kern="100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GB" altLang="zh-TW" sz="1600" i="1" kern="100"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1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𝒍</m:t>
                        </m:r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6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600" i="1" kern="1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1600" b="0" i="1" kern="100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GB" altLang="zh-TW" sz="1600" i="1" kern="100"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-1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∀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  <m:r>
                      <a:rPr kumimoji="0" lang="en-US" altLang="zh-TW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𝑐</m:t>
                    </m:r>
                    <m:r>
                      <a:rPr kumimoji="0" lang="en-US" altLang="zh-TW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𝒍</m:t>
                        </m:r>
                        <m:r>
                          <a:rPr kumimoji="0" lang="en-US" altLang="zh-TW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(</a:t>
                </a:r>
                <a:r>
                  <a:rPr kumimoji="0" lang="en-US" altLang="zh-TW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);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6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b="1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TW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</a:t>
                </a:r>
                <a:r>
                  <a:rPr lang="en-US" altLang="zh-TW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600" b="1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TW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)</a:t>
                </a:r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769753A-2B32-214B-B019-68BC2F7A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363" y="1700808"/>
                <a:ext cx="5757090" cy="369296"/>
              </a:xfrm>
              <a:prstGeom prst="rect">
                <a:avLst/>
              </a:prstGeom>
              <a:blipFill>
                <a:blip r:embed="rId10"/>
                <a:stretch>
                  <a:fillRect t="-163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="" xmlns:a16="http://schemas.microsoft.com/office/drawing/2014/main" id="{D0917133-06DC-4125-8E0C-C530DFC6122B}"/>
                  </a:ext>
                </a:extLst>
              </p:cNvPr>
              <p:cNvSpPr txBox="1"/>
              <p:nvPr/>
            </p:nvSpPr>
            <p:spPr>
              <a:xfrm>
                <a:off x="5530574" y="2207231"/>
                <a:ext cx="2523056" cy="6531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l-GR" altLang="zh-TW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α</m:t>
                          </m:r>
                        </m:e>
                        <m:sub>
                          <m:r>
                            <a:rPr kumimoji="0" lang="en-US" altLang="zh-TW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</m:sSub>
                      <m:r>
                        <a:rPr kumimoji="0" lang="en-US" altLang="zh-TW" sz="1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zh-TW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m:t> </m:t>
                      </m:r>
                      <m:func>
                        <m:funcPr>
                          <m:ctrlPr>
                            <a:rPr kumimoji="0" lang="en-US" altLang="zh-TW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TW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TW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0" lang="en-US" altLang="zh-TW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zh-TW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0" lang="en-US" altLang="zh-TW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kumimoji="0" lang="en-US" altLang="zh-TW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TW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(</m:t>
                              </m:r>
                              <m:r>
                                <a:rPr kumimoji="0" lang="en-US" altLang="zh-TW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0" lang="en-US" altLang="zh-TW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TW" sz="1200" i="1" dirty="0">
                              <a:solidFill>
                                <a:schemeClr val="tx1"/>
                              </a:solidFill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1200" b="1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TW" sz="1200" i="1" baseline="30000" dirty="0">
                              <a:solidFill>
                                <a:schemeClr val="tx1"/>
                              </a:solidFill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altLang="zh-TW" sz="12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TW" sz="1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2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altLang="zh-TW" sz="1200" b="1" kern="1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TW" sz="12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>
                              <a:solidFill>
                                <a:schemeClr val="tx1"/>
                              </a:solidFill>
                              <a:sym typeface="Symbol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altLang="zh-TW" sz="1200" b="1" kern="1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altLang="zh-TW" sz="1200" i="1" kern="1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>
                              <a:solidFill>
                                <a:schemeClr val="tx1"/>
                              </a:solidFill>
                              <a:sym typeface="Symbol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altLang="zh-TW" sz="1200" b="1" dirty="0">
                              <a:solidFill>
                                <a:schemeClr val="tx1"/>
                              </a:solidFill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GB" altLang="zh-TW" sz="1200" i="1" baseline="30000" dirty="0">
                              <a:solidFill>
                                <a:schemeClr val="tx1"/>
                              </a:solidFill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altLang="zh-TW" sz="12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TW" altLang="el-GR" sz="1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kumimoji="0" lang="en-US" altLang="zh-TW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=</a:t>
                </a:r>
                <a:r>
                  <a:rPr kumimoji="0" lang="zh-TW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TW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TW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TW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altLang="zh-TW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0" lang="en-US" altLang="zh-TW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0" lang="en-US" altLang="zh-TW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kumimoji="0" lang="en-US" altLang="zh-TW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kumimoji="0" lang="en-US" altLang="zh-TW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TW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(</m:t>
                            </m:r>
                            <m:r>
                              <a:rPr kumimoji="0" lang="en-US" altLang="zh-TW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𝑛</m:t>
                            </m:r>
                            <m:r>
                              <a:rPr kumimoji="0" lang="en-US" altLang="zh-TW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zh-TW" sz="1200" i="1" dirty="0">
                            <a:solidFill>
                              <a:schemeClr val="tx1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TW" sz="12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1200" b="1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TW" sz="1200" i="1" baseline="30000" dirty="0">
                            <a:solidFill>
                              <a:schemeClr val="tx1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TW" sz="1200" dirty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bSup>
                          <m:sSubSupPr>
                            <m:ctrlPr>
                              <a:rPr lang="zh-TW" altLang="zh-TW" sz="1200" i="1" kern="1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altLang="zh-TW" sz="1200" i="1" kern="1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200" i="1" kern="1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sz="1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1200" i="1" kern="1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200" dirty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bSup>
                          <m:sSubSupPr>
                            <m:ctrlPr>
                              <a:rPr lang="zh-TW" altLang="zh-TW" sz="1200" i="1" kern="1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altLang="zh-TW" sz="1200" b="1" kern="1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sz="1200" i="1" kern="1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TW" sz="1200" i="1" kern="1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200" dirty="0">
                            <a:solidFill>
                              <a:schemeClr val="tx1"/>
                            </a:solidFill>
                            <a:sym typeface="Symbol"/>
                          </a:rPr>
                          <m:t>,</m:t>
                        </m:r>
                        <m:sSubSup>
                          <m:sSubSupPr>
                            <m:ctrlPr>
                              <a:rPr lang="zh-TW" altLang="zh-TW" sz="1200" i="1" kern="1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altLang="zh-TW" sz="1200" b="1" kern="1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sz="1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altLang="zh-TW" sz="1200" i="1" kern="1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sz="1200" dirty="0">
                            <a:solidFill>
                              <a:schemeClr val="tx1"/>
                            </a:solidFill>
                            <a:sym typeface="Symbol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altLang="zh-TW" sz="1200" b="1" dirty="0">
                            <a:solidFill>
                              <a:schemeClr val="tx1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GB" altLang="zh-TW" sz="1200" i="1" baseline="30000" dirty="0">
                            <a:solidFill>
                              <a:schemeClr val="tx1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zh-TW" sz="1200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func>
                  </m:oMath>
                </a14:m>
                <a:endPara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917133-06DC-4125-8E0C-C530DFC6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74" y="2207231"/>
                <a:ext cx="2523056" cy="65319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9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86604"/>
                <a:ext cx="9144000" cy="116382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3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:r>
                  <a:rPr lang="en-US" altLang="zh-TW" sz="3600" b="1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3600" b="1" i="1" dirty="0"/>
                      <m:t>f</m:t>
                    </m:r>
                    <m:r>
                      <m:rPr>
                        <m:nor/>
                      </m:rPr>
                      <a:rPr lang="en-US" altLang="zh-TW" sz="3600" dirty="0"/>
                      <m:t>(</m:t>
                    </m:r>
                    <m:r>
                      <m:rPr>
                        <m:nor/>
                      </m:rPr>
                      <a:rPr lang="en-US" altLang="zh-TW" sz="3600" b="1" dirty="0"/>
                      <m:t>x</m:t>
                    </m:r>
                    <m:r>
                      <m:rPr>
                        <m:nor/>
                      </m:rPr>
                      <a:rPr lang="en-US" altLang="zh-TW" sz="36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3600" dirty="0"/>
                      <m:t>,</m:t>
                    </m:r>
                    <m:r>
                      <a:rPr lang="en-GB" altLang="zh-TW" sz="3600" b="1" kern="100">
                        <a:latin typeface="Cambria Math"/>
                      </a:rPr>
                      <m:t>𝐰</m:t>
                    </m:r>
                    <m:r>
                      <m:rPr>
                        <m:nor/>
                      </m:rPr>
                      <a:rPr lang="en-US" altLang="zh-TW" sz="3600" dirty="0"/>
                      <m:t>)</m:t>
                    </m:r>
                  </m:oMath>
                </a14:m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36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c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 I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36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n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)}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86604"/>
                <a:ext cx="9144000" cy="11638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12776"/>
                <a:ext cx="8784976" cy="5112568"/>
              </a:xfrm>
            </p:spPr>
            <p:txBody>
              <a:bodyPr>
                <a:normAutofit fontScale="92500"/>
              </a:bodyPr>
              <a:lstStyle/>
              <a:p>
                <a:pPr marL="355600" indent="-355600"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800">
                            <a:latin typeface="Cambria Math"/>
                            <a:ea typeface="微軟正黑體" panose="020B0604030504040204" pitchFamily="34" charset="-12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/>
                            <a:ea typeface="微軟正黑體" panose="020B0604030504040204" pitchFamily="34" charset="-12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stage with the training data 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800">
                            <a:latin typeface="Cambria Math"/>
                            <a:ea typeface="微軟正黑體" panose="020B0604030504040204" pitchFamily="34" charset="-120"/>
                          </a:rPr>
                          <m:t>𝐱</m:t>
                        </m:r>
                      </m:e>
                      <m:sup>
                        <m:r>
                          <a:rPr lang="en-US" altLang="zh-TW" sz="2800">
                            <a:latin typeface="Cambria Math"/>
                            <a:ea typeface="微軟正黑體" panose="020B0604030504040204" pitchFamily="34" charset="-12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/>
                            <a:ea typeface="微軟正黑體" panose="020B0604030504040204" pitchFamily="34" charset="-120"/>
                          </a:rPr>
                          <m:t>𝐲</m:t>
                        </m:r>
                      </m:e>
                      <m:sup>
                        <m:r>
                          <a:rPr lang="en-US" altLang="zh-TW" sz="2800">
                            <a:latin typeface="Cambria Math"/>
                            <a:ea typeface="微軟正黑體" panose="020B0604030504040204" pitchFamily="34" charset="-12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):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∈</m:t>
                    </m:r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𝐈</m:t>
                    </m:r>
                    <m:d>
                      <m:dPr>
                        <m:ctrlPr>
                          <a:rPr lang="en-US" altLang="zh-TW" sz="28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/>
                            <a:ea typeface="微軟正黑體" panose="020B06040305040402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}, we look for an acceptable SLFN, in which the </a:t>
                </a:r>
                <a:r>
                  <a:rPr lang="en-US" altLang="zh-TW" sz="28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b="1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f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800" i="1" baseline="30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GB" altLang="zh-TW" sz="2800" b="1" kern="100">
                        <a:latin typeface="Cambria Math"/>
                      </a:rPr>
                      <m:t>𝐰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): 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∈</m:t>
                    </m:r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𝐈</m:t>
                    </m:r>
                    <m:d>
                      <m:dPr>
                        <m:ctrlPr>
                          <a:rPr lang="en-US" altLang="zh-TW" sz="28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/>
                            <a:ea typeface="微軟正黑體" panose="020B06040305040402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 is true.</a:t>
                </a:r>
              </a:p>
              <a:p>
                <a:pPr marL="355600" indent="-355600"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:r>
                  <a:rPr lang="en-US" altLang="zh-TW" sz="28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b="1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f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800" i="1" baseline="30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GB" altLang="zh-TW" sz="2800" b="1" kern="100">
                        <a:latin typeface="Cambria Math"/>
                      </a:rPr>
                      <m:t>𝐰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): 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∈</m:t>
                    </m:r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𝐈</m:t>
                    </m:r>
                    <m:d>
                      <m:dPr>
                        <m:ctrlPr>
                          <a:rPr lang="en-US" altLang="zh-TW" sz="28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/>
                            <a:ea typeface="微軟正黑體" panose="020B06040305040402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 is true if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28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𝛼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𝑙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8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𝛽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𝑙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en-US" altLang="zh-TW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l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where</a:t>
                </a:r>
              </a:p>
              <a:p>
                <a:pPr marL="357188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zh-TW" altLang="en-US" sz="26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𝑙</m:t>
                          </m:r>
                        </m:sub>
                      </m:sSub>
                      <m:r>
                        <a:rPr lang="en-US" altLang="zh-TW" sz="260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6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6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2600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2600" i="1">
                                            <a:latin typeface="Cambria Math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60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TW" sz="260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𝑐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60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ϵ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600" i="1">
                                                <a:latin typeface="Cambria Math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600" b="1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600" b="0" i="1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TW" sz="2600" i="1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TW" sz="2600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600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600" i="1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6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600" b="1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600" i="1" baseline="300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6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600" i="1" kern="10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600" i="1" kern="10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600" i="1" kern="100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TW" sz="2600" i="1" kern="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TW" sz="2600" i="1" kern="10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6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600" i="1" kern="10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600" b="1" kern="100">
                                            <a:latin typeface="Cambria Math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TW" sz="2600" i="1" kern="10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altLang="zh-TW" sz="2600" i="1" kern="10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6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  <a:sym typeface="Symbol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600" i="1" kern="10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600" b="1" kern="100">
                                            <a:latin typeface="Cambria Math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TW" sz="2600" i="1" kern="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GB" altLang="zh-TW" sz="2600" i="1" kern="100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6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  <a:sym typeface="Symbol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altLang="zh-TW" sz="2600" b="1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altLang="zh-TW" sz="2600" i="1" baseline="300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6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sz="26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600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600" b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𝑙</m:t>
                                    </m:r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6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6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sz="26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un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6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6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26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sz="26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600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600" b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𝑙</m:t>
                                    </m:r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6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6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sz="26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60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60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and</m:t>
                      </m:r>
                    </m:oMath>
                  </m:oMathPara>
                </a14:m>
                <a:endParaRPr lang="en-US" altLang="zh-TW" sz="2600" i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57188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zh-TW" altLang="en-US" sz="26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𝑙</m:t>
                          </m:r>
                        </m:sub>
                      </m:sSub>
                      <m:r>
                        <a:rPr lang="en-US" altLang="zh-TW" sz="260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6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6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2600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2600" i="1">
                                            <a:latin typeface="Cambria Math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60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TW" sz="260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𝑐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60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ϵ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600" i="1">
                                                <a:latin typeface="Cambria Math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600" b="1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600" b="0" i="1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TW" sz="2600" i="1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TW" sz="2600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600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600" i="1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6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600" b="1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600" i="1" baseline="300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6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600" i="1" kern="10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600" i="1" kern="10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600" i="1" kern="100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TW" sz="2600" i="1" kern="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TW" sz="2600" i="1" kern="10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6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600" i="1" kern="10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600" b="1" kern="100">
                                            <a:latin typeface="Cambria Math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TW" sz="2600" i="1" kern="10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altLang="zh-TW" sz="2600" i="1" kern="10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6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  <a:sym typeface="Symbol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600" i="1" kern="10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600" b="1" kern="100">
                                            <a:latin typeface="Cambria Math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TW" sz="2600" i="1" kern="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GB" altLang="zh-TW" sz="2600" i="1" kern="100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6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  <a:sym typeface="Symbol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altLang="zh-TW" sz="2600" b="1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altLang="zh-TW" sz="2600" i="1" baseline="300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6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sz="26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600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600" b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𝑙</m:t>
                                    </m:r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6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6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sz="26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un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6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6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−10</m:t>
                                    </m:r>
                                  </m:e>
                                  <m:sup>
                                    <m:r>
                                      <a:rPr lang="en-US" altLang="zh-TW" sz="26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sz="26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600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600" b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𝑙</m:t>
                                    </m:r>
                                    <m:r>
                                      <a:rPr lang="en-US" altLang="zh-TW" sz="260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6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6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sz="26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12776"/>
                <a:ext cx="8784976" cy="5112568"/>
              </a:xfrm>
              <a:blipFill rotWithShape="1">
                <a:blip r:embed="rId3"/>
                <a:stretch>
                  <a:fillRect l="-1040" t="-5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BB43-2D9E-4429-9C13-6D602987847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F8E55CF-ACC6-4B29-9722-046D1A48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7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/>
              <a:t>The classification inferencing module</a:t>
            </a:r>
            <a:endParaRPr lang="zh-TW" altLang="en-US" sz="40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06140E4D-18A3-45BB-9559-F7B737ED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3EB68C04-86CB-4EF9-90C4-B4D0FE69346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 defTabSz="685800"/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76619" y="1081624"/>
                <a:ext cx="8678737" cy="19873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inferencing goal: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800" i="1" dirty="0"/>
                      <m:t>f</m:t>
                    </m:r>
                    <m:r>
                      <m:rPr>
                        <m:nor/>
                      </m:rPr>
                      <a:rPr lang="en-US" altLang="zh-TW" sz="1800" dirty="0"/>
                      <m:t>(</m:t>
                    </m:r>
                    <m:r>
                      <m:rPr>
                        <m:nor/>
                      </m:rPr>
                      <a:rPr lang="en-US" altLang="zh-TW" sz="1800" b="1" dirty="0"/>
                      <m:t>x</m:t>
                    </m:r>
                    <m:r>
                      <m:rPr>
                        <m:nor/>
                      </m:rPr>
                      <a:rPr lang="en-US" altLang="zh-TW" sz="18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1800" dirty="0"/>
                      <m:t>,</m:t>
                    </m:r>
                    <m:sSubSup>
                      <m:sSubSupPr>
                        <m:ctrlPr>
                          <a:rPr lang="zh-TW" altLang="zh-TW" sz="18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1800" i="1" kern="1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800" i="1" kern="100">
                            <a:latin typeface="Cambria Math"/>
                          </a:rPr>
                          <m:t>𝑙</m:t>
                        </m:r>
                        <m:r>
                          <a:rPr lang="en-US" altLang="zh-TW" sz="18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8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800" dirty="0"/>
                      <m:t>,</m:t>
                    </m:r>
                    <m:sSubSup>
                      <m:sSubSupPr>
                        <m:ctrlPr>
                          <a:rPr lang="zh-TW" altLang="zh-TW" sz="18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18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800" i="1" kern="10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800" dirty="0">
                        <a:sym typeface="Symbol"/>
                      </a:rPr>
                      <m:t>,</m:t>
                    </m:r>
                    <m:sSubSup>
                      <m:sSubSupPr>
                        <m:ctrlPr>
                          <a:rPr lang="zh-TW" altLang="zh-TW" sz="18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18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8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altLang="zh-TW" sz="1800" i="1" kern="100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800" dirty="0">
                        <a:sym typeface="Symbol"/>
                      </a:rPr>
                      <m:t>,</m:t>
                    </m:r>
                    <m:r>
                      <m:rPr>
                        <m:nor/>
                      </m:rPr>
                      <a:rPr lang="en-GB" altLang="zh-TW" sz="1800" b="1" dirty="0"/>
                      <m:t>W</m:t>
                    </m:r>
                    <m:r>
                      <m:rPr>
                        <m:nor/>
                      </m:rPr>
                      <a:rPr lang="en-GB" altLang="zh-TW" sz="1800" i="1" baseline="30000" dirty="0"/>
                      <m:t>H</m:t>
                    </m:r>
                    <m:r>
                      <m:rPr>
                        <m:nor/>
                      </m:rPr>
                      <a:rPr lang="en-US" altLang="zh-TW" sz="1800" dirty="0"/>
                      <m:t>)</m:t>
                    </m:r>
                  </m:oMath>
                </a14:m>
                <a:r>
                  <a:rPr lang="zh-TW" altLang="en-US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   </a:t>
                </a:r>
                <a:r>
                  <a:rPr lang="en-US" altLang="zh-TW" sz="18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18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8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TW" sz="18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 </a:t>
                </a:r>
                <a:r>
                  <a:rPr lang="en-US" altLang="zh-TW" sz="18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l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800" i="1" dirty="0"/>
                      <m:t>f</m:t>
                    </m:r>
                    <m:r>
                      <m:rPr>
                        <m:nor/>
                      </m:rPr>
                      <a:rPr lang="en-US" altLang="zh-TW" sz="1800" dirty="0"/>
                      <m:t>(</m:t>
                    </m:r>
                    <m:r>
                      <m:rPr>
                        <m:nor/>
                      </m:rPr>
                      <a:rPr lang="en-US" altLang="zh-TW" sz="1800" b="1" dirty="0"/>
                      <m:t>x</m:t>
                    </m:r>
                    <m:r>
                      <m:rPr>
                        <m:nor/>
                      </m:rPr>
                      <a:rPr lang="en-US" altLang="zh-TW" sz="18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1800" dirty="0"/>
                      <m:t>,</m:t>
                    </m:r>
                    <m:sSubSup>
                      <m:sSubSupPr>
                        <m:ctrlPr>
                          <a:rPr lang="zh-TW" altLang="zh-TW" sz="18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1800" i="1" kern="1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800" i="1" kern="100">
                            <a:latin typeface="Cambria Math"/>
                          </a:rPr>
                          <m:t>𝑙</m:t>
                        </m:r>
                        <m:r>
                          <a:rPr lang="en-US" altLang="zh-TW" sz="18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8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800" dirty="0"/>
                      <m:t>,</m:t>
                    </m:r>
                    <m:sSubSup>
                      <m:sSubSupPr>
                        <m:ctrlPr>
                          <a:rPr lang="zh-TW" altLang="zh-TW" sz="18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18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800" i="1" kern="10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 kern="100"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800" dirty="0">
                        <a:sym typeface="Symbol"/>
                      </a:rPr>
                      <m:t>,</m:t>
                    </m:r>
                    <m:sSubSup>
                      <m:sSubSupPr>
                        <m:ctrlPr>
                          <a:rPr lang="zh-TW" altLang="zh-TW" sz="18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1800" b="1" kern="10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1800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altLang="zh-TW" sz="1800" i="1" kern="100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1800" dirty="0">
                        <a:sym typeface="Symbol"/>
                      </a:rPr>
                      <m:t>,</m:t>
                    </m:r>
                    <m:r>
                      <m:rPr>
                        <m:nor/>
                      </m:rPr>
                      <a:rPr lang="en-GB" altLang="zh-TW" sz="1800" b="1" dirty="0"/>
                      <m:t>W</m:t>
                    </m:r>
                    <m:r>
                      <m:rPr>
                        <m:nor/>
                      </m:rPr>
                      <a:rPr lang="en-GB" altLang="zh-TW" sz="1800" i="1" baseline="30000" dirty="0"/>
                      <m:t>H</m:t>
                    </m:r>
                    <m:r>
                      <m:rPr>
                        <m:nor/>
                      </m:rPr>
                      <a:rPr lang="en-US" altLang="zh-TW" sz="1800" dirty="0"/>
                      <m:t>)</m:t>
                    </m:r>
                  </m:oMath>
                </a14:m>
                <a:r>
                  <a:rPr lang="zh-TW" altLang="en-US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 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-</a:t>
                </a:r>
                <a:r>
                  <a:rPr lang="zh-TW" altLang="en-US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  </a:t>
                </a:r>
                <a:r>
                  <a:rPr lang="en-US" altLang="zh-TW" sz="18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18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8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TW" sz="18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 </a:t>
                </a:r>
                <a:r>
                  <a:rPr lang="en-US" altLang="zh-TW" sz="18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l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endParaRPr lang="en-US" altLang="zh-TW" sz="18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1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When </a:t>
                </a:r>
                <a:r>
                  <a:rPr lang="en-US" altLang="zh-TW" sz="18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1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is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true, merely adjust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as follows to make the classification inferencing module.</a:t>
                </a:r>
                <a:endParaRPr lang="en-US" altLang="zh-TW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1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19" y="1081624"/>
                <a:ext cx="8678737" cy="1987336"/>
              </a:xfrm>
              <a:blipFill rotWithShape="1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11760" y="3933056"/>
                <a:ext cx="2594043" cy="1116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TW" sz="135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l-GR" altLang="zh-TW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1400" i="1">
                                      <a:latin typeface="Cambria Math"/>
                                      <a:ea typeface="Cambria Math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l-GR" sz="1400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35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altLang="zh-TW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35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altLang="zh-TW" sz="13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35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∀</m:t>
                          </m:r>
                          <m:r>
                            <a:rPr lang="en-US" altLang="zh-TW" sz="135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/>
                              <a:ea typeface="微軟正黑體" panose="020B0604030504040204" pitchFamily="34" charset="-120"/>
                            </a:rPr>
                            <m:t> </m:t>
                          </m:r>
                          <m:r>
                            <a:rPr lang="en-US" altLang="zh-TW" sz="135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  <m:r>
                            <a:rPr lang="en-US" altLang="zh-TW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TW" sz="135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then</m:t>
                          </m:r>
                          <m:r>
                            <a:rPr lang="en-US" altLang="zh-TW" sz="135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35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TW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TW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350" b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𝐈</m:t>
                                      </m:r>
                                    </m:e>
                                    <m:sub>
                                      <m:r>
                                        <a:rPr lang="en-US" altLang="zh-TW" sz="135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135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135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sz="135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13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TW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135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sz="135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  <m:r>
                            <a:rPr lang="en-US" altLang="zh-TW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35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e>
                      </m:eqArr>
                    </m:oMath>
                  </m:oMathPara>
                </a14:m>
                <a:endParaRPr lang="zh-TW" altLang="en-US" sz="135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33056"/>
                <a:ext cx="2594043" cy="11160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圖說文字 6"/>
          <p:cNvSpPr/>
          <p:nvPr/>
        </p:nvSpPr>
        <p:spPr>
          <a:xfrm>
            <a:off x="5224510" y="3888457"/>
            <a:ext cx="3019898" cy="565973"/>
          </a:xfrm>
          <a:prstGeom prst="wedgeRectCallout">
            <a:avLst>
              <a:gd name="adj1" fmla="val 1707"/>
              <a:gd name="adj2" fmla="val 225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zh-TW" sz="15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The weight vector between the hidden layer and the </a:t>
            </a:r>
            <a:r>
              <a:rPr lang="en-US" altLang="zh-TW" sz="1500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</a:t>
            </a:r>
            <a:r>
              <a:rPr lang="en-US" altLang="zh-TW" sz="1500" baseline="30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th</a:t>
            </a:r>
            <a:r>
              <a:rPr lang="en-US" altLang="zh-TW" sz="15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output node</a:t>
            </a:r>
            <a:endParaRPr lang="zh-TW" altLang="en-US" sz="15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5224511" y="4539462"/>
            <a:ext cx="3019898" cy="463859"/>
          </a:xfrm>
          <a:prstGeom prst="wedgeRectCallout">
            <a:avLst>
              <a:gd name="adj1" fmla="val 1707"/>
              <a:gd name="adj2" fmla="val 225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zh-TW" sz="15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The threshold of </a:t>
            </a:r>
            <a:r>
              <a:rPr lang="en-US" altLang="zh-TW" sz="1500" dirty="0">
                <a:solidFill>
                  <a:prstClr val="black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sz="1500" i="1" dirty="0">
                <a:solidFill>
                  <a:prstClr val="black"/>
                </a:solidFill>
                <a:ea typeface="新細明體" panose="02020500000000000000" pitchFamily="18" charset="-120"/>
              </a:rPr>
              <a:t>l</a:t>
            </a:r>
            <a:r>
              <a:rPr lang="en-US" altLang="zh-TW" sz="1500" baseline="30000" dirty="0">
                <a:solidFill>
                  <a:prstClr val="black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sz="1500" dirty="0">
                <a:solidFill>
                  <a:prstClr val="black"/>
                </a:solidFill>
                <a:ea typeface="新細明體" panose="02020500000000000000" pitchFamily="18" charset="-120"/>
              </a:rPr>
              <a:t> output node</a:t>
            </a:r>
            <a:endParaRPr lang="zh-TW" altLang="en-US" sz="15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="" xmlns:a16="http://schemas.microsoft.com/office/drawing/2014/main" id="{1C9CDACC-AA8B-49C0-B8A9-02A314C0115E}"/>
                  </a:ext>
                </a:extLst>
              </p:cNvPr>
              <p:cNvSpPr txBox="1"/>
              <p:nvPr/>
            </p:nvSpPr>
            <p:spPr>
              <a:xfrm>
                <a:off x="344819" y="2636912"/>
                <a:ext cx="3847596" cy="6363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𝑙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/>
                          <a:ea typeface="微軟正黑體" panose="020B0604030504040204" pitchFamily="34" charset="-120"/>
                        </a:rPr>
                        <m:t>=</m:t>
                      </m:r>
                      <m:func>
                        <m:funcPr>
                          <m:ctrlPr>
                            <a:rPr lang="en-US" altLang="zh-TW" sz="1200" i="1"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200" i="1">
                                  <a:latin typeface="Cambria Math"/>
                                  <a:ea typeface="微軟正黑體" panose="020B0604030504040204" pitchFamily="34" charset="-12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sz="12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ϵ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𝑙</m:t>
                                  </m:r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12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TW" sz="1200" i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12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TW" sz="1200" i="1" baseline="30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altLang="zh-TW" sz="1200" i="1" kern="10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TW" sz="1200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𝑜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altLang="zh-TW" sz="1200" b="1" kern="100">
                                  <a:latin typeface="Cambria Math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𝑜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altLang="zh-TW" sz="1200" b="1" kern="100">
                                  <a:latin typeface="Cambria Math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altLang="zh-TW" sz="1200" i="1" kern="100">
                                  <a:latin typeface="Cambria Math"/>
                                </a:rPr>
                                <m:t>𝐻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altLang="zh-TW" sz="12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GB" altLang="zh-TW" sz="1200" i="1" baseline="30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𝑙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/>
                          <a:ea typeface="微軟正黑體" panose="020B0604030504040204" pitchFamily="34" charset="-120"/>
                        </a:rPr>
                        <m:t>=</m:t>
                      </m:r>
                      <m:func>
                        <m:funcPr>
                          <m:ctrlPr>
                            <a:rPr lang="en-US" altLang="zh-TW" sz="1200" i="1"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200" i="1">
                                  <a:latin typeface="Cambria Math"/>
                                  <a:ea typeface="微軟正黑體" panose="020B0604030504040204" pitchFamily="34" charset="-12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sz="120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ϵ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𝑙</m:t>
                                  </m:r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12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TW" sz="1200" i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12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TW" sz="1200" i="1" baseline="30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altLang="zh-TW" sz="1200" i="1" kern="10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zh-TW" sz="1200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𝑜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altLang="zh-TW" sz="1200" b="1" kern="100">
                                  <a:latin typeface="Cambria Math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TW" sz="1200" i="1" kern="100">
                                  <a:latin typeface="Cambria Math"/>
                                </a:rPr>
                                <m:t>𝑜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TW" altLang="zh-TW" sz="1200" i="1" kern="10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altLang="zh-TW" sz="1200" b="1" kern="100">
                                  <a:latin typeface="Cambria Math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TW" sz="1200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altLang="zh-TW" sz="1200" i="1" kern="100">
                                  <a:latin typeface="Cambria Math"/>
                                </a:rPr>
                                <m:t>𝐻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GB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altLang="zh-TW" sz="12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GB" altLang="zh-TW" sz="1200" i="1" baseline="300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TW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9CDACC-AA8B-49C0-B8A9-02A314C01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19" y="2636912"/>
                <a:ext cx="3847596" cy="6363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5">
            <a:extLst>
              <a:ext uri="{FF2B5EF4-FFF2-40B4-BE49-F238E27FC236}">
                <a16:creationId xmlns="" xmlns:a16="http://schemas.microsoft.com/office/drawing/2014/main" id="{0452A701-8E93-4EA4-BF44-AB527B84CD3F}"/>
              </a:ext>
            </a:extLst>
          </p:cNvPr>
          <p:cNvCxnSpPr>
            <a:cxnSpLocks/>
          </p:cNvCxnSpPr>
          <p:nvPr/>
        </p:nvCxnSpPr>
        <p:spPr>
          <a:xfrm>
            <a:off x="1907704" y="5892838"/>
            <a:ext cx="296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="" xmlns:a16="http://schemas.microsoft.com/office/drawing/2014/main" id="{192A5ACA-373E-45FC-B859-5AD6C81700AD}"/>
              </a:ext>
            </a:extLst>
          </p:cNvPr>
          <p:cNvSpPr txBox="1"/>
          <p:nvPr/>
        </p:nvSpPr>
        <p:spPr>
          <a:xfrm>
            <a:off x="4472238" y="5613205"/>
            <a:ext cx="287500" cy="496288"/>
          </a:xfrm>
          <a:prstGeom prst="rect">
            <a:avLst/>
          </a:prstGeom>
          <a:noFill/>
        </p:spPr>
        <p:txBody>
          <a:bodyPr wrap="squar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="" xmlns:a16="http://schemas.microsoft.com/office/drawing/2014/main" id="{EDDC1DFA-4966-4D80-A9F8-07EB6101E196}"/>
              </a:ext>
            </a:extLst>
          </p:cNvPr>
          <p:cNvSpPr txBox="1"/>
          <p:nvPr/>
        </p:nvSpPr>
        <p:spPr>
          <a:xfrm>
            <a:off x="3926808" y="5625775"/>
            <a:ext cx="287500" cy="496288"/>
          </a:xfrm>
          <a:prstGeom prst="rect">
            <a:avLst/>
          </a:prstGeom>
          <a:noFill/>
        </p:spPr>
        <p:txBody>
          <a:bodyPr wrap="squar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="" xmlns:a16="http://schemas.microsoft.com/office/drawing/2014/main" id="{1234A49E-8FAB-4290-9C96-A00CA747A16B}"/>
              </a:ext>
            </a:extLst>
          </p:cNvPr>
          <p:cNvSpPr txBox="1"/>
          <p:nvPr/>
        </p:nvSpPr>
        <p:spPr>
          <a:xfrm>
            <a:off x="4049338" y="5631696"/>
            <a:ext cx="287500" cy="496288"/>
          </a:xfrm>
          <a:prstGeom prst="rect">
            <a:avLst/>
          </a:prstGeom>
          <a:noFill/>
        </p:spPr>
        <p:txBody>
          <a:bodyPr wrap="squar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="" xmlns:a16="http://schemas.microsoft.com/office/drawing/2014/main" id="{B7AAD96A-5EB6-49DE-BF2F-53337D22606D}"/>
              </a:ext>
            </a:extLst>
          </p:cNvPr>
          <p:cNvSpPr txBox="1"/>
          <p:nvPr/>
        </p:nvSpPr>
        <p:spPr>
          <a:xfrm>
            <a:off x="4266387" y="5631696"/>
            <a:ext cx="287500" cy="496288"/>
          </a:xfrm>
          <a:prstGeom prst="rect">
            <a:avLst/>
          </a:prstGeom>
          <a:noFill/>
        </p:spPr>
        <p:txBody>
          <a:bodyPr wrap="squar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="" xmlns:a16="http://schemas.microsoft.com/office/drawing/2014/main" id="{53567001-3649-4174-8021-78BEE8D30F40}"/>
              </a:ext>
            </a:extLst>
          </p:cNvPr>
          <p:cNvSpPr txBox="1"/>
          <p:nvPr/>
        </p:nvSpPr>
        <p:spPr>
          <a:xfrm>
            <a:off x="2132302" y="5617395"/>
            <a:ext cx="324369" cy="496288"/>
          </a:xfrm>
          <a:prstGeom prst="rect">
            <a:avLst/>
          </a:prstGeom>
          <a:noFill/>
        </p:spPr>
        <p:txBody>
          <a:bodyPr wrap="squar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="" xmlns:a16="http://schemas.microsoft.com/office/drawing/2014/main" id="{2FAA37C1-69E7-44C5-B3D3-6B3E5A56481E}"/>
              </a:ext>
            </a:extLst>
          </p:cNvPr>
          <p:cNvSpPr txBox="1"/>
          <p:nvPr/>
        </p:nvSpPr>
        <p:spPr>
          <a:xfrm>
            <a:off x="2663457" y="5625775"/>
            <a:ext cx="324369" cy="496288"/>
          </a:xfrm>
          <a:prstGeom prst="rect">
            <a:avLst/>
          </a:prstGeom>
          <a:noFill/>
        </p:spPr>
        <p:txBody>
          <a:bodyPr wrap="squar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="" xmlns:a16="http://schemas.microsoft.com/office/drawing/2014/main" id="{D368239E-D8CB-48B4-84ED-A3D93016F0D5}"/>
              </a:ext>
            </a:extLst>
          </p:cNvPr>
          <p:cNvSpPr txBox="1"/>
          <p:nvPr/>
        </p:nvSpPr>
        <p:spPr>
          <a:xfrm>
            <a:off x="2418439" y="5621585"/>
            <a:ext cx="324369" cy="496288"/>
          </a:xfrm>
          <a:prstGeom prst="rect">
            <a:avLst/>
          </a:prstGeom>
          <a:noFill/>
        </p:spPr>
        <p:txBody>
          <a:bodyPr wrap="squar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="" xmlns:a16="http://schemas.microsoft.com/office/drawing/2014/main" id="{C5B24233-FD5B-41D2-ACD5-1A3C460A6A31}"/>
              </a:ext>
            </a:extLst>
          </p:cNvPr>
          <p:cNvSpPr txBox="1"/>
          <p:nvPr/>
        </p:nvSpPr>
        <p:spPr>
          <a:xfrm>
            <a:off x="1888764" y="5613205"/>
            <a:ext cx="324369" cy="496288"/>
          </a:xfrm>
          <a:prstGeom prst="rect">
            <a:avLst/>
          </a:prstGeom>
          <a:noFill/>
        </p:spPr>
        <p:txBody>
          <a:bodyPr wrap="squar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75" name="弧形接點 18">
            <a:extLst>
              <a:ext uri="{FF2B5EF4-FFF2-40B4-BE49-F238E27FC236}">
                <a16:creationId xmlns="" xmlns:a16="http://schemas.microsoft.com/office/drawing/2014/main" id="{1869E428-F795-4643-B392-BFD45A98AF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1304" y="5479118"/>
            <a:ext cx="249918" cy="197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弧形接點 20">
            <a:extLst>
              <a:ext uri="{FF2B5EF4-FFF2-40B4-BE49-F238E27FC236}">
                <a16:creationId xmlns="" xmlns:a16="http://schemas.microsoft.com/office/drawing/2014/main" id="{3D3D26CE-2A0E-4DE0-B7CC-5E335FC09ECF}"/>
              </a:ext>
            </a:extLst>
          </p:cNvPr>
          <p:cNvCxnSpPr>
            <a:cxnSpLocks/>
          </p:cNvCxnSpPr>
          <p:nvPr/>
        </p:nvCxnSpPr>
        <p:spPr>
          <a:xfrm rot="5400000">
            <a:off x="3879685" y="5476171"/>
            <a:ext cx="280486" cy="233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="" xmlns:a16="http://schemas.microsoft.com/office/drawing/2014/main" id="{82179682-6ED9-472C-81FD-6D38B4B5B06F}"/>
                  </a:ext>
                </a:extLst>
              </p:cNvPr>
              <p:cNvSpPr/>
              <p:nvPr/>
            </p:nvSpPr>
            <p:spPr>
              <a:xfrm>
                <a:off x="4069118" y="5242187"/>
                <a:ext cx="246592" cy="230830"/>
              </a:xfrm>
              <a:prstGeom prst="rect">
                <a:avLst/>
              </a:prstGeom>
            </p:spPr>
            <p:txBody>
              <a:bodyPr wrap="squar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82179682-6ED9-472C-81FD-6D38B4B5B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118" y="5242187"/>
                <a:ext cx="246592" cy="2308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="" xmlns:a16="http://schemas.microsoft.com/office/drawing/2014/main" id="{1BDACADA-9934-4EB4-97E7-D3697F008288}"/>
                  </a:ext>
                </a:extLst>
              </p:cNvPr>
              <p:cNvSpPr/>
              <p:nvPr/>
            </p:nvSpPr>
            <p:spPr>
              <a:xfrm>
                <a:off x="2669423" y="5218973"/>
                <a:ext cx="347581" cy="230830"/>
              </a:xfrm>
              <a:prstGeom prst="rect">
                <a:avLst/>
              </a:prstGeom>
            </p:spPr>
            <p:txBody>
              <a:bodyPr wrap="squar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−</m:t>
                      </m:r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BDACADA-9934-4EB4-97E7-D3697F008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423" y="5218973"/>
                <a:ext cx="347581" cy="2308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三角形 1">
            <a:extLst>
              <a:ext uri="{FF2B5EF4-FFF2-40B4-BE49-F238E27FC236}">
                <a16:creationId xmlns="" xmlns:a16="http://schemas.microsoft.com/office/drawing/2014/main" id="{EF5E310C-5791-4B40-9587-040F88ADE0A1}"/>
              </a:ext>
            </a:extLst>
          </p:cNvPr>
          <p:cNvSpPr/>
          <p:nvPr/>
        </p:nvSpPr>
        <p:spPr>
          <a:xfrm>
            <a:off x="3174477" y="5770955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80" name="弧形接點 20">
            <a:extLst>
              <a:ext uri="{FF2B5EF4-FFF2-40B4-BE49-F238E27FC236}">
                <a16:creationId xmlns="" xmlns:a16="http://schemas.microsoft.com/office/drawing/2014/main" id="{9F054F66-A71E-4BD5-A074-D84825113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84842" y="6088981"/>
            <a:ext cx="247612" cy="183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="" xmlns:a16="http://schemas.microsoft.com/office/drawing/2014/main" id="{3655699A-6500-4971-B568-AF8987C7EF93}"/>
              </a:ext>
            </a:extLst>
          </p:cNvPr>
          <p:cNvSpPr txBox="1"/>
          <p:nvPr/>
        </p:nvSpPr>
        <p:spPr>
          <a:xfrm>
            <a:off x="3087471" y="6335768"/>
            <a:ext cx="928702" cy="253914"/>
          </a:xfrm>
          <a:prstGeom prst="rect">
            <a:avLst/>
          </a:prstGeom>
          <a:noFill/>
        </p:spPr>
        <p:txBody>
          <a:bodyPr wrap="squar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Undecided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82" name="直線接點 81">
            <a:extLst>
              <a:ext uri="{FF2B5EF4-FFF2-40B4-BE49-F238E27FC236}">
                <a16:creationId xmlns="" xmlns:a16="http://schemas.microsoft.com/office/drawing/2014/main" id="{A2F386FC-AA9C-4D67-929C-4281563EBA31}"/>
              </a:ext>
            </a:extLst>
          </p:cNvPr>
          <p:cNvCxnSpPr>
            <a:cxnSpLocks/>
          </p:cNvCxnSpPr>
          <p:nvPr/>
        </p:nvCxnSpPr>
        <p:spPr>
          <a:xfrm>
            <a:off x="3067609" y="5749256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="" xmlns:a16="http://schemas.microsoft.com/office/drawing/2014/main" id="{9EA8F050-BC69-4442-A369-9BE55FC490F3}"/>
              </a:ext>
            </a:extLst>
          </p:cNvPr>
          <p:cNvCxnSpPr>
            <a:cxnSpLocks/>
          </p:cNvCxnSpPr>
          <p:nvPr/>
        </p:nvCxnSpPr>
        <p:spPr>
          <a:xfrm>
            <a:off x="3899543" y="5742496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1">
            <a:extLst>
              <a:ext uri="{FF2B5EF4-FFF2-40B4-BE49-F238E27FC236}">
                <a16:creationId xmlns="" xmlns:a16="http://schemas.microsoft.com/office/drawing/2014/main" id="{2A442498-D8F7-42F5-9440-48704365A4C3}"/>
              </a:ext>
            </a:extLst>
          </p:cNvPr>
          <p:cNvSpPr/>
          <p:nvPr/>
        </p:nvSpPr>
        <p:spPr>
          <a:xfrm>
            <a:off x="3618566" y="5755666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85" name="弧形接點 20">
            <a:extLst>
              <a:ext uri="{FF2B5EF4-FFF2-40B4-BE49-F238E27FC236}">
                <a16:creationId xmlns="" xmlns:a16="http://schemas.microsoft.com/office/drawing/2014/main" id="{BEA9253C-6483-4109-AA28-49D4C3036B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54372" y="6113171"/>
            <a:ext cx="266185" cy="173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="" xmlns:a16="http://schemas.microsoft.com/office/drawing/2014/main" id="{C40BDCDB-FE31-4349-BD9F-21B04A211F6E}"/>
                  </a:ext>
                </a:extLst>
              </p:cNvPr>
              <p:cNvSpPr/>
              <p:nvPr/>
            </p:nvSpPr>
            <p:spPr>
              <a:xfrm>
                <a:off x="4472238" y="5998301"/>
                <a:ext cx="1449436" cy="2593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050" i="1" dirty="0"/>
                        <m:t>f</m:t>
                      </m:r>
                      <m:r>
                        <m:rPr>
                          <m:nor/>
                        </m:rPr>
                        <a:rPr lang="en-US" altLang="zh-TW" sz="1050" dirty="0"/>
                        <m:t>(</m:t>
                      </m:r>
                      <m:r>
                        <m:rPr>
                          <m:nor/>
                        </m:rPr>
                        <a:rPr lang="en-US" altLang="zh-TW" sz="1050" b="1" dirty="0"/>
                        <m:t>x</m:t>
                      </m:r>
                      <m:r>
                        <m:rPr>
                          <m:nor/>
                        </m:rPr>
                        <a:rPr lang="en-US" altLang="zh-TW" sz="1050" i="1" baseline="30000" dirty="0"/>
                        <m:t>c</m:t>
                      </m:r>
                      <m:r>
                        <m:rPr>
                          <m:nor/>
                        </m:rPr>
                        <a:rPr lang="en-US" altLang="zh-TW" sz="1050" dirty="0"/>
                        <m:t>,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altLang="zh-TW" sz="1050" i="1" kern="10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/>
                            </a:rPr>
                            <m:t>𝑙</m:t>
                          </m:r>
                          <m:r>
                            <a:rPr lang="en-US" altLang="zh-TW" sz="1050" i="1" kern="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050" i="1" kern="100"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/>
                        <m:t>,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altLang="zh-TW" sz="1050" b="1" kern="100"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zh-TW" sz="1050" i="1" kern="100">
                              <a:latin typeface="Cambria Math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>
                          <a:sym typeface="Symbol"/>
                        </a:rPr>
                        <m:t>,</m:t>
                      </m:r>
                      <m:sSubSup>
                        <m:sSubSupPr>
                          <m:ctrlPr>
                            <a:rPr lang="zh-TW" altLang="zh-TW" sz="1050" i="1" kern="10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altLang="zh-TW" sz="1050" b="1" kern="100"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altLang="zh-TW" sz="1050" i="1" kern="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altLang="zh-TW" sz="1050" i="1" kern="100">
                              <a:latin typeface="Cambria Math"/>
                            </a:rPr>
                            <m:t>𝐻</m:t>
                          </m:r>
                        </m:sup>
                      </m:sSubSup>
                      <m:r>
                        <m:rPr>
                          <m:nor/>
                        </m:rPr>
                        <a:rPr lang="en-GB" altLang="zh-TW" sz="1050" dirty="0">
                          <a:sym typeface="Symbol"/>
                        </a:rPr>
                        <m:t>,</m:t>
                      </m:r>
                      <m:r>
                        <m:rPr>
                          <m:nor/>
                        </m:rPr>
                        <a:rPr lang="en-GB" altLang="zh-TW" sz="1050" b="1" dirty="0"/>
                        <m:t>W</m:t>
                      </m:r>
                      <m:r>
                        <m:rPr>
                          <m:nor/>
                        </m:rPr>
                        <a:rPr lang="en-GB" altLang="zh-TW" sz="1050" i="1" baseline="30000" dirty="0"/>
                        <m:t>H</m:t>
                      </m:r>
                      <m:r>
                        <m:rPr>
                          <m:nor/>
                        </m:rPr>
                        <a:rPr lang="en-US" altLang="zh-TW" sz="1050" dirty="0"/>
                        <m:t>)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0BDCDB-FE31-4349-BD9F-21B04A211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238" y="5998301"/>
                <a:ext cx="1449436" cy="259366"/>
              </a:xfrm>
              <a:prstGeom prst="rect">
                <a:avLst/>
              </a:prstGeom>
              <a:blipFill rotWithShape="1">
                <a:blip r:embed="rId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2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2071571"/>
                  </p:ext>
                </p:extLst>
              </p:nvPr>
            </p:nvGraphicFramePr>
            <p:xfrm>
              <a:off x="0" y="853892"/>
              <a:ext cx="9144000" cy="5985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184576">
                    <a:tc>
                      <a:txBody>
                        <a:bodyPr/>
                        <a:lstStyle/>
                        <a:p>
                          <a:pPr marL="1079500" indent="-1079500">
                            <a:buNone/>
                          </a:pP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.1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Regarding </a:t>
                          </a: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every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l</a:t>
                          </a:r>
                          <a:r>
                            <a:rPr lang="en-US" altLang="zh-TW" sz="20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output node, use the random method to s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et up an acceptable SLFN with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the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l</a:t>
                          </a:r>
                          <a:r>
                            <a:rPr lang="en-US" altLang="zh-TW" sz="20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hidden node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through the first 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two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training data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{(</a:t>
                          </a:r>
                          <a:r>
                            <a:rPr lang="x-none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20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1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2000" b="0" i="1" kern="1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kern="1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b="0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2000" b="0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), (</a:t>
                          </a:r>
                          <a:r>
                            <a:rPr lang="x-none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20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2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2000" b="0" i="1" kern="1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kern="1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b="0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2000" b="0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</a:t>
                          </a:r>
                          <a:r>
                            <a:rPr lang="en-US" altLang="zh-TW" sz="2000" b="0" baseline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and l</a:t>
                          </a: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et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20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equal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0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k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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l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</a:p>
                        <a:p>
                          <a:pPr marL="1079500" indent="-1079500">
                            <a:buNone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1.2: 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Set </a:t>
                          </a:r>
                          <a:r>
                            <a:rPr lang="x-none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3.</a:t>
                          </a:r>
                          <a:endParaRPr lang="zh-TW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715963" indent="-715963">
                            <a:buNone/>
                          </a:pP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2: If </a:t>
                          </a:r>
                          <a:r>
                            <a:rPr lang="x-none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&gt; N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STOP.</a:t>
                          </a:r>
                          <a:endParaRPr lang="zh-TW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895350">
                            <a:buNone/>
                          </a:pP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</a:t>
                          </a:r>
                          <a:r>
                            <a:rPr lang="en-GB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 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Pick up the first </a:t>
                          </a:r>
                          <a:r>
                            <a:rPr lang="x-none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training data 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{(</a:t>
                          </a:r>
                          <a:r>
                            <a:rPr lang="x-none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20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x-none" altLang="zh-TW" sz="2000" b="1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x-none" altLang="zh-TW" sz="20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x-none" altLang="zh-TW" sz="20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1, 2, …,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} and </a:t>
                          </a:r>
                          <a:r>
                            <a:rPr lang="x-none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x-none" altLang="zh-TW" sz="20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=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{1, 2, …,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}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895350">
                            <a:buNone/>
                          </a:pP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4: If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the </a:t>
                          </a:r>
                          <a:r>
                            <a:rPr lang="en-US" altLang="zh-TW" sz="2000" b="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regarding {</a:t>
                          </a:r>
                          <a:r>
                            <a:rPr lang="x-none" altLang="zh-TW" sz="2000" b="1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20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x-none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is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true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go to Step 7; otherwise, only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the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000" b="0" i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</a:t>
                          </a:r>
                          <a:r>
                            <a:rPr lang="en-US" altLang="zh-TW" sz="20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0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training data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causes the contradiction and </a:t>
                          </a:r>
                          <a:r>
                            <a:rPr lang="x-none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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=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04843" indent="-804843">
                            <a:buNone/>
                          </a:pP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5: Save </a:t>
                          </a:r>
                          <a:r>
                            <a:rPr lang="x-none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x-none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895350">
                            <a:buNone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6: Apply the matching module to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zh-TW" altLang="zh-TW" sz="20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TW" altLang="zh-TW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2000" b="0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m:rPr>
                                          <m:nor/>
                                        </m:rPr>
                                        <a:rPr lang="en-US" altLang="zh-TW" sz="2000" b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w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zh-TW" altLang="zh-TW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20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 altLang="zh-TW" sz="20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n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20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b="1" smtClean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adjust 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obtain an SLFN</a:t>
                          </a:r>
                        </a:p>
                        <a:p>
                          <a:pPr marL="896915" indent="-355591">
                            <a:buNone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(1) If the </a:t>
                          </a:r>
                          <a:r>
                            <a:rPr lang="en-US" altLang="zh-TW" sz="2000" b="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regarding {</a:t>
                          </a:r>
                          <a:r>
                            <a:rPr lang="en-US" altLang="zh-TW" sz="2000" b="1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en-US" altLang="zh-TW" sz="20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):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is true, go to Step 7.</a:t>
                          </a:r>
                          <a:endParaRPr lang="zh-TW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354013">
                            <a:buNone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(2) If the </a:t>
                          </a:r>
                          <a:r>
                            <a:rPr lang="en-US" altLang="zh-TW" sz="2000" b="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regarding {</a:t>
                          </a:r>
                          <a:r>
                            <a:rPr lang="en-US" altLang="zh-TW" sz="2000" b="1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en-US" altLang="zh-TW" sz="20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):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is false, restore </a:t>
                          </a:r>
                          <a: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and then apply the cramming module to add extra hidden nodes to the existing SLFN to obtain a</a:t>
                          </a:r>
                          <a:r>
                            <a:rPr lang="en-US" altLang="zh-TW" sz="2000" b="0" baseline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new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acceptable SLFN.</a:t>
                          </a:r>
                        </a:p>
                        <a:p>
                          <a:pPr marL="895350" indent="-895350">
                            <a:buNone/>
                          </a:pP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7: Apply the reorganizing module to identify and then remove the potentially irrelevant hidden node, </a:t>
                          </a:r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 </m:t>
                              </m:r>
                            </m:oMath>
                          </a14:m>
                          <a:r>
                            <a:rPr lang="en-US" altLang="zh-TW" sz="20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0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; go to Step 2.</a:t>
                          </a:r>
                          <a:endParaRPr lang="zh-TW" altLang="zh-TW" sz="20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2071571"/>
                  </p:ext>
                </p:extLst>
              </p:nvPr>
            </p:nvGraphicFramePr>
            <p:xfrm>
              <a:off x="0" y="853892"/>
              <a:ext cx="9144000" cy="5985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59850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09" b="-1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AC25595E-2312-4CF6-B783-92BAEE42029C}"/>
              </a:ext>
            </a:extLst>
          </p:cNvPr>
          <p:cNvSpPr txBox="1">
            <a:spLocks/>
          </p:cNvSpPr>
          <p:nvPr/>
        </p:nvSpPr>
        <p:spPr>
          <a:xfrm>
            <a:off x="707448" y="48237"/>
            <a:ext cx="7886700" cy="7884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9759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=""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725877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=""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=""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=""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204947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=""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=""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=""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=""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="" xmlns:a16="http://schemas.microsoft.com/office/drawing/2014/main" id="{3FFAEF7B-71A0-AF46-A71E-712819A46E6C}"/>
                </a:ext>
              </a:extLst>
            </p:cNvPr>
            <p:cNvSpPr/>
            <p:nvPr/>
          </p:nvSpPr>
          <p:spPr>
            <a:xfrm>
              <a:off x="2620079" y="1189904"/>
              <a:ext cx="1685003" cy="70531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 err="1">
                  <a:solidFill>
                    <a:prstClr val="black"/>
                  </a:solidFill>
                </a:rPr>
                <a:t>SeC</a:t>
              </a:r>
              <a:endParaRPr lang="en-US" altLang="zh-TW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="" xmlns:a16="http://schemas.microsoft.com/office/drawing/2014/main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=""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=""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=""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=""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=""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=""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=""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0">
                <a:extLst>
                  <a:ext uri="{FF2B5EF4-FFF2-40B4-BE49-F238E27FC236}">
                    <a16:creationId xmlns="" xmlns:a16="http://schemas.microsoft.com/office/drawing/2014/main" id="{9AD5A1A0-E5BE-6546-AEE7-71F317C52132}"/>
                  </a:ext>
                </a:extLst>
              </p:cNvPr>
              <p:cNvSpPr/>
              <p:nvPr/>
            </p:nvSpPr>
            <p:spPr>
              <a:xfrm>
                <a:off x="2728062" y="2384979"/>
                <a:ext cx="973240" cy="474853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PO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TW" altLang="en-US" sz="140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xmlns="" id="{9AD5A1A0-E5BE-6546-AEE7-71F317C5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62" y="2384979"/>
                <a:ext cx="973240" cy="4748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31">
            <a:extLst>
              <a:ext uri="{FF2B5EF4-FFF2-40B4-BE49-F238E27FC236}">
                <a16:creationId xmlns=""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=""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13765"/>
            <a:ext cx="860258" cy="41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=""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=""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=""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=""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=""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=""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=""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=""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=""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</a:t>
            </a:r>
            <a:endParaRPr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=""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=""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proposed learning algorithm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sz="2400" b="1" dirty="0"/>
              <a:t>(in flowchart)</a:t>
            </a:r>
            <a:endParaRPr lang="zh-TW" altLang="en-US" sz="2400" dirty="0"/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=""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/>
              <a:pPr algn="r">
                <a:defRPr/>
              </a:pPr>
              <a:t>9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2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13794</TotalTime>
  <Words>3299</Words>
  <Application>Microsoft Office PowerPoint</Application>
  <PresentationFormat>如螢幕大小 (4:3)</PresentationFormat>
  <Paragraphs>258</Paragraphs>
  <Slides>15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1_Office 主题</vt:lpstr>
      <vt:lpstr>3_Office 佈景主題</vt:lpstr>
      <vt:lpstr>PowerPoint 簡報</vt:lpstr>
      <vt:lpstr>PowerPoint 簡報</vt:lpstr>
      <vt:lpstr>PowerPoint 簡報</vt:lpstr>
      <vt:lpstr>PowerPoint 簡報</vt:lpstr>
      <vt:lpstr>The learning goal of the nth stage</vt:lpstr>
      <vt:lpstr>The SeC regarding {"f(xc," w")":  c  I(n)}</vt:lpstr>
      <vt:lpstr>The classification inferencing module</vt:lpstr>
      <vt:lpstr>PowerPoint 簡報</vt:lpstr>
      <vt:lpstr>PowerPoint 簡報</vt:lpstr>
      <vt:lpstr>The initializing module</vt:lpstr>
      <vt:lpstr>The learning goal</vt:lpstr>
      <vt:lpstr>PowerPoint 簡報</vt:lpstr>
      <vt:lpstr>The cramming module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Tsai</cp:lastModifiedBy>
  <cp:revision>1223</cp:revision>
  <dcterms:created xsi:type="dcterms:W3CDTF">2013-10-30T09:04:50Z</dcterms:created>
  <dcterms:modified xsi:type="dcterms:W3CDTF">2021-05-27T02:01:31Z</dcterms:modified>
</cp:coreProperties>
</file>