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2" r:id="rId2"/>
    <p:sldMasterId id="2147483838" r:id="rId3"/>
    <p:sldMasterId id="2147483850" r:id="rId4"/>
  </p:sldMasterIdLst>
  <p:notesMasterIdLst>
    <p:notesMasterId r:id="rId18"/>
  </p:notesMasterIdLst>
  <p:sldIdLst>
    <p:sldId id="645" r:id="rId5"/>
    <p:sldId id="260" r:id="rId6"/>
    <p:sldId id="587" r:id="rId7"/>
    <p:sldId id="694" r:id="rId8"/>
    <p:sldId id="695" r:id="rId9"/>
    <p:sldId id="655" r:id="rId10"/>
    <p:sldId id="696" r:id="rId11"/>
    <p:sldId id="560" r:id="rId12"/>
    <p:sldId id="679" r:id="rId13"/>
    <p:sldId id="583" r:id="rId14"/>
    <p:sldId id="697" r:id="rId15"/>
    <p:sldId id="585" r:id="rId16"/>
    <p:sldId id="58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CC"/>
    <a:srgbClr val="2E648B"/>
    <a:srgbClr val="3A8898"/>
    <a:srgbClr val="FCC818"/>
    <a:srgbClr val="EA5322"/>
    <a:srgbClr val="FAFAFA"/>
    <a:srgbClr val="FF9933"/>
    <a:srgbClr val="595959"/>
    <a:srgbClr val="F4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9" autoAdjust="0"/>
    <p:restoredTop sz="95256" autoAdjust="0"/>
  </p:normalViewPr>
  <p:slideViewPr>
    <p:cSldViewPr>
      <p:cViewPr varScale="1">
        <p:scale>
          <a:sx n="80" d="100"/>
          <a:sy n="80" d="100"/>
        </p:scale>
        <p:origin x="-145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458E38D-9DCC-4B48-BC2F-C7DF4DA894B2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A3ED6F9-5C2C-4D77-A611-C00874430E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8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Single-hidden layer Feedforward Neural Networks (SLFN) 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0157F-BC8E-4FAF-8720-78FD29ACFE70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783">
              <a:defRPr/>
            </a:pPr>
            <a:fld id="{A3170ED2-42F3-4631-A62C-A75C77E18E8D}" type="slidenum">
              <a:rPr lang="zh-TW" altLang="en-US" smtClean="0">
                <a:solidFill>
                  <a:prstClr val="black"/>
                </a:solidFill>
                <a:latin typeface="Arial" pitchFamily="34" charset="0"/>
              </a:rPr>
              <a:pPr defTabSz="685783">
                <a:defRPr/>
              </a:pPr>
              <a:t>12</a:t>
            </a:fld>
            <a:endParaRPr lang="zh-TW" alt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7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0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22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45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23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32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89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56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32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82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812191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89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80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47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7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5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48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1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279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3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85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740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010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030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269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715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544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019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5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77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277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784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58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310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400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303792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55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7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3342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93819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9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2.png"/><Relationship Id="rId11" Type="http://schemas.openxmlformats.org/officeDocument/2006/relationships/image" Target="../media/image111.png"/><Relationship Id="rId5" Type="http://schemas.openxmlformats.org/officeDocument/2006/relationships/image" Target="../media/image440.png"/><Relationship Id="rId10" Type="http://schemas.openxmlformats.org/officeDocument/2006/relationships/image" Target="../media/image36.png"/><Relationship Id="rId4" Type="http://schemas.openxmlformats.org/officeDocument/2006/relationships/image" Target="../media/image451.png"/><Relationship Id="rId9" Type="http://schemas.openxmlformats.org/officeDocument/2006/relationships/image" Target="../media/image2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151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60.png"/><Relationship Id="rId11" Type="http://schemas.openxmlformats.org/officeDocument/2006/relationships/image" Target="../media/image24.png"/><Relationship Id="rId5" Type="http://schemas.openxmlformats.org/officeDocument/2006/relationships/image" Target="../media/image150.png"/><Relationship Id="rId10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082B1FF2-504B-D740-84FA-974A924F9DA9}"/>
              </a:ext>
            </a:extLst>
          </p:cNvPr>
          <p:cNvSpPr txBox="1"/>
          <p:nvPr/>
        </p:nvSpPr>
        <p:spPr>
          <a:xfrm>
            <a:off x="572952" y="1896216"/>
            <a:ext cx="7693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• Single Proton Emission Computed Tomography (</a:t>
            </a:r>
            <a:r>
              <a:rPr kumimoji="1"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SPECT)</a:t>
            </a:r>
          </a:p>
          <a:p>
            <a:r>
              <a:rPr kumimoji="1"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heart diagnosis data set </a:t>
            </a:r>
            <a:r>
              <a:rPr kumimoji="1"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Kurgan, et al., 2001; </a:t>
            </a:r>
            <a:r>
              <a:rPr kumimoji="1"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UCI Machine Learning)</a:t>
            </a:r>
            <a:endParaRPr kumimoji="1"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D65FEC54-1CE0-EE4D-9281-8778132C0C41}"/>
              </a:ext>
            </a:extLst>
          </p:cNvPr>
          <p:cNvSpPr txBox="1"/>
          <p:nvPr/>
        </p:nvSpPr>
        <p:spPr>
          <a:xfrm>
            <a:off x="572953" y="2625297"/>
            <a:ext cx="713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• 267 instances (55 normal samples, and 212 abnormal samples) </a:t>
            </a:r>
            <a:endParaRPr kumimoji="1" lang="zh-TW" altLang="en-US" sz="1800" dirty="0">
              <a:solidFill>
                <a:srgbClr val="30437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EED9D9F7-D900-A34B-9FE5-A55E304DD3D6}"/>
              </a:ext>
            </a:extLst>
          </p:cNvPr>
          <p:cNvSpPr txBox="1"/>
          <p:nvPr/>
        </p:nvSpPr>
        <p:spPr>
          <a:xfrm>
            <a:off x="572954" y="4267271"/>
            <a:ext cx="2911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• 23 attributes</a:t>
            </a:r>
          </a:p>
          <a:p>
            <a:r>
              <a:rPr kumimoji="1"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(x: 22 (binary) attributes,</a:t>
            </a:r>
          </a:p>
          <a:p>
            <a:r>
              <a:rPr kumimoji="1" lang="en-US" altLang="zh-TW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kumimoji="1"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y: 1 (binary) attribute)</a:t>
            </a:r>
            <a:endParaRPr kumimoji="1" lang="zh-TW" altLang="en-US" sz="1800" dirty="0">
              <a:solidFill>
                <a:srgbClr val="30437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293436D1-F2FC-D846-88DC-9E421577C8C8}"/>
              </a:ext>
            </a:extLst>
          </p:cNvPr>
          <p:cNvSpPr txBox="1"/>
          <p:nvPr/>
        </p:nvSpPr>
        <p:spPr>
          <a:xfrm>
            <a:off x="572954" y="5527037"/>
            <a:ext cx="38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• </a:t>
            </a:r>
            <a:r>
              <a:rPr kumimoji="1" lang="en-US" altLang="zh-TW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y: </a:t>
            </a:r>
            <a:r>
              <a:rPr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Binary (normal: 0, abnormal: 1)</a:t>
            </a:r>
            <a:endParaRPr kumimoji="1" lang="zh-TW" altLang="en-US" sz="1800" dirty="0">
              <a:solidFill>
                <a:srgbClr val="30437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="" xmlns:a16="http://schemas.microsoft.com/office/drawing/2014/main" id="{0335E4A1-6588-7C47-B537-A732F6CE2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13728"/>
              </p:ext>
            </p:extLst>
          </p:nvPr>
        </p:nvGraphicFramePr>
        <p:xfrm>
          <a:off x="4589934" y="3169286"/>
          <a:ext cx="4420616" cy="2578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="" xmlns:a16="http://schemas.microsoft.com/office/drawing/2014/main" val="785680885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3209114005"/>
                    </a:ext>
                  </a:extLst>
                </a:gridCol>
                <a:gridCol w="748208">
                  <a:extLst>
                    <a:ext uri="{9D8B030D-6E8A-4147-A177-3AD203B41FA5}">
                      <a16:colId xmlns="" xmlns:a16="http://schemas.microsoft.com/office/drawing/2014/main" val="795120671"/>
                    </a:ext>
                  </a:extLst>
                </a:gridCol>
              </a:tblGrid>
              <a:tr h="454099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Training data set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Amount</a:t>
                      </a: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of </a:t>
                      </a:r>
                      <a:endParaRPr lang="en-US" sz="1500" spc="-5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positive samples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40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7404958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Amount</a:t>
                      </a: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of </a:t>
                      </a:r>
                      <a:endParaRPr lang="en-US" sz="1500" spc="-5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negative samples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40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7617603"/>
                  </a:ext>
                </a:extLst>
              </a:tr>
              <a:tr h="424755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Testing data set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Amount</a:t>
                      </a: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of </a:t>
                      </a:r>
                      <a:endParaRPr lang="en-US" sz="1500" spc="-5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positive samples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15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426777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Amount</a:t>
                      </a: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of </a:t>
                      </a:r>
                      <a:endParaRPr lang="en-US" sz="1500" spc="-5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negative samples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172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5345638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indent="18288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Total </a:t>
                      </a: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amount of </a:t>
                      </a: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samples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267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190509846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11D69459-73EC-BB49-A5D5-7B0BF13A6AA3}"/>
              </a:ext>
            </a:extLst>
          </p:cNvPr>
          <p:cNvSpPr txBox="1"/>
          <p:nvPr/>
        </p:nvSpPr>
        <p:spPr>
          <a:xfrm>
            <a:off x="572957" y="3169286"/>
            <a:ext cx="249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• Positive:  normal</a:t>
            </a:r>
          </a:p>
          <a:p>
            <a:r>
              <a:rPr kumimoji="1"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Negative: abnormal</a:t>
            </a:r>
            <a:endParaRPr kumimoji="1" lang="zh-TW" altLang="en-US" sz="1800" dirty="0">
              <a:solidFill>
                <a:srgbClr val="30437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B44010DB-635D-4F80-ACED-132FA0A6FA67}"/>
              </a:ext>
            </a:extLst>
          </p:cNvPr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AI Application Problem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b="1" dirty="0"/>
              <a:t>(</a:t>
            </a:r>
            <a:r>
              <a:rPr lang="en-US" altLang="zh-TW" b="1" dirty="0" err="1"/>
              <a:t>bi_ReLU_sbo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="" xmlns:a16="http://schemas.microsoft.com/office/drawing/2014/main" id="{E03DAA78-F1E5-4AC8-B23D-FAAB066E3290}"/>
              </a:ext>
            </a:extLst>
          </p:cNvPr>
          <p:cNvSpPr txBox="1">
            <a:spLocks/>
          </p:cNvSpPr>
          <p:nvPr/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/>
            <a:fld id="{3EB68C04-86CB-4EF9-90C4-B4D0FE693461}" type="slidenum">
              <a:rPr lang="zh-TW" altLang="en-US" sz="1400" smtClean="0">
                <a:solidFill>
                  <a:prstClr val="black">
                    <a:tint val="75000"/>
                  </a:prstClr>
                </a:solidFill>
              </a:rPr>
              <a:pPr algn="r"/>
              <a:t>1</a:t>
            </a:fld>
            <a:endParaRPr lang="zh-TW" altLang="en-US" sz="1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771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菱形 23"/>
              <p:cNvSpPr/>
              <p:nvPr/>
            </p:nvSpPr>
            <p:spPr>
              <a:xfrm>
                <a:off x="5972174" y="3569496"/>
                <a:ext cx="2344895" cy="1066998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sz="1400" i="1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</a:t>
                </a:r>
                <a:r>
                  <a:rPr lang="en-US" altLang="zh-TW" sz="1400" i="1" baseline="300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 </a:t>
                </a:r>
                <a:r>
                  <a:rPr lang="en-US" altLang="zh-TW" sz="14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x-none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x-none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x-none" altLang="zh-TW" sz="1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x-none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x-none" altLang="zh-TW" sz="14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x-none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en-US" altLang="zh-TW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菱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174" y="3569496"/>
                <a:ext cx="2344895" cy="1066998"/>
              </a:xfrm>
              <a:prstGeom prst="diamond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cxnSpLocks/>
          </p:cNvCxnSpPr>
          <p:nvPr/>
        </p:nvCxnSpPr>
        <p:spPr>
          <a:xfrm flipV="1">
            <a:off x="1658616" y="2645022"/>
            <a:ext cx="0" cy="8514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H="1">
            <a:off x="5221109" y="4108406"/>
            <a:ext cx="7510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127039" y="4677024"/>
            <a:ext cx="0" cy="959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6962329" y="5717997"/>
            <a:ext cx="329420" cy="342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7192496" y="1729924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1626727" y="2645022"/>
            <a:ext cx="2338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574994" y="3788854"/>
            <a:ext cx="60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False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51061" y="4637449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True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291749" y="1752433"/>
            <a:ext cx="6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= 1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6634236" y="2344877"/>
            <a:ext cx="1106116" cy="600291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</a:rPr>
              <a:t>forward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37" name="直線單箭頭接點 36"/>
          <p:cNvCxnSpPr>
            <a:cxnSpLocks/>
          </p:cNvCxnSpPr>
          <p:nvPr/>
        </p:nvCxnSpPr>
        <p:spPr>
          <a:xfrm>
            <a:off x="4716016" y="2633075"/>
            <a:ext cx="18814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3975758" y="2418347"/>
            <a:ext cx="677149" cy="45335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++</a:t>
            </a:r>
          </a:p>
        </p:txBody>
      </p:sp>
      <p:cxnSp>
        <p:nvCxnSpPr>
          <p:cNvPr id="58" name="直線單箭頭接點 57"/>
          <p:cNvCxnSpPr>
            <a:cxnSpLocks/>
          </p:cNvCxnSpPr>
          <p:nvPr/>
        </p:nvCxnSpPr>
        <p:spPr>
          <a:xfrm>
            <a:off x="1661132" y="4677024"/>
            <a:ext cx="0" cy="9201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1462017" y="5638707"/>
            <a:ext cx="329420" cy="342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white"/>
                </a:solidFill>
              </a:rPr>
              <a:t>B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318166" y="5535244"/>
            <a:ext cx="142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rgbClr val="FF0000"/>
                </a:solidFill>
              </a:rPr>
              <a:t>Acceptable 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805148" y="5533861"/>
            <a:ext cx="164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rgbClr val="FF0000"/>
                </a:solidFill>
              </a:rPr>
              <a:t>Unacceptable 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圓角矩形 5">
            <a:extLst>
              <a:ext uri="{FF2B5EF4-FFF2-40B4-BE49-F238E27FC236}">
                <a16:creationId xmlns="" xmlns:a16="http://schemas.microsoft.com/office/drawing/2014/main" id="{E3E7782E-5BB8-4EEF-B557-75C8F64715EB}"/>
              </a:ext>
            </a:extLst>
          </p:cNvPr>
          <p:cNvSpPr/>
          <p:nvPr/>
        </p:nvSpPr>
        <p:spPr>
          <a:xfrm>
            <a:off x="4030651" y="3810996"/>
            <a:ext cx="1179840" cy="63516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</a:rPr>
              <a:t>backward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="" xmlns:a16="http://schemas.microsoft.com/office/drawing/2014/main" id="{A9938BC9-31D9-4988-815E-3D4C22087773}"/>
              </a:ext>
            </a:extLst>
          </p:cNvPr>
          <p:cNvCxnSpPr>
            <a:cxnSpLocks/>
          </p:cNvCxnSpPr>
          <p:nvPr/>
        </p:nvCxnSpPr>
        <p:spPr>
          <a:xfrm flipH="1">
            <a:off x="2441317" y="4096631"/>
            <a:ext cx="15241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>
            <a:extLst>
              <a:ext uri="{FF2B5EF4-FFF2-40B4-BE49-F238E27FC236}">
                <a16:creationId xmlns="" xmlns:a16="http://schemas.microsoft.com/office/drawing/2014/main" id="{D95C62DA-C71A-49CE-8981-65D11BB368BE}"/>
              </a:ext>
            </a:extLst>
          </p:cNvPr>
          <p:cNvSpPr/>
          <p:nvPr/>
        </p:nvSpPr>
        <p:spPr>
          <a:xfrm>
            <a:off x="905269" y="3512813"/>
            <a:ext cx="1524128" cy="11327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</a:t>
            </a:r>
            <a:r>
              <a:rPr lang="en-US" altLang="zh-TW" dirty="0">
                <a:solidFill>
                  <a:prstClr val="black"/>
                </a:solidFill>
              </a:rPr>
              <a:t> 100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="" xmlns:a16="http://schemas.microsoft.com/office/drawing/2014/main" id="{6A1F8701-43E6-4E56-872A-6E442954D11B}"/>
              </a:ext>
            </a:extLst>
          </p:cNvPr>
          <p:cNvCxnSpPr>
            <a:cxnSpLocks/>
          </p:cNvCxnSpPr>
          <p:nvPr/>
        </p:nvCxnSpPr>
        <p:spPr>
          <a:xfrm>
            <a:off x="7142097" y="2963301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="" xmlns:a16="http://schemas.microsoft.com/office/drawing/2014/main" id="{1DB3CDAD-6047-4E3D-8A3D-1201374EB64B}"/>
              </a:ext>
            </a:extLst>
          </p:cNvPr>
          <p:cNvSpPr txBox="1"/>
          <p:nvPr/>
        </p:nvSpPr>
        <p:spPr>
          <a:xfrm>
            <a:off x="1017999" y="3217063"/>
            <a:ext cx="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False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="" xmlns:a16="http://schemas.microsoft.com/office/drawing/2014/main" id="{E29B6CF6-D368-4351-9E93-CD8D0DA63F57}"/>
              </a:ext>
            </a:extLst>
          </p:cNvPr>
          <p:cNvSpPr txBox="1"/>
          <p:nvPr/>
        </p:nvSpPr>
        <p:spPr>
          <a:xfrm>
            <a:off x="1032437" y="4548405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True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4" name="圓角矩形 5">
            <a:extLst>
              <a:ext uri="{FF2B5EF4-FFF2-40B4-BE49-F238E27FC236}">
                <a16:creationId xmlns="" xmlns:a16="http://schemas.microsoft.com/office/drawing/2014/main" id="{0F4CB1A1-A425-4D54-B5F6-13A95789EA22}"/>
              </a:ext>
            </a:extLst>
          </p:cNvPr>
          <p:cNvSpPr/>
          <p:nvPr/>
        </p:nvSpPr>
        <p:spPr>
          <a:xfrm>
            <a:off x="4485902" y="839244"/>
            <a:ext cx="1486272" cy="100558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/>
              </a:rPr>
              <a:t>Hyperparameters: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100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Optimizer (Adam)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0.2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="" xmlns:a16="http://schemas.microsoft.com/office/drawing/2014/main" id="{B61D38D1-B387-471A-B9C0-7143068A5B6A}"/>
              </a:ext>
            </a:extLst>
          </p:cNvPr>
          <p:cNvSpPr txBox="1"/>
          <p:nvPr/>
        </p:nvSpPr>
        <p:spPr>
          <a:xfrm>
            <a:off x="214409" y="429569"/>
            <a:ext cx="2917432" cy="37702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matching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="" xmlns:a16="http://schemas.microsoft.com/office/drawing/2014/main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214409" y="980728"/>
                <a:ext cx="2472558" cy="52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400" i="1"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400" i="1">
                                  <a:latin typeface="Cambria Math"/>
                                  <a:ea typeface="微軟正黑體" panose="020B0604030504040204" pitchFamily="34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400">
                                  <a:latin typeface="Cambria Math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1400" i="1"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400" i="1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400" i="1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1400" i="1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14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14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14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14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𝐰</m:t>
                                          </m:r>
                                        </m:e>
                                      </m:d>
                                      <m:r>
                                        <a:rPr lang="en-US" altLang="zh-TW" sz="14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1400" i="1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4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4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400"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" y="980728"/>
                <a:ext cx="2472558" cy="524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29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4095" y="1844824"/>
            <a:ext cx="8972582" cy="18002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The cramming module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="" xmlns:a16="http://schemas.microsoft.com/office/drawing/2014/main" id="{A67CB92F-D066-4731-B5D3-0B2413C93A7F}"/>
                  </a:ext>
                </a:extLst>
              </p:cNvPr>
              <p:cNvSpPr/>
              <p:nvPr/>
            </p:nvSpPr>
            <p:spPr>
              <a:xfrm>
                <a:off x="3931291" y="5408511"/>
                <a:ext cx="1323433" cy="487824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𝑝𝑗</m:t>
                        </m:r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TW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</m:oMath>
                </a14:m>
                <a:endParaRPr lang="en-US" altLang="zh-TW" sz="16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7CB92F-D066-4731-B5D3-0B2413C93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291" y="5408511"/>
                <a:ext cx="1323433" cy="487824"/>
              </a:xfrm>
              <a:prstGeom prst="rect">
                <a:avLst/>
              </a:prstGeom>
              <a:blipFill>
                <a:blip r:embed="rId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id="{2F7FCBA8-30B1-4229-ADAB-5831EAC3BC7D}"/>
                  </a:ext>
                </a:extLst>
              </p:cNvPr>
              <p:cNvSpPr/>
              <p:nvPr/>
            </p:nvSpPr>
            <p:spPr>
              <a:xfrm>
                <a:off x="3856657" y="4442490"/>
                <a:ext cx="2491386" cy="390746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  <m:r>
                            <a:rPr lang="en-US" altLang="zh-TW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old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4472C4">
                      <a:lumMod val="75000"/>
                    </a:srgb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7FCBA8-30B1-4229-ADAB-5831EAC3B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657" y="4442490"/>
                <a:ext cx="2491386" cy="3907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群組 39">
            <a:extLst>
              <a:ext uri="{FF2B5EF4-FFF2-40B4-BE49-F238E27FC236}">
                <a16:creationId xmlns="" xmlns:a16="http://schemas.microsoft.com/office/drawing/2014/main" id="{D3F5E223-3A7E-46B2-86E9-06C0B8646867}"/>
              </a:ext>
            </a:extLst>
          </p:cNvPr>
          <p:cNvGrpSpPr/>
          <p:nvPr/>
        </p:nvGrpSpPr>
        <p:grpSpPr>
          <a:xfrm>
            <a:off x="1501052" y="3812199"/>
            <a:ext cx="2369998" cy="2664475"/>
            <a:chOff x="880463" y="1921546"/>
            <a:chExt cx="3454926" cy="3097650"/>
          </a:xfrm>
        </p:grpSpPr>
        <p:grpSp>
          <p:nvGrpSpPr>
            <p:cNvPr id="41" name="群組 40">
              <a:extLst>
                <a:ext uri="{FF2B5EF4-FFF2-40B4-BE49-F238E27FC236}">
                  <a16:creationId xmlns="" xmlns:a16="http://schemas.microsoft.com/office/drawing/2014/main" id="{1EECBE7B-5CD2-47CB-825C-6D736A54D937}"/>
                </a:ext>
              </a:extLst>
            </p:cNvPr>
            <p:cNvGrpSpPr/>
            <p:nvPr/>
          </p:nvGrpSpPr>
          <p:grpSpPr>
            <a:xfrm>
              <a:off x="880463" y="1921546"/>
              <a:ext cx="3454926" cy="3097650"/>
              <a:chOff x="1097280" y="2109913"/>
              <a:chExt cx="3454926" cy="3097650"/>
            </a:xfrm>
          </p:grpSpPr>
          <p:sp>
            <p:nvSpPr>
              <p:cNvPr id="43" name="橢圓 42">
                <a:extLst>
                  <a:ext uri="{FF2B5EF4-FFF2-40B4-BE49-F238E27FC236}">
                    <a16:creationId xmlns="" xmlns:a16="http://schemas.microsoft.com/office/drawing/2014/main" id="{242D6AD6-3E0D-4374-B0F0-1C82431CB1FF}"/>
                  </a:ext>
                </a:extLst>
              </p:cNvPr>
              <p:cNvSpPr/>
              <p:nvPr/>
            </p:nvSpPr>
            <p:spPr>
              <a:xfrm>
                <a:off x="1097280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4" name="橢圓 43">
                <a:extLst>
                  <a:ext uri="{FF2B5EF4-FFF2-40B4-BE49-F238E27FC236}">
                    <a16:creationId xmlns="" xmlns:a16="http://schemas.microsoft.com/office/drawing/2014/main" id="{B4261CA2-72BE-4E1A-A931-304B8977FB5E}"/>
                  </a:ext>
                </a:extLst>
              </p:cNvPr>
              <p:cNvSpPr/>
              <p:nvPr/>
            </p:nvSpPr>
            <p:spPr>
              <a:xfrm>
                <a:off x="1912699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="" xmlns:a16="http://schemas.microsoft.com/office/drawing/2014/main" id="{470D9359-C557-461B-92C5-D09674928B5B}"/>
                  </a:ext>
                </a:extLst>
              </p:cNvPr>
              <p:cNvSpPr/>
              <p:nvPr/>
            </p:nvSpPr>
            <p:spPr>
              <a:xfrm>
                <a:off x="3958317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i="1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</a:t>
                </a:r>
                <a:endParaRPr lang="zh-TW" altLang="en-US" i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="" xmlns:a16="http://schemas.microsoft.com/office/drawing/2014/main" id="{4538EAF6-E327-4344-AA8F-73673BAA4C36}"/>
                  </a:ext>
                </a:extLst>
              </p:cNvPr>
              <p:cNvSpPr txBox="1"/>
              <p:nvPr/>
            </p:nvSpPr>
            <p:spPr>
              <a:xfrm>
                <a:off x="2938333" y="4725952"/>
                <a:ext cx="1035678" cy="429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altLang="zh-TW" dirty="0">
                    <a:solidFill>
                      <a:prstClr val="black"/>
                    </a:solidFill>
                  </a:rPr>
                  <a:t>…… 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="" xmlns:a16="http://schemas.microsoft.com/office/drawing/2014/main" id="{66BF614C-EDD3-48DF-BB9D-EDC131049254}"/>
                  </a:ext>
                </a:extLst>
              </p:cNvPr>
              <p:cNvSpPr/>
              <p:nvPr/>
            </p:nvSpPr>
            <p:spPr>
              <a:xfrm>
                <a:off x="1394224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="" xmlns:a16="http://schemas.microsoft.com/office/drawing/2014/main" id="{CF53AA3F-7E10-4EA3-BFEE-2C494EF4885D}"/>
                  </a:ext>
                </a:extLst>
              </p:cNvPr>
              <p:cNvSpPr/>
              <p:nvPr/>
            </p:nvSpPr>
            <p:spPr>
              <a:xfrm>
                <a:off x="2149940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="" xmlns:a16="http://schemas.microsoft.com/office/drawing/2014/main" id="{45804697-5765-438E-9DFA-C7BC728D66FB}"/>
                  </a:ext>
                </a:extLst>
              </p:cNvPr>
              <p:cNvSpPr/>
              <p:nvPr/>
            </p:nvSpPr>
            <p:spPr>
              <a:xfrm>
                <a:off x="2905656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="" xmlns:a16="http://schemas.microsoft.com/office/drawing/2014/main" id="{9C521799-492F-4B91-A7D6-2C38A5DBAF05}"/>
                  </a:ext>
                </a:extLst>
              </p:cNvPr>
              <p:cNvSpPr/>
              <p:nvPr/>
            </p:nvSpPr>
            <p:spPr>
              <a:xfrm>
                <a:off x="3915896" y="3374048"/>
                <a:ext cx="593889" cy="59388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sz="2000" i="1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p</a:t>
                </a:r>
                <a:endParaRPr lang="zh-TW" altLang="en-US" sz="2000" i="1" dirty="0">
                  <a:solidFill>
                    <a:prstClr val="black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cxnSp>
            <p:nvCxnSpPr>
              <p:cNvPr id="51" name="直線單箭頭接點 12">
                <a:extLst>
                  <a:ext uri="{FF2B5EF4-FFF2-40B4-BE49-F238E27FC236}">
                    <a16:creationId xmlns="" xmlns:a16="http://schemas.microsoft.com/office/drawing/2014/main" id="{CFAC50DB-0CA4-4F12-A8F1-91FF718BE88B}"/>
                  </a:ext>
                </a:extLst>
              </p:cNvPr>
              <p:cNvCxnSpPr>
                <a:stCxn id="43" idx="0"/>
                <a:endCxn id="47" idx="4"/>
              </p:cNvCxnSpPr>
              <p:nvPr/>
            </p:nvCxnSpPr>
            <p:spPr>
              <a:xfrm flipV="1">
                <a:off x="1394225" y="3967937"/>
                <a:ext cx="296944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13">
                <a:extLst>
                  <a:ext uri="{FF2B5EF4-FFF2-40B4-BE49-F238E27FC236}">
                    <a16:creationId xmlns="" xmlns:a16="http://schemas.microsoft.com/office/drawing/2014/main" id="{F4E5BD3F-02A4-43E1-B150-0F74AEFBE245}"/>
                  </a:ext>
                </a:extLst>
              </p:cNvPr>
              <p:cNvCxnSpPr>
                <a:stCxn id="43" idx="0"/>
                <a:endCxn id="48" idx="4"/>
              </p:cNvCxnSpPr>
              <p:nvPr/>
            </p:nvCxnSpPr>
            <p:spPr>
              <a:xfrm flipV="1">
                <a:off x="1394225" y="3967937"/>
                <a:ext cx="1052660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14">
                <a:extLst>
                  <a:ext uri="{FF2B5EF4-FFF2-40B4-BE49-F238E27FC236}">
                    <a16:creationId xmlns="" xmlns:a16="http://schemas.microsoft.com/office/drawing/2014/main" id="{29A37B40-30CA-4714-899A-72FBD0BEA7C3}"/>
                  </a:ext>
                </a:extLst>
              </p:cNvPr>
              <p:cNvCxnSpPr>
                <a:stCxn id="43" idx="0"/>
                <a:endCxn id="49" idx="4"/>
              </p:cNvCxnSpPr>
              <p:nvPr/>
            </p:nvCxnSpPr>
            <p:spPr>
              <a:xfrm flipV="1">
                <a:off x="1394225" y="3967937"/>
                <a:ext cx="1808376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15">
                <a:extLst>
                  <a:ext uri="{FF2B5EF4-FFF2-40B4-BE49-F238E27FC236}">
                    <a16:creationId xmlns="" xmlns:a16="http://schemas.microsoft.com/office/drawing/2014/main" id="{C678119D-D084-4211-8BFF-E9158B7FC217}"/>
                  </a:ext>
                </a:extLst>
              </p:cNvPr>
              <p:cNvCxnSpPr>
                <a:stCxn id="43" idx="0"/>
                <a:endCxn id="50" idx="4"/>
              </p:cNvCxnSpPr>
              <p:nvPr/>
            </p:nvCxnSpPr>
            <p:spPr>
              <a:xfrm flipV="1">
                <a:off x="1394225" y="3967937"/>
                <a:ext cx="2818616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16">
                <a:extLst>
                  <a:ext uri="{FF2B5EF4-FFF2-40B4-BE49-F238E27FC236}">
                    <a16:creationId xmlns="" xmlns:a16="http://schemas.microsoft.com/office/drawing/2014/main" id="{C6D5D499-22BD-43A0-8FED-A122A7C7D518}"/>
                  </a:ext>
                </a:extLst>
              </p:cNvPr>
              <p:cNvCxnSpPr/>
              <p:nvPr/>
            </p:nvCxnSpPr>
            <p:spPr>
              <a:xfrm flipH="1" flipV="1">
                <a:off x="1691166" y="3967937"/>
                <a:ext cx="526332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17">
                <a:extLst>
                  <a:ext uri="{FF2B5EF4-FFF2-40B4-BE49-F238E27FC236}">
                    <a16:creationId xmlns="" xmlns:a16="http://schemas.microsoft.com/office/drawing/2014/main" id="{24BAF7FA-1C3F-4B7D-BCD2-6D52A5961B22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V="1">
                <a:off x="2217498" y="3967937"/>
                <a:ext cx="229387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18">
                <a:extLst>
                  <a:ext uri="{FF2B5EF4-FFF2-40B4-BE49-F238E27FC236}">
                    <a16:creationId xmlns="" xmlns:a16="http://schemas.microsoft.com/office/drawing/2014/main" id="{088BE065-71F1-4C27-9A1A-F50AAB034850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V="1">
                <a:off x="2217498" y="3967937"/>
                <a:ext cx="985103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19">
                <a:extLst>
                  <a:ext uri="{FF2B5EF4-FFF2-40B4-BE49-F238E27FC236}">
                    <a16:creationId xmlns="" xmlns:a16="http://schemas.microsoft.com/office/drawing/2014/main" id="{56FFF06B-7B71-4103-ADF2-804AD10632EE}"/>
                  </a:ext>
                </a:extLst>
              </p:cNvPr>
              <p:cNvCxnSpPr>
                <a:stCxn id="44" idx="0"/>
                <a:endCxn id="50" idx="4"/>
              </p:cNvCxnSpPr>
              <p:nvPr/>
            </p:nvCxnSpPr>
            <p:spPr>
              <a:xfrm flipV="1">
                <a:off x="2209644" y="3967937"/>
                <a:ext cx="2003197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20">
                <a:extLst>
                  <a:ext uri="{FF2B5EF4-FFF2-40B4-BE49-F238E27FC236}">
                    <a16:creationId xmlns="" xmlns:a16="http://schemas.microsoft.com/office/drawing/2014/main" id="{0E851169-E4BE-441E-9C79-8854812A453A}"/>
                  </a:ext>
                </a:extLst>
              </p:cNvPr>
              <p:cNvCxnSpPr>
                <a:endCxn id="47" idx="4"/>
              </p:cNvCxnSpPr>
              <p:nvPr/>
            </p:nvCxnSpPr>
            <p:spPr>
              <a:xfrm flipH="1" flipV="1">
                <a:off x="1691169" y="3967937"/>
                <a:ext cx="2564090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21">
                <a:extLst>
                  <a:ext uri="{FF2B5EF4-FFF2-40B4-BE49-F238E27FC236}">
                    <a16:creationId xmlns="" xmlns:a16="http://schemas.microsoft.com/office/drawing/2014/main" id="{B1799911-B92F-4280-AF46-92587A4B2658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H="1" flipV="1">
                <a:off x="2446885" y="3967937"/>
                <a:ext cx="1808374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22">
                <a:extLst>
                  <a:ext uri="{FF2B5EF4-FFF2-40B4-BE49-F238E27FC236}">
                    <a16:creationId xmlns="" xmlns:a16="http://schemas.microsoft.com/office/drawing/2014/main" id="{C72C40A7-19F6-45AC-9647-E324D457EFA9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H="1" flipV="1">
                <a:off x="3202601" y="3967937"/>
                <a:ext cx="1052658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23">
                <a:extLst>
                  <a:ext uri="{FF2B5EF4-FFF2-40B4-BE49-F238E27FC236}">
                    <a16:creationId xmlns="" xmlns:a16="http://schemas.microsoft.com/office/drawing/2014/main" id="{71F05821-F55A-409E-8A0A-1724A29A4D2B}"/>
                  </a:ext>
                </a:extLst>
              </p:cNvPr>
              <p:cNvCxnSpPr>
                <a:stCxn id="45" idx="0"/>
                <a:endCxn id="50" idx="4"/>
              </p:cNvCxnSpPr>
              <p:nvPr/>
            </p:nvCxnSpPr>
            <p:spPr>
              <a:xfrm flipH="1" flipV="1">
                <a:off x="4212841" y="3967937"/>
                <a:ext cx="42421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橢圓 62">
                <a:extLst>
                  <a:ext uri="{FF2B5EF4-FFF2-40B4-BE49-F238E27FC236}">
                    <a16:creationId xmlns="" xmlns:a16="http://schemas.microsoft.com/office/drawing/2014/main" id="{3F952288-BA0B-41AA-A984-03729189B5B1}"/>
                  </a:ext>
                </a:extLst>
              </p:cNvPr>
              <p:cNvSpPr/>
              <p:nvPr/>
            </p:nvSpPr>
            <p:spPr>
              <a:xfrm>
                <a:off x="2506588" y="2109913"/>
                <a:ext cx="593889" cy="5938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</a:rPr>
                  <a:t>1</a:t>
                </a:r>
                <a:endParaRPr lang="zh-TW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線單箭頭接點 25">
                <a:extLst>
                  <a:ext uri="{FF2B5EF4-FFF2-40B4-BE49-F238E27FC236}">
                    <a16:creationId xmlns="" xmlns:a16="http://schemas.microsoft.com/office/drawing/2014/main" id="{EA543DDF-6397-4B7B-8533-EC066D2271D1}"/>
                  </a:ext>
                </a:extLst>
              </p:cNvPr>
              <p:cNvCxnSpPr>
                <a:stCxn id="47" idx="0"/>
                <a:endCxn id="63" idx="4"/>
              </p:cNvCxnSpPr>
              <p:nvPr/>
            </p:nvCxnSpPr>
            <p:spPr>
              <a:xfrm flipV="1">
                <a:off x="1691169" y="2703802"/>
                <a:ext cx="1112364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26">
                <a:extLst>
                  <a:ext uri="{FF2B5EF4-FFF2-40B4-BE49-F238E27FC236}">
                    <a16:creationId xmlns="" xmlns:a16="http://schemas.microsoft.com/office/drawing/2014/main" id="{5043A2DA-5F5E-4D09-9DEE-5083BEFBF11A}"/>
                  </a:ext>
                </a:extLst>
              </p:cNvPr>
              <p:cNvCxnSpPr>
                <a:stCxn id="48" idx="0"/>
                <a:endCxn id="63" idx="4"/>
              </p:cNvCxnSpPr>
              <p:nvPr/>
            </p:nvCxnSpPr>
            <p:spPr>
              <a:xfrm flipV="1">
                <a:off x="2446885" y="2703802"/>
                <a:ext cx="35664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27">
                <a:extLst>
                  <a:ext uri="{FF2B5EF4-FFF2-40B4-BE49-F238E27FC236}">
                    <a16:creationId xmlns="" xmlns:a16="http://schemas.microsoft.com/office/drawing/2014/main" id="{2285ACD9-1F46-4537-9B5E-0A41DFF8EED9}"/>
                  </a:ext>
                </a:extLst>
              </p:cNvPr>
              <p:cNvCxnSpPr>
                <a:stCxn id="49" idx="0"/>
                <a:endCxn id="63" idx="4"/>
              </p:cNvCxnSpPr>
              <p:nvPr/>
            </p:nvCxnSpPr>
            <p:spPr>
              <a:xfrm flipH="1" flipV="1">
                <a:off x="2803533" y="2703802"/>
                <a:ext cx="39906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28">
                <a:extLst>
                  <a:ext uri="{FF2B5EF4-FFF2-40B4-BE49-F238E27FC236}">
                    <a16:creationId xmlns="" xmlns:a16="http://schemas.microsoft.com/office/drawing/2014/main" id="{D0E3B10C-D50A-42CF-BABA-AB0FC595E008}"/>
                  </a:ext>
                </a:extLst>
              </p:cNvPr>
              <p:cNvCxnSpPr>
                <a:stCxn id="50" idx="0"/>
                <a:endCxn id="63" idx="4"/>
              </p:cNvCxnSpPr>
              <p:nvPr/>
            </p:nvCxnSpPr>
            <p:spPr>
              <a:xfrm flipH="1" flipV="1">
                <a:off x="2803533" y="2703802"/>
                <a:ext cx="1409308" cy="670246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="" xmlns:a16="http://schemas.microsoft.com/office/drawing/2014/main" id="{232D784E-C440-4552-BCCB-B2EF8BA10E09}"/>
                </a:ext>
              </a:extLst>
            </p:cNvPr>
            <p:cNvSpPr txBox="1"/>
            <p:nvPr/>
          </p:nvSpPr>
          <p:spPr>
            <a:xfrm>
              <a:off x="3162525" y="3286801"/>
              <a:ext cx="699176" cy="429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prstClr val="black"/>
                  </a:solidFill>
                </a:rPr>
                <a:t>… 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="" xmlns:a16="http://schemas.microsoft.com/office/drawing/2014/main" id="{F8CADCE4-35E5-46F6-81D0-22B62D113358}"/>
                  </a:ext>
                </a:extLst>
              </p:cNvPr>
              <p:cNvSpPr/>
              <p:nvPr/>
            </p:nvSpPr>
            <p:spPr>
              <a:xfrm>
                <a:off x="3923860" y="4933896"/>
                <a:ext cx="1798386" cy="474615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sz="16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8CADCE4-35E5-46F6-81D0-22B62D113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60" y="4933896"/>
                <a:ext cx="1798386" cy="474615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="" xmlns:a16="http://schemas.microsoft.com/office/drawing/2014/main" id="{F697F27A-7A62-4005-8792-F492FDDC8865}"/>
                  </a:ext>
                </a:extLst>
              </p:cNvPr>
              <p:cNvSpPr txBox="1"/>
              <p:nvPr/>
            </p:nvSpPr>
            <p:spPr>
              <a:xfrm>
                <a:off x="2945252" y="3742701"/>
                <a:ext cx="3179969" cy="4241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zh-TW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=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+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sSubSup>
                          <m:sSubSup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</m:sSubSup>
                      </m:e>
                    </m:nary>
                  </m:oMath>
                </a14:m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F697F27A-7A62-4005-8792-F492FDDC8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52" y="3742701"/>
                <a:ext cx="3179969" cy="424155"/>
              </a:xfrm>
              <a:prstGeom prst="rect">
                <a:avLst/>
              </a:prstGeom>
              <a:blipFill>
                <a:blip r:embed="rId5"/>
                <a:stretch>
                  <a:fillRect l="-382" t="-90278" b="-1513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內容版面配置區 2">
                <a:extLst>
                  <a:ext uri="{FF2B5EF4-FFF2-40B4-BE49-F238E27FC236}">
                    <a16:creationId xmlns="" xmlns:a16="http://schemas.microsoft.com/office/drawing/2014/main" id="{6CFA2FE1-2ECB-40E8-83D6-FCA230F5C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9144000" cy="1819399"/>
              </a:xfrm>
            </p:spPr>
            <p:txBody>
              <a:bodyPr>
                <a:noAutofit/>
              </a:bodyPr>
              <a:lstStyle/>
              <a:p>
                <a:pPr marL="17463" lvl="1" indent="0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Let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 →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add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hidden node to the existing SLFN.</a:t>
                </a:r>
              </a:p>
              <a:p>
                <a:pPr marL="712788" lvl="1" indent="-695325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Assign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in the following way to make the </a:t>
                </a:r>
                <a:r>
                  <a:rPr lang="en-US" altLang="zh-TW" sz="1600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condition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0.2 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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altLang="zh-TW" sz="1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I</m:t>
                    </m:r>
                    <m:r>
                      <m:rPr>
                        <m:nor/>
                      </m:rPr>
                      <a:rPr lang="en-GB" altLang="zh-TW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m:rPr>
                        <m:nor/>
                      </m:rPr>
                      <a:rPr lang="en-GB" altLang="zh-TW" sz="1600" i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n</m:t>
                    </m:r>
                    <m:r>
                      <m:rPr>
                        <m:nor/>
                      </m:rPr>
                      <a:rPr lang="en-GB" altLang="zh-TW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true:</a:t>
                </a:r>
              </a:p>
              <a:p>
                <a:pPr marL="1079500" indent="-265113">
                  <a:lnSpc>
                    <a:spcPct val="12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b="1" i="0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16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6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latin typeface="Cambria Math"/>
                        <a:ea typeface="微軟正黑體" panose="020B0604030504040204" pitchFamily="34" charset="-120"/>
                      </a:rPr>
                      <m:t>=1−</m:t>
                    </m:r>
                    <m:r>
                      <a:rPr lang="en-US" altLang="zh-TW" sz="1600">
                        <a:latin typeface="Cambria Math"/>
                        <a:ea typeface="微軟正黑體" panose="020B0604030504040204" pitchFamily="34" charset="-120"/>
                      </a:rPr>
                      <m:t>𝑚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</a:p>
              <a:p>
                <a:pPr marL="1079500" indent="-265113">
                  <a:lnSpc>
                    <a:spcPct val="12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</a:t>
                </a:r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TW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zh-TW" altLang="zh-TW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sSubSup>
                          <m:sSubSupPr>
                            <m:ctrlPr>
                              <a:rPr lang="zh-TW" altLang="zh-TW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1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CFA2FE1-2ECB-40E8-83D6-FCA230F5C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9144000" cy="1819399"/>
              </a:xfrm>
              <a:blipFill rotWithShape="1">
                <a:blip r:embed="rId6"/>
                <a:stretch>
                  <a:fillRect l="-133" t="-669" b="-32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投影片編號版面配置區 1">
            <a:extLst>
              <a:ext uri="{FF2B5EF4-FFF2-40B4-BE49-F238E27FC236}">
                <a16:creationId xmlns="" xmlns:a16="http://schemas.microsoft.com/office/drawing/2014/main" id="{1B2C2496-F255-4126-8B44-D41AA7F8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1626017" y="2099107"/>
            <a:ext cx="5855666" cy="4531850"/>
            <a:chOff x="6497438" y="1234873"/>
            <a:chExt cx="5329879" cy="45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圓角矩形 39"/>
                <p:cNvSpPr/>
                <p:nvPr/>
              </p:nvSpPr>
              <p:spPr>
                <a:xfrm>
                  <a:off x="7391118" y="2103015"/>
                  <a:ext cx="2053382" cy="38752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766"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</a:rPr>
                    <a:t>backward operation to obtain </a:t>
                  </a:r>
                  <a14:m>
                    <m:oMath xmlns:m="http://schemas.openxmlformats.org/officeDocument/2006/math">
                      <m:r>
                        <a:rPr lang="en-US" altLang="zh-TW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TW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altLang="zh-TW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圓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118" y="2103015"/>
                  <a:ext cx="2053382" cy="387521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endCxn id="66" idx="1"/>
            </p:cNvCxnSpPr>
            <p:nvPr/>
          </p:nvCxnSpPr>
          <p:spPr>
            <a:xfrm flipV="1">
              <a:off x="9302948" y="4010413"/>
              <a:ext cx="387706" cy="232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8431180" y="1234873"/>
              <a:ext cx="9490" cy="3081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菱形 48"/>
                <p:cNvSpPr/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7000" tIns="27000" rIns="27000" rtlCol="0" anchor="ctr"/>
                <a:lstStyle/>
                <a:p>
                  <a:pPr algn="ctr" defTabSz="91435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467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TW" sz="1467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l-GR" altLang="zh-TW" sz="1467" dirty="0">
                            <a:solidFill>
                              <a:prstClr val="black"/>
                            </a:solidFill>
                          </a:rPr>
                          <m:t>ε</m:t>
                        </m:r>
                        <m:r>
                          <a:rPr lang="en-US" altLang="zh-TW" sz="1467" i="1" baseline="-2500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sz="1467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菱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圓角矩形 49"/>
            <p:cNvSpPr/>
            <p:nvPr/>
          </p:nvSpPr>
          <p:spPr>
            <a:xfrm>
              <a:off x="10117311" y="5179664"/>
              <a:ext cx="758023" cy="3975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dirty="0">
                  <a:solidFill>
                    <a:prstClr val="black"/>
                  </a:solidFill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</a:rPr>
                <a:t>w</a:t>
              </a:r>
            </a:p>
          </p:txBody>
        </p:sp>
        <p:cxnSp>
          <p:nvCxnSpPr>
            <p:cNvPr id="52" name="直線單箭頭接點 51"/>
            <p:cNvCxnSpPr/>
            <p:nvPr/>
          </p:nvCxnSpPr>
          <p:spPr>
            <a:xfrm>
              <a:off x="8447587" y="2490536"/>
              <a:ext cx="84" cy="1090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H="1">
              <a:off x="8475563" y="4511552"/>
              <a:ext cx="11439" cy="5632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圓角矩形 56"/>
                <p:cNvSpPr/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5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Restore</a:t>
                  </a:r>
                  <a:r>
                    <a:rPr lang="en-US" altLang="zh-TW" sz="1200" b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w</a:t>
                  </a:r>
                </a:p>
                <a:p>
                  <a:pPr algn="ctr" defTabSz="91435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</a:rPr>
                    <a:t>&amp; </a:t>
                  </a:r>
                  <a14:m>
                    <m:oMath xmlns:m="http://schemas.openxmlformats.org/officeDocument/2006/math">
                      <m:r>
                        <a:rPr lang="en-US" altLang="zh-TW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zh-TW" alt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TW" alt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endParaRPr lang="en-US" altLang="zh-TW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圓角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單箭頭接點 58"/>
            <p:cNvCxnSpPr/>
            <p:nvPr/>
          </p:nvCxnSpPr>
          <p:spPr>
            <a:xfrm>
              <a:off x="11471872" y="4011682"/>
              <a:ext cx="3554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50" idx="3"/>
            </p:cNvCxnSpPr>
            <p:nvPr/>
          </p:nvCxnSpPr>
          <p:spPr>
            <a:xfrm>
              <a:off x="10875333" y="5378431"/>
              <a:ext cx="409272" cy="553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菱形 65"/>
                <p:cNvSpPr/>
                <p:nvPr/>
              </p:nvSpPr>
              <p:spPr>
                <a:xfrm>
                  <a:off x="9690654" y="3592806"/>
                  <a:ext cx="1785518" cy="835214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7000" tIns="27000" rIns="27000"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</a:t>
                  </a:r>
                  <a:r>
                    <a:rPr lang="en-US" altLang="zh-TW" sz="1200" i="1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e</a:t>
                  </a:r>
                  <a:r>
                    <a:rPr lang="en-US" altLang="zh-TW" sz="1200" i="1" baseline="30000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 </a:t>
                  </a:r>
                  <a14:m>
                    <m:oMath xmlns:m="http://schemas.openxmlformats.org/officeDocument/2006/math">
                      <m:r>
                        <a:rPr lang="en-US" altLang="zh-TW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TW" sz="1200" b="0" i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0.2</m:t>
                      </m:r>
                    </m:oMath>
                  </a14:m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 </a:t>
                  </a:r>
                  <a:r>
                    <a:rPr lang="en-US" altLang="zh-TW" sz="12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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x-none" altLang="zh-TW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I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x-none" altLang="zh-TW" sz="12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</a:t>
                  </a:r>
                  <a:endParaRPr lang="en-US" altLang="zh-TW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菱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0654" y="3592806"/>
                  <a:ext cx="1785518" cy="835214"/>
                </a:xfrm>
                <a:prstGeom prst="diamond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直線單箭頭接點 83"/>
          <p:cNvCxnSpPr/>
          <p:nvPr/>
        </p:nvCxnSpPr>
        <p:spPr>
          <a:xfrm flipH="1">
            <a:off x="4310537" y="1770728"/>
            <a:ext cx="3128106" cy="190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 flipV="1">
            <a:off x="2127041" y="3161009"/>
            <a:ext cx="20816" cy="1396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7481683" y="4102828"/>
            <a:ext cx="3860" cy="7596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2168440" y="3161009"/>
            <a:ext cx="42298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2131099" y="6259545"/>
            <a:ext cx="1006061" cy="5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158640" y="5151049"/>
            <a:ext cx="4236" cy="11248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</p:cNvCxnSpPr>
          <p:nvPr/>
        </p:nvCxnSpPr>
        <p:spPr>
          <a:xfrm>
            <a:off x="4432674" y="6267496"/>
            <a:ext cx="1170312" cy="379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66" idx="2"/>
          </p:cNvCxnSpPr>
          <p:nvPr/>
        </p:nvCxnSpPr>
        <p:spPr>
          <a:xfrm>
            <a:off x="6115069" y="5292254"/>
            <a:ext cx="9026" cy="7516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菱形 71"/>
              <p:cNvSpPr/>
              <p:nvPr/>
            </p:nvSpPr>
            <p:spPr>
              <a:xfrm>
                <a:off x="2928388" y="4445249"/>
                <a:ext cx="1754354" cy="895524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algn="ctr" defTabSz="91435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67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1467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46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467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467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467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46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1467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467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1467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altLang="zh-TW" sz="1467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467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sz="1467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菱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88" y="4445249"/>
                <a:ext cx="1754354" cy="895524"/>
              </a:xfrm>
              <a:prstGeom prst="diamond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/>
          <p:cNvCxnSpPr>
            <a:stCxn id="44" idx="0"/>
          </p:cNvCxnSpPr>
          <p:nvPr/>
        </p:nvCxnSpPr>
        <p:spPr>
          <a:xfrm flipH="1" flipV="1">
            <a:off x="7430906" y="1789794"/>
            <a:ext cx="52708" cy="15649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828719" y="1200877"/>
            <a:ext cx="453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</a:t>
            </a:r>
            <a:r>
              <a:rPr lang="en-US" altLang="zh-TW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= 1</a:t>
            </a:r>
            <a:endParaRPr lang="zh-TW" altLang="en-US" sz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3190503" y="1477876"/>
            <a:ext cx="1120034" cy="61607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err="1">
                <a:solidFill>
                  <a:schemeClr val="tx1"/>
                </a:solidFill>
              </a:rPr>
              <a:t>i</a:t>
            </a:r>
            <a:r>
              <a:rPr lang="en-US" altLang="zh-TW" sz="1200" dirty="0">
                <a:solidFill>
                  <a:schemeClr val="tx1"/>
                </a:solidFill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sym typeface="Symbol"/>
              </a:rPr>
              <a:t></a:t>
            </a:r>
            <a:r>
              <a:rPr lang="en-US" altLang="zh-TW" sz="1200" dirty="0">
                <a:solidFill>
                  <a:schemeClr val="tx1"/>
                </a:solidFill>
              </a:rPr>
              <a:t> 100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768546" y="1161619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2702712" y="1772485"/>
            <a:ext cx="459772" cy="77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120644" y="3354770"/>
                <a:ext cx="725939" cy="71716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5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TW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sz="1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altLang="zh-TW" sz="1000" dirty="0">
                    <a:solidFill>
                      <a:prstClr val="black"/>
                    </a:solidFill>
                  </a:rPr>
                  <a:t> </a:t>
                </a:r>
                <a:br>
                  <a:rPr lang="en-US" altLang="zh-TW" sz="1000" dirty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zh-TW" alt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TW" alt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ctr" defTabSz="91435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i+1 </a:t>
                </a:r>
                <a14:m>
                  <m:oMath xmlns:m="http://schemas.openxmlformats.org/officeDocument/2006/math">
                    <m:r>
                      <a:rPr lang="en-US" altLang="zh-TW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000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TW" sz="1000" dirty="0" err="1">
                    <a:solidFill>
                      <a:prstClr val="black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i</a:t>
                </a:r>
                <a:endParaRPr lang="en-US" altLang="zh-TW" sz="1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644" y="3354770"/>
                <a:ext cx="725939" cy="71716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圓角矩形 54"/>
              <p:cNvSpPr/>
              <p:nvPr/>
            </p:nvSpPr>
            <p:spPr>
              <a:xfrm>
                <a:off x="3448946" y="1200877"/>
                <a:ext cx="236544" cy="23131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5" name="圓角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946" y="1200877"/>
                <a:ext cx="236544" cy="23131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9"/>
                <a:stretch>
                  <a:fillRect l="-4878" b="-1500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2591421" y="699961"/>
            <a:ext cx="2366998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accomplishes the learning goal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3431554" y="2396225"/>
            <a:ext cx="658783" cy="230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Store</a:t>
            </a:r>
            <a:r>
              <a:rPr lang="en-US" sz="1000" b="1" kern="100" dirty="0">
                <a:solidFill>
                  <a:prstClr val="black"/>
                </a:solidFill>
                <a:ea typeface="新細明體"/>
                <a:cs typeface="Times New Roman"/>
              </a:rPr>
              <a:t> </a:t>
            </a:r>
            <a:r>
              <a:rPr lang="en-US" sz="1000" b="1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w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3750520" y="2627123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=""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521921" y="1553137"/>
            <a:ext cx="2166782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=""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6892650" y="6025960"/>
            <a:ext cx="2094332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圓角矩形 5">
                <a:extLst>
                  <a:ext uri="{FF2B5EF4-FFF2-40B4-BE49-F238E27FC236}">
                    <a16:creationId xmlns=""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181575" y="2627123"/>
                <a:ext cx="1656184" cy="1708309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libri" panose="020F0502020204030204"/>
                    <a:ea typeface="新細明體"/>
                  </a:rPr>
                  <a:t>Hyperparameters: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 (Momentum)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0.2 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 smtClean="0">
                        <a:solidFill>
                          <a:prstClr val="black"/>
                        </a:solidFill>
                        <a:latin typeface="Calibri" panose="020F0502020204030204"/>
                        <a:ea typeface="新細明體"/>
                      </a:rPr>
                      <m:t>ε</m:t>
                    </m:r>
                    <m:r>
                      <a:rPr lang="en-US" altLang="zh-TW" sz="1400" i="1" kern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0.0001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1.2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0.7</a:t>
                </a:r>
                <a:endParaRPr lang="en-US" altLang="zh-TW" sz="1400" kern="0" dirty="0">
                  <a:solidFill>
                    <a:prstClr val="black"/>
                  </a:solidFill>
                  <a:latin typeface="Calibri" panose="020F0502020204030204"/>
                  <a:ea typeface="新細明體"/>
                </a:endParaRPr>
              </a:p>
            </p:txBody>
          </p:sp>
        </mc:Choice>
        <mc:Fallback xmlns="">
          <p:sp>
            <p:nvSpPr>
              <p:cNvPr id="53" name="圓角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5" y="2627123"/>
                <a:ext cx="1656184" cy="170830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0"/>
                <a:stretch>
                  <a:fillRect l="-366" t="-2482" b="-5674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圓角矩形 22">
            <a:extLst>
              <a:ext uri="{FF2B5EF4-FFF2-40B4-BE49-F238E27FC236}">
                <a16:creationId xmlns="" xmlns:a16="http://schemas.microsoft.com/office/drawing/2014/main" id="{59E882F5-FCA9-4C35-98CC-A5F8B8159C3B}"/>
              </a:ext>
            </a:extLst>
          </p:cNvPr>
          <p:cNvSpPr/>
          <p:nvPr/>
        </p:nvSpPr>
        <p:spPr>
          <a:xfrm>
            <a:off x="2726421" y="3942066"/>
            <a:ext cx="2042223" cy="25973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200" dirty="0">
                <a:solidFill>
                  <a:prstClr val="black"/>
                </a:solidFill>
              </a:rPr>
              <a:t>forward operation</a:t>
            </a:r>
          </a:p>
        </p:txBody>
      </p:sp>
      <p:sp>
        <p:nvSpPr>
          <p:cNvPr id="75" name="文字方塊 732"/>
          <p:cNvSpPr txBox="1"/>
          <p:nvPr/>
        </p:nvSpPr>
        <p:spPr>
          <a:xfrm>
            <a:off x="7031762" y="4911010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6" name="文字方塊 732"/>
          <p:cNvSpPr txBox="1"/>
          <p:nvPr/>
        </p:nvSpPr>
        <p:spPr>
          <a:xfrm>
            <a:off x="4508716" y="4646229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7" name="文字方塊 732"/>
          <p:cNvSpPr txBox="1"/>
          <p:nvPr/>
        </p:nvSpPr>
        <p:spPr>
          <a:xfrm>
            <a:off x="2804738" y="6025960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8" name="文字方塊 732"/>
          <p:cNvSpPr txBox="1"/>
          <p:nvPr/>
        </p:nvSpPr>
        <p:spPr>
          <a:xfrm>
            <a:off x="2862289" y="1529611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9" name="文字方塊 732"/>
          <p:cNvSpPr txBox="1"/>
          <p:nvPr/>
        </p:nvSpPr>
        <p:spPr>
          <a:xfrm>
            <a:off x="3799282" y="2079413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80" name="文字方塊 732"/>
          <p:cNvSpPr txBox="1"/>
          <p:nvPr/>
        </p:nvSpPr>
        <p:spPr>
          <a:xfrm>
            <a:off x="3823821" y="5309956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82" name="文字方塊 732"/>
          <p:cNvSpPr txBox="1"/>
          <p:nvPr/>
        </p:nvSpPr>
        <p:spPr>
          <a:xfrm>
            <a:off x="4369500" y="6046645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83" name="文字方塊 732"/>
          <p:cNvSpPr txBox="1"/>
          <p:nvPr/>
        </p:nvSpPr>
        <p:spPr>
          <a:xfrm>
            <a:off x="6178220" y="5292254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="" xmlns:a16="http://schemas.microsoft.com/office/drawing/2014/main" id="{1537B24E-1DD5-403C-96DC-E5A024FD2467}"/>
              </a:ext>
            </a:extLst>
          </p:cNvPr>
          <p:cNvSpPr txBox="1"/>
          <p:nvPr/>
        </p:nvSpPr>
        <p:spPr>
          <a:xfrm>
            <a:off x="5375455" y="189206"/>
            <a:ext cx="3223599" cy="37702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/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regularizing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</a:t>
            </a:r>
          </a:p>
        </p:txBody>
      </p:sp>
      <p:sp>
        <p:nvSpPr>
          <p:cNvPr id="70" name="投影片編號版面配置區 1">
            <a:extLst>
              <a:ext uri="{FF2B5EF4-FFF2-40B4-BE49-F238E27FC236}">
                <a16:creationId xmlns="" xmlns:a16="http://schemas.microsoft.com/office/drawing/2014/main" id="{94276EEC-191F-48DA-B451-4D5EB0D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="" xmlns:a16="http://schemas.microsoft.com/office/drawing/2014/main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57769" y="170136"/>
                <a:ext cx="4431104" cy="52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軟正黑體" panose="020B0604030504040204" pitchFamily="34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0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10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10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𝐰</m:t>
                                          </m:r>
                                        </m:e>
                                      </m:d>
                                      <m:r>
                                        <a:rPr lang="en-US" altLang="zh-TW" sz="10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000" dirty="0"/>
                        <m:t>+</m:t>
                      </m:r>
                      <m:f>
                        <m:fPr>
                          <m:ctrlPr>
                            <a:rPr lang="en-US" altLang="zh-TW" sz="1000" i="1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1000" dirty="0"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000" dirty="0"/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1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0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1000" dirty="0"/>
                            <m:t>(</m:t>
                          </m:r>
                          <m:sSubSup>
                            <m:sSubSupPr>
                              <m:ctrlPr>
                                <a:rPr lang="en-US" altLang="zh-TW" sz="1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10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0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000" dirty="0"/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1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0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0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0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000" i="1" dirty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0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0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000" dirty="0"/>
                        <m:t>)</m:t>
                      </m:r>
                    </m:oMath>
                  </m:oMathPara>
                </a14:m>
                <a:endParaRPr lang="zh-TW" altLang="en-US" sz="1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" y="170136"/>
                <a:ext cx="4431104" cy="529825"/>
              </a:xfrm>
              <a:prstGeom prst="rect">
                <a:avLst/>
              </a:prstGeom>
              <a:blipFill>
                <a:blip r:embed="rId11"/>
                <a:stretch>
                  <a:fillRect t="-88506" r="-8253" b="-1344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1302644" y="2072287"/>
            <a:ext cx="7114775" cy="3929953"/>
            <a:chOff x="1676800" y="2250673"/>
            <a:chExt cx="7651915" cy="3929953"/>
          </a:xfrm>
        </p:grpSpPr>
        <p:grpSp>
          <p:nvGrpSpPr>
            <p:cNvPr id="4" name="群組 3"/>
            <p:cNvGrpSpPr/>
            <p:nvPr/>
          </p:nvGrpSpPr>
          <p:grpSpPr>
            <a:xfrm>
              <a:off x="2080016" y="2250673"/>
              <a:ext cx="7248699" cy="3929953"/>
              <a:chOff x="3037680" y="1966661"/>
              <a:chExt cx="7908053" cy="4179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菱形 5"/>
                  <p:cNvSpPr/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1400" i="1" dirty="0">
                        <a:solidFill>
                          <a:prstClr val="black"/>
                        </a:solidFill>
                      </a:rPr>
                      <a:t>k</a:t>
                    </a:r>
                    <a:r>
                      <a:rPr lang="en-US" altLang="zh-TW" sz="1400" b="1" dirty="0">
                        <a:solidFill>
                          <a:prstClr val="black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1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sz="1400" i="1" dirty="0">
                        <a:solidFill>
                          <a:prstClr val="black"/>
                        </a:solidFill>
                      </a:rPr>
                      <a:t>p</a:t>
                    </a:r>
                    <a:endParaRPr lang="zh-TW" altLang="en-US" sz="1400" b="1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菱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矩形 9"/>
              <p:cNvSpPr/>
              <p:nvPr/>
            </p:nvSpPr>
            <p:spPr>
              <a:xfrm>
                <a:off x="9272343" y="4644763"/>
                <a:ext cx="1673390" cy="89035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b="1">
                    <a:solidFill>
                      <a:prstClr val="black"/>
                    </a:solidFill>
                  </a:rPr>
                  <a:t>matching</a:t>
                </a:r>
                <a:endParaRPr lang="zh-TW" alt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4977581" y="2116124"/>
                <a:ext cx="643378" cy="40944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i="1" dirty="0">
                    <a:solidFill>
                      <a:prstClr val="black"/>
                    </a:solidFill>
                  </a:rPr>
                  <a:t>k </a:t>
                </a:r>
                <a:r>
                  <a:rPr lang="en-US" altLang="zh-TW" sz="1400" b="1" dirty="0">
                    <a:solidFill>
                      <a:prstClr val="black"/>
                    </a:solidFill>
                  </a:rPr>
                  <a:t>++</a:t>
                </a:r>
                <a:endParaRPr lang="zh-TW" alt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49596" y="1966661"/>
                <a:ext cx="1883254" cy="7598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200" b="1" dirty="0">
                    <a:solidFill>
                      <a:prstClr val="black"/>
                    </a:solidFill>
                  </a:rPr>
                  <a:t>Restore the network and </a:t>
                </a:r>
                <a:r>
                  <a:rPr lang="en-US" altLang="zh-TW" sz="1200" b="1" dirty="0">
                    <a:solidFill>
                      <a:schemeClr val="tx1"/>
                    </a:solidFill>
                  </a:rPr>
                  <a:t>w</a:t>
                </a:r>
                <a:endParaRPr lang="zh-TW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線單箭頭接點 14"/>
              <p:cNvCxnSpPr>
                <a:cxnSpLocks/>
              </p:cNvCxnSpPr>
              <p:nvPr/>
            </p:nvCxnSpPr>
            <p:spPr>
              <a:xfrm flipV="1">
                <a:off x="4514073" y="4973342"/>
                <a:ext cx="329134" cy="64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>
                <a:off x="8941695" y="5057668"/>
                <a:ext cx="33064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>
                <a:cxnSpLocks/>
              </p:cNvCxnSpPr>
              <p:nvPr/>
            </p:nvCxnSpPr>
            <p:spPr>
              <a:xfrm flipH="1">
                <a:off x="5685862" y="3353961"/>
                <a:ext cx="42098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接點 23"/>
              <p:cNvCxnSpPr>
                <a:stCxn id="6" idx="2"/>
              </p:cNvCxnSpPr>
              <p:nvPr/>
            </p:nvCxnSpPr>
            <p:spPr>
              <a:xfrm rot="16200000" flipH="1">
                <a:off x="3938478" y="5196134"/>
                <a:ext cx="787330" cy="111253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/>
              <p:nvPr/>
            </p:nvCxnSpPr>
            <p:spPr>
              <a:xfrm flipH="1" flipV="1">
                <a:off x="9895676" y="3353961"/>
                <a:ext cx="7062" cy="12593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flipH="1">
                <a:off x="3780491" y="2305712"/>
                <a:ext cx="15261" cy="22756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線單箭頭接點 27"/>
            <p:cNvCxnSpPr/>
            <p:nvPr/>
          </p:nvCxnSpPr>
          <p:spPr>
            <a:xfrm flipV="1">
              <a:off x="1676800" y="5089815"/>
              <a:ext cx="403216" cy="67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1688950" y="4782835"/>
              <a:ext cx="5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i="1" dirty="0">
                  <a:solidFill>
                    <a:prstClr val="black"/>
                  </a:solidFill>
                  <a:latin typeface="Calibri"/>
                  <a:ea typeface="新細明體"/>
                </a:rPr>
                <a:t>k</a:t>
              </a:r>
              <a:r>
                <a:rPr lang="en-US" altLang="zh-TW" sz="1200" b="1" dirty="0">
                  <a:solidFill>
                    <a:prstClr val="black"/>
                  </a:solidFill>
                  <a:latin typeface="Calibri"/>
                  <a:ea typeface="新細明體"/>
                </a:rPr>
                <a:t> = 1</a:t>
              </a:r>
              <a:endParaRPr lang="zh-TW" altLang="en-US" sz="1200" b="1" dirty="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532962" y="4454946"/>
                <a:ext cx="1153933" cy="10453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200" b="1" dirty="0">
                    <a:solidFill>
                      <a:prstClr val="black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altLang="zh-TW" sz="1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TW" sz="1200" i="1" baseline="-2500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altLang="zh-TW" sz="1200" dirty="0">
                        <a:solidFill>
                          <a:schemeClr val="tx1"/>
                        </a:solidFill>
                      </a:rPr>
                      <m:t>’</m:t>
                    </m:r>
                  </m:oMath>
                </a14:m>
                <a:r>
                  <a:rPr lang="en-US" altLang="zh-TW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200" b="1" dirty="0">
                    <a:solidFill>
                      <a:prstClr val="black"/>
                    </a:solidFill>
                  </a:rPr>
                  <a:t>(i.e., temporarily ignore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altLang="zh-TW" sz="1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sz="12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200" b="1" dirty="0">
                    <a:solidFill>
                      <a:prstClr val="black"/>
                    </a:solidFill>
                  </a:rPr>
                  <a:t>hidden node) </a:t>
                </a:r>
                <a:endParaRPr lang="zh-TW" altLang="en-US" sz="12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62" y="4454946"/>
                <a:ext cx="1153933" cy="10453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7869946" y="4203854"/>
            <a:ext cx="247065" cy="342899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67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467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161601" y="4214100"/>
            <a:ext cx="247065" cy="34289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67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467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6080821" y="2441421"/>
            <a:ext cx="1656297" cy="118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0" idx="0"/>
          </p:cNvCxnSpPr>
          <p:nvPr/>
        </p:nvCxnSpPr>
        <p:spPr>
          <a:xfrm flipV="1">
            <a:off x="7704322" y="2500398"/>
            <a:ext cx="0" cy="20901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="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318894" y="4546753"/>
            <a:ext cx="969379" cy="623246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3274945" y="5653138"/>
            <a:ext cx="990108" cy="623246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3934544" y="2429543"/>
            <a:ext cx="418251" cy="118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3361976" y="3184279"/>
            <a:ext cx="517254" cy="3850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i="1" dirty="0">
                <a:solidFill>
                  <a:prstClr val="black"/>
                </a:solidFill>
              </a:rPr>
              <a:t>p </a:t>
            </a:r>
            <a:r>
              <a:rPr lang="en-US" altLang="zh-TW" sz="1400" b="1" dirty="0">
                <a:solidFill>
                  <a:prstClr val="black"/>
                </a:solidFill>
              </a:rPr>
              <a:t>--</a:t>
            </a:r>
            <a:endParaRPr lang="zh-TW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2338390" y="2429542"/>
            <a:ext cx="9365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2407456" y="3392920"/>
            <a:ext cx="9136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230364" y="4563924"/>
            <a:ext cx="990108" cy="714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b="1" dirty="0">
                <a:solidFill>
                  <a:prstClr val="black"/>
                </a:solidFill>
              </a:rPr>
              <a:t>regularizing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9" name="直線單箭頭接點 58"/>
          <p:cNvCxnSpPr>
            <a:cxnSpLocks/>
          </p:cNvCxnSpPr>
          <p:nvPr/>
        </p:nvCxnSpPr>
        <p:spPr>
          <a:xfrm flipV="1">
            <a:off x="5322209" y="4961699"/>
            <a:ext cx="210752" cy="159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D092149D-9089-477A-B3B2-8257EA20721E}"/>
              </a:ext>
            </a:extLst>
          </p:cNvPr>
          <p:cNvSpPr/>
          <p:nvPr/>
        </p:nvSpPr>
        <p:spPr>
          <a:xfrm>
            <a:off x="4467443" y="4604449"/>
            <a:ext cx="848044" cy="714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b="1" dirty="0">
                <a:solidFill>
                  <a:prstClr val="black"/>
                </a:solidFill>
              </a:rPr>
              <a:t>Store the network and </a:t>
            </a:r>
            <a:r>
              <a:rPr lang="en-US" altLang="zh-TW" sz="1200" b="1" dirty="0">
                <a:solidFill>
                  <a:schemeClr val="tx1"/>
                </a:solidFill>
              </a:rPr>
              <a:t>w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="" xmlns:a16="http://schemas.microsoft.com/office/drawing/2014/main" id="{0C304AAA-7591-41A1-9CFE-8C97A2F1754C}"/>
              </a:ext>
            </a:extLst>
          </p:cNvPr>
          <p:cNvCxnSpPr>
            <a:cxnSpLocks/>
          </p:cNvCxnSpPr>
          <p:nvPr/>
        </p:nvCxnSpPr>
        <p:spPr>
          <a:xfrm flipV="1">
            <a:off x="4227195" y="4976478"/>
            <a:ext cx="210752" cy="159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33BA8C36-D5E5-4349-A02C-475A54AB45BB}"/>
              </a:ext>
            </a:extLst>
          </p:cNvPr>
          <p:cNvSpPr txBox="1"/>
          <p:nvPr/>
        </p:nvSpPr>
        <p:spPr>
          <a:xfrm>
            <a:off x="5294480" y="505892"/>
            <a:ext cx="3280961" cy="37702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/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reorganizing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">
                <a:extLst>
                  <a:ext uri="{FF2B5EF4-FFF2-40B4-BE49-F238E27FC236}">
                    <a16:creationId xmlns=""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179512" y="2311247"/>
                <a:ext cx="2026840" cy="1892607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libri" panose="020F0502020204030204"/>
                    <a:ea typeface="新細明體"/>
                  </a:rPr>
                  <a:t>Hyperparameters: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optimizers (Momentum &amp; Adam)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sets of </a:t>
                </a: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 smtClean="0">
                        <a:solidFill>
                          <a:prstClr val="black"/>
                        </a:solidFill>
                        <a:latin typeface="Calibri" panose="020F0502020204030204"/>
                        <a:ea typeface="新細明體"/>
                      </a:rPr>
                      <m:t>ε</m:t>
                    </m:r>
                    <m:r>
                      <a:rPr lang="en-US" altLang="zh-TW" sz="1400" i="1" kern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14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62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0.2;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>
                        <a:solidFill>
                          <a:prstClr val="black"/>
                        </a:solidFill>
                        <a:latin typeface="Calibri" panose="020F0502020204030204"/>
                        <a:ea typeface="新細明體"/>
                      </a:rPr>
                      <m:t>ε</m:t>
                    </m:r>
                    <m:r>
                      <a:rPr lang="en-US" altLang="zh-TW" sz="140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0.0001)</a:t>
                </a:r>
                <a:endParaRPr lang="en-US" altLang="zh-TW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新細明體"/>
                  <a:cs typeface="Times New Roman" panose="02020603050405020304" pitchFamily="18" charset="0"/>
                </a:endParaRP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Two sets of 1.2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0.7</a:t>
                </a:r>
                <a:endParaRPr lang="en-US" altLang="zh-TW" sz="1400" kern="0" dirty="0">
                  <a:solidFill>
                    <a:prstClr val="black"/>
                  </a:solidFill>
                  <a:latin typeface="Calibri" panose="020F0502020204030204"/>
                  <a:ea typeface="新細明體"/>
                </a:endParaRPr>
              </a:p>
            </p:txBody>
          </p:sp>
        </mc:Choice>
        <mc:Fallback xmlns="">
          <p:sp>
            <p:nvSpPr>
              <p:cNvPr id="51" name="圓角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311247"/>
                <a:ext cx="2026840" cy="1892607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>
            <a:extLst>
              <a:ext uri="{FF2B5EF4-FFF2-40B4-BE49-F238E27FC236}">
                <a16:creationId xmlns="" xmlns:a16="http://schemas.microsoft.com/office/drawing/2014/main" id="{905F1E0C-AAB8-422B-B381-FD814EA897D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192932" y="3184279"/>
            <a:ext cx="2532486" cy="13796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="" xmlns:a16="http://schemas.microsoft.com/office/drawing/2014/main" id="{086FE953-F07C-422E-935F-1E5380B096FF}"/>
              </a:ext>
            </a:extLst>
          </p:cNvPr>
          <p:cNvCxnSpPr>
            <a:cxnSpLocks/>
          </p:cNvCxnSpPr>
          <p:nvPr/>
        </p:nvCxnSpPr>
        <p:spPr>
          <a:xfrm>
            <a:off x="1857609" y="3184279"/>
            <a:ext cx="5152560" cy="13645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文字方塊 732"/>
          <p:cNvSpPr txBox="1"/>
          <p:nvPr/>
        </p:nvSpPr>
        <p:spPr>
          <a:xfrm>
            <a:off x="2774236" y="4634248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56" name="文字方塊 732"/>
          <p:cNvSpPr txBox="1"/>
          <p:nvPr/>
        </p:nvSpPr>
        <p:spPr>
          <a:xfrm>
            <a:off x="2289730" y="5260277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="" xmlns:a16="http://schemas.microsoft.com/office/drawing/2014/main" id="{272689ED-1F6D-43A6-8094-0260554A2984}"/>
              </a:ext>
            </a:extLst>
          </p:cNvPr>
          <p:cNvSpPr txBox="1"/>
          <p:nvPr/>
        </p:nvSpPr>
        <p:spPr>
          <a:xfrm>
            <a:off x="5014271" y="6149427"/>
            <a:ext cx="1741202" cy="253914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200" dirty="0">
                <a:solidFill>
                  <a:prstClr val="black"/>
                </a:solidFill>
              </a:rPr>
              <a:t>Different loss functions!</a:t>
            </a:r>
            <a:endParaRPr lang="zh-TW" altLang="en-US" sz="1200" dirty="0">
              <a:solidFill>
                <a:prstClr val="black"/>
              </a:solidFill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="" xmlns:a16="http://schemas.microsoft.com/office/drawing/2014/main" id="{7F30367D-6852-4C53-8F90-F93833A121B4}"/>
              </a:ext>
            </a:extLst>
          </p:cNvPr>
          <p:cNvCxnSpPr>
            <a:cxnSpLocks/>
          </p:cNvCxnSpPr>
          <p:nvPr/>
        </p:nvCxnSpPr>
        <p:spPr>
          <a:xfrm flipV="1">
            <a:off x="6686895" y="5380296"/>
            <a:ext cx="534269" cy="7691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="" xmlns:a16="http://schemas.microsoft.com/office/drawing/2014/main" id="{7F30367D-6852-4C53-8F90-F93833A121B4}"/>
              </a:ext>
            </a:extLst>
          </p:cNvPr>
          <p:cNvCxnSpPr>
            <a:cxnSpLocks/>
          </p:cNvCxnSpPr>
          <p:nvPr/>
        </p:nvCxnSpPr>
        <p:spPr>
          <a:xfrm flipH="1" flipV="1">
            <a:off x="4220472" y="5380296"/>
            <a:ext cx="866200" cy="7691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投影片編號版面配置區 1">
            <a:extLst>
              <a:ext uri="{FF2B5EF4-FFF2-40B4-BE49-F238E27FC236}">
                <a16:creationId xmlns="" xmlns:a16="http://schemas.microsoft.com/office/drawing/2014/main" id="{5CD20CCB-00A5-43BA-81AE-1EB0B2EA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="" xmlns:a16="http://schemas.microsoft.com/office/drawing/2014/main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57769" y="737305"/>
                <a:ext cx="4431104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000" i="1"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000" i="1">
                                  <a:latin typeface="Cambria Math"/>
                                  <a:ea typeface="微軟正黑體" panose="020B0604030504040204" pitchFamily="34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000">
                                  <a:latin typeface="Cambria Math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1000" i="1"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00" i="1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0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000" i="1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1000" i="1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10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10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𝐰</m:t>
                                          </m:r>
                                        </m:e>
                                      </m:d>
                                      <m:r>
                                        <a:rPr lang="en-US" altLang="zh-TW" sz="10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1000" i="1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00"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 sz="1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" y="737305"/>
                <a:ext cx="4431104" cy="401135"/>
              </a:xfrm>
              <a:prstGeom prst="rect">
                <a:avLst/>
              </a:prstGeom>
              <a:blipFill>
                <a:blip r:embed="rId5"/>
                <a:stretch>
                  <a:fillRect t="-5303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="" xmlns:a16="http://schemas.microsoft.com/office/drawing/2014/main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57769" y="1201416"/>
                <a:ext cx="4431104" cy="52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000" i="1"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000" i="1">
                                  <a:latin typeface="Cambria Math"/>
                                  <a:ea typeface="微軟正黑體" panose="020B0604030504040204" pitchFamily="34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000">
                                  <a:latin typeface="Cambria Math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1000" i="1"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00" i="1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0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000" i="1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1000" i="1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10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10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𝐰</m:t>
                                          </m:r>
                                        </m:e>
                                      </m:d>
                                      <m:r>
                                        <a:rPr lang="en-US" altLang="zh-TW" sz="10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1000" i="1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00"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000" dirty="0"/>
                        <m:t>+</m:t>
                      </m:r>
                      <m:f>
                        <m:fPr>
                          <m:ctrlPr>
                            <a:rPr lang="en-US" altLang="zh-TW" sz="1000" i="1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1000" dirty="0"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000" dirty="0"/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1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0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1000" dirty="0"/>
                            <m:t>(</m:t>
                          </m:r>
                          <m:sSubSup>
                            <m:sSubSupPr>
                              <m:ctrlPr>
                                <a:rPr lang="en-US" altLang="zh-TW" sz="1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10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0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000" dirty="0"/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1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0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0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0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000" i="1" dirty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0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0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000" dirty="0"/>
                        <m:t>)</m:t>
                      </m:r>
                    </m:oMath>
                  </m:oMathPara>
                </a14:m>
                <a:endParaRPr lang="zh-TW" altLang="en-US" sz="1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" y="1201416"/>
                <a:ext cx="4431104" cy="529825"/>
              </a:xfrm>
              <a:prstGeom prst="rect">
                <a:avLst/>
              </a:prstGeom>
              <a:blipFill>
                <a:blip r:embed="rId6"/>
                <a:stretch>
                  <a:fillRect t="-88506" r="-8253" b="-1344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9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7674656"/>
                  </p:ext>
                </p:extLst>
              </p:nvPr>
            </p:nvGraphicFramePr>
            <p:xfrm>
              <a:off x="251520" y="925838"/>
              <a:ext cx="8784976" cy="579564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589167">
                    <a:tc>
                      <a:txBody>
                        <a:bodyPr/>
                        <a:lstStyle/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ReLU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max(0, 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zh-TW" alt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TW" altLang="en-US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 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{-1, 1}</a:t>
                          </a:r>
                          <a:r>
                            <a:rPr lang="en-GB" altLang="zh-TW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: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</a:t>
                          </a:r>
                          <a:r>
                            <a:rPr lang="en-US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input; </a:t>
                          </a:r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22; </a:t>
                          </a:r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267;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number of adopted hidden nodes; 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adaptable within the training stage;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8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bias value of 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weight between the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j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input node and the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j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US" altLang="zh-TW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H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en-GB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altLang="zh-TW" sz="18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bias value of output node;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weight between the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 and the output node;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o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 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o</a:t>
                          </a:r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, </a:t>
                          </a:r>
                          <a:r>
                            <a:rPr lang="en-GB" altLang="zh-TW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H</a:t>
                          </a:r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}</a:t>
                          </a:r>
                          <a:r>
                            <a:rPr lang="en-GB" sz="18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a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:r>
                            <a:rPr lang="zh-TW" altLang="zh-TW" sz="18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the activation value of </a:t>
                          </a:r>
                          <a:r>
                            <a:rPr lang="en-US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US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 corresponding to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w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): the output value of SLFN corresponding to </a:t>
                          </a: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  <a:tabLst>
                              <a:tab pos="5078730" algn="r"/>
                            </a:tabLst>
                          </a:pPr>
                          <a:r>
                            <a:rPr lang="en-US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800" b="0" i="1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zh-TW" alt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TW" altLang="en-US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 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{-1, 1}</a:t>
                          </a:r>
                          <a:r>
                            <a:rPr lang="en-GB" altLang="zh-TW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: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target output value corresponding to </a:t>
                          </a: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0" marR="93980" indent="20638">
                            <a:spcAft>
                              <a:spcPts val="600"/>
                            </a:spcAft>
                            <a:tabLst>
                              <a:tab pos="50787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8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baseline="30000" dirty="0" smtClean="0">
                                    <a:solidFill>
                                      <a:schemeClr val="tx1"/>
                                    </a:solidFill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800" b="0" dirty="0" smtClean="0">
                                    <a:solidFill>
                                      <a:schemeClr val="tx1"/>
                                    </a:solidFill>
                                    <a:sym typeface="Symbol"/>
                                  </a:rPr>
                                  <m:t>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baseline="30000" dirty="0" smtClean="0">
                                    <a:solidFill>
                                      <a:schemeClr val="tx1"/>
                                    </a:solidFill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1" smtClean="0">
                                    <a:solidFill>
                                      <a:schemeClr val="tx1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800" b="0" dirty="0" smtClean="0">
                                    <a:solidFill>
                                      <a:schemeClr val="tx1"/>
                                    </a:solidFill>
                                    <a:sym typeface="Symbol"/>
                                  </a:rPr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baseline="30000" dirty="0" smtClean="0">
                                    <a:solidFill>
                                      <a:schemeClr val="tx1"/>
                                    </a:solidFill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7674656"/>
                  </p:ext>
                </p:extLst>
              </p:nvPr>
            </p:nvGraphicFramePr>
            <p:xfrm>
              <a:off x="251520" y="925838"/>
              <a:ext cx="8784976" cy="579564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</a:tblGrid>
                  <a:tr h="57956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577" r="-69" b="-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88F7F115-0C32-4023-B85B-29C5209B8D62}"/>
              </a:ext>
            </a:extLst>
          </p:cNvPr>
          <p:cNvSpPr txBox="1"/>
          <p:nvPr/>
        </p:nvSpPr>
        <p:spPr>
          <a:xfrm>
            <a:off x="4127034" y="262944"/>
            <a:ext cx="1749471" cy="561690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Assumption: the adaptive network 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="" xmlns:a16="http://schemas.microsoft.com/office/drawing/2014/main" id="{E0761406-C3A2-4D93-8074-3BE010D70C3A}"/>
              </a:ext>
            </a:extLst>
          </p:cNvPr>
          <p:cNvCxnSpPr>
            <a:cxnSpLocks/>
          </p:cNvCxnSpPr>
          <p:nvPr/>
        </p:nvCxnSpPr>
        <p:spPr>
          <a:xfrm>
            <a:off x="4644008" y="820304"/>
            <a:ext cx="72008" cy="880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ACED9A10-5CB5-4F58-B42C-F223B8C0C4EE}"/>
              </a:ext>
            </a:extLst>
          </p:cNvPr>
          <p:cNvSpPr txBox="1"/>
          <p:nvPr/>
        </p:nvSpPr>
        <p:spPr>
          <a:xfrm>
            <a:off x="6662879" y="173581"/>
            <a:ext cx="2443296" cy="807911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The network setting:</a:t>
            </a:r>
            <a:endParaRPr lang="zh-TW" altLang="en-US" sz="1600" dirty="0">
              <a:solidFill>
                <a:prstClr val="black"/>
              </a:solidFill>
            </a:endParaRPr>
          </a:p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Two-layer nets / SLFN</a:t>
            </a:r>
            <a:r>
              <a:rPr lang="zh-TW" altLang="en-US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/ One-hidden-layer nets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="" xmlns:a16="http://schemas.microsoft.com/office/drawing/2014/main" id="{E03DAA78-F1E5-4AC8-B23D-FAAB066E3290}"/>
              </a:ext>
            </a:extLst>
          </p:cNvPr>
          <p:cNvSpPr txBox="1">
            <a:spLocks/>
          </p:cNvSpPr>
          <p:nvPr/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/>
            <a:fld id="{3EB68C04-86CB-4EF9-90C4-B4D0FE693461}" type="slidenum">
              <a:rPr lang="zh-TW" altLang="en-US" sz="1400" smtClean="0">
                <a:solidFill>
                  <a:prstClr val="black">
                    <a:tint val="75000"/>
                  </a:prstClr>
                </a:solidFill>
              </a:rPr>
              <a:pPr algn="r"/>
              <a:t>2</a:t>
            </a:fld>
            <a:endParaRPr lang="zh-TW" altLang="en-US" sz="1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4431303" y="1409718"/>
            <a:ext cx="3848581" cy="1187673"/>
            <a:chOff x="-262755" y="-65887"/>
            <a:chExt cx="7331881" cy="2330982"/>
          </a:xfrm>
        </p:grpSpPr>
        <p:sp>
          <p:nvSpPr>
            <p:cNvPr id="66" name="文字方塊 65"/>
            <p:cNvSpPr txBox="1"/>
            <p:nvPr/>
          </p:nvSpPr>
          <p:spPr>
            <a:xfrm>
              <a:off x="1717345" y="-65887"/>
              <a:ext cx="3441945" cy="6040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The hidden layer:</a:t>
              </a:r>
              <a:endPara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-262755" y="543758"/>
                  <a:ext cx="7331881" cy="172133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func>
                          <m:func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𝑅𝑒𝐿𝑈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zh-TW" sz="1600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55" y="543758"/>
                  <a:ext cx="7331881" cy="1721337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/>
          <p:cNvSpPr/>
          <p:nvPr/>
        </p:nvSpPr>
        <p:spPr>
          <a:xfrm>
            <a:off x="625509" y="1410024"/>
            <a:ext cx="3315329" cy="690216"/>
          </a:xfrm>
          <a:prstGeom prst="rect">
            <a:avLst/>
          </a:prstGeom>
          <a:solidFill>
            <a:srgbClr val="FCC818">
              <a:alpha val="29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563"/>
              </a:spcBef>
            </a:pPr>
            <a:r>
              <a:rPr lang="en-US" altLang="zh-TW" sz="1463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31" name="矩形 30"/>
          <p:cNvSpPr/>
          <p:nvPr/>
        </p:nvSpPr>
        <p:spPr>
          <a:xfrm>
            <a:off x="625509" y="2105814"/>
            <a:ext cx="3315329" cy="698341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563"/>
              </a:spcBef>
            </a:pPr>
            <a:r>
              <a:rPr lang="en-US" altLang="zh-TW" sz="1463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08602" y="218599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02" y="2185997"/>
                <a:ext cx="459121" cy="457200"/>
              </a:xfrm>
              <a:prstGeom prst="ellipse">
                <a:avLst/>
              </a:prstGeom>
              <a:blipFill>
                <a:blip r:embed="rId5"/>
                <a:stretch>
                  <a:fillRect r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2133778" y="219714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78" y="2197147"/>
                <a:ext cx="459121" cy="457200"/>
              </a:xfrm>
              <a:prstGeom prst="ellipse">
                <a:avLst/>
              </a:prstGeom>
              <a:blipFill>
                <a:blip r:embed="rId6"/>
                <a:stretch>
                  <a:fillRect r="-5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2654664" y="219714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664" y="2197147"/>
                <a:ext cx="459121" cy="457200"/>
              </a:xfrm>
              <a:prstGeom prst="ellipse">
                <a:avLst/>
              </a:prstGeom>
              <a:blipFill>
                <a:blip r:embed="rId7"/>
                <a:stretch>
                  <a:fillRect r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3405588" y="218599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75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588" y="2185997"/>
                <a:ext cx="459121" cy="457200"/>
              </a:xfrm>
              <a:prstGeom prst="ellipse">
                <a:avLst/>
              </a:prstGeom>
              <a:blipFill rotWithShape="1">
                <a:blip r:embed="rId8"/>
                <a:stretch>
                  <a:fillRect r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36"/>
          <p:cNvSpPr/>
          <p:nvPr/>
        </p:nvSpPr>
        <p:spPr>
          <a:xfrm>
            <a:off x="2488253" y="1480369"/>
            <a:ext cx="459121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75" i="1" dirty="0">
                <a:solidFill>
                  <a:prstClr val="black"/>
                </a:solidFill>
              </a:rPr>
              <a:t>i</a:t>
            </a:r>
            <a:endParaRPr lang="zh-TW" altLang="en-US" sz="2475" i="1" dirty="0">
              <a:solidFill>
                <a:prstClr val="black"/>
              </a:solidFill>
            </a:endParaRPr>
          </a:p>
        </p:txBody>
      </p:sp>
      <p:cxnSp>
        <p:nvCxnSpPr>
          <p:cNvPr id="40" name="直線接點 39"/>
          <p:cNvCxnSpPr>
            <a:stCxn id="33" idx="0"/>
            <a:endCxn id="37" idx="4"/>
          </p:cNvCxnSpPr>
          <p:nvPr/>
        </p:nvCxnSpPr>
        <p:spPr>
          <a:xfrm flipV="1">
            <a:off x="1838130" y="1937571"/>
            <a:ext cx="879683" cy="2484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0"/>
            <a:endCxn id="37" idx="4"/>
          </p:cNvCxnSpPr>
          <p:nvPr/>
        </p:nvCxnSpPr>
        <p:spPr>
          <a:xfrm flipV="1">
            <a:off x="2363353" y="1937747"/>
            <a:ext cx="354479" cy="2595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035969" y="2135191"/>
            <a:ext cx="4732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50" dirty="0">
                <a:solidFill>
                  <a:prstClr val="black"/>
                </a:solidFill>
              </a:rPr>
              <a:t>…</a:t>
            </a:r>
            <a:endParaRPr lang="zh-TW" altLang="en-US" sz="2250" dirty="0">
              <a:solidFill>
                <a:prstClr val="black"/>
              </a:solidFill>
            </a:endParaRPr>
          </a:p>
        </p:txBody>
      </p:sp>
      <p:cxnSp>
        <p:nvCxnSpPr>
          <p:cNvPr id="62" name="直線單箭頭接點 61"/>
          <p:cNvCxnSpPr>
            <a:stCxn id="35" idx="0"/>
            <a:endCxn id="37" idx="4"/>
          </p:cNvCxnSpPr>
          <p:nvPr/>
        </p:nvCxnSpPr>
        <p:spPr>
          <a:xfrm flipH="1" flipV="1">
            <a:off x="2717812" y="1937747"/>
            <a:ext cx="166388" cy="2595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6" idx="0"/>
            <a:endCxn id="37" idx="4"/>
          </p:cNvCxnSpPr>
          <p:nvPr/>
        </p:nvCxnSpPr>
        <p:spPr>
          <a:xfrm flipH="1" flipV="1">
            <a:off x="2717814" y="1937571"/>
            <a:ext cx="917073" cy="2484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標題 3"/>
          <p:cNvSpPr txBox="1">
            <a:spLocks/>
          </p:cNvSpPr>
          <p:nvPr/>
        </p:nvSpPr>
        <p:spPr>
          <a:xfrm>
            <a:off x="0" y="365129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sz="4400" dirty="0">
                <a:solidFill>
                  <a:prstClr val="black"/>
                </a:solidFill>
              </a:rPr>
              <a:t>Forward operation</a:t>
            </a:r>
            <a:endParaRPr lang="zh-TW" altLang="en-US" sz="4400" dirty="0">
              <a:solidFill>
                <a:prstClr val="black"/>
              </a:solidFill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="" xmlns:a16="http://schemas.microsoft.com/office/drawing/2014/main" id="{0E43E0B7-06E0-4829-B222-9DAFD236240F}"/>
              </a:ext>
            </a:extLst>
          </p:cNvPr>
          <p:cNvGrpSpPr/>
          <p:nvPr/>
        </p:nvGrpSpPr>
        <p:grpSpPr>
          <a:xfrm>
            <a:off x="4544139" y="3263593"/>
            <a:ext cx="3834495" cy="1162061"/>
            <a:chOff x="-262755" y="64807"/>
            <a:chExt cx="5478785" cy="1710539"/>
          </a:xfrm>
        </p:grpSpPr>
        <p:sp>
          <p:nvSpPr>
            <p:cNvPr id="39" name="文字方塊 38">
              <a:extLst>
                <a:ext uri="{FF2B5EF4-FFF2-40B4-BE49-F238E27FC236}">
                  <a16:creationId xmlns="" xmlns:a16="http://schemas.microsoft.com/office/drawing/2014/main" id="{63167823-5A00-40BF-87D3-D044A3F60710}"/>
                </a:ext>
              </a:extLst>
            </p:cNvPr>
            <p:cNvSpPr txBox="1"/>
            <p:nvPr/>
          </p:nvSpPr>
          <p:spPr>
            <a:xfrm>
              <a:off x="1090746" y="64807"/>
              <a:ext cx="2686267" cy="4756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21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The output layer:</a:t>
              </a:r>
              <a:endParaRPr lang="zh-TW" altLang="en-US" sz="2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>
                  <a:extLst>
                    <a:ext uri="{FF2B5EF4-FFF2-40B4-BE49-F238E27FC236}">
                      <a16:creationId xmlns="" xmlns:a16="http://schemas.microsoft.com/office/drawing/2014/main" id="{3A9EDE24-EC33-4E83-8CBC-74CBF36D1415}"/>
                    </a:ext>
                  </a:extLst>
                </p:cNvPr>
                <p:cNvSpPr txBox="1"/>
                <p:nvPr/>
              </p:nvSpPr>
              <p:spPr>
                <a:xfrm>
                  <a:off x="-262755" y="543759"/>
                  <a:ext cx="5478785" cy="123158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≡</m:t>
                        </m:r>
                        <m:sSubSup>
                          <m:sSub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altLang="zh-TW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>
            <p:sp>
              <p:nvSpPr>
                <p:cNvPr id="41" name="文字方塊 4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A9EDE24-EC33-4E83-8CBC-74CBF36D1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55" y="543759"/>
                  <a:ext cx="5478785" cy="1231587"/>
                </a:xfrm>
                <a:prstGeom prst="round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805C9F45-FDD4-43E0-9A30-D5FA081F99A1}"/>
              </a:ext>
            </a:extLst>
          </p:cNvPr>
          <p:cNvSpPr/>
          <p:nvPr/>
        </p:nvSpPr>
        <p:spPr>
          <a:xfrm>
            <a:off x="347129" y="3094398"/>
            <a:ext cx="4032448" cy="83213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TW" sz="195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75AA101C-B1C3-4757-B7BD-DDCB633C5D8C}"/>
              </a:ext>
            </a:extLst>
          </p:cNvPr>
          <p:cNvSpPr/>
          <p:nvPr/>
        </p:nvSpPr>
        <p:spPr>
          <a:xfrm>
            <a:off x="347129" y="3913152"/>
            <a:ext cx="4032448" cy="920288"/>
          </a:xfrm>
          <a:prstGeom prst="rect">
            <a:avLst/>
          </a:prstGeom>
          <a:solidFill>
            <a:srgbClr val="FCC818">
              <a:alpha val="29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TW" sz="195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="" xmlns:a16="http://schemas.microsoft.com/office/drawing/2014/main" id="{DDA4EADE-0181-461D-8BCA-EC9A4834C390}"/>
              </a:ext>
            </a:extLst>
          </p:cNvPr>
          <p:cNvSpPr/>
          <p:nvPr/>
        </p:nvSpPr>
        <p:spPr>
          <a:xfrm>
            <a:off x="1945167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1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="" xmlns:a16="http://schemas.microsoft.com/office/drawing/2014/main" id="{F926C210-8555-446A-B655-E92FBD38FB31}"/>
              </a:ext>
            </a:extLst>
          </p:cNvPr>
          <p:cNvSpPr/>
          <p:nvPr/>
        </p:nvSpPr>
        <p:spPr>
          <a:xfrm>
            <a:off x="2665465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2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="" xmlns:a16="http://schemas.microsoft.com/office/drawing/2014/main" id="{8C0585A1-A84C-4E64-BB0F-A9994A604BFA}"/>
              </a:ext>
            </a:extLst>
          </p:cNvPr>
          <p:cNvSpPr/>
          <p:nvPr/>
        </p:nvSpPr>
        <p:spPr>
          <a:xfrm>
            <a:off x="3660139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i="1" dirty="0">
                <a:solidFill>
                  <a:prstClr val="black"/>
                </a:solidFill>
              </a:rPr>
              <a:t>p</a:t>
            </a:r>
            <a:endParaRPr lang="zh-TW" altLang="en-US" sz="3300" i="1" dirty="0">
              <a:solidFill>
                <a:prstClr val="black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DFFDB881-52CF-4019-A390-61D15AE6B2DB}"/>
              </a:ext>
            </a:extLst>
          </p:cNvPr>
          <p:cNvSpPr txBox="1"/>
          <p:nvPr/>
        </p:nvSpPr>
        <p:spPr>
          <a:xfrm>
            <a:off x="3214606" y="397783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prstClr val="black"/>
                </a:solidFill>
              </a:rPr>
              <a:t>…</a:t>
            </a:r>
            <a:endParaRPr lang="zh-TW" altLang="en-US" sz="3000" dirty="0">
              <a:solidFill>
                <a:prstClr val="black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="" xmlns:a16="http://schemas.microsoft.com/office/drawing/2014/main" id="{81F46AC4-C663-41E2-9A83-4A6FCA0E1319}"/>
              </a:ext>
            </a:extLst>
          </p:cNvPr>
          <p:cNvSpPr/>
          <p:nvPr/>
        </p:nvSpPr>
        <p:spPr>
          <a:xfrm>
            <a:off x="2792328" y="3186750"/>
            <a:ext cx="612161" cy="609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1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="" xmlns:a16="http://schemas.microsoft.com/office/drawing/2014/main" id="{9B53605F-7685-49F8-ACFD-3C438489F589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H="1" flipV="1">
            <a:off x="3098413" y="3796350"/>
            <a:ext cx="867815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="" xmlns:a16="http://schemas.microsoft.com/office/drawing/2014/main" id="{91131A52-9C47-403D-A8A6-15157350642F}"/>
              </a:ext>
            </a:extLst>
          </p:cNvPr>
          <p:cNvCxnSpPr>
            <a:stCxn id="46" idx="0"/>
            <a:endCxn id="49" idx="4"/>
          </p:cNvCxnSpPr>
          <p:nvPr/>
        </p:nvCxnSpPr>
        <p:spPr>
          <a:xfrm flipV="1">
            <a:off x="2971517" y="3796350"/>
            <a:ext cx="126870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="" xmlns:a16="http://schemas.microsoft.com/office/drawing/2014/main" id="{4605186C-2448-45EC-ADA3-0F7A1171B5F7}"/>
              </a:ext>
            </a:extLst>
          </p:cNvPr>
          <p:cNvCxnSpPr>
            <a:stCxn id="45" idx="0"/>
            <a:endCxn id="49" idx="4"/>
          </p:cNvCxnSpPr>
          <p:nvPr/>
        </p:nvCxnSpPr>
        <p:spPr>
          <a:xfrm flipV="1">
            <a:off x="2250995" y="3796350"/>
            <a:ext cx="847403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="" xmlns:a16="http://schemas.microsoft.com/office/drawing/2014/main" id="{5D020A7E-6740-4DBA-A332-B04D24EE94D2}"/>
                  </a:ext>
                </a:extLst>
              </p:cNvPr>
              <p:cNvSpPr txBox="1"/>
              <p:nvPr/>
            </p:nvSpPr>
            <p:spPr>
              <a:xfrm>
                <a:off x="339574" y="4933293"/>
                <a:ext cx="7256762" cy="15626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64160" marR="93980" lvl="0" indent="-243840" fontAlgn="auto">
                  <a:spcBef>
                    <a:spcPts val="0"/>
                  </a:spcBef>
                  <a:spcAft>
                    <a:spcPts val="600"/>
                  </a:spcAft>
                  <a:tabLst>
                    <a:tab pos="507873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6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60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600" b="1" i="0" smtClean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TW" sz="1600" dirty="0"/>
                        <m:t>: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loss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function</m:t>
                      </m:r>
                      <m:r>
                        <m:rPr>
                          <m:nor/>
                        </m:rPr>
                        <a:rPr lang="en-US" altLang="zh-TW" sz="1600" dirty="0"/>
                        <m:t>;</m:t>
                      </m:r>
                    </m:oMath>
                  </m:oMathPara>
                </a14:m>
                <a:endParaRPr lang="en-US" altLang="zh-TW" sz="1600" dirty="0"/>
              </a:p>
              <a:p>
                <a:pPr marR="93980" lvl="0" indent="20638" fontAlgn="auto">
                  <a:spcBef>
                    <a:spcPts val="0"/>
                  </a:spcBef>
                  <a:spcAft>
                    <a:spcPts val="600"/>
                  </a:spcAft>
                  <a:tabLst>
                    <a:tab pos="507873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6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60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600" b="1" i="0" smtClean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TW" sz="1600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altLang="zh-TW" sz="1600" dirty="0">
                          <a:latin typeface="Cambria Math" panose="02040503050406030204" pitchFamily="18" charset="0"/>
                          <a:sym typeface="Symbol"/>
                        </a:rPr>
                        <m:t>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6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600" dirty="0"/>
                        <m:t>: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loss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function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with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regularization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term</m:t>
                      </m:r>
                      <m:r>
                        <m:rPr>
                          <m:nor/>
                        </m:rPr>
                        <a:rPr lang="en-US" altLang="zh-TW" sz="1600" dirty="0"/>
                        <m:t>.</m:t>
                      </m:r>
                    </m:oMath>
                  </m:oMathPara>
                </a14:m>
                <a:endParaRPr lang="zh-TW" altLang="zh-TW" sz="1600" dirty="0">
                  <a:latin typeface="Times New Roman"/>
                  <a:ea typeface="新細明體"/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D020A7E-6740-4DBA-A332-B04D24EE9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4" y="4933293"/>
                <a:ext cx="7256762" cy="1562697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="" xmlns:a16="http://schemas.microsoft.com/office/drawing/2014/main" id="{47D599C3-655E-4063-A1FA-4A3B4CD44BB5}"/>
              </a:ext>
            </a:extLst>
          </p:cNvPr>
          <p:cNvSpPr txBox="1"/>
          <p:nvPr/>
        </p:nvSpPr>
        <p:spPr>
          <a:xfrm>
            <a:off x="6228184" y="173581"/>
            <a:ext cx="2808313" cy="315469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The forward operation setting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F8E55CF-ACC6-4B29-9722-046D1A48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555676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goal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5">
            <a:extLst>
              <a:ext uri="{FF2B5EF4-FFF2-40B4-BE49-F238E27FC236}">
                <a16:creationId xmlns="" xmlns:a16="http://schemas.microsoft.com/office/drawing/2014/main" id="{9D90BD84-ABEC-4336-A490-BE12D7696E54}"/>
              </a:ext>
            </a:extLst>
          </p:cNvPr>
          <p:cNvCxnSpPr/>
          <p:nvPr/>
        </p:nvCxnSpPr>
        <p:spPr>
          <a:xfrm>
            <a:off x="2238696" y="2707485"/>
            <a:ext cx="296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BBBC29A5-B938-4E9F-90F0-176189845042}"/>
              </a:ext>
            </a:extLst>
          </p:cNvPr>
          <p:cNvSpPr txBox="1"/>
          <p:nvPr/>
        </p:nvSpPr>
        <p:spPr>
          <a:xfrm>
            <a:off x="4517837" y="2438006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C6BB8B6B-96C7-4215-A6F3-812C4623A4AF}"/>
              </a:ext>
            </a:extLst>
          </p:cNvPr>
          <p:cNvSpPr txBox="1"/>
          <p:nvPr/>
        </p:nvSpPr>
        <p:spPr>
          <a:xfrm>
            <a:off x="4392722" y="2446840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A2272FB5-5DC3-4E49-BCF1-2B604718EF77}"/>
              </a:ext>
            </a:extLst>
          </p:cNvPr>
          <p:cNvSpPr txBox="1"/>
          <p:nvPr/>
        </p:nvSpPr>
        <p:spPr>
          <a:xfrm>
            <a:off x="4453629" y="2437972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6EDEC57F-2657-4C8E-98D8-B8E2B36CC070}"/>
              </a:ext>
            </a:extLst>
          </p:cNvPr>
          <p:cNvSpPr txBox="1"/>
          <p:nvPr/>
        </p:nvSpPr>
        <p:spPr>
          <a:xfrm>
            <a:off x="4597379" y="2446343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5CCE4577-B69A-415C-A185-48A33FE93D31}"/>
              </a:ext>
            </a:extLst>
          </p:cNvPr>
          <p:cNvSpPr txBox="1"/>
          <p:nvPr/>
        </p:nvSpPr>
        <p:spPr>
          <a:xfrm>
            <a:off x="2786745" y="2432042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68E72C54-276A-4C25-ABF2-10C548FEAD5A}"/>
              </a:ext>
            </a:extLst>
          </p:cNvPr>
          <p:cNvSpPr txBox="1"/>
          <p:nvPr/>
        </p:nvSpPr>
        <p:spPr>
          <a:xfrm>
            <a:off x="2994449" y="2440422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="" xmlns:a16="http://schemas.microsoft.com/office/drawing/2014/main" id="{7BF95D40-77FA-4D25-88DD-D6F017DB452A}"/>
              </a:ext>
            </a:extLst>
          </p:cNvPr>
          <p:cNvSpPr txBox="1"/>
          <p:nvPr/>
        </p:nvSpPr>
        <p:spPr>
          <a:xfrm>
            <a:off x="2749431" y="2436232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A10195CA-1BE8-484E-8E7E-80570E1A8DA6}"/>
              </a:ext>
            </a:extLst>
          </p:cNvPr>
          <p:cNvSpPr txBox="1"/>
          <p:nvPr/>
        </p:nvSpPr>
        <p:spPr>
          <a:xfrm>
            <a:off x="2921637" y="2409553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56" name="弧形接點 18">
            <a:extLst>
              <a:ext uri="{FF2B5EF4-FFF2-40B4-BE49-F238E27FC236}">
                <a16:creationId xmlns="" xmlns:a16="http://schemas.microsoft.com/office/drawing/2014/main" id="{2DC0B23D-9007-4C9D-9B07-88FC3752243F}"/>
              </a:ext>
            </a:extLst>
          </p:cNvPr>
          <p:cNvCxnSpPr>
            <a:cxnSpLocks/>
          </p:cNvCxnSpPr>
          <p:nvPr/>
        </p:nvCxnSpPr>
        <p:spPr>
          <a:xfrm rot="5400000">
            <a:off x="2949359" y="2308324"/>
            <a:ext cx="300332" cy="2183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弧形接點 20">
            <a:extLst>
              <a:ext uri="{FF2B5EF4-FFF2-40B4-BE49-F238E27FC236}">
                <a16:creationId xmlns="" xmlns:a16="http://schemas.microsoft.com/office/drawing/2014/main" id="{A7392415-4830-4465-91FA-679989B56F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6838" y="2338197"/>
            <a:ext cx="325155" cy="1834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477A95A4-8F1C-4C64-8EF0-6C83C30C08E9}"/>
              </a:ext>
            </a:extLst>
          </p:cNvPr>
          <p:cNvSpPr/>
          <p:nvPr/>
        </p:nvSpPr>
        <p:spPr>
          <a:xfrm>
            <a:off x="4400110" y="2056834"/>
            <a:ext cx="207350" cy="230830"/>
          </a:xfrm>
          <a:prstGeom prst="rect">
            <a:avLst/>
          </a:prstGeom>
        </p:spPr>
        <p:txBody>
          <a:bodyPr wrap="none" lIns="68541" tIns="34289" rIns="68541" bIns="34289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1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="" xmlns:a16="http://schemas.microsoft.com/office/drawing/2014/main" id="{FFF1B31E-C738-4270-AACF-B143F7C914A6}"/>
                  </a:ext>
                </a:extLst>
              </p:cNvPr>
              <p:cNvSpPr/>
              <p:nvPr/>
            </p:nvSpPr>
            <p:spPr>
              <a:xfrm>
                <a:off x="3000415" y="2033620"/>
                <a:ext cx="347581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−1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FF1B31E-C738-4270-AACF-B143F7C91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415" y="2033620"/>
                <a:ext cx="347581" cy="2308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id="{F728A919-D027-4E1B-91E9-FFB95062D88C}"/>
                  </a:ext>
                </a:extLst>
              </p:cNvPr>
              <p:cNvSpPr/>
              <p:nvPr/>
            </p:nvSpPr>
            <p:spPr>
              <a:xfrm>
                <a:off x="5009106" y="2707520"/>
                <a:ext cx="651317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TW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105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TW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p>
                          </m:sSup>
                          <m:r>
                            <a:rPr kumimoji="0" lang="en-US" altLang="zh-TW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28A919-D027-4E1B-91E9-FFB95062D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106" y="2707520"/>
                <a:ext cx="651317" cy="230830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三角形 1">
            <a:extLst>
              <a:ext uri="{FF2B5EF4-FFF2-40B4-BE49-F238E27FC236}">
                <a16:creationId xmlns="" xmlns:a16="http://schemas.microsoft.com/office/drawing/2014/main" id="{B97C43ED-AAF6-473F-BEB3-0378BC427FA0}"/>
              </a:ext>
            </a:extLst>
          </p:cNvPr>
          <p:cNvSpPr/>
          <p:nvPr/>
        </p:nvSpPr>
        <p:spPr>
          <a:xfrm>
            <a:off x="3505469" y="2585602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62" name="弧形接點 20">
            <a:extLst>
              <a:ext uri="{FF2B5EF4-FFF2-40B4-BE49-F238E27FC236}">
                <a16:creationId xmlns="" xmlns:a16="http://schemas.microsoft.com/office/drawing/2014/main" id="{BE992C33-F5B6-47EE-9379-F24A9544CA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15834" y="2903628"/>
            <a:ext cx="247612" cy="183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="" xmlns:a16="http://schemas.microsoft.com/office/drawing/2014/main" id="{25FEB52C-FF07-4338-B621-AFD803A1C9AF}"/>
              </a:ext>
            </a:extLst>
          </p:cNvPr>
          <p:cNvSpPr txBox="1"/>
          <p:nvPr/>
        </p:nvSpPr>
        <p:spPr>
          <a:xfrm>
            <a:off x="3418463" y="3150415"/>
            <a:ext cx="928702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Undecided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64" name="直線接點 63">
            <a:extLst>
              <a:ext uri="{FF2B5EF4-FFF2-40B4-BE49-F238E27FC236}">
                <a16:creationId xmlns="" xmlns:a16="http://schemas.microsoft.com/office/drawing/2014/main" id="{4B0F5C07-CFD4-4D22-A2A4-B06503DFDEAF}"/>
              </a:ext>
            </a:extLst>
          </p:cNvPr>
          <p:cNvCxnSpPr/>
          <p:nvPr/>
        </p:nvCxnSpPr>
        <p:spPr>
          <a:xfrm>
            <a:off x="3398601" y="2563903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="" xmlns:a16="http://schemas.microsoft.com/office/drawing/2014/main" id="{ADE6C24D-3090-40BE-9005-3A9F8554747E}"/>
              </a:ext>
            </a:extLst>
          </p:cNvPr>
          <p:cNvCxnSpPr/>
          <p:nvPr/>
        </p:nvCxnSpPr>
        <p:spPr>
          <a:xfrm>
            <a:off x="4230535" y="2557143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三角形 1">
            <a:extLst>
              <a:ext uri="{FF2B5EF4-FFF2-40B4-BE49-F238E27FC236}">
                <a16:creationId xmlns="" xmlns:a16="http://schemas.microsoft.com/office/drawing/2014/main" id="{2C90AB7B-1F27-491A-96E8-7D91C71239DA}"/>
              </a:ext>
            </a:extLst>
          </p:cNvPr>
          <p:cNvSpPr/>
          <p:nvPr/>
        </p:nvSpPr>
        <p:spPr>
          <a:xfrm>
            <a:off x="3949558" y="2570313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67" name="弧形接點 20">
            <a:extLst>
              <a:ext uri="{FF2B5EF4-FFF2-40B4-BE49-F238E27FC236}">
                <a16:creationId xmlns="" xmlns:a16="http://schemas.microsoft.com/office/drawing/2014/main" id="{6DFD01C8-2C93-4ACD-9EC7-0E73F27C1E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85364" y="2927818"/>
            <a:ext cx="266185" cy="173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5">
            <a:extLst>
              <a:ext uri="{FF2B5EF4-FFF2-40B4-BE49-F238E27FC236}">
                <a16:creationId xmlns="" xmlns:a16="http://schemas.microsoft.com/office/drawing/2014/main" id="{C73394BC-4E65-4959-84D0-D8B1DDB97D33}"/>
              </a:ext>
            </a:extLst>
          </p:cNvPr>
          <p:cNvCxnSpPr/>
          <p:nvPr/>
        </p:nvCxnSpPr>
        <p:spPr>
          <a:xfrm>
            <a:off x="2498338" y="4225739"/>
            <a:ext cx="296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="" xmlns:a16="http://schemas.microsoft.com/office/drawing/2014/main" id="{8B527C06-A03C-48FB-A641-5F04F1E5D3F2}"/>
              </a:ext>
            </a:extLst>
          </p:cNvPr>
          <p:cNvSpPr txBox="1"/>
          <p:nvPr/>
        </p:nvSpPr>
        <p:spPr>
          <a:xfrm>
            <a:off x="5062872" y="3946106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="" xmlns:a16="http://schemas.microsoft.com/office/drawing/2014/main" id="{B30B41B4-6A76-4748-A7B4-6FE37714BA56}"/>
              </a:ext>
            </a:extLst>
          </p:cNvPr>
          <p:cNvSpPr txBox="1"/>
          <p:nvPr/>
        </p:nvSpPr>
        <p:spPr>
          <a:xfrm>
            <a:off x="4517442" y="3958676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="" xmlns:a16="http://schemas.microsoft.com/office/drawing/2014/main" id="{F529B99F-96F7-4A8C-8A99-8C500D7E05F4}"/>
              </a:ext>
            </a:extLst>
          </p:cNvPr>
          <p:cNvSpPr txBox="1"/>
          <p:nvPr/>
        </p:nvSpPr>
        <p:spPr>
          <a:xfrm>
            <a:off x="4639972" y="3964597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="" xmlns:a16="http://schemas.microsoft.com/office/drawing/2014/main" id="{575F9949-67A0-49E5-A6BD-88B638F8FF77}"/>
              </a:ext>
            </a:extLst>
          </p:cNvPr>
          <p:cNvSpPr txBox="1"/>
          <p:nvPr/>
        </p:nvSpPr>
        <p:spPr>
          <a:xfrm>
            <a:off x="4857021" y="3964597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="" xmlns:a16="http://schemas.microsoft.com/office/drawing/2014/main" id="{BE97D2BD-E350-498A-B421-FBBDF8458A46}"/>
              </a:ext>
            </a:extLst>
          </p:cNvPr>
          <p:cNvSpPr txBox="1"/>
          <p:nvPr/>
        </p:nvSpPr>
        <p:spPr>
          <a:xfrm>
            <a:off x="2722936" y="395029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="" xmlns:a16="http://schemas.microsoft.com/office/drawing/2014/main" id="{0A2E5D8F-E05C-4AA2-9C99-9D097D8C4823}"/>
              </a:ext>
            </a:extLst>
          </p:cNvPr>
          <p:cNvSpPr txBox="1"/>
          <p:nvPr/>
        </p:nvSpPr>
        <p:spPr>
          <a:xfrm>
            <a:off x="3254091" y="395867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="" xmlns:a16="http://schemas.microsoft.com/office/drawing/2014/main" id="{801C1854-3A96-4FCD-B5ED-356F24662E29}"/>
              </a:ext>
            </a:extLst>
          </p:cNvPr>
          <p:cNvSpPr txBox="1"/>
          <p:nvPr/>
        </p:nvSpPr>
        <p:spPr>
          <a:xfrm>
            <a:off x="3009073" y="395448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="" xmlns:a16="http://schemas.microsoft.com/office/drawing/2014/main" id="{ECF2A40F-46D5-45E8-8C04-869FEF236118}"/>
              </a:ext>
            </a:extLst>
          </p:cNvPr>
          <p:cNvSpPr txBox="1"/>
          <p:nvPr/>
        </p:nvSpPr>
        <p:spPr>
          <a:xfrm>
            <a:off x="2479398" y="394610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77" name="弧形接點 18">
            <a:extLst>
              <a:ext uri="{FF2B5EF4-FFF2-40B4-BE49-F238E27FC236}">
                <a16:creationId xmlns="" xmlns:a16="http://schemas.microsoft.com/office/drawing/2014/main" id="{32FAB248-B9DC-4FF6-A9B3-F24DDCB025A9}"/>
              </a:ext>
            </a:extLst>
          </p:cNvPr>
          <p:cNvCxnSpPr/>
          <p:nvPr/>
        </p:nvCxnSpPr>
        <p:spPr>
          <a:xfrm rot="16200000" flipH="1">
            <a:off x="3441938" y="3812019"/>
            <a:ext cx="249918" cy="197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弧形接點 20">
            <a:extLst>
              <a:ext uri="{FF2B5EF4-FFF2-40B4-BE49-F238E27FC236}">
                <a16:creationId xmlns="" xmlns:a16="http://schemas.microsoft.com/office/drawing/2014/main" id="{5ABCB41A-A113-4E22-9671-A1AE16C85383}"/>
              </a:ext>
            </a:extLst>
          </p:cNvPr>
          <p:cNvCxnSpPr/>
          <p:nvPr/>
        </p:nvCxnSpPr>
        <p:spPr>
          <a:xfrm rot="5400000">
            <a:off x="4470319" y="3809072"/>
            <a:ext cx="280486" cy="233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="" xmlns:a16="http://schemas.microsoft.com/office/drawing/2014/main" id="{7552338E-9C8C-458D-A1FF-4036EA494159}"/>
                  </a:ext>
                </a:extLst>
              </p:cNvPr>
              <p:cNvSpPr/>
              <p:nvPr/>
            </p:nvSpPr>
            <p:spPr>
              <a:xfrm>
                <a:off x="4659752" y="3575088"/>
                <a:ext cx="454982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05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微软雅黑 Light"/>
                    <a:cs typeface="+mn-cs"/>
                  </a:rPr>
                  <a:t>=0.8</a:t>
                </a:r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552338E-9C8C-458D-A1FF-4036EA494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52" y="3575088"/>
                <a:ext cx="454982" cy="230830"/>
              </a:xfrm>
              <a:prstGeom prst="rect">
                <a:avLst/>
              </a:prstGeom>
              <a:blipFill>
                <a:blip r:embed="rId4"/>
                <a:stretch>
                  <a:fillRect r="-1333" b="-23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="" xmlns:a16="http://schemas.microsoft.com/office/drawing/2014/main" id="{46CE7A41-DE71-4B41-8AA0-86988BF198ED}"/>
                  </a:ext>
                </a:extLst>
              </p:cNvPr>
              <p:cNvSpPr/>
              <p:nvPr/>
            </p:nvSpPr>
            <p:spPr>
              <a:xfrm>
                <a:off x="3260057" y="3551874"/>
                <a:ext cx="347581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−</m:t>
                      </m:r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6CE7A41-DE71-4B41-8AA0-86988BF19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57" y="3551874"/>
                <a:ext cx="347581" cy="2308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="" xmlns:a16="http://schemas.microsoft.com/office/drawing/2014/main" id="{C93F8CEE-E1BE-48FF-AD23-E9486464893B}"/>
                  </a:ext>
                </a:extLst>
              </p:cNvPr>
              <p:cNvSpPr/>
              <p:nvPr/>
            </p:nvSpPr>
            <p:spPr>
              <a:xfrm>
                <a:off x="5268748" y="4225774"/>
                <a:ext cx="651317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TW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105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TW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p>
                          </m:sSup>
                          <m:r>
                            <a:rPr kumimoji="0" lang="en-US" altLang="zh-TW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93F8CEE-E1BE-48FF-AD23-E9486464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48" y="4225774"/>
                <a:ext cx="651317" cy="230830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三角形 1">
            <a:extLst>
              <a:ext uri="{FF2B5EF4-FFF2-40B4-BE49-F238E27FC236}">
                <a16:creationId xmlns="" xmlns:a16="http://schemas.microsoft.com/office/drawing/2014/main" id="{7190CA80-0947-4AFB-9DAD-5116998AE402}"/>
              </a:ext>
            </a:extLst>
          </p:cNvPr>
          <p:cNvSpPr/>
          <p:nvPr/>
        </p:nvSpPr>
        <p:spPr>
          <a:xfrm>
            <a:off x="3765111" y="4103856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83" name="弧形接點 20">
            <a:extLst>
              <a:ext uri="{FF2B5EF4-FFF2-40B4-BE49-F238E27FC236}">
                <a16:creationId xmlns="" xmlns:a16="http://schemas.microsoft.com/office/drawing/2014/main" id="{259914AA-FA75-46EB-B41D-677DC7F81B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75476" y="4421882"/>
            <a:ext cx="247612" cy="183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="" xmlns:a16="http://schemas.microsoft.com/office/drawing/2014/main" id="{0ABC5B54-E18B-47E0-A2C6-7E5AB72361CB}"/>
              </a:ext>
            </a:extLst>
          </p:cNvPr>
          <p:cNvSpPr txBox="1"/>
          <p:nvPr/>
        </p:nvSpPr>
        <p:spPr>
          <a:xfrm>
            <a:off x="3678105" y="4668669"/>
            <a:ext cx="928702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Undecided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85" name="直線接點 84">
            <a:extLst>
              <a:ext uri="{FF2B5EF4-FFF2-40B4-BE49-F238E27FC236}">
                <a16:creationId xmlns="" xmlns:a16="http://schemas.microsoft.com/office/drawing/2014/main" id="{8DD7B174-0EB7-4020-AE2C-C5AFA19EC282}"/>
              </a:ext>
            </a:extLst>
          </p:cNvPr>
          <p:cNvCxnSpPr/>
          <p:nvPr/>
        </p:nvCxnSpPr>
        <p:spPr>
          <a:xfrm>
            <a:off x="3658243" y="4082157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="" xmlns:a16="http://schemas.microsoft.com/office/drawing/2014/main" id="{2F67AD1A-70A1-401B-B687-6945337D3FC6}"/>
              </a:ext>
            </a:extLst>
          </p:cNvPr>
          <p:cNvCxnSpPr/>
          <p:nvPr/>
        </p:nvCxnSpPr>
        <p:spPr>
          <a:xfrm>
            <a:off x="4490177" y="4075397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三角形 1">
            <a:extLst>
              <a:ext uri="{FF2B5EF4-FFF2-40B4-BE49-F238E27FC236}">
                <a16:creationId xmlns="" xmlns:a16="http://schemas.microsoft.com/office/drawing/2014/main" id="{D3A3FC0C-2BA8-4F90-AE8B-44F5A4E483B5}"/>
              </a:ext>
            </a:extLst>
          </p:cNvPr>
          <p:cNvSpPr/>
          <p:nvPr/>
        </p:nvSpPr>
        <p:spPr>
          <a:xfrm>
            <a:off x="4209200" y="4088567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88" name="弧形接點 20">
            <a:extLst>
              <a:ext uri="{FF2B5EF4-FFF2-40B4-BE49-F238E27FC236}">
                <a16:creationId xmlns="" xmlns:a16="http://schemas.microsoft.com/office/drawing/2014/main" id="{E899949D-5648-432E-B47E-3E312BC542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5006" y="4446072"/>
            <a:ext cx="266185" cy="173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圖說文字 7">
                <a:extLst>
                  <a:ext uri="{FF2B5EF4-FFF2-40B4-BE49-F238E27FC236}">
                    <a16:creationId xmlns="" xmlns:a16="http://schemas.microsoft.com/office/drawing/2014/main" id="{20A92B65-4A00-4840-AE16-1552F89FDEA0}"/>
                  </a:ext>
                </a:extLst>
              </p:cNvPr>
              <p:cNvSpPr/>
              <p:nvPr/>
            </p:nvSpPr>
            <p:spPr>
              <a:xfrm>
                <a:off x="6084168" y="3528903"/>
                <a:ext cx="2693845" cy="728707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inferencing goal:</a:t>
                </a: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</m:d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   </a:t>
                </a:r>
                <a:r>
                  <a:rPr kumimoji="0" lang="en-US" altLang="zh-TW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c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4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400" dirty="0">
                    <a:solidFill>
                      <a:prstClr val="black"/>
                    </a:solidFill>
                  </a:rPr>
                  <a:t>)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; </a:t>
                </a:r>
                <a14:m>
                  <m:oMath xmlns:m="http://schemas.openxmlformats.org/officeDocument/2006/math"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</m:d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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-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  </a:t>
                </a:r>
                <a:r>
                  <a:rPr kumimoji="0" lang="en-US" altLang="zh-TW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c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4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400" dirty="0">
                    <a:solidFill>
                      <a:prstClr val="black"/>
                    </a:solidFill>
                  </a:rPr>
                  <a:t>) </a:t>
                </a:r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0" name="矩形圖說文字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A92B65-4A00-4840-AE16-1552F89FD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528903"/>
                <a:ext cx="2693845" cy="728707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  <a:blipFill rotWithShape="1">
                <a:blip r:embed="rId7"/>
                <a:stretch>
                  <a:fillRect t="-4959" b="-107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投影片編號版面配置區 1">
            <a:extLst>
              <a:ext uri="{FF2B5EF4-FFF2-40B4-BE49-F238E27FC236}">
                <a16:creationId xmlns="" xmlns:a16="http://schemas.microsoft.com/office/drawing/2014/main" id="{2333244F-6DEB-439D-A488-830636CC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="" xmlns:a16="http://schemas.microsoft.com/office/drawing/2014/main" id="{2EF65AB6-A64F-46B7-A3E5-3E2AF4C52FC6}"/>
                  </a:ext>
                </a:extLst>
              </p:cNvPr>
              <p:cNvSpPr txBox="1"/>
              <p:nvPr/>
            </p:nvSpPr>
            <p:spPr>
              <a:xfrm>
                <a:off x="6597964" y="2694984"/>
                <a:ext cx="1358412" cy="315469"/>
              </a:xfrm>
              <a:prstGeom prst="rect">
                <a:avLst/>
              </a:prstGeom>
              <a:solidFill>
                <a:srgbClr val="F48D86"/>
              </a:solidFill>
            </p:spPr>
            <p:txBody>
              <a:bodyPr wrap="square" lIns="68552" tIns="34289" rIns="68552" bIns="34289" rtlCol="0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1600" i="1" dirty="0" err="1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e</a:t>
                </a:r>
                <a:r>
                  <a:rPr lang="en-US" altLang="zh-TW" sz="1600" i="1" baseline="30000" dirty="0" err="1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1600" b="1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c</a:t>
                </a:r>
                <a:endParaRPr lang="zh-TW" altLang="en-US" sz="16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EF65AB6-A64F-46B7-A3E5-3E2AF4C52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964" y="2694984"/>
                <a:ext cx="1358412" cy="315469"/>
              </a:xfrm>
              <a:prstGeom prst="rect">
                <a:avLst/>
              </a:prstGeom>
              <a:blipFill>
                <a:blip r:embed="rId8"/>
                <a:stretch>
                  <a:fillRect l="-4036" t="-11538" b="-28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圖說文字 7">
                <a:extLst>
                  <a:ext uri="{FF2B5EF4-FFF2-40B4-BE49-F238E27FC236}">
                    <a16:creationId xmlns="" xmlns:a16="http://schemas.microsoft.com/office/drawing/2014/main" id="{60226CEE-DE0D-4438-ACD1-69A0FFA0EE6A}"/>
                  </a:ext>
                </a:extLst>
              </p:cNvPr>
              <p:cNvSpPr/>
              <p:nvPr/>
            </p:nvSpPr>
            <p:spPr>
              <a:xfrm>
                <a:off x="5796136" y="1837911"/>
                <a:ext cx="2855699" cy="81978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learning goal:</a:t>
                </a:r>
              </a:p>
              <a:p>
                <a:pPr algn="ctr"/>
                <a:r>
                  <a:rPr lang="en-US" altLang="zh-TW" sz="1600" dirty="0"/>
                  <a:t>|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-1|  0.2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6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;</a:t>
                </a:r>
              </a:p>
              <a:p>
                <a:pPr algn="ctr"/>
                <a:r>
                  <a:rPr lang="en-US" altLang="zh-TW" sz="1600" dirty="0"/>
                  <a:t>|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+1|  0.2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6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12" name="矩形圖說文字 7">
                <a:extLst>
                  <a:ext uri="{FF2B5EF4-FFF2-40B4-BE49-F238E27FC236}">
                    <a16:creationId xmlns:a16="http://schemas.microsoft.com/office/drawing/2014/main" id="{60226CEE-DE0D-4438-ACD1-69A0FFA0E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837911"/>
                <a:ext cx="2855699" cy="81978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  <a:blipFill>
                <a:blip r:embed="rId9"/>
                <a:stretch>
                  <a:fillRect l="-851" t="-2190" r="-1702" b="-94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標題 1">
                <a:extLst>
                  <a:ext uri="{FF2B5EF4-FFF2-40B4-BE49-F238E27FC236}">
                    <a16:creationId xmlns="" xmlns:a16="http://schemas.microsoft.com/office/drawing/2014/main" id="{1E67E70C-9DE2-4143-A225-5AC5A93722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019286"/>
                <a:ext cx="9144000" cy="86985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4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TW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he acceptance is 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4000" i="1" dirty="0" err="1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e</a:t>
                </a:r>
                <a:r>
                  <a:rPr lang="en-US" altLang="zh-TW" sz="4000" i="1" baseline="30000" dirty="0" err="1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c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4000" b="1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TW" sz="4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4000" i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c</a:t>
                </a:r>
                <a:r>
                  <a:rPr lang="zh-TW" altLang="en-US" sz="4000" i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zh-TW" altLang="en-US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  <a:sym typeface="Symbol" panose="05050102010706020507" pitchFamily="18" charset="2"/>
                  </a:rPr>
                  <a:t> </a:t>
                </a:r>
                <a:r>
                  <a:rPr lang="en-US" altLang="zh-TW" sz="40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  <a:sym typeface="Symbol" panose="05050102010706020507" pitchFamily="18" charset="2"/>
                  </a:rPr>
                  <a:t>I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4000" i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  <a:sym typeface="Symbol" panose="05050102010706020507" pitchFamily="18" charset="2"/>
                  </a:rPr>
                  <a:t>n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  <a:sym typeface="Symbol" panose="05050102010706020507" pitchFamily="18" charset="2"/>
                  </a:rPr>
                  <a:t>)</a:t>
                </a:r>
                <a:endParaRPr lang="zh-TW" altLang="en-US" sz="40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3" name="標題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67E70C-9DE2-4143-A225-5AC5A9372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9286"/>
                <a:ext cx="9144000" cy="869859"/>
              </a:xfrm>
              <a:prstGeom prst="rect">
                <a:avLst/>
              </a:prstGeom>
              <a:blipFill rotWithShape="1">
                <a:blip r:embed="rId10"/>
                <a:stretch>
                  <a:fillRect t="-21678" b="-41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="" xmlns:a16="http://schemas.microsoft.com/office/drawing/2014/main" id="{77C92E2F-9F87-41BD-BC7A-251F9451FF6A}"/>
                  </a:ext>
                </a:extLst>
              </p:cNvPr>
              <p:cNvSpPr/>
              <p:nvPr/>
            </p:nvSpPr>
            <p:spPr>
              <a:xfrm>
                <a:off x="130499" y="1514295"/>
                <a:ext cx="5184873" cy="369296"/>
              </a:xfrm>
              <a:prstGeom prst="rect">
                <a:avLst/>
              </a:prstGeom>
            </p:spPr>
            <p:txBody>
              <a:bodyPr wrap="square" lIns="121885" tIns="60942" rIns="121885" bIns="60942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1600" b="0" i="1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y</a:t>
                </a:r>
                <a:r>
                  <a:rPr kumimoji="0" lang="en-US" altLang="zh-TW" sz="1600" b="0" i="1" u="none" strike="noStrike" kern="100" cap="none" spc="0" normalizeH="0" baseline="30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c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1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 </a:t>
                </a:r>
                <a:r>
                  <a:rPr kumimoji="0" lang="en-US" altLang="zh-TW" sz="1600" b="0" i="1" u="none" strike="noStrike" kern="1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y</a:t>
                </a:r>
                <a:r>
                  <a:rPr kumimoji="0" lang="en-US" altLang="zh-TW" sz="1600" b="0" i="1" u="none" strike="noStrike" kern="100" cap="none" spc="0" normalizeH="0" baseline="30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c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-1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6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</a:t>
                </a:r>
                <a:r>
                  <a:rPr lang="en-US" altLang="zh-TW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7C92E2F-9F87-41BD-BC7A-251F9451F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9" y="1514295"/>
                <a:ext cx="5184873" cy="369296"/>
              </a:xfrm>
              <a:prstGeom prst="rect">
                <a:avLst/>
              </a:prstGeom>
              <a:blipFill>
                <a:blip r:embed="rId11"/>
                <a:stretch>
                  <a:fillRect t="-163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440211"/>
                  </p:ext>
                </p:extLst>
              </p:nvPr>
            </p:nvGraphicFramePr>
            <p:xfrm>
              <a:off x="251520" y="980728"/>
              <a:ext cx="8784976" cy="55282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4814501">
                    <a:tc>
                      <a:txBody>
                        <a:bodyPr/>
                        <a:lstStyle/>
                        <a:p>
                          <a:pPr marL="720725" indent="-720725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1.1: </a:t>
                          </a:r>
                          <a:r>
                            <a:rPr lang="en-US" altLang="zh-TW" sz="14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Pick up </a:t>
                          </a:r>
                          <a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4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 data that are linearly independent as the initial </a:t>
                          </a:r>
                          <a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4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 training data and let </a:t>
                          </a:r>
                          <a:r>
                            <a:rPr lang="en-US" altLang="zh-TW" sz="1400" b="1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14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4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+1) be the set of indices of these data.</a:t>
                          </a:r>
                          <a:endParaRPr lang="en-US" altLang="zh-TW" sz="1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712788" indent="-712788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1.2: Apply the linear regression method to the data set {(x</a:t>
                          </a:r>
                          <a:r>
                            <a:rPr lang="en-US" altLang="zh-TW" sz="14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US" altLang="zh-TW" sz="14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en-US" altLang="zh-TW" sz="14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cy-GB" altLang="zh-TW" sz="14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Lucida Sans Unicode" panose="020B0602030504020204" pitchFamily="34" charset="0"/>
                            </a:rPr>
                            <a:t>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zh-TW" sz="1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r>
                                    <a:rPr lang="en-US" altLang="zh-TW" sz="1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  <m:d>
                                    <m:dPr>
                                      <m:ctrlPr>
                                        <a:rPr lang="en-US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lim>
                              </m:limLow>
                            </m:oMath>
                          </a14:m>
                          <a:r>
                            <a:rPr lang="en-US" altLang="zh-TW" sz="14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en-US" altLang="zh-TW" sz="14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u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):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∈ </a:t>
                          </a: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+1)} to obtain a set of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 weights {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TW" sz="14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</a:t>
                          </a:r>
                          <a:r>
                            <a:rPr lang="zh-TW" altLang="en-US" sz="1400" b="0" baseline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j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0, 1, …,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}. </a:t>
                          </a:r>
                        </a:p>
                        <a:p>
                          <a:pPr marL="712788" indent="-712788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1.3: Set up the SLFN with one hidden node whose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  <m:sup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equals </a:t>
                          </a:r>
                          <a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400" b="0" baseline="-2500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0</a:t>
                          </a:r>
                          <a:r>
                            <a:rPr lang="en-US" altLang="zh-TW" sz="14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equals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TW" sz="14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j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1, …, </a:t>
                          </a:r>
                          <a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4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equals 0,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equals </a:t>
                          </a:r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lim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zh-TW" sz="14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lim>
                              </m:limLow>
                            </m:oMath>
                          </a14:m>
                          <a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en-US" altLang="zh-TW" sz="1400" b="0" i="1" baseline="3000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u</a:t>
                          </a:r>
                          <a:r>
                            <a:rPr lang="en-US" altLang="zh-TW" sz="14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en-US" altLang="zh-TW" sz="1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176213" indent="-176213">
                            <a:lnSpc>
                              <a:spcPct val="120000"/>
                            </a:lnSpc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</a:t>
                          </a:r>
                          <a:r>
                            <a:rPr lang="en-US" altLang="zh-TW" sz="14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1.4: 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Set 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+2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1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715963" indent="-715963">
                            <a:buNone/>
                          </a:pP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2: If 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&gt; N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STOP.</a:t>
                          </a:r>
                          <a:endParaRPr lang="zh-TW" altLang="zh-TW" sz="1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04863" indent="-804863">
                            <a:lnSpc>
                              <a:spcPct val="110000"/>
                            </a:lnSpc>
                            <a:buNone/>
                          </a:pP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1: Sort all training data {(</a:t>
                          </a:r>
                          <a:r>
                            <a:rPr lang="en-GB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en-GB" altLang="zh-TW" sz="14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GB" altLang="zh-TW" sz="14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en-GB" altLang="zh-TW" sz="14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): </a:t>
                          </a:r>
                          <a:r>
                            <a:rPr lang="en-GB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GB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by their squared residuals in ascending order as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TW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[1]</m:t>
                                      </m:r>
                                    </m:sup>
                                  </m:sSup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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TW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[2]</m:t>
                                      </m:r>
                                    </m:sup>
                                  </m:sSup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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… 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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TW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[</m:t>
                                      </m:r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]</m:t>
                                      </m:r>
                                    </m:sup>
                                  </m:sSup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 </a:t>
                          </a:r>
                        </a:p>
                        <a:p>
                          <a:pPr marL="804863" indent="-804863">
                            <a:lnSpc>
                              <a:spcPct val="110000"/>
                            </a:lnSpc>
                            <a:buNone/>
                          </a:pP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3.2: Pick up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the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training data {(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that are the ones with the smallest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squared residuals among current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squared residuals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</a:p>
                        <a:p>
                          <a:pPr marL="0" indent="0">
                            <a:lnSpc>
                              <a:spcPct val="110000"/>
                            </a:lnSpc>
                            <a:buNone/>
                          </a:pP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3.3: Let </a:t>
                          </a:r>
                          <a:r>
                            <a:rPr lang="en-GB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GB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en-GB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be the set of indices for these picked data.</a:t>
                          </a:r>
                        </a:p>
                        <a:p>
                          <a:pPr marL="630238" indent="-630238">
                            <a:buNone/>
                          </a:pP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4: If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|</a:t>
                          </a:r>
                          <a:r>
                            <a:rPr lang="en-US" altLang="zh-TW" sz="14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</a:t>
                          </a:r>
                          <a:r>
                            <a:rPr lang="en-US" altLang="zh-TW" sz="14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|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0.2</m:t>
                              </m:r>
                            </m:oMath>
                          </a14:m>
                          <a:r>
                            <a:rPr lang="zh-TW" altLang="en-US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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is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true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go to Step 7; otherwise, there is one and only one 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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that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causes the contradiction and 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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=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[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]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1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04843" indent="-804843">
                            <a:buNone/>
                          </a:pP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5: Save </a:t>
                          </a:r>
                          <a:r>
                            <a:rPr lang="x-none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1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672687" indent="-672687"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6: Apply the matching module to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zh-TW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TW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1400" b="0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m:rPr>
                                          <m:nor/>
                                        </m:rPr>
                                        <a:rPr lang="en-US" altLang="zh-TW" sz="1400" b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w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zh-TW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n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14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400" b="1" smtClean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4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adjust </a:t>
                          </a: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obtain an SLFN.</a:t>
                          </a:r>
                        </a:p>
                        <a:p>
                          <a:pPr marL="896915" indent="-355591"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(1) If |</a:t>
                          </a:r>
                          <a:r>
                            <a:rPr lang="en-US" altLang="zh-TW" sz="14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</a:t>
                          </a:r>
                          <a:r>
                            <a:rPr lang="en-US" altLang="zh-TW" sz="14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|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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is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true, go to Step 7.</a:t>
                          </a:r>
                          <a:endParaRPr lang="zh-TW" altLang="zh-TW" sz="1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04863" indent="-263525"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(2) If |</a:t>
                          </a:r>
                          <a:r>
                            <a:rPr lang="en-US" altLang="zh-TW" sz="14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</a:t>
                          </a:r>
                          <a:r>
                            <a:rPr lang="en-US" altLang="zh-TW" sz="14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|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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is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false, restore </a:t>
                          </a: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and then apply the cramming module to add one extra hidden node to the existing SLFN to obtain a</a:t>
                          </a:r>
                          <a:r>
                            <a:rPr lang="en-US" altLang="zh-TW" sz="1400" b="0" baseline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new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acceptable SLFN.</a:t>
                          </a:r>
                        </a:p>
                        <a:p>
                          <a:pPr marL="630238" indent="-630238"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7: Apply the reorganizing module to identify and then remove the potentially irrelevant hidden node,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 </m:t>
                              </m:r>
                            </m:oMath>
                          </a14:m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; go to Step 2.</a:t>
                          </a:r>
                          <a:endParaRPr lang="zh-TW" altLang="zh-TW" sz="1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440211"/>
                  </p:ext>
                </p:extLst>
              </p:nvPr>
            </p:nvGraphicFramePr>
            <p:xfrm>
              <a:off x="251520" y="980728"/>
              <a:ext cx="8784976" cy="55282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552824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" r="-69" b="-9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標題 1">
            <a:extLst>
              <a:ext uri="{FF2B5EF4-FFF2-40B4-BE49-F238E27FC236}">
                <a16:creationId xmlns="" xmlns:a16="http://schemas.microsoft.com/office/drawing/2014/main" id="{556FFB2D-893E-49C1-95DD-32F71A54C6F0}"/>
              </a:ext>
            </a:extLst>
          </p:cNvPr>
          <p:cNvSpPr txBox="1">
            <a:spLocks/>
          </p:cNvSpPr>
          <p:nvPr/>
        </p:nvSpPr>
        <p:spPr>
          <a:xfrm>
            <a:off x="752172" y="349408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2587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=""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7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=""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=""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=""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554130" y="1274617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=""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=""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=""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=""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菱形 32">
                  <a:extLst>
                    <a:ext uri="{FF2B5EF4-FFF2-40B4-BE49-F238E27FC236}">
                      <a16:creationId xmlns="" xmlns:a16="http://schemas.microsoft.com/office/drawing/2014/main" id="{3FFAEF7B-71A0-AF46-A71E-712819A46E6C}"/>
                    </a:ext>
                  </a:extLst>
                </p:cNvPr>
                <p:cNvSpPr/>
                <p:nvPr/>
              </p:nvSpPr>
              <p:spPr>
                <a:xfrm>
                  <a:off x="2316906" y="1189904"/>
                  <a:ext cx="2313223" cy="726157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8000" tIns="48000" rIns="48000"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</a:t>
                  </a:r>
                  <a:r>
                    <a:rPr lang="en-US" altLang="zh-TW" sz="1200" i="1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e</a:t>
                  </a:r>
                  <a:r>
                    <a:rPr lang="en-US" altLang="zh-TW" sz="1200" i="1" baseline="30000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 </a:t>
                  </a:r>
                  <a14:m>
                    <m:oMath xmlns:m="http://schemas.openxmlformats.org/officeDocument/2006/math">
                      <m:r>
                        <a:rPr lang="en-US" altLang="zh-TW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TW" sz="1200" b="0" i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0.2</m:t>
                      </m:r>
                    </m:oMath>
                  </a14:m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 </a:t>
                  </a:r>
                  <a:r>
                    <a:rPr lang="en-US" altLang="zh-TW" sz="12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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x-none" altLang="zh-TW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I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x-none" altLang="zh-TW" sz="12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</a:t>
                  </a:r>
                  <a:endParaRPr lang="en-US" altLang="zh-TW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菱形 3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FFAEF7B-71A0-AF46-A71E-712819A46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906" y="1189904"/>
                  <a:ext cx="2313223" cy="726157"/>
                </a:xfrm>
                <a:prstGeom prst="diamond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25">
              <a:extLst>
                <a:ext uri="{FF2B5EF4-FFF2-40B4-BE49-F238E27FC236}">
                  <a16:creationId xmlns="" xmlns:a16="http://schemas.microsoft.com/office/drawing/2014/main" id="{926C2DF7-27AF-DB44-9C67-01CDE9C74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8069" y="1556512"/>
              <a:ext cx="1053378" cy="128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=""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=""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=""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=""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=""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=""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=""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="" xmlns:a16="http://schemas.microsoft.com/office/drawing/2014/main" id="{9AD5A1A0-E5BE-6546-AEE7-71F317C52132}"/>
              </a:ext>
            </a:extLst>
          </p:cNvPr>
          <p:cNvSpPr/>
          <p:nvPr/>
        </p:nvSpPr>
        <p:spPr>
          <a:xfrm>
            <a:off x="2728062" y="2384979"/>
            <a:ext cx="973240" cy="474853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Selecting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52" name="直線單箭頭接點 31">
            <a:extLst>
              <a:ext uri="{FF2B5EF4-FFF2-40B4-BE49-F238E27FC236}">
                <a16:creationId xmlns=""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=""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13765"/>
            <a:ext cx="860258" cy="41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=""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=""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=""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=""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=""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=""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=""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=""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=""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</a:t>
            </a:r>
            <a:endParaRPr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=""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=""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sz="2400" b="1" dirty="0"/>
              <a:t>(in flowchart)</a:t>
            </a:r>
            <a:endParaRPr lang="zh-TW" altLang="en-US" sz="2400" dirty="0"/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=""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/>
              <a:pPr algn="r">
                <a:defRPr/>
              </a:pPr>
              <a:t>6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704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initializing module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id="{AD1FB498-8243-414F-89C3-FD798414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1690689"/>
                <a:ext cx="8928992" cy="5167311"/>
              </a:xfrm>
            </p:spPr>
            <p:txBody>
              <a:bodyPr>
                <a:normAutofit/>
              </a:bodyPr>
              <a:lstStyle/>
              <a:p>
                <a:pPr marL="720725" indent="-720725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Pick up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 data that are linearly independent as the initial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 training data and let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+1) be the set of indices of these data.</a:t>
                </a:r>
              </a:p>
              <a:p>
                <a:pPr marL="712788" indent="-712788">
                  <a:lnSpc>
                    <a:spcPct val="120000"/>
                  </a:lnSpc>
                  <a:buNone/>
                </a:pP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2: Apply the linear regression method to the data set {(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:r>
                  <a:rPr lang="en-US" altLang="zh-TW" sz="1800" i="1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</a:t>
                </a:r>
                <a:r>
                  <a:rPr lang="en-US" altLang="zh-TW" sz="1800" i="1" baseline="30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cy-GB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Lucida Sans Unicode" panose="020B0602030504020204" pitchFamily="34" charset="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</a:t>
                </a:r>
                <a:r>
                  <a:rPr lang="en-US" altLang="zh-TW" sz="1800" i="1" baseline="30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),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∈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+ 1)} to obtain a set of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 weights {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𝑤</m:t>
                    </m:r>
                    <m:r>
                      <a:rPr lang="en-US" altLang="zh-TW" sz="1800" i="1" baseline="-25000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0, 1, …,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}. </a:t>
                </a:r>
              </a:p>
              <a:p>
                <a:pPr marL="712788" indent="-712788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Set up the SLFN with one hidden node whose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</a:t>
                </a:r>
                <a:r>
                  <a:rPr lang="en-US" altLang="zh-TW" sz="1800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</a:t>
                </a:r>
                <a:r>
                  <a:rPr lang="en-US" altLang="zh-TW" sz="1800" baseline="-25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𝑤</m:t>
                    </m:r>
                    <m:r>
                      <a:rPr lang="en-US" altLang="zh-TW" sz="1800" i="1" baseline="-25000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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1, …,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equals 1,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equals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i="1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</a:t>
                </a:r>
                <a:r>
                  <a:rPr lang="en-US" altLang="zh-TW" sz="1800" i="1" baseline="30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4: </a:t>
                </a:r>
                <a:r>
                  <a:rPr lang="x-none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Set </a:t>
                </a:r>
                <a:r>
                  <a:rPr lang="x-none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x-none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</a:t>
                </a:r>
                <a:r>
                  <a:rPr lang="en-US" altLang="zh-TW" sz="1800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+2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sz="1800" dirty="0"/>
                  <a:t>In Step 2, the corresponding set of simultaneous linear equations is a system of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linear equations in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unknowns:</a:t>
                </a:r>
                <a:endParaRPr lang="en-US" altLang="zh-TW" sz="1800" i="1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TW" sz="1800" i="1" dirty="0"/>
                  <a:t>w</a:t>
                </a:r>
                <a:r>
                  <a:rPr lang="en-US" altLang="zh-TW" sz="1800" baseline="-25000" dirty="0"/>
                  <a:t>0</a:t>
                </a:r>
                <a:r>
                  <a:rPr lang="en-US" altLang="zh-TW" sz="18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18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1800" i="1" dirty="0">
                            <a:latin typeface="Cambria Math"/>
                          </a:rPr>
                          <m:t>𝑤</m:t>
                        </m:r>
                        <m:r>
                          <a:rPr lang="en-US" altLang="zh-TW" sz="1800" i="1" baseline="-25000" dirty="0">
                            <a:latin typeface="Cambria Math"/>
                          </a:rPr>
                          <m:t>𝑗</m:t>
                        </m:r>
                        <m:sSubSup>
                          <m:sSubSupPr>
                            <m:ctrlP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e>
                    </m:nary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800" i="1" dirty="0"/>
                  <a:t> </a:t>
                </a:r>
                <a:r>
                  <a:rPr lang="en-US" altLang="zh-TW" sz="1800" i="1" dirty="0" err="1"/>
                  <a:t>y</a:t>
                </a:r>
                <a:r>
                  <a:rPr lang="en-US" altLang="zh-TW" sz="1800" i="1" baseline="30000" dirty="0" err="1"/>
                  <a:t>c</a:t>
                </a:r>
                <a:r>
                  <a:rPr lang="cy-GB" altLang="zh-TW" sz="1800" baseline="30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TW" sz="1800" dirty="0"/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/>
                  <a:t>y</a:t>
                </a:r>
                <a:r>
                  <a:rPr lang="en-US" altLang="zh-TW" sz="1800" i="1" baseline="30000" dirty="0"/>
                  <a:t>u</a:t>
                </a:r>
                <a:r>
                  <a:rPr lang="en-US" altLang="zh-TW" sz="1800" dirty="0"/>
                  <a:t>  ∀ </a:t>
                </a:r>
                <a:r>
                  <a:rPr lang="en-US" altLang="zh-TW" sz="1800" i="1" dirty="0"/>
                  <a:t>c </a:t>
                </a:r>
                <a:r>
                  <a:rPr lang="en-US" altLang="zh-TW" sz="1800" dirty="0"/>
                  <a:t>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+ 1)</a:t>
                </a:r>
              </a:p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sz="1800" dirty="0"/>
                  <a:t>This setup of SLFN renders (</a:t>
                </a:r>
                <a:r>
                  <a:rPr lang="en-US" altLang="zh-TW" sz="1800" i="1" dirty="0" err="1"/>
                  <a:t>e</a:t>
                </a:r>
                <a:r>
                  <a:rPr lang="en-US" altLang="zh-TW" sz="1800" i="1" baseline="30000" dirty="0" err="1"/>
                  <a:t>c</a:t>
                </a:r>
                <a:r>
                  <a:rPr lang="en-US" altLang="zh-TW" sz="1800" dirty="0"/>
                  <a:t>)</a:t>
                </a:r>
                <a:r>
                  <a:rPr lang="en-US" altLang="zh-TW" sz="1800" baseline="30000" dirty="0"/>
                  <a:t>2</a:t>
                </a:r>
                <a:r>
                  <a:rPr lang="en-US" altLang="zh-TW" sz="1800" dirty="0"/>
                  <a:t> = 0  ∀ </a:t>
                </a:r>
                <a:r>
                  <a:rPr lang="en-US" altLang="zh-TW" sz="1800" i="1" dirty="0"/>
                  <a:t>c</a:t>
                </a:r>
                <a:r>
                  <a:rPr lang="en-US" altLang="zh-TW" sz="1800" dirty="0"/>
                  <a:t> 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 + 1)</a:t>
                </a:r>
                <a:endParaRPr lang="zh-TW" altLang="zh-TW" sz="1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1FB498-8243-414F-89C3-FD798414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690689"/>
                <a:ext cx="8928992" cy="5167311"/>
              </a:xfrm>
              <a:blipFill rotWithShape="1">
                <a:blip r:embed="rId2"/>
                <a:stretch>
                  <a:fillRect l="-615" r="-3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43508" y="1690689"/>
            <a:ext cx="8856984" cy="31784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5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724" y="1844824"/>
            <a:ext cx="7886700" cy="5934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The selecting module with LTS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75724" y="2617712"/>
                <a:ext cx="7886700" cy="4103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At the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stage, </a:t>
                </a:r>
              </a:p>
              <a:p>
                <a:pPr marL="1162050" indent="-116205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Sort all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 data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based upon the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 (</a:t>
                </a:r>
                <a:r>
                  <a:rPr lang="en-US" altLang="zh-TW" i="1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</a:t>
                </a:r>
                <a:r>
                  <a:rPr lang="en-US" altLang="zh-TW" i="1" baseline="300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values.</a:t>
                </a:r>
                <a:endPara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162050" indent="-116205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Select the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 data 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)} that are the ones with the smallest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residuals among current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residuals.</a:t>
                </a:r>
              </a:p>
              <a:p>
                <a:pPr marL="1162050" indent="-116205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Let </a:t>
                </a:r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be the set of indices of these data.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724" y="2617712"/>
                <a:ext cx="7886700" cy="4103771"/>
              </a:xfrm>
              <a:blipFill>
                <a:blip r:embed="rId2"/>
                <a:stretch>
                  <a:fillRect l="-1546" t="-2374" r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42F76EB-5DF2-4B5B-94FB-507B3959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</p:spPr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414618" y="3068959"/>
            <a:ext cx="8255770" cy="338437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="" xmlns:a16="http://schemas.microsoft.com/office/drawing/2014/main" id="{ACD2669C-AC4B-478B-B70B-9CD7101E48AC}"/>
              </a:ext>
            </a:extLst>
          </p:cNvPr>
          <p:cNvSpPr txBox="1">
            <a:spLocks/>
          </p:cNvSpPr>
          <p:nvPr/>
        </p:nvSpPr>
        <p:spPr>
          <a:xfrm>
            <a:off x="548104" y="225175"/>
            <a:ext cx="78867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stopping criterion</a:t>
            </a:r>
            <a:endParaRPr lang="zh-TW" altLang="en-US" sz="2700" b="1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D750FD8A-44AC-4E49-A66B-C3C901DDAFF8}"/>
              </a:ext>
            </a:extLst>
          </p:cNvPr>
          <p:cNvSpPr txBox="1">
            <a:spLocks/>
          </p:cNvSpPr>
          <p:nvPr/>
        </p:nvSpPr>
        <p:spPr>
          <a:xfrm>
            <a:off x="658996" y="978924"/>
            <a:ext cx="78867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5963" indent="-715963" algn="ctr">
              <a:buNone/>
            </a:pPr>
            <a:r>
              <a:rPr lang="x-none" altLang="zh-TW" dirty="0"/>
              <a:t>If </a:t>
            </a:r>
            <a:r>
              <a:rPr lang="x-none" altLang="zh-TW" i="1" dirty="0"/>
              <a:t>n &gt; N</a:t>
            </a:r>
            <a:r>
              <a:rPr lang="x-none" altLang="zh-TW" dirty="0"/>
              <a:t>, STOP.</a:t>
            </a:r>
            <a:endParaRPr lang="zh-TW" altLang="zh-TW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99B691AF-7BCB-476D-9C46-CFEE6D29E315}"/>
              </a:ext>
            </a:extLst>
          </p:cNvPr>
          <p:cNvSpPr/>
          <p:nvPr/>
        </p:nvSpPr>
        <p:spPr>
          <a:xfrm>
            <a:off x="647564" y="978924"/>
            <a:ext cx="7848872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45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learning goal</a:t>
            </a:r>
            <a:endParaRPr lang="zh-TW" altLang="en-US" sz="27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id="{AD1FB498-8243-414F-89C3-FD798414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082" y="1519097"/>
                <a:ext cx="7886700" cy="469744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 fontAlgn="auto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i="1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</a:t>
                </a:r>
                <a:r>
                  <a:rPr lang="en-US" altLang="zh-TW" i="1" baseline="30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TW" b="0" i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0.2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 </a:t>
                </a:r>
                <a:r>
                  <a:rPr lang="en-US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x-none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x-none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x-none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x-none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x-none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x-none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en-US" altLang="zh-TW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1FB498-8243-414F-89C3-FD798414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082" y="1519097"/>
                <a:ext cx="7886700" cy="469744"/>
              </a:xfrm>
              <a:blipFill rotWithShape="1">
                <a:blip r:embed="rId2"/>
                <a:stretch>
                  <a:fillRect t="-32468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60140" y="1447090"/>
            <a:ext cx="7848872" cy="54175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622312" y="234888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save module</a:t>
            </a:r>
            <a:endParaRPr lang="zh-TW" altLang="en-US" sz="2700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656584" y="3386411"/>
            <a:ext cx="78867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prstClr val="black"/>
                </a:solidFill>
              </a:rPr>
              <a:t>Save </a:t>
            </a:r>
            <a:r>
              <a:rPr lang="en-US" altLang="zh-TW" b="1" dirty="0">
                <a:solidFill>
                  <a:prstClr val="black"/>
                </a:solidFill>
              </a:rPr>
              <a:t>w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69160" y="3386411"/>
            <a:ext cx="7848872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606954" y="433568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restore module</a:t>
            </a:r>
            <a:endParaRPr lang="zh-TW" altLang="en-US" sz="2700" b="1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641226" y="5373216"/>
            <a:ext cx="78867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prstClr val="black"/>
                </a:solidFill>
              </a:rPr>
              <a:t>Restore the saved </a:t>
            </a:r>
            <a:r>
              <a:rPr lang="en-US" altLang="zh-TW" b="1" dirty="0">
                <a:solidFill>
                  <a:prstClr val="black"/>
                </a:solidFill>
              </a:rPr>
              <a:t>w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53802" y="5373216"/>
            <a:ext cx="7848872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40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13782</TotalTime>
  <Words>2503</Words>
  <Application>Microsoft Office PowerPoint</Application>
  <PresentationFormat>如螢幕大小 (4:3)</PresentationFormat>
  <Paragraphs>271</Paragraphs>
  <Slides>13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Office 主题</vt:lpstr>
      <vt:lpstr>2_Office 佈景主題</vt:lpstr>
      <vt:lpstr>2_Office 主题</vt:lpstr>
      <vt:lpstr>3_Office 佈景主題</vt:lpstr>
      <vt:lpstr>PowerPoint 簡報</vt:lpstr>
      <vt:lpstr>PowerPoint 簡報</vt:lpstr>
      <vt:lpstr>PowerPoint 簡報</vt:lpstr>
      <vt:lpstr>The learning goal of the nth stage</vt:lpstr>
      <vt:lpstr>PowerPoint 簡報</vt:lpstr>
      <vt:lpstr>PowerPoint 簡報</vt:lpstr>
      <vt:lpstr>The initializing module</vt:lpstr>
      <vt:lpstr>The selecting module with LTS</vt:lpstr>
      <vt:lpstr>The learning goal</vt:lpstr>
      <vt:lpstr>PowerPoint 簡報</vt:lpstr>
      <vt:lpstr>The cramming module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Tsai</cp:lastModifiedBy>
  <cp:revision>1214</cp:revision>
  <dcterms:created xsi:type="dcterms:W3CDTF">2013-10-30T09:04:50Z</dcterms:created>
  <dcterms:modified xsi:type="dcterms:W3CDTF">2021-05-27T01:18:28Z</dcterms:modified>
</cp:coreProperties>
</file>