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7" r:id="rId2"/>
    <p:sldMasterId id="2147483850" r:id="rId3"/>
    <p:sldMasterId id="2147483862" r:id="rId4"/>
    <p:sldMasterId id="2147483876" r:id="rId5"/>
    <p:sldMasterId id="2147483903" r:id="rId6"/>
    <p:sldMasterId id="2147483909" r:id="rId7"/>
  </p:sldMasterIdLst>
  <p:notesMasterIdLst>
    <p:notesMasterId r:id="rId23"/>
  </p:notesMasterIdLst>
  <p:sldIdLst>
    <p:sldId id="646" r:id="rId8"/>
    <p:sldId id="578" r:id="rId9"/>
    <p:sldId id="661" r:id="rId10"/>
    <p:sldId id="665" r:id="rId11"/>
    <p:sldId id="694" r:id="rId12"/>
    <p:sldId id="276" r:id="rId13"/>
    <p:sldId id="577" r:id="rId14"/>
    <p:sldId id="695" r:id="rId15"/>
    <p:sldId id="560" r:id="rId16"/>
    <p:sldId id="279" r:id="rId17"/>
    <p:sldId id="280" r:id="rId18"/>
    <p:sldId id="589" r:id="rId19"/>
    <p:sldId id="284" r:id="rId20"/>
    <p:sldId id="282" r:id="rId21"/>
    <p:sldId id="28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2E648B"/>
    <a:srgbClr val="3A8898"/>
    <a:srgbClr val="FCC818"/>
    <a:srgbClr val="EA5322"/>
    <a:srgbClr val="FAFAFA"/>
    <a:srgbClr val="FF9933"/>
    <a:srgbClr val="595959"/>
    <a:srgbClr val="F4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9" autoAdjust="0"/>
    <p:restoredTop sz="98902" autoAdjust="0"/>
  </p:normalViewPr>
  <p:slideViewPr>
    <p:cSldViewPr>
      <p:cViewPr varScale="1">
        <p:scale>
          <a:sx n="83" d="100"/>
          <a:sy n="83" d="100"/>
        </p:scale>
        <p:origin x="-136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458E38D-9DCC-4B48-BC2F-C7DF4DA894B2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3ED6F9-5C2C-4D77-A611-C00874430E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75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381500" y="514350"/>
            <a:ext cx="3429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0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4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3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8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1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60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3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75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6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1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54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01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4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7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78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8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31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40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15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4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0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71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68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966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12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86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97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643196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887382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3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69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5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22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480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43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3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630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7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020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03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4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269068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3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2" y="3840482"/>
            <a:ext cx="6400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35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1522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88153" y="3901440"/>
            <a:ext cx="1178719" cy="1066800"/>
          </a:xfrm>
          <a:custGeom>
            <a:avLst/>
            <a:gdLst/>
            <a:ahLst/>
            <a:cxnLst/>
            <a:rect l="l" t="t" r="r" b="b"/>
            <a:pathLst>
              <a:path w="1571625" h="1066800">
                <a:moveTo>
                  <a:pt x="0" y="533400"/>
                </a:moveTo>
                <a:lnTo>
                  <a:pt x="785622" y="0"/>
                </a:lnTo>
                <a:lnTo>
                  <a:pt x="1571244" y="533400"/>
                </a:lnTo>
                <a:lnTo>
                  <a:pt x="785622" y="106680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5924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249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9224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758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05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375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398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28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780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34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451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35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9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34185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7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86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381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0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4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704" y="690223"/>
            <a:ext cx="776859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222" y="3324607"/>
            <a:ext cx="78855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6377942"/>
            <a:ext cx="2926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5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902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1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440.png"/><Relationship Id="rId10" Type="http://schemas.openxmlformats.org/officeDocument/2006/relationships/image" Target="../media/image19.png"/><Relationship Id="rId4" Type="http://schemas.openxmlformats.org/officeDocument/2006/relationships/image" Target="../media/image451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</a:rPr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</a:rPr>
              <a:t>(</a:t>
            </a:r>
            <a:r>
              <a:rPr lang="en-US" altLang="zh-TW" b="1" dirty="0" err="1">
                <a:solidFill>
                  <a:prstClr val="black"/>
                </a:solidFill>
              </a:rPr>
              <a:t>ri_ReLU_mro</a:t>
            </a:r>
            <a:r>
              <a:rPr lang="en-US" altLang="zh-TW" b="1" dirty="0">
                <a:solidFill>
                  <a:prstClr val="black"/>
                </a:solidFill>
              </a:rPr>
              <a:t>)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1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025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118" y="1463506"/>
                <a:ext cx="7886700" cy="35230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 fontAlgn="auto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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endParaRPr lang="en-US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118" y="1463506"/>
                <a:ext cx="7886700" cy="352308"/>
              </a:xfrm>
              <a:blipFill>
                <a:blip r:embed="rId2"/>
                <a:stretch>
                  <a:fillRect t="-27586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685800">
                <a:defRPr/>
              </a:pPr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708941" y="1447062"/>
            <a:ext cx="7848872" cy="36346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710646" y="231674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save module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744918" y="3094892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Save </a:t>
            </a:r>
            <a:r>
              <a:rPr lang="en-US" altLang="zh-TW" sz="21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757494" y="3094887"/>
            <a:ext cx="7848872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606954" y="410901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restore module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641226" y="4887166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Restore the saved </a:t>
            </a:r>
            <a:r>
              <a:rPr lang="en-US" altLang="zh-TW" sz="21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</a:t>
            </a:r>
            <a:endParaRPr lang="en-US" altLang="zh-TW" sz="21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653803" y="4887162"/>
            <a:ext cx="7848872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45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菱形 23"/>
              <p:cNvSpPr/>
              <p:nvPr/>
            </p:nvSpPr>
            <p:spPr>
              <a:xfrm>
                <a:off x="6341905" y="3541152"/>
                <a:ext cx="1570268" cy="800249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0250" tIns="20250" rIns="20250" rtlCol="0" anchor="ctr"/>
              <a:lstStyle/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00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000" dirty="0">
                    <a:solidFill>
                      <a:schemeClr val="tx1"/>
                    </a:solidFill>
                  </a:rPr>
                  <a:t>|</a:t>
                </a:r>
                <a:r>
                  <a:rPr lang="en-US" altLang="zh-TW" sz="1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0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1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0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TW" sz="10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sz="1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0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endParaRPr lang="zh-TW" altLang="en-US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菱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05" y="3541152"/>
                <a:ext cx="1570268" cy="80024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1658616" y="2841021"/>
            <a:ext cx="0" cy="638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5221110" y="3938555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127039" y="4365018"/>
            <a:ext cx="0" cy="719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962329" y="5145752"/>
            <a:ext cx="329420" cy="2571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7192496" y="2154693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1626727" y="2841017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91906" y="3694229"/>
            <a:ext cx="604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51061" y="4335341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91749" y="2171575"/>
            <a:ext cx="60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= 1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634236" y="2615912"/>
            <a:ext cx="1106116" cy="45021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4716016" y="2832060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3975761" y="2671010"/>
            <a:ext cx="677149" cy="34001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1661132" y="4365018"/>
            <a:ext cx="0" cy="6900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462018" y="5086285"/>
            <a:ext cx="329420" cy="257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sz="135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18168" y="5008685"/>
            <a:ext cx="14205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805148" y="5007648"/>
            <a:ext cx="16407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1350" i="1" dirty="0">
                <a:solidFill>
                  <a:srgbClr val="FF0000"/>
                </a:solidFill>
              </a:rPr>
              <a:t>Unacceptable net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xmlns="" id="{E3E7782E-5BB8-4EEF-B557-75C8F64715EB}"/>
              </a:ext>
            </a:extLst>
          </p:cNvPr>
          <p:cNvSpPr/>
          <p:nvPr/>
        </p:nvSpPr>
        <p:spPr>
          <a:xfrm>
            <a:off x="4030651" y="3715497"/>
            <a:ext cx="1179840" cy="4763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backward</a:t>
            </a:r>
            <a:r>
              <a:rPr lang="zh-TW" altLang="en-US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2441317" y="3929723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xmlns="" id="{D95C62DA-C71A-49CE-8981-65D11BB368BE}"/>
              </a:ext>
            </a:extLst>
          </p:cNvPr>
          <p:cNvSpPr/>
          <p:nvPr/>
        </p:nvSpPr>
        <p:spPr>
          <a:xfrm>
            <a:off x="905269" y="3491860"/>
            <a:ext cx="1524128" cy="84954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250" tIns="20250" rIns="2025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35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13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100</a:t>
            </a:r>
            <a:endParaRPr lang="zh-TW" altLang="en-US" sz="13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7142097" y="3079726"/>
            <a:ext cx="0" cy="4553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1DB3CDAD-6047-4E3D-8A3D-1201374EB64B}"/>
              </a:ext>
            </a:extLst>
          </p:cNvPr>
          <p:cNvSpPr txBox="1"/>
          <p:nvPr/>
        </p:nvSpPr>
        <p:spPr>
          <a:xfrm>
            <a:off x="1017999" y="3270051"/>
            <a:ext cx="608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False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E29B6CF6-D368-4351-9E93-CD8D0DA63F57}"/>
              </a:ext>
            </a:extLst>
          </p:cNvPr>
          <p:cNvSpPr txBox="1"/>
          <p:nvPr/>
        </p:nvSpPr>
        <p:spPr>
          <a:xfrm>
            <a:off x="1032437" y="4268558"/>
            <a:ext cx="640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True</a:t>
            </a:r>
            <a:endParaRPr lang="zh-TW" altLang="en-US" sz="105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xmlns="" id="{0F4CB1A1-A425-4D54-B5F6-13A95789EA22}"/>
              </a:ext>
            </a:extLst>
          </p:cNvPr>
          <p:cNvSpPr/>
          <p:nvPr/>
        </p:nvSpPr>
        <p:spPr>
          <a:xfrm>
            <a:off x="4485902" y="1486683"/>
            <a:ext cx="1486272" cy="75418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Hyperparameters: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35731" indent="-135731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05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B61D38D1-B387-471A-B9C0-7143068A5B6A}"/>
              </a:ext>
            </a:extLst>
          </p:cNvPr>
          <p:cNvSpPr txBox="1"/>
          <p:nvPr/>
        </p:nvSpPr>
        <p:spPr>
          <a:xfrm>
            <a:off x="214410" y="1179427"/>
            <a:ext cx="2917432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algn="ctr" defTabSz="514095">
              <a:defRPr/>
            </a:pPr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251227" y="1750501"/>
                <a:ext cx="2448565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05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5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5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27" y="1750501"/>
                <a:ext cx="2448565" cy="505267"/>
              </a:xfrm>
              <a:prstGeom prst="rect">
                <a:avLst/>
              </a:prstGeom>
              <a:blipFill rotWithShape="1">
                <a:blip r:embed="rId3"/>
                <a:stretch>
                  <a:fillRect t="-10843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871" y="1196752"/>
            <a:ext cx="9034257" cy="54483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1D9F38ED-F84A-4AC3-9FE2-51F2AFC2E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29" y="1196752"/>
                <a:ext cx="8985568" cy="2553583"/>
              </a:xfrm>
            </p:spPr>
            <p:txBody>
              <a:bodyPr>
                <a:normAutofit lnSpcReduction="10000"/>
              </a:bodyPr>
              <a:lstStyle/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Use the orientation algorithm to create an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&lt; 0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-{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.</a:t>
                </a:r>
              </a:p>
              <a:p>
                <a:pPr marL="803275" indent="-803275" hangingPunc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every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in which the condition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ε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is false: l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et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8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800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800" i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800" baseline="300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SLFN, and then assign their associated weights in the following way to make to make the condition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ε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</a:t>
                </a:r>
                <a:r>
                  <a:rPr lang="en-US" altLang="zh-TW" sz="18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9F38ED-F84A-4AC3-9FE2-51F2AFC2E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29" y="1196752"/>
                <a:ext cx="8985568" cy="2553583"/>
              </a:xfrm>
              <a:blipFill rotWithShape="1">
                <a:blip r:embed="rId2"/>
                <a:stretch>
                  <a:fillRect l="-543" t="-1193" b="-11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30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cramming module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F84C923F-9F9E-45DA-A550-3B2643D18965}"/>
                  </a:ext>
                </a:extLst>
              </p:cNvPr>
              <p:cNvSpPr/>
              <p:nvPr/>
            </p:nvSpPr>
            <p:spPr>
              <a:xfrm>
                <a:off x="172684" y="3802769"/>
                <a:ext cx="8791804" cy="2317748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−2(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;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</a:p>
              <a:p>
                <a:pPr marL="442913" indent="-381000">
                  <a:lnSpc>
                    <a:spcPct val="150000"/>
                  </a:lnSpc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</a:t>
                </a:r>
                <a:r>
                  <a:rPr lang="zh-TW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𝑘𝑝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= 0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k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  </a:t>
                </a:r>
                <a:r>
                  <a:rPr lang="en-US" altLang="zh-TW" i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l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Symbol" panose="05050102010706020507" pitchFamily="18" charset="2"/>
                  </a:rPr>
                  <a:t>.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4C923F-9F9E-45DA-A550-3B2643D1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84" y="3802769"/>
                <a:ext cx="8791804" cy="231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">
            <a:extLst>
              <a:ext uri="{FF2B5EF4-FFF2-40B4-BE49-F238E27FC236}">
                <a16:creationId xmlns:a16="http://schemas.microsoft.com/office/drawing/2014/main" xmlns="" id="{9C6956C8-0FF0-42B6-9655-15FECDB7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6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96" y="2286000"/>
            <a:ext cx="8972582" cy="1143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D9F38ED-F84A-4AC3-9FE2-51F2AFC2E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45" y="2294874"/>
            <a:ext cx="8926753" cy="324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9625" indent="-809625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 Use the orientation algorithm to create an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  <a:p>
            <a:pPr marL="809625" indent="-809625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 Pick up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 small number 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such that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kern="100" dirty="0"/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.</a:t>
            </a:r>
          </a:p>
          <a:p>
            <a:pPr marL="270272" indent="-138113" hangingPunct="0">
              <a:lnSpc>
                <a:spcPct val="120000"/>
              </a:lnSpc>
            </a:pPr>
            <a:endParaRPr lang="en-US" altLang="zh-TW" dirty="0"/>
          </a:p>
          <a:p>
            <a:pPr marL="270272" indent="-138113" hangingPunct="0">
              <a:lnSpc>
                <a:spcPct val="120000"/>
              </a:lnSpc>
            </a:pPr>
            <a:endParaRPr lang="en-US" altLang="zh-TW" dirty="0"/>
          </a:p>
          <a:p>
            <a:pPr marL="4763" indent="-4763" hangingPunct="0">
              <a:lnSpc>
                <a:spcPct val="12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a small number 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then use the random number algorithm to create an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AND (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7"/>
            <a:ext cx="7886700" cy="52625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cramming module</a:t>
            </a:r>
            <a:endParaRPr lang="zh-TW" altLang="en-US" dirty="0"/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xmlns="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6457950" y="562451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defTabSz="685800">
              <a:defRPr/>
            </a:pPr>
            <a:fld id="{3EB68C04-86CB-4EF9-90C4-B4D0FE693461}" type="slidenum">
              <a:rPr lang="zh-TW" altLang="en-US" sz="900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13</a:t>
            </a:fld>
            <a:endParaRPr lang="zh-TW" altLang="en-US" sz="9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9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26019" y="2431580"/>
            <a:ext cx="5855666" cy="3398888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514325"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9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9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100" dirty="0">
                            <a:solidFill>
                              <a:prstClr val="black"/>
                            </a:solidFill>
                            <a:latin typeface="Calibri"/>
                            <a:ea typeface="新細明體" panose="02020500000000000000" pitchFamily="18" charset="-120"/>
                          </a:rPr>
                          <m:t>ε</m:t>
                        </m:r>
                        <m:r>
                          <a:rPr lang="en-US" altLang="zh-TW" sz="1100" i="1" baseline="-25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1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9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Restore </a:t>
              </a:r>
              <a:r>
                <a:rPr lang="en-US" altLang="zh-TW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Restore</a:t>
                  </a:r>
                  <a:r>
                    <a:rPr lang="en-US" altLang="zh-TW" sz="900" b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 w</a:t>
                  </a:r>
                </a:p>
                <a:p>
                  <a:pPr algn="ctr" defTabSz="685766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9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菱形 65"/>
                <p:cNvSpPr/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0250" tIns="20250" rIns="20250" rtlCol="0" anchor="ctr"/>
                <a:lstStyle/>
                <a:p>
                  <a:pPr lvl="0"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900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lang="en-US" altLang="zh-TW" sz="900" dirty="0">
                      <a:solidFill>
                        <a:schemeClr val="tx1"/>
                      </a:solidFill>
                    </a:rPr>
                    <a:t>|</a:t>
                  </a:r>
                  <a:r>
                    <a:rPr lang="en-US" altLang="zh-TW" sz="900" b="1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l-GR" altLang="zh-TW" sz="9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TW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</a:t>
                  </a:r>
                  <a:r>
                    <a:rPr lang="zh-TW" altLang="en-US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</a:t>
                  </a:r>
                  <a:r>
                    <a:rPr lang="en-US" altLang="zh-TW" sz="9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c</a:t>
                  </a:r>
                  <a:r>
                    <a:rPr lang="en-US" altLang="zh-TW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</a:t>
                  </a:r>
                  <a14:m>
                    <m:oMath xmlns:m="http://schemas.openxmlformats.org/officeDocument/2006/math">
                      <m:r>
                        <a:rPr lang="en-US" altLang="zh-TW" sz="9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a14:m>
                  <a:r>
                    <a:rPr lang="en-US" altLang="zh-TW" sz="9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TW" sz="90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zh-TW" sz="900" dirty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altLang="zh-TW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</a:t>
                  </a:r>
                  <a:r>
                    <a:rPr lang="zh-TW" altLang="en-US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</a:t>
                  </a:r>
                  <a:r>
                    <a:rPr lang="en-US" altLang="zh-TW" sz="9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l</a:t>
                  </a:r>
                  <a:endParaRPr lang="zh-TW" altLang="en-US" sz="9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菱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654" y="3592806"/>
                  <a:ext cx="1785518" cy="835214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線單箭頭接點 83"/>
          <p:cNvCxnSpPr/>
          <p:nvPr/>
        </p:nvCxnSpPr>
        <p:spPr>
          <a:xfrm flipH="1">
            <a:off x="4310537" y="2185296"/>
            <a:ext cx="3128106" cy="14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127043" y="3228007"/>
            <a:ext cx="20816" cy="10473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481683" y="3934371"/>
            <a:ext cx="3860" cy="5697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168443" y="3228007"/>
            <a:ext cx="4229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131102" y="5551913"/>
            <a:ext cx="1006061" cy="4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158640" y="4720537"/>
            <a:ext cx="4236" cy="8436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4432674" y="5557876"/>
            <a:ext cx="1170312" cy="28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6115069" y="4826441"/>
            <a:ext cx="9026" cy="5637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2928388" y="4191187"/>
                <a:ext cx="1754354" cy="671643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0250" tIns="20250" rIns="20250" rtlCol="0" anchor="ctr"/>
              <a:lstStyle/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1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88" y="4191187"/>
                <a:ext cx="1754354" cy="671643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7430907" y="2199596"/>
            <a:ext cx="52708" cy="11737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828721" y="1757912"/>
            <a:ext cx="453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= 1</a:t>
            </a:r>
            <a:endParaRPr lang="zh-TW" altLang="en-US" sz="9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190504" y="1965660"/>
            <a:ext cx="1120034" cy="46205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0250" tIns="20250" rIns="20250"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sym typeface="Symbol"/>
              </a:rPr>
              <a:t></a:t>
            </a: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100</a:t>
            </a:r>
            <a:endParaRPr lang="zh-TW" altLang="en-US" sz="9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768546" y="1728464"/>
            <a:ext cx="0" cy="233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2702712" y="2186614"/>
            <a:ext cx="459772" cy="58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120647" y="3373328"/>
                <a:ext cx="725939" cy="5378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75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7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7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7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7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75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br>
                  <a:rPr lang="en-US" altLang="zh-TW" sz="75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75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7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75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algn="ctr" defTabSz="68576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75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75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75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75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endParaRPr lang="en-US" altLang="zh-TW" sz="75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7" y="3373328"/>
                <a:ext cx="725939" cy="537874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3448946" y="1757912"/>
                <a:ext cx="236544" cy="17348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757912"/>
                <a:ext cx="236544" cy="173486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b="-121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2591421" y="1382221"/>
            <a:ext cx="2366998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3431557" y="2654419"/>
            <a:ext cx="658783" cy="173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750" b="1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 </a:t>
            </a:r>
            <a:r>
              <a:rPr lang="en-US" sz="75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3750520" y="2827592"/>
            <a:ext cx="0" cy="233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0D337E54-6DA7-4573-9AA7-6375A64FF44C}"/>
              </a:ext>
            </a:extLst>
          </p:cNvPr>
          <p:cNvSpPr txBox="1"/>
          <p:nvPr/>
        </p:nvSpPr>
        <p:spPr>
          <a:xfrm>
            <a:off x="521923" y="2022103"/>
            <a:ext cx="2166782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0D337E54-6DA7-4573-9AA7-6375A64FF44C}"/>
              </a:ext>
            </a:extLst>
          </p:cNvPr>
          <p:cNvSpPr txBox="1"/>
          <p:nvPr/>
        </p:nvSpPr>
        <p:spPr>
          <a:xfrm>
            <a:off x="6892651" y="5376721"/>
            <a:ext cx="2094332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xmlns="" id="{0F4CB1A1-A425-4D54-B5F6-13A95789EA22}"/>
                  </a:ext>
                </a:extLst>
              </p:cNvPr>
              <p:cNvSpPr/>
              <p:nvPr/>
            </p:nvSpPr>
            <p:spPr>
              <a:xfrm>
                <a:off x="181575" y="2827594"/>
                <a:ext cx="1656184" cy="12812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Hyperparameters: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35731" indent="-135731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0.7</a:t>
                </a:r>
                <a:endParaRPr lang="en-US" altLang="zh-TW" sz="105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827594"/>
                <a:ext cx="1656184" cy="1281232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r="-1099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:a16="http://schemas.microsoft.com/office/drawing/2014/main" xmlns="" id="{59E882F5-FCA9-4C35-98CC-A5F8B8159C3B}"/>
              </a:ext>
            </a:extLst>
          </p:cNvPr>
          <p:cNvSpPr/>
          <p:nvPr/>
        </p:nvSpPr>
        <p:spPr>
          <a:xfrm>
            <a:off x="2726423" y="3813804"/>
            <a:ext cx="2042223" cy="19480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TW" sz="9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7031762" y="4540512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4508716" y="4341926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2804738" y="5376724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2862289" y="2004463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3799282" y="2416814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3823821" y="4839721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4369500" y="5392238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6178220" y="4826445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1537B24E-1DD5-403C-96DC-E5A024FD2467}"/>
              </a:ext>
            </a:extLst>
          </p:cNvPr>
          <p:cNvSpPr txBox="1"/>
          <p:nvPr/>
        </p:nvSpPr>
        <p:spPr>
          <a:xfrm>
            <a:off x="5375457" y="999155"/>
            <a:ext cx="2396944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/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15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xmlns="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21"/>
            <a:ext cx="2133600" cy="273844"/>
          </a:xfrm>
        </p:spPr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181575" y="764956"/>
                <a:ext cx="3813523" cy="468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25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825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25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8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9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9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90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9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9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9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9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90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90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90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90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82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825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825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25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825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825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825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825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825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825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825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825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764956"/>
                <a:ext cx="3813523" cy="468398"/>
              </a:xfrm>
              <a:prstGeom prst="rect">
                <a:avLst/>
              </a:prstGeom>
              <a:blipFill rotWithShape="1">
                <a:blip r:embed="rId11"/>
                <a:stretch>
                  <a:fillRect t="-96104" r="-8000" b="-14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8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302647" y="2411468"/>
            <a:ext cx="7114775" cy="2947465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6858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105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k</a:t>
                    </a:r>
                    <a:r>
                      <a:rPr lang="en-US" altLang="zh-TW" sz="1050" b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05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p</a:t>
                    </a:r>
                    <a:endParaRPr lang="zh-TW" altLang="en-US" sz="1050" b="1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matching</a:t>
                </a:r>
                <a:b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</a:br>
                <a:r>
                  <a:rPr lang="en-US" altLang="zh-TW" sz="13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module</a:t>
                </a:r>
                <a:endParaRPr lang="zh-TW" altLang="en-US" sz="135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k </a:t>
                </a:r>
                <a:r>
                  <a:rPr lang="en-US" altLang="zh-TW" sz="105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++</a:t>
                </a:r>
                <a:endParaRPr lang="zh-TW" altLang="en-US" sz="105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Restore the network and w</a:t>
                </a:r>
                <a:endParaRPr lang="zh-TW" altLang="en-US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900" i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k</a:t>
              </a:r>
              <a:r>
                <a:rPr lang="en-US" altLang="zh-TW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 = 1</a:t>
              </a:r>
              <a:endParaRPr lang="zh-TW" altLang="en-US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2965" y="4198459"/>
                <a:ext cx="1153933" cy="7840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9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900" i="1" baseline="-2500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90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’</m:t>
                    </m:r>
                  </m:oMath>
                </a14:m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9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9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9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hidden node) </a:t>
                </a:r>
                <a:endParaRPr lang="zh-TW" altLang="en-US" sz="9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5" y="4198459"/>
                <a:ext cx="1153933" cy="784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869947" y="4010145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1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1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161602" y="4017829"/>
            <a:ext cx="247065" cy="25717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1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1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080822" y="2688320"/>
            <a:ext cx="1656297" cy="89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7704322" y="2732548"/>
            <a:ext cx="0" cy="15676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318897" y="4267315"/>
            <a:ext cx="969379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3274945" y="5097104"/>
            <a:ext cx="990108" cy="328935"/>
          </a:xfrm>
          <a:prstGeom prst="rect">
            <a:avLst/>
          </a:prstGeom>
          <a:solidFill>
            <a:srgbClr val="00B0F0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>
              <a:defRPr/>
            </a:pPr>
            <a:r>
              <a:rPr kumimoji="1" lang="en-US" altLang="zh-TW" sz="9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9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934544" y="2679407"/>
            <a:ext cx="418251" cy="89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3361976" y="3245464"/>
            <a:ext cx="517254" cy="2887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i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 </a:t>
            </a:r>
            <a:r>
              <a:rPr lang="en-US" altLang="zh-TW" sz="105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--</a:t>
            </a:r>
            <a:endParaRPr lang="zh-TW" altLang="en-US" sz="105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338391" y="2679407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2407456" y="3401940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230364" y="4280197"/>
            <a:ext cx="990108" cy="53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regularizing module</a:t>
            </a:r>
            <a:endParaRPr lang="zh-TW" altLang="en-US" sz="900" b="1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5322211" y="4578524"/>
            <a:ext cx="210752" cy="11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092149D-9089-477A-B3B2-8257EA20721E}"/>
              </a:ext>
            </a:extLst>
          </p:cNvPr>
          <p:cNvSpPr/>
          <p:nvPr/>
        </p:nvSpPr>
        <p:spPr>
          <a:xfrm>
            <a:off x="4467444" y="4310591"/>
            <a:ext cx="848044" cy="53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9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Store the network and w</a:t>
            </a:r>
            <a:endParaRPr lang="zh-TW" altLang="en-US" sz="9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4227196" y="4589609"/>
            <a:ext cx="210752" cy="11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33BA8C36-D5E5-4349-A02C-475A54AB45BB}"/>
              </a:ext>
            </a:extLst>
          </p:cNvPr>
          <p:cNvSpPr txBox="1"/>
          <p:nvPr/>
        </p:nvSpPr>
        <p:spPr>
          <a:xfrm>
            <a:off x="5294483" y="1236669"/>
            <a:ext cx="2442636" cy="282769"/>
          </a:xfrm>
          <a:prstGeom prst="rect">
            <a:avLst/>
          </a:prstGeom>
          <a:solidFill>
            <a:srgbClr val="304371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514095"/>
            <a:r>
              <a:rPr kumimoji="1" lang="en-US" altLang="zh-TW" sz="15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="" id="{0F4CB1A1-A425-4D54-B5F6-13A95789EA22}"/>
                  </a:ext>
                </a:extLst>
              </p:cNvPr>
              <p:cNvSpPr/>
              <p:nvPr/>
            </p:nvSpPr>
            <p:spPr>
              <a:xfrm>
                <a:off x="318895" y="2590690"/>
                <a:ext cx="1887458" cy="1462091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Hyperparameters: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05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32160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050" kern="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ε</m:t>
                    </m:r>
                    <m:r>
                      <a:rPr lang="en-US" altLang="zh-TW" sz="105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05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05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9056" indent="-69056" defTabSz="68580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05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0.7</a:t>
                </a:r>
                <a:endParaRPr lang="en-US" altLang="zh-TW" sz="105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5" y="2590690"/>
                <a:ext cx="1887458" cy="1462091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313944" y="3245463"/>
            <a:ext cx="2411477" cy="10347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1870619" y="3226545"/>
            <a:ext cx="5139553" cy="10423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2774236" y="4332940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2289730" y="4802462"/>
            <a:ext cx="399144" cy="1800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Aft>
                <a:spcPts val="0"/>
              </a:spcAft>
              <a:defRPr/>
            </a:pPr>
            <a:r>
              <a:rPr lang="en-US" sz="75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750" kern="1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272689ED-1F6D-43A6-8094-0260554A2984}"/>
              </a:ext>
            </a:extLst>
          </p:cNvPr>
          <p:cNvSpPr txBox="1"/>
          <p:nvPr/>
        </p:nvSpPr>
        <p:spPr>
          <a:xfrm>
            <a:off x="5014273" y="5469321"/>
            <a:ext cx="1741202" cy="190436"/>
          </a:xfrm>
          <a:prstGeom prst="rect">
            <a:avLst/>
          </a:prstGeom>
          <a:solidFill>
            <a:srgbClr val="F48D86"/>
          </a:solidFill>
        </p:spPr>
        <p:txBody>
          <a:bodyPr wrap="square" lIns="51414" tIns="25717" rIns="51414" bIns="25717" rtlCol="0">
            <a:spAutoFit/>
          </a:bodyPr>
          <a:lstStyle/>
          <a:p>
            <a:pPr defTabSz="385571">
              <a:defRPr/>
            </a:pPr>
            <a:r>
              <a:rPr lang="en-US" altLang="zh-TW" sz="900" dirty="0">
                <a:solidFill>
                  <a:prstClr val="black"/>
                </a:solidFill>
              </a:rPr>
              <a:t>Different loss functions!</a:t>
            </a:r>
            <a:endParaRPr lang="zh-TW" altLang="en-US" sz="900" dirty="0">
              <a:solidFill>
                <a:prstClr val="black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6686898" y="4892476"/>
            <a:ext cx="534269" cy="57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xmlns="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4220472" y="4892476"/>
            <a:ext cx="866200" cy="57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:a16="http://schemas.microsoft.com/office/drawing/2014/main" xmlns="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21"/>
            <a:ext cx="2133600" cy="273844"/>
          </a:xfrm>
        </p:spPr>
        <p:txBody>
          <a:bodyPr/>
          <a:lstStyle/>
          <a:p>
            <a:pPr defTabSz="685800"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 defTabSz="685800">
                <a:defRPr/>
              </a:pPr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74179" y="1278338"/>
                <a:ext cx="4431104" cy="50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05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5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5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" y="1278338"/>
                <a:ext cx="4431104" cy="505267"/>
              </a:xfrm>
              <a:prstGeom prst="rect">
                <a:avLst/>
              </a:prstGeom>
              <a:blipFill rotWithShape="1">
                <a:blip r:embed="rId5"/>
                <a:stretch>
                  <a:fillRect t="-108434" b="-146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57768" y="1758313"/>
                <a:ext cx="4874271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05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05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05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05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0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050" b="1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05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05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05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0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050" i="1" kern="10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50" i="1" kern="10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050" i="1" kern="10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5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5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5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05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05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0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050" dirty="0">
                              <a:solidFill>
                                <a:prstClr val="black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050" baseline="30000" dirty="0">
                              <a:solidFill>
                                <a:prstClr val="black"/>
                              </a:solidFill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050" dirty="0">
                          <a:solidFill>
                            <a:prstClr val="black"/>
                          </a:solidFill>
                        </a:rPr>
                        <m:t>)</m:t>
                      </m:r>
                    </m:oMath>
                  </m:oMathPara>
                </a14:m>
                <a:endParaRPr lang="zh-TW" altLang="en-US" sz="105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" y="1758313"/>
                <a:ext cx="4874271" cy="554254"/>
              </a:xfrm>
              <a:prstGeom prst="rect">
                <a:avLst/>
              </a:prstGeom>
              <a:blipFill rotWithShape="1">
                <a:blip r:embed="rId6"/>
                <a:stretch>
                  <a:fillRect t="-90110" r="-4750" b="-134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9976"/>
            <a:ext cx="8784976" cy="2367136"/>
          </a:xfrm>
        </p:spPr>
        <p:txBody>
          <a:bodyPr/>
          <a:lstStyle/>
          <a:p>
            <a:pPr marL="628650" indent="-628650">
              <a:buAutoNum type="arabicParenBoth"/>
            </a:pPr>
            <a:r>
              <a:rPr lang="en-US" altLang="zh-TW" sz="3600" dirty="0">
                <a:sym typeface="Wingdings" panose="05000000000000000000" pitchFamily="2" charset="2"/>
              </a:rPr>
              <a:t>Use </a:t>
            </a:r>
            <a:r>
              <a:rPr lang="en-US" altLang="zh-TW" sz="3600" i="1" dirty="0">
                <a:sym typeface="Wingdings" panose="05000000000000000000" pitchFamily="2" charset="2"/>
              </a:rPr>
              <a:t>q</a:t>
            </a:r>
            <a:r>
              <a:rPr lang="en-US" altLang="zh-TW" sz="3600" dirty="0">
                <a:sym typeface="Wingdings" panose="05000000000000000000" pitchFamily="2" charset="2"/>
              </a:rPr>
              <a:t> SLFNs, each of which has a single output node.</a:t>
            </a:r>
          </a:p>
          <a:p>
            <a:pPr marL="628650" indent="-628650">
              <a:buAutoNum type="arabicParenBoth"/>
            </a:pPr>
            <a:r>
              <a:rPr lang="en-US" altLang="zh-TW" sz="3600" dirty="0">
                <a:sym typeface="Wingdings" panose="05000000000000000000" pitchFamily="2" charset="2"/>
              </a:rPr>
              <a:t>Make a new learning algorithm for a SLFN with </a:t>
            </a:r>
            <a:r>
              <a:rPr lang="en-US" altLang="zh-TW" sz="3600" i="1" dirty="0">
                <a:sym typeface="Wingdings" panose="05000000000000000000" pitchFamily="2" charset="2"/>
              </a:rPr>
              <a:t>q</a:t>
            </a:r>
            <a:r>
              <a:rPr lang="en-US" altLang="zh-TW" sz="3600" dirty="0">
                <a:sym typeface="Wingdings" panose="05000000000000000000" pitchFamily="2" charset="2"/>
              </a:rPr>
              <a:t> output nodes.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ri_ReLU_mro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7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9657917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R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output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output node and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GB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𝑙𝑝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l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6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6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6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6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6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6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6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1" i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1" baseline="3000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TW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6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GB" altLang="zh-TW" sz="1600" b="0" baseline="0" dirty="0">
                                  <a:solidFill>
                                    <a:schemeClr val="tx1"/>
                                  </a:solidFill>
                                  <a:effectLst/>
                                  <a:sym typeface="Symbol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1" i="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GB" altLang="zh-TW" sz="1600" b="0" i="1" baseline="30000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dirty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output value of SLFN corresponding to 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6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600" b="1" i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6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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altLang="zh-TW" sz="16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GB" altLang="zh-TW" sz="16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6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R</a:t>
                          </a:r>
                          <a:r>
                            <a:rPr lang="en-GB" altLang="zh-TW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6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(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 …,</m:t>
                                </m:r>
                                <m:r>
                                  <m:rPr>
                                    <m:nor/>
                                  </m:rPr>
                                  <a:rPr lang="zh-TW" altLang="zh-TW" sz="1600" b="0" kern="1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baseline="300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1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i="1" baseline="3000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TW" sz="1600" b="1" i="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GB" altLang="zh-TW" sz="1600" b="0" baseline="0" dirty="0">
                                    <a:solidFill>
                                      <a:schemeClr val="tx1"/>
                                    </a:solidFill>
                                    <a:effectLst/>
                                    <a:sym typeface="Symbol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1" i="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i="1" baseline="30000" dirty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="0" dirty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6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GB" altLang="zh-TW" sz="16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9657917"/>
                  </p:ext>
                </p:extLst>
              </p:nvPr>
            </p:nvGraphicFramePr>
            <p:xfrm>
              <a:off x="179512" y="463621"/>
              <a:ext cx="8784976" cy="62988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2988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" t="-1064" r="-139" b="-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88F7F115-0C32-4023-B85B-29C5209B8D62}"/>
              </a:ext>
            </a:extLst>
          </p:cNvPr>
          <p:cNvSpPr txBox="1"/>
          <p:nvPr/>
        </p:nvSpPr>
        <p:spPr>
          <a:xfrm>
            <a:off x="4127034" y="262944"/>
            <a:ext cx="1749471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514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Assumption: the adaptive network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E0761406-C3A2-4D93-8074-3BE010D70C3A}"/>
              </a:ext>
            </a:extLst>
          </p:cNvPr>
          <p:cNvCxnSpPr>
            <a:cxnSpLocks/>
          </p:cNvCxnSpPr>
          <p:nvPr/>
        </p:nvCxnSpPr>
        <p:spPr>
          <a:xfrm flipH="1">
            <a:off x="4499992" y="820304"/>
            <a:ext cx="144016" cy="3764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CED9A10-5CB5-4F58-B42C-F223B8C0C4EE}"/>
              </a:ext>
            </a:extLst>
          </p:cNvPr>
          <p:cNvSpPr txBox="1"/>
          <p:nvPr/>
        </p:nvSpPr>
        <p:spPr>
          <a:xfrm>
            <a:off x="6662879" y="173581"/>
            <a:ext cx="2443296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514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The network setting: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5140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Two-layer nets / SLFN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 One-hidden-layer nets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xmlns="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B68C04-86CB-4EF9-90C4-B4D0FE69346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0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4431303" y="1409718"/>
            <a:ext cx="3848581" cy="1465622"/>
            <a:chOff x="-262755" y="-65887"/>
            <a:chExt cx="7331881" cy="2876498"/>
          </a:xfrm>
        </p:grpSpPr>
        <p:sp>
          <p:nvSpPr>
            <p:cNvPr id="66" name="文字方塊 65"/>
            <p:cNvSpPr txBox="1"/>
            <p:nvPr/>
          </p:nvSpPr>
          <p:spPr>
            <a:xfrm>
              <a:off x="1717345" y="-65887"/>
              <a:ext cx="3441945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TW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625509" y="1410024"/>
            <a:ext cx="331532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625509" y="2105814"/>
            <a:ext cx="331532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63"/>
              </a:spcBef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88" y="2185997"/>
                <a:ext cx="459121" cy="457200"/>
              </a:xfrm>
              <a:prstGeom prst="ellipse">
                <a:avLst/>
              </a:prstGeom>
              <a:blipFill>
                <a:blip r:embed="rId8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2488253" y="1480369"/>
            <a:ext cx="45912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1838130" y="1937571"/>
            <a:ext cx="879683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2363353" y="1937747"/>
            <a:ext cx="35447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03596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50" dirty="0">
                <a:solidFill>
                  <a:prstClr val="black"/>
                </a:solidFill>
              </a:rPr>
              <a:t>…</a:t>
            </a:r>
            <a:endParaRPr lang="zh-TW" altLang="en-US" sz="2250" dirty="0">
              <a:solidFill>
                <a:prstClr val="black"/>
              </a:solidFill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2717812" y="1937747"/>
            <a:ext cx="166388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2717814" y="1937571"/>
            <a:ext cx="917073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xmlns="" id="{0E43E0B7-06E0-4829-B222-9DAFD236240F}"/>
              </a:ext>
            </a:extLst>
          </p:cNvPr>
          <p:cNvGrpSpPr/>
          <p:nvPr/>
        </p:nvGrpSpPr>
        <p:grpSpPr>
          <a:xfrm>
            <a:off x="4544139" y="3169612"/>
            <a:ext cx="4132317" cy="1256042"/>
            <a:chOff x="-262755" y="-73532"/>
            <a:chExt cx="5904318" cy="1848878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63167823-5A00-40BF-87D3-D044A3F60710}"/>
                </a:ext>
              </a:extLst>
            </p:cNvPr>
            <p:cNvSpPr txBox="1"/>
            <p:nvPr/>
          </p:nvSpPr>
          <p:spPr>
            <a:xfrm>
              <a:off x="1090746" y="-73532"/>
              <a:ext cx="2686267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21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xmlns="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904318" cy="123158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i="1" dirty="0" smtClean="0"/>
                          <m:t>f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TW" b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TW" i="1" baseline="3000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i="1" kern="10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/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TW" i="1" kern="100">
                                <a:latin typeface="Cambria Math"/>
                              </a:rPr>
                              <m:t>𝑜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</m:t>
                        </m:r>
                        <m:sSubSup>
                          <m:sSubSupPr>
                            <m:ctrlPr>
                              <a:rPr lang="zh-TW" altLang="zh-TW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altLang="zh-TW" b="1" kern="100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altLang="zh-TW" i="1" kern="100">
                                <a:latin typeface="Cambria Math"/>
                              </a:rPr>
                              <m:t>𝐻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altLang="zh-TW" dirty="0"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altLang="zh-TW" b="1" dirty="0"/>
                          <m:t>W</m:t>
                        </m:r>
                        <m:r>
                          <m:rPr>
                            <m:nor/>
                          </m:rPr>
                          <a:rPr lang="en-GB" altLang="zh-TW" i="1" baseline="300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𝑙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schemeClr val="tx1"/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904318" cy="123158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05C9F45-FDD4-43E0-9A30-D5FA081F99A1}"/>
              </a:ext>
            </a:extLst>
          </p:cNvPr>
          <p:cNvSpPr/>
          <p:nvPr/>
        </p:nvSpPr>
        <p:spPr>
          <a:xfrm>
            <a:off x="347129" y="3094398"/>
            <a:ext cx="4032448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5AA101C-B1C3-4757-B7BD-DDCB633C5D8C}"/>
              </a:ext>
            </a:extLst>
          </p:cNvPr>
          <p:cNvSpPr/>
          <p:nvPr/>
        </p:nvSpPr>
        <p:spPr>
          <a:xfrm>
            <a:off x="347129" y="3913152"/>
            <a:ext cx="4032448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xmlns="" id="{DDA4EADE-0181-461D-8BCA-EC9A4834C390}"/>
              </a:ext>
            </a:extLst>
          </p:cNvPr>
          <p:cNvSpPr/>
          <p:nvPr/>
        </p:nvSpPr>
        <p:spPr>
          <a:xfrm>
            <a:off x="1945167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xmlns="" id="{F926C210-8555-446A-B655-E92FBD38FB31}"/>
              </a:ext>
            </a:extLst>
          </p:cNvPr>
          <p:cNvSpPr/>
          <p:nvPr/>
        </p:nvSpPr>
        <p:spPr>
          <a:xfrm>
            <a:off x="2665465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xmlns="" id="{8C0585A1-A84C-4E64-BB0F-A9994A604BFA}"/>
              </a:ext>
            </a:extLst>
          </p:cNvPr>
          <p:cNvSpPr/>
          <p:nvPr/>
        </p:nvSpPr>
        <p:spPr>
          <a:xfrm>
            <a:off x="3660139" y="4066410"/>
            <a:ext cx="612161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DFFDB881-52CF-4019-A390-61D15AE6B2DB}"/>
              </a:ext>
            </a:extLst>
          </p:cNvPr>
          <p:cNvSpPr txBox="1"/>
          <p:nvPr/>
        </p:nvSpPr>
        <p:spPr>
          <a:xfrm>
            <a:off x="3214606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prstClr val="black"/>
                </a:solidFill>
              </a:rPr>
              <a:t>…</a:t>
            </a:r>
            <a:endParaRPr lang="zh-TW" altLang="en-US" sz="3000" dirty="0">
              <a:solidFill>
                <a:prstClr val="black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xmlns="" id="{81F46AC4-C663-41E2-9A83-4A6FCA0E1319}"/>
              </a:ext>
            </a:extLst>
          </p:cNvPr>
          <p:cNvSpPr/>
          <p:nvPr/>
        </p:nvSpPr>
        <p:spPr>
          <a:xfrm>
            <a:off x="2792328" y="3186750"/>
            <a:ext cx="612161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300" i="1" dirty="0">
                <a:solidFill>
                  <a:prstClr val="black"/>
                </a:solidFill>
              </a:rPr>
              <a:t>l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3098413" y="3796350"/>
            <a:ext cx="867815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2971517" y="3796350"/>
            <a:ext cx="12687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2250995" y="3796350"/>
            <a:ext cx="847403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lvl="0" indent="-243840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loss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;</m:t>
                      </m:r>
                    </m:oMath>
                  </m:oMathPara>
                </a14:m>
                <a:endParaRPr lang="en-US" altLang="zh-TW" sz="1600" dirty="0">
                  <a:solidFill>
                    <a:schemeClr val="tx1"/>
                  </a:solidFill>
                </a:endParaRPr>
              </a:p>
              <a:p>
                <a:pPr marR="93980" lvl="0" indent="20638" fontAlgn="auto">
                  <a:spcBef>
                    <a:spcPts val="0"/>
                  </a:spcBef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600" i="1" kern="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schemeClr val="tx1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loss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with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the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/>
                        <m:t> </m:t>
                      </m:r>
                      <m:r>
                        <m:rPr>
                          <m:nor/>
                        </m:rPr>
                        <a:rPr lang="en-US" altLang="zh-TW" sz="1600" dirty="0"/>
                        <m:t>term</m:t>
                      </m:r>
                      <m:r>
                        <m:rPr>
                          <m:nor/>
                        </m:rPr>
                        <a:rPr lang="en-US" altLang="zh-TW" sz="1600" dirty="0"/>
                        <m:t>.</m:t>
                      </m:r>
                    </m:oMath>
                  </m:oMathPara>
                </a14:m>
                <a:endParaRPr lang="zh-TW" altLang="zh-TW" sz="1600" dirty="0">
                  <a:latin typeface="Times New Roman"/>
                  <a:ea typeface="新細明體"/>
                </a:endParaRPr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760818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47D599C3-655E-4063-A1FA-4A3B4CD44BB5}"/>
              </a:ext>
            </a:extLst>
          </p:cNvPr>
          <p:cNvSpPr txBox="1"/>
          <p:nvPr/>
        </p:nvSpPr>
        <p:spPr>
          <a:xfrm>
            <a:off x="6156176" y="455733"/>
            <a:ext cx="2808312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55567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xmlns="" id="{20A92B65-4A00-4840-AE16-1552F89FDEA0}"/>
                  </a:ext>
                </a:extLst>
              </p:cNvPr>
              <p:cNvSpPr/>
              <p:nvPr/>
            </p:nvSpPr>
            <p:spPr>
              <a:xfrm>
                <a:off x="628650" y="3528903"/>
                <a:ext cx="7763901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inferencing goal:</a:t>
                </a:r>
              </a:p>
              <a:p>
                <a:pPr lvl="0" algn="ctr">
                  <a:defRPr/>
                </a:pPr>
                <a:r>
                  <a:rPr lang="en-US" altLang="zh-TW" sz="2000" dirty="0"/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i="1" dirty="0">
                        <a:solidFill>
                          <a:schemeClr val="tx1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b="1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sz="2000" i="1" baseline="30000" dirty="0">
                        <a:solidFill>
                          <a:schemeClr val="tx1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b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b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2000" b="1" dirty="0">
                        <a:solidFill>
                          <a:schemeClr val="tx1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GB" altLang="zh-TW" sz="2000" i="1" baseline="30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| 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  <m:r>
                      <a:rPr lang="en-US" altLang="zh-TW" sz="20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m:rPr>
                        <m:nor/>
                      </m:rPr>
                      <a: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/>
                      </a:rPr>
                      <m:t>l</m:t>
                    </m:r>
                  </m:oMath>
                </a14:m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0" name="矩形圖說文字 7">
                <a:extLst>
                  <a:ext uri="{FF2B5EF4-FFF2-40B4-BE49-F238E27FC236}">
                    <a16:creationId xmlns:a16="http://schemas.microsoft.com/office/drawing/2014/main" id="{20A92B65-4A00-4840-AE16-1552F89FD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28903"/>
                <a:ext cx="7763901" cy="728707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2"/>
                <a:stretch>
                  <a:fillRect t="-1626" b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xmlns="" id="{2333244F-6DEB-439D-A488-830636C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xmlns="" id="{60226CEE-DE0D-4438-ACD1-69A0FFA0EE6A}"/>
                  </a:ext>
                </a:extLst>
              </p:cNvPr>
              <p:cNvSpPr/>
              <p:nvPr/>
            </p:nvSpPr>
            <p:spPr>
              <a:xfrm>
                <a:off x="604141" y="1834724"/>
                <a:ext cx="776390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goal:</a:t>
                </a:r>
              </a:p>
              <a:p>
                <a:pPr algn="ctr"/>
                <a:r>
                  <a:rPr lang="en-US" altLang="zh-TW" sz="2000" dirty="0"/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|</a:t>
                </a:r>
                <a:r>
                  <a:rPr lang="en-US" altLang="zh-TW" sz="20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b="1" dirty="0">
                    <a:solidFill>
                      <a:prstClr val="black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 </a:t>
                </a:r>
                <a:r>
                  <a:rPr lang="en-US" altLang="zh-TW" sz="2000" dirty="0"/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i="1" dirty="0">
                        <a:solidFill>
                          <a:schemeClr val="tx1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b="1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zh-TW" sz="2000" i="1" baseline="30000" dirty="0">
                        <a:solidFill>
                          <a:schemeClr val="tx1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b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  <a:sym typeface="Symbol"/>
                      </a:rPr>
                      <m:t>,</m:t>
                    </m:r>
                    <m:sSubSup>
                      <m:sSubSupPr>
                        <m:ctrlPr>
                          <a:rPr lang="zh-TW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altLang="zh-TW" sz="2000" b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altLang="zh-TW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altLang="zh-TW" sz="2000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m:rPr>
                        <m:nor/>
                      </m:rPr>
                      <a:rPr lang="en-GB" altLang="zh-TW" sz="2000" dirty="0">
                        <a:solidFill>
                          <a:schemeClr val="tx1"/>
                        </a:solidFill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GB" altLang="zh-TW" sz="2000" b="1" dirty="0">
                        <a:solidFill>
                          <a:schemeClr val="tx1"/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GB" altLang="zh-TW" sz="2000" i="1" baseline="30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| 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20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2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ymbol"/>
                </a:endParaRPr>
              </a:p>
            </p:txBody>
          </p:sp>
        </mc:Choice>
        <mc:Fallback xmlns="">
          <p:sp>
            <p:nvSpPr>
              <p:cNvPr id="112" name="矩形圖說文字 7">
                <a:extLst>
                  <a:ext uri="{FF2B5EF4-FFF2-40B4-BE49-F238E27FC236}">
                    <a16:creationId xmlns:a16="http://schemas.microsoft.com/office/drawing/2014/main" id="{60226CEE-DE0D-4438-ACD1-69A0FFA0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1" y="1834724"/>
                <a:ext cx="7763900" cy="819786"/>
              </a:xfrm>
              <a:prstGeom prst="wedgeRectCallout">
                <a:avLst>
                  <a:gd name="adj1" fmla="val 1707"/>
                  <a:gd name="adj2" fmla="val 22558"/>
                </a:avLst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xmlns="" id="{1E67E70C-9DE2-4143-A225-5AC5A93722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8215" y="4909311"/>
                <a:ext cx="9144000" cy="869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4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TW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he acceptance is 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|</a:t>
                </a:r>
                <a:r>
                  <a:rPr lang="en-US" altLang="zh-TW" sz="4000" b="1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  <a:sym typeface="Symbol" panose="05050102010706020507" pitchFamily="18" charset="2"/>
                  </a:rPr>
                  <a:t> </a:t>
                </a:r>
                <a:r>
                  <a:rPr lang="en-US" altLang="zh-TW" sz="4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</a:t>
                </a:r>
                <a14:m>
                  <m:oMath xmlns:m="http://schemas.openxmlformats.org/officeDocument/2006/math">
                    <m:r>
                      <a:rPr lang="en-US" altLang="zh-TW" sz="40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40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4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40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</a:t>
                </a:r>
                <a:r>
                  <a:rPr lang="en-US" altLang="zh-TW" sz="4000" i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l</a:t>
                </a:r>
                <a:r>
                  <a:rPr lang="en-US" altLang="zh-TW" sz="4000" dirty="0">
                    <a:solidFill>
                      <a:prstClr val="black"/>
                    </a:solidFill>
                  </a:rPr>
                  <a:t> </a:t>
                </a:r>
                <a:endParaRPr lang="zh-TW" altLang="en-US" sz="4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3" name="標題 1">
                <a:extLst>
                  <a:ext uri="{FF2B5EF4-FFF2-40B4-BE49-F238E27FC236}">
                    <a16:creationId xmlns:a16="http://schemas.microsoft.com/office/drawing/2014/main" id="{1E67E70C-9DE2-4143-A225-5AC5A937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15" y="4909311"/>
                <a:ext cx="9144000" cy="869859"/>
              </a:xfrm>
              <a:prstGeom prst="rect">
                <a:avLst/>
              </a:prstGeom>
              <a:blipFill>
                <a:blip r:embed="rId4"/>
                <a:stretch>
                  <a:fillRect t="-21678" b="-4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1151424"/>
                  </p:ext>
                </p:extLst>
              </p:nvPr>
            </p:nvGraphicFramePr>
            <p:xfrm>
              <a:off x="35496" y="651937"/>
              <a:ext cx="9108504" cy="5971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50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904656">
                    <a:tc>
                      <a:txBody>
                        <a:bodyPr/>
                        <a:lstStyle/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1.1: Pick up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data that are linearly independent as the initial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 training data and let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+1) be the set of indices of these data.</a:t>
                          </a:r>
                        </a:p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Regarding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every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output node: (1) apply the linear regression method to the data set {(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16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cy-GB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Lucida Sans Unicode" panose="020B0602030504020204" pitchFamily="34" charset="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lim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6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∈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+ 1)} to obtain a set of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+ 1 weights 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600" b="0" i="1" baseline="-2500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0, 1, …,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}; (2) set up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16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hidden node whose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TW" sz="1600" b="0" i="1" baseline="-2500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j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…,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equals </a:t>
                          </a:r>
                          <a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baseline="-2500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</a:t>
                          </a:r>
                          <a:r>
                            <a:rPr lang="en-US" altLang="zh-TW" sz="16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equals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0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k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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l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e</a:t>
                          </a: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quals </a:t>
                          </a:r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lim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r>
                                    <a:rPr lang="en-US" altLang="zh-TW" sz="16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d>
                                    <m:dPr>
                                      <m:ctrl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lim>
                              </m:limLow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en-US" altLang="zh-TW" sz="1600" b="0" dirty="0" smtClean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zh-TW" sz="16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</a:t>
                          </a:r>
                          <a:r>
                            <a:rPr lang="en-US" altLang="zh-TW" sz="16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1.3: </a:t>
                          </a:r>
                          <a:r>
                            <a:rPr lang="en-US" altLang="zh-TW" sz="1600" b="0" i="1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</a:t>
                          </a:r>
                          <a:r>
                            <a:rPr lang="en-US" altLang="zh-TW" sz="1600" b="0" i="1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m</a:t>
                          </a:r>
                          <a:r>
                            <a:rPr lang="en-US" altLang="zh-TW" sz="1600" b="0" baseline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+2.</a:t>
                          </a:r>
                          <a:endParaRPr lang="en-US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2788" indent="-712788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1081088" indent="-108108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3.1: Sort all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training data based upon the summed squared residual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6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zh-TW" sz="1600" b="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600" b="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b="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600" b="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values.</a:t>
                          </a:r>
                          <a:endParaRPr lang="zh-TW" altLang="en-US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3.2: Select the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{(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that are the ones with the smallest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summed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 among current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squared residuals.</a:t>
                          </a:r>
                        </a:p>
                        <a:p>
                          <a:pPr marL="1081088" indent="-1081088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3.3: Let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be the set of indices of these data.</a:t>
                          </a:r>
                        </a:p>
                        <a:p>
                          <a:pPr marL="720725" indent="-720725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l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is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only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i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training data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w.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16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16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l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is true, go to Step 7.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354013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el-GR" altLang="zh-TW" sz="1600" b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c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oMath>
                          </a14:m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</a:t>
                          </a:r>
                          <a:r>
                            <a:rPr lang="zh-TW" altLang="en-US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l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is false, restore </a:t>
                          </a:r>
                          <a:r>
                            <a:rPr lang="en-US" altLang="zh-TW" sz="16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three extra hidden nodes to the existing SLFN to obtain a</a:t>
                          </a:r>
                          <a:r>
                            <a:rPr lang="en-US" altLang="zh-TW" sz="16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720725" indent="-720725">
                            <a:buNone/>
                          </a:pP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16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16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16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T="34290" marB="3429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1151424"/>
                  </p:ext>
                </p:extLst>
              </p:nvPr>
            </p:nvGraphicFramePr>
            <p:xfrm>
              <a:off x="35496" y="651937"/>
              <a:ext cx="9108504" cy="5971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0850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597147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67" t="-204" b="-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AC25595E-2312-4CF6-B783-92BAEE42029C}"/>
              </a:ext>
            </a:extLst>
          </p:cNvPr>
          <p:cNvSpPr txBox="1">
            <a:spLocks/>
          </p:cNvSpPr>
          <p:nvPr/>
        </p:nvSpPr>
        <p:spPr>
          <a:xfrm>
            <a:off x="827584" y="57353"/>
            <a:ext cx="7886700" cy="779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089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7E1E61A-10AE-BE45-8CAF-CD0A2143EDA2}"/>
              </a:ext>
            </a:extLst>
          </p:cNvPr>
          <p:cNvGrpSpPr/>
          <p:nvPr/>
        </p:nvGrpSpPr>
        <p:grpSpPr>
          <a:xfrm>
            <a:off x="725877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xmlns="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xmlns="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False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True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xmlns="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n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 ++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xmlns="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kumimoji="0" lang="en-US" altLang="zh-TW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endParaRPr kumimoji="0" lang="zh-TW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xmlns="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xmlns="" id="{3FFAEF7B-71A0-AF46-A71E-712819A46E6C}"/>
                    </a:ext>
                  </a:extLst>
                </p:cNvPr>
                <p:cNvSpPr/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8000" tIns="48000" rIns="48000" rtlCol="0" anchor="ctr"/>
                <a:lstStyle/>
                <a:p>
                  <a:pPr lvl="0"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TW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</a:rPr>
                    <a:t>|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TW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kumimoji="0" lang="en-US" altLang="zh-TW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</a:rPr>
                    <a:t>|</a:t>
                  </a:r>
                  <a:r>
                    <a:rPr kumimoji="0" lang="en-US" altLang="zh-TW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TW" sz="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kumimoji="0" lang="el-GR" altLang="zh-TW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kumimoji="0" lang="en-US" altLang="zh-TW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新細明體" panose="02020500000000000000" pitchFamily="18" charset="-120"/>
                    </a:rPr>
                    <a:t> </a:t>
                  </a:r>
                  <a:r>
                    <a:rPr lang="en-US" altLang="zh-TW" sz="8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</a:t>
                  </a:r>
                  <a:r>
                    <a:rPr lang="zh-TW" altLang="en-US" sz="8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</a:t>
                  </a:r>
                  <a:r>
                    <a:rPr lang="en-US" altLang="zh-TW" sz="8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c</a:t>
                  </a:r>
                  <a:r>
                    <a:rPr lang="en-US" altLang="zh-TW" sz="8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</a:t>
                  </a:r>
                  <a14:m>
                    <m:oMath xmlns:m="http://schemas.openxmlformats.org/officeDocument/2006/math">
                      <m:r>
                        <a:rPr lang="en-US" altLang="zh-TW" sz="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a14:m>
                  <a:r>
                    <a:rPr lang="en-US" altLang="zh-TW" sz="8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TW" sz="800" i="1" dirty="0">
                      <a:solidFill>
                        <a:schemeClr val="tx1"/>
                      </a:solidFill>
                    </a:rPr>
                    <a:t>n</a:t>
                  </a:r>
                  <a:r>
                    <a:rPr lang="en-US" altLang="zh-TW" sz="800" dirty="0">
                      <a:solidFill>
                        <a:schemeClr val="tx1"/>
                      </a:solidFill>
                    </a:rPr>
                    <a:t>) </a:t>
                  </a:r>
                  <a:r>
                    <a:rPr lang="en-US" altLang="zh-TW" sz="8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 panose="05050102010706020507" pitchFamily="18" charset="2"/>
                    </a:rPr>
                    <a:t></a:t>
                  </a:r>
                  <a:r>
                    <a:rPr lang="zh-TW" altLang="en-US" sz="8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 </a:t>
                  </a:r>
                  <a:r>
                    <a:rPr lang="en-US" altLang="zh-TW" sz="800" i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sym typeface="Symbol"/>
                    </a:rPr>
                    <a:t>l</a:t>
                  </a:r>
                  <a:endParaRPr kumimoji="0" lang="zh-TW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FFAEF7B-71A0-AF46-A71E-712819A46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079" y="1189904"/>
                  <a:ext cx="1685003" cy="705315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xmlns="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False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xmlns="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Save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w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xmlns="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Matching</a:t>
              </a:r>
              <a:endParaRPr kumimoji="0" lang="zh-TW" alt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xmlns="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xmlns="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xmlns="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rPr>
                <a:t>Cramming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xmlns="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Restore 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+mn-cs"/>
                </a:rPr>
                <a:t>w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/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LTS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xmlns="" id="{2E68A996-E45E-9E4E-9AFA-789F00E382B6}"/>
              </a:ext>
            </a:extLst>
          </p:cNvPr>
          <p:cNvCxnSpPr/>
          <p:nvPr/>
        </p:nvCxnSpPr>
        <p:spPr>
          <a:xfrm flipV="1">
            <a:off x="1389500" y="500160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xmlns="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723788" y="4813765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xmlns="" id="{7FFC7DA9-9B83-004D-95C0-D7053C8CDEAE}"/>
              </a:ext>
            </a:extLst>
          </p:cNvPr>
          <p:cNvSpPr/>
          <p:nvPr/>
        </p:nvSpPr>
        <p:spPr>
          <a:xfrm>
            <a:off x="2584046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Calibri" panose="020F0502020204030204" pitchFamily="34" charset="0"/>
              </a:rPr>
              <a:t>Reorganizing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B8CBCABB-15CD-D545-9BA4-D3B28401919E}"/>
              </a:ext>
            </a:extLst>
          </p:cNvPr>
          <p:cNvSpPr txBox="1"/>
          <p:nvPr/>
        </p:nvSpPr>
        <p:spPr>
          <a:xfrm>
            <a:off x="1363156" y="2090368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True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3904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5197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6328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xmlns="" id="{ADFB5750-51CC-2044-ADB9-CD2982D05193}"/>
              </a:ext>
            </a:extLst>
          </p:cNvPr>
          <p:cNvCxnSpPr/>
          <p:nvPr/>
        </p:nvCxnSpPr>
        <p:spPr>
          <a:xfrm>
            <a:off x="3201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xmlns="" id="{C3A8CB1A-1F0C-1C41-B8DC-4A36A49C34C9}"/>
              </a:ext>
            </a:extLst>
          </p:cNvPr>
          <p:cNvCxnSpPr/>
          <p:nvPr/>
        </p:nvCxnSpPr>
        <p:spPr>
          <a:xfrm flipV="1">
            <a:off x="136607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475534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B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475534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A</a:t>
            </a:r>
            <a:endParaRPr kumimoji="0" lang="zh-TW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xmlns="" id="{9FA77A25-7C24-8C40-B59A-22FD91413720}"/>
              </a:ext>
            </a:extLst>
          </p:cNvPr>
          <p:cNvCxnSpPr/>
          <p:nvPr/>
        </p:nvCxnSpPr>
        <p:spPr>
          <a:xfrm>
            <a:off x="7410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xmlns="" id="{A0D1FF1B-31E6-4FB8-BC5C-619D0200D873}"/>
              </a:ext>
            </a:extLst>
          </p:cNvPr>
          <p:cNvSpPr/>
          <p:nvPr/>
        </p:nvSpPr>
        <p:spPr>
          <a:xfrm>
            <a:off x="824762" y="5358933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Initializing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xmlns="" id="{38026B98-8938-4782-A2AC-1E0C58A9870B}"/>
              </a:ext>
            </a:extLst>
          </p:cNvPr>
          <p:cNvCxnSpPr/>
          <p:nvPr/>
        </p:nvCxnSpPr>
        <p:spPr>
          <a:xfrm flipV="1">
            <a:off x="1383418" y="5756657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xmlns="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新細明體" panose="02020500000000000000" pitchFamily="18" charset="-120"/>
                <a:cs typeface="+mj-cs"/>
              </a:rPr>
              <a:t>The proposed learning algorithm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新細明體" panose="02020500000000000000" pitchFamily="18" charset="-120"/>
                <a:cs typeface="+mj-cs"/>
              </a:rPr>
              <a:t>(in flowchart)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4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40769"/>
                <a:ext cx="8928992" cy="5517232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Pick up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data that are linearly independent as the initial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training data and let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Regarding 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every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node: (1) apply the linear regression method to the data set {(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cy-GB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+ 1)} to obtain a set of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0,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}; (2)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 up the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18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equals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equals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quals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endParaRPr lang="en-US" altLang="zh-TW" sz="1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800" i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+2.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/>
                  <a:t>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with </a:t>
                </a:r>
                <a:r>
                  <a:rPr lang="en-US" altLang="zh-TW" sz="1800" i="1" dirty="0"/>
                  <a:t>q</a:t>
                </a:r>
                <a:r>
                  <a:rPr lang="en-US" altLang="zh-TW" sz="1800" dirty="0"/>
                  <a:t> hidden nodes renders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 </a:t>
                </a:r>
                <a:r>
                  <a:rPr lang="en-US" altLang="zh-TW" sz="1800" dirty="0">
                    <a:sym typeface="Symbol"/>
                  </a:rPr>
                  <a:t></a:t>
                </a:r>
                <a:r>
                  <a:rPr lang="en-US" altLang="zh-TW" sz="1800" dirty="0"/>
                  <a:t> </a:t>
                </a:r>
                <a:r>
                  <a:rPr lang="en-US" altLang="zh-TW" sz="1800" i="1" dirty="0"/>
                  <a:t>l</a:t>
                </a:r>
                <a:endParaRPr lang="zh-TW" altLang="zh-TW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40769"/>
                <a:ext cx="8928992" cy="5517232"/>
              </a:xfrm>
              <a:blipFill rotWithShape="1">
                <a:blip r:embed="rId2"/>
                <a:stretch>
                  <a:fillRect l="-615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A7A091-F146-430F-BA88-1B0CCFC6C7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143508" y="1412777"/>
            <a:ext cx="8856984" cy="31683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0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442925" y="2559696"/>
                <a:ext cx="8229600" cy="706089"/>
              </a:xfrm>
            </p:spPr>
            <p:txBody>
              <a:bodyPr/>
              <a:lstStyle/>
              <a:p>
                <a:r>
                  <a:rPr lang="en-US" altLang="zh-TW" b="1" dirty="0"/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LTS</m:t>
                        </m:r>
                      </m:e>
                      <m:sub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sz="3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b="1" dirty="0"/>
                  <a:t> module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925" y="2559696"/>
                <a:ext cx="8229600" cy="706089"/>
              </a:xfrm>
              <a:blipFill>
                <a:blip r:embed="rId2"/>
                <a:stretch>
                  <a:fillRect b="-258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3269" y="3212977"/>
                <a:ext cx="8215325" cy="29523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stage, </a:t>
                </a: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Sort all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based upon the summed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 kern="10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 kern="10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 kern="10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TW" i="1" kern="10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values.</a:t>
                </a: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Select the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that are the ones with the smallest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summed squared residuals among current 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squared residuals.</a:t>
                </a:r>
              </a:p>
              <a:p>
                <a:pPr marL="1081088" indent="-1081088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 the set of indices of these data.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269" y="3212977"/>
                <a:ext cx="8215325" cy="2952328"/>
              </a:xfrm>
              <a:blipFill>
                <a:blip r:embed="rId3"/>
                <a:stretch>
                  <a:fillRect l="-1113" t="-1446" r="-593" b="-3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42F76EB-5DF2-4B5B-94FB-507B395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</p:spPr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453269" y="3717032"/>
            <a:ext cx="8255770" cy="244827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DE3A63B3-B8BB-4ED6-9BC6-C8C578515E39}"/>
              </a:ext>
            </a:extLst>
          </p:cNvPr>
          <p:cNvSpPr txBox="1">
            <a:spLocks/>
          </p:cNvSpPr>
          <p:nvPr/>
        </p:nvSpPr>
        <p:spPr>
          <a:xfrm>
            <a:off x="442925" y="1188924"/>
            <a:ext cx="7886700" cy="63115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altLang="zh-TW" sz="33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stopping criterion</a:t>
            </a:r>
            <a:endParaRPr lang="zh-TW" altLang="en-US" sz="2025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83B0333D-1C11-4407-B77A-A1E31991C75C}"/>
              </a:ext>
            </a:extLst>
          </p:cNvPr>
          <p:cNvSpPr txBox="1">
            <a:spLocks/>
          </p:cNvSpPr>
          <p:nvPr/>
        </p:nvSpPr>
        <p:spPr>
          <a:xfrm>
            <a:off x="423533" y="1784873"/>
            <a:ext cx="7886700" cy="432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972" indent="-536972" algn="ctr" defTabSz="685800">
              <a:spcBef>
                <a:spcPts val="750"/>
              </a:spcBef>
              <a:buNone/>
            </a:pPr>
            <a:r>
              <a:rPr lang="x-none" altLang="zh-TW" sz="2100" dirty="0">
                <a:solidFill>
                  <a:prstClr val="black"/>
                </a:solidFill>
                <a:ea typeface="新細明體" panose="02020500000000000000" pitchFamily="18" charset="-120"/>
              </a:rPr>
              <a:t>If </a:t>
            </a:r>
            <a:r>
              <a:rPr lang="x-none" altLang="zh-TW" sz="2100" i="1" dirty="0">
                <a:solidFill>
                  <a:prstClr val="black"/>
                </a:solidFill>
                <a:ea typeface="新細明體" panose="02020500000000000000" pitchFamily="18" charset="-120"/>
              </a:rPr>
              <a:t>n &gt; N</a:t>
            </a:r>
            <a:r>
              <a:rPr lang="x-none" altLang="zh-TW" sz="2100" dirty="0">
                <a:solidFill>
                  <a:prstClr val="black"/>
                </a:solidFill>
                <a:ea typeface="新細明體" panose="02020500000000000000" pitchFamily="18" charset="-120"/>
              </a:rPr>
              <a:t>, STOP.</a:t>
            </a:r>
            <a:endParaRPr lang="zh-TW" altLang="zh-TW" sz="21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92B3889-FC99-478E-AA80-EB499820C1E5}"/>
              </a:ext>
            </a:extLst>
          </p:cNvPr>
          <p:cNvSpPr/>
          <p:nvPr/>
        </p:nvSpPr>
        <p:spPr>
          <a:xfrm>
            <a:off x="480754" y="1778808"/>
            <a:ext cx="8187839" cy="3780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defRPr/>
            </a:pPr>
            <a:endParaRPr lang="zh-TW" altLang="en-US" sz="135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67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13051</TotalTime>
  <Words>3162</Words>
  <Application>Microsoft Office PowerPoint</Application>
  <PresentationFormat>如螢幕大小 (4:3)</PresentationFormat>
  <Paragraphs>221</Paragraphs>
  <Slides>15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7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Office 主题</vt:lpstr>
      <vt:lpstr>1_Office 佈景主題</vt:lpstr>
      <vt:lpstr>3_Office 佈景主題</vt:lpstr>
      <vt:lpstr>1_Office 主题</vt:lpstr>
      <vt:lpstr>3_Office 主题</vt:lpstr>
      <vt:lpstr>Office Theme</vt:lpstr>
      <vt:lpstr>4_Office 佈景主題</vt:lpstr>
      <vt:lpstr>PowerPoint 簡報</vt:lpstr>
      <vt:lpstr>PowerPoint 簡報</vt:lpstr>
      <vt:lpstr>PowerPoint 簡報</vt:lpstr>
      <vt:lpstr>PowerPoint 簡報</vt:lpstr>
      <vt:lpstr>The learning goal of the nth stage</vt:lpstr>
      <vt:lpstr>PowerPoint 簡報</vt:lpstr>
      <vt:lpstr>PowerPoint 簡報</vt:lpstr>
      <vt:lpstr>The initializing module</vt:lpstr>
      <vt:lpstr>The LTS_n^N module</vt:lpstr>
      <vt:lpstr>The learning goal</vt:lpstr>
      <vt:lpstr>PowerPoint 簡報</vt:lpstr>
      <vt:lpstr>The cramming module</vt:lpstr>
      <vt:lpstr>The cramming module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Tsai</cp:lastModifiedBy>
  <cp:revision>1142</cp:revision>
  <dcterms:created xsi:type="dcterms:W3CDTF">2013-10-30T09:04:50Z</dcterms:created>
  <dcterms:modified xsi:type="dcterms:W3CDTF">2021-05-27T01:55:40Z</dcterms:modified>
</cp:coreProperties>
</file>