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81" r:id="rId3"/>
    <p:sldMasterId id="2147483695" r:id="rId4"/>
  </p:sldMasterIdLst>
  <p:notesMasterIdLst>
    <p:notesMasterId r:id="rId21"/>
  </p:notesMasterIdLst>
  <p:sldIdLst>
    <p:sldId id="257" r:id="rId5"/>
    <p:sldId id="258" r:id="rId6"/>
    <p:sldId id="271" r:id="rId7"/>
    <p:sldId id="275" r:id="rId8"/>
    <p:sldId id="272" r:id="rId9"/>
    <p:sldId id="274" r:id="rId10"/>
    <p:sldId id="605" r:id="rId11"/>
    <p:sldId id="276" r:id="rId12"/>
    <p:sldId id="277" r:id="rId13"/>
    <p:sldId id="278" r:id="rId14"/>
    <p:sldId id="279" r:id="rId15"/>
    <p:sldId id="280" r:id="rId16"/>
    <p:sldId id="285" r:id="rId17"/>
    <p:sldId id="284" r:id="rId18"/>
    <p:sldId id="282" r:id="rId19"/>
    <p:sldId id="283" r:id="rId20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1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603AC-F39B-41A5-8B98-31DD0C84AF4C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DE084-85C6-42F6-BD0A-A26A1E8C7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Single-hidden layer Feedforward Neural Networks (SLFN)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0157F-BC8E-4FAF-8720-78FD29ACFE70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5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2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783">
              <a:defRPr/>
            </a:pPr>
            <a:fld id="{A3170ED2-42F3-4631-A62C-A75C77E18E8D}" type="slidenum">
              <a:rPr lang="zh-TW" altLang="en-US" smtClean="0">
                <a:solidFill>
                  <a:prstClr val="black"/>
                </a:solidFill>
                <a:latin typeface="Arial" pitchFamily="34" charset="0"/>
              </a:rPr>
              <a:pPr defTabSz="685783">
                <a:defRPr/>
              </a:pPr>
              <a:t>15</a:t>
            </a:fld>
            <a:endParaRPr lang="zh-TW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7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2" y="3840481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4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1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2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86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426908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60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30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0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4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02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0" y="1535116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2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73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23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22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4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516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67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05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3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7731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7537" y="3901440"/>
            <a:ext cx="1571625" cy="1066800"/>
          </a:xfrm>
          <a:custGeom>
            <a:avLst/>
            <a:gdLst/>
            <a:ahLst/>
            <a:cxnLst/>
            <a:rect l="l" t="t" r="r" b="b"/>
            <a:pathLst>
              <a:path w="1571625" h="1066800">
                <a:moveTo>
                  <a:pt x="0" y="533400"/>
                </a:moveTo>
                <a:lnTo>
                  <a:pt x="785622" y="0"/>
                </a:lnTo>
                <a:lnTo>
                  <a:pt x="1571244" y="533400"/>
                </a:lnTo>
                <a:lnTo>
                  <a:pt x="785622" y="106680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69593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28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5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209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5B88-19FB-4807-ADC5-0B8D23B9840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33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8AC-CCF4-4CD8-A65E-63BA68B42FF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19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3E91-A32F-4DAE-A8A7-3684015650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84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D1AD-5365-4C8A-A857-0E4CA84914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54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2D-5106-4ED8-AA54-44113949F88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8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42E-DA44-4608-B451-DD59C7D0EA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655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06EF-3EFE-442C-9845-7C09D81BFE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64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6240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8E8-428C-4848-B0D7-9F9F6ED81B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5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AAA4-AD51-4DEA-9B00-86D8B92AC00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0835-4E73-423C-B157-AC0E8E87E7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9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7FF4-AB11-4719-9286-79C24B3DA97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3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90222"/>
            <a:ext cx="103581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962" y="3324607"/>
            <a:ext cx="105140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2" y="6377941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C5F9-D2A3-45A4-AC85-629AE1912FA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8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0.png"/><Relationship Id="rId11" Type="http://schemas.openxmlformats.org/officeDocument/2006/relationships/image" Target="../media/image24.png"/><Relationship Id="rId5" Type="http://schemas.openxmlformats.org/officeDocument/2006/relationships/image" Target="../media/image440.png"/><Relationship Id="rId10" Type="http://schemas.openxmlformats.org/officeDocument/2006/relationships/image" Target="../media/image221.png"/><Relationship Id="rId4" Type="http://schemas.openxmlformats.org/officeDocument/2006/relationships/image" Target="../media/image451.png"/><Relationship Id="rId9" Type="http://schemas.openxmlformats.org/officeDocument/2006/relationships/image" Target="../media/image4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15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1905000"/>
            <a:ext cx="591058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9715" indent="-228600" algn="just">
              <a:lnSpc>
                <a:spcPct val="150100"/>
              </a:lnSpc>
            </a:pPr>
            <a:r>
              <a:rPr sz="2000" dirty="0">
                <a:latin typeface="Arial"/>
                <a:cs typeface="Arial"/>
              </a:rPr>
              <a:t>•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60" dirty="0">
                <a:latin typeface="微軟正黑體"/>
                <a:cs typeface="微軟正黑體"/>
              </a:rPr>
              <a:t>本資料集</a:t>
            </a:r>
            <a:r>
              <a:rPr sz="2000" spc="50" dirty="0">
                <a:latin typeface="微軟正黑體"/>
                <a:cs typeface="微軟正黑體"/>
              </a:rPr>
              <a:t>由</a:t>
            </a:r>
            <a:r>
              <a:rPr sz="2000" spc="60" dirty="0">
                <a:latin typeface="微軟正黑體"/>
                <a:cs typeface="微軟正黑體"/>
              </a:rPr>
              <a:t>許多經</a:t>
            </a:r>
            <a:r>
              <a:rPr sz="2000" spc="50" dirty="0">
                <a:latin typeface="微軟正黑體"/>
                <a:cs typeface="微軟正黑體"/>
              </a:rPr>
              <a:t>濟基</a:t>
            </a:r>
            <a:r>
              <a:rPr sz="2000" spc="60" dirty="0">
                <a:latin typeface="微軟正黑體"/>
                <a:cs typeface="微軟正黑體"/>
              </a:rPr>
              <a:t>本面指</a:t>
            </a:r>
            <a:r>
              <a:rPr sz="2000" spc="50" dirty="0">
                <a:latin typeface="微軟正黑體"/>
                <a:cs typeface="微軟正黑體"/>
              </a:rPr>
              <a:t>標</a:t>
            </a:r>
            <a:r>
              <a:rPr sz="2000" spc="55" dirty="0">
                <a:latin typeface="微軟正黑體"/>
                <a:cs typeface="微軟正黑體"/>
              </a:rPr>
              <a:t>與</a:t>
            </a:r>
            <a:r>
              <a:rPr sz="2000" spc="-20" dirty="0">
                <a:latin typeface="微軟正黑體"/>
                <a:cs typeface="微軟正黑體"/>
              </a:rPr>
              <a:t>S</a:t>
            </a:r>
            <a:r>
              <a:rPr sz="2000" dirty="0">
                <a:latin typeface="微軟正黑體"/>
                <a:cs typeface="微軟正黑體"/>
              </a:rPr>
              <a:t>&amp;P </a:t>
            </a:r>
            <a:r>
              <a:rPr sz="2000" spc="60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500 </a:t>
            </a:r>
            <a:r>
              <a:rPr sz="2000" spc="80" dirty="0">
                <a:latin typeface="微軟正黑體"/>
                <a:cs typeface="微軟正黑體"/>
              </a:rPr>
              <a:t>指數所</a:t>
            </a:r>
            <a:r>
              <a:rPr sz="2000" spc="70" dirty="0">
                <a:latin typeface="微軟正黑體"/>
                <a:cs typeface="微軟正黑體"/>
              </a:rPr>
              <a:t>構成</a:t>
            </a:r>
            <a:r>
              <a:rPr sz="2000" spc="80" dirty="0">
                <a:latin typeface="微軟正黑體"/>
                <a:cs typeface="微軟正黑體"/>
              </a:rPr>
              <a:t>，其中</a:t>
            </a:r>
            <a:r>
              <a:rPr sz="2000" spc="70" dirty="0">
                <a:latin typeface="微軟正黑體"/>
                <a:cs typeface="微軟正黑體"/>
              </a:rPr>
              <a:t>經濟</a:t>
            </a:r>
            <a:r>
              <a:rPr sz="2000" spc="80" dirty="0">
                <a:latin typeface="微軟正黑體"/>
                <a:cs typeface="微軟正黑體"/>
              </a:rPr>
              <a:t>基本面</a:t>
            </a:r>
            <a:r>
              <a:rPr sz="2000" spc="70" dirty="0">
                <a:latin typeface="微軟正黑體"/>
                <a:cs typeface="微軟正黑體"/>
              </a:rPr>
              <a:t>指標</a:t>
            </a:r>
            <a:r>
              <a:rPr sz="2000" spc="80" dirty="0">
                <a:latin typeface="微軟正黑體"/>
                <a:cs typeface="微軟正黑體"/>
              </a:rPr>
              <a:t>的資料</a:t>
            </a:r>
            <a:r>
              <a:rPr sz="2000" dirty="0">
                <a:latin typeface="微軟正黑體"/>
                <a:cs typeface="微軟正黑體"/>
              </a:rPr>
              <a:t>來 源</a:t>
            </a:r>
            <a:r>
              <a:rPr sz="2000" spc="-5" dirty="0">
                <a:latin typeface="微軟正黑體"/>
                <a:cs typeface="微軟正黑體"/>
              </a:rPr>
              <a:t>為</a:t>
            </a:r>
            <a:r>
              <a:rPr sz="2000" dirty="0">
                <a:latin typeface="微軟正黑體"/>
                <a:cs typeface="微軟正黑體"/>
              </a:rPr>
              <a:t>FRED</a:t>
            </a:r>
            <a:r>
              <a:rPr sz="2000" spc="-15" dirty="0">
                <a:latin typeface="微軟正黑體"/>
                <a:cs typeface="微軟正黑體"/>
              </a:rPr>
              <a:t>經</a:t>
            </a:r>
            <a:r>
              <a:rPr sz="2000" dirty="0">
                <a:latin typeface="微軟正黑體"/>
                <a:cs typeface="微軟正黑體"/>
              </a:rPr>
              <a:t>濟資料庫網</a:t>
            </a:r>
            <a:r>
              <a:rPr sz="2000" spc="-10" dirty="0">
                <a:latin typeface="微軟正黑體"/>
                <a:cs typeface="微軟正黑體"/>
              </a:rPr>
              <a:t>站</a:t>
            </a:r>
            <a:r>
              <a:rPr sz="2000" dirty="0">
                <a:latin typeface="微軟正黑體"/>
                <a:cs typeface="微軟正黑體"/>
              </a:rPr>
              <a:t>，</a:t>
            </a:r>
            <a:r>
              <a:rPr sz="2000" spc="-10" dirty="0">
                <a:latin typeface="微軟正黑體"/>
                <a:cs typeface="微軟正黑體"/>
              </a:rPr>
              <a:t>S</a:t>
            </a:r>
            <a:r>
              <a:rPr sz="2000" dirty="0">
                <a:latin typeface="微軟正黑體"/>
                <a:cs typeface="微軟正黑體"/>
              </a:rPr>
              <a:t>&amp;P </a:t>
            </a:r>
            <a:r>
              <a:rPr sz="2000" spc="5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50</a:t>
            </a:r>
            <a:r>
              <a:rPr sz="2000" spc="-10" dirty="0">
                <a:latin typeface="微軟正黑體"/>
                <a:cs typeface="微軟正黑體"/>
              </a:rPr>
              <a:t>0</a:t>
            </a:r>
            <a:r>
              <a:rPr sz="2000" dirty="0">
                <a:latin typeface="微軟正黑體"/>
                <a:cs typeface="微軟正黑體"/>
              </a:rPr>
              <a:t>指數則 是透</a:t>
            </a:r>
            <a:r>
              <a:rPr sz="2000" spc="-5" dirty="0">
                <a:latin typeface="微軟正黑體"/>
                <a:cs typeface="微軟正黑體"/>
              </a:rPr>
              <a:t>過</a:t>
            </a:r>
            <a:r>
              <a:rPr sz="2000" spc="-204" dirty="0">
                <a:latin typeface="微軟正黑體"/>
                <a:cs typeface="微軟正黑體"/>
              </a:rPr>
              <a:t>Y</a:t>
            </a:r>
            <a:r>
              <a:rPr sz="2000" spc="-5" dirty="0">
                <a:latin typeface="微軟正黑體"/>
                <a:cs typeface="微軟正黑體"/>
              </a:rPr>
              <a:t>aho</a:t>
            </a:r>
            <a:r>
              <a:rPr sz="2000" dirty="0">
                <a:latin typeface="微軟正黑體"/>
                <a:cs typeface="微軟正黑體"/>
              </a:rPr>
              <a:t>o</a:t>
            </a:r>
            <a:r>
              <a:rPr sz="2000" spc="-30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Fin</a:t>
            </a:r>
            <a:r>
              <a:rPr sz="2000" spc="-5" dirty="0">
                <a:latin typeface="微軟正黑體"/>
                <a:cs typeface="微軟正黑體"/>
              </a:rPr>
              <a:t>anc</a:t>
            </a:r>
            <a:r>
              <a:rPr sz="2000" dirty="0">
                <a:latin typeface="微軟正黑體"/>
                <a:cs typeface="微軟正黑體"/>
              </a:rPr>
              <a:t>e網站所獲</a:t>
            </a:r>
            <a:r>
              <a:rPr sz="2000" spc="-10" dirty="0">
                <a:latin typeface="微軟正黑體"/>
                <a:cs typeface="微軟正黑體"/>
              </a:rPr>
              <a:t>得</a:t>
            </a:r>
            <a:r>
              <a:rPr sz="2000" dirty="0">
                <a:latin typeface="微軟正黑體"/>
                <a:cs typeface="微軟正黑體"/>
              </a:rPr>
              <a:t>。</a:t>
            </a:r>
          </a:p>
          <a:p>
            <a:pPr marL="241300" marR="5080" indent="-228600">
              <a:lnSpc>
                <a:spcPct val="150000"/>
              </a:lnSpc>
              <a:spcBef>
                <a:spcPts val="994"/>
              </a:spcBef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140" dirty="0">
                <a:latin typeface="微軟正黑體"/>
                <a:cs typeface="微軟正黑體"/>
              </a:rPr>
              <a:t>本資料集</a:t>
            </a:r>
            <a:r>
              <a:rPr sz="2000" spc="130" dirty="0">
                <a:latin typeface="微軟正黑體"/>
                <a:cs typeface="微軟正黑體"/>
              </a:rPr>
              <a:t>的</a:t>
            </a:r>
            <a:r>
              <a:rPr sz="2000" spc="140" dirty="0">
                <a:latin typeface="微軟正黑體"/>
                <a:cs typeface="微軟正黑體"/>
              </a:rPr>
              <a:t>蒐集期間</a:t>
            </a:r>
            <a:r>
              <a:rPr sz="2000" spc="145" dirty="0">
                <a:latin typeface="微軟正黑體"/>
                <a:cs typeface="微軟正黑體"/>
              </a:rPr>
              <a:t>為</a:t>
            </a:r>
            <a:r>
              <a:rPr sz="2000" spc="-10" dirty="0">
                <a:latin typeface="微軟正黑體"/>
                <a:cs typeface="微軟正黑體"/>
              </a:rPr>
              <a:t>1</a:t>
            </a:r>
            <a:r>
              <a:rPr sz="2000" dirty="0">
                <a:latin typeface="微軟正黑體"/>
                <a:cs typeface="微軟正黑體"/>
              </a:rPr>
              <a:t>96</a:t>
            </a:r>
            <a:r>
              <a:rPr sz="2000" spc="5" dirty="0">
                <a:latin typeface="微軟正黑體"/>
                <a:cs typeface="微軟正黑體"/>
              </a:rPr>
              <a:t>2</a:t>
            </a:r>
            <a:r>
              <a:rPr sz="2000" dirty="0">
                <a:latin typeface="微軟正黑體"/>
                <a:cs typeface="微軟正黑體"/>
              </a:rPr>
              <a:t>/0</a:t>
            </a:r>
            <a:r>
              <a:rPr sz="2000" spc="145" dirty="0">
                <a:latin typeface="微軟正黑體"/>
                <a:cs typeface="微軟正黑體"/>
              </a:rPr>
              <a:t>1</a:t>
            </a:r>
            <a:r>
              <a:rPr sz="2000" spc="140" dirty="0">
                <a:latin typeface="微軟正黑體"/>
                <a:cs typeface="微軟正黑體"/>
              </a:rPr>
              <a:t>至</a:t>
            </a:r>
            <a:r>
              <a:rPr sz="2000" dirty="0">
                <a:latin typeface="微軟正黑體"/>
                <a:cs typeface="微軟正黑體"/>
              </a:rPr>
              <a:t>2</a:t>
            </a:r>
            <a:r>
              <a:rPr sz="2000" spc="-10" dirty="0">
                <a:latin typeface="微軟正黑體"/>
                <a:cs typeface="微軟正黑體"/>
              </a:rPr>
              <a:t>0</a:t>
            </a:r>
            <a:r>
              <a:rPr sz="2000" dirty="0">
                <a:latin typeface="微軟正黑體"/>
                <a:cs typeface="微軟正黑體"/>
              </a:rPr>
              <a:t>20/1</a:t>
            </a:r>
            <a:r>
              <a:rPr sz="2000" spc="145" dirty="0">
                <a:latin typeface="微軟正黑體"/>
                <a:cs typeface="微軟正黑體"/>
              </a:rPr>
              <a:t>2</a:t>
            </a:r>
            <a:r>
              <a:rPr sz="2000" dirty="0">
                <a:latin typeface="微軟正黑體"/>
                <a:cs typeface="微軟正黑體"/>
              </a:rPr>
              <a:t>， 每一</a:t>
            </a:r>
            <a:r>
              <a:rPr sz="2000" spc="5" dirty="0">
                <a:latin typeface="微軟正黑體"/>
                <a:cs typeface="微軟正黑體"/>
              </a:rPr>
              <a:t>筆</a:t>
            </a:r>
            <a:r>
              <a:rPr sz="2000" dirty="0">
                <a:latin typeface="微軟正黑體"/>
                <a:cs typeface="微軟正黑體"/>
              </a:rPr>
              <a:t>資料皆為月份資</a:t>
            </a:r>
            <a:r>
              <a:rPr sz="2000" spc="-15" dirty="0">
                <a:latin typeface="微軟正黑體"/>
                <a:cs typeface="微軟正黑體"/>
              </a:rPr>
              <a:t>料，</a:t>
            </a:r>
            <a:r>
              <a:rPr sz="2000" dirty="0">
                <a:latin typeface="微軟正黑體"/>
                <a:cs typeface="微軟正黑體"/>
              </a:rPr>
              <a:t>總共有708</a:t>
            </a:r>
            <a:r>
              <a:rPr sz="2000" spc="-15" dirty="0">
                <a:latin typeface="微軟正黑體"/>
                <a:cs typeface="微軟正黑體"/>
              </a:rPr>
              <a:t>筆</a:t>
            </a:r>
            <a:r>
              <a:rPr sz="2000" dirty="0">
                <a:latin typeface="微軟正黑體"/>
                <a:cs typeface="微軟正黑體"/>
              </a:rPr>
              <a:t>觀測 值。</a:t>
            </a: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10" dirty="0">
                <a:latin typeface="微軟正黑體"/>
                <a:cs typeface="微軟正黑體"/>
              </a:rPr>
              <a:t>本資料</a:t>
            </a:r>
            <a:r>
              <a:rPr sz="2000" dirty="0">
                <a:latin typeface="微軟正黑體"/>
                <a:cs typeface="微軟正黑體"/>
              </a:rPr>
              <a:t>集</a:t>
            </a:r>
            <a:r>
              <a:rPr sz="2000" spc="10" dirty="0">
                <a:latin typeface="微軟正黑體"/>
                <a:cs typeface="微軟正黑體"/>
              </a:rPr>
              <a:t>共</a:t>
            </a:r>
            <a:r>
              <a:rPr sz="2000" spc="-5" dirty="0">
                <a:latin typeface="微軟正黑體"/>
                <a:cs typeface="微軟正黑體"/>
              </a:rPr>
              <a:t>有</a:t>
            </a:r>
            <a:r>
              <a:rPr sz="2000" dirty="0">
                <a:latin typeface="微軟正黑體"/>
                <a:cs typeface="微軟正黑體"/>
              </a:rPr>
              <a:t>1</a:t>
            </a:r>
            <a:r>
              <a:rPr sz="2000" spc="10" dirty="0">
                <a:latin typeface="微軟正黑體"/>
                <a:cs typeface="微軟正黑體"/>
              </a:rPr>
              <a:t>2個輸</a:t>
            </a:r>
            <a:r>
              <a:rPr sz="2000" dirty="0">
                <a:latin typeface="微軟正黑體"/>
                <a:cs typeface="微軟正黑體"/>
              </a:rPr>
              <a:t>入變</a:t>
            </a:r>
            <a:r>
              <a:rPr sz="2000" spc="15" dirty="0">
                <a:latin typeface="微軟正黑體"/>
                <a:cs typeface="微軟正黑體"/>
              </a:rPr>
              <a:t>數</a:t>
            </a:r>
            <a:r>
              <a:rPr sz="2000" spc="10" dirty="0">
                <a:latin typeface="微軟正黑體"/>
                <a:cs typeface="微軟正黑體"/>
              </a:rPr>
              <a:t>、1</a:t>
            </a:r>
            <a:r>
              <a:rPr sz="2000" dirty="0">
                <a:latin typeface="微軟正黑體"/>
                <a:cs typeface="微軟正黑體"/>
              </a:rPr>
              <a:t>個</a:t>
            </a:r>
            <a:r>
              <a:rPr sz="2000" spc="10" dirty="0">
                <a:latin typeface="微軟正黑體"/>
                <a:cs typeface="微軟正黑體"/>
              </a:rPr>
              <a:t>輸</a:t>
            </a:r>
            <a:r>
              <a:rPr sz="2000" dirty="0">
                <a:latin typeface="微軟正黑體"/>
                <a:cs typeface="微軟正黑體"/>
              </a:rPr>
              <a:t>出</a:t>
            </a:r>
            <a:r>
              <a:rPr sz="2000" spc="10" dirty="0">
                <a:latin typeface="微軟正黑體"/>
                <a:cs typeface="微軟正黑體"/>
              </a:rPr>
              <a:t>變</a:t>
            </a:r>
            <a:r>
              <a:rPr sz="2000" dirty="0">
                <a:latin typeface="微軟正黑體"/>
                <a:cs typeface="微軟正黑體"/>
              </a:rPr>
              <a:t>數</a:t>
            </a:r>
            <a:r>
              <a:rPr sz="2000" spc="5" dirty="0">
                <a:latin typeface="微軟正黑體"/>
                <a:cs typeface="微軟正黑體"/>
              </a:rPr>
              <a:t>(</a:t>
            </a:r>
            <a:r>
              <a:rPr sz="2000" dirty="0">
                <a:latin typeface="微軟正黑體"/>
                <a:cs typeface="微軟正黑體"/>
              </a:rPr>
              <a:t>0</a:t>
            </a: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微軟正黑體"/>
                <a:cs typeface="微軟正黑體"/>
              </a:rPr>
              <a:t>或1)，</a:t>
            </a:r>
            <a:r>
              <a:rPr sz="2000" spc="5" dirty="0">
                <a:latin typeface="微軟正黑體"/>
                <a:cs typeface="微軟正黑體"/>
              </a:rPr>
              <a:t>右表</a:t>
            </a:r>
            <a:r>
              <a:rPr sz="2000" spc="-5" dirty="0">
                <a:latin typeface="微軟正黑體"/>
                <a:cs typeface="微軟正黑體"/>
              </a:rPr>
              <a:t>列</a:t>
            </a:r>
            <a:r>
              <a:rPr sz="2000" spc="5" dirty="0">
                <a:latin typeface="微軟正黑體"/>
                <a:cs typeface="微軟正黑體"/>
              </a:rPr>
              <a:t>出了</a:t>
            </a:r>
            <a:r>
              <a:rPr sz="2000" spc="-15" dirty="0">
                <a:latin typeface="微軟正黑體"/>
                <a:cs typeface="微軟正黑體"/>
              </a:rPr>
              <a:t>各</a:t>
            </a:r>
            <a:r>
              <a:rPr sz="2000" spc="5" dirty="0">
                <a:latin typeface="微軟正黑體"/>
                <a:cs typeface="微軟正黑體"/>
              </a:rPr>
              <a:t>變數</a:t>
            </a:r>
            <a:r>
              <a:rPr sz="2000" spc="-15" dirty="0">
                <a:latin typeface="微軟正黑體"/>
                <a:cs typeface="微軟正黑體"/>
              </a:rPr>
              <a:t>所</a:t>
            </a:r>
            <a:r>
              <a:rPr sz="2000" spc="5" dirty="0">
                <a:latin typeface="微軟正黑體"/>
                <a:cs typeface="微軟正黑體"/>
              </a:rPr>
              <a:t>代表</a:t>
            </a:r>
            <a:r>
              <a:rPr sz="2000" spc="-15" dirty="0">
                <a:latin typeface="微軟正黑體"/>
                <a:cs typeface="微軟正黑體"/>
              </a:rPr>
              <a:t>之</a:t>
            </a:r>
            <a:r>
              <a:rPr sz="2000" spc="5" dirty="0">
                <a:latin typeface="微軟正黑體"/>
                <a:cs typeface="微軟正黑體"/>
              </a:rPr>
              <a:t>意義。</a:t>
            </a:r>
            <a:endParaRPr sz="2000" dirty="0">
              <a:latin typeface="微軟正黑體"/>
              <a:cs typeface="微軟正黑體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18359"/>
              </p:ext>
            </p:extLst>
          </p:nvPr>
        </p:nvGraphicFramePr>
        <p:xfrm>
          <a:off x="6934200" y="1905000"/>
          <a:ext cx="4053584" cy="436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2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001">
                <a:tc gridSpan="2">
                  <a:txBody>
                    <a:bodyPr/>
                    <a:lstStyle/>
                    <a:p>
                      <a:pPr marL="30670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23900">
                        <a:lnSpc>
                          <a:spcPct val="100000"/>
                        </a:lnSpc>
                      </a:pPr>
                      <a:r>
                        <a:rPr sz="1600" spc="-1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eads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M-1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Y)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74065">
                        <a:lnSpc>
                          <a:spcPct val="100000"/>
                        </a:lnSpc>
                      </a:pPr>
                      <a:r>
                        <a:rPr sz="1600" spc="-1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eads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5Y)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2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07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ial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oduc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Mon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(M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Mon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(M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9281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0002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mpl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728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urn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0001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46480">
                        <a:lnSpc>
                          <a:spcPct val="100000"/>
                        </a:lnSpc>
                      </a:pPr>
                      <a:r>
                        <a:rPr sz="1600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adi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544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-mo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2227"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-mo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0001">
                <a:tc gridSpan="2">
                  <a:txBody>
                    <a:bodyPr/>
                    <a:lstStyle/>
                    <a:p>
                      <a:pPr marL="3060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0002">
                <a:tc>
                  <a:txBody>
                    <a:bodyPr/>
                    <a:lstStyle/>
                    <a:p>
                      <a:pPr marR="13843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375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9976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72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Bull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44010DB-635D-4F80-ACED-132FA0A6FA67}"/>
              </a:ext>
            </a:extLst>
          </p:cNvPr>
          <p:cNvSpPr txBox="1">
            <a:spLocks/>
          </p:cNvSpPr>
          <p:nvPr/>
        </p:nvSpPr>
        <p:spPr>
          <a:xfrm>
            <a:off x="0" y="274639"/>
            <a:ext cx="1219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TW" b="1" dirty="0"/>
              <a:t>AI Application Problem</a:t>
            </a:r>
          </a:p>
          <a:p>
            <a:pPr algn="ctr" fontAlgn="auto">
              <a:spcAft>
                <a:spcPts val="0"/>
              </a:spcAft>
            </a:pPr>
            <a:r>
              <a:rPr lang="en-US" altLang="zh-TW" b="1" dirty="0"/>
              <a:t>(</a:t>
            </a:r>
            <a:r>
              <a:rPr lang="en-US" altLang="zh-TW" b="1" dirty="0" err="1"/>
              <a:t>ri_ReLU_sbo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89" y="-3416"/>
            <a:ext cx="10972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initializing module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99" y="1020474"/>
            <a:ext cx="10515600" cy="2053919"/>
          </a:xfrm>
        </p:spPr>
        <p:txBody>
          <a:bodyPr>
            <a:normAutofit lnSpcReduction="10000"/>
          </a:bodyPr>
          <a:lstStyle/>
          <a:p>
            <a:pPr marL="1079500" indent="-1079500">
              <a:buNone/>
            </a:pPr>
            <a:r>
              <a:rPr lang="en-US" altLang="zh-TW" dirty="0"/>
              <a:t>Step 1: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random method to s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 up an acceptable SLFN with one hidden node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through the first 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two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{(</a:t>
            </a:r>
            <a:r>
              <a:rPr lang="x-non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(</a:t>
            </a:r>
            <a:r>
              <a:rPr lang="x-none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x-non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Step 2: </a:t>
            </a:r>
            <a:r>
              <a:rPr lang="x-none" altLang="zh-TW" dirty="0"/>
              <a:t>Set </a:t>
            </a:r>
            <a:r>
              <a:rPr lang="x-none" altLang="zh-TW" i="1" dirty="0"/>
              <a:t>n</a:t>
            </a:r>
            <a:r>
              <a:rPr lang="x-none" altLang="zh-TW" dirty="0"/>
              <a:t> = 3.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848177" y="1005594"/>
            <a:ext cx="10465163" cy="19967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829749" y="3019518"/>
            <a:ext cx="10515600" cy="84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</a:rPr>
              <a:t>The stopping criterion</a:t>
            </a:r>
            <a:endParaRPr lang="zh-TW" altLang="en-US" sz="2700" b="1" dirty="0">
              <a:solidFill>
                <a:prstClr val="black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803893" y="3814116"/>
            <a:ext cx="10515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indent="-715963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x-none" altLang="zh-TW" dirty="0">
                <a:solidFill>
                  <a:prstClr val="black"/>
                </a:solidFill>
              </a:rPr>
              <a:t>If </a:t>
            </a:r>
            <a:r>
              <a:rPr lang="x-none" altLang="zh-TW" i="1" dirty="0">
                <a:solidFill>
                  <a:prstClr val="black"/>
                </a:solidFill>
              </a:rPr>
              <a:t>n &gt; N</a:t>
            </a:r>
            <a:r>
              <a:rPr lang="x-none" altLang="zh-TW" dirty="0">
                <a:solidFill>
                  <a:prstClr val="black"/>
                </a:solidFill>
              </a:rPr>
              <a:t>, STOP.</a:t>
            </a:r>
            <a:endParaRPr lang="zh-TW" altLang="zh-TW" dirty="0">
              <a:solidFill>
                <a:prstClr val="black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880189" y="3806030"/>
            <a:ext cx="10465163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:a16="http://schemas.microsoft.com/office/drawing/2014/main" xmlns="" id="{DFDC0952-DFE4-4864-BA79-D4E675208D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0688" y="4183898"/>
                <a:ext cx="109728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r>
                  <a:rPr lang="en-US" altLang="zh-TW" b="1" dirty="0">
                    <a:solidFill>
                      <a:prstClr val="black"/>
                    </a:solidFill>
                  </a:rPr>
                  <a:t>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PO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TW" b="1" dirty="0">
                    <a:solidFill>
                      <a:prstClr val="black"/>
                    </a:solidFill>
                  </a:rPr>
                  <a:t> module</a:t>
                </a:r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DC0952-DFE4-4864-BA79-D4E67520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16" y="4183898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95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F25A917E-2DB8-46E6-834C-2E160EECC83E}"/>
              </a:ext>
            </a:extLst>
          </p:cNvPr>
          <p:cNvSpPr txBox="1">
            <a:spLocks/>
          </p:cNvSpPr>
          <p:nvPr/>
        </p:nvSpPr>
        <p:spPr bwMode="auto">
          <a:xfrm>
            <a:off x="793258" y="5013176"/>
            <a:ext cx="1174749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 the </a:t>
            </a:r>
            <a:r>
              <a:rPr lang="en-US" altLang="zh-TW" sz="3000" i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baseline="30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stage</a:t>
            </a:r>
            <a:r>
              <a:rPr lang="en-GB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x-none" altLang="zh-TW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first </a:t>
            </a:r>
            <a:r>
              <a:rPr lang="x-none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{(</a:t>
            </a:r>
            <a:r>
              <a:rPr lang="x-none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x-none" altLang="zh-TW" sz="30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x-none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x-none" altLang="zh-TW" sz="30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1, 2, …,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and </a:t>
            </a:r>
            <a:r>
              <a:rPr lang="x-none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x-none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{1, 2, …, </a:t>
            </a:r>
            <a:r>
              <a:rPr lang="en-US" altLang="zh-TW" sz="3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x-none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793261" y="5570939"/>
            <a:ext cx="11255403" cy="9544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6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TW" b="1" dirty="0"/>
              <a:t>The learning goal</a:t>
            </a:r>
            <a:endParaRPr lang="zh-TW" altLang="en-US" sz="27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09" y="1519097"/>
            <a:ext cx="10515600" cy="469744"/>
          </a:xfrm>
        </p:spPr>
        <p:txBody>
          <a:bodyPr>
            <a:normAutofit fontScale="92500" lnSpcReduction="20000"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880189" y="1504216"/>
            <a:ext cx="10465163" cy="4846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829749" y="2348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</a:rPr>
              <a:t>The save module</a:t>
            </a:r>
            <a:endParaRPr lang="zh-TW" altLang="en-US" sz="2700" b="1" dirty="0">
              <a:solidFill>
                <a:prstClr val="black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875445" y="3386416"/>
            <a:ext cx="10515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Save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892213" y="3386411"/>
            <a:ext cx="10465163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 txBox="1">
            <a:spLocks/>
          </p:cNvSpPr>
          <p:nvPr/>
        </p:nvSpPr>
        <p:spPr>
          <a:xfrm>
            <a:off x="809272" y="4335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</a:rPr>
              <a:t>The restore module</a:t>
            </a:r>
            <a:endParaRPr lang="zh-TW" altLang="en-US" sz="2700" b="1" dirty="0">
              <a:solidFill>
                <a:prstClr val="black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AD1FB498-8243-414F-89C3-FD798414413A}"/>
              </a:ext>
            </a:extLst>
          </p:cNvPr>
          <p:cNvSpPr txBox="1">
            <a:spLocks/>
          </p:cNvSpPr>
          <p:nvPr/>
        </p:nvSpPr>
        <p:spPr>
          <a:xfrm>
            <a:off x="854968" y="5373221"/>
            <a:ext cx="10515600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prstClr val="black"/>
                </a:solidFill>
              </a:rPr>
              <a:t>Restore the saved </a:t>
            </a:r>
            <a:r>
              <a:rPr lang="en-US" altLang="zh-TW" b="1" dirty="0">
                <a:solidFill>
                  <a:prstClr val="black"/>
                </a:solidFill>
              </a:rPr>
              <a:t>w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871737" y="5373216"/>
            <a:ext cx="10465163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5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8455873" y="3578536"/>
            <a:ext cx="2093691" cy="106699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SeC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2211488" y="2645027"/>
            <a:ext cx="0" cy="8514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H="1">
            <a:off x="6961480" y="4108406"/>
            <a:ext cx="14304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9502719" y="4677024"/>
            <a:ext cx="0" cy="959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9283105" y="5718002"/>
            <a:ext cx="439227" cy="342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white"/>
                </a:solidFill>
              </a:rPr>
              <a:t>A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9589995" y="1729924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2168969" y="2645022"/>
            <a:ext cx="311829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989208" y="3782639"/>
            <a:ext cx="8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False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868081" y="4637454"/>
            <a:ext cx="85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True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722332" y="1752433"/>
            <a:ext cx="8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= 1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8845648" y="2344882"/>
            <a:ext cx="1474821" cy="60029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</a:rPr>
              <a:t>forward</a:t>
            </a:r>
          </a:p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6288021" y="2633080"/>
            <a:ext cx="250860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/>
          <p:cNvSpPr/>
          <p:nvPr/>
        </p:nvSpPr>
        <p:spPr>
          <a:xfrm>
            <a:off x="5301014" y="2418347"/>
            <a:ext cx="902865" cy="45335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++</a:t>
            </a:r>
          </a:p>
        </p:txBody>
      </p: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2214843" y="4677024"/>
            <a:ext cx="0" cy="9201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1949357" y="5638712"/>
            <a:ext cx="439227" cy="342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white"/>
                </a:solidFill>
              </a:rPr>
              <a:t>B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757557" y="5535247"/>
            <a:ext cx="189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Acceptable net</a:t>
            </a:r>
            <a:endParaRPr lang="zh-TW" altLang="en-US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406864" y="5533864"/>
            <a:ext cx="218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Unacceptable net</a:t>
            </a:r>
            <a:endParaRPr lang="zh-TW" altLang="en-US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圓角矩形 5">
            <a:extLst>
              <a:ext uri="{FF2B5EF4-FFF2-40B4-BE49-F238E27FC236}">
                <a16:creationId xmlns:a16="http://schemas.microsoft.com/office/drawing/2014/main" xmlns="" id="{E3E7782E-5BB8-4EEF-B557-75C8F64715EB}"/>
              </a:ext>
            </a:extLst>
          </p:cNvPr>
          <p:cNvSpPr/>
          <p:nvPr/>
        </p:nvSpPr>
        <p:spPr>
          <a:xfrm>
            <a:off x="5374201" y="3810996"/>
            <a:ext cx="1573120" cy="63516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dirty="0">
                <a:solidFill>
                  <a:prstClr val="black"/>
                </a:solidFill>
              </a:rPr>
              <a:t>backward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operation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A9938BC9-31D9-4988-815E-3D4C22087773}"/>
              </a:ext>
            </a:extLst>
          </p:cNvPr>
          <p:cNvCxnSpPr>
            <a:cxnSpLocks/>
          </p:cNvCxnSpPr>
          <p:nvPr/>
        </p:nvCxnSpPr>
        <p:spPr>
          <a:xfrm flipH="1">
            <a:off x="3255089" y="4096631"/>
            <a:ext cx="203217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>
            <a:extLst>
              <a:ext uri="{FF2B5EF4-FFF2-40B4-BE49-F238E27FC236}">
                <a16:creationId xmlns:a16="http://schemas.microsoft.com/office/drawing/2014/main" xmlns="" id="{D95C62DA-C71A-49CE-8981-65D11BB368BE}"/>
              </a:ext>
            </a:extLst>
          </p:cNvPr>
          <p:cNvSpPr/>
          <p:nvPr/>
        </p:nvSpPr>
        <p:spPr>
          <a:xfrm>
            <a:off x="1207025" y="3512813"/>
            <a:ext cx="2032171" cy="11327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>
              <a:defRPr/>
            </a:pPr>
            <a:r>
              <a:rPr lang="en-US" altLang="zh-TW" dirty="0" err="1">
                <a:solidFill>
                  <a:prstClr val="black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  <a:sym typeface="Symbol" panose="05050102010706020507" pitchFamily="18" charset="2"/>
              </a:rPr>
              <a:t></a:t>
            </a:r>
            <a:r>
              <a:rPr lang="en-US" altLang="zh-TW" dirty="0">
                <a:solidFill>
                  <a:prstClr val="black"/>
                </a:solidFill>
              </a:rPr>
              <a:t> 100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6A1F8701-43E6-4E56-872A-6E442954D11B}"/>
              </a:ext>
            </a:extLst>
          </p:cNvPr>
          <p:cNvCxnSpPr>
            <a:cxnSpLocks/>
          </p:cNvCxnSpPr>
          <p:nvPr/>
        </p:nvCxnSpPr>
        <p:spPr>
          <a:xfrm>
            <a:off x="9522796" y="2963301"/>
            <a:ext cx="0" cy="6071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1DB3CDAD-6047-4E3D-8A3D-1201374EB64B}"/>
              </a:ext>
            </a:extLst>
          </p:cNvPr>
          <p:cNvSpPr txBox="1"/>
          <p:nvPr/>
        </p:nvSpPr>
        <p:spPr>
          <a:xfrm>
            <a:off x="1357332" y="3217068"/>
            <a:ext cx="81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False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E29B6CF6-D368-4351-9E93-CD8D0DA63F57}"/>
              </a:ext>
            </a:extLst>
          </p:cNvPr>
          <p:cNvSpPr txBox="1"/>
          <p:nvPr/>
        </p:nvSpPr>
        <p:spPr>
          <a:xfrm>
            <a:off x="1376582" y="4548410"/>
            <a:ext cx="85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prstClr val="black"/>
                </a:solidFill>
              </a:rPr>
              <a:t>True</a:t>
            </a:r>
            <a:endParaRPr lang="zh-TW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圓角矩形 5">
            <a:extLst>
              <a:ext uri="{FF2B5EF4-FFF2-40B4-BE49-F238E27FC236}">
                <a16:creationId xmlns:a16="http://schemas.microsoft.com/office/drawing/2014/main" xmlns="" id="{0F4CB1A1-A425-4D54-B5F6-13A95789EA22}"/>
              </a:ext>
            </a:extLst>
          </p:cNvPr>
          <p:cNvSpPr/>
          <p:nvPr/>
        </p:nvSpPr>
        <p:spPr>
          <a:xfrm>
            <a:off x="5981203" y="839244"/>
            <a:ext cx="1981696" cy="100558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</a:rPr>
              <a:t>Hyperparameters: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100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Optimizer (Adam)</a:t>
            </a:r>
          </a:p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el-GR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1400" kern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0.001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B61D38D1-B387-471A-B9C0-7143068A5B6A}"/>
              </a:ext>
            </a:extLst>
          </p:cNvPr>
          <p:cNvSpPr txBox="1"/>
          <p:nvPr/>
        </p:nvSpPr>
        <p:spPr>
          <a:xfrm>
            <a:off x="285880" y="429569"/>
            <a:ext cx="3889909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algn="ctr"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matching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xmlns="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334969" y="1191001"/>
                <a:ext cx="2083228" cy="64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4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40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9" y="1191001"/>
                <a:ext cx="2083228" cy="642933"/>
              </a:xfrm>
              <a:prstGeom prst="rect">
                <a:avLst/>
              </a:prstGeom>
              <a:blipFill>
                <a:blip r:embed="rId2"/>
                <a:stretch>
                  <a:fillRect t="-110377" r="-23392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6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ACFE1DD-845B-4275-A9DD-F3104292F157}"/>
              </a:ext>
            </a:extLst>
          </p:cNvPr>
          <p:cNvSpPr/>
          <p:nvPr/>
        </p:nvSpPr>
        <p:spPr>
          <a:xfrm>
            <a:off x="65985" y="1346086"/>
            <a:ext cx="11963443" cy="53753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AD7DE3E4-DFF3-4B82-9134-9DA937D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xmlns="" id="{3BA26AD8-C223-442A-B83A-3C1CA27C3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091" y="1346086"/>
                <a:ext cx="11902337" cy="1875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TW" sz="1600" dirty="0" smtClean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Use the orientation algorithm to create an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-vector 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of length one such that 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600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0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</a:p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Pick up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a small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number </a:t>
                </a:r>
                <a:r>
                  <a:rPr lang="en-US" altLang="zh-TW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such that 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6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))*(</a:t>
                </a:r>
                <a:r>
                  <a:rPr lang="en-US" altLang="zh-TW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ζ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</a:t>
                </a:r>
                <a:r>
                  <a:rPr lang="en-US" altLang="zh-TW" sz="16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6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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))</a:t>
                </a:r>
                <a:r>
                  <a:rPr lang="en-US" altLang="zh-TW" sz="16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&lt; 0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)-{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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}.</a:t>
                </a:r>
                <a:endParaRPr lang="en-US" altLang="zh-TW" sz="16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 Light" panose="020F0302020204030204" pitchFamily="34" charset="0"/>
                </a:endParaRPr>
              </a:p>
              <a:p>
                <a:pPr marL="628650" indent="-628650" fontAlgn="base" hangingPunct="0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Let </a:t>
                </a:r>
                <a:r>
                  <a:rPr lang="en-US" altLang="zh-TW" sz="16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+3 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6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add three new hidden nodes </a:t>
                </a:r>
                <a:r>
                  <a:rPr lang="en-US" altLang="zh-TW" sz="16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-2</a:t>
                </a:r>
                <a:r>
                  <a:rPr lang="en-US" altLang="zh-TW" sz="16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, </a:t>
                </a:r>
                <a:r>
                  <a:rPr lang="en-US" altLang="zh-TW" sz="1600" i="1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-1</a:t>
                </a:r>
                <a:r>
                  <a:rPr lang="en-US" altLang="zh-TW" sz="1600" baseline="300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and </a:t>
                </a:r>
                <a:r>
                  <a:rPr lang="en-US" altLang="zh-TW" sz="1600" i="1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p</a:t>
                </a:r>
                <a:r>
                  <a:rPr lang="en-US" altLang="zh-TW" sz="1600" baseline="30000" dirty="0" err="1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th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to</a:t>
                </a:r>
                <a:r>
                  <a:rPr lang="en-US" altLang="zh-TW" sz="1600" dirty="0">
                    <a:solidFill>
                      <a:srgbClr val="43434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 Light" panose="020F0302020204030204" pitchFamily="34" charset="0"/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existing SLFN and then assign their associated weights in the following way to make the </a:t>
                </a:r>
                <a:r>
                  <a:rPr lang="en-US" altLang="zh-TW" sz="1600" dirty="0" err="1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600" b="1" i="1" smtClean="0">
                        <a:solidFill>
                          <a:prstClr val="black"/>
                        </a:solidFill>
                        <a:latin typeface="Cambria Math"/>
                      </a:rPr>
                      <m:t>:</m:t>
                    </m:r>
                    <m:r>
                      <a:rPr lang="zh-TW" altLang="en-US" sz="1600" b="1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16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16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16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6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true:</a:t>
                </a:r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A26AD8-C223-442A-B83A-3C1CA27C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91" y="1346086"/>
                <a:ext cx="11902337" cy="1875475"/>
              </a:xfrm>
              <a:prstGeom prst="rect">
                <a:avLst/>
              </a:prstGeom>
              <a:blipFill rotWithShape="1">
                <a:blip r:embed="rId2"/>
                <a:stretch>
                  <a:fillRect l="-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xmlns="" id="{3862EBA7-A20A-43CF-9021-59A4C31D01EE}"/>
              </a:ext>
            </a:extLst>
          </p:cNvPr>
          <p:cNvSpPr txBox="1">
            <a:spLocks/>
          </p:cNvSpPr>
          <p:nvPr/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3EB68C04-86CB-4EF9-90C4-B4D0FE69346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D3FBD15F-83B2-4A24-B06F-A84880C9768E}"/>
                  </a:ext>
                </a:extLst>
              </p:cNvPr>
              <p:cNvSpPr/>
              <p:nvPr/>
            </p:nvSpPr>
            <p:spPr>
              <a:xfrm>
                <a:off x="327760" y="2113970"/>
                <a:ext cx="10369152" cy="4646655"/>
              </a:xfrm>
              <a:prstGeom prst="rect">
                <a:avLst/>
              </a:prstGeom>
            </p:spPr>
            <p:txBody>
              <a:bodyPr wrap="square" lIns="68568" tIns="34289" rIns="68568" bIns="34289">
                <a:spAutoFit/>
              </a:bodyPr>
              <a:lstStyle/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−2,0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TW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−2(</m:t>
                                  </m:r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−2(</m:t>
                                      </m:r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  <a:p>
                <a:pPr marL="442913" indent="-381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  <a:sym typeface="Symbol" panose="05050102010706020507" pitchFamily="18" charset="2"/>
                  </a:rPr>
                  <a:t>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</a:t>
                </a:r>
                <a:r>
                  <a:rPr lang="zh-TW" altLang="zh-TW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 = -ζ-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zh-TW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zh-TW" alt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宋体" pitchFamily="2" charset="-122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−3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zh-TW" altLang="en-US" sz="1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𝜅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=−1.0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)−{</m:t>
                                          </m:r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}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𝜅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𝜁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dirty="0">
                  <a:solidFill>
                    <a:srgbClr val="FF0000"/>
                  </a:solidFill>
                  <a:latin typeface="Calibri Light" panose="020F0302020204030204" pitchFamily="34" charset="0"/>
                  <a:ea typeface="宋体" pitchFamily="2" charset="-122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FBD15F-83B2-4A24-B06F-A84880C97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0" y="2113970"/>
                <a:ext cx="10369152" cy="4646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="" id="{BF3162B0-41E4-4214-BD47-E6CF6CD03AF2}"/>
                  </a:ext>
                </a:extLst>
              </p:cNvPr>
              <p:cNvSpPr txBox="1"/>
              <p:nvPr/>
            </p:nvSpPr>
            <p:spPr>
              <a:xfrm>
                <a:off x="9456374" y="4910996"/>
                <a:ext cx="2605730" cy="3139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zh-TW" alt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zh-TW" sz="12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r>
                  <a:rPr lang="zh-TW" altLang="en-US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:r>
                  <a:rPr lang="en-US" altLang="zh-TW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+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TW" altLang="zh-TW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  <m:e>
                        <m:sSubSup>
                          <m:sSubSupPr>
                            <m:ctrlPr>
                              <a:rPr lang="zh-TW" altLang="zh-TW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zh-TW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sz="1200" dirty="0">
                  <a:solidFill>
                    <a:schemeClr val="tx1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F3162B0-41E4-4214-BD47-E6CF6CD0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4" y="4910996"/>
                <a:ext cx="2605730" cy="313932"/>
              </a:xfrm>
              <a:prstGeom prst="rect">
                <a:avLst/>
              </a:prstGeom>
              <a:blipFill rotWithShape="1">
                <a:blip r:embed="rId4"/>
                <a:stretch>
                  <a:fillRect t="-73585" b="-132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="" id="{298C9890-D7B4-4A53-9902-7C9FE302DEC0}"/>
                  </a:ext>
                </a:extLst>
              </p:cNvPr>
              <p:cNvSpPr txBox="1"/>
              <p:nvPr/>
            </p:nvSpPr>
            <p:spPr>
              <a:xfrm>
                <a:off x="9456373" y="5471757"/>
                <a:ext cx="1017409" cy="29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TW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200" dirty="0">
                    <a:solidFill>
                      <a:prstClr val="black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TW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</m:oMath>
                </a14:m>
                <a:endParaRPr lang="zh-TW" altLang="en-US" sz="1200" dirty="0">
                  <a:solidFill>
                    <a:schemeClr val="tx1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98C9890-D7B4-4A53-9902-7C9FE302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3" y="5471757"/>
                <a:ext cx="1017409" cy="291298"/>
              </a:xfrm>
              <a:prstGeom prst="rect">
                <a:avLst/>
              </a:prstGeom>
              <a:blipFill rotWithShape="1">
                <a:blip r:embed="rId5"/>
                <a:stretch>
                  <a:fillRect b="-8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78C6F2F9-0C3E-47A7-BFC1-282DD13B5E04}"/>
                  </a:ext>
                </a:extLst>
              </p:cNvPr>
              <p:cNvSpPr txBox="1"/>
              <p:nvPr/>
            </p:nvSpPr>
            <p:spPr>
              <a:xfrm>
                <a:off x="9456373" y="4137640"/>
                <a:ext cx="2619168" cy="6115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l-GR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altLang="zh-TW" sz="12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altLang="zh-TW" sz="12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zh-TW" altLang="zh-TW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 sz="1200" dirty="0" smtClean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)−{</m:t>
                              </m:r>
                              <m:r>
                                <a:rPr lang="zh-TW" alt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𝜅</m:t>
                              </m:r>
                              <m:r>
                                <a:rPr lang="en-US" altLang="zh-TW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zh-TW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8C6F2F9-0C3E-47A7-BFC1-282DD13B5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3" y="4137640"/>
                <a:ext cx="2619168" cy="611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xmlns="" id="{4C408DB7-6CF1-4C3A-8867-2443DBCF339A}"/>
                  </a:ext>
                </a:extLst>
              </p:cNvPr>
              <p:cNvSpPr txBox="1"/>
              <p:nvPr/>
            </p:nvSpPr>
            <p:spPr>
              <a:xfrm>
                <a:off x="9456374" y="3429001"/>
                <a:ext cx="2599009" cy="6275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12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p>
                          <m:r>
                            <a:rPr lang="en-US" altLang="zh-TW" sz="12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1200" dirty="0" smtClean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zh-TW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altLang="zh-TW" sz="1200" dirty="0" smtClean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)−{</m:t>
                              </m:r>
                              <m:r>
                                <a:rPr lang="zh-TW" altLang="en-US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𝜅</m:t>
                              </m:r>
                              <m:r>
                                <a:rPr lang="en-US" altLang="zh-TW" sz="12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TW" altLang="zh-TW" sz="1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zh-TW" altLang="zh-TW" sz="12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2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408DB7-6CF1-4C3A-8867-2443DBCF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4" y="3429001"/>
                <a:ext cx="2599009" cy="62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>
            <a:extLst>
              <a:ext uri="{FF2B5EF4-FFF2-40B4-BE49-F238E27FC236}">
                <a16:creationId xmlns:a16="http://schemas.microsoft.com/office/drawing/2014/main" xmlns="" id="{B648A0D0-D682-4464-B968-608292DADEB3}"/>
              </a:ext>
            </a:extLst>
          </p:cNvPr>
          <p:cNvSpPr txBox="1">
            <a:spLocks/>
          </p:cNvSpPr>
          <p:nvPr/>
        </p:nvSpPr>
        <p:spPr>
          <a:xfrm>
            <a:off x="838200" y="260648"/>
            <a:ext cx="10515600" cy="7209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solidFill>
                  <a:prstClr val="black"/>
                </a:solidFill>
              </a:rPr>
              <a:t>The cramming module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6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461" y="1905000"/>
            <a:ext cx="11963443" cy="1524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D9F38ED-F84A-4AC3-9FE2-51F2AFC2E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326" y="1916832"/>
            <a:ext cx="11902337" cy="43204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79500" indent="-107950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1: Use the orientation algorithm to create an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  <a:p>
            <a:pPr marL="1079500" indent="-107950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 Pick up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 small number </a:t>
            </a:r>
            <a:r>
              <a:rPr lang="en-US" altLang="zh-TW" sz="2400" kern="100" dirty="0"/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such that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kern="100" dirty="0"/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sz="2400" kern="100" dirty="0"/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.</a:t>
            </a:r>
          </a:p>
          <a:p>
            <a:pPr marL="360363" indent="-184150" hangingPunct="0">
              <a:lnSpc>
                <a:spcPct val="120000"/>
              </a:lnSpc>
              <a:spcBef>
                <a:spcPts val="0"/>
              </a:spcBef>
            </a:pPr>
            <a:endParaRPr lang="en-US" altLang="zh-TW" sz="2400" dirty="0"/>
          </a:p>
          <a:p>
            <a:pPr marL="360363" indent="-184150" hangingPunct="0">
              <a:lnSpc>
                <a:spcPct val="120000"/>
              </a:lnSpc>
              <a:spcBef>
                <a:spcPts val="0"/>
              </a:spcBef>
            </a:pPr>
            <a:endParaRPr lang="en-US" altLang="zh-TW" sz="2400" dirty="0"/>
          </a:p>
          <a:p>
            <a:pPr marL="6350" indent="-6350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Pick up a small number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then use the random number algorithm to create an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-vector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length one such that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 AND (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))*(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</a:t>
            </a:r>
            <a:r>
              <a:rPr lang="en-US" altLang="zh-TW" sz="24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400" i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 &lt; 0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)-{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/>
              </a:rPr>
              <a:t>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}.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B648A0D0-D682-4464-B968-608292DA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0167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cramming module</a:t>
            </a:r>
            <a:endParaRPr lang="zh-TW" altLang="en-US" dirty="0"/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xmlns="" id="{1BA655FE-6209-46F2-9590-78CD95FEE7C4}"/>
              </a:ext>
            </a:extLst>
          </p:cNvPr>
          <p:cNvSpPr txBox="1">
            <a:spLocks/>
          </p:cNvSpPr>
          <p:nvPr/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B68C04-86CB-4EF9-90C4-B4D0FE69346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9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2168025" y="2099107"/>
            <a:ext cx="7807555" cy="4531850"/>
            <a:chOff x="6497438" y="1234873"/>
            <a:chExt cx="5329879" cy="45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圓角矩形 39"/>
                <p:cNvSpPr/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defTabSz="685766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backward operation to obtain </a:t>
                  </a:r>
                  <a14:m>
                    <m:oMath xmlns:m="http://schemas.openxmlformats.org/officeDocument/2006/math"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zh-TW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圓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118" y="2103015"/>
                  <a:ext cx="2053382" cy="387521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endCxn id="66" idx="1"/>
            </p:cNvCxnSpPr>
            <p:nvPr/>
          </p:nvCxnSpPr>
          <p:spPr>
            <a:xfrm flipV="1">
              <a:off x="9302948" y="4010413"/>
              <a:ext cx="387706" cy="23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8431180" y="1234873"/>
              <a:ext cx="9490" cy="3081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菱形 48"/>
                <p:cNvSpPr/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27000" tIns="27000" rIns="27000" rtlCol="0" anchor="ctr"/>
                <a:lstStyle/>
                <a:p>
                  <a:pPr algn="ctr" defTabSz="914354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467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1467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l-GR" altLang="zh-TW" sz="1467" dirty="0">
                            <a:solidFill>
                              <a:prstClr val="black"/>
                            </a:solidFill>
                          </a:rPr>
                          <m:t>ε</m:t>
                        </m:r>
                        <m:r>
                          <a:rPr lang="en-US" altLang="zh-TW" sz="1467" i="1" baseline="-25000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TW" altLang="en-US" sz="1467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菱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978" y="5039791"/>
                  <a:ext cx="1203105" cy="726932"/>
                </a:xfrm>
                <a:prstGeom prst="diamon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圓角矩形 49"/>
            <p:cNvSpPr/>
            <p:nvPr/>
          </p:nvSpPr>
          <p:spPr>
            <a:xfrm>
              <a:off x="10117311" y="5179664"/>
              <a:ext cx="758023" cy="39753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altLang="zh-TW" sz="1200" dirty="0">
                  <a:solidFill>
                    <a:prstClr val="black"/>
                  </a:solidFill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</a:rPr>
                <a:t>w</a:t>
              </a:r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8447587" y="2490536"/>
              <a:ext cx="84" cy="1090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8475563" y="4511552"/>
              <a:ext cx="11439" cy="563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圓角矩形 56"/>
                <p:cNvSpPr/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54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Restore</a:t>
                  </a:r>
                  <a:r>
                    <a:rPr lang="en-US" altLang="zh-TW" sz="1200" b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w</a:t>
                  </a:r>
                </a:p>
                <a:p>
                  <a:pPr algn="ctr" defTabSz="914354">
                    <a:defRPr/>
                  </a:pPr>
                  <a:r>
                    <a:rPr lang="en-US" altLang="zh-TW" sz="1200" dirty="0">
                      <a:solidFill>
                        <a:prstClr val="black"/>
                      </a:solidFill>
                    </a:rPr>
                    <a:t>&amp; </a:t>
                  </a:r>
                  <a14:m>
                    <m:oMath xmlns:m="http://schemas.openxmlformats.org/officeDocument/2006/math"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US" altLang="zh-TW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圓角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38" y="3707920"/>
                  <a:ext cx="917593" cy="552138"/>
                </a:xfrm>
                <a:prstGeom prst="roundRect">
                  <a:avLst>
                    <a:gd name="adj" fmla="val 0"/>
                  </a:avLst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>
              <a:off x="11471872" y="4011682"/>
              <a:ext cx="3554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50" idx="3"/>
            </p:cNvCxnSpPr>
            <p:nvPr/>
          </p:nvCxnSpPr>
          <p:spPr>
            <a:xfrm>
              <a:off x="10875333" y="5378431"/>
              <a:ext cx="409272" cy="55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菱形 65"/>
            <p:cNvSpPr/>
            <p:nvPr/>
          </p:nvSpPr>
          <p:spPr>
            <a:xfrm>
              <a:off x="9690654" y="3592806"/>
              <a:ext cx="1785518" cy="8352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SeC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5747383" y="1770728"/>
            <a:ext cx="4170808" cy="1906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 flipV="1">
            <a:off x="2836057" y="3161009"/>
            <a:ext cx="27755" cy="1396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9975577" y="4102828"/>
            <a:ext cx="5147" cy="7596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2891257" y="3161009"/>
            <a:ext cx="5639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2841469" y="6259550"/>
            <a:ext cx="1341415" cy="5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878187" y="5151049"/>
            <a:ext cx="5648" cy="11248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</p:cNvCxnSpPr>
          <p:nvPr/>
        </p:nvCxnSpPr>
        <p:spPr>
          <a:xfrm>
            <a:off x="5910232" y="6267501"/>
            <a:ext cx="1560416" cy="3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66" idx="2"/>
          </p:cNvCxnSpPr>
          <p:nvPr/>
        </p:nvCxnSpPr>
        <p:spPr>
          <a:xfrm>
            <a:off x="8153425" y="5292254"/>
            <a:ext cx="12035" cy="751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菱形 71"/>
              <p:cNvSpPr/>
              <p:nvPr/>
            </p:nvSpPr>
            <p:spPr>
              <a:xfrm>
                <a:off x="3904517" y="4445249"/>
                <a:ext cx="2339139" cy="895524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7000" tIns="27000" rIns="27000" rtlCol="0" anchor="ctr"/>
              <a:lstStyle/>
              <a:p>
                <a:pPr algn="ctr" defTabSz="91435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67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467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67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467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1467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467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1467" i="1" baseline="-25000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zh-TW" sz="1467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67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sz="14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菱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17" y="4445249"/>
                <a:ext cx="2339139" cy="895524"/>
              </a:xfrm>
              <a:prstGeom prst="diamond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/>
          <p:cNvCxnSpPr>
            <a:stCxn id="44" idx="0"/>
          </p:cNvCxnSpPr>
          <p:nvPr/>
        </p:nvCxnSpPr>
        <p:spPr>
          <a:xfrm flipH="1" flipV="1">
            <a:off x="9907876" y="1789794"/>
            <a:ext cx="70277" cy="15649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04961" y="1200882"/>
            <a:ext cx="604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dirty="0" err="1">
                <a:solidFill>
                  <a:prstClr val="black"/>
                </a:solidFill>
              </a:rPr>
              <a:t>i</a:t>
            </a:r>
            <a:r>
              <a:rPr lang="en-US" altLang="zh-TW" sz="1200" dirty="0">
                <a:solidFill>
                  <a:prstClr val="black"/>
                </a:solidFill>
              </a:rPr>
              <a:t> = 1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254005" y="1477880"/>
            <a:ext cx="1493379" cy="6160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tIns="27000" rIns="27000" rtlCol="0" anchor="ctr"/>
          <a:lstStyle/>
          <a:p>
            <a:pPr algn="ctr">
              <a:defRPr/>
            </a:pPr>
            <a:r>
              <a:rPr lang="en-US" altLang="zh-TW" sz="1200" dirty="0" err="1">
                <a:solidFill>
                  <a:prstClr val="black"/>
                </a:solidFill>
              </a:rPr>
              <a:t>i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200" dirty="0">
                <a:solidFill>
                  <a:prstClr val="black"/>
                </a:solidFill>
                <a:sym typeface="Symbol"/>
              </a:rPr>
              <a:t></a:t>
            </a:r>
            <a:r>
              <a:rPr lang="en-US" altLang="zh-TW" sz="1200" dirty="0">
                <a:solidFill>
                  <a:prstClr val="black"/>
                </a:solidFill>
              </a:rPr>
              <a:t> 100</a:t>
            </a:r>
            <a:endParaRPr lang="zh-TW" altLang="en-US" sz="1200" dirty="0">
              <a:solidFill>
                <a:prstClr val="black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024728" y="1161619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3603616" y="1772485"/>
            <a:ext cx="613029" cy="77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9494195" y="3354770"/>
                <a:ext cx="967919" cy="71716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zh-TW" sz="10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TW" alt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 defTabSz="914354">
                  <a:defRPr/>
                </a:pPr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i+1 </a:t>
                </a:r>
                <a14:m>
                  <m:oMath xmlns:m="http://schemas.openxmlformats.org/officeDocument/2006/math">
                    <m:r>
                      <a:rPr lang="en-US" altLang="zh-TW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0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000" dirty="0" err="1">
                    <a:solidFill>
                      <a:prstClr val="black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endParaRPr lang="en-US" altLang="zh-TW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44" y="3354770"/>
                <a:ext cx="725939" cy="71716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圓角矩形 54"/>
              <p:cNvSpPr/>
              <p:nvPr/>
            </p:nvSpPr>
            <p:spPr>
              <a:xfrm>
                <a:off x="4598595" y="1200882"/>
                <a:ext cx="315392" cy="2313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altLang="zh-TW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圓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946" y="1200877"/>
                <a:ext cx="236544" cy="23131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9"/>
                <a:stretch>
                  <a:fillRect l="-2326"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26247B77-ECCC-4851-8DBD-063393FC26A6}"/>
              </a:ext>
            </a:extLst>
          </p:cNvPr>
          <p:cNvSpPr txBox="1"/>
          <p:nvPr/>
        </p:nvSpPr>
        <p:spPr>
          <a:xfrm>
            <a:off x="3455228" y="699961"/>
            <a:ext cx="3155997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accomplishes the learning goal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4575409" y="2396225"/>
            <a:ext cx="878377" cy="23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Store</a:t>
            </a:r>
            <a:r>
              <a:rPr lang="en-US" sz="1000" b="1" kern="100" dirty="0">
                <a:solidFill>
                  <a:prstClr val="black"/>
                </a:solidFill>
                <a:ea typeface="新細明體"/>
                <a:cs typeface="Times New Roman"/>
              </a:rPr>
              <a:t> </a:t>
            </a:r>
            <a:r>
              <a:rPr lang="en-US" sz="1000" b="1" kern="100" dirty="0">
                <a:solidFill>
                  <a:prstClr val="black"/>
                </a:solidFill>
                <a:latin typeface="Times New Roman"/>
                <a:ea typeface="新細明體"/>
                <a:cs typeface="Times New Roman"/>
              </a:rPr>
              <a:t>w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000693" y="2627123"/>
            <a:ext cx="0" cy="3119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0D337E54-6DA7-4573-9AA7-6375A64FF44C}"/>
              </a:ext>
            </a:extLst>
          </p:cNvPr>
          <p:cNvSpPr txBox="1"/>
          <p:nvPr/>
        </p:nvSpPr>
        <p:spPr>
          <a:xfrm>
            <a:off x="695896" y="1553137"/>
            <a:ext cx="2889043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0D337E54-6DA7-4573-9AA7-6375A64FF44C}"/>
              </a:ext>
            </a:extLst>
          </p:cNvPr>
          <p:cNvSpPr txBox="1"/>
          <p:nvPr/>
        </p:nvSpPr>
        <p:spPr>
          <a:xfrm>
            <a:off x="9190201" y="6025960"/>
            <a:ext cx="2792443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net</a:t>
            </a:r>
            <a:r>
              <a:rPr kumimoji="1" lang="zh-TW" altLang="en-US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that has a preference on weights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xmlns="" id="{0F4CB1A1-A425-4D54-B5F6-13A95789EA22}"/>
                  </a:ext>
                </a:extLst>
              </p:cNvPr>
              <p:cNvSpPr/>
              <p:nvPr/>
            </p:nvSpPr>
            <p:spPr>
              <a:xfrm>
                <a:off x="242100" y="2627125"/>
                <a:ext cx="2208245" cy="1708309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</a:rPr>
                  <a:t>Hyperparameters: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Optimizer (Momentum)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 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圓角矩形 5">
                <a:extLst>
                  <a:ext uri="{FF2B5EF4-FFF2-40B4-BE49-F238E27FC236}">
                    <a16:creationId xmlns:a16="http://schemas.microsoft.com/office/drawing/2014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" y="2627123"/>
                <a:ext cx="1656184" cy="1708309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l="-366" t="-2837" b="-5674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圓角矩形 22">
            <a:extLst>
              <a:ext uri="{FF2B5EF4-FFF2-40B4-BE49-F238E27FC236}">
                <a16:creationId xmlns:a16="http://schemas.microsoft.com/office/drawing/2014/main" xmlns="" id="{59E882F5-FCA9-4C35-98CC-A5F8B8159C3B}"/>
              </a:ext>
            </a:extLst>
          </p:cNvPr>
          <p:cNvSpPr/>
          <p:nvPr/>
        </p:nvSpPr>
        <p:spPr>
          <a:xfrm>
            <a:off x="3635231" y="3942071"/>
            <a:ext cx="2722964" cy="25973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prstClr val="black"/>
                </a:solidFill>
              </a:rPr>
              <a:t>forward operation</a:t>
            </a:r>
          </a:p>
        </p:txBody>
      </p:sp>
      <p:sp>
        <p:nvSpPr>
          <p:cNvPr id="75" name="文字方塊 732"/>
          <p:cNvSpPr txBox="1"/>
          <p:nvPr/>
        </p:nvSpPr>
        <p:spPr>
          <a:xfrm>
            <a:off x="9375683" y="4911015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6" name="文字方塊 732"/>
          <p:cNvSpPr txBox="1"/>
          <p:nvPr/>
        </p:nvSpPr>
        <p:spPr>
          <a:xfrm>
            <a:off x="6011621" y="4646234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7" name="文字方塊 732"/>
          <p:cNvSpPr txBox="1"/>
          <p:nvPr/>
        </p:nvSpPr>
        <p:spPr>
          <a:xfrm>
            <a:off x="3739651" y="6025965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8" name="文字方塊 732"/>
          <p:cNvSpPr txBox="1"/>
          <p:nvPr/>
        </p:nvSpPr>
        <p:spPr>
          <a:xfrm>
            <a:off x="3816385" y="1529616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9" name="文字方塊 732"/>
          <p:cNvSpPr txBox="1"/>
          <p:nvPr/>
        </p:nvSpPr>
        <p:spPr>
          <a:xfrm>
            <a:off x="5065709" y="2079418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80" name="文字方塊 732"/>
          <p:cNvSpPr txBox="1"/>
          <p:nvPr/>
        </p:nvSpPr>
        <p:spPr>
          <a:xfrm>
            <a:off x="5098428" y="5309961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82" name="文字方塊 732"/>
          <p:cNvSpPr txBox="1"/>
          <p:nvPr/>
        </p:nvSpPr>
        <p:spPr>
          <a:xfrm>
            <a:off x="5826000" y="6046650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83" name="文字方塊 732"/>
          <p:cNvSpPr txBox="1"/>
          <p:nvPr/>
        </p:nvSpPr>
        <p:spPr>
          <a:xfrm>
            <a:off x="8237627" y="5292259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1537B24E-1DD5-403C-96DC-E5A024FD2467}"/>
              </a:ext>
            </a:extLst>
          </p:cNvPr>
          <p:cNvSpPr txBox="1"/>
          <p:nvPr/>
        </p:nvSpPr>
        <p:spPr>
          <a:xfrm>
            <a:off x="7167275" y="189206"/>
            <a:ext cx="3195925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regularizing</a:t>
            </a:r>
            <a:r>
              <a:rPr kumimoji="1"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</a:p>
        </p:txBody>
      </p: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xmlns="" id="{94276EEC-191F-48DA-B451-4D5EB0D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7356193" y="855885"/>
                <a:ext cx="4571175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1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1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10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1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1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1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100" baseline="300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1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zh-TW" alt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93" y="855885"/>
                <a:ext cx="4571175" cy="576312"/>
              </a:xfrm>
              <a:prstGeom prst="rect">
                <a:avLst/>
              </a:prstGeom>
              <a:blipFill>
                <a:blip r:embed="rId11"/>
                <a:stretch>
                  <a:fillRect t="-90526" r="-6000" b="-13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8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736862" y="2072290"/>
            <a:ext cx="9486367" cy="3929953"/>
            <a:chOff x="1676800" y="2250673"/>
            <a:chExt cx="7651915" cy="3929953"/>
          </a:xfrm>
        </p:grpSpPr>
        <p:grpSp>
          <p:nvGrpSpPr>
            <p:cNvPr id="4" name="群組 3"/>
            <p:cNvGrpSpPr/>
            <p:nvPr/>
          </p:nvGrpSpPr>
          <p:grpSpPr>
            <a:xfrm>
              <a:off x="2080016" y="2250673"/>
              <a:ext cx="7248699" cy="3929953"/>
              <a:chOff x="3037680" y="1966661"/>
              <a:chExt cx="7908053" cy="4179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菱形 5"/>
                  <p:cNvSpPr/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k</a:t>
                    </a:r>
                    <a:r>
                      <a:rPr lang="en-US" altLang="zh-TW" sz="1400" b="1" dirty="0">
                        <a:solidFill>
                          <a:prstClr val="black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1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1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1400" i="1" dirty="0">
                        <a:solidFill>
                          <a:prstClr val="black"/>
                        </a:solidFill>
                      </a:rPr>
                      <a:t>p</a:t>
                    </a:r>
                    <a:endParaRPr lang="zh-TW" altLang="en-US" sz="1400" b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菱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680" y="4613299"/>
                    <a:ext cx="1476393" cy="745437"/>
                  </a:xfrm>
                  <a:prstGeom prst="diamond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矩形 9"/>
              <p:cNvSpPr/>
              <p:nvPr/>
            </p:nvSpPr>
            <p:spPr>
              <a:xfrm>
                <a:off x="9272343" y="4644763"/>
                <a:ext cx="1673390" cy="89035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b="1" dirty="0">
                    <a:solidFill>
                      <a:prstClr val="black"/>
                    </a:solidFill>
                  </a:rPr>
                  <a:t>matching</a:t>
                </a:r>
                <a:endParaRPr lang="zh-TW" alt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4977581" y="2116124"/>
                <a:ext cx="643378" cy="40944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400" i="1" dirty="0">
                    <a:solidFill>
                      <a:prstClr val="black"/>
                    </a:solidFill>
                  </a:rPr>
                  <a:t>k </a:t>
                </a:r>
                <a:r>
                  <a:rPr lang="en-US" altLang="zh-TW" sz="1400" b="1" dirty="0">
                    <a:solidFill>
                      <a:prstClr val="black"/>
                    </a:solidFill>
                  </a:rPr>
                  <a:t>++</a:t>
                </a:r>
                <a:endParaRPr lang="zh-TW" alt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49596" y="1966661"/>
                <a:ext cx="1883254" cy="7598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Restore the network and w</a:t>
                </a:r>
                <a:endParaRPr lang="zh-TW" alt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5" name="直線單箭頭接點 14"/>
              <p:cNvCxnSpPr>
                <a:cxnSpLocks/>
              </p:cNvCxnSpPr>
              <p:nvPr/>
            </p:nvCxnSpPr>
            <p:spPr>
              <a:xfrm flipV="1">
                <a:off x="4514073" y="4973342"/>
                <a:ext cx="329134" cy="64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8941695" y="5057668"/>
                <a:ext cx="33064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cxnSpLocks/>
              </p:cNvCxnSpPr>
              <p:nvPr/>
            </p:nvCxnSpPr>
            <p:spPr>
              <a:xfrm flipH="1">
                <a:off x="5685862" y="3353961"/>
                <a:ext cx="42098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6" idx="2"/>
              </p:cNvCxnSpPr>
              <p:nvPr/>
            </p:nvCxnSpPr>
            <p:spPr>
              <a:xfrm rot="16200000" flipH="1">
                <a:off x="3938478" y="5196134"/>
                <a:ext cx="787330" cy="111253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/>
              <p:nvPr/>
            </p:nvCxnSpPr>
            <p:spPr>
              <a:xfrm flipH="1" flipV="1">
                <a:off x="9895676" y="3353961"/>
                <a:ext cx="7062" cy="12593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flipH="1">
                <a:off x="3780491" y="2305712"/>
                <a:ext cx="15261" cy="22756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1676800" y="5089815"/>
              <a:ext cx="403216" cy="67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1688950" y="4782835"/>
              <a:ext cx="584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200" i="1" dirty="0">
                  <a:solidFill>
                    <a:prstClr val="black"/>
                  </a:solidFill>
                </a:rPr>
                <a:t>k</a:t>
              </a:r>
              <a:r>
                <a:rPr lang="en-US" altLang="zh-TW" sz="1200" b="1" dirty="0">
                  <a:solidFill>
                    <a:prstClr val="black"/>
                  </a:solidFill>
                </a:rPr>
                <a:t> = 1</a:t>
              </a:r>
              <a:endParaRPr lang="zh-TW" altLang="en-US" sz="1200" b="1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377286" y="4454946"/>
                <a:ext cx="1538577" cy="10453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200" b="1" dirty="0">
                    <a:solidFill>
                      <a:prstClr val="black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TW" sz="1200" b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zh-TW" sz="1200" i="1" baseline="-2500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m:rPr>
                        <m:nor/>
                      </m:rPr>
                      <a:rPr lang="en-US" altLang="zh-TW" sz="1200" dirty="0">
                        <a:solidFill>
                          <a:prstClr val="black"/>
                        </a:solidFill>
                      </a:rPr>
                      <m:t>’</m:t>
                    </m:r>
                  </m:oMath>
                </a14:m>
                <a:r>
                  <a:rPr lang="en-US" altLang="zh-TW" sz="1200" b="1" dirty="0">
                    <a:solidFill>
                      <a:prstClr val="black"/>
                    </a:solidFill>
                  </a:rPr>
                  <a:t> (i.e., temporarily ignore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TW" altLang="en-US" sz="1200" b="1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200" b="1" dirty="0">
                    <a:solidFill>
                      <a:prstClr val="black"/>
                    </a:solidFill>
                  </a:rPr>
                  <a:t>hidden node) </a:t>
                </a:r>
                <a:endParaRPr lang="zh-TW" altLang="en-US" sz="1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62" y="4454946"/>
                <a:ext cx="1153933" cy="10453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10493263" y="4203859"/>
            <a:ext cx="329420" cy="342899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9548803" y="4214105"/>
            <a:ext cx="329420" cy="342899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914354">
              <a:defRPr/>
            </a:pPr>
            <a:r>
              <a:rPr lang="en-US" altLang="zh-TW" sz="1467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467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8107763" y="2441426"/>
            <a:ext cx="2208396" cy="11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</p:cNvCxnSpPr>
          <p:nvPr/>
        </p:nvCxnSpPr>
        <p:spPr>
          <a:xfrm flipV="1">
            <a:off x="10272429" y="2500398"/>
            <a:ext cx="0" cy="2090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26247B77-ECCC-4851-8DBD-063393FC26A6}"/>
              </a:ext>
            </a:extLst>
          </p:cNvPr>
          <p:cNvSpPr txBox="1"/>
          <p:nvPr/>
        </p:nvSpPr>
        <p:spPr>
          <a:xfrm>
            <a:off x="425196" y="4546753"/>
            <a:ext cx="1292505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26247B77-ECCC-4851-8DBD-063393FC26A6}"/>
              </a:ext>
            </a:extLst>
          </p:cNvPr>
          <p:cNvSpPr txBox="1"/>
          <p:nvPr/>
        </p:nvSpPr>
        <p:spPr>
          <a:xfrm>
            <a:off x="4366593" y="5653138"/>
            <a:ext cx="1320144" cy="438580"/>
          </a:xfrm>
          <a:prstGeom prst="rect">
            <a:avLst/>
          </a:prstGeom>
          <a:solidFill>
            <a:srgbClr val="00B0F0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200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acceptable SLFN</a:t>
            </a:r>
            <a:endParaRPr kumimoji="1" lang="zh-TW" altLang="en-US" sz="1200" dirty="0">
              <a:solidFill>
                <a:prstClr val="whit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5246059" y="2429543"/>
            <a:ext cx="557668" cy="11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 45"/>
          <p:cNvSpPr/>
          <p:nvPr/>
        </p:nvSpPr>
        <p:spPr>
          <a:xfrm>
            <a:off x="4482635" y="3184284"/>
            <a:ext cx="689672" cy="385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400" i="1" dirty="0">
                <a:solidFill>
                  <a:prstClr val="black"/>
                </a:solidFill>
              </a:rPr>
              <a:t>p </a:t>
            </a:r>
            <a:r>
              <a:rPr lang="en-US" altLang="zh-TW" sz="1400" b="1" dirty="0">
                <a:solidFill>
                  <a:prstClr val="black"/>
                </a:solidFill>
              </a:rPr>
              <a:t>--</a:t>
            </a:r>
            <a:endParaRPr lang="zh-TW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3117855" y="2429542"/>
            <a:ext cx="124874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209941" y="3392920"/>
            <a:ext cx="12181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307152" y="4563929"/>
            <a:ext cx="1320144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regularizing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7096281" y="4961699"/>
            <a:ext cx="281003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D092149D-9089-477A-B3B2-8257EA20721E}"/>
              </a:ext>
            </a:extLst>
          </p:cNvPr>
          <p:cNvSpPr/>
          <p:nvPr/>
        </p:nvSpPr>
        <p:spPr>
          <a:xfrm>
            <a:off x="5956592" y="4604454"/>
            <a:ext cx="1130725" cy="714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prstClr val="black"/>
                </a:solidFill>
              </a:rPr>
              <a:t>Store the network and w</a:t>
            </a:r>
            <a:endParaRPr lang="zh-TW" altLang="en-US" sz="1200" b="1" dirty="0">
              <a:solidFill>
                <a:prstClr val="black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0C304AAA-7591-41A1-9CFE-8C97A2F1754C}"/>
              </a:ext>
            </a:extLst>
          </p:cNvPr>
          <p:cNvCxnSpPr>
            <a:cxnSpLocks/>
          </p:cNvCxnSpPr>
          <p:nvPr/>
        </p:nvCxnSpPr>
        <p:spPr>
          <a:xfrm flipV="1">
            <a:off x="5636261" y="4976478"/>
            <a:ext cx="281003" cy="159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33BA8C36-D5E5-4349-A02C-475A54AB45BB}"/>
              </a:ext>
            </a:extLst>
          </p:cNvPr>
          <p:cNvSpPr txBox="1"/>
          <p:nvPr/>
        </p:nvSpPr>
        <p:spPr>
          <a:xfrm>
            <a:off x="7059311" y="505892"/>
            <a:ext cx="3256848" cy="377024"/>
          </a:xfrm>
          <a:prstGeom prst="rect">
            <a:avLst/>
          </a:prstGeom>
          <a:solidFill>
            <a:srgbClr val="304371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68546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prstClr val="whit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reorganizing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="" id="{0F4CB1A1-A425-4D54-B5F6-13A95789EA22}"/>
                  </a:ext>
                </a:extLst>
              </p:cNvPr>
              <p:cNvSpPr/>
              <p:nvPr/>
            </p:nvSpPr>
            <p:spPr>
              <a:xfrm>
                <a:off x="425193" y="2311252"/>
                <a:ext cx="2516611" cy="1949455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</a:rPr>
                  <a:t>Hyperparameters: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optimizers (Momentum &amp; Adam)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0.001</a:t>
                </a: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Two sets of 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 smtClean="0">
                        <a:solidFill>
                          <a:prstClr val="black"/>
                        </a:solidFill>
                      </a:rPr>
                      <m:t>ε</m:t>
                    </m:r>
                    <m:r>
                      <a:rPr lang="en-US" altLang="zh-TW" sz="1400" i="1" kern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14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6213"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l-GR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0.001;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400" kern="0" dirty="0">
                        <a:solidFill>
                          <a:prstClr val="black"/>
                        </a:solidFill>
                      </a:rPr>
                      <m:t>ε</m:t>
                    </m:r>
                    <m:r>
                      <a:rPr lang="en-US" altLang="zh-TW" sz="1400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0.0001)</a:t>
                </a:r>
                <a:endParaRPr lang="en-US" altLang="zh-TW" sz="14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2075" indent="-92075"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sets of 1.2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TW" altLang="en-US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</a:t>
                </a:r>
                <a:endParaRPr lang="en-US" altLang="zh-TW" sz="14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圓角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F4CB1A1-A425-4D54-B5F6-13A95789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4" y="2311247"/>
                <a:ext cx="1887458" cy="1949455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t="-1553" r="-3846" b="-4037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xmlns="" id="{905F1E0C-AAB8-422B-B381-FD814EA897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751925" y="3184284"/>
            <a:ext cx="3215303" cy="1379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086FE953-F07C-422E-935F-1E5380B096FF}"/>
              </a:ext>
            </a:extLst>
          </p:cNvPr>
          <p:cNvCxnSpPr>
            <a:cxnSpLocks/>
          </p:cNvCxnSpPr>
          <p:nvPr/>
        </p:nvCxnSpPr>
        <p:spPr>
          <a:xfrm>
            <a:off x="2494158" y="3159060"/>
            <a:ext cx="6852737" cy="13898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字方塊 732"/>
          <p:cNvSpPr txBox="1"/>
          <p:nvPr/>
        </p:nvSpPr>
        <p:spPr>
          <a:xfrm>
            <a:off x="3698981" y="4634253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False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56" name="文字方塊 732"/>
          <p:cNvSpPr txBox="1"/>
          <p:nvPr/>
        </p:nvSpPr>
        <p:spPr>
          <a:xfrm>
            <a:off x="3052973" y="5260282"/>
            <a:ext cx="532192" cy="2400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defRPr/>
            </a:pPr>
            <a:r>
              <a:rPr lang="en-US" sz="1000" kern="100" dirty="0">
                <a:solidFill>
                  <a:prstClr val="black"/>
                </a:solidFill>
                <a:ea typeface="新細明體"/>
                <a:cs typeface="Times New Roman"/>
              </a:rPr>
              <a:t>True</a:t>
            </a:r>
            <a:endParaRPr lang="zh-TW" altLang="en-US" sz="1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272689ED-1F6D-43A6-8094-0260554A2984}"/>
              </a:ext>
            </a:extLst>
          </p:cNvPr>
          <p:cNvSpPr txBox="1"/>
          <p:nvPr/>
        </p:nvSpPr>
        <p:spPr>
          <a:xfrm>
            <a:off x="6685697" y="6149427"/>
            <a:ext cx="2321603" cy="253914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Different loss functions!</a:t>
            </a:r>
            <a:endParaRPr lang="zh-TW" altLang="en-US" sz="12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xmlns="" id="{7F30367D-6852-4C53-8F90-F93833A121B4}"/>
              </a:ext>
            </a:extLst>
          </p:cNvPr>
          <p:cNvCxnSpPr>
            <a:cxnSpLocks/>
          </p:cNvCxnSpPr>
          <p:nvPr/>
        </p:nvCxnSpPr>
        <p:spPr>
          <a:xfrm flipV="1">
            <a:off x="8915863" y="5380301"/>
            <a:ext cx="712359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xmlns="" id="{7F30367D-6852-4C53-8F90-F93833A121B4}"/>
              </a:ext>
            </a:extLst>
          </p:cNvPr>
          <p:cNvCxnSpPr>
            <a:cxnSpLocks/>
          </p:cNvCxnSpPr>
          <p:nvPr/>
        </p:nvCxnSpPr>
        <p:spPr>
          <a:xfrm flipH="1" flipV="1">
            <a:off x="5627296" y="5380301"/>
            <a:ext cx="1154933" cy="7691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投影片編號版面配置區 1">
            <a:extLst>
              <a:ext uri="{FF2B5EF4-FFF2-40B4-BE49-F238E27FC236}">
                <a16:creationId xmlns:a16="http://schemas.microsoft.com/office/drawing/2014/main" xmlns="" id="{5CD20CCB-00A5-43BA-81AE-1EB0B2E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61"/>
            <a:ext cx="2844800" cy="365125"/>
          </a:xfrm>
        </p:spPr>
        <p:txBody>
          <a:bodyPr/>
          <a:lstStyle/>
          <a:p>
            <a:pPr>
              <a:defRPr/>
            </a:pPr>
            <a:fld id="{6C153D4C-BAB3-4B9B-8424-81F8FA0B31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D3E7D18F-AB78-46B6-ADB3-E6AAB7900154}"/>
                  </a:ext>
                </a:extLst>
              </p:cNvPr>
              <p:cNvSpPr txBox="1"/>
              <p:nvPr/>
            </p:nvSpPr>
            <p:spPr>
              <a:xfrm>
                <a:off x="98904" y="561450"/>
                <a:ext cx="5908139" cy="642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4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40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3E7D18F-AB78-46B6-ADB3-E6AAB790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" y="561450"/>
                <a:ext cx="5908139" cy="642933"/>
              </a:xfrm>
              <a:prstGeom prst="rect">
                <a:avLst/>
              </a:prstGeom>
              <a:blipFill>
                <a:blip r:embed="rId5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="" id="{DCF47035-7877-48B0-93C0-981AC123751C}"/>
                  </a:ext>
                </a:extLst>
              </p:cNvPr>
              <p:cNvSpPr txBox="1"/>
              <p:nvPr/>
            </p:nvSpPr>
            <p:spPr>
              <a:xfrm>
                <a:off x="77025" y="1201417"/>
                <a:ext cx="5908139" cy="70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4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400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sz="1400" dirty="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  <m:t>0.001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+1+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+1)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TW" sz="14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TW" sz="14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400" baseline="300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1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1400" i="1" dirty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14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400" baseline="30000" dirty="0">
                              <a:solidFill>
                                <a:prstClr val="black"/>
                              </a:solidFill>
                              <a:latin typeface="Arial" charset="0"/>
                              <a:ea typeface="宋体" pitchFamily="2" charset="-122"/>
                            </a:rPr>
                            <m:t>2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TW" sz="14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DCF47035-7877-48B0-93C0-981AC123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" y="1201417"/>
                <a:ext cx="5908139" cy="708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40" y="1654954"/>
            <a:ext cx="8604885" cy="390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微軟正黑體"/>
                <a:cs typeface="微軟正黑體"/>
              </a:rPr>
              <a:t>708</a:t>
            </a:r>
            <a:r>
              <a:rPr sz="2000" spc="-1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insta</a:t>
            </a:r>
            <a:r>
              <a:rPr sz="2000" dirty="0">
                <a:latin typeface="微軟正黑體"/>
                <a:cs typeface="微軟正黑體"/>
              </a:rPr>
              <a:t>nces</a:t>
            </a:r>
            <a:r>
              <a:rPr sz="2000" spc="-25" dirty="0">
                <a:latin typeface="微軟正黑體"/>
                <a:cs typeface="微軟正黑體"/>
              </a:rPr>
              <a:t> </a:t>
            </a:r>
            <a:r>
              <a:rPr sz="2000" spc="5" dirty="0">
                <a:latin typeface="微軟正黑體"/>
                <a:cs typeface="微軟正黑體"/>
              </a:rPr>
              <a:t>(</a:t>
            </a:r>
            <a:r>
              <a:rPr sz="2000" dirty="0">
                <a:latin typeface="微軟正黑體"/>
                <a:cs typeface="微軟正黑體"/>
              </a:rPr>
              <a:t>537</a:t>
            </a:r>
            <a:r>
              <a:rPr sz="2000" spc="-20" dirty="0">
                <a:latin typeface="微軟正黑體"/>
                <a:cs typeface="微軟正黑體"/>
              </a:rPr>
              <a:t> </a:t>
            </a:r>
            <a:r>
              <a:rPr sz="2000" spc="5" dirty="0">
                <a:latin typeface="微軟正黑體"/>
                <a:cs typeface="微軟正黑體"/>
              </a:rPr>
              <a:t>bu</a:t>
            </a:r>
            <a:r>
              <a:rPr sz="2000" spc="-5" dirty="0">
                <a:latin typeface="微軟正黑體"/>
                <a:cs typeface="微軟正黑體"/>
              </a:rPr>
              <a:t>l</a:t>
            </a:r>
            <a:r>
              <a:rPr sz="2000" dirty="0">
                <a:latin typeface="微軟正黑體"/>
                <a:cs typeface="微軟正黑體"/>
              </a:rPr>
              <a:t>l</a:t>
            </a:r>
            <a:r>
              <a:rPr sz="2000" spc="-25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mar</a:t>
            </a:r>
            <a:r>
              <a:rPr sz="2000" spc="-50" dirty="0">
                <a:latin typeface="微軟正黑體"/>
                <a:cs typeface="微軟正黑體"/>
              </a:rPr>
              <a:t>k</a:t>
            </a:r>
            <a:r>
              <a:rPr sz="2000" spc="-5" dirty="0">
                <a:latin typeface="微軟正黑體"/>
                <a:cs typeface="微軟正黑體"/>
              </a:rPr>
              <a:t>e</a:t>
            </a:r>
            <a:r>
              <a:rPr sz="2000" dirty="0">
                <a:latin typeface="微軟正黑體"/>
                <a:cs typeface="微軟正黑體"/>
              </a:rPr>
              <a:t>t</a:t>
            </a:r>
            <a:r>
              <a:rPr sz="2000" spc="-5" dirty="0">
                <a:latin typeface="微軟正黑體"/>
                <a:cs typeface="微軟正黑體"/>
              </a:rPr>
              <a:t> s</a:t>
            </a:r>
            <a:r>
              <a:rPr sz="2000" spc="-10" dirty="0">
                <a:latin typeface="微軟正黑體"/>
                <a:cs typeface="微軟正黑體"/>
              </a:rPr>
              <a:t>a</a:t>
            </a:r>
            <a:r>
              <a:rPr sz="2000" spc="-5" dirty="0">
                <a:latin typeface="微軟正黑體"/>
                <a:cs typeface="微軟正黑體"/>
              </a:rPr>
              <a:t>m</a:t>
            </a:r>
            <a:r>
              <a:rPr sz="2000" spc="5" dirty="0">
                <a:latin typeface="微軟正黑體"/>
                <a:cs typeface="微軟正黑體"/>
              </a:rPr>
              <a:t>p</a:t>
            </a:r>
            <a:r>
              <a:rPr sz="2000" spc="-5" dirty="0">
                <a:latin typeface="微軟正黑體"/>
                <a:cs typeface="微軟正黑體"/>
              </a:rPr>
              <a:t>les</a:t>
            </a:r>
            <a:r>
              <a:rPr sz="2000" dirty="0">
                <a:latin typeface="微軟正黑體"/>
                <a:cs typeface="微軟正黑體"/>
              </a:rPr>
              <a:t>,</a:t>
            </a:r>
            <a:r>
              <a:rPr sz="2000" spc="-2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a</a:t>
            </a:r>
            <a:r>
              <a:rPr sz="2000" dirty="0">
                <a:latin typeface="微軟正黑體"/>
                <a:cs typeface="微軟正黑體"/>
              </a:rPr>
              <a:t>nd</a:t>
            </a:r>
            <a:r>
              <a:rPr sz="2000" spc="-20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171</a:t>
            </a:r>
            <a:r>
              <a:rPr sz="2000" spc="5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bea</a:t>
            </a:r>
            <a:r>
              <a:rPr sz="2000" dirty="0">
                <a:latin typeface="微軟正黑體"/>
                <a:cs typeface="微軟正黑體"/>
              </a:rPr>
              <a:t>r</a:t>
            </a:r>
            <a:r>
              <a:rPr sz="2000" spc="-1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mar</a:t>
            </a:r>
            <a:r>
              <a:rPr sz="2000" spc="-50" dirty="0">
                <a:latin typeface="微軟正黑體"/>
                <a:cs typeface="微軟正黑體"/>
              </a:rPr>
              <a:t>k</a:t>
            </a:r>
            <a:r>
              <a:rPr sz="2000" spc="-5" dirty="0">
                <a:latin typeface="微軟正黑體"/>
                <a:cs typeface="微軟正黑體"/>
              </a:rPr>
              <a:t>e</a:t>
            </a:r>
            <a:r>
              <a:rPr sz="2000" dirty="0">
                <a:latin typeface="微軟正黑體"/>
                <a:cs typeface="微軟正黑體"/>
              </a:rPr>
              <a:t>t</a:t>
            </a:r>
            <a:r>
              <a:rPr sz="2000" spc="-5" dirty="0">
                <a:latin typeface="微軟正黑體"/>
                <a:cs typeface="微軟正黑體"/>
              </a:rPr>
              <a:t> sam</a:t>
            </a:r>
            <a:r>
              <a:rPr sz="2000" spc="10" dirty="0">
                <a:latin typeface="微軟正黑體"/>
                <a:cs typeface="微軟正黑體"/>
              </a:rPr>
              <a:t>p</a:t>
            </a:r>
            <a:r>
              <a:rPr sz="2000" spc="-5" dirty="0">
                <a:latin typeface="微軟正黑體"/>
                <a:cs typeface="微軟正黑體"/>
              </a:rPr>
              <a:t>les)</a:t>
            </a:r>
            <a:endParaRPr sz="20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spc="-90" dirty="0">
                <a:latin typeface="微軟正黑體"/>
                <a:cs typeface="微軟正黑體"/>
              </a:rPr>
              <a:t>P</a:t>
            </a:r>
            <a:r>
              <a:rPr sz="2000" dirty="0">
                <a:latin typeface="微軟正黑體"/>
                <a:cs typeface="微軟正黑體"/>
              </a:rPr>
              <a:t>o</a:t>
            </a:r>
            <a:r>
              <a:rPr sz="2000" spc="-10" dirty="0">
                <a:latin typeface="微軟正黑體"/>
                <a:cs typeface="微軟正黑體"/>
              </a:rPr>
              <a:t>s</a:t>
            </a:r>
            <a:r>
              <a:rPr sz="2000" spc="-5" dirty="0">
                <a:latin typeface="微軟正黑體"/>
                <a:cs typeface="微軟正黑體"/>
              </a:rPr>
              <a:t>iti</a:t>
            </a:r>
            <a:r>
              <a:rPr sz="2000" spc="-10" dirty="0">
                <a:latin typeface="微軟正黑體"/>
                <a:cs typeface="微軟正黑體"/>
              </a:rPr>
              <a:t>v</a:t>
            </a:r>
            <a:r>
              <a:rPr sz="2000" spc="-5" dirty="0">
                <a:latin typeface="微軟正黑體"/>
                <a:cs typeface="微軟正黑體"/>
              </a:rPr>
              <a:t>e</a:t>
            </a:r>
            <a:r>
              <a:rPr sz="2000" dirty="0">
                <a:latin typeface="微軟正黑體"/>
                <a:cs typeface="微軟正黑體"/>
              </a:rPr>
              <a:t>:</a:t>
            </a:r>
            <a:r>
              <a:rPr sz="2000" spc="-15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b</a:t>
            </a:r>
            <a:r>
              <a:rPr sz="2000" spc="5" dirty="0">
                <a:latin typeface="微軟正黑體"/>
                <a:cs typeface="微軟正黑體"/>
              </a:rPr>
              <a:t>u</a:t>
            </a:r>
            <a:r>
              <a:rPr sz="2000" spc="-5" dirty="0">
                <a:latin typeface="微軟正黑體"/>
                <a:cs typeface="微軟正黑體"/>
              </a:rPr>
              <a:t>l</a:t>
            </a:r>
            <a:r>
              <a:rPr sz="2000" dirty="0">
                <a:latin typeface="微軟正黑體"/>
                <a:cs typeface="微軟正黑體"/>
              </a:rPr>
              <a:t>l</a:t>
            </a:r>
            <a:r>
              <a:rPr sz="2000" spc="-4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mar</a:t>
            </a:r>
            <a:r>
              <a:rPr sz="2000" spc="-50" dirty="0">
                <a:latin typeface="微軟正黑體"/>
                <a:cs typeface="微軟正黑體"/>
              </a:rPr>
              <a:t>k</a:t>
            </a:r>
            <a:r>
              <a:rPr sz="2000" spc="-5" dirty="0">
                <a:latin typeface="微軟正黑體"/>
                <a:cs typeface="微軟正黑體"/>
              </a:rPr>
              <a:t>et</a:t>
            </a:r>
            <a:endParaRPr sz="20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2000" spc="-5" dirty="0">
                <a:latin typeface="微軟正黑體"/>
                <a:cs typeface="微軟正黑體"/>
              </a:rPr>
              <a:t>Neg</a:t>
            </a:r>
            <a:r>
              <a:rPr sz="2000" spc="-10" dirty="0">
                <a:latin typeface="微軟正黑體"/>
                <a:cs typeface="微軟正黑體"/>
              </a:rPr>
              <a:t>a</a:t>
            </a:r>
            <a:r>
              <a:rPr sz="2000" dirty="0">
                <a:latin typeface="微軟正黑體"/>
                <a:cs typeface="微軟正黑體"/>
              </a:rPr>
              <a:t>ti</a:t>
            </a:r>
            <a:r>
              <a:rPr sz="2000" spc="-15" dirty="0">
                <a:latin typeface="微軟正黑體"/>
                <a:cs typeface="微軟正黑體"/>
              </a:rPr>
              <a:t>v</a:t>
            </a:r>
            <a:r>
              <a:rPr sz="2000" dirty="0">
                <a:latin typeface="微軟正黑體"/>
                <a:cs typeface="微軟正黑體"/>
              </a:rPr>
              <a:t>e:</a:t>
            </a:r>
            <a:r>
              <a:rPr sz="2000" spc="-3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bea</a:t>
            </a:r>
            <a:r>
              <a:rPr sz="2000" dirty="0">
                <a:latin typeface="微軟正黑體"/>
                <a:cs typeface="微軟正黑體"/>
              </a:rPr>
              <a:t>r</a:t>
            </a:r>
            <a:r>
              <a:rPr sz="2000" spc="-5" dirty="0">
                <a:latin typeface="微軟正黑體"/>
                <a:cs typeface="微軟正黑體"/>
              </a:rPr>
              <a:t> mar</a:t>
            </a:r>
            <a:r>
              <a:rPr sz="2000" spc="-55" dirty="0">
                <a:latin typeface="微軟正黑體"/>
                <a:cs typeface="微軟正黑體"/>
              </a:rPr>
              <a:t>k</a:t>
            </a:r>
            <a:r>
              <a:rPr sz="2000" spc="-5" dirty="0">
                <a:latin typeface="微軟正黑體"/>
                <a:cs typeface="微軟正黑體"/>
              </a:rPr>
              <a:t>et</a:t>
            </a:r>
            <a:endParaRPr sz="20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微軟正黑體"/>
                <a:cs typeface="微軟正黑體"/>
              </a:rPr>
              <a:t>13</a:t>
            </a:r>
            <a:r>
              <a:rPr sz="2000" spc="-1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attrib</a:t>
            </a:r>
            <a:r>
              <a:rPr sz="2000" spc="10" dirty="0">
                <a:latin typeface="微軟正黑體"/>
                <a:cs typeface="微軟正黑體"/>
              </a:rPr>
              <a:t>u</a:t>
            </a:r>
            <a:r>
              <a:rPr sz="2000" spc="-10" dirty="0">
                <a:latin typeface="微軟正黑體"/>
                <a:cs typeface="微軟正黑體"/>
              </a:rPr>
              <a:t>t</a:t>
            </a:r>
            <a:r>
              <a:rPr sz="2000" spc="-5" dirty="0">
                <a:latin typeface="微軟正黑體"/>
                <a:cs typeface="微軟正黑體"/>
              </a:rPr>
              <a:t>es</a:t>
            </a:r>
            <a:endParaRPr sz="20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2000" dirty="0">
                <a:latin typeface="微軟正黑體"/>
                <a:cs typeface="微軟正黑體"/>
              </a:rPr>
              <a:t>x:</a:t>
            </a:r>
            <a:r>
              <a:rPr sz="2000" spc="-15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12</a:t>
            </a:r>
            <a:r>
              <a:rPr sz="2000" spc="5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(</a:t>
            </a:r>
            <a:r>
              <a:rPr sz="2000" b="1" spc="-25" dirty="0">
                <a:latin typeface="微軟正黑體"/>
                <a:cs typeface="微軟正黑體"/>
              </a:rPr>
              <a:t>r</a:t>
            </a:r>
            <a:r>
              <a:rPr sz="2000" b="1" spc="-10" dirty="0">
                <a:latin typeface="微軟正黑體"/>
                <a:cs typeface="微軟正黑體"/>
              </a:rPr>
              <a:t>e</a:t>
            </a:r>
            <a:r>
              <a:rPr sz="2000" b="1" dirty="0">
                <a:latin typeface="微軟正黑體"/>
                <a:cs typeface="微軟正黑體"/>
              </a:rPr>
              <a:t>al</a:t>
            </a:r>
            <a:r>
              <a:rPr sz="2000" dirty="0">
                <a:latin typeface="微軟正黑體"/>
                <a:cs typeface="微軟正黑體"/>
              </a:rPr>
              <a:t>)</a:t>
            </a:r>
            <a:r>
              <a:rPr sz="2000" spc="-4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attribute</a:t>
            </a:r>
            <a:r>
              <a:rPr sz="2000" dirty="0">
                <a:latin typeface="微軟正黑體"/>
                <a:cs typeface="微軟正黑體"/>
              </a:rPr>
              <a:t>s</a:t>
            </a:r>
            <a:endParaRPr sz="20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sz="2000" dirty="0">
                <a:latin typeface="微軟正黑體"/>
                <a:cs typeface="微軟正黑體"/>
              </a:rPr>
              <a:t>y:</a:t>
            </a:r>
            <a:r>
              <a:rPr sz="2000" spc="-15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1</a:t>
            </a:r>
            <a:r>
              <a:rPr sz="2000" spc="5" dirty="0">
                <a:latin typeface="微軟正黑體"/>
                <a:cs typeface="微軟正黑體"/>
              </a:rPr>
              <a:t> (</a:t>
            </a:r>
            <a:r>
              <a:rPr sz="2000" b="1" dirty="0">
                <a:latin typeface="微軟正黑體"/>
                <a:cs typeface="微軟正黑體"/>
              </a:rPr>
              <a:t>bin</a:t>
            </a:r>
            <a:r>
              <a:rPr sz="2000" b="1" spc="5" dirty="0">
                <a:latin typeface="微軟正黑體"/>
                <a:cs typeface="微軟正黑體"/>
              </a:rPr>
              <a:t>a</a:t>
            </a:r>
            <a:r>
              <a:rPr sz="2000" b="1" spc="80" dirty="0">
                <a:latin typeface="微軟正黑體"/>
                <a:cs typeface="微軟正黑體"/>
              </a:rPr>
              <a:t>r</a:t>
            </a:r>
            <a:r>
              <a:rPr sz="2000" b="1" spc="5" dirty="0">
                <a:latin typeface="微軟正黑體"/>
                <a:cs typeface="微軟正黑體"/>
              </a:rPr>
              <a:t>y</a:t>
            </a:r>
            <a:r>
              <a:rPr sz="2000" dirty="0">
                <a:latin typeface="微軟正黑體"/>
                <a:cs typeface="微軟正黑體"/>
              </a:rPr>
              <a:t>)</a:t>
            </a:r>
            <a:r>
              <a:rPr sz="2000" spc="-40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attrib</a:t>
            </a:r>
            <a:r>
              <a:rPr sz="2000" spc="10" dirty="0">
                <a:latin typeface="微軟正黑體"/>
                <a:cs typeface="微軟正黑體"/>
              </a:rPr>
              <a:t>u</a:t>
            </a:r>
            <a:r>
              <a:rPr sz="2000" spc="-10" dirty="0">
                <a:latin typeface="微軟正黑體"/>
                <a:cs typeface="微軟正黑體"/>
              </a:rPr>
              <a:t>t</a:t>
            </a:r>
            <a:r>
              <a:rPr sz="2000" dirty="0">
                <a:latin typeface="微軟正黑體"/>
                <a:cs typeface="微軟正黑體"/>
              </a:rPr>
              <a:t>e</a:t>
            </a:r>
            <a:endParaRPr sz="20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微軟正黑體"/>
                <a:cs typeface="微軟正黑體"/>
              </a:rPr>
              <a:t>y:</a:t>
            </a:r>
            <a:r>
              <a:rPr sz="2000" spc="-5" dirty="0">
                <a:latin typeface="微軟正黑體"/>
                <a:cs typeface="微軟正黑體"/>
              </a:rPr>
              <a:t> Bi</a:t>
            </a:r>
            <a:r>
              <a:rPr sz="2000" spc="5" dirty="0">
                <a:latin typeface="微軟正黑體"/>
                <a:cs typeface="微軟正黑體"/>
              </a:rPr>
              <a:t>n</a:t>
            </a:r>
            <a:r>
              <a:rPr sz="2000" spc="-5" dirty="0">
                <a:latin typeface="微軟正黑體"/>
                <a:cs typeface="微軟正黑體"/>
              </a:rPr>
              <a:t>a</a:t>
            </a:r>
            <a:r>
              <a:rPr sz="2000" spc="75" dirty="0">
                <a:latin typeface="微軟正黑體"/>
                <a:cs typeface="微軟正黑體"/>
              </a:rPr>
              <a:t>r</a:t>
            </a:r>
            <a:r>
              <a:rPr sz="2000" dirty="0">
                <a:latin typeface="微軟正黑體"/>
                <a:cs typeface="微軟正黑體"/>
              </a:rPr>
              <a:t>y</a:t>
            </a:r>
            <a:r>
              <a:rPr sz="2000" spc="-15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(</a:t>
            </a:r>
            <a:r>
              <a:rPr sz="2000" spc="5" dirty="0">
                <a:latin typeface="微軟正黑體"/>
                <a:cs typeface="微軟正黑體"/>
              </a:rPr>
              <a:t>b</a:t>
            </a:r>
            <a:r>
              <a:rPr sz="2000" spc="-5" dirty="0">
                <a:latin typeface="微軟正黑體"/>
                <a:cs typeface="微軟正黑體"/>
              </a:rPr>
              <a:t>ul</a:t>
            </a:r>
            <a:r>
              <a:rPr sz="2000" dirty="0">
                <a:latin typeface="微軟正黑體"/>
                <a:cs typeface="微軟正黑體"/>
              </a:rPr>
              <a:t>l</a:t>
            </a:r>
            <a:r>
              <a:rPr sz="2000" spc="-35" dirty="0">
                <a:latin typeface="微軟正黑體"/>
                <a:cs typeface="微軟正黑體"/>
              </a:rPr>
              <a:t> </a:t>
            </a:r>
            <a:r>
              <a:rPr sz="2000" spc="-5" dirty="0">
                <a:latin typeface="微軟正黑體"/>
                <a:cs typeface="微軟正黑體"/>
              </a:rPr>
              <a:t>mar</a:t>
            </a:r>
            <a:r>
              <a:rPr sz="2000" spc="-50" dirty="0">
                <a:latin typeface="微軟正黑體"/>
                <a:cs typeface="微軟正黑體"/>
              </a:rPr>
              <a:t>k</a:t>
            </a:r>
            <a:r>
              <a:rPr sz="2000" spc="-5" dirty="0">
                <a:latin typeface="微軟正黑體"/>
                <a:cs typeface="微軟正黑體"/>
              </a:rPr>
              <a:t>e</a:t>
            </a:r>
            <a:r>
              <a:rPr sz="2000" spc="5" dirty="0">
                <a:latin typeface="微軟正黑體"/>
                <a:cs typeface="微軟正黑體"/>
              </a:rPr>
              <a:t>t</a:t>
            </a:r>
            <a:r>
              <a:rPr sz="2000" dirty="0">
                <a:latin typeface="微軟正黑體"/>
                <a:cs typeface="微軟正黑體"/>
              </a:rPr>
              <a:t>:</a:t>
            </a:r>
            <a:r>
              <a:rPr sz="2000" spc="-15" dirty="0">
                <a:latin typeface="微軟正黑體"/>
                <a:cs typeface="微軟正黑體"/>
              </a:rPr>
              <a:t> </a:t>
            </a:r>
            <a:r>
              <a:rPr sz="2000" dirty="0">
                <a:latin typeface="微軟正黑體"/>
                <a:cs typeface="微軟正黑體"/>
              </a:rPr>
              <a:t>1,</a:t>
            </a:r>
            <a:r>
              <a:rPr sz="2000" spc="-5" dirty="0">
                <a:latin typeface="微軟正黑體"/>
                <a:cs typeface="微軟正黑體"/>
              </a:rPr>
              <a:t> bea</a:t>
            </a:r>
            <a:r>
              <a:rPr sz="2000" dirty="0">
                <a:latin typeface="微軟正黑體"/>
                <a:cs typeface="微軟正黑體"/>
              </a:rPr>
              <a:t>r </a:t>
            </a:r>
            <a:r>
              <a:rPr sz="2000" spc="-5" dirty="0">
                <a:latin typeface="微軟正黑體"/>
                <a:cs typeface="微軟正黑體"/>
              </a:rPr>
              <a:t>mar</a:t>
            </a:r>
            <a:r>
              <a:rPr sz="2000" spc="-50" dirty="0">
                <a:latin typeface="微軟正黑體"/>
                <a:cs typeface="微軟正黑體"/>
              </a:rPr>
              <a:t>k</a:t>
            </a:r>
            <a:r>
              <a:rPr sz="2000" spc="-5" dirty="0">
                <a:latin typeface="微軟正黑體"/>
                <a:cs typeface="微軟正黑體"/>
              </a:rPr>
              <a:t>e</a:t>
            </a:r>
            <a:r>
              <a:rPr sz="2000" spc="5" dirty="0">
                <a:latin typeface="微軟正黑體"/>
                <a:cs typeface="微軟正黑體"/>
              </a:rPr>
              <a:t>t</a:t>
            </a:r>
            <a:r>
              <a:rPr sz="2000" dirty="0">
                <a:latin typeface="微軟正黑體"/>
                <a:cs typeface="微軟正黑體"/>
              </a:rPr>
              <a:t>:</a:t>
            </a:r>
            <a:r>
              <a:rPr sz="2000" spc="-5" dirty="0">
                <a:latin typeface="微軟正黑體"/>
                <a:cs typeface="微軟正黑體"/>
              </a:rPr>
              <a:t> -</a:t>
            </a:r>
            <a:r>
              <a:rPr sz="2000" dirty="0">
                <a:latin typeface="微軟正黑體"/>
                <a:cs typeface="微軟正黑體"/>
              </a:rPr>
              <a:t>1)</a:t>
            </a:r>
            <a:endParaRPr sz="200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075091453"/>
                  </p:ext>
                </p:extLst>
              </p:nvPr>
            </p:nvGraphicFramePr>
            <p:xfrm>
              <a:off x="335360" y="925839"/>
              <a:ext cx="11713301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133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589167">
                    <a:tc>
                      <a:txBody>
                        <a:bodyPr/>
                        <a:lstStyle/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ReLU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max(0,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R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input; </a:t>
                          </a: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12;  </a:t>
                          </a: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708;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number of adopted hidden nodes;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adaptable within the training stage;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input node and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j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altLang="zh-TW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1, …, </a:t>
                          </a:r>
                          <a:r>
                            <a:rPr lang="en-GB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en-GB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lvl="0" indent="-24384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14:m>
                            <m:oMath xmlns:m="http://schemas.openxmlformats.org/officeDocument/2006/math">
                              <m:r>
                                <a:rPr lang="en-GB" altLang="zh-TW" sz="1800" b="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TW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bias value of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the weight between the </a:t>
                          </a:r>
                          <a:r>
                            <a:rPr lang="en-GB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GB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and the output node;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GB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GB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GB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 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o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zh-TW" sz="1800" b="1" i="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altLang="zh-TW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, </a:t>
                          </a:r>
                          <a:r>
                            <a:rPr lang="en-GB" altLang="zh-TW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W</a:t>
                          </a:r>
                          <a:r>
                            <a:rPr lang="en-GB" altLang="zh-TW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H</a:t>
                          </a:r>
                          <a:r>
                            <a:rPr lang="en-GB" sz="1800" b="0" baseline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}</a:t>
                          </a:r>
                          <a:r>
                            <a:rPr lang="en-GB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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…,</a:t>
                          </a:r>
                          <a:r>
                            <a:rPr lang="zh-TW" altLang="zh-TW" sz="1800" b="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r>
                            <a:rPr lang="en-US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: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8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is the activation value of </a:t>
                          </a: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</a:t>
                          </a:r>
                          <a:r>
                            <a:rPr lang="en-US" sz="1800" b="0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hidden node corresponding to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</a:pPr>
                          <a:r>
                            <a:rPr lang="en-US" sz="1800" b="0" i="1" dirty="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1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w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): the output value of SLFN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TW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264160" marR="93980" indent="-243840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:r>
                            <a:rPr lang="en-US" sz="1800" b="0" i="1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y</a:t>
                          </a:r>
                          <a:r>
                            <a:rPr lang="en-US" sz="1800" b="0" i="1" baseline="30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TW" altLang="en-US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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{-1, 1}</a:t>
                          </a:r>
                          <a:r>
                            <a:rPr lang="en-GB" altLang="zh-TW" sz="1800" b="0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TW" sz="1800" b="0" dirty="0">
                              <a:solidFill>
                                <a:schemeClr val="tx1"/>
                              </a:solidFill>
                              <a:effectLst/>
                              <a:sym typeface="Symbol"/>
                            </a:rPr>
                            <a:t>:</a:t>
                          </a:r>
                          <a:r>
                            <a:rPr lang="en-GB" altLang="zh-TW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the target output value corresponding to </a:t>
                          </a:r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effectLst/>
                            </a:rPr>
                            <a:t>x</a:t>
                          </a:r>
                          <a:r>
                            <a:rPr lang="en-US" sz="1800" b="0" i="1" baseline="30000" dirty="0">
                              <a:solidFill>
                                <a:schemeClr val="tx1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</a:p>
                        <a:p>
                          <a:pPr marL="0" marR="93980" indent="20638">
                            <a:spcAft>
                              <a:spcPts val="600"/>
                            </a:spcAft>
                            <a:tabLst>
                              <a:tab pos="50787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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f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1" smtClean="0">
                                    <a:solidFill>
                                      <a:schemeClr val="tx1"/>
                                    </a:solidFill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dirty="0" smtClean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altLang="zh-TW" sz="1800" b="0" dirty="0" smtClean="0">
                                    <a:solidFill>
                                      <a:schemeClr val="tx1"/>
                                    </a:solidFill>
                                    <a:sym typeface="Symbol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dirty="0" smtClean="0">
                                    <a:solidFill>
                                      <a:schemeClr val="tx1"/>
                                    </a:solidFill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b="0" i="1" baseline="30000" dirty="0" smtClean="0">
                                    <a:solidFill>
                                      <a:schemeClr val="tx1"/>
                                    </a:solidFill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075091453"/>
                  </p:ext>
                </p:extLst>
              </p:nvPr>
            </p:nvGraphicFramePr>
            <p:xfrm>
              <a:off x="335360" y="925839"/>
              <a:ext cx="11713301" cy="579564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71330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</a:tblGrid>
                  <a:tr h="57956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577" r="-52" b="-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88F7F115-0C32-4023-B85B-29C5209B8D62}"/>
              </a:ext>
            </a:extLst>
          </p:cNvPr>
          <p:cNvSpPr txBox="1"/>
          <p:nvPr/>
        </p:nvSpPr>
        <p:spPr>
          <a:xfrm>
            <a:off x="5502714" y="262944"/>
            <a:ext cx="2332628" cy="561690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Assumption: the adaptive network 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E0761406-C3A2-4D93-8074-3BE010D70C3A}"/>
              </a:ext>
            </a:extLst>
          </p:cNvPr>
          <p:cNvCxnSpPr>
            <a:cxnSpLocks/>
          </p:cNvCxnSpPr>
          <p:nvPr/>
        </p:nvCxnSpPr>
        <p:spPr>
          <a:xfrm>
            <a:off x="6192012" y="820304"/>
            <a:ext cx="96011" cy="880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CED9A10-5CB5-4F58-B42C-F223B8C0C4EE}"/>
              </a:ext>
            </a:extLst>
          </p:cNvPr>
          <p:cNvSpPr txBox="1"/>
          <p:nvPr/>
        </p:nvSpPr>
        <p:spPr>
          <a:xfrm>
            <a:off x="8883839" y="173584"/>
            <a:ext cx="3257728" cy="807911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The network setting:</a:t>
            </a:r>
            <a:endParaRPr lang="zh-TW" altLang="en-US" sz="1600" dirty="0">
              <a:solidFill>
                <a:prstClr val="black"/>
              </a:solidFill>
            </a:endParaRPr>
          </a:p>
          <a:p>
            <a:pPr defTabSz="514095">
              <a:defRPr/>
            </a:pPr>
            <a:r>
              <a:rPr lang="en-US" altLang="zh-TW" sz="1600" dirty="0">
                <a:solidFill>
                  <a:prstClr val="black"/>
                </a:solidFill>
              </a:rPr>
              <a:t>Two-layer nets / SLFN</a:t>
            </a:r>
            <a:r>
              <a:rPr lang="zh-TW" altLang="en-US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/ One-hidden-layer nets</a:t>
            </a:r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xmlns="" id="{E03DAA78-F1E5-4AC8-B23D-FAAB066E3290}"/>
              </a:ext>
            </a:extLst>
          </p:cNvPr>
          <p:cNvSpPr txBox="1">
            <a:spLocks/>
          </p:cNvSpPr>
          <p:nvPr/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/>
            <a:fld id="{3EB68C04-86CB-4EF9-90C4-B4D0FE69346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 algn="r"/>
              <a:t>3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9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5908408" y="1409718"/>
            <a:ext cx="5131441" cy="1465622"/>
            <a:chOff x="-262755" y="-65887"/>
            <a:chExt cx="7331881" cy="2876498"/>
          </a:xfrm>
        </p:grpSpPr>
        <p:sp>
          <p:nvSpPr>
            <p:cNvPr id="66" name="文字方塊 65"/>
            <p:cNvSpPr txBox="1"/>
            <p:nvPr/>
          </p:nvSpPr>
          <p:spPr>
            <a:xfrm>
              <a:off x="2147588" y="-65887"/>
              <a:ext cx="2581459" cy="6040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prstClr val="black"/>
                  </a:solidFill>
                </a:rPr>
                <a:t>The hidden layer:</a:t>
              </a:r>
              <a:endParaRPr lang="zh-TW" altLang="en-US" sz="20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r>
                                  <a:rPr lang="en-US" altLang="zh-TW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zh-TW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nary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TW" sz="1600" dirty="0">
                    <a:solidFill>
                      <a:prstClr val="black"/>
                    </a:solidFill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func>
                          <m:funcPr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6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TW" sz="1600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TW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zh-TW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6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8"/>
                  <a:ext cx="7331881" cy="2266853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/>
          <p:cNvSpPr/>
          <p:nvPr/>
        </p:nvSpPr>
        <p:spPr>
          <a:xfrm>
            <a:off x="834015" y="1410024"/>
            <a:ext cx="4420439" cy="690216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ts val="563"/>
              </a:spcBef>
              <a:spcAft>
                <a:spcPct val="0"/>
              </a:spcAft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31" name="矩形 30"/>
          <p:cNvSpPr/>
          <p:nvPr/>
        </p:nvSpPr>
        <p:spPr>
          <a:xfrm>
            <a:off x="834015" y="2105819"/>
            <a:ext cx="4420439" cy="698341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ts val="563"/>
              </a:spcBef>
              <a:spcAft>
                <a:spcPct val="0"/>
              </a:spcAft>
            </a:pPr>
            <a:r>
              <a:rPr lang="en-US" altLang="zh-TW" sz="1463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2144806" y="2185997"/>
                <a:ext cx="61216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02" y="2185997"/>
                <a:ext cx="459121" cy="457200"/>
              </a:xfrm>
              <a:prstGeom prst="ellipse">
                <a:avLst/>
              </a:prstGeom>
              <a:blipFill>
                <a:blip r:embed="rId5"/>
                <a:stretch>
                  <a:fillRect r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2845041" y="2197147"/>
                <a:ext cx="61216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8" y="2197147"/>
                <a:ext cx="459121" cy="457200"/>
              </a:xfrm>
              <a:prstGeom prst="ellipse">
                <a:avLst/>
              </a:prstGeom>
              <a:blipFill>
                <a:blip r:embed="rId6"/>
                <a:stretch>
                  <a:fillRect r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橢圓 34"/>
              <p:cNvSpPr/>
              <p:nvPr/>
            </p:nvSpPr>
            <p:spPr>
              <a:xfrm>
                <a:off x="3539555" y="2197147"/>
                <a:ext cx="61216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75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橢圓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64" y="2197147"/>
                <a:ext cx="459121" cy="457200"/>
              </a:xfrm>
              <a:prstGeom prst="ellipse">
                <a:avLst/>
              </a:prstGeom>
              <a:blipFill>
                <a:blip r:embed="rId7"/>
                <a:stretch>
                  <a:fillRect r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橢圓 35"/>
              <p:cNvSpPr/>
              <p:nvPr/>
            </p:nvSpPr>
            <p:spPr>
              <a:xfrm>
                <a:off x="4540788" y="2185997"/>
                <a:ext cx="612161" cy="457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75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橢圓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88" y="2185997"/>
                <a:ext cx="612161" cy="4572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3317674" y="1480369"/>
            <a:ext cx="612161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475" i="1" dirty="0">
                <a:solidFill>
                  <a:prstClr val="black"/>
                </a:solidFill>
              </a:rPr>
              <a:t>i</a:t>
            </a:r>
            <a:endParaRPr lang="zh-TW" altLang="en-US" sz="2475" i="1" dirty="0">
              <a:solidFill>
                <a:prstClr val="black"/>
              </a:solidFill>
            </a:endParaRPr>
          </a:p>
        </p:txBody>
      </p:sp>
      <p:cxnSp>
        <p:nvCxnSpPr>
          <p:cNvPr id="40" name="直線接點 39"/>
          <p:cNvCxnSpPr>
            <a:stCxn id="33" idx="0"/>
            <a:endCxn id="37" idx="4"/>
          </p:cNvCxnSpPr>
          <p:nvPr/>
        </p:nvCxnSpPr>
        <p:spPr>
          <a:xfrm flipV="1">
            <a:off x="2450843" y="1937575"/>
            <a:ext cx="1172911" cy="2484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  <a:endCxn id="37" idx="4"/>
          </p:cNvCxnSpPr>
          <p:nvPr/>
        </p:nvCxnSpPr>
        <p:spPr>
          <a:xfrm flipV="1">
            <a:off x="3151140" y="1937747"/>
            <a:ext cx="472639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047959" y="2135191"/>
            <a:ext cx="4732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25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…</a:t>
            </a:r>
            <a:endParaRPr lang="zh-TW" altLang="en-US" sz="225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cxnSp>
        <p:nvCxnSpPr>
          <p:cNvPr id="62" name="直線單箭頭接點 61"/>
          <p:cNvCxnSpPr>
            <a:stCxn id="35" idx="0"/>
            <a:endCxn id="37" idx="4"/>
          </p:cNvCxnSpPr>
          <p:nvPr/>
        </p:nvCxnSpPr>
        <p:spPr>
          <a:xfrm flipH="1" flipV="1">
            <a:off x="3623749" y="1937747"/>
            <a:ext cx="221851" cy="2595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36" idx="0"/>
            <a:endCxn id="37" idx="4"/>
          </p:cNvCxnSpPr>
          <p:nvPr/>
        </p:nvCxnSpPr>
        <p:spPr>
          <a:xfrm flipH="1" flipV="1">
            <a:off x="3623755" y="1937575"/>
            <a:ext cx="1222764" cy="24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3"/>
          <p:cNvSpPr txBox="1">
            <a:spLocks/>
          </p:cNvSpPr>
          <p:nvPr/>
        </p:nvSpPr>
        <p:spPr>
          <a:xfrm>
            <a:off x="0" y="365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400" dirty="0">
                <a:solidFill>
                  <a:prstClr val="black"/>
                </a:solidFill>
              </a:rPr>
              <a:t>Forward operation</a:t>
            </a:r>
            <a:endParaRPr lang="zh-TW" altLang="en-US" sz="4400" dirty="0">
              <a:solidFill>
                <a:prstClr val="black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xmlns="" id="{0E43E0B7-06E0-4829-B222-9DAFD236240F}"/>
              </a:ext>
            </a:extLst>
          </p:cNvPr>
          <p:cNvGrpSpPr/>
          <p:nvPr/>
        </p:nvGrpSpPr>
        <p:grpSpPr>
          <a:xfrm>
            <a:off x="6058855" y="3263593"/>
            <a:ext cx="5112660" cy="1502580"/>
            <a:chOff x="-262755" y="64807"/>
            <a:chExt cx="5478785" cy="2211779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63167823-5A00-40BF-87D3-D044A3F60710}"/>
                </a:ext>
              </a:extLst>
            </p:cNvPr>
            <p:cNvSpPr txBox="1"/>
            <p:nvPr/>
          </p:nvSpPr>
          <p:spPr>
            <a:xfrm>
              <a:off x="1090746" y="64807"/>
              <a:ext cx="2014700" cy="475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2100" dirty="0">
                  <a:solidFill>
                    <a:prstClr val="black"/>
                  </a:solidFill>
                </a:rPr>
                <a:t>The output layer:</a:t>
              </a:r>
              <a:endParaRPr lang="zh-TW" altLang="en-US" sz="21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xmlns="" id="{3A9EDE24-EC33-4E83-8CBC-74CBF36D1415}"/>
                    </a:ext>
                  </a:extLst>
                </p:cNvPr>
                <p:cNvSpPr txBox="1"/>
                <p:nvPr/>
              </p:nvSpPr>
              <p:spPr>
                <a:xfrm>
                  <a:off x="-262755" y="543759"/>
                  <a:ext cx="5478785" cy="173282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≡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altLang="zh-TW" dirty="0">
                    <a:solidFill>
                      <a:prstClr val="black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en-US" altLang="zh-TW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altLang="zh-TW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A9EDE24-EC33-4E83-8CBC-74CBF36D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755" y="543759"/>
                  <a:ext cx="5478785" cy="1732827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05C9F45-FDD4-43E0-9A30-D5FA081F99A1}"/>
              </a:ext>
            </a:extLst>
          </p:cNvPr>
          <p:cNvSpPr/>
          <p:nvPr/>
        </p:nvSpPr>
        <p:spPr>
          <a:xfrm>
            <a:off x="462840" y="3094398"/>
            <a:ext cx="5376597" cy="83213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5AA101C-B1C3-4757-B7BD-DDCB633C5D8C}"/>
              </a:ext>
            </a:extLst>
          </p:cNvPr>
          <p:cNvSpPr/>
          <p:nvPr/>
        </p:nvSpPr>
        <p:spPr>
          <a:xfrm>
            <a:off x="462840" y="3913152"/>
            <a:ext cx="5376597" cy="920288"/>
          </a:xfrm>
          <a:prstGeom prst="rect">
            <a:avLst/>
          </a:prstGeom>
          <a:solidFill>
            <a:srgbClr val="FCC818">
              <a:alpha val="29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</a:pPr>
            <a:r>
              <a:rPr lang="en-US" altLang="zh-TW" sz="195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xmlns="" id="{DDA4EADE-0181-461D-8BCA-EC9A4834C390}"/>
              </a:ext>
            </a:extLst>
          </p:cNvPr>
          <p:cNvSpPr/>
          <p:nvPr/>
        </p:nvSpPr>
        <p:spPr>
          <a:xfrm>
            <a:off x="2593559" y="4066410"/>
            <a:ext cx="816215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xmlns="" id="{F926C210-8555-446A-B655-E92FBD38FB31}"/>
              </a:ext>
            </a:extLst>
          </p:cNvPr>
          <p:cNvSpPr/>
          <p:nvPr/>
        </p:nvSpPr>
        <p:spPr>
          <a:xfrm>
            <a:off x="3553956" y="4066410"/>
            <a:ext cx="816215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300" dirty="0">
                <a:solidFill>
                  <a:prstClr val="black"/>
                </a:solidFill>
              </a:rPr>
              <a:t>2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xmlns="" id="{8C0585A1-A84C-4E64-BB0F-A9994A604BFA}"/>
              </a:ext>
            </a:extLst>
          </p:cNvPr>
          <p:cNvSpPr/>
          <p:nvPr/>
        </p:nvSpPr>
        <p:spPr>
          <a:xfrm>
            <a:off x="4880189" y="4066410"/>
            <a:ext cx="816215" cy="609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300" i="1" dirty="0">
                <a:solidFill>
                  <a:prstClr val="black"/>
                </a:solidFill>
              </a:rPr>
              <a:t>p</a:t>
            </a:r>
            <a:endParaRPr lang="zh-TW" altLang="en-US" sz="3300" i="1" dirty="0">
              <a:solidFill>
                <a:prstClr val="black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DFFDB881-52CF-4019-A390-61D15AE6B2DB}"/>
              </a:ext>
            </a:extLst>
          </p:cNvPr>
          <p:cNvSpPr txBox="1"/>
          <p:nvPr/>
        </p:nvSpPr>
        <p:spPr>
          <a:xfrm>
            <a:off x="4286145" y="39778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0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…</a:t>
            </a:r>
            <a:endParaRPr lang="zh-TW" altLang="en-US" sz="30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xmlns="" id="{81F46AC4-C663-41E2-9A83-4A6FCA0E1319}"/>
              </a:ext>
            </a:extLst>
          </p:cNvPr>
          <p:cNvSpPr/>
          <p:nvPr/>
        </p:nvSpPr>
        <p:spPr>
          <a:xfrm>
            <a:off x="3723107" y="3186750"/>
            <a:ext cx="816215" cy="609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300" dirty="0">
                <a:solidFill>
                  <a:prstClr val="black"/>
                </a:solidFill>
              </a:rPr>
              <a:t>1</a:t>
            </a:r>
            <a:endParaRPr lang="zh-TW" altLang="en-US" sz="3300" dirty="0">
              <a:solidFill>
                <a:prstClr val="black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9B53605F-7685-49F8-ACFD-3C438489F589}"/>
              </a:ext>
            </a:extLst>
          </p:cNvPr>
          <p:cNvCxnSpPr>
            <a:stCxn id="47" idx="0"/>
            <a:endCxn id="49" idx="4"/>
          </p:cNvCxnSpPr>
          <p:nvPr/>
        </p:nvCxnSpPr>
        <p:spPr>
          <a:xfrm flipH="1" flipV="1">
            <a:off x="4131221" y="3796350"/>
            <a:ext cx="1157087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91131A52-9C47-403D-A8A6-15157350642F}"/>
              </a:ext>
            </a:extLst>
          </p:cNvPr>
          <p:cNvCxnSpPr>
            <a:stCxn id="46" idx="0"/>
            <a:endCxn id="49" idx="4"/>
          </p:cNvCxnSpPr>
          <p:nvPr/>
        </p:nvCxnSpPr>
        <p:spPr>
          <a:xfrm flipV="1">
            <a:off x="3962023" y="3796350"/>
            <a:ext cx="169160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xmlns="" id="{4605186C-2448-45EC-ADA3-0F7A1171B5F7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V="1">
            <a:off x="3001330" y="3796350"/>
            <a:ext cx="1129871" cy="270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id="{5D020A7E-6740-4DBA-A332-B04D24EE94D2}"/>
                  </a:ext>
                </a:extLst>
              </p:cNvPr>
              <p:cNvSpPr txBox="1"/>
              <p:nvPr/>
            </p:nvSpPr>
            <p:spPr>
              <a:xfrm>
                <a:off x="452765" y="4933298"/>
                <a:ext cx="9675683" cy="15626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64160" marR="93980" indent="-243840"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loss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;</m:t>
                      </m:r>
                    </m:oMath>
                  </m:oMathPara>
                </a14:m>
                <a:endParaRPr lang="en-US" altLang="zh-TW" sz="1600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  <a:p>
                <a:pPr marR="93980" indent="20638">
                  <a:spcAft>
                    <a:spcPts val="600"/>
                  </a:spcAft>
                  <a:tabLst>
                    <a:tab pos="507873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TW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 panose="05050102010706020507" pitchFamily="18" charset="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16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zh-TW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 </m:t>
                      </m:r>
                      <m:f>
                        <m:f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TW" sz="1600" b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TW" sz="16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+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/>
                        </a:rPr>
                        <m:t>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6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p>
                          <m:r>
                            <a:rPr lang="en-US" altLang="zh-TW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loss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with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regularization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term</m:t>
                      </m:r>
                      <m:r>
                        <m:rPr>
                          <m:nor/>
                        </m:rPr>
                        <a:rPr lang="en-US" altLang="zh-TW" sz="1600" dirty="0">
                          <a:solidFill>
                            <a:prstClr val="black"/>
                          </a:solidFill>
                          <a:latin typeface="Arial" charset="0"/>
                          <a:ea typeface="宋体" pitchFamily="2" charset="-122"/>
                        </a:rPr>
                        <m:t>.</m:t>
                      </m:r>
                    </m:oMath>
                  </m:oMathPara>
                </a14:m>
                <a:endParaRPr lang="zh-TW" altLang="zh-TW" sz="16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D020A7E-6740-4DBA-A332-B04D24EE9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4" y="4933293"/>
                <a:ext cx="7256762" cy="1562697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47D599C3-655E-4063-A1FA-4A3B4CD44BB5}"/>
              </a:ext>
            </a:extLst>
          </p:cNvPr>
          <p:cNvSpPr txBox="1"/>
          <p:nvPr/>
        </p:nvSpPr>
        <p:spPr>
          <a:xfrm>
            <a:off x="8304249" y="173586"/>
            <a:ext cx="3744417" cy="315469"/>
          </a:xfrm>
          <a:prstGeom prst="rect">
            <a:avLst/>
          </a:prstGeom>
          <a:solidFill>
            <a:srgbClr val="F48D86"/>
          </a:solidFill>
        </p:spPr>
        <p:txBody>
          <a:bodyPr wrap="square" lIns="68552" tIns="34289" rIns="68552" bIns="34289" rtlCol="0">
            <a:spAutoFit/>
          </a:bodyPr>
          <a:lstStyle/>
          <a:p>
            <a:pPr defTabSz="5140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prstClr val="black"/>
                </a:solidFill>
                <a:latin typeface="Arial" charset="0"/>
                <a:ea typeface="宋体" pitchFamily="2" charset="-122"/>
              </a:rPr>
              <a:t>The forward operation setting</a:t>
            </a:r>
            <a:endParaRPr lang="zh-TW" altLang="en-US" sz="1600" dirty="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8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80492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The learning goal</a:t>
            </a:r>
            <a:r>
              <a:rPr lang="zh-TW" altLang="en-US" b="1" dirty="0"/>
              <a:t> </a:t>
            </a:r>
            <a:r>
              <a:rPr lang="en-US" altLang="zh-TW" b="1" dirty="0"/>
              <a:t>of the </a:t>
            </a:r>
            <a:r>
              <a:rPr lang="en-US" altLang="zh-TW" b="1" i="1" dirty="0"/>
              <a:t>n</a:t>
            </a:r>
            <a:r>
              <a:rPr lang="en-US" altLang="zh-TW" b="1" baseline="30000" dirty="0"/>
              <a:t>th</a:t>
            </a:r>
            <a:r>
              <a:rPr lang="en-US" altLang="zh-TW" b="1" dirty="0"/>
              <a:t> stage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 err="1"/>
              <a:t>SeC</a:t>
            </a:r>
            <a:endParaRPr lang="zh-TW" altLang="en-US" b="1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xmlns="" id="{6EAF93E0-325E-4ECC-8C85-F2E09ED4A3DE}"/>
              </a:ext>
            </a:extLst>
          </p:cNvPr>
          <p:cNvGrpSpPr/>
          <p:nvPr/>
        </p:nvGrpSpPr>
        <p:grpSpPr>
          <a:xfrm>
            <a:off x="1557397" y="3191804"/>
            <a:ext cx="4315008" cy="1037341"/>
            <a:chOff x="1193369" y="3602649"/>
            <a:chExt cx="3236256" cy="1037341"/>
          </a:xfrm>
        </p:grpSpPr>
        <p:cxnSp>
          <p:nvCxnSpPr>
            <p:cNvPr id="92" name="直線單箭頭接點 5">
              <a:extLst>
                <a:ext uri="{FF2B5EF4-FFF2-40B4-BE49-F238E27FC236}">
                  <a16:creationId xmlns:a16="http://schemas.microsoft.com/office/drawing/2014/main" xmlns="" id="{35BE08A9-E8F4-4C7A-951D-9C667F6F14A4}"/>
                </a:ext>
              </a:extLst>
            </p:cNvPr>
            <p:cNvCxnSpPr/>
            <p:nvPr/>
          </p:nvCxnSpPr>
          <p:spPr>
            <a:xfrm>
              <a:off x="1193369" y="4393769"/>
              <a:ext cx="2967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xmlns="" id="{A5AEFE6A-84C3-4457-8F45-5B418E36D610}"/>
                </a:ext>
              </a:extLst>
            </p:cNvPr>
            <p:cNvSpPr txBox="1"/>
            <p:nvPr/>
          </p:nvSpPr>
          <p:spPr>
            <a:xfrm>
              <a:off x="3719593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xmlns="" id="{0688C7D6-D115-4615-9C60-F6CB53DBB539}"/>
                </a:ext>
              </a:extLst>
            </p:cNvPr>
            <p:cNvSpPr txBox="1"/>
            <p:nvPr/>
          </p:nvSpPr>
          <p:spPr>
            <a:xfrm>
              <a:off x="2739241" y="4095996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xmlns="" id="{E87B21C5-7953-4904-A3B8-A46144F82D42}"/>
                </a:ext>
              </a:extLst>
            </p:cNvPr>
            <p:cNvSpPr txBox="1"/>
            <p:nvPr/>
          </p:nvSpPr>
          <p:spPr>
            <a:xfrm>
              <a:off x="3325678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xmlns="" id="{B40B0341-33FE-446B-B1D2-19833B153201}"/>
                </a:ext>
              </a:extLst>
            </p:cNvPr>
            <p:cNvSpPr txBox="1"/>
            <p:nvPr/>
          </p:nvSpPr>
          <p:spPr>
            <a:xfrm>
              <a:off x="3478078" y="4101163"/>
              <a:ext cx="2731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xmlns="" id="{55B92F98-66CD-45CC-9CA3-85FD1D546A65}"/>
                </a:ext>
              </a:extLst>
            </p:cNvPr>
            <p:cNvSpPr txBox="1"/>
            <p:nvPr/>
          </p:nvSpPr>
          <p:spPr>
            <a:xfrm>
              <a:off x="1883283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xmlns="" id="{67D4BB16-D013-4113-823B-03D797137298}"/>
                </a:ext>
              </a:extLst>
            </p:cNvPr>
            <p:cNvSpPr txBox="1"/>
            <p:nvPr/>
          </p:nvSpPr>
          <p:spPr>
            <a:xfrm>
              <a:off x="2276047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xmlns="" id="{6DB9D560-1875-4F7F-A7FE-7BD63572EA82}"/>
                </a:ext>
              </a:extLst>
            </p:cNvPr>
            <p:cNvSpPr txBox="1"/>
            <p:nvPr/>
          </p:nvSpPr>
          <p:spPr>
            <a:xfrm>
              <a:off x="2490422" y="4101883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xmlns="" id="{1635DD29-7FBD-4E90-9A16-C1473219ACCE}"/>
                </a:ext>
              </a:extLst>
            </p:cNvPr>
            <p:cNvSpPr txBox="1"/>
            <p:nvPr/>
          </p:nvSpPr>
          <p:spPr>
            <a:xfrm>
              <a:off x="1426248" y="4095996"/>
              <a:ext cx="28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弧形接點 18">
              <a:extLst>
                <a:ext uri="{FF2B5EF4-FFF2-40B4-BE49-F238E27FC236}">
                  <a16:creationId xmlns:a16="http://schemas.microsoft.com/office/drawing/2014/main" xmlns="" id="{7CE69C8D-CC2D-457D-96AC-DEA7B0AC2E85}"/>
                </a:ext>
              </a:extLst>
            </p:cNvPr>
            <p:cNvCxnSpPr/>
            <p:nvPr/>
          </p:nvCxnSpPr>
          <p:spPr>
            <a:xfrm rot="16200000" flipH="1">
              <a:off x="2349828" y="3951220"/>
              <a:ext cx="464020" cy="1970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弧形接點 20">
              <a:extLst>
                <a:ext uri="{FF2B5EF4-FFF2-40B4-BE49-F238E27FC236}">
                  <a16:creationId xmlns:a16="http://schemas.microsoft.com/office/drawing/2014/main" xmlns="" id="{95F0B788-89B3-4BC2-927E-04D22AA1AF1C}"/>
                </a:ext>
              </a:extLst>
            </p:cNvPr>
            <p:cNvCxnSpPr/>
            <p:nvPr/>
          </p:nvCxnSpPr>
          <p:spPr>
            <a:xfrm rot="5400000">
              <a:off x="2792022" y="3962971"/>
              <a:ext cx="420727" cy="2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xmlns="" id="{B68BE458-9D59-4140-8E6D-7EAE5500EB1D}"/>
                    </a:ext>
                  </a:extLst>
                </p:cNvPr>
                <p:cNvSpPr/>
                <p:nvPr/>
              </p:nvSpPr>
              <p:spPr>
                <a:xfrm>
                  <a:off x="2910492" y="3602649"/>
                  <a:ext cx="2455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TW" sz="1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68BE458-9D59-4140-8E6D-7EAE5500E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492" y="3602649"/>
                  <a:ext cx="2455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="" id="{C9803110-B5AA-4049-9C87-5DFDCEAB6EA9}"/>
                    </a:ext>
                  </a:extLst>
                </p:cNvPr>
                <p:cNvSpPr/>
                <p:nvPr/>
              </p:nvSpPr>
              <p:spPr>
                <a:xfrm>
                  <a:off x="2307044" y="3602649"/>
                  <a:ext cx="25439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l-GR" sz="1400" i="1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9803110-B5AA-4049-9C87-5DFDCEAB6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044" y="3602649"/>
                  <a:ext cx="254396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xmlns="" id="{F88A0DD2-C685-4907-89F5-83CAFB1E5A24}"/>
                    </a:ext>
                  </a:extLst>
                </p:cNvPr>
                <p:cNvSpPr/>
                <p:nvPr/>
              </p:nvSpPr>
              <p:spPr>
                <a:xfrm>
                  <a:off x="3963776" y="4393769"/>
                  <a:ext cx="46584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1000" i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TW" sz="1000" dirty="0"/>
                          <m:t>(</m:t>
                        </m:r>
                        <m:sSup>
                          <m:sSupPr>
                            <m:ctrlPr>
                              <a:rPr lang="en-US" altLang="zh-TW" sz="105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0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0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0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m:rPr>
                            <m:nor/>
                          </m:rPr>
                          <a:rPr lang="en-US" altLang="zh-TW" sz="1000" dirty="0"/>
                          <m:t>)</m:t>
                        </m:r>
                      </m:oMath>
                    </m:oMathPara>
                  </a14:m>
                  <a:endParaRPr kumimoji="0" lang="zh-TW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8A0DD2-C685-4907-89F5-83CAFB1E5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6" y="4393769"/>
                  <a:ext cx="465849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投影片編號版面配置區 1">
            <a:extLst>
              <a:ext uri="{FF2B5EF4-FFF2-40B4-BE49-F238E27FC236}">
                <a16:creationId xmlns:a16="http://schemas.microsoft.com/office/drawing/2014/main" xmlns="" id="{2333244F-6DEB-439D-A488-830636CC2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8"/>
            <a:ext cx="2844800" cy="215444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53D4C-BAB3-4B9B-8424-81F8FA0B314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728D38B8-9A99-454C-B0C4-2C205A3B8143}"/>
                  </a:ext>
                </a:extLst>
              </p:cNvPr>
              <p:cNvSpPr txBox="1"/>
              <p:nvPr/>
            </p:nvSpPr>
            <p:spPr>
              <a:xfrm>
                <a:off x="2263630" y="2000810"/>
                <a:ext cx="3300441" cy="461661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rPr>
                  <a:t>x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/>
                      <m:t>f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28D38B8-9A99-454C-B0C4-2C205A3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30" y="2000810"/>
                <a:ext cx="3300441" cy="461661"/>
              </a:xfrm>
              <a:prstGeom prst="rect">
                <a:avLst/>
              </a:prstGeom>
              <a:blipFill>
                <a:blip r:embed="rId8"/>
                <a:stretch>
                  <a:fillRect l="-27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A2E62448-3CA3-6047-BFEC-444956323D86}"/>
                  </a:ext>
                </a:extLst>
              </p:cNvPr>
              <p:cNvSpPr txBox="1"/>
              <p:nvPr/>
            </p:nvSpPr>
            <p:spPr>
              <a:xfrm>
                <a:off x="2232323" y="2517937"/>
                <a:ext cx="3307561" cy="461661"/>
              </a:xfrm>
              <a:prstGeom prst="rect">
                <a:avLst/>
              </a:prstGeom>
              <a:noFill/>
            </p:spPr>
            <p:txBody>
              <a:bodyPr wrap="square" lIns="91436" tIns="45718" rIns="91436" bIns="45718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/>
                      <m:t>f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a:rPr lang="en-US" altLang="zh-TW" sz="2400" b="0" i="0" dirty="0" smtClean="0">
                        <a:latin typeface="Cambria Math"/>
                      </a:rPr>
                      <m:t> </m:t>
                    </m:r>
                    <m:r>
                      <a:rPr lang="en-US" altLang="zh-TW" sz="240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2E62448-3CA3-6047-BFEC-444956323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23" y="2517937"/>
                <a:ext cx="3307561" cy="461661"/>
              </a:xfrm>
              <a:prstGeom prst="rect">
                <a:avLst/>
              </a:prstGeom>
              <a:blipFill>
                <a:blip r:embed="rId9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4769753A-2B32-214B-B019-68BC2F7AC6AB}"/>
                  </a:ext>
                </a:extLst>
              </p:cNvPr>
              <p:cNvSpPr/>
              <p:nvPr/>
            </p:nvSpPr>
            <p:spPr>
              <a:xfrm>
                <a:off x="2214191" y="1491240"/>
                <a:ext cx="8530009" cy="502024"/>
              </a:xfrm>
              <a:prstGeom prst="rect">
                <a:avLst/>
              </a:prstGeom>
            </p:spPr>
            <p:txBody>
              <a:bodyPr wrap="square" lIns="121885" tIns="60942" rIns="121885" bIns="60942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i="1" kern="10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 kern="100">
                            <a:latin typeface="Cambria Math"/>
                          </a:rPr>
                          <m:t>𝑦</m:t>
                        </m:r>
                      </m:e>
                      <m:sub/>
                      <m:sup>
                        <m:r>
                          <a:rPr lang="en-GB" altLang="zh-TW" sz="24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);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 kern="100">
                            <a:latin typeface="Cambria Math"/>
                          </a:rPr>
                          <m:t>𝑦</m:t>
                        </m:r>
                      </m:e>
                      <m:sub/>
                      <m:sup>
                        <m:r>
                          <a:rPr lang="en-GB" altLang="zh-TW" sz="2400" i="1" kern="10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  <a:sym typeface="Symbol" pitchFamily="2" charset="2"/>
                  </a:rPr>
                  <a:t>= -1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∀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𝑐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(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);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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altLang="zh-TW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</a:t>
                </a:r>
                <a:r>
                  <a:rPr lang="en-US" altLang="zh-TW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4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)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769753A-2B32-214B-B019-68BC2F7A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91" y="1491240"/>
                <a:ext cx="8530009" cy="502024"/>
              </a:xfrm>
              <a:prstGeom prst="rect">
                <a:avLst/>
              </a:prstGeom>
              <a:blipFill>
                <a:blip r:embed="rId10"/>
                <a:stretch>
                  <a:fillRect t="-8537" b="-23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D0917133-06DC-4125-8E0C-C530DFC6122B}"/>
                  </a:ext>
                </a:extLst>
              </p:cNvPr>
              <p:cNvSpPr txBox="1"/>
              <p:nvPr/>
            </p:nvSpPr>
            <p:spPr>
              <a:xfrm>
                <a:off x="6504060" y="3181167"/>
                <a:ext cx="4114799" cy="15311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𝛼</m:t>
                      </m:r>
                      <m:r>
                        <a:rPr lang="en-US" altLang="zh-TW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i="1"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i="1" dirty="0"/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dirty="0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dirty="0"/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𝛽</m:t>
                      </m:r>
                      <m:r>
                        <a:rPr lang="en-US" altLang="zh-TW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i="1"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i="1" dirty="0"/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dirty="0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dirty="0"/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−10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917133-06DC-4125-8E0C-C530DFC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060" y="3181167"/>
                <a:ext cx="4114799" cy="15311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87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3" y="286604"/>
                <a:ext cx="11041227" cy="11638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3600" b="1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600" i="1" dirty="0"/>
                      <m:t>f</m:t>
                    </m:r>
                    <m:r>
                      <m:rPr>
                        <m:nor/>
                      </m:rPr>
                      <a:rPr lang="en-US" altLang="zh-TW" sz="3600" dirty="0"/>
                      <m:t>(</m:t>
                    </m:r>
                    <m:r>
                      <m:rPr>
                        <m:nor/>
                      </m:rPr>
                      <a:rPr lang="en-US" altLang="zh-TW" sz="3600" b="1" dirty="0"/>
                      <m:t>x</m:t>
                    </m:r>
                    <m:r>
                      <m:rPr>
                        <m:nor/>
                      </m:rPr>
                      <a:rPr lang="en-US" altLang="zh-TW" sz="36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3600" dirty="0"/>
                      <m:t>,</m:t>
                    </m:r>
                    <m:r>
                      <m:rPr>
                        <m:nor/>
                      </m:rPr>
                      <a:rPr lang="en-US" altLang="zh-TW" sz="3600"/>
                      <m:t> </m:t>
                    </m:r>
                    <m:r>
                      <m:rPr>
                        <m:nor/>
                      </m:rPr>
                      <a:rPr lang="en-US" altLang="zh-TW" sz="3600" b="1"/>
                      <m:t>w</m:t>
                    </m:r>
                    <m:r>
                      <m:rPr>
                        <m:nor/>
                      </m:rPr>
                      <a:rPr lang="en-US" altLang="zh-TW" sz="3600" dirty="0"/>
                      <m:t>)</m:t>
                    </m:r>
                  </m:oMath>
                </a14:m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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c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3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 I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sz="3600" i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n</a:t>
                </a:r>
                <a:r>
                  <a:rPr lang="en-US" altLang="zh-TW" sz="3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)}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3" y="286604"/>
                <a:ext cx="11041227" cy="1163825"/>
              </a:xfrm>
              <a:blipFill rotWithShape="1">
                <a:blip r:embed="rId2"/>
                <a:stretch>
                  <a:fillRect t="-12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39351" y="1412776"/>
                <a:ext cx="11713301" cy="511256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355600" indent="-3556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stage with the training data 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𝐱</m:t>
                        </m:r>
                      </m:e>
                      <m: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800" b="0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 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}, we look for an acceptable SLFN, in which the </a:t>
                </a:r>
                <a:r>
                  <a:rPr lang="en-US" altLang="zh-TW" sz="28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i="1" dirty="0"/>
                      <m:t>f</m:t>
                    </m:r>
                    <m:r>
                      <m:rPr>
                        <m:nor/>
                      </m:rPr>
                      <a:rPr lang="en-US" altLang="zh-TW" sz="2800" dirty="0"/>
                      <m:t>(</m:t>
                    </m:r>
                    <m:r>
                      <m:rPr>
                        <m:nor/>
                      </m:rPr>
                      <a:rPr lang="en-US" altLang="zh-TW" sz="2800" b="1" dirty="0"/>
                      <m:t>x</m:t>
                    </m:r>
                    <m:r>
                      <m:rPr>
                        <m:nor/>
                      </m:rPr>
                      <a:rPr lang="en-US" altLang="zh-TW" sz="28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2800" dirty="0"/>
                      <m:t>,</m:t>
                    </m:r>
                    <m:r>
                      <m:rPr>
                        <m:nor/>
                      </m:rPr>
                      <a:rPr lang="en-US" altLang="zh-TW" sz="2800"/>
                      <m:t> </m:t>
                    </m:r>
                    <m:r>
                      <m:rPr>
                        <m:nor/>
                      </m:rPr>
                      <a:rPr lang="en-US" altLang="zh-TW" sz="2800" b="1"/>
                      <m:t>w</m:t>
                    </m:r>
                    <m:r>
                      <m:rPr>
                        <m:nor/>
                      </m:rPr>
                      <a:rPr lang="en-US" altLang="zh-TW" sz="2800" dirty="0"/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: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TW" sz="2800" b="0" i="0" dirty="0" smtClean="0">
                        <a:latin typeface="Cambria Math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 is true.</a:t>
                </a:r>
              </a:p>
              <a:p>
                <a:pPr marL="355600" indent="-3556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800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i="1" dirty="0"/>
                      <m:t>f</m:t>
                    </m:r>
                    <m:r>
                      <m:rPr>
                        <m:nor/>
                      </m:rPr>
                      <a:rPr lang="en-US" altLang="zh-TW" sz="2800" dirty="0"/>
                      <m:t>(</m:t>
                    </m:r>
                    <m:r>
                      <m:rPr>
                        <m:nor/>
                      </m:rPr>
                      <a:rPr lang="en-US" altLang="zh-TW" sz="2800" b="1" dirty="0"/>
                      <m:t>x</m:t>
                    </m:r>
                    <m:r>
                      <m:rPr>
                        <m:nor/>
                      </m:rPr>
                      <a:rPr lang="en-US" altLang="zh-TW" sz="2800" i="1" baseline="30000" dirty="0"/>
                      <m:t>c</m:t>
                    </m:r>
                    <m:r>
                      <m:rPr>
                        <m:nor/>
                      </m:rPr>
                      <a:rPr lang="en-US" altLang="zh-TW" sz="2800" dirty="0"/>
                      <m:t>,</m:t>
                    </m:r>
                    <m:r>
                      <m:rPr>
                        <m:nor/>
                      </m:rPr>
                      <a:rPr lang="en-US" altLang="zh-TW" sz="2800"/>
                      <m:t> </m:t>
                    </m:r>
                    <m:r>
                      <m:rPr>
                        <m:nor/>
                      </m:rPr>
                      <a:rPr lang="en-US" altLang="zh-TW" sz="2800" b="1"/>
                      <m:t>w</m:t>
                    </m:r>
                    <m:r>
                      <m:rPr>
                        <m:nor/>
                      </m:rPr>
                      <a:rPr lang="en-US" altLang="zh-TW" sz="2800" dirty="0"/>
                      <m:t>)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: </m:t>
                    </m:r>
                    <m:r>
                      <m:rPr>
                        <m:nor/>
                      </m:rPr>
                      <a:rPr lang="en-US" altLang="zh-TW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zh-TW" sz="2800" dirty="0">
                        <a:latin typeface="Cambria Math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𝑐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∈</m:t>
                    </m:r>
                    <m:r>
                      <a:rPr lang="en-US" altLang="zh-TW" sz="2800">
                        <a:latin typeface="Cambria Math"/>
                        <a:ea typeface="微軟正黑體" panose="020B0604030504040204" pitchFamily="34" charset="-120"/>
                      </a:rPr>
                      <m:t>𝐈</m:t>
                    </m:r>
                    <m:d>
                      <m:dPr>
                        <m:ctrlPr>
                          <a:rPr lang="en-US" altLang="zh-TW" sz="2800" i="1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/>
                            <a:ea typeface="微軟正黑體" panose="020B06040305040402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2800" dirty="0"/>
                  <a:t> is true if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𝛼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𝛽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where</a:t>
                </a:r>
              </a:p>
              <a:p>
                <a:pPr marL="357188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𝛼</m:t>
                      </m:r>
                      <m:r>
                        <a:rPr lang="en-US" altLang="zh-TW" sz="24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i="1" dirty="0"/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and</m:t>
                      </m:r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357188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𝛽</m:t>
                      </m:r>
                      <m:r>
                        <a:rPr lang="en-US" altLang="zh-TW" sz="240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ϵ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i="1" dirty="0"/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b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  <m:r>
                                      <a:rPr lang="en-US" altLang="zh-TW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b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/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un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−10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if</m:t>
                                </m:r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empty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39351" y="1412776"/>
                <a:ext cx="11713301" cy="5112568"/>
              </a:xfrm>
              <a:prstGeom prst="rect">
                <a:avLst/>
              </a:prstGeom>
              <a:blipFill>
                <a:blip r:embed="rId3"/>
                <a:stretch>
                  <a:fillRect l="-1665" t="-1671" r="-22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5"/>
            <a:ext cx="2844800" cy="276999"/>
          </a:xfrm>
          <a:prstGeom prst="rect">
            <a:avLst/>
          </a:prstGeom>
        </p:spPr>
        <p:txBody>
          <a:bodyPr/>
          <a:lstStyle/>
          <a:p>
            <a:fld id="{7DA5BB43-2D9E-4429-9C13-6D602987847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89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8E55CF-ACC6-4B29-9722-046D1A48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-101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classification inferencing module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6140E4D-18A3-45BB-9559-F7B737ED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B68C04-86CB-4EF9-90C4-B4D0FE693461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259"/>
                <a:ext cx="10515600" cy="17979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inferencing goal: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i="1" dirty="0"/>
                      <m:t>f</m:t>
                    </m:r>
                    <m:r>
                      <m:rPr>
                        <m:nor/>
                      </m:rPr>
                      <a:rPr lang="en-US" altLang="zh-TW" sz="2000" dirty="0"/>
                      <m:t>(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   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i="1" dirty="0"/>
                      <m:t>f</m:t>
                    </m:r>
                    <m:r>
                      <m:rPr>
                        <m:nor/>
                      </m:rPr>
                      <a:rPr lang="en-US" altLang="zh-TW" sz="2000" dirty="0"/>
                      <m:t>(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m:rPr>
                        <m:nor/>
                      </m:rPr>
                      <a:rPr lang="en-US" altLang="zh-TW" sz="2000" dirty="0"/>
                      <m:t>)</m:t>
                    </m:r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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-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  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c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 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When 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4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is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true, merely adjust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as follows to make the classification inferencing module.</a:t>
                </a:r>
                <a:endParaRPr lang="en-US" altLang="zh-TW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1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259"/>
                <a:ext cx="10515600" cy="1797947"/>
              </a:xfrm>
              <a:blipFill>
                <a:blip r:embed="rId2"/>
                <a:stretch>
                  <a:fillRect l="-812" t="-10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12468" y="3665114"/>
                <a:ext cx="3301032" cy="1455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TW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∀</m:t>
                          </m:r>
                          <m:r>
                            <a:rPr lang="en-US" altLang="zh-TW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  <m:t> </m:t>
                          </m:r>
                          <m:r>
                            <a:rPr lang="en-US" altLang="zh-TW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eqAr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68" y="3665114"/>
                <a:ext cx="3301032" cy="145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圖說文字 6"/>
          <p:cNvSpPr/>
          <p:nvPr/>
        </p:nvSpPr>
        <p:spPr>
          <a:xfrm>
            <a:off x="7162800" y="3638214"/>
            <a:ext cx="3769387" cy="754630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 weight vector between the hidden layer and the output node</a:t>
            </a:r>
            <a:endParaRPr lang="zh-TW" altLang="en-US" sz="2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7518994" y="4473655"/>
            <a:ext cx="3282055" cy="618479"/>
          </a:xfrm>
          <a:prstGeom prst="wedgeRectCallout">
            <a:avLst>
              <a:gd name="adj1" fmla="val 1707"/>
              <a:gd name="adj2" fmla="val 225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 threshold of output node</a:t>
            </a:r>
            <a:endParaRPr lang="zh-TW" altLang="en-US" sz="2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6F7649EA-608B-1C42-AF41-387681412AC5}"/>
                  </a:ext>
                </a:extLst>
              </p:cNvPr>
              <p:cNvSpPr/>
              <p:nvPr/>
            </p:nvSpPr>
            <p:spPr>
              <a:xfrm>
                <a:off x="5908176" y="5904629"/>
                <a:ext cx="1065741" cy="369328"/>
              </a:xfrm>
              <a:prstGeom prst="rect">
                <a:avLst/>
              </a:prstGeom>
            </p:spPr>
            <p:txBody>
              <a:bodyPr wrap="square" lIns="91436" tIns="45718" rIns="91436" bIns="45718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F7649EA-608B-1C42-AF41-387681412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76" y="5904629"/>
                <a:ext cx="1065741" cy="369328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xmlns="" id="{0490CA6E-914B-4679-B181-63F64EFDE402}"/>
                  </a:ext>
                </a:extLst>
              </p:cNvPr>
              <p:cNvSpPr txBox="1"/>
              <p:nvPr/>
            </p:nvSpPr>
            <p:spPr>
              <a:xfrm>
                <a:off x="1676400" y="3328220"/>
                <a:ext cx="1630427" cy="620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1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n-US" altLang="zh-TW" sz="12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sz="1200" dirty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rPr>
                        <m:t> 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1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TW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  <a:latin typeface="Arial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zh-TW" altLang="el-GR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zh-TW" sz="12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=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TW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TW" altLang="en-US" sz="1200" dirty="0">
                  <a:solidFill>
                    <a:schemeClr val="tx1"/>
                  </a:solidFill>
                  <a:latin typeface="Arial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490CA6E-914B-4679-B181-63F64EFDE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28220"/>
                <a:ext cx="1630427" cy="620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5">
            <a:extLst>
              <a:ext uri="{FF2B5EF4-FFF2-40B4-BE49-F238E27FC236}">
                <a16:creationId xmlns:a16="http://schemas.microsoft.com/office/drawing/2014/main" xmlns="" id="{3B5FB102-8F0B-456A-A776-AE5C281468FB}"/>
              </a:ext>
            </a:extLst>
          </p:cNvPr>
          <p:cNvCxnSpPr/>
          <p:nvPr/>
        </p:nvCxnSpPr>
        <p:spPr>
          <a:xfrm>
            <a:off x="3060095" y="5915086"/>
            <a:ext cx="296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xmlns="" id="{844A6CBA-7B2A-4EB4-A1B6-46870B823949}"/>
              </a:ext>
            </a:extLst>
          </p:cNvPr>
          <p:cNvSpPr txBox="1"/>
          <p:nvPr/>
        </p:nvSpPr>
        <p:spPr>
          <a:xfrm>
            <a:off x="5624629" y="5635453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33404ABF-E101-4DD4-84A0-56489C316791}"/>
              </a:ext>
            </a:extLst>
          </p:cNvPr>
          <p:cNvSpPr txBox="1"/>
          <p:nvPr/>
        </p:nvSpPr>
        <p:spPr>
          <a:xfrm>
            <a:off x="5079199" y="5648023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xmlns="" id="{A1C0771C-7F3C-440D-86D1-A6576E716544}"/>
              </a:ext>
            </a:extLst>
          </p:cNvPr>
          <p:cNvSpPr txBox="1"/>
          <p:nvPr/>
        </p:nvSpPr>
        <p:spPr>
          <a:xfrm>
            <a:off x="5201729" y="5653944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2EBBD2F7-1F10-40F5-B116-26BE1667DD79}"/>
              </a:ext>
            </a:extLst>
          </p:cNvPr>
          <p:cNvSpPr txBox="1"/>
          <p:nvPr/>
        </p:nvSpPr>
        <p:spPr>
          <a:xfrm>
            <a:off x="5418778" y="5653944"/>
            <a:ext cx="287500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x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97BF274E-5E40-4A48-BA95-AEE2212B7880}"/>
              </a:ext>
            </a:extLst>
          </p:cNvPr>
          <p:cNvSpPr txBox="1"/>
          <p:nvPr/>
        </p:nvSpPr>
        <p:spPr>
          <a:xfrm>
            <a:off x="3284693" y="563964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B77A45B6-EDE1-44F1-9AEE-FAC0558CA073}"/>
              </a:ext>
            </a:extLst>
          </p:cNvPr>
          <p:cNvSpPr txBox="1"/>
          <p:nvPr/>
        </p:nvSpPr>
        <p:spPr>
          <a:xfrm>
            <a:off x="3815848" y="564802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BAC18BE2-0C00-43CD-B92F-7256C8608CB5}"/>
              </a:ext>
            </a:extLst>
          </p:cNvPr>
          <p:cNvSpPr txBox="1"/>
          <p:nvPr/>
        </p:nvSpPr>
        <p:spPr>
          <a:xfrm>
            <a:off x="3570830" y="564383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37E225D1-8637-412E-B76D-12FF5529BA14}"/>
              </a:ext>
            </a:extLst>
          </p:cNvPr>
          <p:cNvSpPr txBox="1"/>
          <p:nvPr/>
        </p:nvSpPr>
        <p:spPr>
          <a:xfrm>
            <a:off x="3041155" y="5635453"/>
            <a:ext cx="324369" cy="496288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775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o</a:t>
            </a:r>
            <a:endParaRPr kumimoji="0" lang="zh-TW" altLang="en-US" sz="2775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75" name="弧形接點 18">
            <a:extLst>
              <a:ext uri="{FF2B5EF4-FFF2-40B4-BE49-F238E27FC236}">
                <a16:creationId xmlns:a16="http://schemas.microsoft.com/office/drawing/2014/main" xmlns="" id="{576B7C79-D4BD-4ABB-BFC5-22B62BCFA820}"/>
              </a:ext>
            </a:extLst>
          </p:cNvPr>
          <p:cNvCxnSpPr/>
          <p:nvPr/>
        </p:nvCxnSpPr>
        <p:spPr>
          <a:xfrm rot="16200000" flipH="1">
            <a:off x="4003695" y="5501366"/>
            <a:ext cx="249918" cy="197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弧形接點 20">
            <a:extLst>
              <a:ext uri="{FF2B5EF4-FFF2-40B4-BE49-F238E27FC236}">
                <a16:creationId xmlns:a16="http://schemas.microsoft.com/office/drawing/2014/main" xmlns="" id="{003508CB-432E-4382-8096-298EC464A385}"/>
              </a:ext>
            </a:extLst>
          </p:cNvPr>
          <p:cNvCxnSpPr/>
          <p:nvPr/>
        </p:nvCxnSpPr>
        <p:spPr>
          <a:xfrm rot="5400000">
            <a:off x="5032076" y="5498419"/>
            <a:ext cx="280486" cy="233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51ABB721-0B84-41A0-B1D8-95AEE7ED1BEA}"/>
                  </a:ext>
                </a:extLst>
              </p:cNvPr>
              <p:cNvSpPr/>
              <p:nvPr/>
            </p:nvSpPr>
            <p:spPr>
              <a:xfrm>
                <a:off x="5221509" y="5264435"/>
                <a:ext cx="246592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1ABB721-0B84-41A0-B1D8-95AEE7ED1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09" y="5264435"/>
                <a:ext cx="246592" cy="23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7D1BC60B-8727-473A-9606-DDFBC6A29FD5}"/>
                  </a:ext>
                </a:extLst>
              </p:cNvPr>
              <p:cNvSpPr/>
              <p:nvPr/>
            </p:nvSpPr>
            <p:spPr>
              <a:xfrm>
                <a:off x="3821814" y="5241221"/>
                <a:ext cx="347581" cy="230830"/>
              </a:xfrm>
              <a:prstGeom prst="rect">
                <a:avLst/>
              </a:prstGeom>
            </p:spPr>
            <p:txBody>
              <a:bodyPr wrap="none" lIns="68541" tIns="34289" rIns="68541" bIns="34289">
                <a:spAutoFit/>
              </a:bodyPr>
              <a:lstStyle/>
              <a:p>
                <a:pPr marL="0" marR="0" lvl="0" indent="0" algn="l" defTabSz="685341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−</m:t>
                      </m:r>
                      <m:r>
                        <a:rPr kumimoji="0" lang="en-US" altLang="zh-TW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微软雅黑 Light"/>
                  <a:cs typeface="+mn-cs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D1BC60B-8727-473A-9606-DDFBC6A29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14" y="5241221"/>
                <a:ext cx="347581" cy="230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三角形 1">
            <a:extLst>
              <a:ext uri="{FF2B5EF4-FFF2-40B4-BE49-F238E27FC236}">
                <a16:creationId xmlns:a16="http://schemas.microsoft.com/office/drawing/2014/main" xmlns="" id="{14670AB7-38BD-4CA3-A82F-8476C971D373}"/>
              </a:ext>
            </a:extLst>
          </p:cNvPr>
          <p:cNvSpPr/>
          <p:nvPr/>
        </p:nvSpPr>
        <p:spPr>
          <a:xfrm>
            <a:off x="4326868" y="5793203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0" name="弧形接點 20">
            <a:extLst>
              <a:ext uri="{FF2B5EF4-FFF2-40B4-BE49-F238E27FC236}">
                <a16:creationId xmlns:a16="http://schemas.microsoft.com/office/drawing/2014/main" xmlns="" id="{5A8EF65C-F6F0-410E-A7C3-539D7AE0DC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7233" y="6111229"/>
            <a:ext cx="247612" cy="183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9EFBF2BD-1072-48B1-861A-33E4F8409109}"/>
              </a:ext>
            </a:extLst>
          </p:cNvPr>
          <p:cNvSpPr txBox="1"/>
          <p:nvPr/>
        </p:nvSpPr>
        <p:spPr>
          <a:xfrm>
            <a:off x="4239862" y="6358016"/>
            <a:ext cx="928702" cy="253914"/>
          </a:xfrm>
          <a:prstGeom prst="rect">
            <a:avLst/>
          </a:prstGeom>
          <a:noFill/>
        </p:spPr>
        <p:txBody>
          <a:bodyPr wrap="none" lIns="68541" tIns="34289" rIns="68541" bIns="34289" rtlCol="0">
            <a:spAutoFit/>
          </a:bodyPr>
          <a:lstStyle/>
          <a:p>
            <a:pPr marL="0" marR="0" lvl="0" indent="0" algn="l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Undecided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xmlns="" id="{60C2B135-1B3C-4228-BEE1-ED68ABEA7F51}"/>
              </a:ext>
            </a:extLst>
          </p:cNvPr>
          <p:cNvCxnSpPr/>
          <p:nvPr/>
        </p:nvCxnSpPr>
        <p:spPr>
          <a:xfrm>
            <a:off x="4220000" y="5771504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xmlns="" id="{920067EE-3A88-45CA-953A-82CFFADCAFC3}"/>
              </a:ext>
            </a:extLst>
          </p:cNvPr>
          <p:cNvCxnSpPr/>
          <p:nvPr/>
        </p:nvCxnSpPr>
        <p:spPr>
          <a:xfrm>
            <a:off x="5051934" y="5764744"/>
            <a:ext cx="7223" cy="36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1">
            <a:extLst>
              <a:ext uri="{FF2B5EF4-FFF2-40B4-BE49-F238E27FC236}">
                <a16:creationId xmlns:a16="http://schemas.microsoft.com/office/drawing/2014/main" xmlns="" id="{57750991-EA36-499C-8AF7-9EC076387B68}"/>
              </a:ext>
            </a:extLst>
          </p:cNvPr>
          <p:cNvSpPr/>
          <p:nvPr/>
        </p:nvSpPr>
        <p:spPr>
          <a:xfrm>
            <a:off x="4770957" y="5777914"/>
            <a:ext cx="172842" cy="230456"/>
          </a:xfrm>
          <a:prstGeom prst="triangl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89" rIns="68541" bIns="34289" rtlCol="0" anchor="ctr"/>
          <a:lstStyle/>
          <a:p>
            <a:pPr marL="0" marR="0" lvl="0" indent="0" algn="ctr" defTabSz="6853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cxnSp>
        <p:nvCxnSpPr>
          <p:cNvPr id="85" name="弧形接點 20">
            <a:extLst>
              <a:ext uri="{FF2B5EF4-FFF2-40B4-BE49-F238E27FC236}">
                <a16:creationId xmlns:a16="http://schemas.microsoft.com/office/drawing/2014/main" xmlns="" id="{B55FE7A0-4053-4153-B882-D82617D733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06763" y="6135419"/>
            <a:ext cx="266185" cy="173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7625754"/>
                  </p:ext>
                </p:extLst>
              </p:nvPr>
            </p:nvGraphicFramePr>
            <p:xfrm>
              <a:off x="239349" y="980649"/>
              <a:ext cx="11713301" cy="5686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33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5343872">
                    <a:tc>
                      <a:txBody>
                        <a:bodyPr/>
                        <a:lstStyle/>
                        <a:p>
                          <a:pPr marL="1347788" indent="-1347788">
                            <a:buNone/>
                          </a:pP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.1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Use the random method to s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et up an acceptable SLFN with one hidden node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through</a:t>
                          </a:r>
                          <a:r>
                            <a:rPr lang="en-US" altLang="zh-TW" sz="2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the first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two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</a:t>
                          </a:r>
                          <a:r>
                            <a:rPr lang="en-US" altLang="zh-TW" sz="2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data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{(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4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4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1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), (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4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400" b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2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en-US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1.2: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Set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3.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2: If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&gt; N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STOP.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715963" indent="-715963">
                            <a:buNone/>
                          </a:pP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3</a:t>
                          </a:r>
                          <a:r>
                            <a:rPr lang="en-GB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Pick up the first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training data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{(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y</a:t>
                          </a:r>
                          <a:r>
                            <a:rPr lang="x-none" altLang="zh-TW" sz="2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2400" b="0" dirty="0" smtClean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= 1, 2, …,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 and 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x-none" altLang="zh-TW" sz="24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=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{1, 2, …,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}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1071563" indent="-1071563">
                            <a:buNone/>
                          </a:pP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4: If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4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regarding {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x-none" altLang="zh-TW" sz="2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: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true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go to Step 7; otherwise, only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the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i="0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th</a:t>
                          </a:r>
                          <a:r>
                            <a:rPr lang="en-US" altLang="zh-TW" sz="24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i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training data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causes the contradiction and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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=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x-none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04843" indent="-804843">
                            <a:buNone/>
                          </a:pP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5: Save </a:t>
                          </a:r>
                          <a:r>
                            <a:rPr lang="x-none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x-none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895350" indent="-895350">
                            <a:buNone/>
                          </a:pP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6: Apply the matching module to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TW" altLang="zh-TW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="0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w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zh-TW" altLang="zh-TW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="0" i="1">
                                          <a:solidFill>
                                            <a:schemeClr val="tx1"/>
                                          </a:solidFill>
                                          <a:latin typeface="微軟正黑體" panose="020B0604030504040204" pitchFamily="34" charset="-12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24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400" b="1" smtClean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w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2400" b="0">
                                      <a:solidFill>
                                        <a:schemeClr val="tx1"/>
                                      </a:solidFill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adjust 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to obtain an SLFN</a:t>
                          </a:r>
                        </a:p>
                        <a:p>
                          <a:pPr marL="896915" indent="-355591">
                            <a:buNone/>
                          </a:pP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(1) If the </a:t>
                          </a:r>
                          <a:r>
                            <a:rPr lang="en-US" altLang="zh-TW" sz="24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2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true, go to Step 7.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marL="982663" indent="-441325">
                            <a:buNone/>
                          </a:pP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(2) If the </a:t>
                          </a:r>
                          <a:r>
                            <a:rPr lang="en-US" altLang="zh-TW" sz="2400" b="0" dirty="0" err="1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SeC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regarding {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x</a:t>
                          </a:r>
                          <a:r>
                            <a:rPr lang="en-US" altLang="zh-TW" sz="2400" b="0" i="1" baseline="3000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, 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):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/>
                            </a:rPr>
                            <a:t>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sym typeface="Symbol" panose="05050102010706020507" pitchFamily="18" charset="2"/>
                            </a:rPr>
                            <a:t>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I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)} is false, restore </a:t>
                          </a:r>
                          <a:r>
                            <a:rPr lang="en-US" altLang="zh-TW" sz="2400" b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and then apply the cramming module to add three extra hidden nodes to the existing SLFN to obtain a</a:t>
                          </a:r>
                          <a:r>
                            <a:rPr lang="en-US" altLang="zh-TW" sz="2400" b="0" baseline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new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acceptable SLFN.</a:t>
                          </a:r>
                        </a:p>
                        <a:p>
                          <a:pPr marL="982663" indent="-982663">
                            <a:buNone/>
                          </a:pP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Step 7: Apply the reorganizing module to identify and then remove the potentially irrelevant hidden node, </a:t>
                          </a:r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altLang="zh-TW" sz="2400" b="0" i="1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</a:t>
                          </a:r>
                          <a:r>
                            <a:rPr lang="en-US" altLang="zh-TW" sz="2400" b="0" dirty="0">
                              <a:solidFill>
                                <a:schemeClr val="tx1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; go to Step 2.</a:t>
                          </a:r>
                          <a:endParaRPr lang="zh-TW" altLang="zh-TW" sz="2400" b="0" dirty="0">
                            <a:solidFill>
                              <a:schemeClr val="tx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121920" marR="12192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7625754"/>
                  </p:ext>
                </p:extLst>
              </p:nvPr>
            </p:nvGraphicFramePr>
            <p:xfrm>
              <a:off x="239349" y="980649"/>
              <a:ext cx="11713301" cy="5686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1330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568623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21920" marR="121920">
                        <a:blipFill rotWithShape="1">
                          <a:blip r:embed="rId2"/>
                          <a:stretch>
                            <a:fillRect t="-750" b="-2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標題 1">
            <a:extLst>
              <a:ext uri="{FF2B5EF4-FFF2-40B4-BE49-F238E27FC236}">
                <a16:creationId xmlns:a16="http://schemas.microsoft.com/office/drawing/2014/main" xmlns="" id="{AC25595E-2312-4CF6-B783-92BAEE42029C}"/>
              </a:ext>
            </a:extLst>
          </p:cNvPr>
          <p:cNvSpPr txBox="1">
            <a:spLocks/>
          </p:cNvSpPr>
          <p:nvPr/>
        </p:nvSpPr>
        <p:spPr>
          <a:xfrm>
            <a:off x="943264" y="19111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</a:rPr>
              <a:t>The proposed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0897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7E1E61A-10AE-BE45-8CAF-CD0A2143EDA2}"/>
              </a:ext>
            </a:extLst>
          </p:cNvPr>
          <p:cNvGrpSpPr/>
          <p:nvPr/>
        </p:nvGrpSpPr>
        <p:grpSpPr>
          <a:xfrm>
            <a:off x="967839" y="2322982"/>
            <a:ext cx="9582348" cy="3047192"/>
            <a:chOff x="84136" y="20568"/>
            <a:chExt cx="9808159" cy="3119000"/>
          </a:xfrm>
        </p:grpSpPr>
        <p:cxnSp>
          <p:nvCxnSpPr>
            <p:cNvPr id="20" name="直線單箭頭接點 11">
              <a:extLst>
                <a:ext uri="{FF2B5EF4-FFF2-40B4-BE49-F238E27FC236}">
                  <a16:creationId xmlns:a16="http://schemas.microsoft.com/office/drawing/2014/main" xmlns="" id="{9FA77A25-7C24-8C40-B59A-22FD91413720}"/>
                </a:ext>
              </a:extLst>
            </p:cNvPr>
            <p:cNvCxnSpPr/>
            <p:nvPr/>
          </p:nvCxnSpPr>
          <p:spPr>
            <a:xfrm>
              <a:off x="3473518" y="1921665"/>
              <a:ext cx="0" cy="3444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2">
              <a:extLst>
                <a:ext uri="{FF2B5EF4-FFF2-40B4-BE49-F238E27FC236}">
                  <a16:creationId xmlns:a16="http://schemas.microsoft.com/office/drawing/2014/main" xmlns="" id="{827080FD-5902-F64F-86E4-BB454F6398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899591" y="336891"/>
              <a:ext cx="9550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0F8FD95F-125F-C943-BB0F-C0BCFEFABB08}"/>
                </a:ext>
              </a:extLst>
            </p:cNvPr>
            <p:cNvSpPr txBox="1"/>
            <p:nvPr/>
          </p:nvSpPr>
          <p:spPr>
            <a:xfrm>
              <a:off x="4204947" y="1263471"/>
              <a:ext cx="660627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B8CBCABB-15CD-D545-9BA4-D3B28401919E}"/>
                </a:ext>
              </a:extLst>
            </p:cNvPr>
            <p:cNvSpPr txBox="1"/>
            <p:nvPr/>
          </p:nvSpPr>
          <p:spPr>
            <a:xfrm>
              <a:off x="3462580" y="1854985"/>
              <a:ext cx="658849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True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xmlns="" id="{A7C697A3-9030-3149-B8A8-BE15C12C162C}"/>
                </a:ext>
              </a:extLst>
            </p:cNvPr>
            <p:cNvSpPr/>
            <p:nvPr/>
          </p:nvSpPr>
          <p:spPr>
            <a:xfrm>
              <a:off x="550198" y="2377779"/>
              <a:ext cx="895841" cy="38453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i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++</a:t>
              </a:r>
              <a:endParaRPr lang="zh-TW" altLang="en-US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xmlns="" id="{5BE70E27-959A-AB4C-AB8E-4ABD0FF8427F}"/>
                </a:ext>
              </a:extLst>
            </p:cNvPr>
            <p:cNvSpPr/>
            <p:nvPr/>
          </p:nvSpPr>
          <p:spPr>
            <a:xfrm>
              <a:off x="84136" y="20568"/>
              <a:ext cx="1815455" cy="63264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/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TW" sz="1400" i="1" dirty="0">
                  <a:solidFill>
                    <a:prstClr val="black"/>
                  </a:solidFill>
                  <a:cs typeface="Calibri" panose="020F0502020204030204" pitchFamily="34" charset="0"/>
                </a:rPr>
                <a:t>N</a:t>
              </a:r>
              <a:endParaRPr lang="zh-TW" altLang="en-US" sz="1400" i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31" name="直線單箭頭接點 21">
              <a:extLst>
                <a:ext uri="{FF2B5EF4-FFF2-40B4-BE49-F238E27FC236}">
                  <a16:creationId xmlns:a16="http://schemas.microsoft.com/office/drawing/2014/main" xmlns="" id="{C3A8CB1A-1F0C-1C41-B8DC-4A36A49C34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 flipV="1">
              <a:off x="991864" y="653212"/>
              <a:ext cx="3978" cy="17245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xmlns="" id="{3FFAEF7B-71A0-AF46-A71E-712819A46E6C}"/>
                </a:ext>
              </a:extLst>
            </p:cNvPr>
            <p:cNvSpPr/>
            <p:nvPr/>
          </p:nvSpPr>
          <p:spPr>
            <a:xfrm>
              <a:off x="2620079" y="1189904"/>
              <a:ext cx="1685003" cy="705315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8000" tIns="48000" rIns="48000" rtlCol="0" anchor="ctr"/>
            <a:lstStyle/>
            <a:p>
              <a:pPr algn="ctr"/>
              <a:r>
                <a:rPr lang="en-US" altLang="zh-TW" sz="1400" dirty="0" err="1">
                  <a:solidFill>
                    <a:prstClr val="black"/>
                  </a:solidFill>
                </a:rPr>
                <a:t>SeC</a:t>
              </a:r>
              <a:endParaRPr lang="en-US" altLang="zh-TW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直線單箭頭接點 25">
              <a:extLst>
                <a:ext uri="{FF2B5EF4-FFF2-40B4-BE49-F238E27FC236}">
                  <a16:creationId xmlns:a16="http://schemas.microsoft.com/office/drawing/2014/main" xmlns="" id="{926C2DF7-27AF-DB44-9C67-01CDE9C74DDD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4305082" y="1542562"/>
              <a:ext cx="1436365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31C07831-E32E-F74B-AE49-9AF449BB8706}"/>
                </a:ext>
              </a:extLst>
            </p:cNvPr>
            <p:cNvSpPr txBox="1"/>
            <p:nvPr/>
          </p:nvSpPr>
          <p:spPr>
            <a:xfrm>
              <a:off x="1782161" y="73257"/>
              <a:ext cx="731344" cy="252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False</a:t>
              </a:r>
              <a:endParaRPr lang="zh-TW" altLang="en-US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xmlns="" id="{14F97E3C-3E36-824C-9456-F32BEE4A55C7}"/>
                </a:ext>
              </a:extLst>
            </p:cNvPr>
            <p:cNvSpPr/>
            <p:nvPr/>
          </p:nvSpPr>
          <p:spPr>
            <a:xfrm>
              <a:off x="5741447" y="1355694"/>
              <a:ext cx="889795" cy="3858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Save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xmlns="" id="{039F4B8C-9668-4544-BDBE-440C6D04A772}"/>
                </a:ext>
              </a:extLst>
            </p:cNvPr>
            <p:cNvSpPr/>
            <p:nvPr/>
          </p:nvSpPr>
          <p:spPr>
            <a:xfrm>
              <a:off x="8502127" y="1895220"/>
              <a:ext cx="1390168" cy="12443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Matching</a:t>
              </a:r>
              <a:endParaRPr lang="zh-TW" altLang="en-US" sz="1467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39" name="直線單箭頭接點 29">
              <a:extLst>
                <a:ext uri="{FF2B5EF4-FFF2-40B4-BE49-F238E27FC236}">
                  <a16:creationId xmlns:a16="http://schemas.microsoft.com/office/drawing/2014/main" xmlns="" id="{03ACBFE6-B584-1C4D-A00F-067D7F76E7BD}"/>
                </a:ext>
              </a:extLst>
            </p:cNvPr>
            <p:cNvCxnSpPr/>
            <p:nvPr/>
          </p:nvCxnSpPr>
          <p:spPr>
            <a:xfrm flipV="1">
              <a:off x="6649854" y="1542562"/>
              <a:ext cx="2547356" cy="13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32">
              <a:extLst>
                <a:ext uri="{FF2B5EF4-FFF2-40B4-BE49-F238E27FC236}">
                  <a16:creationId xmlns:a16="http://schemas.microsoft.com/office/drawing/2014/main" xmlns="" id="{648171EB-AF0D-4945-BD51-941B581C4DA6}"/>
                </a:ext>
              </a:extLst>
            </p:cNvPr>
            <p:cNvCxnSpPr/>
            <p:nvPr/>
          </p:nvCxnSpPr>
          <p:spPr>
            <a:xfrm flipH="1" flipV="1">
              <a:off x="4382450" y="2841474"/>
              <a:ext cx="305619" cy="9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>
              <a:hlinkClick r:id="" action="ppaction://noaction"/>
              <a:extLst>
                <a:ext uri="{FF2B5EF4-FFF2-40B4-BE49-F238E27FC236}">
                  <a16:creationId xmlns:a16="http://schemas.microsoft.com/office/drawing/2014/main" xmlns="" id="{DC58B29C-0FB5-7F46-ACDD-7AEDDF631E06}"/>
                </a:ext>
              </a:extLst>
            </p:cNvPr>
            <p:cNvSpPr/>
            <p:nvPr/>
          </p:nvSpPr>
          <p:spPr>
            <a:xfrm>
              <a:off x="4782089" y="2570046"/>
              <a:ext cx="1404255" cy="5582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prstClr val="black"/>
                  </a:solidFill>
                  <a:cs typeface="Calibri" panose="020F0502020204030204" pitchFamily="34" charset="0"/>
                </a:rPr>
                <a:t>Cramming</a:t>
              </a:r>
              <a:endParaRPr lang="zh-TW" altLang="en-US" sz="1400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xmlns="" id="{E614CD7F-689F-314B-B370-135356233487}"/>
                </a:ext>
              </a:extLst>
            </p:cNvPr>
            <p:cNvSpPr/>
            <p:nvPr/>
          </p:nvSpPr>
          <p:spPr>
            <a:xfrm>
              <a:off x="6631242" y="2648339"/>
              <a:ext cx="1082375" cy="4238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Restore </a:t>
              </a:r>
              <a:r>
                <a:rPr lang="en-US" altLang="zh-TW" sz="1200" b="1" dirty="0">
                  <a:solidFill>
                    <a:prstClr val="black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</a:t>
              </a:r>
              <a:endParaRPr lang="zh-TW" altLang="en-US" sz="12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/>
              <p:nvPr/>
            </p:nvSpPr>
            <p:spPr>
              <a:xfrm>
                <a:off x="3637416" y="2384984"/>
                <a:ext cx="1297653" cy="474853"/>
              </a:xfrm>
              <a:prstGeom prst="roundRect">
                <a:avLst/>
              </a:prstGeom>
              <a:solidFill>
                <a:srgbClr val="FF99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PO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TW" altLang="en-US" sz="1400" dirty="0">
                  <a:solidFill>
                    <a:prstClr val="black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圓角矩形 50">
                <a:extLst>
                  <a:ext uri="{FF2B5EF4-FFF2-40B4-BE49-F238E27FC236}">
                    <a16:creationId xmlns:a16="http://schemas.microsoft.com/office/drawing/2014/main" xmlns="" id="{9AD5A1A0-E5BE-6546-AEE7-71F317C5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62" y="2384979"/>
                <a:ext cx="973240" cy="474853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31">
            <a:extLst>
              <a:ext uri="{FF2B5EF4-FFF2-40B4-BE49-F238E27FC236}">
                <a16:creationId xmlns:a16="http://schemas.microsoft.com/office/drawing/2014/main" xmlns="" id="{2E68A996-E45E-9E4E-9AFA-789F00E382B6}"/>
              </a:ext>
            </a:extLst>
          </p:cNvPr>
          <p:cNvCxnSpPr/>
          <p:nvPr/>
        </p:nvCxnSpPr>
        <p:spPr>
          <a:xfrm flipV="1">
            <a:off x="1852668" y="5001612"/>
            <a:ext cx="8109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5">
            <a:extLst>
              <a:ext uri="{FF2B5EF4-FFF2-40B4-BE49-F238E27FC236}">
                <a16:creationId xmlns:a16="http://schemas.microsoft.com/office/drawing/2014/main" xmlns="" id="{926C2DF7-27AF-DB44-9C67-01CDE9C74DD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2298385" y="4813770"/>
            <a:ext cx="1147011" cy="41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圓角矩形 55">
            <a:hlinkClick r:id="" action="ppaction://noaction"/>
            <a:extLst>
              <a:ext uri="{FF2B5EF4-FFF2-40B4-BE49-F238E27FC236}">
                <a16:creationId xmlns:a16="http://schemas.microsoft.com/office/drawing/2014/main" xmlns="" id="{7FFC7DA9-9B83-004D-95C0-D7053C8CDEAE}"/>
              </a:ext>
            </a:extLst>
          </p:cNvPr>
          <p:cNvSpPr/>
          <p:nvPr/>
        </p:nvSpPr>
        <p:spPr>
          <a:xfrm>
            <a:off x="3445398" y="4497077"/>
            <a:ext cx="1667583" cy="6623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prstClr val="black"/>
                </a:solidFill>
                <a:cs typeface="Calibri" panose="020F0502020204030204" pitchFamily="34" charset="0"/>
              </a:rPr>
              <a:t>Reorganizing</a:t>
            </a:r>
            <a:endParaRPr lang="zh-TW" altLang="en-US" sz="1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B8CBCABB-15CD-D545-9BA4-D3B28401919E}"/>
              </a:ext>
            </a:extLst>
          </p:cNvPr>
          <p:cNvSpPr txBox="1"/>
          <p:nvPr/>
        </p:nvSpPr>
        <p:spPr>
          <a:xfrm>
            <a:off x="1817545" y="2090373"/>
            <a:ext cx="667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endParaRPr lang="zh-TW" altLang="en-US" sz="10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單箭頭接點 32">
            <a:extLst>
              <a:ext uri="{FF2B5EF4-FFF2-40B4-BE49-F238E27FC236}">
                <a16:creationId xmlns:a16="http://schemas.microsoft.com/office/drawing/2014/main" xmlns="" id="{648171EB-AF0D-4945-BD51-941B581C4DA6}"/>
              </a:ext>
            </a:extLst>
          </p:cNvPr>
          <p:cNvCxnSpPr/>
          <p:nvPr/>
        </p:nvCxnSpPr>
        <p:spPr>
          <a:xfrm flipH="1">
            <a:off x="5206067" y="4583464"/>
            <a:ext cx="394892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32">
            <a:extLst>
              <a:ext uri="{FF2B5EF4-FFF2-40B4-BE49-F238E27FC236}">
                <a16:creationId xmlns:a16="http://schemas.microsoft.com/office/drawing/2014/main" xmlns="" id="{648171EB-AF0D-4945-BD51-941B581C4DA6}"/>
              </a:ext>
            </a:extLst>
          </p:cNvPr>
          <p:cNvCxnSpPr/>
          <p:nvPr/>
        </p:nvCxnSpPr>
        <p:spPr>
          <a:xfrm flipH="1">
            <a:off x="6929554" y="5095220"/>
            <a:ext cx="402579" cy="4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32">
            <a:extLst>
              <a:ext uri="{FF2B5EF4-FFF2-40B4-BE49-F238E27FC236}">
                <a16:creationId xmlns:a16="http://schemas.microsoft.com/office/drawing/2014/main" xmlns="" id="{648171EB-AF0D-4945-BD51-941B581C4DA6}"/>
              </a:ext>
            </a:extLst>
          </p:cNvPr>
          <p:cNvCxnSpPr/>
          <p:nvPr/>
        </p:nvCxnSpPr>
        <p:spPr>
          <a:xfrm flipH="1">
            <a:off x="8437949" y="5103393"/>
            <a:ext cx="7540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0">
            <a:extLst>
              <a:ext uri="{FF2B5EF4-FFF2-40B4-BE49-F238E27FC236}">
                <a16:creationId xmlns:a16="http://schemas.microsoft.com/office/drawing/2014/main" xmlns="" id="{ADFB5750-51CC-2044-ADB9-CD2982D05193}"/>
              </a:ext>
            </a:extLst>
          </p:cNvPr>
          <p:cNvCxnSpPr/>
          <p:nvPr/>
        </p:nvCxnSpPr>
        <p:spPr>
          <a:xfrm>
            <a:off x="4268499" y="2905473"/>
            <a:ext cx="0" cy="559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1">
            <a:extLst>
              <a:ext uri="{FF2B5EF4-FFF2-40B4-BE49-F238E27FC236}">
                <a16:creationId xmlns:a16="http://schemas.microsoft.com/office/drawing/2014/main" xmlns="" id="{C3A8CB1A-1F0C-1C41-B8DC-4A36A49C34C9}"/>
              </a:ext>
            </a:extLst>
          </p:cNvPr>
          <p:cNvCxnSpPr/>
          <p:nvPr/>
        </p:nvCxnSpPr>
        <p:spPr>
          <a:xfrm flipV="1">
            <a:off x="1821430" y="1748440"/>
            <a:ext cx="1" cy="5745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634047" y="5210462"/>
            <a:ext cx="329420" cy="257174"/>
          </a:xfrm>
          <a:prstGeom prst="ellipse">
            <a:avLst/>
          </a:prstGeom>
          <a:solidFill>
            <a:srgbClr val="304371"/>
          </a:solidFill>
          <a:ln w="12700" cap="flat" cmpd="sng" algn="ctr">
            <a:solidFill>
              <a:srgbClr val="304371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B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8634047" y="4259657"/>
            <a:ext cx="329420" cy="257174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 defTabSz="685766">
              <a:defRPr/>
            </a:pPr>
            <a:r>
              <a:rPr lang="en-US" altLang="zh-TW" sz="1200" kern="0" dirty="0">
                <a:solidFill>
                  <a:prstClr val="white"/>
                </a:solidFill>
                <a:latin typeface="Calibri Light"/>
                <a:ea typeface="微软雅黑 Light"/>
              </a:rPr>
              <a:t>A</a:t>
            </a:r>
            <a:endParaRPr lang="zh-TW" altLang="en-US" sz="1200" kern="0" dirty="0">
              <a:solidFill>
                <a:prstClr val="white"/>
              </a:solidFill>
              <a:latin typeface="Calibri Light"/>
              <a:ea typeface="微软雅黑 Light"/>
            </a:endParaRPr>
          </a:p>
        </p:txBody>
      </p:sp>
      <p:cxnSp>
        <p:nvCxnSpPr>
          <p:cNvPr id="48" name="直線單箭頭接點 11">
            <a:extLst>
              <a:ext uri="{FF2B5EF4-FFF2-40B4-BE49-F238E27FC236}">
                <a16:creationId xmlns:a16="http://schemas.microsoft.com/office/drawing/2014/main" xmlns="" id="{9FA77A25-7C24-8C40-B59A-22FD91413720}"/>
              </a:ext>
            </a:extLst>
          </p:cNvPr>
          <p:cNvCxnSpPr/>
          <p:nvPr/>
        </p:nvCxnSpPr>
        <p:spPr>
          <a:xfrm>
            <a:off x="9881095" y="3836123"/>
            <a:ext cx="0" cy="3365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24">
            <a:extLst>
              <a:ext uri="{FF2B5EF4-FFF2-40B4-BE49-F238E27FC236}">
                <a16:creationId xmlns:a16="http://schemas.microsoft.com/office/drawing/2014/main" xmlns="" id="{A0D1FF1B-31E6-4FB8-BC5C-619D0200D873}"/>
              </a:ext>
            </a:extLst>
          </p:cNvPr>
          <p:cNvSpPr/>
          <p:nvPr/>
        </p:nvSpPr>
        <p:spPr>
          <a:xfrm>
            <a:off x="1099683" y="5358938"/>
            <a:ext cx="1518976" cy="375681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Initializing</a:t>
            </a:r>
            <a:endParaRPr lang="zh-TW" altLang="en-US" sz="1200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0" name="直線單箭頭接點 31">
            <a:extLst>
              <a:ext uri="{FF2B5EF4-FFF2-40B4-BE49-F238E27FC236}">
                <a16:creationId xmlns:a16="http://schemas.microsoft.com/office/drawing/2014/main" xmlns="" id="{38026B98-8938-4782-A2AC-1E0C58A9870B}"/>
              </a:ext>
            </a:extLst>
          </p:cNvPr>
          <p:cNvCxnSpPr/>
          <p:nvPr/>
        </p:nvCxnSpPr>
        <p:spPr>
          <a:xfrm flipV="1">
            <a:off x="1844560" y="5756662"/>
            <a:ext cx="8109" cy="3157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標題 1">
            <a:extLst>
              <a:ext uri="{FF2B5EF4-FFF2-40B4-BE49-F238E27FC236}">
                <a16:creationId xmlns:a16="http://schemas.microsoft.com/office/drawing/2014/main" xmlns="" id="{A92C93CF-DA3F-4634-B44A-9D88000B33FD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solidFill>
                  <a:prstClr val="black"/>
                </a:solidFill>
              </a:rPr>
              <a:t>The proposed learning algorithm</a:t>
            </a:r>
          </a:p>
          <a:p>
            <a:pPr algn="ctr"/>
            <a:r>
              <a:rPr lang="en-US" altLang="zh-TW" sz="2400" b="1" dirty="0">
                <a:solidFill>
                  <a:prstClr val="black"/>
                </a:solidFill>
              </a:rPr>
              <a:t>(in flowchart)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5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 txBox="1">
            <a:spLocks/>
          </p:cNvSpPr>
          <p:nvPr/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3A7A091-F146-430F-BA88-1B0CCFC6C729}" type="slidenum">
              <a:rPr lang="zh-CN" altLang="en-US" sz="1200" smtClean="0">
                <a:solidFill>
                  <a:prstClr val="black"/>
                </a:solidFill>
              </a:rPr>
              <a:pPr algn="r">
                <a:defRPr/>
              </a:pPr>
              <a:t>9</a:t>
            </a:fld>
            <a:endParaRPr lang="zh-CN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3216</Words>
  <Application>Microsoft Office PowerPoint</Application>
  <PresentationFormat>自訂</PresentationFormat>
  <Paragraphs>294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Office Theme</vt:lpstr>
      <vt:lpstr>3_Office 佈景主題</vt:lpstr>
      <vt:lpstr>1_Office 主题</vt:lpstr>
      <vt:lpstr>1_Office 佈景主題</vt:lpstr>
      <vt:lpstr>PowerPoint 簡報</vt:lpstr>
      <vt:lpstr>Data Description</vt:lpstr>
      <vt:lpstr>PowerPoint 簡報</vt:lpstr>
      <vt:lpstr>PowerPoint 簡報</vt:lpstr>
      <vt:lpstr>The learning goal of the nth stage : SeC</vt:lpstr>
      <vt:lpstr>The SeC regarding {"f(xc, w)":  c  I(n)}</vt:lpstr>
      <vt:lpstr>The classification inferencing module</vt:lpstr>
      <vt:lpstr>PowerPoint 簡報</vt:lpstr>
      <vt:lpstr>PowerPoint 簡報</vt:lpstr>
      <vt:lpstr>The initializing module</vt:lpstr>
      <vt:lpstr>The learning goal</vt:lpstr>
      <vt:lpstr>PowerPoint 簡報</vt:lpstr>
      <vt:lpstr>PowerPoint 簡報</vt:lpstr>
      <vt:lpstr>The cramming module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新型學習演算法</dc:title>
  <dc:creator>user</dc:creator>
  <cp:lastModifiedBy>Tsai</cp:lastModifiedBy>
  <cp:revision>24</cp:revision>
  <dcterms:created xsi:type="dcterms:W3CDTF">2021-05-25T08:07:10Z</dcterms:created>
  <dcterms:modified xsi:type="dcterms:W3CDTF">2021-05-27T02:04:09Z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2021-05-25T00:00:00Z</vt:filetime>
  </property>
</Properties>
</file>