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7" r:id="rId2"/>
    <p:sldMasterId id="2147483850" r:id="rId3"/>
    <p:sldMasterId id="2147483862" r:id="rId4"/>
    <p:sldMasterId id="2147483876" r:id="rId5"/>
    <p:sldMasterId id="2147483903" r:id="rId6"/>
    <p:sldMasterId id="2147483909" r:id="rId7"/>
  </p:sldMasterIdLst>
  <p:notesMasterIdLst>
    <p:notesMasterId r:id="rId22"/>
  </p:notesMasterIdLst>
  <p:sldIdLst>
    <p:sldId id="646" r:id="rId8"/>
    <p:sldId id="260" r:id="rId9"/>
    <p:sldId id="587" r:id="rId10"/>
    <p:sldId id="694" r:id="rId11"/>
    <p:sldId id="276" r:id="rId12"/>
    <p:sldId id="577" r:id="rId13"/>
    <p:sldId id="695" r:id="rId14"/>
    <p:sldId id="560" r:id="rId15"/>
    <p:sldId id="279" r:id="rId16"/>
    <p:sldId id="280" r:id="rId17"/>
    <p:sldId id="589" r:id="rId18"/>
    <p:sldId id="284" r:id="rId19"/>
    <p:sldId id="282" r:id="rId20"/>
    <p:sldId id="28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CC"/>
    <a:srgbClr val="2E648B"/>
    <a:srgbClr val="3A8898"/>
    <a:srgbClr val="FCC818"/>
    <a:srgbClr val="EA5322"/>
    <a:srgbClr val="FAFAFA"/>
    <a:srgbClr val="FF9933"/>
    <a:srgbClr val="595959"/>
    <a:srgbClr val="F4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9" autoAdjust="0"/>
    <p:restoredTop sz="98902" autoAdjust="0"/>
  </p:normalViewPr>
  <p:slideViewPr>
    <p:cSldViewPr>
      <p:cViewPr varScale="1">
        <p:scale>
          <a:sx n="83" d="100"/>
          <a:sy n="83" d="100"/>
        </p:scale>
        <p:origin x="-136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458E38D-9DCC-4B48-BC2F-C7DF4DA894B2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A3ED6F9-5C2C-4D77-A611-C00874430E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8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Single-hidden layer Feedforward Neural Networks (SLFN)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0157F-BC8E-4FAF-8720-78FD29ACFE70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75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381500" y="514350"/>
            <a:ext cx="3429000" cy="25717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170ED2-42F3-4631-A62C-A75C77E18E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87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13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2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5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0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4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9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30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8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81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11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60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3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75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26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71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54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01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54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7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2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784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583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31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400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15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4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003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71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683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966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55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12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7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863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1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977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643196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887382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1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732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697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9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5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227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480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430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5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3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630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11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23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020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031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5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724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269068"/>
      </p:ext>
    </p:extLst>
  </p:cSld>
  <p:clrMapOvr>
    <a:masterClrMapping/>
  </p:clrMapOvr>
  <p:transition spd="slow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9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5" y="3840488"/>
            <a:ext cx="6400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635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704" y="690223"/>
            <a:ext cx="7768590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61522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88156" y="3901440"/>
            <a:ext cx="1178719" cy="1066800"/>
          </a:xfrm>
          <a:custGeom>
            <a:avLst/>
            <a:gdLst/>
            <a:ahLst/>
            <a:cxnLst/>
            <a:rect l="l" t="t" r="r" b="b"/>
            <a:pathLst>
              <a:path w="1571625" h="1066800">
                <a:moveTo>
                  <a:pt x="0" y="533400"/>
                </a:moveTo>
                <a:lnTo>
                  <a:pt x="785622" y="0"/>
                </a:lnTo>
                <a:lnTo>
                  <a:pt x="1571244" y="533400"/>
                </a:lnTo>
                <a:lnTo>
                  <a:pt x="785622" y="106680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704" y="690223"/>
            <a:ext cx="7768590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85924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704" y="690223"/>
            <a:ext cx="7768590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2493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9224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758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205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375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398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28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3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780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347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4515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35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239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34185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6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13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2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286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9381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0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4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704" y="690224"/>
            <a:ext cx="776859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9222" y="3324607"/>
            <a:ext cx="78855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5" y="6377948"/>
            <a:ext cx="29260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8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157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902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440.png"/><Relationship Id="rId10" Type="http://schemas.openxmlformats.org/officeDocument/2006/relationships/image" Target="../media/image19.png"/><Relationship Id="rId4" Type="http://schemas.openxmlformats.org/officeDocument/2006/relationships/image" Target="../media/image451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44010DB-635D-4F80-ACED-132FA0A6FA67}"/>
              </a:ext>
            </a:extLst>
          </p:cNvPr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>
                <a:solidFill>
                  <a:prstClr val="black"/>
                </a:solidFill>
              </a:rPr>
              <a:t>AI Application Problem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b="1" dirty="0">
                <a:solidFill>
                  <a:prstClr val="black"/>
                </a:solidFill>
              </a:rPr>
              <a:t>(</a:t>
            </a:r>
            <a:r>
              <a:rPr lang="en-US" altLang="zh-TW" b="1" dirty="0" err="1">
                <a:solidFill>
                  <a:prstClr val="black"/>
                </a:solidFill>
              </a:rPr>
              <a:t>ri_ReLU_sro</a:t>
            </a:r>
            <a:r>
              <a:rPr lang="en-US" altLang="zh-TW" b="1" dirty="0">
                <a:solidFill>
                  <a:prstClr val="black"/>
                </a:solidFill>
              </a:rPr>
              <a:t>)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2"/>
          </a:xfrm>
        </p:spPr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graphicFrame>
        <p:nvGraphicFramePr>
          <p:cNvPr id="5" name="內容版面配置區 13">
            <a:extLst>
              <a:ext uri="{FF2B5EF4-FFF2-40B4-BE49-F238E27FC236}">
                <a16:creationId xmlns="" xmlns:a16="http://schemas.microsoft.com/office/drawing/2014/main" id="{72C31F4B-A36D-4D4C-9DFC-210173C6C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528345"/>
              </p:ext>
            </p:extLst>
          </p:nvPr>
        </p:nvGraphicFramePr>
        <p:xfrm>
          <a:off x="1043608" y="2492896"/>
          <a:ext cx="2487929" cy="368471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64558">
                  <a:extLst>
                    <a:ext uri="{9D8B030D-6E8A-4147-A177-3AD203B41FA5}">
                      <a16:colId xmlns="" xmlns:a16="http://schemas.microsoft.com/office/drawing/2014/main" val="3116081118"/>
                    </a:ext>
                  </a:extLst>
                </a:gridCol>
                <a:gridCol w="1923371">
                  <a:extLst>
                    <a:ext uri="{9D8B030D-6E8A-4147-A177-3AD203B41FA5}">
                      <a16:colId xmlns="" xmlns:a16="http://schemas.microsoft.com/office/drawing/2014/main" val="2691230140"/>
                    </a:ext>
                  </a:extLst>
                </a:gridCol>
              </a:tblGrid>
              <a:tr h="365426"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dirty="0">
                          <a:effectLst/>
                        </a:rPr>
                        <a:t>Input</a:t>
                      </a:r>
                    </a:p>
                  </a:txBody>
                  <a:tcPr marL="51435" marR="5143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="" xmlns:a16="http://schemas.microsoft.com/office/drawing/2014/main" val="212942082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x1</a:t>
                      </a: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性別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="" xmlns:a16="http://schemas.microsoft.com/office/drawing/2014/main" val="3111043069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x2</a:t>
                      </a: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年齡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="" xmlns:a16="http://schemas.microsoft.com/office/drawing/2014/main" val="873625622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x3</a:t>
                      </a: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國籍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="" xmlns:a16="http://schemas.microsoft.com/office/drawing/2014/main" val="1623119480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x4 </a:t>
                      </a:r>
                      <a:endParaRPr lang="af-ZA" sz="1200">
                        <a:effectLst/>
                        <a:latin typeface="Microsoft JhengHei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婚姻狀態 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="" xmlns:a16="http://schemas.microsoft.com/office/drawing/2014/main" val="4080083344"/>
                  </a:ext>
                </a:extLst>
              </a:tr>
              <a:tr h="3958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x5 </a:t>
                      </a:r>
                      <a:endParaRPr lang="af-ZA" sz="1200">
                        <a:effectLst/>
                        <a:latin typeface="Microsoft JhengHei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直系親屬數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="" xmlns:a16="http://schemas.microsoft.com/office/drawing/2014/main" val="1593816194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x6 </a:t>
                      </a:r>
                      <a:endParaRPr lang="af-ZA" sz="1200">
                        <a:effectLst/>
                        <a:latin typeface="Microsoft JhengHei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最高學歷 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="" xmlns:a16="http://schemas.microsoft.com/office/drawing/2014/main" val="4108985722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x7 </a:t>
                      </a:r>
                      <a:endParaRPr lang="af-ZA" sz="1200">
                        <a:effectLst/>
                        <a:latin typeface="Microsoft JhengHei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來台時長 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="" xmlns:a16="http://schemas.microsoft.com/office/drawing/2014/main" val="1235790642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x8</a:t>
                      </a:r>
                      <a:endParaRPr lang="af-ZA" sz="1200">
                        <a:effectLst/>
                        <a:latin typeface="Microsoft JhengHei"/>
                      </a:endParaRP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平均月收入 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="" xmlns:a16="http://schemas.microsoft.com/office/drawing/2014/main" val="4051486034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x9</a:t>
                      </a:r>
                    </a:p>
                  </a:txBody>
                  <a:tcPr marL="51435" marR="5143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Microsoft JhengHei"/>
                          <a:ea typeface="Microsoft JhengHei"/>
                        </a:rPr>
                        <a:t>剩餘居留時間</a:t>
                      </a:r>
                    </a:p>
                  </a:txBody>
                  <a:tcPr marL="51435" marR="51435"/>
                </a:tc>
                <a:extLst>
                  <a:ext uri="{0D108BD9-81ED-4DB2-BD59-A6C34878D82A}">
                    <a16:rowId xmlns="" xmlns:a16="http://schemas.microsoft.com/office/drawing/2014/main" val="251054879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12E8533F-B532-4D38-8ABF-0DAD0A6C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07974"/>
              </p:ext>
            </p:extLst>
          </p:nvPr>
        </p:nvGraphicFramePr>
        <p:xfrm>
          <a:off x="3707904" y="2492896"/>
          <a:ext cx="2556946" cy="365438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80216">
                  <a:extLst>
                    <a:ext uri="{9D8B030D-6E8A-4147-A177-3AD203B41FA5}">
                      <a16:colId xmlns="" xmlns:a16="http://schemas.microsoft.com/office/drawing/2014/main" val="1794447015"/>
                    </a:ext>
                  </a:extLst>
                </a:gridCol>
                <a:gridCol w="1976730">
                  <a:extLst>
                    <a:ext uri="{9D8B030D-6E8A-4147-A177-3AD203B41FA5}">
                      <a16:colId xmlns="" xmlns:a16="http://schemas.microsoft.com/office/drawing/2014/main" val="539469619"/>
                    </a:ext>
                  </a:extLst>
                </a:gridCol>
              </a:tblGrid>
              <a:tr h="387117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200" kern="1200" dirty="0">
                          <a:effectLst/>
                          <a:latin typeface="Microsoft JhengHei"/>
                        </a:rPr>
                        <a:t>Input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="" xmlns:a16="http://schemas.microsoft.com/office/drawing/2014/main" val="1914459899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dirty="0">
                          <a:effectLst/>
                          <a:latin typeface="Microsoft JhengHei"/>
                        </a:rPr>
                        <a:t>x10 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>
                          <a:effectLst/>
                          <a:latin typeface="Microsoft JhengHei"/>
                          <a:ea typeface="Microsoft JhengHei"/>
                        </a:rPr>
                        <a:t>借款時長 </a:t>
                      </a:r>
                      <a:endParaRPr lang="zh-TW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864632217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kern="1200" dirty="0">
                          <a:effectLst/>
                          <a:latin typeface="Microsoft JhengHei"/>
                        </a:rPr>
                        <a:t>x11 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借款金額 ​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364850831"/>
                  </a:ext>
                </a:extLst>
              </a:tr>
              <a:tr h="3406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x12 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用途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160820506"/>
                  </a:ext>
                </a:extLst>
              </a:tr>
              <a:tr h="3251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x13​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工作性質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23000937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x14​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工作地點​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180693975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x15​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雇主資訊​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182847417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x16 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薪資如期撥入 ​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4249301619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x17 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>
                          <a:effectLst/>
                          <a:latin typeface="Microsoft JhengHei"/>
                          <a:ea typeface="Microsoft JhengHei"/>
                        </a:rPr>
                        <a:t>薪資撥付方式​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39165133"/>
                  </a:ext>
                </a:extLst>
              </a:tr>
              <a:tr h="371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dirty="0">
                          <a:effectLst/>
                          <a:latin typeface="Microsoft JhengHei"/>
                        </a:rPr>
                        <a:t>x18​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400" dirty="0">
                          <a:effectLst/>
                          <a:latin typeface="Microsoft JhengHei"/>
                          <a:ea typeface="Microsoft JhengHei"/>
                        </a:rPr>
                        <a:t>薪資結匯方式​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543871610"/>
                  </a:ext>
                </a:extLst>
              </a:tr>
            </a:tbl>
          </a:graphicData>
        </a:graphic>
      </p:graphicFrame>
      <p:graphicFrame>
        <p:nvGraphicFramePr>
          <p:cNvPr id="8" name="表格 18">
            <a:extLst>
              <a:ext uri="{FF2B5EF4-FFF2-40B4-BE49-F238E27FC236}">
                <a16:creationId xmlns="" xmlns:a16="http://schemas.microsoft.com/office/drawing/2014/main" id="{DADC006E-DCE4-401B-92BB-1D7B0A44C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76536"/>
              </p:ext>
            </p:extLst>
          </p:nvPr>
        </p:nvGraphicFramePr>
        <p:xfrm>
          <a:off x="6490347" y="2492896"/>
          <a:ext cx="2184997" cy="134939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99568">
                  <a:extLst>
                    <a:ext uri="{9D8B030D-6E8A-4147-A177-3AD203B41FA5}">
                      <a16:colId xmlns="" xmlns:a16="http://schemas.microsoft.com/office/drawing/2014/main" val="3401502128"/>
                    </a:ext>
                  </a:extLst>
                </a:gridCol>
                <a:gridCol w="1385429">
                  <a:extLst>
                    <a:ext uri="{9D8B030D-6E8A-4147-A177-3AD203B41FA5}">
                      <a16:colId xmlns="" xmlns:a16="http://schemas.microsoft.com/office/drawing/2014/main" val="1866135887"/>
                    </a:ext>
                  </a:extLst>
                </a:gridCol>
              </a:tblGrid>
              <a:tr h="36999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latin typeface="Microsoft JhengHei"/>
                          <a:ea typeface="Microsoft JhengHei"/>
                        </a:rPr>
                        <a:t>Output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="" xmlns:a16="http://schemas.microsoft.com/office/drawing/2014/main" val="3329383344"/>
                  </a:ext>
                </a:extLst>
              </a:tr>
              <a:tr h="979400">
                <a:tc>
                  <a:txBody>
                    <a:bodyPr/>
                    <a:lstStyle/>
                    <a:p>
                      <a:r>
                        <a:rPr lang="zh-TW" altLang="en-US" sz="1400">
                          <a:latin typeface="Microsoft JhengHei"/>
                          <a:ea typeface="Microsoft JhengHei"/>
                        </a:rPr>
                        <a:t>風險評估</a:t>
                      </a:r>
                      <a:endParaRPr lang="zh-TW" altLang="en-US" sz="1400" dirty="0">
                        <a:latin typeface="Microsoft JhengHei"/>
                        <a:ea typeface="Microsoft JhengHei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400" kern="1200" noProof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+mn-cs"/>
                        </a:rPr>
                        <a:t>為百分制，分數越高，違約的可能性越高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+mn-cs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932266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17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6C153D4C-BAB3-4B9B-8424-81F8FA0B3144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 defTabSz="685800">
                <a:defRPr/>
              </a:pPr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菱形 23"/>
              <p:cNvSpPr/>
              <p:nvPr/>
            </p:nvSpPr>
            <p:spPr>
              <a:xfrm>
                <a:off x="6341905" y="3541158"/>
                <a:ext cx="1570268" cy="800249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0250" tIns="20250" rIns="20250" rtlCol="0" anchor="ctr"/>
              <a:lstStyle/>
              <a:p>
                <a:pPr lvl="0"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sz="1400" i="1" dirty="0" err="1">
                    <a:solidFill>
                      <a:prstClr val="black"/>
                    </a:solidFill>
                  </a:rPr>
                  <a:t>e</a:t>
                </a:r>
                <a:r>
                  <a:rPr lang="en-US" altLang="zh-TW" sz="1400" i="1" baseline="30000" dirty="0" err="1">
                    <a:solidFill>
                      <a:prstClr val="black"/>
                    </a:solidFill>
                  </a:rPr>
                  <a:t>c</a:t>
                </a:r>
                <a:r>
                  <a:rPr lang="en-US" altLang="zh-TW" sz="1400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sz="14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1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TW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400" i="1" dirty="0">
                    <a:solidFill>
                      <a:prstClr val="black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14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4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400" dirty="0">
                    <a:solidFill>
                      <a:prstClr val="black"/>
                    </a:solidFill>
                  </a:rPr>
                  <a:t>)</a:t>
                </a:r>
                <a:endParaRPr lang="zh-TW" alt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菱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05" y="3541152"/>
                <a:ext cx="1570268" cy="80024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cxnSpLocks/>
          </p:cNvCxnSpPr>
          <p:nvPr/>
        </p:nvCxnSpPr>
        <p:spPr>
          <a:xfrm flipV="1">
            <a:off x="1658616" y="2841027"/>
            <a:ext cx="0" cy="6385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H="1">
            <a:off x="5221110" y="3938555"/>
            <a:ext cx="10728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127039" y="4365018"/>
            <a:ext cx="0" cy="719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6962329" y="5145752"/>
            <a:ext cx="329420" cy="2571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sz="1350" dirty="0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7192496" y="2154699"/>
            <a:ext cx="0" cy="4553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1626727" y="2841017"/>
            <a:ext cx="2338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991906" y="3694229"/>
            <a:ext cx="604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False</a:t>
            </a:r>
            <a:endParaRPr lang="zh-TW" altLang="en-US" sz="10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51061" y="4335341"/>
            <a:ext cx="640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True</a:t>
            </a:r>
            <a:endParaRPr lang="zh-TW" altLang="en-US" sz="10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291749" y="2171575"/>
            <a:ext cx="604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= 1</a:t>
            </a:r>
            <a:endParaRPr lang="zh-TW" altLang="en-US" sz="13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6634236" y="2615912"/>
            <a:ext cx="1106116" cy="45021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forward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operation</a:t>
            </a:r>
          </a:p>
        </p:txBody>
      </p:sp>
      <p:cxnSp>
        <p:nvCxnSpPr>
          <p:cNvPr id="37" name="直線單箭頭接點 36"/>
          <p:cNvCxnSpPr>
            <a:cxnSpLocks/>
          </p:cNvCxnSpPr>
          <p:nvPr/>
        </p:nvCxnSpPr>
        <p:spPr>
          <a:xfrm>
            <a:off x="4716016" y="2832066"/>
            <a:ext cx="18814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3975764" y="2671016"/>
            <a:ext cx="677149" cy="34001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++</a:t>
            </a:r>
          </a:p>
        </p:txBody>
      </p:sp>
      <p:cxnSp>
        <p:nvCxnSpPr>
          <p:cNvPr id="58" name="直線單箭頭接點 57"/>
          <p:cNvCxnSpPr>
            <a:cxnSpLocks/>
          </p:cNvCxnSpPr>
          <p:nvPr/>
        </p:nvCxnSpPr>
        <p:spPr>
          <a:xfrm>
            <a:off x="1661132" y="4365024"/>
            <a:ext cx="0" cy="6900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1462018" y="5086285"/>
            <a:ext cx="329420" cy="257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sz="1350" dirty="0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318168" y="5008685"/>
            <a:ext cx="14205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TW" sz="1350" i="1" dirty="0">
                <a:solidFill>
                  <a:srgbClr val="FF0000"/>
                </a:solidFill>
              </a:rPr>
              <a:t>Acceptable net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805148" y="5007648"/>
            <a:ext cx="16407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TW" sz="1350" i="1" dirty="0">
                <a:solidFill>
                  <a:srgbClr val="FF0000"/>
                </a:solidFill>
              </a:rPr>
              <a:t>Unacceptable net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64" name="圓角矩形 5">
            <a:extLst>
              <a:ext uri="{FF2B5EF4-FFF2-40B4-BE49-F238E27FC236}">
                <a16:creationId xmlns="" xmlns:a16="http://schemas.microsoft.com/office/drawing/2014/main" id="{E3E7782E-5BB8-4EEF-B557-75C8F64715EB}"/>
              </a:ext>
            </a:extLst>
          </p:cNvPr>
          <p:cNvSpPr/>
          <p:nvPr/>
        </p:nvSpPr>
        <p:spPr>
          <a:xfrm>
            <a:off x="4030651" y="3715497"/>
            <a:ext cx="1179840" cy="4763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backward</a:t>
            </a:r>
            <a:r>
              <a:rPr lang="zh-TW" altLang="en-US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operation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="" xmlns:a16="http://schemas.microsoft.com/office/drawing/2014/main" id="{A9938BC9-31D9-4988-815E-3D4C22087773}"/>
              </a:ext>
            </a:extLst>
          </p:cNvPr>
          <p:cNvCxnSpPr>
            <a:cxnSpLocks/>
          </p:cNvCxnSpPr>
          <p:nvPr/>
        </p:nvCxnSpPr>
        <p:spPr>
          <a:xfrm flipH="1">
            <a:off x="2441317" y="3929723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="" xmlns:a16="http://schemas.microsoft.com/office/drawing/2014/main" id="{D95C62DA-C71A-49CE-8981-65D11BB368BE}"/>
              </a:ext>
            </a:extLst>
          </p:cNvPr>
          <p:cNvSpPr/>
          <p:nvPr/>
        </p:nvSpPr>
        <p:spPr>
          <a:xfrm>
            <a:off x="905269" y="3491865"/>
            <a:ext cx="1524128" cy="84954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250" tIns="20250" rIns="2025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100</a:t>
            </a:r>
            <a:endParaRPr lang="zh-TW" altLang="en-US" sz="13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="" xmlns:a16="http://schemas.microsoft.com/office/drawing/2014/main" id="{6A1F8701-43E6-4E56-872A-6E442954D11B}"/>
              </a:ext>
            </a:extLst>
          </p:cNvPr>
          <p:cNvCxnSpPr>
            <a:cxnSpLocks/>
          </p:cNvCxnSpPr>
          <p:nvPr/>
        </p:nvCxnSpPr>
        <p:spPr>
          <a:xfrm>
            <a:off x="7142097" y="3079732"/>
            <a:ext cx="0" cy="4553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="" xmlns:a16="http://schemas.microsoft.com/office/drawing/2014/main" id="{1DB3CDAD-6047-4E3D-8A3D-1201374EB64B}"/>
              </a:ext>
            </a:extLst>
          </p:cNvPr>
          <p:cNvSpPr txBox="1"/>
          <p:nvPr/>
        </p:nvSpPr>
        <p:spPr>
          <a:xfrm>
            <a:off x="1017999" y="3270051"/>
            <a:ext cx="608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False</a:t>
            </a:r>
            <a:endParaRPr lang="zh-TW" altLang="en-US" sz="10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E29B6CF6-D368-4351-9E93-CD8D0DA63F57}"/>
              </a:ext>
            </a:extLst>
          </p:cNvPr>
          <p:cNvSpPr txBox="1"/>
          <p:nvPr/>
        </p:nvSpPr>
        <p:spPr>
          <a:xfrm>
            <a:off x="1032437" y="4268558"/>
            <a:ext cx="640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True</a:t>
            </a:r>
            <a:endParaRPr lang="zh-TW" altLang="en-US" sz="10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4" name="圓角矩形 5">
            <a:extLst>
              <a:ext uri="{FF2B5EF4-FFF2-40B4-BE49-F238E27FC236}">
                <a16:creationId xmlns="" xmlns:a16="http://schemas.microsoft.com/office/drawing/2014/main" id="{0F4CB1A1-A425-4D54-B5F6-13A95789EA22}"/>
              </a:ext>
            </a:extLst>
          </p:cNvPr>
          <p:cNvSpPr/>
          <p:nvPr/>
        </p:nvSpPr>
        <p:spPr>
          <a:xfrm>
            <a:off x="4485902" y="1486683"/>
            <a:ext cx="1486272" cy="75418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Hyperparameters:</a:t>
            </a:r>
          </a:p>
          <a:p>
            <a:pPr marL="135731" indent="-135731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05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100</a:t>
            </a:r>
          </a:p>
          <a:p>
            <a:pPr marL="135731" indent="-135731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05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Optimizer (Adam)</a:t>
            </a:r>
          </a:p>
          <a:p>
            <a:pPr marL="135731" indent="-135731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altLang="zh-TW" sz="105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105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0.001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="" xmlns:a16="http://schemas.microsoft.com/office/drawing/2014/main" id="{B61D38D1-B387-471A-B9C0-7143068A5B6A}"/>
              </a:ext>
            </a:extLst>
          </p:cNvPr>
          <p:cNvSpPr txBox="1"/>
          <p:nvPr/>
        </p:nvSpPr>
        <p:spPr>
          <a:xfrm>
            <a:off x="214410" y="1179433"/>
            <a:ext cx="2917432" cy="282769"/>
          </a:xfrm>
          <a:prstGeom prst="rect">
            <a:avLst/>
          </a:prstGeom>
          <a:solidFill>
            <a:srgbClr val="304371"/>
          </a:solidFill>
        </p:spPr>
        <p:txBody>
          <a:bodyPr wrap="square" lIns="51414" tIns="25717" rIns="51414" bIns="25717" rtlCol="0">
            <a:spAutoFit/>
          </a:bodyPr>
          <a:lstStyle/>
          <a:p>
            <a:pPr algn="ctr" defTabSz="514095">
              <a:defRPr/>
            </a:pPr>
            <a:r>
              <a:rPr kumimoji="1" lang="en-US" altLang="zh-TW" sz="15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matching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="" xmlns:a16="http://schemas.microsoft.com/office/drawing/2014/main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251228" y="1750503"/>
                <a:ext cx="1562421" cy="50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5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zh-TW" sz="1050" i="1" kern="1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050" i="1" kern="1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zh-TW" sz="1050" i="1" kern="1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27" y="1750501"/>
                <a:ext cx="1562421" cy="505267"/>
              </a:xfrm>
              <a:prstGeom prst="rect">
                <a:avLst/>
              </a:prstGeom>
              <a:blipFill>
                <a:blip r:embed="rId3"/>
                <a:stretch>
                  <a:fillRect t="-108434" r="-28794" b="-1469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6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872" y="1465585"/>
            <a:ext cx="9034257" cy="51795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1D9F38ED-F84A-4AC3-9FE2-51F2AFC2E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31" y="1552462"/>
                <a:ext cx="9093071" cy="2250313"/>
              </a:xfrm>
            </p:spPr>
            <p:txBody>
              <a:bodyPr>
                <a:normAutofit/>
              </a:bodyPr>
              <a:lstStyle/>
              <a:p>
                <a:pPr marL="803275" indent="-803275" hangingPunc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Use the orientation algorithm to create an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-vector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of length one such that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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0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)-{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}.</a:t>
                </a:r>
              </a:p>
              <a:p>
                <a:pPr marL="803275" indent="-803275" hangingPunc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Pick up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a small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number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such that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))*(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&lt; 0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-{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.</a:t>
                </a:r>
              </a:p>
              <a:p>
                <a:pPr marL="803275" indent="-803275" hangingPunc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Let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+3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add three new hidden nodes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-2</a:t>
                </a:r>
                <a:r>
                  <a:rPr lang="en-US" altLang="zh-TW" sz="1800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-1</a:t>
                </a:r>
                <a:r>
                  <a:rPr lang="en-US" altLang="zh-TW" sz="1800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</a:t>
                </a:r>
                <a:r>
                  <a:rPr lang="en-US" altLang="zh-TW" sz="1800" i="1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baseline="300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existing SLFN, and then assign their associated weights in the following way to make to make the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TW" altLang="zh-TW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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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true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D9F38ED-F84A-4AC3-9FE2-51F2AFC2E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28" y="1552456"/>
                <a:ext cx="9093071" cy="2250313"/>
              </a:xfrm>
              <a:blipFill>
                <a:blip r:embed="rId2"/>
                <a:stretch>
                  <a:fillRect l="-536" t="-542" r="-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The cramming module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="" xmlns:a16="http://schemas.microsoft.com/office/drawing/2014/main" id="{F84C923F-9F9E-45DA-A550-3B2643D18965}"/>
                  </a:ext>
                </a:extLst>
              </p:cNvPr>
              <p:cNvSpPr/>
              <p:nvPr/>
            </p:nvSpPr>
            <p:spPr>
              <a:xfrm>
                <a:off x="172684" y="3802769"/>
                <a:ext cx="5981000" cy="2553582"/>
              </a:xfrm>
              <a:prstGeom prst="rect">
                <a:avLst/>
              </a:prstGeom>
            </p:spPr>
            <p:txBody>
              <a:bodyPr wrap="square" lIns="68568" tIns="34289" rIns="68568" bIns="34289">
                <a:spAutoFit/>
              </a:bodyPr>
              <a:lstStyle/>
              <a:p>
                <a:pPr marL="442913" indent="-381000">
                  <a:lnSpc>
                    <a:spcPct val="150000"/>
                  </a:lnSpc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5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−2,0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l-GR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altLang="zh-TW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42913" indent="-381000">
                  <a:lnSpc>
                    <a:spcPct val="150000"/>
                  </a:lnSpc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5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−1,0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−2(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l-GR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</m:sup>
                            </m:sSubSup>
                            <m: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altLang="zh-TW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42913" indent="-381000">
                  <a:lnSpc>
                    <a:spcPct val="150000"/>
                  </a:lnSpc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5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-ζ-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en-US" altLang="zh-TW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5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l-GR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altLang="zh-TW" sz="15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4C923F-9F9E-45DA-A550-3B2643D1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84" y="3802769"/>
                <a:ext cx="5981000" cy="25535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="" xmlns:a16="http://schemas.microsoft.com/office/drawing/2014/main" id="{9B05C59A-9659-423C-9D5B-EABC9A2C9463}"/>
                  </a:ext>
                </a:extLst>
              </p:cNvPr>
              <p:cNvSpPr txBox="1"/>
              <p:nvPr/>
            </p:nvSpPr>
            <p:spPr>
              <a:xfrm>
                <a:off x="5859050" y="4299808"/>
                <a:ext cx="3179969" cy="4241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TW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=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+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  <m:e>
                        <m:sSubSup>
                          <m:sSubSup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bSup>
                      </m:e>
                    </m:nary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05C59A-9659-423C-9D5B-EABC9A2C9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47" y="4299802"/>
                <a:ext cx="3179969" cy="424155"/>
              </a:xfrm>
              <a:prstGeom prst="rect">
                <a:avLst/>
              </a:prstGeom>
              <a:blipFill rotWithShape="1">
                <a:blip r:embed="rId4"/>
                <a:stretch>
                  <a:fillRect l="-191" t="-90278" b="-1513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投影片編號版面配置區 1">
            <a:extLst>
              <a:ext uri="{FF2B5EF4-FFF2-40B4-BE49-F238E27FC236}">
                <a16:creationId xmlns="" xmlns:a16="http://schemas.microsoft.com/office/drawing/2014/main" id="{9C6956C8-0FF0-42B6-9655-15FECDB7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62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6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096" y="2286000"/>
            <a:ext cx="8972582" cy="1143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D9F38ED-F84A-4AC3-9FE2-51F2AFC2E3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748" y="2294874"/>
            <a:ext cx="8926753" cy="32403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09625" indent="-809625" hangingPunct="0">
              <a:lnSpc>
                <a:spcPct val="12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1: Use the orientation algorithm to create an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-vector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length one such that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)-{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}.</a:t>
            </a:r>
          </a:p>
          <a:p>
            <a:pPr marL="809625" indent="-809625" hangingPunct="0">
              <a:lnSpc>
                <a:spcPct val="12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2: Pick up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a small number </a:t>
            </a:r>
            <a:r>
              <a:rPr lang="en-US" altLang="zh-TW" kern="100" dirty="0"/>
              <a:t>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 such that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kern="100" dirty="0"/>
              <a:t>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))*(</a:t>
            </a:r>
            <a:r>
              <a:rPr lang="en-US" altLang="zh-TW" kern="100" dirty="0"/>
              <a:t>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 &lt; 0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)-{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.</a:t>
            </a:r>
          </a:p>
          <a:p>
            <a:pPr marL="270272" indent="-138113" hangingPunct="0">
              <a:lnSpc>
                <a:spcPct val="120000"/>
              </a:lnSpc>
            </a:pPr>
            <a:endParaRPr lang="en-US" altLang="zh-TW" dirty="0"/>
          </a:p>
          <a:p>
            <a:pPr marL="270272" indent="-138113" hangingPunct="0">
              <a:lnSpc>
                <a:spcPct val="12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763" indent="-4763" hangingPunct="0">
              <a:lnSpc>
                <a:spcPct val="12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Pick up a small number 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then use the random number algorithm to create an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-vector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length one such that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)-{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 AND (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))*(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 &lt; 0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)-{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}.</a:t>
            </a:r>
          </a:p>
        </p:txBody>
      </p:sp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103"/>
            <a:ext cx="7886700" cy="52625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The cramming module</a:t>
            </a:r>
            <a:endParaRPr lang="zh-TW" altLang="en-US" dirty="0"/>
          </a:p>
        </p:txBody>
      </p:sp>
      <p:sp>
        <p:nvSpPr>
          <p:cNvPr id="32" name="投影片編號版面配置區 3">
            <a:extLst>
              <a:ext uri="{FF2B5EF4-FFF2-40B4-BE49-F238E27FC236}">
                <a16:creationId xmlns="" xmlns:a16="http://schemas.microsoft.com/office/drawing/2014/main" id="{1BA655FE-6209-46F2-9590-78CD95FEE7C4}"/>
              </a:ext>
            </a:extLst>
          </p:cNvPr>
          <p:cNvSpPr txBox="1">
            <a:spLocks/>
          </p:cNvSpPr>
          <p:nvPr/>
        </p:nvSpPr>
        <p:spPr>
          <a:xfrm>
            <a:off x="6457950" y="5624516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defTabSz="685800">
              <a:defRPr/>
            </a:pPr>
            <a:fld id="{3EB68C04-86CB-4EF9-90C4-B4D0FE693461}" type="slidenum">
              <a:rPr lang="zh-TW" altLang="en-US" sz="90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12</a:t>
            </a:fld>
            <a:endParaRPr lang="zh-TW" altLang="en-US" sz="9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9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1626019" y="2431580"/>
            <a:ext cx="5855666" cy="3398888"/>
            <a:chOff x="6497438" y="1234873"/>
            <a:chExt cx="5329879" cy="45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圓角矩形 39"/>
                <p:cNvSpPr/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514325">
                    <a:defRPr/>
                  </a:pPr>
                  <a:r>
                    <a:rPr lang="en-US" altLang="zh-TW" sz="900" dirty="0">
                      <a:solidFill>
                        <a:prstClr val="black"/>
                      </a:solidFill>
                      <a:latin typeface="Calibri"/>
                      <a:ea typeface="新細明體" panose="02020500000000000000" pitchFamily="18" charset="-120"/>
                    </a:rPr>
                    <a:t>backward operation to obtain </a:t>
                  </a:r>
                  <a14:m>
                    <m:oMath xmlns:m="http://schemas.openxmlformats.org/officeDocument/2006/math">
                      <m:r>
                        <a:rPr lang="en-US" altLang="zh-TW" sz="9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TW" sz="9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altLang="zh-TW" sz="9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0" name="圓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endCxn id="66" idx="1"/>
            </p:cNvCxnSpPr>
            <p:nvPr/>
          </p:nvCxnSpPr>
          <p:spPr>
            <a:xfrm flipV="1">
              <a:off x="9302948" y="4010413"/>
              <a:ext cx="387706" cy="23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8431180" y="1234873"/>
              <a:ext cx="9490" cy="3081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菱形 48"/>
                <p:cNvSpPr/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0250" tIns="20250" rIns="20250" rtlCol="0" anchor="ctr"/>
                <a:lstStyle/>
                <a:p>
                  <a:pPr algn="ctr" defTabSz="685766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TW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l-GR" altLang="zh-TW" sz="1100" dirty="0">
                            <a:solidFill>
                              <a:prstClr val="black"/>
                            </a:solidFill>
                            <a:latin typeface="Calibri"/>
                            <a:ea typeface="新細明體" panose="02020500000000000000" pitchFamily="18" charset="-120"/>
                          </a:rPr>
                          <m:t>ε</m:t>
                        </m:r>
                        <m:r>
                          <a:rPr lang="en-US" altLang="zh-TW" sz="1100" i="1" baseline="-250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sz="11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9" name="菱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圓角矩形 49"/>
            <p:cNvSpPr/>
            <p:nvPr/>
          </p:nvSpPr>
          <p:spPr>
            <a:xfrm>
              <a:off x="10117311" y="5179664"/>
              <a:ext cx="758023" cy="3975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9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Restore </a:t>
              </a:r>
              <a:r>
                <a:rPr lang="en-US" altLang="zh-TW" sz="9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w</a:t>
              </a:r>
            </a:p>
          </p:txBody>
        </p:sp>
        <p:cxnSp>
          <p:nvCxnSpPr>
            <p:cNvPr id="52" name="直線單箭頭接點 51"/>
            <p:cNvCxnSpPr/>
            <p:nvPr/>
          </p:nvCxnSpPr>
          <p:spPr>
            <a:xfrm>
              <a:off x="8447587" y="2490536"/>
              <a:ext cx="84" cy="1090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H="1">
              <a:off x="8475563" y="4511552"/>
              <a:ext cx="11439" cy="5632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圓角矩形 56"/>
                <p:cNvSpPr/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66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9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新細明體" panose="02020500000000000000" pitchFamily="18" charset="-120"/>
                    </a:rPr>
                    <a:t>Restore</a:t>
                  </a:r>
                  <a:r>
                    <a:rPr lang="en-US" altLang="zh-TW" sz="900" b="1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新細明體" panose="02020500000000000000" pitchFamily="18" charset="-120"/>
                    </a:rPr>
                    <a:t> w</a:t>
                  </a:r>
                </a:p>
                <a:p>
                  <a:pPr algn="ctr" defTabSz="685766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900" dirty="0">
                      <a:solidFill>
                        <a:prstClr val="black"/>
                      </a:solidFill>
                      <a:latin typeface="Calibri"/>
                      <a:ea typeface="新細明體" panose="02020500000000000000" pitchFamily="18" charset="-120"/>
                    </a:rPr>
                    <a:t>&amp; </a:t>
                  </a:r>
                  <a14:m>
                    <m:oMath xmlns:m="http://schemas.openxmlformats.org/officeDocument/2006/math">
                      <m:r>
                        <a:rPr lang="en-US" altLang="zh-TW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zh-TW" alt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TW" alt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endParaRPr lang="en-US" altLang="zh-TW" sz="9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7" name="圓角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>
              <a:off x="11471872" y="4011682"/>
              <a:ext cx="3554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50" idx="3"/>
            </p:cNvCxnSpPr>
            <p:nvPr/>
          </p:nvCxnSpPr>
          <p:spPr>
            <a:xfrm>
              <a:off x="10875333" y="5378431"/>
              <a:ext cx="409272" cy="55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菱形 65"/>
                <p:cNvSpPr/>
                <p:nvPr/>
              </p:nvSpPr>
              <p:spPr>
                <a:xfrm>
                  <a:off x="9690654" y="3592806"/>
                  <a:ext cx="1785518" cy="835214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0250" tIns="20250" rIns="20250" rtlCol="0" anchor="ctr"/>
                <a:lstStyle/>
                <a:p>
                  <a:pPr lvl="0"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900" dirty="0">
                      <a:solidFill>
                        <a:prstClr val="black"/>
                      </a:solidFill>
                    </a:rPr>
                    <a:t>|</a:t>
                  </a:r>
                  <a:r>
                    <a:rPr lang="en-US" altLang="zh-TW" sz="900" i="1" dirty="0" err="1">
                      <a:solidFill>
                        <a:prstClr val="black"/>
                      </a:solidFill>
                    </a:rPr>
                    <a:t>e</a:t>
                  </a:r>
                  <a:r>
                    <a:rPr lang="en-US" altLang="zh-TW" sz="900" i="1" baseline="30000" dirty="0" err="1">
                      <a:solidFill>
                        <a:prstClr val="black"/>
                      </a:solidFill>
                    </a:rPr>
                    <a:t>c</a:t>
                  </a:r>
                  <a:r>
                    <a:rPr lang="en-US" altLang="zh-TW" sz="900" dirty="0">
                      <a:solidFill>
                        <a:prstClr val="black"/>
                      </a:solidFill>
                    </a:rPr>
                    <a:t>|</a:t>
                  </a:r>
                  <a:r>
                    <a:rPr lang="en-US" altLang="zh-TW" sz="900" b="1" dirty="0">
                      <a:solidFill>
                        <a:prstClr val="black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l-GR" altLang="zh-TW" sz="9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altLang="zh-TW" sz="9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zh-TW" sz="900" dirty="0">
                      <a:solidFill>
                        <a:prstClr val="black"/>
                      </a:solidFill>
                      <a:sym typeface="Symbol" panose="05050102010706020507" pitchFamily="18" charset="2"/>
                    </a:rPr>
                    <a:t></a:t>
                  </a:r>
                  <a:r>
                    <a:rPr lang="en-US" altLang="zh-TW" sz="9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zh-TW" sz="900" i="1" dirty="0">
                      <a:solidFill>
                        <a:prstClr val="black"/>
                      </a:solidFill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altLang="zh-TW" sz="900" i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900" b="1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</m:oMath>
                  </a14:m>
                  <a:r>
                    <a:rPr lang="en-US" altLang="zh-TW" sz="900" dirty="0">
                      <a:solidFill>
                        <a:prstClr val="black"/>
                      </a:solidFill>
                    </a:rPr>
                    <a:t>(</a:t>
                  </a:r>
                  <a:r>
                    <a:rPr lang="en-US" altLang="zh-TW" sz="900" i="1" dirty="0">
                      <a:solidFill>
                        <a:prstClr val="black"/>
                      </a:solidFill>
                    </a:rPr>
                    <a:t>n</a:t>
                  </a:r>
                  <a:r>
                    <a:rPr lang="en-US" altLang="zh-TW" sz="900" dirty="0">
                      <a:solidFill>
                        <a:prstClr val="black"/>
                      </a:solidFill>
                    </a:rPr>
                    <a:t>)</a:t>
                  </a:r>
                  <a:endParaRPr lang="zh-TW" altLang="en-US" sz="9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菱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0654" y="3592806"/>
                  <a:ext cx="1785518" cy="835214"/>
                </a:xfrm>
                <a:prstGeom prst="diamond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直線單箭頭接點 83"/>
          <p:cNvCxnSpPr/>
          <p:nvPr/>
        </p:nvCxnSpPr>
        <p:spPr>
          <a:xfrm flipH="1">
            <a:off x="4310537" y="2185296"/>
            <a:ext cx="3128106" cy="143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2127043" y="3228010"/>
            <a:ext cx="20816" cy="10473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7481683" y="3934377"/>
            <a:ext cx="3860" cy="56974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2168446" y="3228007"/>
            <a:ext cx="42298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2131104" y="5551919"/>
            <a:ext cx="1006061" cy="4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158640" y="4720537"/>
            <a:ext cx="4236" cy="8436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</p:cNvCxnSpPr>
          <p:nvPr/>
        </p:nvCxnSpPr>
        <p:spPr>
          <a:xfrm>
            <a:off x="4432674" y="5557882"/>
            <a:ext cx="1170312" cy="28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6" idx="2"/>
          </p:cNvCxnSpPr>
          <p:nvPr/>
        </p:nvCxnSpPr>
        <p:spPr>
          <a:xfrm>
            <a:off x="6115069" y="4826447"/>
            <a:ext cx="9026" cy="5637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菱形 71"/>
              <p:cNvSpPr/>
              <p:nvPr/>
            </p:nvSpPr>
            <p:spPr>
              <a:xfrm>
                <a:off x="2928388" y="4191193"/>
                <a:ext cx="1754354" cy="671643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0250" tIns="20250" rIns="20250" rtlCol="0" anchor="ctr"/>
              <a:lstStyle/>
              <a:p>
                <a:pPr algn="ctr" defTabSz="6857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1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11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1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1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2" name="菱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88" y="4191187"/>
                <a:ext cx="1754354" cy="671643"/>
              </a:xfrm>
              <a:prstGeom prst="diamond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>
            <a:stCxn id="44" idx="0"/>
          </p:cNvCxnSpPr>
          <p:nvPr/>
        </p:nvCxnSpPr>
        <p:spPr>
          <a:xfrm flipH="1" flipV="1">
            <a:off x="7430907" y="2199596"/>
            <a:ext cx="52708" cy="11737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828721" y="1757912"/>
            <a:ext cx="453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9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= 1</a:t>
            </a:r>
            <a:endParaRPr lang="zh-TW" altLang="en-US" sz="9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3190504" y="1965666"/>
            <a:ext cx="1120034" cy="46205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250" tIns="20250" rIns="2025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9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sym typeface="Symbol"/>
              </a:rPr>
              <a:t></a:t>
            </a:r>
            <a:r>
              <a:rPr lang="en-US" altLang="zh-TW" sz="9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100</a:t>
            </a:r>
            <a:endParaRPr lang="zh-TW" altLang="en-US" sz="9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768546" y="1728465"/>
            <a:ext cx="0" cy="2339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2702712" y="2186614"/>
            <a:ext cx="459772" cy="58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120650" y="3373328"/>
                <a:ext cx="725939" cy="53787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75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7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sz="7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7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75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altLang="zh-TW" sz="75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br>
                  <a:rPr lang="en-US" altLang="zh-TW" sz="75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5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en-US" altLang="zh-TW" sz="75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zh-TW" altLang="en-US" sz="7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75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TW" altLang="en-US" sz="7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750" dirty="0">
                  <a:solidFill>
                    <a:prstClr val="black"/>
                  </a:solidFill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  <a:p>
                <a:pPr algn="ctr" defTabSz="6857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75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i+1 </a:t>
                </a:r>
                <a14:m>
                  <m:oMath xmlns:m="http://schemas.openxmlformats.org/officeDocument/2006/math">
                    <m:r>
                      <a:rPr lang="en-US" altLang="zh-TW" sz="7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75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sz="75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  <a:sym typeface="Wingdings" panose="05000000000000000000" pitchFamily="2" charset="2"/>
                  </a:rPr>
                  <a:t>i</a:t>
                </a:r>
                <a:endParaRPr lang="en-US" altLang="zh-TW" sz="750" dirty="0">
                  <a:solidFill>
                    <a:prstClr val="black"/>
                  </a:solidFill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647" y="3373328"/>
                <a:ext cx="725939" cy="537874"/>
              </a:xfrm>
              <a:prstGeom prst="roundRect">
                <a:avLst>
                  <a:gd name="adj" fmla="val 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圓角矩形 54"/>
              <p:cNvSpPr/>
              <p:nvPr/>
            </p:nvSpPr>
            <p:spPr>
              <a:xfrm>
                <a:off x="3448946" y="1757912"/>
                <a:ext cx="236544" cy="17348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05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5" name="圓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46" y="1757912"/>
                <a:ext cx="236544" cy="173486"/>
              </a:xfrm>
              <a:prstGeom prst="roundRect">
                <a:avLst>
                  <a:gd name="adj" fmla="val 0"/>
                </a:avLst>
              </a:prstGeom>
              <a:blipFill>
                <a:blip r:embed="rId9"/>
                <a:stretch>
                  <a:fillRect b="-1212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2591421" y="1382224"/>
            <a:ext cx="2366998" cy="328935"/>
          </a:xfrm>
          <a:prstGeom prst="rect">
            <a:avLst/>
          </a:prstGeom>
          <a:solidFill>
            <a:srgbClr val="00B0F0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>
              <a:defRPr/>
            </a:pP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accomplishes the learning goal</a:t>
            </a:r>
            <a:endParaRPr kumimoji="1" lang="zh-TW" altLang="en-US" sz="9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3431560" y="2654419"/>
            <a:ext cx="658783" cy="173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Store</a:t>
            </a:r>
            <a:r>
              <a:rPr lang="en-US" sz="750" b="1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 </a:t>
            </a:r>
            <a:r>
              <a:rPr lang="en-US" sz="750" b="1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w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3750520" y="2827598"/>
            <a:ext cx="0" cy="2339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=""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521923" y="2022106"/>
            <a:ext cx="2166782" cy="328935"/>
          </a:xfrm>
          <a:prstGeom prst="rect">
            <a:avLst/>
          </a:prstGeom>
          <a:solidFill>
            <a:srgbClr val="00B0F0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>
              <a:defRPr/>
            </a:pP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9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6892651" y="5376727"/>
            <a:ext cx="2094332" cy="328935"/>
          </a:xfrm>
          <a:prstGeom prst="rect">
            <a:avLst/>
          </a:prstGeom>
          <a:solidFill>
            <a:srgbClr val="00B0F0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>
              <a:defRPr/>
            </a:pP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9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圓角矩形 5">
                <a:extLst>
                  <a:ext uri="{FF2B5EF4-FFF2-40B4-BE49-F238E27FC236}">
                    <a16:creationId xmlns=""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181575" y="2827594"/>
                <a:ext cx="1656184" cy="128123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Hyperparameters:</a:t>
                </a:r>
              </a:p>
              <a:p>
                <a:pPr marL="135731" indent="-135731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35731" indent="-135731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(Momentum)</a:t>
                </a:r>
              </a:p>
              <a:p>
                <a:pPr marL="135731" indent="-135731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35731" indent="-135731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l-GR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0.001 </a:t>
                </a:r>
              </a:p>
              <a:p>
                <a:pPr marL="135731" indent="-135731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050" kern="0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m:t>ε</m:t>
                    </m:r>
                    <m:r>
                      <a:rPr lang="en-US" altLang="zh-TW" sz="105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</a:t>
                </a:r>
              </a:p>
              <a:p>
                <a:pPr marL="135731" indent="-135731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1.2</a:t>
                </a:r>
                <a:r>
                  <a:rPr lang="zh-TW" altLang="en-US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0.7</a:t>
                </a:r>
                <a:endParaRPr lang="en-US" altLang="zh-TW" sz="1050" kern="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5" y="2827594"/>
                <a:ext cx="1656184" cy="1281232"/>
              </a:xfrm>
              <a:prstGeom prst="roundRect">
                <a:avLst>
                  <a:gd name="adj" fmla="val 0"/>
                </a:avLst>
              </a:prstGeom>
              <a:blipFill>
                <a:blip r:embed="rId10"/>
                <a:stretch>
                  <a:fillRect r="-1099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圓角矩形 22">
            <a:extLst>
              <a:ext uri="{FF2B5EF4-FFF2-40B4-BE49-F238E27FC236}">
                <a16:creationId xmlns=""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2726423" y="3813810"/>
            <a:ext cx="2042223" cy="19480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TW" sz="9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forward operation</a:t>
            </a:r>
          </a:p>
        </p:txBody>
      </p:sp>
      <p:sp>
        <p:nvSpPr>
          <p:cNvPr id="75" name="文字方塊 732"/>
          <p:cNvSpPr txBox="1"/>
          <p:nvPr/>
        </p:nvSpPr>
        <p:spPr>
          <a:xfrm>
            <a:off x="7031762" y="4540518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76" name="文字方塊 732"/>
          <p:cNvSpPr txBox="1"/>
          <p:nvPr/>
        </p:nvSpPr>
        <p:spPr>
          <a:xfrm>
            <a:off x="4508716" y="4341932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77" name="文字方塊 732"/>
          <p:cNvSpPr txBox="1"/>
          <p:nvPr/>
        </p:nvSpPr>
        <p:spPr>
          <a:xfrm>
            <a:off x="2804738" y="5376730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78" name="文字方塊 732"/>
          <p:cNvSpPr txBox="1"/>
          <p:nvPr/>
        </p:nvSpPr>
        <p:spPr>
          <a:xfrm>
            <a:off x="2862289" y="2004466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79" name="文字方塊 732"/>
          <p:cNvSpPr txBox="1"/>
          <p:nvPr/>
        </p:nvSpPr>
        <p:spPr>
          <a:xfrm>
            <a:off x="3799282" y="2416820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80" name="文字方塊 732"/>
          <p:cNvSpPr txBox="1"/>
          <p:nvPr/>
        </p:nvSpPr>
        <p:spPr>
          <a:xfrm>
            <a:off x="3823821" y="4839727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82" name="文字方塊 732"/>
          <p:cNvSpPr txBox="1"/>
          <p:nvPr/>
        </p:nvSpPr>
        <p:spPr>
          <a:xfrm>
            <a:off x="4369500" y="5392244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83" name="文字方塊 732"/>
          <p:cNvSpPr txBox="1"/>
          <p:nvPr/>
        </p:nvSpPr>
        <p:spPr>
          <a:xfrm>
            <a:off x="6178220" y="4826451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="" xmlns:a16="http://schemas.microsoft.com/office/drawing/2014/main" id="{1537B24E-1DD5-403C-96DC-E5A024FD2467}"/>
              </a:ext>
            </a:extLst>
          </p:cNvPr>
          <p:cNvSpPr txBox="1"/>
          <p:nvPr/>
        </p:nvSpPr>
        <p:spPr>
          <a:xfrm>
            <a:off x="5375457" y="999161"/>
            <a:ext cx="2396944" cy="282769"/>
          </a:xfrm>
          <a:prstGeom prst="rect">
            <a:avLst/>
          </a:prstGeom>
          <a:solidFill>
            <a:srgbClr val="304371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/>
            <a:r>
              <a:rPr kumimoji="1" lang="en-US" altLang="zh-TW" sz="15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regularizing</a:t>
            </a:r>
            <a:r>
              <a:rPr kumimoji="1" lang="en-US" altLang="zh-TW" sz="15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5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</a:t>
            </a:r>
          </a:p>
        </p:txBody>
      </p:sp>
      <p:sp>
        <p:nvSpPr>
          <p:cNvPr id="70" name="投影片編號版面配置區 1">
            <a:extLst>
              <a:ext uri="{FF2B5EF4-FFF2-40B4-BE49-F238E27FC236}">
                <a16:creationId xmlns="" xmlns:a16="http://schemas.microsoft.com/office/drawing/2014/main" id="{94276EEC-191F-48DA-B451-4D5EB0D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624521"/>
            <a:ext cx="2133600" cy="273844"/>
          </a:xfrm>
        </p:spPr>
        <p:txBody>
          <a:bodyPr/>
          <a:lstStyle/>
          <a:p>
            <a:pPr defTabSz="685800">
              <a:defRPr/>
            </a:pPr>
            <a:fld id="{6C153D4C-BAB3-4B9B-8424-81F8FA0B3144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 defTabSz="685800">
                <a:defRPr/>
              </a:pPr>
              <a:t>13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="" xmlns:a16="http://schemas.microsoft.com/office/drawing/2014/main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20565" y="766308"/>
                <a:ext cx="3428381" cy="46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825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825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25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8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825" b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825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825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zh-TW" sz="825" i="1" kern="1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825" i="1" kern="1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zh-TW" sz="825" i="1" kern="1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825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825" dirty="0">
                          <a:solidFill>
                            <a:prstClr val="black"/>
                          </a:solidFill>
                        </a:rPr>
                        <m:t>+</m:t>
                      </m:r>
                      <m:f>
                        <m:fPr>
                          <m:ctrlP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825" dirty="0">
                              <a:solidFill>
                                <a:prstClr val="black"/>
                              </a:solidFill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825" dirty="0">
                          <a:solidFill>
                            <a:prstClr val="black"/>
                          </a:solidFill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825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825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82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825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82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825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825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825" dirty="0">
                          <a:solidFill>
                            <a:prstClr val="black"/>
                          </a:solidFill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825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825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825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825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825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825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825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825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825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825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825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825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825" dirty="0">
                          <a:solidFill>
                            <a:prstClr val="black"/>
                          </a:solidFill>
                        </a:rPr>
                        <m:t>)</m:t>
                      </m:r>
                    </m:oMath>
                  </m:oMathPara>
                </a14:m>
                <a:endParaRPr lang="zh-TW" altLang="en-US" sz="825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" y="766308"/>
                <a:ext cx="3428381" cy="465705"/>
              </a:xfrm>
              <a:prstGeom prst="rect">
                <a:avLst/>
              </a:prstGeom>
              <a:blipFill rotWithShape="1">
                <a:blip r:embed="rId11"/>
                <a:stretch>
                  <a:fillRect t="-78947" r="-6572" b="-1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8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1302650" y="2411474"/>
            <a:ext cx="7114775" cy="2947465"/>
            <a:chOff x="1676800" y="2250673"/>
            <a:chExt cx="7651915" cy="3929953"/>
          </a:xfrm>
        </p:grpSpPr>
        <p:grpSp>
          <p:nvGrpSpPr>
            <p:cNvPr id="4" name="群組 3"/>
            <p:cNvGrpSpPr/>
            <p:nvPr/>
          </p:nvGrpSpPr>
          <p:grpSpPr>
            <a:xfrm>
              <a:off x="2080016" y="2250673"/>
              <a:ext cx="7248699" cy="3929953"/>
              <a:chOff x="3037680" y="1966661"/>
              <a:chExt cx="7908053" cy="4179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菱形 5"/>
                  <p:cNvSpPr/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6858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1050" i="1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a:t>k</a:t>
                    </a:r>
                    <a:r>
                      <a:rPr lang="en-US" altLang="zh-TW" sz="1050" b="1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105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sz="1050" i="1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a:t>p</a:t>
                    </a:r>
                    <a:endParaRPr lang="zh-TW" altLang="en-US" sz="1050" b="1" dirty="0">
                      <a:solidFill>
                        <a:prstClr val="black"/>
                      </a:solidFill>
                      <a:latin typeface="Calibri"/>
                      <a:ea typeface="新細明體" panose="02020500000000000000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6" name="菱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矩形 9"/>
              <p:cNvSpPr/>
              <p:nvPr/>
            </p:nvSpPr>
            <p:spPr>
              <a:xfrm>
                <a:off x="9272343" y="4644763"/>
                <a:ext cx="1673390" cy="89035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35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matching</a:t>
                </a:r>
                <a:br>
                  <a:rPr lang="en-US" altLang="zh-TW" sz="135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</a:br>
                <a:r>
                  <a:rPr lang="en-US" altLang="zh-TW" sz="135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module</a:t>
                </a:r>
                <a:endParaRPr lang="zh-TW" altLang="en-US" sz="135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4977581" y="2116124"/>
                <a:ext cx="643378" cy="40944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50" i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k </a:t>
                </a:r>
                <a:r>
                  <a:rPr lang="en-US" altLang="zh-TW" sz="105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++</a:t>
                </a:r>
                <a:endParaRPr lang="zh-TW" altLang="en-US" sz="105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49596" y="1966661"/>
                <a:ext cx="1883254" cy="7598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9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Restore the network and w</a:t>
                </a:r>
                <a:endParaRPr lang="zh-TW" altLang="en-US" sz="9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5" name="直線單箭頭接點 14"/>
              <p:cNvCxnSpPr>
                <a:cxnSpLocks/>
              </p:cNvCxnSpPr>
              <p:nvPr/>
            </p:nvCxnSpPr>
            <p:spPr>
              <a:xfrm flipV="1">
                <a:off x="4514073" y="4973342"/>
                <a:ext cx="329134" cy="64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>
                <a:off x="8941695" y="5057668"/>
                <a:ext cx="33064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cxnSpLocks/>
              </p:cNvCxnSpPr>
              <p:nvPr/>
            </p:nvCxnSpPr>
            <p:spPr>
              <a:xfrm flipH="1">
                <a:off x="5685862" y="3353961"/>
                <a:ext cx="42098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接點 23"/>
              <p:cNvCxnSpPr>
                <a:stCxn id="6" idx="2"/>
              </p:cNvCxnSpPr>
              <p:nvPr/>
            </p:nvCxnSpPr>
            <p:spPr>
              <a:xfrm rot="16200000" flipH="1">
                <a:off x="3938478" y="5196134"/>
                <a:ext cx="787330" cy="111253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 flipH="1" flipV="1">
                <a:off x="9895676" y="3353961"/>
                <a:ext cx="7062" cy="12593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flipH="1">
                <a:off x="3780491" y="2305712"/>
                <a:ext cx="15261" cy="22756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單箭頭接點 27"/>
            <p:cNvCxnSpPr/>
            <p:nvPr/>
          </p:nvCxnSpPr>
          <p:spPr>
            <a:xfrm flipV="1">
              <a:off x="1676800" y="5089815"/>
              <a:ext cx="403216" cy="67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1688950" y="4782835"/>
              <a:ext cx="584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900" i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k</a:t>
              </a:r>
              <a:r>
                <a:rPr lang="en-US" altLang="zh-TW" sz="9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 = 1</a:t>
              </a:r>
              <a:endParaRPr lang="zh-TW" altLang="en-US" sz="9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532968" y="4198459"/>
                <a:ext cx="1153933" cy="7840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9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Use </a:t>
                </a:r>
                <a14:m>
                  <m:oMath xmlns:m="http://schemas.openxmlformats.org/officeDocument/2006/math">
                    <m:r>
                      <a:rPr lang="en-US" altLang="zh-TW" sz="9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900" i="1" baseline="-2500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altLang="zh-TW" sz="900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m:t>’</m:t>
                    </m:r>
                  </m:oMath>
                </a14:m>
                <a:r>
                  <a:rPr lang="en-US" altLang="zh-TW" sz="9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(i.e., temporarily ignore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9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sz="9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sz="9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9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hidden node) </a:t>
                </a:r>
                <a:endParaRPr lang="zh-TW" altLang="en-US" sz="9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65" y="4198459"/>
                <a:ext cx="1153933" cy="784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7869947" y="4010145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1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1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161602" y="4017829"/>
            <a:ext cx="247065" cy="25717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1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1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6080822" y="2688326"/>
            <a:ext cx="1656297" cy="89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0"/>
          </p:cNvCxnSpPr>
          <p:nvPr/>
        </p:nvCxnSpPr>
        <p:spPr>
          <a:xfrm flipV="1">
            <a:off x="7704322" y="2732548"/>
            <a:ext cx="0" cy="15676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18900" y="4267318"/>
            <a:ext cx="969379" cy="328935"/>
          </a:xfrm>
          <a:prstGeom prst="rect">
            <a:avLst/>
          </a:prstGeom>
          <a:solidFill>
            <a:srgbClr val="00B0F0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>
              <a:defRPr/>
            </a:pP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9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274945" y="5097107"/>
            <a:ext cx="990108" cy="328935"/>
          </a:xfrm>
          <a:prstGeom prst="rect">
            <a:avLst/>
          </a:prstGeom>
          <a:solidFill>
            <a:srgbClr val="00B0F0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>
              <a:defRPr/>
            </a:pP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9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3934544" y="2679413"/>
            <a:ext cx="418251" cy="89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3361976" y="3245464"/>
            <a:ext cx="517254" cy="2887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i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 </a:t>
            </a:r>
            <a:r>
              <a:rPr lang="en-US" altLang="zh-TW" sz="105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--</a:t>
            </a:r>
            <a:endParaRPr lang="zh-TW" altLang="en-US" sz="1050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2338391" y="2679407"/>
            <a:ext cx="9365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2407456" y="3401940"/>
            <a:ext cx="9136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230364" y="4280197"/>
            <a:ext cx="990108" cy="53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regularizing module</a:t>
            </a:r>
            <a:endParaRPr lang="zh-TW" altLang="en-US" sz="900" b="1" dirty="0">
              <a:solidFill>
                <a:srgbClr val="FF0000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9" name="直線單箭頭接點 58"/>
          <p:cNvCxnSpPr>
            <a:cxnSpLocks/>
          </p:cNvCxnSpPr>
          <p:nvPr/>
        </p:nvCxnSpPr>
        <p:spPr>
          <a:xfrm flipV="1">
            <a:off x="5322211" y="4578530"/>
            <a:ext cx="210752" cy="119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D092149D-9089-477A-B3B2-8257EA20721E}"/>
              </a:ext>
            </a:extLst>
          </p:cNvPr>
          <p:cNvSpPr/>
          <p:nvPr/>
        </p:nvSpPr>
        <p:spPr>
          <a:xfrm>
            <a:off x="4467444" y="4310591"/>
            <a:ext cx="848044" cy="53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Store the network and w</a:t>
            </a:r>
            <a:endParaRPr lang="zh-TW" altLang="en-US" sz="900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="" xmlns:a16="http://schemas.microsoft.com/office/drawing/2014/main" id="{0C304AAA-7591-41A1-9CFE-8C97A2F1754C}"/>
              </a:ext>
            </a:extLst>
          </p:cNvPr>
          <p:cNvCxnSpPr>
            <a:cxnSpLocks/>
          </p:cNvCxnSpPr>
          <p:nvPr/>
        </p:nvCxnSpPr>
        <p:spPr>
          <a:xfrm flipV="1">
            <a:off x="4227196" y="4589615"/>
            <a:ext cx="210752" cy="119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33BA8C36-D5E5-4349-A02C-475A54AB45BB}"/>
              </a:ext>
            </a:extLst>
          </p:cNvPr>
          <p:cNvSpPr txBox="1"/>
          <p:nvPr/>
        </p:nvSpPr>
        <p:spPr>
          <a:xfrm>
            <a:off x="5294483" y="1236675"/>
            <a:ext cx="2442636" cy="282769"/>
          </a:xfrm>
          <a:prstGeom prst="rect">
            <a:avLst/>
          </a:prstGeom>
          <a:solidFill>
            <a:srgbClr val="304371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/>
            <a:r>
              <a:rPr kumimoji="1" lang="en-US" altLang="zh-TW" sz="15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reorganizing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">
                <a:extLst>
                  <a:ext uri="{FF2B5EF4-FFF2-40B4-BE49-F238E27FC236}">
                    <a16:creationId xmlns=""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318895" y="2590696"/>
                <a:ext cx="1887458" cy="1462091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Hyperparameters:</a:t>
                </a:r>
              </a:p>
              <a:p>
                <a:pPr marL="69056" indent="-69056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69056" indent="-69056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optimizers (Momentum &amp; Adam)</a:t>
                </a:r>
              </a:p>
              <a:p>
                <a:pPr marL="69056" indent="-69056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69056" indent="-69056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sets of </a:t>
                </a:r>
                <a:r>
                  <a:rPr lang="el-GR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050" kern="0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m:t>ε</m:t>
                    </m:r>
                    <m:r>
                      <a:rPr lang="en-US" altLang="zh-TW" sz="105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1050" kern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32160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l-GR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0.001;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050" kern="0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m:t>ε</m:t>
                    </m:r>
                    <m:r>
                      <a:rPr lang="en-US" altLang="zh-TW" sz="105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0.0001)</a:t>
                </a:r>
                <a:endParaRPr lang="en-US" altLang="zh-TW" sz="105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9056" indent="-69056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Two sets of 1.2</a:t>
                </a:r>
                <a:r>
                  <a:rPr lang="zh-TW" altLang="en-US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0.7</a:t>
                </a:r>
                <a:endParaRPr lang="en-US" altLang="zh-TW" sz="1050" kern="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1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5" y="2590690"/>
                <a:ext cx="1887458" cy="1462091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>
            <a:extLst>
              <a:ext uri="{FF2B5EF4-FFF2-40B4-BE49-F238E27FC236}">
                <a16:creationId xmlns="" xmlns:a16="http://schemas.microsoft.com/office/drawing/2014/main" id="{905F1E0C-AAB8-422B-B381-FD814EA897D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115616" y="3321741"/>
            <a:ext cx="2609802" cy="9584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="" xmlns:a16="http://schemas.microsoft.com/office/drawing/2014/main" id="{086FE953-F07C-422E-935F-1E5380B096FF}"/>
              </a:ext>
            </a:extLst>
          </p:cNvPr>
          <p:cNvCxnSpPr>
            <a:cxnSpLocks/>
          </p:cNvCxnSpPr>
          <p:nvPr/>
        </p:nvCxnSpPr>
        <p:spPr>
          <a:xfrm>
            <a:off x="1677562" y="3245464"/>
            <a:ext cx="5332613" cy="10234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文字方塊 732"/>
          <p:cNvSpPr txBox="1"/>
          <p:nvPr/>
        </p:nvSpPr>
        <p:spPr>
          <a:xfrm>
            <a:off x="2774236" y="4332946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56" name="文字方塊 732"/>
          <p:cNvSpPr txBox="1"/>
          <p:nvPr/>
        </p:nvSpPr>
        <p:spPr>
          <a:xfrm>
            <a:off x="2289730" y="4802468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="" xmlns:a16="http://schemas.microsoft.com/office/drawing/2014/main" id="{272689ED-1F6D-43A6-8094-0260554A2984}"/>
              </a:ext>
            </a:extLst>
          </p:cNvPr>
          <p:cNvSpPr txBox="1"/>
          <p:nvPr/>
        </p:nvSpPr>
        <p:spPr>
          <a:xfrm>
            <a:off x="5014273" y="5469321"/>
            <a:ext cx="1741202" cy="190436"/>
          </a:xfrm>
          <a:prstGeom prst="rect">
            <a:avLst/>
          </a:prstGeom>
          <a:solidFill>
            <a:srgbClr val="F48D86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385571">
              <a:defRPr/>
            </a:pPr>
            <a:r>
              <a:rPr lang="en-US" altLang="zh-TW" sz="900" dirty="0">
                <a:solidFill>
                  <a:prstClr val="black"/>
                </a:solidFill>
              </a:rPr>
              <a:t>Different loss functions!</a:t>
            </a:r>
            <a:endParaRPr lang="zh-TW" altLang="en-US" sz="900" dirty="0">
              <a:solidFill>
                <a:prstClr val="black"/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7F30367D-6852-4C53-8F90-F93833A121B4}"/>
              </a:ext>
            </a:extLst>
          </p:cNvPr>
          <p:cNvCxnSpPr>
            <a:cxnSpLocks/>
          </p:cNvCxnSpPr>
          <p:nvPr/>
        </p:nvCxnSpPr>
        <p:spPr>
          <a:xfrm flipV="1">
            <a:off x="6686901" y="4892476"/>
            <a:ext cx="534269" cy="5768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="" xmlns:a16="http://schemas.microsoft.com/office/drawing/2014/main" id="{7F30367D-6852-4C53-8F90-F93833A121B4}"/>
              </a:ext>
            </a:extLst>
          </p:cNvPr>
          <p:cNvCxnSpPr>
            <a:cxnSpLocks/>
          </p:cNvCxnSpPr>
          <p:nvPr/>
        </p:nvCxnSpPr>
        <p:spPr>
          <a:xfrm flipH="1" flipV="1">
            <a:off x="4220472" y="4892476"/>
            <a:ext cx="866200" cy="5768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投影片編號版面配置區 1">
            <a:extLst>
              <a:ext uri="{FF2B5EF4-FFF2-40B4-BE49-F238E27FC236}">
                <a16:creationId xmlns="" xmlns:a16="http://schemas.microsoft.com/office/drawing/2014/main" id="{5CD20CCB-00A5-43BA-81AE-1EB0B2EA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624521"/>
            <a:ext cx="2133600" cy="273844"/>
          </a:xfrm>
        </p:spPr>
        <p:txBody>
          <a:bodyPr/>
          <a:lstStyle/>
          <a:p>
            <a:pPr defTabSz="685800">
              <a:defRPr/>
            </a:pPr>
            <a:fld id="{6C153D4C-BAB3-4B9B-8424-81F8FA0B3144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 defTabSz="685800">
                <a:defRPr/>
              </a:pPr>
              <a:t>14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="" xmlns:a16="http://schemas.microsoft.com/office/drawing/2014/main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74179" y="1278344"/>
                <a:ext cx="4431104" cy="50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5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zh-TW" sz="1050" i="1" kern="1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050" i="1" kern="1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zh-TW" sz="1050" i="1" kern="1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9" y="1278338"/>
                <a:ext cx="4431104" cy="505267"/>
              </a:xfrm>
              <a:prstGeom prst="rect">
                <a:avLst/>
              </a:prstGeom>
              <a:blipFill>
                <a:blip r:embed="rId5"/>
                <a:stretch>
                  <a:fillRect t="-108434" b="-1469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="" xmlns:a16="http://schemas.microsoft.com/office/drawing/2014/main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57769" y="1758317"/>
                <a:ext cx="4431104" cy="567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5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zh-TW" sz="1050" i="1" kern="1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050" i="1" kern="1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zh-TW" sz="1050" i="1" kern="1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1050" dirty="0">
                          <a:solidFill>
                            <a:prstClr val="black"/>
                          </a:solidFill>
                        </a:rPr>
                        <m:t>+</m:t>
                      </m:r>
                      <m:f>
                        <m:f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050" dirty="0">
                              <a:solidFill>
                                <a:prstClr val="black"/>
                              </a:solidFill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050" dirty="0">
                          <a:solidFill>
                            <a:prstClr val="black"/>
                          </a:solidFill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105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5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05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1050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50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50" dirty="0">
                          <a:solidFill>
                            <a:prstClr val="black"/>
                          </a:solidFill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05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5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05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05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05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050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50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50" dirty="0">
                          <a:solidFill>
                            <a:prstClr val="black"/>
                          </a:solidFill>
                        </a:rPr>
                        <m:t>)</m:t>
                      </m:r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" y="1758313"/>
                <a:ext cx="4431104" cy="567399"/>
              </a:xfrm>
              <a:prstGeom prst="rect">
                <a:avLst/>
              </a:prstGeom>
              <a:blipFill>
                <a:blip r:embed="rId6"/>
                <a:stretch>
                  <a:fillRect t="-87234" r="-6327" b="-126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9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570719"/>
                  </p:ext>
                </p:extLst>
              </p:nvPr>
            </p:nvGraphicFramePr>
            <p:xfrm>
              <a:off x="104967" y="1058603"/>
              <a:ext cx="8784976" cy="579564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589167">
                    <a:tc>
                      <a:txBody>
                        <a:bodyPr/>
                        <a:lstStyle/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ReLU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max(0, 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zh-TW" alt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R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US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; </a:t>
                          </a:r>
                          <a:r>
                            <a:rPr lang="en-US" sz="1800" b="0" i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= 18; </a:t>
                          </a:r>
                          <a:r>
                            <a:rPr lang="en-US" sz="1800" b="0" i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= 308;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number of adopted hidden nodes; 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adaptable within the training stage;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8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the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 node and the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altLang="zh-TW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8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output node;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the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 and the output node;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 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, </a:t>
                          </a:r>
                          <a:r>
                            <a:rPr lang="en-GB" altLang="zh-TW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}</a:t>
                          </a:r>
                          <a:r>
                            <a:rPr lang="en-GB" sz="18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a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:r>
                            <a:rPr lang="zh-TW" altLang="zh-TW" sz="18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the activation value of </a:t>
                          </a:r>
                          <a:r>
                            <a:rPr lang="en-US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US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 corresponding to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w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): the output value of SLFN corresponding to </a:t>
                          </a: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:r>
                            <a:rPr lang="en-US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800" b="0" i="1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zh-TW" alt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target output value corresponding to </a:t>
                          </a: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0" marR="93980" indent="20638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8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baseline="30000" dirty="0" smtClean="0">
                                    <a:solidFill>
                                      <a:schemeClr val="tx1"/>
                                    </a:solidFill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800" b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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baseline="30000" dirty="0" smtClean="0">
                                    <a:solidFill>
                                      <a:schemeClr val="tx1"/>
                                    </a:solidFill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1" smtClean="0">
                                    <a:solidFill>
                                      <a:schemeClr val="tx1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800" b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baseline="30000" dirty="0" smtClean="0">
                                    <a:solidFill>
                                      <a:schemeClr val="tx1"/>
                                    </a:solidFill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570719"/>
                  </p:ext>
                </p:extLst>
              </p:nvPr>
            </p:nvGraphicFramePr>
            <p:xfrm>
              <a:off x="104967" y="1058603"/>
              <a:ext cx="8784976" cy="579564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57956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579" r="-69" b="-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投影片編號版面配置區 1">
            <a:extLst>
              <a:ext uri="{FF2B5EF4-FFF2-40B4-BE49-F238E27FC236}">
                <a16:creationId xmlns="" xmlns:a16="http://schemas.microsoft.com/office/drawing/2014/main" id="{E585C70E-02E5-4869-90D9-8507B40B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62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88F7F115-0C32-4023-B85B-29C5209B8D62}"/>
              </a:ext>
            </a:extLst>
          </p:cNvPr>
          <p:cNvSpPr txBox="1"/>
          <p:nvPr/>
        </p:nvSpPr>
        <p:spPr>
          <a:xfrm>
            <a:off x="4127036" y="262944"/>
            <a:ext cx="1749471" cy="561690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Assumption: the adaptive network 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E0761406-C3A2-4D93-8074-3BE010D70C3A}"/>
              </a:ext>
            </a:extLst>
          </p:cNvPr>
          <p:cNvCxnSpPr>
            <a:cxnSpLocks/>
          </p:cNvCxnSpPr>
          <p:nvPr/>
        </p:nvCxnSpPr>
        <p:spPr>
          <a:xfrm>
            <a:off x="4644010" y="820304"/>
            <a:ext cx="72008" cy="10245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ACED9A10-5CB5-4F58-B42C-F223B8C0C4EE}"/>
              </a:ext>
            </a:extLst>
          </p:cNvPr>
          <p:cNvSpPr txBox="1"/>
          <p:nvPr/>
        </p:nvSpPr>
        <p:spPr>
          <a:xfrm>
            <a:off x="6662879" y="173587"/>
            <a:ext cx="2443296" cy="807911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The network setting:</a:t>
            </a:r>
            <a:endParaRPr lang="zh-TW" altLang="en-US" sz="1600" dirty="0">
              <a:solidFill>
                <a:prstClr val="black"/>
              </a:solidFill>
            </a:endParaRPr>
          </a:p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Two-layer nets / SLFN</a:t>
            </a:r>
            <a:r>
              <a:rPr lang="zh-TW" altLang="en-US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/ One-hidden-layer nets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9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4431306" y="1409718"/>
            <a:ext cx="3848581" cy="1187673"/>
            <a:chOff x="-262755" y="-65887"/>
            <a:chExt cx="7331881" cy="2330982"/>
          </a:xfrm>
        </p:grpSpPr>
        <p:sp>
          <p:nvSpPr>
            <p:cNvPr id="66" name="文字方塊 65"/>
            <p:cNvSpPr txBox="1"/>
            <p:nvPr/>
          </p:nvSpPr>
          <p:spPr>
            <a:xfrm>
              <a:off x="1717345" y="-65887"/>
              <a:ext cx="3441945" cy="6040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The hidden layer:</a:t>
              </a:r>
              <a:endPara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-262755" y="543758"/>
                  <a:ext cx="7331881" cy="172133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func>
                          <m:func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zh-TW" sz="1600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8"/>
                  <a:ext cx="7331881" cy="1721337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625512" y="1410024"/>
            <a:ext cx="3315329" cy="690216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63"/>
              </a:spcBef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31" name="矩形 30"/>
          <p:cNvSpPr/>
          <p:nvPr/>
        </p:nvSpPr>
        <p:spPr>
          <a:xfrm>
            <a:off x="625512" y="2105820"/>
            <a:ext cx="3315329" cy="698341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63"/>
              </a:spcBef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08605" y="218599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02" y="2185997"/>
                <a:ext cx="459121" cy="457200"/>
              </a:xfrm>
              <a:prstGeom prst="ellipse">
                <a:avLst/>
              </a:prstGeom>
              <a:blipFill>
                <a:blip r:embed="rId5"/>
                <a:stretch>
                  <a:fillRect r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2133781" y="219714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78" y="2197147"/>
                <a:ext cx="459121" cy="457200"/>
              </a:xfrm>
              <a:prstGeom prst="ellipse">
                <a:avLst/>
              </a:prstGeom>
              <a:blipFill>
                <a:blip r:embed="rId6"/>
                <a:stretch>
                  <a:fillRect r="-5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2654666" y="219714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64" y="2197147"/>
                <a:ext cx="459121" cy="457200"/>
              </a:xfrm>
              <a:prstGeom prst="ellipse">
                <a:avLst/>
              </a:prstGeom>
              <a:blipFill>
                <a:blip r:embed="rId7"/>
                <a:stretch>
                  <a:fillRect r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3405591" y="218599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75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588" y="2185997"/>
                <a:ext cx="459121" cy="457200"/>
              </a:xfrm>
              <a:prstGeom prst="ellipse">
                <a:avLst/>
              </a:prstGeom>
              <a:blipFill>
                <a:blip r:embed="rId8"/>
                <a:stretch>
                  <a:fillRect r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/>
          <p:cNvSpPr/>
          <p:nvPr/>
        </p:nvSpPr>
        <p:spPr>
          <a:xfrm>
            <a:off x="2488256" y="1480369"/>
            <a:ext cx="459121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75" i="1" dirty="0">
                <a:solidFill>
                  <a:prstClr val="black"/>
                </a:solidFill>
              </a:rPr>
              <a:t>i</a:t>
            </a:r>
            <a:endParaRPr lang="zh-TW" altLang="en-US" sz="2475" i="1" dirty="0">
              <a:solidFill>
                <a:prstClr val="black"/>
              </a:solidFill>
            </a:endParaRPr>
          </a:p>
        </p:txBody>
      </p:sp>
      <p:cxnSp>
        <p:nvCxnSpPr>
          <p:cNvPr id="40" name="直線接點 39"/>
          <p:cNvCxnSpPr>
            <a:stCxn id="33" idx="0"/>
            <a:endCxn id="37" idx="4"/>
          </p:cNvCxnSpPr>
          <p:nvPr/>
        </p:nvCxnSpPr>
        <p:spPr>
          <a:xfrm flipV="1">
            <a:off x="1838133" y="1937575"/>
            <a:ext cx="879683" cy="2484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0"/>
            <a:endCxn id="37" idx="4"/>
          </p:cNvCxnSpPr>
          <p:nvPr/>
        </p:nvCxnSpPr>
        <p:spPr>
          <a:xfrm flipV="1">
            <a:off x="2363355" y="1937747"/>
            <a:ext cx="354479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035969" y="2135191"/>
            <a:ext cx="4732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50" dirty="0">
                <a:solidFill>
                  <a:prstClr val="black"/>
                </a:solidFill>
              </a:rPr>
              <a:t>…</a:t>
            </a:r>
            <a:endParaRPr lang="zh-TW" altLang="en-US" sz="2250" dirty="0">
              <a:solidFill>
                <a:prstClr val="black"/>
              </a:solidFill>
            </a:endParaRPr>
          </a:p>
        </p:txBody>
      </p:sp>
      <p:cxnSp>
        <p:nvCxnSpPr>
          <p:cNvPr id="62" name="直線單箭頭接點 61"/>
          <p:cNvCxnSpPr>
            <a:stCxn id="35" idx="0"/>
            <a:endCxn id="37" idx="4"/>
          </p:cNvCxnSpPr>
          <p:nvPr/>
        </p:nvCxnSpPr>
        <p:spPr>
          <a:xfrm flipH="1" flipV="1">
            <a:off x="2717812" y="1937747"/>
            <a:ext cx="166388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6" idx="0"/>
            <a:endCxn id="37" idx="4"/>
          </p:cNvCxnSpPr>
          <p:nvPr/>
        </p:nvCxnSpPr>
        <p:spPr>
          <a:xfrm flipH="1" flipV="1">
            <a:off x="2717816" y="1937575"/>
            <a:ext cx="917073" cy="2484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3"/>
          <p:cNvSpPr txBox="1">
            <a:spLocks/>
          </p:cNvSpPr>
          <p:nvPr/>
        </p:nvSpPr>
        <p:spPr>
          <a:xfrm>
            <a:off x="0" y="365129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sz="4400" dirty="0">
                <a:solidFill>
                  <a:prstClr val="black"/>
                </a:solidFill>
              </a:rPr>
              <a:t>Forward operation</a:t>
            </a:r>
            <a:endParaRPr lang="zh-TW" altLang="en-US" sz="4400" dirty="0">
              <a:solidFill>
                <a:prstClr val="black"/>
              </a:solidFill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="" xmlns:a16="http://schemas.microsoft.com/office/drawing/2014/main" id="{0E43E0B7-06E0-4829-B222-9DAFD236240F}"/>
              </a:ext>
            </a:extLst>
          </p:cNvPr>
          <p:cNvGrpSpPr/>
          <p:nvPr/>
        </p:nvGrpSpPr>
        <p:grpSpPr>
          <a:xfrm>
            <a:off x="4544141" y="3169618"/>
            <a:ext cx="3834495" cy="1256042"/>
            <a:chOff x="-262755" y="-73532"/>
            <a:chExt cx="5478785" cy="1848878"/>
          </a:xfrm>
        </p:grpSpPr>
        <p:sp>
          <p:nvSpPr>
            <p:cNvPr id="39" name="文字方塊 38">
              <a:extLst>
                <a:ext uri="{FF2B5EF4-FFF2-40B4-BE49-F238E27FC236}">
                  <a16:creationId xmlns="" xmlns:a16="http://schemas.microsoft.com/office/drawing/2014/main" id="{63167823-5A00-40BF-87D3-D044A3F60710}"/>
                </a:ext>
              </a:extLst>
            </p:cNvPr>
            <p:cNvSpPr txBox="1"/>
            <p:nvPr/>
          </p:nvSpPr>
          <p:spPr>
            <a:xfrm>
              <a:off x="1090746" y="-73532"/>
              <a:ext cx="2686267" cy="4756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21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The output layer:</a:t>
              </a:r>
              <a:endParaRPr lang="zh-TW" altLang="en-US" sz="2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="" xmlns:a16="http://schemas.microsoft.com/office/drawing/2014/main" id="{3A9EDE24-EC33-4E83-8CBC-74CBF36D1415}"/>
                    </a:ext>
                  </a:extLst>
                </p:cNvPr>
                <p:cNvSpPr txBox="1"/>
                <p:nvPr/>
              </p:nvSpPr>
              <p:spPr>
                <a:xfrm>
                  <a:off x="-262755" y="543759"/>
                  <a:ext cx="5478785" cy="123158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≡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altLang="zh-TW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A9EDE24-EC33-4E83-8CBC-74CBF36D1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9"/>
                  <a:ext cx="5478785" cy="1231587"/>
                </a:xfrm>
                <a:prstGeom prst="round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805C9F45-FDD4-43E0-9A30-D5FA081F99A1}"/>
              </a:ext>
            </a:extLst>
          </p:cNvPr>
          <p:cNvSpPr/>
          <p:nvPr/>
        </p:nvSpPr>
        <p:spPr>
          <a:xfrm>
            <a:off x="347130" y="3094398"/>
            <a:ext cx="4032448" cy="83213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75AA101C-B1C3-4757-B7BD-DDCB633C5D8C}"/>
              </a:ext>
            </a:extLst>
          </p:cNvPr>
          <p:cNvSpPr/>
          <p:nvPr/>
        </p:nvSpPr>
        <p:spPr>
          <a:xfrm>
            <a:off x="347130" y="3913152"/>
            <a:ext cx="4032448" cy="920288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="" xmlns:a16="http://schemas.microsoft.com/office/drawing/2014/main" id="{DDA4EADE-0181-461D-8BCA-EC9A4834C390}"/>
              </a:ext>
            </a:extLst>
          </p:cNvPr>
          <p:cNvSpPr/>
          <p:nvPr/>
        </p:nvSpPr>
        <p:spPr>
          <a:xfrm>
            <a:off x="1945170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1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="" xmlns:a16="http://schemas.microsoft.com/office/drawing/2014/main" id="{F926C210-8555-446A-B655-E92FBD38FB31}"/>
              </a:ext>
            </a:extLst>
          </p:cNvPr>
          <p:cNvSpPr/>
          <p:nvPr/>
        </p:nvSpPr>
        <p:spPr>
          <a:xfrm>
            <a:off x="2665468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2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="" xmlns:a16="http://schemas.microsoft.com/office/drawing/2014/main" id="{8C0585A1-A84C-4E64-BB0F-A9994A604BFA}"/>
              </a:ext>
            </a:extLst>
          </p:cNvPr>
          <p:cNvSpPr/>
          <p:nvPr/>
        </p:nvSpPr>
        <p:spPr>
          <a:xfrm>
            <a:off x="3660142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i="1" dirty="0">
                <a:solidFill>
                  <a:prstClr val="black"/>
                </a:solidFill>
              </a:rPr>
              <a:t>p</a:t>
            </a:r>
            <a:endParaRPr lang="zh-TW" altLang="en-US" sz="3300" i="1" dirty="0">
              <a:solidFill>
                <a:prstClr val="black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DFFDB881-52CF-4019-A390-61D15AE6B2DB}"/>
              </a:ext>
            </a:extLst>
          </p:cNvPr>
          <p:cNvSpPr txBox="1"/>
          <p:nvPr/>
        </p:nvSpPr>
        <p:spPr>
          <a:xfrm>
            <a:off x="3214609" y="397783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prstClr val="black"/>
                </a:solidFill>
              </a:rPr>
              <a:t>…</a:t>
            </a:r>
            <a:endParaRPr lang="zh-TW" altLang="en-US" sz="3000" dirty="0">
              <a:solidFill>
                <a:prstClr val="black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="" xmlns:a16="http://schemas.microsoft.com/office/drawing/2014/main" id="{81F46AC4-C663-41E2-9A83-4A6FCA0E1319}"/>
              </a:ext>
            </a:extLst>
          </p:cNvPr>
          <p:cNvSpPr/>
          <p:nvPr/>
        </p:nvSpPr>
        <p:spPr>
          <a:xfrm>
            <a:off x="2792331" y="3186750"/>
            <a:ext cx="612161" cy="609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1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="" xmlns:a16="http://schemas.microsoft.com/office/drawing/2014/main" id="{9B53605F-7685-49F8-ACFD-3C438489F589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H="1" flipV="1">
            <a:off x="3098416" y="3796350"/>
            <a:ext cx="867815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="" xmlns:a16="http://schemas.microsoft.com/office/drawing/2014/main" id="{91131A52-9C47-403D-A8A6-15157350642F}"/>
              </a:ext>
            </a:extLst>
          </p:cNvPr>
          <p:cNvCxnSpPr>
            <a:stCxn id="46" idx="0"/>
            <a:endCxn id="49" idx="4"/>
          </p:cNvCxnSpPr>
          <p:nvPr/>
        </p:nvCxnSpPr>
        <p:spPr>
          <a:xfrm flipV="1">
            <a:off x="2971517" y="3796350"/>
            <a:ext cx="126870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="" xmlns:a16="http://schemas.microsoft.com/office/drawing/2014/main" id="{4605186C-2448-45EC-ADA3-0F7A1171B5F7}"/>
              </a:ext>
            </a:extLst>
          </p:cNvPr>
          <p:cNvCxnSpPr>
            <a:stCxn id="45" idx="0"/>
            <a:endCxn id="49" idx="4"/>
          </p:cNvCxnSpPr>
          <p:nvPr/>
        </p:nvCxnSpPr>
        <p:spPr>
          <a:xfrm flipV="1">
            <a:off x="2250998" y="3796350"/>
            <a:ext cx="847403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="" xmlns:a16="http://schemas.microsoft.com/office/drawing/2014/main" id="{5D020A7E-6740-4DBA-A332-B04D24EE94D2}"/>
                  </a:ext>
                </a:extLst>
              </p:cNvPr>
              <p:cNvSpPr txBox="1"/>
              <p:nvPr/>
            </p:nvSpPr>
            <p:spPr>
              <a:xfrm>
                <a:off x="339577" y="4933293"/>
                <a:ext cx="7050269" cy="17021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64160" marR="93980" lvl="0" indent="-243840" fontAlgn="auto">
                  <a:spcBef>
                    <a:spcPts val="0"/>
                  </a:spcBef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1600" dirty="0"/>
                        <m:t>: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loss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/>
                        <m:t>;</m:t>
                      </m:r>
                    </m:oMath>
                  </m:oMathPara>
                </a14:m>
                <a:endParaRPr lang="en-US" altLang="zh-TW" sz="1600" dirty="0"/>
              </a:p>
              <a:p>
                <a:pPr marR="93980" lvl="0" indent="20638" fontAlgn="auto">
                  <a:spcBef>
                    <a:spcPts val="0"/>
                  </a:spcBef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1600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altLang="zh-TW" sz="1600" dirty="0">
                          <a:latin typeface="Cambria Math" panose="02040503050406030204" pitchFamily="18" charset="0"/>
                          <a:sym typeface="Symbol"/>
                        </a:rPr>
                        <m:t>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600" dirty="0"/>
                        <m:t>: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loss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with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regularization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term</m:t>
                      </m:r>
                      <m:r>
                        <m:rPr>
                          <m:nor/>
                        </m:rPr>
                        <a:rPr lang="en-US" altLang="zh-TW" sz="1600" dirty="0"/>
                        <m:t>.</m:t>
                      </m:r>
                    </m:oMath>
                  </m:oMathPara>
                </a14:m>
                <a:endParaRPr lang="zh-TW" altLang="zh-TW" sz="1600" dirty="0">
                  <a:latin typeface="Times New Roman"/>
                  <a:ea typeface="新細明體"/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D020A7E-6740-4DBA-A332-B04D24EE9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4" y="4933293"/>
                <a:ext cx="7050269" cy="1702168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="" xmlns:a16="http://schemas.microsoft.com/office/drawing/2014/main" id="{47D599C3-655E-4063-A1FA-4A3B4CD44BB5}"/>
              </a:ext>
            </a:extLst>
          </p:cNvPr>
          <p:cNvSpPr txBox="1"/>
          <p:nvPr/>
        </p:nvSpPr>
        <p:spPr>
          <a:xfrm>
            <a:off x="6662882" y="173587"/>
            <a:ext cx="2157593" cy="315469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The forward operation.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555676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The learning goal</a:t>
            </a:r>
            <a:r>
              <a:rPr lang="zh-TW" altLang="en-US" b="1" dirty="0"/>
              <a:t> </a:t>
            </a:r>
            <a:r>
              <a:rPr lang="en-US" altLang="zh-TW" b="1" dirty="0"/>
              <a:t>of the 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stage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圖說文字 7">
                <a:extLst>
                  <a:ext uri="{FF2B5EF4-FFF2-40B4-BE49-F238E27FC236}">
                    <a16:creationId xmlns="" xmlns:a16="http://schemas.microsoft.com/office/drawing/2014/main" id="{20A92B65-4A00-4840-AE16-1552F89FDEA0}"/>
                  </a:ext>
                </a:extLst>
              </p:cNvPr>
              <p:cNvSpPr/>
              <p:nvPr/>
            </p:nvSpPr>
            <p:spPr>
              <a:xfrm>
                <a:off x="628652" y="3528903"/>
                <a:ext cx="7763901" cy="728707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inferencing goal:</a:t>
                </a:r>
              </a:p>
              <a:p>
                <a:pPr lvl="0" algn="ctr">
                  <a:defRPr/>
                </a:pPr>
                <a:r>
                  <a:rPr lang="en-US" altLang="zh-TW" dirty="0"/>
                  <a:t>|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| 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  <m:r>
                      <a:rPr lang="en-US" altLang="zh-TW" b="1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0" lang="en-US" altLang="zh-TW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</a:t>
                </a: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</a:t>
                </a:r>
                <a:endParaRPr kumimoji="0" lang="zh-TW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0" name="矩形圖說文字 7">
                <a:extLst>
                  <a:ext uri="{FF2B5EF4-FFF2-40B4-BE49-F238E27FC236}">
                    <a16:creationId xmlns:a16="http://schemas.microsoft.com/office/drawing/2014/main" id="{20A92B65-4A00-4840-AE16-1552F89FD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28903"/>
                <a:ext cx="7763901" cy="728707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>
                <a:blip r:embed="rId2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投影片編號版面配置區 1">
            <a:extLst>
              <a:ext uri="{FF2B5EF4-FFF2-40B4-BE49-F238E27FC236}">
                <a16:creationId xmlns="" xmlns:a16="http://schemas.microsoft.com/office/drawing/2014/main" id="{2333244F-6DEB-439D-A488-830636C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62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圖說文字 7">
                <a:extLst>
                  <a:ext uri="{FF2B5EF4-FFF2-40B4-BE49-F238E27FC236}">
                    <a16:creationId xmlns="" xmlns:a16="http://schemas.microsoft.com/office/drawing/2014/main" id="{60226CEE-DE0D-4438-ACD1-69A0FFA0EE6A}"/>
                  </a:ext>
                </a:extLst>
              </p:cNvPr>
              <p:cNvSpPr/>
              <p:nvPr/>
            </p:nvSpPr>
            <p:spPr>
              <a:xfrm>
                <a:off x="604141" y="1834724"/>
                <a:ext cx="7763900" cy="81978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learning goal:</a:t>
                </a:r>
              </a:p>
              <a:p>
                <a:pPr algn="ctr"/>
                <a:r>
                  <a:rPr lang="en-US" altLang="zh-TW" sz="2000" dirty="0"/>
                  <a:t>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sz="2000" i="1" dirty="0" err="1">
                    <a:solidFill>
                      <a:prstClr val="black"/>
                    </a:solidFill>
                  </a:rPr>
                  <a:t>e</a:t>
                </a:r>
                <a:r>
                  <a:rPr lang="en-US" altLang="zh-TW" sz="2000" i="1" baseline="30000" dirty="0" err="1">
                    <a:solidFill>
                      <a:prstClr val="black"/>
                    </a:solidFill>
                  </a:rPr>
                  <a:t>c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sz="20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TW" sz="2000" b="1" dirty="0">
                    <a:solidFill>
                      <a:prstClr val="black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 </a:t>
                </a:r>
                <a:r>
                  <a:rPr lang="en-US" altLang="zh-TW" sz="2000" dirty="0"/>
                  <a:t>|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| 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20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sz="20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20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) 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ymbol"/>
                </a:endParaRPr>
              </a:p>
            </p:txBody>
          </p:sp>
        </mc:Choice>
        <mc:Fallback xmlns="">
          <p:sp>
            <p:nvSpPr>
              <p:cNvPr id="112" name="矩形圖說文字 7">
                <a:extLst>
                  <a:ext uri="{FF2B5EF4-FFF2-40B4-BE49-F238E27FC236}">
                    <a16:creationId xmlns:a16="http://schemas.microsoft.com/office/drawing/2014/main" id="{60226CEE-DE0D-4438-ACD1-69A0FFA0E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1" y="1834724"/>
                <a:ext cx="7763900" cy="81978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>
                <a:blip r:embed="rId3"/>
                <a:stretch>
                  <a:fillRect b="-50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標題 1">
                <a:extLst>
                  <a:ext uri="{FF2B5EF4-FFF2-40B4-BE49-F238E27FC236}">
                    <a16:creationId xmlns="" xmlns:a16="http://schemas.microsoft.com/office/drawing/2014/main" id="{1E67E70C-9DE2-4143-A225-5AC5A93722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8215" y="4909317"/>
                <a:ext cx="9144000" cy="86985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4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TW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he acceptance is 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4000" i="1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e</a:t>
                </a:r>
                <a:r>
                  <a:rPr lang="en-US" altLang="zh-TW" sz="4000" i="1" baseline="30000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c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4000" b="1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4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  <a:sym typeface="Symbol" panose="05050102010706020507" pitchFamily="18" charset="2"/>
                  </a:rPr>
                  <a:t> 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0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sz="40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40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40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4000" dirty="0">
                    <a:solidFill>
                      <a:prstClr val="black"/>
                    </a:solidFill>
                  </a:rPr>
                  <a:t>) </a:t>
                </a:r>
                <a:endParaRPr lang="zh-TW" altLang="en-US" sz="40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3" name="標題 1">
                <a:extLst>
                  <a:ext uri="{FF2B5EF4-FFF2-40B4-BE49-F238E27FC236}">
                    <a16:creationId xmlns:a16="http://schemas.microsoft.com/office/drawing/2014/main" id="{1E67E70C-9DE2-4143-A225-5AC5A9372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15" y="4909311"/>
                <a:ext cx="9144000" cy="869859"/>
              </a:xfrm>
              <a:prstGeom prst="rect">
                <a:avLst/>
              </a:prstGeom>
              <a:blipFill>
                <a:blip r:embed="rId4"/>
                <a:stretch>
                  <a:fillRect t="-21678" b="-4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0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6512732"/>
                  </p:ext>
                </p:extLst>
              </p:nvPr>
            </p:nvGraphicFramePr>
            <p:xfrm>
              <a:off x="93729" y="764704"/>
              <a:ext cx="8956547" cy="59046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654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904656">
                    <a:tc>
                      <a:txBody>
                        <a:bodyPr/>
                        <a:lstStyle/>
                        <a:p>
                          <a:pPr marL="895350" indent="-895350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1.1: Pick up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 data that are linearly independent as the initial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 training data and let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+1) be the set of indices of these data.</a:t>
                          </a:r>
                        </a:p>
                        <a:p>
                          <a:pPr marL="895350" indent="-895350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1.2: Apply the linear regression method to the data set {(x</a:t>
                          </a:r>
                          <a:r>
                            <a:rPr lang="en-US" altLang="zh-TW" sz="16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US" altLang="zh-TW" sz="16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en-US" altLang="zh-TW" sz="16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cy-GB" altLang="zh-TW" sz="16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Lucida Sans Unicode" panose="020B0602030504020204" pitchFamily="34" charset="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zh-TW" sz="16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r>
                                    <a:rPr lang="en-US" altLang="zh-TW" sz="16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  <m:d>
                                    <m:dPr>
                                      <m:ctrl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lim>
                              </m:limLow>
                            </m:oMath>
                          </a14:m>
                          <a:r>
                            <a:rPr lang="en-US" altLang="zh-TW" sz="1600" b="0" i="1" dirty="0" err="1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en-US" altLang="zh-TW" sz="1600" b="0" i="1" baseline="30000" dirty="0" err="1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u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):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∈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+ 1)} to obtain a set of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+ 1 weights {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j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0, 1, …,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}. </a:t>
                          </a:r>
                        </a:p>
                        <a:p>
                          <a:pPr marL="895350" indent="-895350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1.3: Set up the SLFN with one hidden node whose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equals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j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1, …, </a:t>
                          </a:r>
                          <a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equals </a:t>
                          </a:r>
                          <a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600" b="0" baseline="-2500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0</a:t>
                          </a:r>
                          <a:r>
                            <a:rPr lang="en-US" altLang="zh-TW" sz="1600" b="0" baseline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equals 1,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equals </a:t>
                          </a:r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zh-TW" sz="16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r>
                                    <a:rPr lang="en-US" altLang="zh-TW" sz="16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  <m:d>
                                    <m:dPr>
                                      <m:ctrl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lim>
                              </m:limLow>
                            </m:oMath>
                          </a14:m>
                          <a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en-US" altLang="zh-TW" sz="1600" b="0" i="1" baseline="3000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u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en-US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0" indent="0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1.4: </a:t>
                          </a:r>
                          <a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</a:t>
                          </a:r>
                          <a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+2.</a:t>
                          </a:r>
                          <a:endParaRPr lang="en-US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2: If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&gt; N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STOP.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1081088" indent="-1081088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3.1: Sort all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training data based upon the squared residual (</a:t>
                          </a:r>
                          <a:r>
                            <a:rPr lang="en-US" altLang="zh-TW" sz="16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</a:t>
                          </a:r>
                          <a:r>
                            <a:rPr lang="en-US" altLang="zh-TW" sz="16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US" altLang="zh-TW" sz="16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2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values.</a:t>
                          </a:r>
                          <a:endParaRPr lang="zh-TW" altLang="en-US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895350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3.2: Select the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training data {(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that are the ones with the smallest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squared residuals among current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squared residuals.</a:t>
                          </a:r>
                        </a:p>
                        <a:p>
                          <a:pPr marL="1081088" indent="-1081088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3.3: Let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be the set of indices of these data.</a:t>
                          </a:r>
                        </a:p>
                        <a:p>
                          <a:pPr marL="720725" indent="-720725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4: If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|</a:t>
                          </a:r>
                          <a:r>
                            <a:rPr lang="en-US" altLang="zh-TW" sz="16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</a:t>
                          </a:r>
                          <a:r>
                            <a:rPr lang="en-US" altLang="zh-TW" sz="16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|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l-GR" altLang="zh-TW" sz="1600" b="0" dirty="0">
                                  <a:solidFill>
                                    <a:schemeClr val="tx1"/>
                                  </a:solidFill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m:t>ε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 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 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is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true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go to Step 7; otherwise, only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i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</a:t>
                          </a:r>
                          <a:r>
                            <a:rPr lang="en-US" altLang="zh-TW" sz="16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6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training data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causes the contradiction and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=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43" indent="-804843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5: Save </a:t>
                          </a:r>
                          <a:r>
                            <a:rPr lang="x-none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895350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6: Apply the matching module to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zh-TW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0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w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16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600" b="1" smtClean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6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adjust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obtain an SLFN</a:t>
                          </a:r>
                        </a:p>
                        <a:p>
                          <a:pPr marL="896915" indent="-355591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(1) If |</a:t>
                          </a:r>
                          <a:r>
                            <a:rPr lang="en-US" altLang="zh-TW" sz="16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</a:t>
                          </a:r>
                          <a:r>
                            <a:rPr lang="en-US" altLang="zh-TW" sz="16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|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l-GR" altLang="zh-TW" sz="1600" b="0" dirty="0">
                                  <a:solidFill>
                                    <a:schemeClr val="tx1"/>
                                  </a:solidFill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m:t>ε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 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 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is true, go to Step 7.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354013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(2) If |</a:t>
                          </a:r>
                          <a:r>
                            <a:rPr lang="en-US" altLang="zh-TW" sz="16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</a:t>
                          </a:r>
                          <a:r>
                            <a:rPr lang="en-US" altLang="zh-TW" sz="16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|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l-GR" altLang="zh-TW" sz="1600" b="0" dirty="0">
                                  <a:solidFill>
                                    <a:schemeClr val="tx1"/>
                                  </a:solidFill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m:t>ε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 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 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is false, restore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and then apply the cramming module to add three extra hidden nodes to the existing SLFN to obtain a</a:t>
                          </a:r>
                          <a:r>
                            <a:rPr lang="en-US" altLang="zh-TW" sz="16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new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acceptable SLFN.</a:t>
                          </a:r>
                        </a:p>
                        <a:p>
                          <a:pPr marL="720725" indent="-720725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7: Apply the reorganizing module to identify and then remove the potentially irrelevant hidden node,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; go to Step 2.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6512732"/>
                  </p:ext>
                </p:extLst>
              </p:nvPr>
            </p:nvGraphicFramePr>
            <p:xfrm>
              <a:off x="93729" y="764704"/>
              <a:ext cx="8956547" cy="59046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654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590465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103" b="-1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AC25595E-2312-4CF6-B783-92BAEE42029C}"/>
              </a:ext>
            </a:extLst>
          </p:cNvPr>
          <p:cNvSpPr txBox="1">
            <a:spLocks/>
          </p:cNvSpPr>
          <p:nvPr/>
        </p:nvSpPr>
        <p:spPr>
          <a:xfrm>
            <a:off x="827584" y="57355"/>
            <a:ext cx="7886700" cy="779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spcAft>
                <a:spcPts val="0"/>
              </a:spcAft>
            </a:pPr>
            <a:r>
              <a:rPr lang="en-US" altLang="zh-TW" sz="33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The proposed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420897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=""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9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=""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=""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=""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False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=""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True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=""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n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 ++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=""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rPr>
                <a:t>n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rPr>
                <a:t> 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rPr>
                <a:t> </a:t>
              </a:r>
              <a:r>
                <a:rPr kumimoji="0" lang="en-US" altLang="zh-TW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rPr>
                <a:t>N</a:t>
              </a:r>
              <a:endParaRPr kumimoji="0" lang="zh-TW" alt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=""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菱形 32">
                  <a:extLst>
                    <a:ext uri="{FF2B5EF4-FFF2-40B4-BE49-F238E27FC236}">
                      <a16:creationId xmlns="" xmlns:a16="http://schemas.microsoft.com/office/drawing/2014/main" id="{3FFAEF7B-71A0-AF46-A71E-712819A46E6C}"/>
                    </a:ext>
                  </a:extLst>
                </p:cNvPr>
                <p:cNvSpPr/>
                <p:nvPr/>
              </p:nvSpPr>
              <p:spPr>
                <a:xfrm>
                  <a:off x="2620079" y="1189904"/>
                  <a:ext cx="1685003" cy="705315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8000" tIns="48000" rIns="48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|</a:t>
                  </a:r>
                  <a:r>
                    <a:rPr kumimoji="0" lang="en-US" altLang="zh-TW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e</a:t>
                  </a:r>
                  <a:r>
                    <a:rPr kumimoji="0" lang="en-US" altLang="zh-TW" sz="1000" b="0" i="1" u="none" strike="noStrike" kern="1200" cap="none" spc="0" normalizeH="0" baseline="30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c</a:t>
                  </a:r>
                  <a:r>
                    <a:rPr kumimoji="0" lang="en-US" altLang="zh-TW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|</a:t>
                  </a:r>
                  <a:r>
                    <a:rPr kumimoji="0" lang="en-US" altLang="zh-TW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Cambria Math" panose="02040503050406030204" pitchFamily="18" charset="0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altLang="zh-TW" sz="1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m:rPr>
                          <m:nor/>
                        </m:rPr>
                        <a:rPr kumimoji="0" lang="el-GR" altLang="zh-TW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ε</m:t>
                      </m:r>
                    </m:oMath>
                  </a14:m>
                  <a:r>
                    <a:rPr kumimoji="0" lang="en-US" altLang="zh-TW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 </a:t>
                  </a:r>
                  <a:r>
                    <a:rPr kumimoji="0" lang="en-US" altLang="zh-TW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  <a:sym typeface="Symbol" panose="05050102010706020507" pitchFamily="18" charset="2"/>
                    </a:rPr>
                    <a:t></a:t>
                  </a:r>
                  <a:r>
                    <a:rPr kumimoji="0" lang="en-US" altLang="zh-TW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 </a:t>
                  </a:r>
                  <a:r>
                    <a:rPr kumimoji="0" lang="en-US" altLang="zh-TW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c </a:t>
                  </a:r>
                  <a14:m>
                    <m:oMath xmlns:m="http://schemas.openxmlformats.org/officeDocument/2006/math">
                      <m:r>
                        <a:rPr kumimoji="0" lang="en-US" altLang="zh-TW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r>
                        <a:rPr kumimoji="0" lang="en-US" altLang="zh-TW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𝐈</m:t>
                      </m:r>
                    </m:oMath>
                  </a14:m>
                  <a:r>
                    <a:rPr kumimoji="0" lang="en-US" altLang="zh-TW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(</a:t>
                  </a:r>
                  <a:r>
                    <a:rPr kumimoji="0" lang="en-US" altLang="zh-TW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n</a:t>
                  </a:r>
                  <a:r>
                    <a:rPr kumimoji="0" lang="en-US" altLang="zh-TW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)</a:t>
                  </a:r>
                  <a:endParaRPr kumimoji="0" lang="zh-TW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xmlns="" id="{3FFAEF7B-71A0-AF46-A71E-712819A46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079" y="1189904"/>
                  <a:ext cx="1685003" cy="705315"/>
                </a:xfrm>
                <a:prstGeom prst="diamond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25">
              <a:extLst>
                <a:ext uri="{FF2B5EF4-FFF2-40B4-BE49-F238E27FC236}">
                  <a16:creationId xmlns=""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=""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False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=""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Save 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w</a:t>
              </a:r>
              <a:endPara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=""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rPr>
                <a:t>Matching</a:t>
              </a:r>
              <a:endParaRPr kumimoji="0" lang="zh-TW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=""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=""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=""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rPr>
                <a:t>Cramming</a:t>
              </a: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=""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Restore 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w</a:t>
              </a:r>
              <a:endPara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0">
                <a:extLst>
                  <a:ext uri="{FF2B5EF4-FFF2-40B4-BE49-F238E27FC236}">
                    <a16:creationId xmlns="" xmlns:a16="http://schemas.microsoft.com/office/drawing/2014/main" id="{9AD5A1A0-E5BE-6546-AEE7-71F317C52132}"/>
                  </a:ext>
                </a:extLst>
              </p:cNvPr>
              <p:cNvSpPr/>
              <p:nvPr/>
            </p:nvSpPr>
            <p:spPr>
              <a:xfrm>
                <a:off x="2728062" y="2384985"/>
                <a:ext cx="973240" cy="474853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lvl="0" algn="ctr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LTS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id="{9AD5A1A0-E5BE-6546-AEE7-71F317C5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31">
            <a:extLst>
              <a:ext uri="{FF2B5EF4-FFF2-40B4-BE49-F238E27FC236}">
                <a16:creationId xmlns=""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1" y="5001613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=""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9" y="4813771"/>
            <a:ext cx="860258" cy="41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=""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9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Calibri" panose="020F0502020204030204" pitchFamily="34" charset="0"/>
              </a:rPr>
              <a:t>Reorganizing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=""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9" y="2090374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True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=""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=""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=""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=""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=""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3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5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B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5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A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=""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=""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9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Initializing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=""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20" y="5756663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=""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新細明體" panose="02020500000000000000" pitchFamily="18" charset="-120"/>
                <a:cs typeface="+mj-cs"/>
              </a:rPr>
              <a:t>The proposed learning algorithm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新細明體" panose="02020500000000000000" pitchFamily="18" charset="-120"/>
                <a:cs typeface="+mj-cs"/>
              </a:rPr>
              <a:t>(in flowchart)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=""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A7A091-F146-430F-BA88-1B0CCFC6C7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4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initializing module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6" y="1340769"/>
                <a:ext cx="8928992" cy="5517238"/>
              </a:xfrm>
            </p:spPr>
            <p:txBody>
              <a:bodyPr>
                <a:normAutofit/>
              </a:bodyPr>
              <a:lstStyle/>
              <a:p>
                <a:pPr marL="720725" indent="-720725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Pick up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 data that are linearly independent as the initial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 training data and let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+1) be the set of indices of these data.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Apply the linear regression method to the data set {(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y</a:t>
                </a:r>
                <a:r>
                  <a:rPr lang="en-US" altLang="zh-TW" sz="1800" i="1" baseline="30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cy-GB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</a:t>
                </a:r>
                <a:r>
                  <a:rPr lang="en-US" altLang="zh-TW" sz="1800" i="1" baseline="300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):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∈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+ 1)} to obtain a set of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weights {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0, 1, …,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}. 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Set up the SLFN with one hidden node whose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1, …,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</a:t>
                </a:r>
                <a:r>
                  <a:rPr lang="en-US" altLang="zh-TW" sz="1800" baseline="-25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1,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i="1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4: </a:t>
                </a:r>
                <a:r>
                  <a:rPr lang="en-US" altLang="zh-TW" sz="18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</a:t>
                </a:r>
                <a:r>
                  <a:rPr lang="en-US" altLang="zh-TW" sz="18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+2.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In Step 2, the corresponding set of simultaneous linear equations is a system of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linear equations in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unknowns:</a:t>
                </a:r>
                <a:endParaRPr lang="en-US" altLang="zh-TW" sz="1800" i="1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TW" sz="1800" i="1" dirty="0"/>
                  <a:t>w</a:t>
                </a:r>
                <a:r>
                  <a:rPr lang="en-US" altLang="zh-TW" sz="1800" baseline="-25000" dirty="0"/>
                  <a:t>0</a:t>
                </a:r>
                <a:r>
                  <a:rPr lang="en-US" altLang="zh-TW" sz="18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18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1800" i="1" dirty="0">
                            <a:latin typeface="Cambria Math"/>
                          </a:rPr>
                          <m:t>𝑤</m:t>
                        </m:r>
                        <m:r>
                          <a:rPr lang="en-US" altLang="zh-TW" sz="1800" i="1" baseline="-25000" dirty="0">
                            <a:latin typeface="Cambria Math"/>
                          </a:rPr>
                          <m:t>𝑗</m:t>
                        </m:r>
                        <m:sSubSup>
                          <m:sSubSupPr>
                            <m:ctrlP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e>
                    </m:nary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800" i="1" dirty="0"/>
                  <a:t> </a:t>
                </a:r>
                <a:r>
                  <a:rPr lang="en-US" altLang="zh-TW" sz="1800" i="1" dirty="0" err="1"/>
                  <a:t>y</a:t>
                </a:r>
                <a:r>
                  <a:rPr lang="en-US" altLang="zh-TW" sz="1800" i="1" baseline="30000" dirty="0" err="1"/>
                  <a:t>c</a:t>
                </a:r>
                <a:r>
                  <a:rPr lang="cy-GB" altLang="zh-TW" sz="1800" baseline="30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/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/>
                  <a:t>y</a:t>
                </a:r>
                <a:r>
                  <a:rPr lang="en-US" altLang="zh-TW" sz="1800" i="1" baseline="30000" dirty="0"/>
                  <a:t>u</a:t>
                </a:r>
                <a:r>
                  <a:rPr lang="en-US" altLang="zh-TW" sz="1800" dirty="0"/>
                  <a:t>  ∀ </a:t>
                </a:r>
                <a:r>
                  <a:rPr lang="en-US" altLang="zh-TW" sz="1800" i="1" dirty="0"/>
                  <a:t>c </a:t>
                </a:r>
                <a:r>
                  <a:rPr lang="en-US" altLang="zh-TW" sz="1800" dirty="0"/>
                  <a:t>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+ 1)</a:t>
                </a: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This setup of SLFN renders (</a:t>
                </a:r>
                <a:r>
                  <a:rPr lang="en-US" altLang="zh-TW" sz="1800" i="1" dirty="0" err="1"/>
                  <a:t>e</a:t>
                </a:r>
                <a:r>
                  <a:rPr lang="en-US" altLang="zh-TW" sz="1800" i="1" baseline="30000" dirty="0" err="1"/>
                  <a:t>c</a:t>
                </a:r>
                <a:r>
                  <a:rPr lang="en-US" altLang="zh-TW" sz="1800" dirty="0"/>
                  <a:t>)</a:t>
                </a:r>
                <a:r>
                  <a:rPr lang="en-US" altLang="zh-TW" sz="1800" baseline="30000" dirty="0"/>
                  <a:t>2</a:t>
                </a:r>
                <a:r>
                  <a:rPr lang="en-US" altLang="zh-TW" sz="1800" dirty="0"/>
                  <a:t> = 0  ∀ </a:t>
                </a:r>
                <a:r>
                  <a:rPr lang="en-US" altLang="zh-TW" sz="1800" i="1" dirty="0"/>
                  <a:t>c</a:t>
                </a:r>
                <a:r>
                  <a:rPr lang="en-US" altLang="zh-TW" sz="1800" dirty="0"/>
                  <a:t> 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 + 1)</a:t>
                </a:r>
                <a:endParaRPr lang="zh-TW" altLang="zh-TW" sz="1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6" y="1340769"/>
                <a:ext cx="8928992" cy="5517238"/>
              </a:xfrm>
              <a:blipFill rotWithShape="1">
                <a:blip r:embed="rId2"/>
                <a:stretch>
                  <a:fillRect l="-615" r="-3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A7A091-F146-430F-BA88-1B0CCFC6C7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43508" y="1340769"/>
            <a:ext cx="8856984" cy="316835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0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442925" y="2559702"/>
                <a:ext cx="8229600" cy="706089"/>
              </a:xfrm>
            </p:spPr>
            <p:txBody>
              <a:bodyPr/>
              <a:lstStyle/>
              <a:p>
                <a:r>
                  <a:rPr lang="en-US" altLang="zh-TW" b="1" dirty="0"/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LTS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TW" b="1" dirty="0"/>
                  <a:t> module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2925" y="2559696"/>
                <a:ext cx="8229600" cy="706089"/>
              </a:xfrm>
              <a:blipFill>
                <a:blip r:embed="rId2"/>
                <a:stretch>
                  <a:fillRect b="-258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3272" y="3212977"/>
                <a:ext cx="8215325" cy="29523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 the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stage, </a:t>
                </a:r>
              </a:p>
              <a:p>
                <a:pPr marL="1081088" indent="-1081088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Sort all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based upon the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 (</a:t>
                </a:r>
                <a:r>
                  <a:rPr lang="en-US" altLang="zh-TW" i="1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</a:t>
                </a:r>
                <a:r>
                  <a:rPr lang="en-US" altLang="zh-TW" i="1" baseline="300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values.</a:t>
                </a:r>
                <a:endPara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081088" indent="-1081088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Select the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 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)} that are the ones with the smallest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residuals among current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residuals.</a:t>
                </a:r>
              </a:p>
              <a:p>
                <a:pPr marL="1081088" indent="-1081088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Let </a:t>
                </a:r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 the set of indices of these data.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269" y="3212977"/>
                <a:ext cx="8215325" cy="2952328"/>
              </a:xfrm>
              <a:blipFill>
                <a:blip r:embed="rId3"/>
                <a:stretch>
                  <a:fillRect l="-1113" t="-1446" b="-2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42F76EB-5DF2-4B5B-94FB-507B3959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64"/>
            <a:ext cx="2133600" cy="365125"/>
          </a:xfrm>
        </p:spPr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453270" y="3717038"/>
            <a:ext cx="8255770" cy="244827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DE3A63B3-B8BB-4ED6-9BC6-C8C578515E39}"/>
              </a:ext>
            </a:extLst>
          </p:cNvPr>
          <p:cNvSpPr txBox="1">
            <a:spLocks/>
          </p:cNvSpPr>
          <p:nvPr/>
        </p:nvSpPr>
        <p:spPr>
          <a:xfrm>
            <a:off x="442925" y="1188930"/>
            <a:ext cx="7886700" cy="63115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spcAft>
                <a:spcPts val="0"/>
              </a:spcAft>
            </a:pPr>
            <a:r>
              <a:rPr lang="en-US" altLang="zh-TW" sz="33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The stopping criterion</a:t>
            </a:r>
            <a:endParaRPr lang="zh-TW" altLang="en-US" sz="2025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83B0333D-1C11-4407-B77A-A1E31991C75C}"/>
              </a:ext>
            </a:extLst>
          </p:cNvPr>
          <p:cNvSpPr txBox="1">
            <a:spLocks/>
          </p:cNvSpPr>
          <p:nvPr/>
        </p:nvSpPr>
        <p:spPr>
          <a:xfrm>
            <a:off x="423533" y="1784874"/>
            <a:ext cx="7886700" cy="4320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972" indent="-536972" algn="ctr" defTabSz="685800">
              <a:spcBef>
                <a:spcPts val="750"/>
              </a:spcBef>
              <a:buNone/>
            </a:pPr>
            <a:r>
              <a:rPr lang="x-none" altLang="zh-TW" sz="2100" dirty="0">
                <a:solidFill>
                  <a:prstClr val="black"/>
                </a:solidFill>
                <a:ea typeface="新細明體" panose="02020500000000000000" pitchFamily="18" charset="-120"/>
              </a:rPr>
              <a:t>If </a:t>
            </a:r>
            <a:r>
              <a:rPr lang="x-none" altLang="zh-TW" sz="2100" i="1" dirty="0">
                <a:solidFill>
                  <a:prstClr val="black"/>
                </a:solidFill>
                <a:ea typeface="新細明體" panose="02020500000000000000" pitchFamily="18" charset="-120"/>
              </a:rPr>
              <a:t>n &gt; N</a:t>
            </a:r>
            <a:r>
              <a:rPr lang="x-none" altLang="zh-TW" sz="2100" dirty="0">
                <a:solidFill>
                  <a:prstClr val="black"/>
                </a:solidFill>
                <a:ea typeface="新細明體" panose="02020500000000000000" pitchFamily="18" charset="-120"/>
              </a:rPr>
              <a:t>, STOP.</a:t>
            </a:r>
            <a:endParaRPr lang="zh-TW" altLang="zh-TW" sz="21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A92B3889-FC99-478E-AA80-EB499820C1E5}"/>
              </a:ext>
            </a:extLst>
          </p:cNvPr>
          <p:cNvSpPr/>
          <p:nvPr/>
        </p:nvSpPr>
        <p:spPr>
          <a:xfrm>
            <a:off x="480757" y="1778808"/>
            <a:ext cx="8187839" cy="3780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defRPr/>
            </a:pPr>
            <a:endParaRPr lang="zh-TW" altLang="en-US" sz="135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867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TW" b="1" dirty="0"/>
              <a:t>The learning goal</a:t>
            </a:r>
            <a:endParaRPr lang="zh-TW" altLang="en-US" sz="2025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9118" y="1463506"/>
                <a:ext cx="7886700" cy="35230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 fontAlgn="auto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i="1" dirty="0" err="1">
                    <a:solidFill>
                      <a:prstClr val="black"/>
                    </a:solidFill>
                  </a:rPr>
                  <a:t>e</a:t>
                </a:r>
                <a:r>
                  <a:rPr lang="en-US" altLang="zh-TW" i="1" baseline="30000" dirty="0" err="1">
                    <a:solidFill>
                      <a:prstClr val="black"/>
                    </a:solidFill>
                  </a:rPr>
                  <a:t>c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118" y="1463506"/>
                <a:ext cx="7886700" cy="352308"/>
              </a:xfrm>
              <a:blipFill>
                <a:blip r:embed="rId2"/>
                <a:stretch>
                  <a:fillRect t="-27586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685800">
                <a:defRPr/>
              </a:pPr>
              <a:t>9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708943" y="1447062"/>
            <a:ext cx="7848872" cy="36346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defRPr/>
            </a:pPr>
            <a:endParaRPr lang="zh-TW" altLang="en-US" sz="135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710646" y="231674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spcAft>
                <a:spcPts val="0"/>
              </a:spcAft>
            </a:pPr>
            <a:r>
              <a:rPr lang="en-US" altLang="zh-TW" sz="33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The save module</a:t>
            </a:r>
            <a:endParaRPr lang="zh-TW" altLang="en-US" sz="2025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744918" y="3094898"/>
            <a:ext cx="7886700" cy="4320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1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Save </a:t>
            </a:r>
            <a:r>
              <a:rPr lang="en-US" altLang="zh-TW" sz="21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w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757495" y="3094887"/>
            <a:ext cx="7848872" cy="3780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defRPr/>
            </a:pPr>
            <a:endParaRPr lang="zh-TW" altLang="en-US" sz="135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606954" y="410901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spcAft>
                <a:spcPts val="0"/>
              </a:spcAft>
            </a:pPr>
            <a:r>
              <a:rPr lang="en-US" altLang="zh-TW" sz="33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The restore module</a:t>
            </a:r>
            <a:endParaRPr lang="zh-TW" altLang="en-US" sz="2025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641226" y="4887172"/>
            <a:ext cx="7886700" cy="4320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1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Restore the saved </a:t>
            </a:r>
            <a:r>
              <a:rPr lang="en-US" altLang="zh-TW" sz="21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w</a:t>
            </a:r>
            <a:endParaRPr lang="en-US" altLang="zh-TW" sz="21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53803" y="4887162"/>
            <a:ext cx="7848872" cy="3780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defRPr/>
            </a:pPr>
            <a:endParaRPr lang="zh-TW" altLang="en-US" sz="135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45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12880</TotalTime>
  <Words>2582</Words>
  <Application>Microsoft Office PowerPoint</Application>
  <PresentationFormat>如螢幕大小 (4:3)</PresentationFormat>
  <Paragraphs>257</Paragraphs>
  <Slides>14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7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Office 主题</vt:lpstr>
      <vt:lpstr>1_Office 佈景主題</vt:lpstr>
      <vt:lpstr>3_Office 佈景主題</vt:lpstr>
      <vt:lpstr>1_Office 主题</vt:lpstr>
      <vt:lpstr>3_Office 主题</vt:lpstr>
      <vt:lpstr>Office Theme</vt:lpstr>
      <vt:lpstr>4_Office 佈景主題</vt:lpstr>
      <vt:lpstr>PowerPoint 簡報</vt:lpstr>
      <vt:lpstr>PowerPoint 簡報</vt:lpstr>
      <vt:lpstr>PowerPoint 簡報</vt:lpstr>
      <vt:lpstr>The learning goal of the nth stage</vt:lpstr>
      <vt:lpstr>PowerPoint 簡報</vt:lpstr>
      <vt:lpstr>PowerPoint 簡報</vt:lpstr>
      <vt:lpstr>The initializing module</vt:lpstr>
      <vt:lpstr>The LTS_n^N module</vt:lpstr>
      <vt:lpstr>The learning goal</vt:lpstr>
      <vt:lpstr>PowerPoint 簡報</vt:lpstr>
      <vt:lpstr>The cramming module</vt:lpstr>
      <vt:lpstr>The cramming module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Tsai</cp:lastModifiedBy>
  <cp:revision>1127</cp:revision>
  <dcterms:created xsi:type="dcterms:W3CDTF">2013-10-30T09:04:50Z</dcterms:created>
  <dcterms:modified xsi:type="dcterms:W3CDTF">2021-05-27T01:49:40Z</dcterms:modified>
</cp:coreProperties>
</file>