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5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6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  <p:sldMasterId id="2147483690" r:id="rId4"/>
    <p:sldMasterId id="2147483693" r:id="rId5"/>
    <p:sldMasterId id="2147483705" r:id="rId6"/>
    <p:sldMasterId id="2147483711" r:id="rId7"/>
  </p:sldMasterIdLst>
  <p:notesMasterIdLst>
    <p:notesMasterId r:id="rId23"/>
  </p:notesMasterIdLst>
  <p:sldIdLst>
    <p:sldId id="256" r:id="rId8"/>
    <p:sldId id="703" r:id="rId9"/>
    <p:sldId id="701" r:id="rId10"/>
    <p:sldId id="707" r:id="rId11"/>
    <p:sldId id="264" r:id="rId12"/>
    <p:sldId id="708" r:id="rId13"/>
    <p:sldId id="658" r:id="rId14"/>
    <p:sldId id="702" r:id="rId15"/>
    <p:sldId id="652" r:id="rId16"/>
    <p:sldId id="704" r:id="rId17"/>
    <p:sldId id="706" r:id="rId18"/>
    <p:sldId id="278" r:id="rId19"/>
    <p:sldId id="272" r:id="rId20"/>
    <p:sldId id="260" r:id="rId21"/>
    <p:sldId id="576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1F8A3-78C2-4D78-B924-DA25D91AD41E}" type="datetimeFigureOut">
              <a:rPr lang="zh-TW" altLang="en-US" smtClean="0"/>
              <a:t>2021/6/3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B4F12-C1DE-481D-8B17-AFADC91FB0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5000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9555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F0157F-BC8E-4FAF-8720-78FD29ACFE7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8683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F0157F-BC8E-4FAF-8720-78FD29ACFE7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8683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kla-szymanski.com/dont-just-assume-im-a-guy-gender-neutral-approach-in-marketing/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5113E0-4852-4233-AAF8-6821D154A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39F7693-A92C-4C9C-9956-3AE21BAE9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0C774F-F855-418F-B634-00BCA9856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3497-B3D3-4F91-80C5-B7B70F5858C7}" type="datetimeFigureOut">
              <a:rPr lang="zh-TW" altLang="en-US" smtClean="0"/>
              <a:t>2021/6/3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04907D-5271-4828-A88D-33DEEE32F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21ACB0-1B1C-4049-AE96-5AAE2651F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06AF-3B2F-41A4-B3CC-BEA557A4C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6687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C7132B-5C26-4078-BB56-88C9CEB51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4BF4306-A336-49EC-8274-C627E13B6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AA15D6-6D05-4C2B-9E70-3965C0CBC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3497-B3D3-4F91-80C5-B7B70F5858C7}" type="datetimeFigureOut">
              <a:rPr lang="zh-TW" altLang="en-US" smtClean="0"/>
              <a:t>2021/6/3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FD5ABD-1022-4678-AED4-8BD7B892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5F164D-7B90-46F7-AFD1-CAFE19D30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06AF-3B2F-41A4-B3CC-BEA557A4C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760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2E88AD1-CC49-434A-93CC-FD399FD2E7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D331A9C-6F5D-4048-8C13-ECFC35CCD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B847E4-B566-4BFE-AD5B-3C07AFE21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3497-B3D3-4F91-80C5-B7B70F5858C7}" type="datetimeFigureOut">
              <a:rPr lang="zh-TW" altLang="en-US" smtClean="0"/>
              <a:t>2021/6/3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5F13A6-B3A7-4C99-88DD-C13F9E518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585F08-7AA9-4449-BFC4-6E1D5E8DD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06AF-3B2F-41A4-B3CC-BEA557A4C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8137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28E8-428C-4848-B0D7-9F9F6ED81BF2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185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AAA4-AD51-4DEA-9B00-86D8B92AC00A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118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0835-4E73-423C-B157-AC0E8E87E74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810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7FF4-AB11-4719-9286-79C24B3DA978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857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D5B88-19FB-4807-ADC5-0B8D23B9840B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12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D8AC-CCF4-4CD8-A65E-63BA68B42FF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9392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3E91-A32F-4DAE-A8A7-3684015650F3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0776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D1AD-5365-4C8A-A857-0E4CA84914B1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825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F55288-3F9F-4C98-8487-40044B72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4A9F53-3521-49A2-93F6-1A154CEC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BA3C42-B5D0-4A62-AB92-E36FED358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3497-B3D3-4F91-80C5-B7B70F5858C7}" type="datetimeFigureOut">
              <a:rPr lang="zh-TW" altLang="en-US" smtClean="0"/>
              <a:t>2021/6/3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D87D02-B770-48E2-9458-C7103DAED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311E94-3338-45F9-B1FA-CB3ECA19E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06AF-3B2F-41A4-B3CC-BEA557A4C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7377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8132D-5106-4ED8-AA54-44113949F88F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5589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242E-DA44-4608-B451-DD59C7D0EA3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716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06EF-3EFE-442C-9845-7C09D81BFE8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806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4902159"/>
      </p:ext>
    </p:extLst>
  </p:cSld>
  <p:clrMapOvr>
    <a:masterClrMapping/>
  </p:clrMapOvr>
  <p:transition spd="slow"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602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A0617-021C-49A7-95B4-77945AC94906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9307F-BE4E-4232-9514-DD16E5DDF2B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5257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F77A4-CDA2-40EC-8050-D7CB0A5EE611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7A091-F146-430F-BA88-1B0CCFC6C72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8163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0E91E2-2229-4DF6-8938-6A2781BE8652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24932-D51F-4F39-B433-B48FF438B0E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7399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DC033-C359-493F-B0E1-DD4A597A7F2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6165B-87E8-4214-9899-6D42C148E62E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9627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8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DD441-A307-4F2D-A600-E30126F6B3EA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5B64A-6E3E-47B0-A6AD-750A58E6273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1779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CB031-624A-46A0-84F1-92AF1BA0335A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2558A-ADE7-4C88-A222-0D22EE49643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1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BE19BC-77C4-49F8-B2DF-CC4802154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6DBF19E-9CE0-48CB-BB44-AA185FE9F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48C598-8262-4FEE-B90D-7044B11C4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3497-B3D3-4F91-80C5-B7B70F5858C7}" type="datetimeFigureOut">
              <a:rPr lang="zh-TW" altLang="en-US" smtClean="0"/>
              <a:t>2021/6/3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56CF68-0641-4A00-9062-FE377DC17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FB87D5-0310-48F9-8BD5-2AAB50C18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06AF-3B2F-41A4-B3CC-BEA557A4C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16621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FA9338-BCE7-43A0-B459-E70DF8C7C2B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E2E11E-C8B7-479A-88C1-76B113AB7B1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7534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26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22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26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42E0F9-DD09-452B-9DB0-FBEA1F64177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7F589-9F19-490F-8215-AE7116BB8FE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4011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514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702655-1D7C-4471-B5C1-11B54A21FB7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F0485-B7BA-4EE6-B64F-346CC074C50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2196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8D5AA7-8FD4-44BD-9386-1F7BC9A4AE3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5E731-33DB-40F9-83D9-34EEB32C4DEE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7030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9AEC6-9047-437A-8B19-F4DCA820E624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406EEB-D750-47F2-9247-06D7E47AEF11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9198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8356650"/>
      </p:ext>
    </p:extLst>
  </p:cSld>
  <p:clrMapOvr>
    <a:masterClrMapping/>
  </p:clrMapOvr>
  <p:transition spd="slow">
    <p:wipe dir="r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3131618"/>
      </p:ext>
    </p:extLst>
  </p:cSld>
  <p:clrMapOvr>
    <a:masterClrMapping/>
  </p:clrMapOvr>
  <p:transition spd="slow">
    <p:wipe dir="r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9901929"/>
      </p:ext>
    </p:extLst>
  </p:cSld>
  <p:clrMapOvr>
    <a:masterClrMapping/>
  </p:clrMapOvr>
  <p:transition spd="slow">
    <p:wipe dir="r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562232"/>
      </p:ext>
    </p:extLst>
  </p:cSld>
  <p:clrMapOvr>
    <a:masterClrMapping/>
  </p:clrMapOvr>
  <p:transition spd="slow">
    <p:wipe dir="r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3625887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75C508-C6B6-4789-BF4D-5110AB520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7D3C3D-7C1C-4B7F-9784-3B2C11739D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AD20058-86E1-43F4-8CF7-BB739C68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AC66935-2313-41B0-951C-7DA3BBAB3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3497-B3D3-4F91-80C5-B7B70F5858C7}" type="datetimeFigureOut">
              <a:rPr lang="zh-TW" altLang="en-US" smtClean="0"/>
              <a:t>2021/6/3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72D3B9-B77E-4AF8-9A41-CA6E54C82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ACF50FF-2999-41D7-9CBF-6E87D0073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06AF-3B2F-41A4-B3CC-BEA557A4C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792418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D84C2963-357F-45E0-9263-DA880D66C64B}"/>
              </a:ext>
            </a:extLst>
          </p:cNvPr>
          <p:cNvSpPr/>
          <p:nvPr userDrawn="1"/>
        </p:nvSpPr>
        <p:spPr>
          <a:xfrm>
            <a:off x="-114300" y="-61546"/>
            <a:ext cx="12432323" cy="6919546"/>
          </a:xfrm>
          <a:prstGeom prst="rect">
            <a:avLst/>
          </a:prstGeom>
          <a:solidFill>
            <a:srgbClr val="F9D5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36C73A7-BF52-4530-A4A1-CA11910DB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18B721-48DC-4B5F-955C-AC356EA0A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B522-7839-4502-BA1A-9D291315DDB6}" type="datetimeFigureOut">
              <a:rPr lang="zh-TW" altLang="en-US" smtClean="0"/>
              <a:t>2021/6/3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8E8EA1-80AB-4D86-9EC3-5112C08C5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C6AF5C-F471-44D3-88CD-BF73AE77E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509B-7E82-4060-8F45-E2ADEBC5C9A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613B5CE-EF97-4901-A198-3C7953555F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808" t="-442" r="814" b="-1"/>
          <a:stretch/>
        </p:blipFill>
        <p:spPr>
          <a:xfrm>
            <a:off x="2400300" y="3828042"/>
            <a:ext cx="6919546" cy="302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8335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56BC0A-BD90-4B6E-ACF2-08DDD53867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5492" y="136648"/>
            <a:ext cx="7057293" cy="399683"/>
          </a:xfrm>
        </p:spPr>
        <p:txBody>
          <a:bodyPr>
            <a:noAutofit/>
          </a:bodyPr>
          <a:lstStyle>
            <a:lvl1pPr>
              <a:defRPr sz="28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標題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30C4833-9FE7-4574-9C88-B15F0CDC168F}"/>
              </a:ext>
            </a:extLst>
          </p:cNvPr>
          <p:cNvSpPr/>
          <p:nvPr userDrawn="1"/>
        </p:nvSpPr>
        <p:spPr>
          <a:xfrm>
            <a:off x="0" y="79131"/>
            <a:ext cx="202223" cy="914400"/>
          </a:xfrm>
          <a:prstGeom prst="rect">
            <a:avLst/>
          </a:prstGeom>
          <a:solidFill>
            <a:srgbClr val="F9D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內容版面配置區 14">
            <a:extLst>
              <a:ext uri="{FF2B5EF4-FFF2-40B4-BE49-F238E27FC236}">
                <a16:creationId xmlns:a16="http://schemas.microsoft.com/office/drawing/2014/main" id="{C1E64277-D31F-4E71-9E94-3EA78350726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75370" y="624865"/>
            <a:ext cx="7057293" cy="36830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dirty="0"/>
              <a:t>副標題</a:t>
            </a:r>
          </a:p>
        </p:txBody>
      </p:sp>
      <p:sp>
        <p:nvSpPr>
          <p:cNvPr id="17" name="文字版面配置區 16">
            <a:extLst>
              <a:ext uri="{FF2B5EF4-FFF2-40B4-BE49-F238E27FC236}">
                <a16:creationId xmlns:a16="http://schemas.microsoft.com/office/drawing/2014/main" id="{DA591E14-1B8F-4F76-815D-FDED23310E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9588" y="1617663"/>
            <a:ext cx="10533062" cy="46863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72530591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8677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903365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411845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58075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2021/6/3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85784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2021/6/3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50027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2021/6/3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022333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564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833214-3BCD-4BA3-B2F6-6CC7109A7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51FCDC7-1334-4E7C-AAAE-B000178F1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A2F2F62-9EAE-46B0-B82A-190F17F92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D07761B-DA8F-4E00-A28F-9B460D3472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EC4FB40-5986-40C2-BB84-D6C9CFAD5F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716193C-4FB0-459B-A90E-4C7D67C6B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3497-B3D3-4F91-80C5-B7B70F5858C7}" type="datetimeFigureOut">
              <a:rPr lang="zh-TW" altLang="en-US" smtClean="0"/>
              <a:t>2021/6/3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681942C-534E-43F6-8A19-23B2270F5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FB34E8C-1273-4BDB-A765-2E8CF47C8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06AF-3B2F-41A4-B3CC-BEA557A4C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20112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118717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534761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4650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2"/>
            <a:ext cx="103632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2" y="3840481"/>
            <a:ext cx="853439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678119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微軟正黑體"/>
                <a:cs typeface="微軟正黑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340817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717537" y="3901440"/>
            <a:ext cx="1571625" cy="1066800"/>
          </a:xfrm>
          <a:custGeom>
            <a:avLst/>
            <a:gdLst/>
            <a:ahLst/>
            <a:cxnLst/>
            <a:rect l="l" t="t" r="r" b="b"/>
            <a:pathLst>
              <a:path w="1571625" h="1066800">
                <a:moveTo>
                  <a:pt x="0" y="533400"/>
                </a:moveTo>
                <a:lnTo>
                  <a:pt x="785622" y="0"/>
                </a:lnTo>
                <a:lnTo>
                  <a:pt x="1571244" y="533400"/>
                </a:lnTo>
                <a:lnTo>
                  <a:pt x="785622" y="106680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微軟正黑體"/>
                <a:cs typeface="微軟正黑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020383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微軟正黑體"/>
                <a:cs typeface="微軟正黑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297071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279390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684D-917F-4971-94A8-6CA0B9C3751B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3BBF-FC09-4B1F-8211-4D1774338A0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33060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684D-917F-4971-94A8-6CA0B9C3751B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3BBF-FC09-4B1F-8211-4D1774338A0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073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4B8266-1ED7-4ED4-82F1-47AD7393F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6EBC8BE-1B69-47A7-9F1F-29F62C479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3497-B3D3-4F91-80C5-B7B70F5858C7}" type="datetimeFigureOut">
              <a:rPr lang="zh-TW" altLang="en-US" smtClean="0"/>
              <a:t>2021/6/3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CB4868B-9340-457F-9884-CC8591CBC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BC1E066-5A89-4B76-8AD2-36729316F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06AF-3B2F-41A4-B3CC-BEA557A4C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027609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684D-917F-4971-94A8-6CA0B9C3751B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3BBF-FC09-4B1F-8211-4D1774338A0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60834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684D-917F-4971-94A8-6CA0B9C3751B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3BBF-FC09-4B1F-8211-4D1774338A0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86610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684D-917F-4971-94A8-6CA0B9C3751B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3BBF-FC09-4B1F-8211-4D1774338A0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79708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684D-917F-4971-94A8-6CA0B9C3751B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3BBF-FC09-4B1F-8211-4D1774338A0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44409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684D-917F-4971-94A8-6CA0B9C3751B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3BBF-FC09-4B1F-8211-4D1774338A0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43871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684D-917F-4971-94A8-6CA0B9C3751B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3BBF-FC09-4B1F-8211-4D1774338A0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94329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684D-917F-4971-94A8-6CA0B9C3751B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3BBF-FC09-4B1F-8211-4D1774338A0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49986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684D-917F-4971-94A8-6CA0B9C3751B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3BBF-FC09-4B1F-8211-4D1774338A0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60176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684D-917F-4971-94A8-6CA0B9C3751B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3BBF-FC09-4B1F-8211-4D1774338A0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05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B822273-C98A-4B98-A937-808FD46A2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3497-B3D3-4F91-80C5-B7B70F5858C7}" type="datetimeFigureOut">
              <a:rPr lang="zh-TW" altLang="en-US" smtClean="0"/>
              <a:t>2021/6/3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305FFF5-9385-43B0-BB37-FC1E8655C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7945DC0-7BBF-41B7-A658-022C20A4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06AF-3B2F-41A4-B3CC-BEA557A4C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5916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FD7D9A-0A0D-4464-BBC2-CA430F616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305F96-5C47-4A5D-AFFC-95575C1D0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B48C2C7-C0FB-4497-9F90-B1FAF0DB2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CAC0CFA-2DBE-4439-B578-84E3B1D7F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3497-B3D3-4F91-80C5-B7B70F5858C7}" type="datetimeFigureOut">
              <a:rPr lang="zh-TW" altLang="en-US" smtClean="0"/>
              <a:t>2021/6/3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57FF340-3773-4F53-9134-8299AAFB1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64F473-52CD-48A6-8E90-665C0C35C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06AF-3B2F-41A4-B3CC-BEA557A4C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8560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1EBCEB-6B8E-44CD-8624-E49E24162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A7D5877-BF9D-4F79-8322-2C87798D8B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B8C9303-3D42-45F8-B8E1-F33B6FCA0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BA25DDE-B8E1-438E-B5F8-C2C8FF282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3497-B3D3-4F91-80C5-B7B70F5858C7}" type="datetimeFigureOut">
              <a:rPr lang="zh-TW" altLang="en-US" smtClean="0"/>
              <a:t>2021/6/3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D826BA9-0DF2-4E53-962D-7D7DF042A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D0526DD-4254-4B7E-A83E-B1DC20860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06AF-3B2F-41A4-B3CC-BEA557A4C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42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1CD2A10-42B1-45C8-8C5F-26E03A111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0DCD780-DFF9-48EE-81F2-146AFB370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8585DB-664D-4240-BDCD-30C41E9C73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F3497-B3D3-4F91-80C5-B7B70F5858C7}" type="datetimeFigureOut">
              <a:rPr lang="zh-TW" altLang="en-US" smtClean="0"/>
              <a:t>2021/6/3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452E73-69B6-4E4D-8601-D4C4A30220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9E7979-245E-4590-BB1F-DE22EB690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006AF-3B2F-41A4-B3CC-BEA557A4C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9148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9C5F9-D2A3-45A4-AC85-629AE1912FA2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916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r>
              <a:rPr lang="en-US" altLang="zh-CN" dirty="0" err="1"/>
              <a:t>aaa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2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  <a:r>
              <a:rPr lang="en-US" altLang="zh-CN" dirty="0" err="1"/>
              <a:t>aaaa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DC3F5F3-13CB-4B5B-B45F-0BD38D7E5694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7D16954-0487-4A67-B105-A4D9299D1EA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75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90E4890-BA5F-4804-8252-71DF12846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10056C6-05B0-4E40-B633-2752591F0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46F5FB-5DE5-483B-BD7F-96A6FCD497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7B522-7839-4502-BA1A-9D291315DDB6}" type="datetimeFigureOut">
              <a:rPr lang="zh-TW" altLang="en-US" smtClean="0"/>
              <a:t>2021/6/3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F7E0BF-ABB2-464C-A2E9-F39BF2A727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D70BED-34E9-4E07-B0B9-272D8FBC3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9509B-7E82-4060-8F45-E2ADEBC5C9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727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EF9D-446A-4BA9-9A8F-8795C824CFA3}" type="datetimeFigureOut">
              <a:rPr lang="zh-TW" altLang="en-US" smtClean="0"/>
              <a:t>2021/6/3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3250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90222"/>
            <a:ext cx="1035812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微軟正黑體"/>
                <a:cs typeface="微軟正黑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8962" y="3324607"/>
            <a:ext cx="1051407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2" y="6377941"/>
            <a:ext cx="390143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0931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6684D-917F-4971-94A8-6CA0B9C3751B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63BBF-FC09-4B1F-8211-4D1774338A0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375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1.png"/><Relationship Id="rId7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3.xml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41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E2BC3E-10D1-4A71-A849-396D5A5986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How to debug your own new learning algorithms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BF2D606-C721-4AF6-ABAA-6AADCCFBAB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國立政治大學 資訊管理學系</a:t>
            </a:r>
          </a:p>
          <a:p>
            <a:r>
              <a:rPr lang="zh-TW" altLang="en-US" dirty="0"/>
              <a:t>蔡瑞煌  特聘教授</a:t>
            </a:r>
            <a:endParaRPr lang="en-US" altLang="zh-TW" dirty="0">
              <a:solidFill>
                <a:sysClr val="windowText" lastClr="000000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53946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874885-A133-4BEB-B4C2-7BDB6B747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Q&amp;A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8E0B82-A3BC-4FBF-811C-36F4FA0B4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8650" indent="-628650">
              <a:buNone/>
            </a:pPr>
            <a:r>
              <a:rPr lang="en-US" altLang="zh-TW" dirty="0"/>
              <a:t>Q1: </a:t>
            </a:r>
            <a:r>
              <a:rPr lang="zh-TW" altLang="en-US" dirty="0"/>
              <a:t>謝謝教授，我昨天實作時有發現</a:t>
            </a:r>
            <a:r>
              <a:rPr lang="en-US" altLang="zh-TW" dirty="0"/>
              <a:t>alpha</a:t>
            </a:r>
            <a:r>
              <a:rPr lang="zh-TW" altLang="en-US" dirty="0"/>
              <a:t>跟</a:t>
            </a:r>
            <a:r>
              <a:rPr lang="en-US" altLang="zh-TW" dirty="0"/>
              <a:t>beta</a:t>
            </a:r>
            <a:r>
              <a:rPr lang="zh-TW" altLang="en-US" dirty="0"/>
              <a:t>會越來越靠近，最後就不</a:t>
            </a:r>
            <a:r>
              <a:rPr lang="en-US" altLang="zh-TW" dirty="0"/>
              <a:t>work</a:t>
            </a:r>
            <a:r>
              <a:rPr lang="zh-TW" altLang="en-US" dirty="0"/>
              <a:t>了。是否就是因為沒有加上這個</a:t>
            </a:r>
            <a:r>
              <a:rPr lang="en-US" altLang="zh-TW" dirty="0"/>
              <a:t>The classification inferencing module</a:t>
            </a:r>
            <a:r>
              <a:rPr lang="zh-TW" altLang="en-US" dirty="0"/>
              <a:t>？</a:t>
            </a:r>
          </a:p>
          <a:p>
            <a:pPr marL="628650" indent="0">
              <a:buNone/>
            </a:pPr>
            <a:r>
              <a:rPr lang="zh-TW" altLang="en-US" dirty="0"/>
              <a:t>但在流程圖上沒看到這個</a:t>
            </a:r>
            <a:r>
              <a:rPr lang="en-US" altLang="zh-TW" dirty="0"/>
              <a:t>module</a:t>
            </a:r>
            <a:r>
              <a:rPr lang="zh-TW" altLang="en-US" dirty="0"/>
              <a:t>，想請問教授這個</a:t>
            </a:r>
            <a:r>
              <a:rPr lang="en-US" altLang="zh-TW" dirty="0"/>
              <a:t>module</a:t>
            </a:r>
            <a:r>
              <a:rPr lang="zh-TW" altLang="en-US" dirty="0"/>
              <a:t>是加在</a:t>
            </a:r>
            <a:r>
              <a:rPr lang="en-US" altLang="zh-TW" dirty="0"/>
              <a:t>cramming module</a:t>
            </a:r>
            <a:r>
              <a:rPr lang="zh-TW" altLang="en-US" dirty="0"/>
              <a:t>中嗎？</a:t>
            </a:r>
            <a:endParaRPr lang="en-US" altLang="zh-TW" dirty="0"/>
          </a:p>
          <a:p>
            <a:pPr marL="360363" indent="-360363">
              <a:buNone/>
            </a:pPr>
            <a:r>
              <a:rPr lang="en-US" altLang="zh-TW" dirty="0"/>
              <a:t>A: If you want, you can add the inferencing module into your algorithm. For instance, the inferencing module can be implemented after the matching module, the cramming module, the regularizing module, and/or the reorganizing module.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572681-8F21-472F-8AC1-BF4AA8928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990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874885-A133-4BEB-B4C2-7BDB6B747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Q&amp;A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8E0B82-A3BC-4FBF-811C-36F4FA0B4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8650" indent="-628650">
              <a:buNone/>
            </a:pPr>
            <a:r>
              <a:rPr lang="en-US" altLang="zh-TW" dirty="0"/>
              <a:t>Q2: </a:t>
            </a:r>
            <a:r>
              <a:rPr lang="zh-TW" altLang="en-US" dirty="0"/>
              <a:t>另外在許多</a:t>
            </a:r>
            <a:r>
              <a:rPr lang="en-US" altLang="zh-TW" dirty="0"/>
              <a:t>module</a:t>
            </a:r>
            <a:r>
              <a:rPr lang="zh-TW" altLang="en-US" dirty="0"/>
              <a:t>都會用到的</a:t>
            </a:r>
            <a:r>
              <a:rPr lang="en-US" altLang="zh-TW" dirty="0" err="1"/>
              <a:t>SeC</a:t>
            </a:r>
            <a:r>
              <a:rPr lang="zh-TW" altLang="en-US" dirty="0"/>
              <a:t>，在判斷上只要</a:t>
            </a:r>
            <a:r>
              <a:rPr lang="en-US" altLang="zh-TW" dirty="0"/>
              <a:t>alpha &gt; beta</a:t>
            </a:r>
            <a:r>
              <a:rPr lang="zh-TW" altLang="en-US" dirty="0"/>
              <a:t>就為</a:t>
            </a:r>
            <a:r>
              <a:rPr lang="en-US" altLang="zh-TW" dirty="0"/>
              <a:t>True</a:t>
            </a:r>
            <a:r>
              <a:rPr lang="zh-TW" altLang="en-US" dirty="0"/>
              <a:t>；但在這個</a:t>
            </a:r>
            <a:r>
              <a:rPr lang="en-US" altLang="zh-TW" dirty="0"/>
              <a:t>The classification inferencing module</a:t>
            </a:r>
            <a:r>
              <a:rPr lang="zh-TW" altLang="en-US" dirty="0"/>
              <a:t>我們更進一步要確保</a:t>
            </a:r>
            <a:r>
              <a:rPr lang="en-US" altLang="zh-TW" dirty="0"/>
              <a:t>alpha &gt; v</a:t>
            </a:r>
            <a:r>
              <a:rPr lang="zh-TW" altLang="en-US" dirty="0"/>
              <a:t>、</a:t>
            </a:r>
            <a:r>
              <a:rPr lang="en-US" altLang="zh-TW" dirty="0"/>
              <a:t>beta &lt; -v</a:t>
            </a:r>
            <a:r>
              <a:rPr lang="zh-TW" altLang="en-US" dirty="0"/>
              <a:t>，這樣理解對嗎？</a:t>
            </a:r>
          </a:p>
          <a:p>
            <a:pPr marL="628650" indent="0">
              <a:buNone/>
            </a:pPr>
            <a:r>
              <a:rPr lang="zh-TW" altLang="en-US" dirty="0"/>
              <a:t>這樣是否在一開始</a:t>
            </a:r>
            <a:r>
              <a:rPr lang="en-US" altLang="zh-TW" dirty="0" err="1"/>
              <a:t>initializing_module</a:t>
            </a:r>
            <a:r>
              <a:rPr lang="zh-TW" altLang="en-US" dirty="0"/>
              <a:t>時，我們也要讓初始網路能夠達到</a:t>
            </a:r>
            <a:r>
              <a:rPr lang="en-US" altLang="zh-TW" dirty="0"/>
              <a:t>alpha &gt; v</a:t>
            </a:r>
            <a:r>
              <a:rPr lang="zh-TW" altLang="en-US" dirty="0"/>
              <a:t>、</a:t>
            </a:r>
            <a:r>
              <a:rPr lang="en-US" altLang="zh-TW" dirty="0"/>
              <a:t>beta &lt; -v</a:t>
            </a:r>
            <a:r>
              <a:rPr lang="zh-TW" altLang="en-US" dirty="0"/>
              <a:t>這樣的條件？</a:t>
            </a:r>
            <a:endParaRPr lang="en-US" altLang="zh-TW" dirty="0"/>
          </a:p>
          <a:p>
            <a:pPr marL="360363" indent="-360363">
              <a:buNone/>
            </a:pPr>
            <a:r>
              <a:rPr lang="en-US" altLang="zh-TW" dirty="0"/>
              <a:t>A: Yes, you can add the inferencing module after the initializing module to make sure that alpha = v and beta = -v at the </a:t>
            </a:r>
            <a:r>
              <a:rPr lang="en-US" altLang="zh-TW" dirty="0" err="1"/>
              <a:t>begining</a:t>
            </a:r>
            <a:r>
              <a:rPr lang="en-US" altLang="zh-TW" dirty="0"/>
              <a:t>.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572681-8F21-472F-8AC1-BF4AA8928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610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3F57CD-97B5-42EC-B36A-84CD72B2F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89" y="-3416"/>
            <a:ext cx="10972800" cy="1143000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TW" b="1" dirty="0"/>
              <a:t>The initializing module</a:t>
            </a:r>
            <a:endParaRPr lang="zh-TW" altLang="en-US" sz="27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1FB498-8243-414F-89C3-FD7984144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099" y="1020474"/>
            <a:ext cx="10515600" cy="2053919"/>
          </a:xfrm>
        </p:spPr>
        <p:txBody>
          <a:bodyPr>
            <a:normAutofit fontScale="92500"/>
          </a:bodyPr>
          <a:lstStyle/>
          <a:p>
            <a:pPr marL="1079500" indent="-1079500">
              <a:buNone/>
            </a:pPr>
            <a:r>
              <a:rPr lang="en-US" altLang="zh-TW" dirty="0"/>
              <a:t>Step 1: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 the random method to s</a:t>
            </a:r>
            <a:r>
              <a:rPr lang="x-none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et up an acceptable SLFN with one hidden node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through the </a:t>
            </a:r>
            <a:r>
              <a:rPr lang="en-US" altLang="zh-TW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first </a:t>
            </a:r>
            <a:r>
              <a:rPr lang="x-none" altLang="zh-TW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two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training data</a:t>
            </a:r>
            <a:r>
              <a:rPr lang="x-none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{(</a:t>
            </a:r>
            <a:r>
              <a:rPr lang="x-none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x-none" altLang="zh-TW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x-none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x-none" altLang="zh-TW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x-none" altLang="zh-TW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x-none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), (</a:t>
            </a:r>
            <a:r>
              <a:rPr lang="x-none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x-none" altLang="zh-TW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x-none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x-none" altLang="zh-TW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x-none" altLang="zh-TW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)}</a:t>
            </a:r>
            <a:r>
              <a:rPr lang="en-US" altLang="zh-TW" dirty="0"/>
              <a:t>.</a:t>
            </a:r>
            <a:r>
              <a:rPr lang="zh-TW" altLang="en-US" dirty="0"/>
              <a:t>（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i="1" dirty="0">
                <a:solidFill>
                  <a:srgbClr val="FF0000"/>
                </a:solidFill>
              </a:rPr>
              <a:t>y</a:t>
            </a:r>
            <a:r>
              <a:rPr lang="en-US" altLang="zh-TW" baseline="30000" dirty="0">
                <a:solidFill>
                  <a:srgbClr val="FF0000"/>
                </a:solidFill>
              </a:rPr>
              <a:t>1</a:t>
            </a:r>
            <a:r>
              <a:rPr lang="en-US" altLang="zh-TW" dirty="0">
                <a:solidFill>
                  <a:srgbClr val="FF0000"/>
                </a:solidFill>
              </a:rPr>
              <a:t>*</a:t>
            </a:r>
            <a:r>
              <a:rPr lang="en-US" altLang="zh-TW" i="1" dirty="0">
                <a:solidFill>
                  <a:srgbClr val="FF0000"/>
                </a:solidFill>
              </a:rPr>
              <a:t>y</a:t>
            </a:r>
            <a:r>
              <a:rPr lang="en-US" altLang="zh-TW" baseline="30000" dirty="0">
                <a:solidFill>
                  <a:srgbClr val="FF0000"/>
                </a:solidFill>
              </a:rPr>
              <a:t>2</a:t>
            </a:r>
            <a:r>
              <a:rPr lang="en-US" altLang="zh-TW" dirty="0">
                <a:solidFill>
                  <a:srgbClr val="FF0000"/>
                </a:solidFill>
              </a:rPr>
              <a:t>= -1</a:t>
            </a:r>
            <a:r>
              <a:rPr lang="zh-TW" altLang="en-US" dirty="0"/>
              <a:t>）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Step 2: </a:t>
            </a:r>
            <a:r>
              <a:rPr lang="x-none" altLang="zh-TW" dirty="0"/>
              <a:t>Set </a:t>
            </a:r>
            <a:r>
              <a:rPr lang="x-none" altLang="zh-TW" i="1" dirty="0"/>
              <a:t>n</a:t>
            </a:r>
            <a:r>
              <a:rPr lang="x-none" altLang="zh-TW" dirty="0"/>
              <a:t> = 3.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9EA74A-ECB4-4A6D-8B70-142CCE5D6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A7A091-F146-430F-BA88-1B0CCFC6C72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40D7C3D-1D85-4E2F-AB94-ADC3B5A6C106}"/>
              </a:ext>
            </a:extLst>
          </p:cNvPr>
          <p:cNvSpPr/>
          <p:nvPr/>
        </p:nvSpPr>
        <p:spPr>
          <a:xfrm>
            <a:off x="848177" y="1005594"/>
            <a:ext cx="10465163" cy="199679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D3F57CD-97B5-42EC-B36A-84CD72B2FE7A}"/>
              </a:ext>
            </a:extLst>
          </p:cNvPr>
          <p:cNvSpPr txBox="1">
            <a:spLocks/>
          </p:cNvSpPr>
          <p:nvPr/>
        </p:nvSpPr>
        <p:spPr>
          <a:xfrm>
            <a:off x="829749" y="3019518"/>
            <a:ext cx="10515600" cy="841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j-cs"/>
              </a:rPr>
              <a:t>The stopping criterion</a:t>
            </a:r>
            <a:endParaRPr kumimoji="0" lang="zh-TW" altLang="en-US" sz="2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j-cs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AD1FB498-8243-414F-89C3-FD798414413A}"/>
              </a:ext>
            </a:extLst>
          </p:cNvPr>
          <p:cNvSpPr txBox="1">
            <a:spLocks/>
          </p:cNvSpPr>
          <p:nvPr/>
        </p:nvSpPr>
        <p:spPr>
          <a:xfrm>
            <a:off x="803893" y="3814116"/>
            <a:ext cx="10515600" cy="576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5963" marR="0" lvl="0" indent="-715963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x-none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新細明體" panose="02020500000000000000" pitchFamily="18" charset="-120"/>
                <a:cs typeface="+mn-cs"/>
              </a:rPr>
              <a:t>If </a:t>
            </a:r>
            <a:r>
              <a:rPr kumimoji="0" lang="x-none" altLang="zh-TW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新細明體" panose="02020500000000000000" pitchFamily="18" charset="-120"/>
                <a:cs typeface="+mn-cs"/>
              </a:rPr>
              <a:t>n &gt; N</a:t>
            </a:r>
            <a:r>
              <a:rPr kumimoji="0" lang="x-none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新細明體" panose="02020500000000000000" pitchFamily="18" charset="-120"/>
                <a:cs typeface="+mn-cs"/>
              </a:rPr>
              <a:t>, STOP.</a:t>
            </a:r>
            <a:endParaRPr kumimoji="0" lang="zh-TW" altLang="zh-TW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40D7C3D-1D85-4E2F-AB94-ADC3B5A6C106}"/>
              </a:ext>
            </a:extLst>
          </p:cNvPr>
          <p:cNvSpPr/>
          <p:nvPr/>
        </p:nvSpPr>
        <p:spPr>
          <a:xfrm>
            <a:off x="880189" y="3806030"/>
            <a:ext cx="10465163" cy="50405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標題 1">
                <a:extLst>
                  <a:ext uri="{FF2B5EF4-FFF2-40B4-BE49-F238E27FC236}">
                    <a16:creationId xmlns:a16="http://schemas.microsoft.com/office/drawing/2014/main" id="{DFDC0952-DFE4-4864-BA79-D4E675208D6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60688" y="4183898"/>
                <a:ext cx="10972800" cy="1143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 kern="1200">
                    <a:solidFill>
                      <a:schemeClr val="tx1"/>
                    </a:solidFill>
                    <a:latin typeface="+mn-lt"/>
                    <a:ea typeface="+mj-ea"/>
                    <a:cs typeface="+mj-cs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4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+mj-cs"/>
                  </a:rPr>
                  <a:t>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zh-TW" altLang="zh-TW" sz="4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j-cs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kumimoji="0" lang="en-US" altLang="zh-TW" sz="4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j-cs"/>
                          </a:rPr>
                          <m:t>PO</m:t>
                        </m:r>
                      </m:e>
                      <m:sub>
                        <m:r>
                          <a:rPr kumimoji="0" lang="en-US" altLang="zh-TW" sz="4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cs typeface="+mj-cs"/>
                          </a:rPr>
                          <m:t>𝑛</m:t>
                        </m:r>
                      </m:sub>
                      <m:sup>
                        <m:r>
                          <a:rPr kumimoji="0" lang="en-US" altLang="zh-TW" sz="4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cs typeface="+mj-cs"/>
                          </a:rPr>
                          <m:t>𝑁</m:t>
                        </m:r>
                      </m:sup>
                    </m:sSubSup>
                  </m:oMath>
                </a14:m>
                <a:r>
                  <a:rPr kumimoji="0" lang="en-US" altLang="zh-TW" sz="4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+mj-cs"/>
                  </a:rPr>
                  <a:t> module</a:t>
                </a:r>
                <a:endParaRPr kumimoji="0" lang="zh-TW" alt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+mj-cs"/>
                </a:endParaRPr>
              </a:p>
            </p:txBody>
          </p:sp>
        </mc:Choice>
        <mc:Fallback xmlns="">
          <p:sp>
            <p:nvSpPr>
              <p:cNvPr id="9" name="標題 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FDC0952-DFE4-4864-BA79-D4E675208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0516" y="4183898"/>
                <a:ext cx="8229600" cy="1143000"/>
              </a:xfrm>
              <a:prstGeom prst="rect">
                <a:avLst/>
              </a:prstGeom>
              <a:blipFill rotWithShape="1">
                <a:blip r:embed="rId2"/>
                <a:stretch>
                  <a:fillRect b="-957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F25A917E-2DB8-46E6-834C-2E160EECC83E}"/>
              </a:ext>
            </a:extLst>
          </p:cNvPr>
          <p:cNvSpPr txBox="1">
            <a:spLocks/>
          </p:cNvSpPr>
          <p:nvPr/>
        </p:nvSpPr>
        <p:spPr bwMode="auto">
          <a:xfrm>
            <a:off x="793258" y="5013176"/>
            <a:ext cx="11747499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GB" altLang="zh-TW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At the </a:t>
            </a:r>
            <a:r>
              <a:rPr kumimoji="0" lang="en-US" altLang="zh-TW" sz="3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n</a:t>
            </a:r>
            <a:r>
              <a:rPr kumimoji="0" lang="en-US" altLang="zh-TW" sz="30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th</a:t>
            </a: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stage</a:t>
            </a:r>
            <a:r>
              <a:rPr kumimoji="0" lang="en-GB" altLang="zh-TW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x-none" altLang="zh-TW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Pick up the </a:t>
            </a:r>
            <a:r>
              <a:rPr kumimoji="0" lang="x-none" altLang="zh-TW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first </a:t>
            </a:r>
            <a:r>
              <a:rPr kumimoji="0" lang="x-none" altLang="zh-TW" sz="3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n</a:t>
            </a:r>
            <a:r>
              <a:rPr kumimoji="0" lang="x-none" altLang="zh-TW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training </a:t>
            </a: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data </a:t>
            </a:r>
            <a:r>
              <a:rPr kumimoji="0" lang="x-none" altLang="zh-TW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{(</a:t>
            </a:r>
            <a:r>
              <a:rPr kumimoji="0" lang="x-none" altLang="zh-TW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x</a:t>
            </a:r>
            <a:r>
              <a:rPr kumimoji="0" lang="x-none" altLang="zh-TW" sz="3000" b="0" i="1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</a:t>
            </a:r>
            <a:r>
              <a:rPr kumimoji="0" lang="x-none" altLang="zh-TW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, </a:t>
            </a:r>
            <a:r>
              <a:rPr kumimoji="0" lang="x-none" altLang="zh-TW" sz="3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y</a:t>
            </a:r>
            <a:r>
              <a:rPr kumimoji="0" lang="x-none" altLang="zh-TW" sz="3000" b="0" i="1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</a:t>
            </a:r>
            <a:r>
              <a:rPr kumimoji="0" lang="x-none" altLang="zh-TW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</a:t>
            </a: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 </a:t>
            </a:r>
            <a:r>
              <a:rPr kumimoji="0" lang="en-US" altLang="zh-TW" sz="3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</a:t>
            </a: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= 1, 2, …, </a:t>
            </a:r>
            <a:r>
              <a:rPr kumimoji="0" lang="en-US" altLang="zh-TW" sz="3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n</a:t>
            </a: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} and </a:t>
            </a:r>
            <a:r>
              <a:rPr kumimoji="0" lang="x-none" altLang="zh-TW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I</a:t>
            </a:r>
            <a:r>
              <a:rPr kumimoji="0" lang="x-none" altLang="zh-TW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</a:t>
            </a:r>
            <a:r>
              <a:rPr kumimoji="0" lang="x-none" altLang="zh-TW" sz="3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n</a:t>
            </a:r>
            <a:r>
              <a:rPr kumimoji="0" lang="x-none" altLang="zh-TW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 </a:t>
            </a: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=</a:t>
            </a:r>
            <a:r>
              <a:rPr kumimoji="0" lang="x-none" altLang="zh-TW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{1, 2, …, </a:t>
            </a:r>
            <a:r>
              <a:rPr kumimoji="0" lang="en-US" altLang="zh-TW" sz="3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n</a:t>
            </a: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}</a:t>
            </a:r>
            <a:r>
              <a:rPr kumimoji="0" lang="x-none" altLang="zh-TW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.</a:t>
            </a:r>
            <a:endParaRPr kumimoji="0" lang="zh-TW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40D7C3D-1D85-4E2F-AB94-ADC3B5A6C106}"/>
              </a:ext>
            </a:extLst>
          </p:cNvPr>
          <p:cNvSpPr/>
          <p:nvPr/>
        </p:nvSpPr>
        <p:spPr>
          <a:xfrm>
            <a:off x="793261" y="5570939"/>
            <a:ext cx="11255403" cy="954409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0463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8E55CF-ACC6-4B29-9722-046D1A480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648"/>
            <a:ext cx="10515600" cy="804920"/>
          </a:xfrm>
        </p:spPr>
        <p:txBody>
          <a:bodyPr>
            <a:normAutofit/>
          </a:bodyPr>
          <a:lstStyle/>
          <a:p>
            <a:pPr algn="ctr"/>
            <a:r>
              <a:rPr lang="en-US" altLang="zh-TW" b="1" dirty="0"/>
              <a:t>The learning goal</a:t>
            </a:r>
            <a:r>
              <a:rPr lang="zh-TW" altLang="en-US" b="1" dirty="0"/>
              <a:t> </a:t>
            </a:r>
            <a:r>
              <a:rPr lang="en-US" altLang="zh-TW" b="1" dirty="0"/>
              <a:t>of the </a:t>
            </a:r>
            <a:r>
              <a:rPr lang="en-US" altLang="zh-TW" b="1" i="1" dirty="0"/>
              <a:t>n</a:t>
            </a:r>
            <a:r>
              <a:rPr lang="en-US" altLang="zh-TW" b="1" baseline="30000" dirty="0"/>
              <a:t>th</a:t>
            </a:r>
            <a:r>
              <a:rPr lang="en-US" altLang="zh-TW" b="1" dirty="0"/>
              <a:t> stage</a:t>
            </a:r>
            <a:r>
              <a:rPr lang="zh-TW" altLang="en-US" b="1" dirty="0"/>
              <a:t> </a:t>
            </a:r>
            <a:r>
              <a:rPr lang="en-US" altLang="zh-TW" b="1" dirty="0"/>
              <a:t>:</a:t>
            </a:r>
            <a:r>
              <a:rPr lang="zh-TW" altLang="en-US" b="1" dirty="0"/>
              <a:t> </a:t>
            </a:r>
            <a:r>
              <a:rPr lang="en-US" altLang="zh-TW" b="1" dirty="0" err="1"/>
              <a:t>SeC</a:t>
            </a:r>
            <a:endParaRPr lang="zh-TW" altLang="en-US" b="1" dirty="0"/>
          </a:p>
        </p:txBody>
      </p:sp>
      <p:grpSp>
        <p:nvGrpSpPr>
          <p:cNvPr id="91" name="群組 90">
            <a:extLst>
              <a:ext uri="{FF2B5EF4-FFF2-40B4-BE49-F238E27FC236}">
                <a16:creationId xmlns:a16="http://schemas.microsoft.com/office/drawing/2014/main" id="{6EAF93E0-325E-4ECC-8C85-F2E09ED4A3DE}"/>
              </a:ext>
            </a:extLst>
          </p:cNvPr>
          <p:cNvGrpSpPr/>
          <p:nvPr/>
        </p:nvGrpSpPr>
        <p:grpSpPr>
          <a:xfrm>
            <a:off x="1557397" y="3191804"/>
            <a:ext cx="4315008" cy="1037341"/>
            <a:chOff x="1193369" y="3602649"/>
            <a:chExt cx="3236256" cy="1037341"/>
          </a:xfrm>
        </p:grpSpPr>
        <p:cxnSp>
          <p:nvCxnSpPr>
            <p:cNvPr id="92" name="直線單箭頭接點 5">
              <a:extLst>
                <a:ext uri="{FF2B5EF4-FFF2-40B4-BE49-F238E27FC236}">
                  <a16:creationId xmlns:a16="http://schemas.microsoft.com/office/drawing/2014/main" id="{35BE08A9-E8F4-4C7A-951D-9C667F6F14A4}"/>
                </a:ext>
              </a:extLst>
            </p:cNvPr>
            <p:cNvCxnSpPr/>
            <p:nvPr/>
          </p:nvCxnSpPr>
          <p:spPr>
            <a:xfrm>
              <a:off x="1193369" y="4393769"/>
              <a:ext cx="29679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文字方塊 92">
              <a:extLst>
                <a:ext uri="{FF2B5EF4-FFF2-40B4-BE49-F238E27FC236}">
                  <a16:creationId xmlns:a16="http://schemas.microsoft.com/office/drawing/2014/main" id="{A5AEFE6A-84C3-4457-8F45-5B418E36D610}"/>
                </a:ext>
              </a:extLst>
            </p:cNvPr>
            <p:cNvSpPr txBox="1"/>
            <p:nvPr/>
          </p:nvSpPr>
          <p:spPr>
            <a:xfrm>
              <a:off x="3719593" y="4101163"/>
              <a:ext cx="2731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x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4" name="文字方塊 93">
              <a:extLst>
                <a:ext uri="{FF2B5EF4-FFF2-40B4-BE49-F238E27FC236}">
                  <a16:creationId xmlns:a16="http://schemas.microsoft.com/office/drawing/2014/main" id="{0688C7D6-D115-4615-9C60-F6CB53DBB539}"/>
                </a:ext>
              </a:extLst>
            </p:cNvPr>
            <p:cNvSpPr txBox="1"/>
            <p:nvPr/>
          </p:nvSpPr>
          <p:spPr>
            <a:xfrm>
              <a:off x="2739241" y="4095996"/>
              <a:ext cx="2731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x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5" name="文字方塊 94">
              <a:extLst>
                <a:ext uri="{FF2B5EF4-FFF2-40B4-BE49-F238E27FC236}">
                  <a16:creationId xmlns:a16="http://schemas.microsoft.com/office/drawing/2014/main" id="{E87B21C5-7953-4904-A3B8-A46144F82D42}"/>
                </a:ext>
              </a:extLst>
            </p:cNvPr>
            <p:cNvSpPr txBox="1"/>
            <p:nvPr/>
          </p:nvSpPr>
          <p:spPr>
            <a:xfrm>
              <a:off x="3325678" y="4101163"/>
              <a:ext cx="2731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x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6" name="文字方塊 95">
              <a:extLst>
                <a:ext uri="{FF2B5EF4-FFF2-40B4-BE49-F238E27FC236}">
                  <a16:creationId xmlns:a16="http://schemas.microsoft.com/office/drawing/2014/main" id="{B40B0341-33FE-446B-B1D2-19833B153201}"/>
                </a:ext>
              </a:extLst>
            </p:cNvPr>
            <p:cNvSpPr txBox="1"/>
            <p:nvPr/>
          </p:nvSpPr>
          <p:spPr>
            <a:xfrm>
              <a:off x="3478078" y="4101163"/>
              <a:ext cx="2731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x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7" name="文字方塊 96">
              <a:extLst>
                <a:ext uri="{FF2B5EF4-FFF2-40B4-BE49-F238E27FC236}">
                  <a16:creationId xmlns:a16="http://schemas.microsoft.com/office/drawing/2014/main" id="{55B92F98-66CD-45CC-9CA3-85FD1D546A65}"/>
                </a:ext>
              </a:extLst>
            </p:cNvPr>
            <p:cNvSpPr txBox="1"/>
            <p:nvPr/>
          </p:nvSpPr>
          <p:spPr>
            <a:xfrm>
              <a:off x="1883283" y="4095996"/>
              <a:ext cx="2887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o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67D4BB16-D013-4113-823B-03D797137298}"/>
                </a:ext>
              </a:extLst>
            </p:cNvPr>
            <p:cNvSpPr txBox="1"/>
            <p:nvPr/>
          </p:nvSpPr>
          <p:spPr>
            <a:xfrm>
              <a:off x="2276047" y="4095996"/>
              <a:ext cx="2887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o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6DB9D560-1875-4F7F-A7FE-7BD63572EA82}"/>
                </a:ext>
              </a:extLst>
            </p:cNvPr>
            <p:cNvSpPr txBox="1"/>
            <p:nvPr/>
          </p:nvSpPr>
          <p:spPr>
            <a:xfrm>
              <a:off x="2490422" y="4101883"/>
              <a:ext cx="2887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o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1635DD29-7FBD-4E90-9A16-C1473219ACCE}"/>
                </a:ext>
              </a:extLst>
            </p:cNvPr>
            <p:cNvSpPr txBox="1"/>
            <p:nvPr/>
          </p:nvSpPr>
          <p:spPr>
            <a:xfrm>
              <a:off x="1426248" y="4095996"/>
              <a:ext cx="2887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o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01" name="弧形接點 18">
              <a:extLst>
                <a:ext uri="{FF2B5EF4-FFF2-40B4-BE49-F238E27FC236}">
                  <a16:creationId xmlns:a16="http://schemas.microsoft.com/office/drawing/2014/main" id="{7CE69C8D-CC2D-457D-96AC-DEA7B0AC2E85}"/>
                </a:ext>
              </a:extLst>
            </p:cNvPr>
            <p:cNvCxnSpPr/>
            <p:nvPr/>
          </p:nvCxnSpPr>
          <p:spPr>
            <a:xfrm rot="16200000" flipH="1">
              <a:off x="2349828" y="3951220"/>
              <a:ext cx="464020" cy="197081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弧形接點 20">
              <a:extLst>
                <a:ext uri="{FF2B5EF4-FFF2-40B4-BE49-F238E27FC236}">
                  <a16:creationId xmlns:a16="http://schemas.microsoft.com/office/drawing/2014/main" id="{95F0B788-89B3-4BC2-927E-04D22AA1AF1C}"/>
                </a:ext>
              </a:extLst>
            </p:cNvPr>
            <p:cNvCxnSpPr/>
            <p:nvPr/>
          </p:nvCxnSpPr>
          <p:spPr>
            <a:xfrm rot="5400000">
              <a:off x="2792022" y="3962971"/>
              <a:ext cx="420727" cy="20137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B68BE458-9D59-4140-8E6D-7EAE5500EB1D}"/>
                    </a:ext>
                  </a:extLst>
                </p:cNvPr>
                <p:cNvSpPr/>
                <p:nvPr/>
              </p:nvSpPr>
              <p:spPr>
                <a:xfrm>
                  <a:off x="2910492" y="3602649"/>
                  <a:ext cx="245500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l-GR" altLang="zh-TW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  <a:cs typeface="+mn-cs"/>
                          </a:rPr>
                          <m:t>α</m:t>
                        </m:r>
                      </m:oMath>
                    </m:oMathPara>
                  </a14:m>
                  <a:endParaRPr kumimoji="0" lang="zh-TW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B68BE458-9D59-4140-8E6D-7EAE5500EB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0492" y="3602649"/>
                  <a:ext cx="245500" cy="30777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C9803110-B5AA-4049-9C87-5DFDCEAB6EA9}"/>
                    </a:ext>
                  </a:extLst>
                </p:cNvPr>
                <p:cNvSpPr/>
                <p:nvPr/>
              </p:nvSpPr>
              <p:spPr>
                <a:xfrm>
                  <a:off x="2307044" y="3602649"/>
                  <a:ext cx="25439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zh-TW" altLang="el-GR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  <a:cs typeface="+mn-cs"/>
                          </a:rPr>
                          <m:t>𝛽</m:t>
                        </m:r>
                      </m:oMath>
                    </m:oMathPara>
                  </a14:m>
                  <a:endParaRPr kumimoji="0" lang="zh-TW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C9803110-B5AA-4049-9C87-5DFDCEAB6E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7044" y="3602649"/>
                  <a:ext cx="254396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id="{F88A0DD2-C685-4907-89F5-83CAFB1E5A24}"/>
                    </a:ext>
                  </a:extLst>
                </p:cNvPr>
                <p:cNvSpPr/>
                <p:nvPr/>
              </p:nvSpPr>
              <p:spPr>
                <a:xfrm>
                  <a:off x="3963776" y="4393769"/>
                  <a:ext cx="465849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kumimoji="0" lang="en-US" altLang="zh-TW" sz="1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新細明體" panose="02020500000000000000" pitchFamily="18" charset="-120"/>
                            <a:cs typeface="+mn-cs"/>
                          </a:rPr>
                          <m:t>f</m:t>
                        </m:r>
                        <m:r>
                          <m:rPr>
                            <m:nor/>
                          </m:rPr>
                          <a:rPr kumimoji="0" lang="en-US" altLang="zh-TW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新細明體" panose="02020500000000000000" pitchFamily="18" charset="-120"/>
                            <a:cs typeface="+mn-cs"/>
                          </a:rPr>
                          <m:t>(</m:t>
                        </m:r>
                        <m:sSup>
                          <m:sSupPr>
                            <m:ctrlPr>
                              <a:rPr kumimoji="0" lang="en-US" altLang="zh-TW" sz="105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TW" sz="105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𝐱</m:t>
                            </m:r>
                          </m:e>
                          <m:sup>
                            <m:r>
                              <a:rPr kumimoji="0" lang="en-US" altLang="zh-TW" sz="105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𝑐</m:t>
                            </m:r>
                          </m:sup>
                        </m:sSup>
                        <m:r>
                          <a:rPr kumimoji="0" lang="en-US" altLang="zh-TW" sz="105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0" lang="en-US" altLang="zh-TW" sz="105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𝐰</m:t>
                        </m:r>
                        <m:r>
                          <m:rPr>
                            <m:nor/>
                          </m:rPr>
                          <a:rPr kumimoji="0" lang="en-US" altLang="zh-TW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新細明體" panose="02020500000000000000" pitchFamily="18" charset="-120"/>
                            <a:cs typeface="+mn-cs"/>
                          </a:rPr>
                          <m:t>)</m:t>
                        </m:r>
                      </m:oMath>
                    </m:oMathPara>
                  </a14:m>
                  <a:endParaRPr kumimoji="0" lang="zh-TW" alt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5" name="矩形 104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F88A0DD2-C685-4907-89F5-83CAFB1E5A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3776" y="4393769"/>
                  <a:ext cx="465849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9" name="投影片編號版面配置區 1">
            <a:extLst>
              <a:ext uri="{FF2B5EF4-FFF2-40B4-BE49-F238E27FC236}">
                <a16:creationId xmlns:a16="http://schemas.microsoft.com/office/drawing/2014/main" id="{2333244F-6DEB-439D-A488-830636CC269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37600" y="6356358"/>
            <a:ext cx="2844800" cy="215444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153D4C-BAB3-4B9B-8424-81F8FA0B3144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728D38B8-9A99-454C-B0C4-2C205A3B8143}"/>
                  </a:ext>
                </a:extLst>
              </p:cNvPr>
              <p:cNvSpPr txBox="1"/>
              <p:nvPr/>
            </p:nvSpPr>
            <p:spPr>
              <a:xfrm>
                <a:off x="2263630" y="2000810"/>
                <a:ext cx="3300441" cy="461661"/>
              </a:xfrm>
              <a:prstGeom prst="rect">
                <a:avLst/>
              </a:prstGeom>
              <a:noFill/>
            </p:spPr>
            <p:txBody>
              <a:bodyPr wrap="square" lIns="91436" tIns="45718" rIns="91436" bIns="45718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+mn-cs"/>
                  </a:rPr>
                  <a:t>x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+mn-cs"/>
                    <a:sym typeface="Wingdings" panose="05000000000000000000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0" lang="en-US" altLang="zh-TW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新細明體" panose="02020500000000000000" pitchFamily="18" charset="-120"/>
                        <a:cs typeface="+mn-cs"/>
                      </a:rPr>
                      <m:t>f</m:t>
                    </m:r>
                    <m:r>
                      <m:rPr>
                        <m:nor/>
                      </m:rPr>
                      <a:rPr kumimoji="0" lang="en-US" altLang="zh-TW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新細明體" panose="02020500000000000000" pitchFamily="18" charset="-120"/>
                        <a:cs typeface="+mn-cs"/>
                      </a:rPr>
                      <m:t>(</m:t>
                    </m:r>
                    <m:sSup>
                      <m:sSupPr>
                        <m:ctrlP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4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𝐱</m:t>
                        </m:r>
                      </m:e>
                      <m:sup>
                        <m: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𝑐</m:t>
                        </m:r>
                      </m:sup>
                    </m:sSup>
                    <m:r>
                      <a:rPr kumimoji="0" lang="en-US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0" lang="en-US" altLang="zh-TW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𝐰</m:t>
                    </m:r>
                    <m:r>
                      <m:rPr>
                        <m:nor/>
                      </m:rPr>
                      <a:rPr kumimoji="0" lang="en-US" altLang="zh-TW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新細明體" panose="02020500000000000000" pitchFamily="18" charset="-120"/>
                        <a:cs typeface="+mn-cs"/>
                      </a:rPr>
                      <m:t>)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+mn-cs"/>
                      </a:rPr>
                      <m:t> </m:t>
                    </m:r>
                    <m:r>
                      <a:rPr kumimoji="0" lang="en-US" altLang="zh-TW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+mn-cs"/>
                      </a:rPr>
                      <m:t>∀</m:t>
                    </m:r>
                    <m:r>
                      <a:rPr kumimoji="0" lang="en-US" altLang="zh-TW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/>
                        <a:ea typeface="微軟正黑體" panose="020B0604030504040204" pitchFamily="34" charset="-120"/>
                        <a:cs typeface="+mn-cs"/>
                      </a:rPr>
                      <m:t> </m:t>
                    </m:r>
                    <m:r>
                      <a:rPr kumimoji="0" lang="en-US" altLang="zh-TW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+mn-cs"/>
                      </a:rPr>
                      <m:t>𝑐</m:t>
                    </m:r>
                    <m:r>
                      <a:rPr kumimoji="0" lang="en-US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𝐈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/>
                        <a:ea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/>
                        <a:ea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728D38B8-9A99-454C-B0C4-2C205A3B8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630" y="2000810"/>
                <a:ext cx="3300441" cy="461661"/>
              </a:xfrm>
              <a:prstGeom prst="rect">
                <a:avLst/>
              </a:prstGeom>
              <a:blipFill>
                <a:blip r:embed="rId8"/>
                <a:stretch>
                  <a:fillRect l="-2768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A2E62448-3CA3-6047-BFEC-444956323D86}"/>
                  </a:ext>
                </a:extLst>
              </p:cNvPr>
              <p:cNvSpPr txBox="1"/>
              <p:nvPr/>
            </p:nvSpPr>
            <p:spPr>
              <a:xfrm>
                <a:off x="2232323" y="2517937"/>
                <a:ext cx="3307561" cy="461661"/>
              </a:xfrm>
              <a:prstGeom prst="rect">
                <a:avLst/>
              </a:prstGeom>
              <a:noFill/>
            </p:spPr>
            <p:txBody>
              <a:bodyPr wrap="square" lIns="91436" tIns="45718" rIns="91436" bIns="45718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+mn-cs"/>
                  </a:rPr>
                  <a:t>o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+mn-cs"/>
                    <a:sym typeface="Wingdings" panose="05000000000000000000" pitchFamily="2" charset="2"/>
                  </a:rPr>
                  <a:t>: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0" lang="en-US" altLang="zh-TW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新細明體" panose="02020500000000000000" pitchFamily="18" charset="-120"/>
                        <a:cs typeface="+mn-cs"/>
                      </a:rPr>
                      <m:t>f</m:t>
                    </m:r>
                    <m:r>
                      <m:rPr>
                        <m:nor/>
                      </m:rPr>
                      <a:rPr kumimoji="0" lang="en-US" altLang="zh-TW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新細明體" panose="02020500000000000000" pitchFamily="18" charset="-120"/>
                        <a:cs typeface="+mn-cs"/>
                      </a:rPr>
                      <m:t>(</m:t>
                    </m:r>
                    <m:sSup>
                      <m:sSupPr>
                        <m:ctrlP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4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𝐱</m:t>
                        </m:r>
                      </m:e>
                      <m:sup>
                        <m: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𝑐</m:t>
                        </m:r>
                      </m:sup>
                    </m:sSup>
                    <m:r>
                      <a:rPr kumimoji="0" lang="en-US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0" lang="en-US" altLang="zh-TW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𝐰</m:t>
                    </m:r>
                    <m:r>
                      <m:rPr>
                        <m:nor/>
                      </m:rPr>
                      <a:rPr kumimoji="0" lang="en-US" altLang="zh-TW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新細明體" panose="02020500000000000000" pitchFamily="18" charset="-120"/>
                        <a:cs typeface="+mn-cs"/>
                      </a:rPr>
                      <m:t>)</m:t>
                    </m:r>
                    <m:r>
                      <a:rPr kumimoji="0" lang="en-US" altLang="zh-TW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 </m:t>
                    </m:r>
                    <m:r>
                      <a:rPr kumimoji="0" lang="en-US" altLang="zh-TW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+mn-cs"/>
                      </a:rPr>
                      <m:t>∀</m:t>
                    </m:r>
                    <m:r>
                      <a:rPr kumimoji="0" lang="en-US" altLang="zh-TW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/>
                        <a:ea typeface="微軟正黑體" panose="020B0604030504040204" pitchFamily="34" charset="-120"/>
                        <a:cs typeface="+mn-cs"/>
                      </a:rPr>
                      <m:t> </m:t>
                    </m:r>
                    <m:r>
                      <a:rPr kumimoji="0" lang="en-US" altLang="zh-TW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+mn-cs"/>
                      </a:rPr>
                      <m:t>𝑐</m:t>
                    </m:r>
                    <m:r>
                      <a:rPr kumimoji="0" lang="en-US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𝐈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/>
                        <a:ea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/>
                        <a:ea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A2E62448-3CA3-6047-BFEC-444956323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323" y="2517937"/>
                <a:ext cx="3307561" cy="461661"/>
              </a:xfrm>
              <a:prstGeom prst="rect">
                <a:avLst/>
              </a:prstGeom>
              <a:blipFill>
                <a:blip r:embed="rId9"/>
                <a:stretch>
                  <a:fillRect l="-2762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4769753A-2B32-214B-B019-68BC2F7AC6AB}"/>
                  </a:ext>
                </a:extLst>
              </p:cNvPr>
              <p:cNvSpPr/>
              <p:nvPr/>
            </p:nvSpPr>
            <p:spPr>
              <a:xfrm>
                <a:off x="2214191" y="1491240"/>
                <a:ext cx="8530009" cy="502024"/>
              </a:xfrm>
              <a:prstGeom prst="rect">
                <a:avLst/>
              </a:prstGeom>
            </p:spPr>
            <p:txBody>
              <a:bodyPr wrap="square" lIns="121885" tIns="60942" rIns="121885" bIns="60942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zh-TW" altLang="zh-TW" sz="24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altLang="zh-TW" sz="2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𝑦</m:t>
                        </m:r>
                      </m:e>
                      <m:sub/>
                      <m:sup>
                        <m:r>
                          <a:rPr kumimoji="0" lang="en-GB" altLang="zh-TW" sz="2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𝑐</m:t>
                        </m:r>
                      </m:sup>
                    </m:sSubSup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  <a:sym typeface="Symbol" pitchFamily="2" charset="2"/>
                  </a:rPr>
                  <a:t>= 1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TW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+mn-cs"/>
                      </a:rPr>
                      <m:t>∀</m:t>
                    </m:r>
                    <m:r>
                      <a:rPr kumimoji="0" lang="en-US" altLang="zh-TW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/>
                        <a:ea typeface="微軟正黑體" panose="020B0604030504040204" pitchFamily="34" charset="-120"/>
                        <a:cs typeface="+mn-cs"/>
                      </a:rPr>
                      <m:t> </m:t>
                    </m:r>
                    <m:r>
                      <a:rPr kumimoji="0" lang="en-US" altLang="zh-TW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+mn-cs"/>
                      </a:rPr>
                      <m:t>𝑐</m:t>
                    </m:r>
                    <m:r>
                      <a:rPr kumimoji="0" lang="en-US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𝐈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(</a:t>
                </a:r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n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);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zh-TW" altLang="zh-TW" sz="2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altLang="zh-TW" sz="2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𝑦</m:t>
                        </m:r>
                      </m:e>
                      <m:sub/>
                      <m:sup>
                        <m:r>
                          <a:rPr kumimoji="0" lang="en-GB" altLang="zh-TW" sz="2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𝑐</m:t>
                        </m:r>
                      </m:sup>
                    </m:sSubSup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  <a:sym typeface="Symbol" pitchFamily="2" charset="2"/>
                  </a:rPr>
                  <a:t>= -1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TW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+mn-cs"/>
                      </a:rPr>
                      <m:t>∀</m:t>
                    </m:r>
                    <m:r>
                      <a:rPr kumimoji="0" lang="en-US" altLang="zh-TW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/>
                        <a:ea typeface="微軟正黑體" panose="020B0604030504040204" pitchFamily="34" charset="-120"/>
                        <a:cs typeface="+mn-cs"/>
                      </a:rPr>
                      <m:t> </m:t>
                    </m:r>
                    <m:r>
                      <a:rPr kumimoji="0" lang="en-US" altLang="zh-TW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+mn-cs"/>
                      </a:rPr>
                      <m:t>𝑐</m:t>
                    </m:r>
                    <m:r>
                      <a:rPr kumimoji="0" lang="en-US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𝐈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(</a:t>
                </a:r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n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);</a:t>
                </a:r>
                <a14:m>
                  <m:oMath xmlns:m="http://schemas.openxmlformats.org/officeDocument/2006/math">
                    <m:r>
                      <a:rPr kumimoji="0" lang="en-US" altLang="zh-TW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en-US" altLang="zh-TW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𝐈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+mn-cs"/>
                  </a:rPr>
                  <a:t>(</a:t>
                </a:r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+mn-cs"/>
                  </a:rPr>
                  <a:t>n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+mn-cs"/>
                  </a:rPr>
                  <a:t>)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+mn-cs"/>
                    <a:sym typeface="Symbol" panose="05050102010706020507" pitchFamily="18" charset="2"/>
                  </a:rPr>
                  <a:t>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𝐈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+mn-cs"/>
                  </a:rPr>
                  <a:t>(</a:t>
                </a:r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+mn-cs"/>
                  </a:rPr>
                  <a:t>n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+mn-cs"/>
                  </a:rPr>
                  <a:t>)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+mn-cs"/>
                    <a:sym typeface="Symbol" panose="05050102010706020507" pitchFamily="18" charset="2"/>
                  </a:rPr>
                  <a:t>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Calibri"/>
                    <a:ea typeface="Cambria Math" panose="02040503050406030204" pitchFamily="18" charset="0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𝐈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+mn-cs"/>
                  </a:rPr>
                  <a:t>(</a:t>
                </a:r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+mn-cs"/>
                  </a:rPr>
                  <a:t>n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+mn-cs"/>
                  </a:rPr>
                  <a:t>)</a:t>
                </a:r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4769753A-2B32-214B-B019-68BC2F7AC6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191" y="1491240"/>
                <a:ext cx="8530009" cy="502024"/>
              </a:xfrm>
              <a:prstGeom prst="rect">
                <a:avLst/>
              </a:prstGeom>
              <a:blipFill>
                <a:blip r:embed="rId10"/>
                <a:stretch>
                  <a:fillRect t="-8537" b="-231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D0917133-06DC-4125-8E0C-C530DFC6122B}"/>
                  </a:ext>
                </a:extLst>
              </p:cNvPr>
              <p:cNvSpPr txBox="1"/>
              <p:nvPr/>
            </p:nvSpPr>
            <p:spPr>
              <a:xfrm>
                <a:off x="6504060" y="3181167"/>
                <a:ext cx="4544940" cy="14374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zh-TW" alt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+mn-cs"/>
                      </a:rPr>
                      <m:t>𝛼</m:t>
                    </m:r>
                    <m:r>
                      <a:rPr kumimoji="0" lang="en-US" altLang="zh-TW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+mn-cs"/>
                      </a:rPr>
                      <m:t>≡</m:t>
                    </m:r>
                  </m:oMath>
                </a14:m>
                <a:r>
                  <a:rPr kumimoji="0" lang="zh-TW" altLang="en-US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0" lang="en-US" altLang="zh-TW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+mn-cs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0" lang="en-US" altLang="zh-TW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+mn-cs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0" lang="en-US" altLang="zh-TW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+mn-cs"/>
                              </a:rPr>
                              <m:t>min</m:t>
                            </m:r>
                          </m:e>
                          <m:lim>
                            <m:r>
                              <a:rPr kumimoji="0" lang="en-US" altLang="zh-TW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+mn-cs"/>
                              </a:rPr>
                              <m:t>𝑐</m:t>
                            </m:r>
                            <m:r>
                              <m:rPr>
                                <m:sty m:val="p"/>
                              </m:rPr>
                              <a:rPr kumimoji="0" lang="zh-TW" alt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+mn-cs"/>
                              </a:rPr>
                              <m:t>ϵ</m:t>
                            </m:r>
                            <m:sSub>
                              <m:sSubPr>
                                <m:ctrlPr>
                                  <a:rPr kumimoji="0" lang="en-US" altLang="zh-TW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TW" sz="1800" b="1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+mn-cs"/>
                                  </a:rPr>
                                  <m:t>𝐈</m:t>
                                </m:r>
                              </m:e>
                              <m:sub>
                                <m:r>
                                  <a:rPr kumimoji="0" lang="en-US" altLang="zh-TW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0" lang="en-US" altLang="zh-TW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altLang="zh-TW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𝑛</m:t>
                                </m:r>
                              </m:e>
                            </m:d>
                          </m:lim>
                        </m:limLow>
                      </m:fName>
                      <m:e>
                        <m:r>
                          <m:rPr>
                            <m:nor/>
                          </m:rPr>
                          <a:rPr kumimoji="0" lang="en-US" altLang="zh-TW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新細明體" panose="02020500000000000000" pitchFamily="18" charset="-120"/>
                            <a:cs typeface="+mn-cs"/>
                          </a:rPr>
                          <m:t>f</m:t>
                        </m:r>
                        <m:r>
                          <m:rPr>
                            <m:nor/>
                          </m:rPr>
                          <a:rPr kumimoji="0" lang="en-US" altLang="zh-TW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新細明體" panose="02020500000000000000" pitchFamily="18" charset="-120"/>
                            <a:cs typeface="+mn-cs"/>
                          </a:rPr>
                          <m:t>(</m:t>
                        </m:r>
                        <m:sSup>
                          <m:sSupPr>
                            <m:ctrlPr>
                              <a:rPr kumimoji="0" lang="en-US" altLang="zh-TW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TW" sz="18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𝐱</m:t>
                            </m:r>
                          </m:e>
                          <m:sup>
                            <m:r>
                              <a:rPr kumimoji="0" lang="en-US" altLang="zh-TW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𝑐</m:t>
                            </m:r>
                          </m:sup>
                        </m:sSup>
                        <m:r>
                          <a:rPr kumimoji="0" lang="en-US" altLang="zh-TW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0" lang="en-US" altLang="zh-TW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𝐰</m:t>
                        </m:r>
                        <m:r>
                          <m:rPr>
                            <m:nor/>
                          </m:rPr>
                          <a:rPr kumimoji="0" lang="en-US" altLang="zh-TW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新細明體" panose="02020500000000000000" pitchFamily="18" charset="-120"/>
                            <a:cs typeface="+mn-cs"/>
                          </a:rPr>
                          <m:t>)</m:t>
                        </m:r>
                      </m:e>
                    </m:func>
                  </m:oMath>
                </a14:m>
                <a:endParaRPr kumimoji="0" lang="en-US" altLang="zh-TW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zh-TW" alt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+mn-cs"/>
                      </a:rPr>
                      <m:t>𝛽</m:t>
                    </m:r>
                    <m:r>
                      <a:rPr kumimoji="0" lang="en-US" altLang="zh-TW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+mn-cs"/>
                      </a:rPr>
                      <m:t>≡</m:t>
                    </m:r>
                  </m:oMath>
                </a14:m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微軟正黑體" panose="020B0604030504040204" pitchFamily="34" charset="-120"/>
                    <a:cs typeface="+mn-cs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0" lang="en-US" altLang="zh-TW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+mn-cs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0" lang="en-US" altLang="zh-TW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+mn-cs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0" lang="en-US" altLang="zh-TW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+mn-cs"/>
                              </a:rPr>
                              <m:t>max</m:t>
                            </m:r>
                          </m:e>
                          <m:lim>
                            <m:r>
                              <a:rPr kumimoji="0" lang="en-US" altLang="zh-TW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+mn-cs"/>
                              </a:rPr>
                              <m:t>𝑐</m:t>
                            </m:r>
                            <m:r>
                              <m:rPr>
                                <m:sty m:val="p"/>
                              </m:rPr>
                              <a:rPr kumimoji="0" lang="zh-TW" alt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+mn-cs"/>
                              </a:rPr>
                              <m:t>ϵ</m:t>
                            </m:r>
                            <m:sSub>
                              <m:sSubPr>
                                <m:ctrlPr>
                                  <a:rPr kumimoji="0" lang="en-US" altLang="zh-TW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TW" sz="1800" b="1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+mn-cs"/>
                                  </a:rPr>
                                  <m:t>𝐈</m:t>
                                </m:r>
                              </m:e>
                              <m:sub>
                                <m:r>
                                  <a:rPr kumimoji="0" lang="en-US" altLang="zh-TW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0" lang="en-US" altLang="zh-TW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altLang="zh-TW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𝑛</m:t>
                                </m:r>
                              </m:e>
                            </m:d>
                          </m:lim>
                        </m:limLow>
                      </m:fName>
                      <m:e>
                        <m:r>
                          <m:rPr>
                            <m:nor/>
                          </m:rPr>
                          <a:rPr kumimoji="0" lang="en-US" altLang="zh-TW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新細明體" panose="02020500000000000000" pitchFamily="18" charset="-120"/>
                            <a:cs typeface="+mn-cs"/>
                          </a:rPr>
                          <m:t>f</m:t>
                        </m:r>
                        <m:r>
                          <m:rPr>
                            <m:nor/>
                          </m:rPr>
                          <a:rPr kumimoji="0" lang="en-US" altLang="zh-TW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新細明體" panose="02020500000000000000" pitchFamily="18" charset="-120"/>
                            <a:cs typeface="+mn-cs"/>
                          </a:rPr>
                          <m:t>(</m:t>
                        </m:r>
                        <m:sSup>
                          <m:sSupPr>
                            <m:ctrlPr>
                              <a:rPr kumimoji="0" lang="en-US" altLang="zh-TW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TW" sz="18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𝐱</m:t>
                            </m:r>
                          </m:e>
                          <m:sup>
                            <m:r>
                              <a:rPr kumimoji="0" lang="en-US" altLang="zh-TW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𝑐</m:t>
                            </m:r>
                          </m:sup>
                        </m:sSup>
                        <m:r>
                          <a:rPr kumimoji="0" lang="en-US" altLang="zh-TW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0" lang="en-US" altLang="zh-TW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𝐰</m:t>
                        </m:r>
                        <m:r>
                          <m:rPr>
                            <m:nor/>
                          </m:rPr>
                          <a:rPr kumimoji="0" lang="en-US" altLang="zh-TW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新細明體" panose="02020500000000000000" pitchFamily="18" charset="-120"/>
                            <a:cs typeface="+mn-cs"/>
                          </a:rPr>
                          <m:t>)</m:t>
                        </m:r>
                      </m:e>
                    </m:func>
                  </m:oMath>
                </a14:m>
                <a:endPara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+mn-cs"/>
                  </a:rPr>
                  <a:t>* </a:t>
                </a:r>
                <a:r>
                  <a:rPr kumimoji="0" lang="zh-TW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+mn-cs"/>
                  </a:rPr>
                  <a:t>已確保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𝐈</m:t>
                        </m:r>
                      </m:e>
                      <m:sub>
                        <m:r>
                          <a:rPr kumimoji="0" lang="en-US" altLang="zh-TW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zh-TW" alt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、</m:t>
                    </m:r>
                  </m:oMath>
                </a14:m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Cambria Math" panose="02040503050406030204" pitchFamily="18" charset="0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𝐈</m:t>
                        </m:r>
                      </m:e>
                      <m:sub>
                        <m:r>
                          <a:rPr kumimoji="0" lang="en-US" altLang="zh-TW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zh-TW" alt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各有一個以上</m:t>
                    </m:r>
                  </m:oMath>
                </a14:m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D0917133-06DC-4125-8E0C-C530DFC61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060" y="3181167"/>
                <a:ext cx="4544940" cy="1437445"/>
              </a:xfrm>
              <a:prstGeom prst="rect">
                <a:avLst/>
              </a:prstGeom>
              <a:blipFill>
                <a:blip r:embed="rId11"/>
                <a:stretch>
                  <a:fillRect l="-833" b="-521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字方塊 22">
            <a:extLst>
              <a:ext uri="{FF2B5EF4-FFF2-40B4-BE49-F238E27FC236}">
                <a16:creationId xmlns:a16="http://schemas.microsoft.com/office/drawing/2014/main" id="{55B015A3-17CE-44E9-B1F5-47893C6A3F80}"/>
              </a:ext>
            </a:extLst>
          </p:cNvPr>
          <p:cNvSpPr txBox="1"/>
          <p:nvPr/>
        </p:nvSpPr>
        <p:spPr>
          <a:xfrm>
            <a:off x="5143849" y="5379827"/>
            <a:ext cx="6477000" cy="1361909"/>
          </a:xfrm>
          <a:prstGeom prst="rect">
            <a:avLst/>
          </a:prstGeom>
          <a:solidFill>
            <a:srgbClr val="00B050"/>
          </a:solidFill>
        </p:spPr>
        <p:txBody>
          <a:bodyPr wrap="square" lIns="68552" tIns="34289" rIns="68552" bIns="34289" rtlCol="0">
            <a:spAutoFit/>
          </a:bodyPr>
          <a:lstStyle/>
          <a:p>
            <a:pPr marL="0" marR="0" lvl="0" indent="0" algn="l" defTabSz="5140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You need to work on all of the initializing module, the selecting module, and the training data to make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this happened!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0D37BD5D-CC84-47AF-9928-AE49493C8596}"/>
              </a:ext>
            </a:extLst>
          </p:cNvPr>
          <p:cNvCxnSpPr/>
          <p:nvPr/>
        </p:nvCxnSpPr>
        <p:spPr>
          <a:xfrm flipH="1" flipV="1">
            <a:off x="8382000" y="4549090"/>
            <a:ext cx="228600" cy="817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873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336677-6433-40D3-B0D9-8B392EA3B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matching module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FCBD6F-54D5-49DF-8772-00BC84BADD9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5370" y="552699"/>
            <a:ext cx="7057293" cy="368300"/>
          </a:xfrm>
        </p:spPr>
        <p:txBody>
          <a:bodyPr/>
          <a:lstStyle/>
          <a:p>
            <a:r>
              <a:rPr lang="en-US" altLang="zh-TW" dirty="0"/>
              <a:t>helps tune weights to obtain an acceptable net </a:t>
            </a:r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菱形 4">
                <a:extLst>
                  <a:ext uri="{FF2B5EF4-FFF2-40B4-BE49-F238E27FC236}">
                    <a16:creationId xmlns:a16="http://schemas.microsoft.com/office/drawing/2014/main" id="{481C3E79-474F-4068-87E8-F644D09F1611}"/>
                  </a:ext>
                </a:extLst>
              </p:cNvPr>
              <p:cNvSpPr/>
              <p:nvPr/>
            </p:nvSpPr>
            <p:spPr>
              <a:xfrm>
                <a:off x="7949013" y="2747102"/>
                <a:ext cx="1570268" cy="1066998"/>
              </a:xfrm>
              <a:prstGeom prst="diamon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27000" tIns="27000" rIns="27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|</a:t>
                </a:r>
                <a:r>
                  <a:rPr kumimoji="0" lang="en-US" altLang="zh-TW" sz="1200" b="0" i="1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e</a:t>
                </a:r>
                <a:r>
                  <a:rPr kumimoji="0" lang="en-US" altLang="zh-TW" sz="1200" b="0" i="1" u="none" strike="noStrike" kern="1200" cap="none" spc="0" normalizeH="0" baseline="30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c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| </a:t>
                </a:r>
                <a14:m>
                  <m:oMath xmlns:m="http://schemas.openxmlformats.org/officeDocument/2006/math">
                    <m:r>
                      <a:rPr kumimoji="0" lang="en-US" altLang="zh-TW" sz="1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≤</m:t>
                    </m:r>
                    <m:r>
                      <m:rPr>
                        <m:nor/>
                      </m:rPr>
                      <a:rPr kumimoji="0" lang="en-US" altLang="zh-TW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ε</m:t>
                    </m:r>
                  </m:oMath>
                </a14:m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 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  <a:sym typeface="Symbol" panose="05050102010706020507" pitchFamily="18" charset="2"/>
                  </a:rPr>
                  <a:t> </a:t>
                </a:r>
                <a:r>
                  <a:rPr kumimoji="0" lang="en-US" altLang="zh-TW" sz="12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c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 </a:t>
                </a:r>
                <a:r>
                  <a:rPr kumimoji="0" lang="x-none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  <a:sym typeface="Symbol" panose="05050102010706020507" pitchFamily="18" charset="2"/>
                  </a:rPr>
                  <a:t></a:t>
                </a:r>
                <a:r>
                  <a:rPr kumimoji="0" lang="x-none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 I(</a:t>
                </a:r>
                <a:r>
                  <a:rPr kumimoji="0" lang="x-none" altLang="zh-TW" sz="12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n</a:t>
                </a:r>
                <a:r>
                  <a:rPr kumimoji="0" lang="x-none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)</a:t>
                </a:r>
                <a:endParaRPr kumimoji="0" lang="en-US" altLang="zh-TW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軟正黑體" panose="020B0604030504040204" pitchFamily="34" charset="-120"/>
                  <a:cs typeface="+mn-cs"/>
                </a:endParaRPr>
              </a:p>
            </p:txBody>
          </p:sp>
        </mc:Choice>
        <mc:Fallback xmlns="">
          <p:sp>
            <p:nvSpPr>
              <p:cNvPr id="5" name="菱形 4">
                <a:extLst>
                  <a:ext uri="{FF2B5EF4-FFF2-40B4-BE49-F238E27FC236}">
                    <a16:creationId xmlns:a16="http://schemas.microsoft.com/office/drawing/2014/main" id="{481C3E79-474F-4068-87E8-F644D09F16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013" y="2747102"/>
                <a:ext cx="1570268" cy="1066998"/>
              </a:xfrm>
              <a:prstGeom prst="diamond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DF3EF6E5-5A5F-4A24-9D2F-BD1FF4DC225F}"/>
              </a:ext>
            </a:extLst>
          </p:cNvPr>
          <p:cNvCxnSpPr>
            <a:cxnSpLocks/>
          </p:cNvCxnSpPr>
          <p:nvPr/>
        </p:nvCxnSpPr>
        <p:spPr>
          <a:xfrm flipV="1">
            <a:off x="3265724" y="1813588"/>
            <a:ext cx="0" cy="85142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A005500C-B3B6-4C99-9013-3EDA5806D118}"/>
              </a:ext>
            </a:extLst>
          </p:cNvPr>
          <p:cNvCxnSpPr>
            <a:cxnSpLocks/>
          </p:cNvCxnSpPr>
          <p:nvPr/>
        </p:nvCxnSpPr>
        <p:spPr>
          <a:xfrm flipH="1">
            <a:off x="6828217" y="3276972"/>
            <a:ext cx="107282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DADC1A58-C2EB-4B4F-AE1C-D4A194FF949C}"/>
              </a:ext>
            </a:extLst>
          </p:cNvPr>
          <p:cNvCxnSpPr/>
          <p:nvPr/>
        </p:nvCxnSpPr>
        <p:spPr>
          <a:xfrm>
            <a:off x="8734147" y="3845590"/>
            <a:ext cx="0" cy="95991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>
            <a:extLst>
              <a:ext uri="{FF2B5EF4-FFF2-40B4-BE49-F238E27FC236}">
                <a16:creationId xmlns:a16="http://schemas.microsoft.com/office/drawing/2014/main" id="{98453F07-A53D-4709-9339-78FDE8AF69E9}"/>
              </a:ext>
            </a:extLst>
          </p:cNvPr>
          <p:cNvSpPr/>
          <p:nvPr/>
        </p:nvSpPr>
        <p:spPr>
          <a:xfrm>
            <a:off x="8569437" y="4886563"/>
            <a:ext cx="329420" cy="3428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A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A9281088-850E-462C-A851-26046524181E}"/>
              </a:ext>
            </a:extLst>
          </p:cNvPr>
          <p:cNvCxnSpPr>
            <a:cxnSpLocks/>
          </p:cNvCxnSpPr>
          <p:nvPr/>
        </p:nvCxnSpPr>
        <p:spPr>
          <a:xfrm>
            <a:off x="8786298" y="683181"/>
            <a:ext cx="0" cy="60715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CF853D37-1DDE-43C8-A715-E1F0ED447C3D}"/>
              </a:ext>
            </a:extLst>
          </p:cNvPr>
          <p:cNvCxnSpPr>
            <a:cxnSpLocks/>
          </p:cNvCxnSpPr>
          <p:nvPr/>
        </p:nvCxnSpPr>
        <p:spPr>
          <a:xfrm>
            <a:off x="3233835" y="1813588"/>
            <a:ext cx="2338718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0ABB7D1-768B-4C7B-8CC3-175A9DCD93AD}"/>
              </a:ext>
            </a:extLst>
          </p:cNvPr>
          <p:cNvSpPr txBox="1"/>
          <p:nvPr/>
        </p:nvSpPr>
        <p:spPr>
          <a:xfrm>
            <a:off x="7599014" y="2951200"/>
            <a:ext cx="604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False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771E7A1-B823-4749-B710-B658C0D3F415}"/>
              </a:ext>
            </a:extLst>
          </p:cNvPr>
          <p:cNvSpPr txBox="1"/>
          <p:nvPr/>
        </p:nvSpPr>
        <p:spPr>
          <a:xfrm>
            <a:off x="8258169" y="3806015"/>
            <a:ext cx="640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True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C54CFBE-7435-4A7F-BE7E-D7D682973144}"/>
              </a:ext>
            </a:extLst>
          </p:cNvPr>
          <p:cNvSpPr txBox="1"/>
          <p:nvPr/>
        </p:nvSpPr>
        <p:spPr>
          <a:xfrm>
            <a:off x="8898857" y="920999"/>
            <a:ext cx="60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= 1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圓角矩形 35">
            <a:extLst>
              <a:ext uri="{FF2B5EF4-FFF2-40B4-BE49-F238E27FC236}">
                <a16:creationId xmlns:a16="http://schemas.microsoft.com/office/drawing/2014/main" id="{1429BEFC-A88F-42BA-851F-C99A0F406637}"/>
              </a:ext>
            </a:extLst>
          </p:cNvPr>
          <p:cNvSpPr/>
          <p:nvPr/>
        </p:nvSpPr>
        <p:spPr>
          <a:xfrm>
            <a:off x="8241343" y="1371393"/>
            <a:ext cx="1142579" cy="742342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forward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operation</a:t>
            </a: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D92D5461-8B33-4FDF-9E47-86E4184651D3}"/>
              </a:ext>
            </a:extLst>
          </p:cNvPr>
          <p:cNvCxnSpPr>
            <a:cxnSpLocks/>
          </p:cNvCxnSpPr>
          <p:nvPr/>
        </p:nvCxnSpPr>
        <p:spPr>
          <a:xfrm>
            <a:off x="6323124" y="1801641"/>
            <a:ext cx="1881450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圓角矩形 55">
            <a:extLst>
              <a:ext uri="{FF2B5EF4-FFF2-40B4-BE49-F238E27FC236}">
                <a16:creationId xmlns:a16="http://schemas.microsoft.com/office/drawing/2014/main" id="{0F51F0B1-FE37-44CB-818F-A8594B9A46E5}"/>
              </a:ext>
            </a:extLst>
          </p:cNvPr>
          <p:cNvSpPr/>
          <p:nvPr/>
        </p:nvSpPr>
        <p:spPr>
          <a:xfrm>
            <a:off x="5582866" y="1586913"/>
            <a:ext cx="677149" cy="45335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i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++</a:t>
            </a: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0D317EA5-65B3-4026-A7D2-E5D8FB021BE7}"/>
              </a:ext>
            </a:extLst>
          </p:cNvPr>
          <p:cNvCxnSpPr>
            <a:cxnSpLocks/>
          </p:cNvCxnSpPr>
          <p:nvPr/>
        </p:nvCxnSpPr>
        <p:spPr>
          <a:xfrm>
            <a:off x="3268240" y="3845590"/>
            <a:ext cx="0" cy="92011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>
            <a:extLst>
              <a:ext uri="{FF2B5EF4-FFF2-40B4-BE49-F238E27FC236}">
                <a16:creationId xmlns:a16="http://schemas.microsoft.com/office/drawing/2014/main" id="{C8EBBEBC-3210-4D25-B248-2DBFDAE9B53A}"/>
              </a:ext>
            </a:extLst>
          </p:cNvPr>
          <p:cNvSpPr/>
          <p:nvPr/>
        </p:nvSpPr>
        <p:spPr>
          <a:xfrm>
            <a:off x="3069125" y="4807273"/>
            <a:ext cx="329420" cy="342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B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6119BEF-61C2-4F78-8868-5B1248A83345}"/>
              </a:ext>
            </a:extLst>
          </p:cNvPr>
          <p:cNvSpPr txBox="1"/>
          <p:nvPr/>
        </p:nvSpPr>
        <p:spPr>
          <a:xfrm>
            <a:off x="8925274" y="4703810"/>
            <a:ext cx="1420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Acceptable net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02972E8-0B31-4319-8789-B48EDCC056D9}"/>
              </a:ext>
            </a:extLst>
          </p:cNvPr>
          <p:cNvSpPr txBox="1"/>
          <p:nvPr/>
        </p:nvSpPr>
        <p:spPr>
          <a:xfrm>
            <a:off x="3412256" y="4702427"/>
            <a:ext cx="1640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Unacceptable net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2" name="圓角矩形 5">
            <a:extLst>
              <a:ext uri="{FF2B5EF4-FFF2-40B4-BE49-F238E27FC236}">
                <a16:creationId xmlns:a16="http://schemas.microsoft.com/office/drawing/2014/main" id="{2DF32B7E-F8EF-4F00-9B27-34CF7D83A631}"/>
              </a:ext>
            </a:extLst>
          </p:cNvPr>
          <p:cNvSpPr/>
          <p:nvPr/>
        </p:nvSpPr>
        <p:spPr>
          <a:xfrm>
            <a:off x="5637759" y="2979562"/>
            <a:ext cx="1179840" cy="635168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backward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operation</a:t>
            </a: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6CA07C59-0236-46D0-9DE8-EA5F04D1EC7F}"/>
              </a:ext>
            </a:extLst>
          </p:cNvPr>
          <p:cNvCxnSpPr>
            <a:cxnSpLocks/>
          </p:cNvCxnSpPr>
          <p:nvPr/>
        </p:nvCxnSpPr>
        <p:spPr>
          <a:xfrm flipH="1">
            <a:off x="4048425" y="3265197"/>
            <a:ext cx="1524128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菱形 23">
            <a:extLst>
              <a:ext uri="{FF2B5EF4-FFF2-40B4-BE49-F238E27FC236}">
                <a16:creationId xmlns:a16="http://schemas.microsoft.com/office/drawing/2014/main" id="{ABA69CBE-9A6A-40D9-9AA7-4397A69E0159}"/>
              </a:ext>
            </a:extLst>
          </p:cNvPr>
          <p:cNvSpPr/>
          <p:nvPr/>
        </p:nvSpPr>
        <p:spPr>
          <a:xfrm>
            <a:off x="2512377" y="2681379"/>
            <a:ext cx="1524128" cy="113272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7000" tIns="27000" rIns="27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i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  <a:sym typeface="Symbol" panose="05050102010706020507" pitchFamily="18" charset="2"/>
              </a:rPr>
              <a:t>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 100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9EB17469-CCF1-42AC-9BF4-47CFF4482132}"/>
              </a:ext>
            </a:extLst>
          </p:cNvPr>
          <p:cNvCxnSpPr>
            <a:cxnSpLocks/>
          </p:cNvCxnSpPr>
          <p:nvPr/>
        </p:nvCxnSpPr>
        <p:spPr>
          <a:xfrm>
            <a:off x="8749205" y="2131867"/>
            <a:ext cx="0" cy="60715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370FF4EF-C84C-4606-8A62-D75A5AAC16B8}"/>
              </a:ext>
            </a:extLst>
          </p:cNvPr>
          <p:cNvSpPr txBox="1"/>
          <p:nvPr/>
        </p:nvSpPr>
        <p:spPr>
          <a:xfrm>
            <a:off x="2625107" y="2385629"/>
            <a:ext cx="608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False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BA3EE62-100C-4757-923F-512E082DB128}"/>
              </a:ext>
            </a:extLst>
          </p:cNvPr>
          <p:cNvSpPr txBox="1"/>
          <p:nvPr/>
        </p:nvSpPr>
        <p:spPr>
          <a:xfrm>
            <a:off x="2639545" y="3716971"/>
            <a:ext cx="640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True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圓角矩形 5">
                <a:extLst>
                  <a:ext uri="{FF2B5EF4-FFF2-40B4-BE49-F238E27FC236}">
                    <a16:creationId xmlns:a16="http://schemas.microsoft.com/office/drawing/2014/main" id="{F040E8A8-FDD7-4ACE-969C-BCE774C424F2}"/>
                  </a:ext>
                </a:extLst>
              </p:cNvPr>
              <p:cNvSpPr/>
              <p:nvPr/>
            </p:nvSpPr>
            <p:spPr>
              <a:xfrm>
                <a:off x="541260" y="1596639"/>
                <a:ext cx="1486272" cy="1382917"/>
              </a:xfrm>
              <a:prstGeom prst="roundRect">
                <a:avLst>
                  <a:gd name="adj" fmla="val 0"/>
                </a:avLst>
              </a:prstGeom>
              <a:solidFill>
                <a:srgbClr val="F9D5A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/>
                    <a:cs typeface="+mn-cs"/>
                  </a:rPr>
                  <a:t>Hyperparameters:</a:t>
                </a:r>
              </a:p>
              <a:p>
                <a:pPr marL="180975" marR="0" lvl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100</a:t>
                </a:r>
              </a:p>
              <a:p>
                <a:pPr marL="180975" marR="0" lvl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Optimizer (Adam)</a:t>
                </a:r>
              </a:p>
              <a:p>
                <a:pPr marL="180975" marR="0" lvl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l-GR" altLang="zh-TW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ε</a:t>
                </a:r>
                <a:endPara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180975" marR="0" lvl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zh-TW" altLang="en-US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𝛿</m:t>
                    </m:r>
                  </m:oMath>
                </a14:m>
                <a:endPara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圓角矩形 5">
                <a:extLst>
                  <a:ext uri="{FF2B5EF4-FFF2-40B4-BE49-F238E27FC236}">
                    <a16:creationId xmlns:a16="http://schemas.microsoft.com/office/drawing/2014/main" id="{F040E8A8-FDD7-4ACE-969C-BCE774C424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60" y="1596639"/>
                <a:ext cx="1486272" cy="1382917"/>
              </a:xfrm>
              <a:prstGeom prst="roundRect">
                <a:avLst>
                  <a:gd name="adj" fmla="val 0"/>
                </a:avLst>
              </a:prstGeom>
              <a:blipFill>
                <a:blip r:embed="rId3"/>
                <a:stretch>
                  <a:fillRect l="-813" r="-2033" b="-2620"/>
                </a:stretch>
              </a:blip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E0E0F557-C6A2-4774-B6A8-4E2B56036740}"/>
              </a:ext>
            </a:extLst>
          </p:cNvPr>
          <p:cNvCxnSpPr>
            <a:cxnSpLocks/>
          </p:cNvCxnSpPr>
          <p:nvPr/>
        </p:nvCxnSpPr>
        <p:spPr>
          <a:xfrm flipV="1">
            <a:off x="12885811" y="5668113"/>
            <a:ext cx="0" cy="822365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DA445CA0-7B6E-4F05-A74B-07B2CD9977EA}"/>
              </a:ext>
            </a:extLst>
          </p:cNvPr>
          <p:cNvSpPr/>
          <p:nvPr/>
        </p:nvSpPr>
        <p:spPr>
          <a:xfrm>
            <a:off x="5359175" y="4256752"/>
            <a:ext cx="1881440" cy="5609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加入</a:t>
            </a: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隨機關閉神經元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機制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(dropout)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1026" name="Picture 2" descr="dropout示意圖">
            <a:extLst>
              <a:ext uri="{FF2B5EF4-FFF2-40B4-BE49-F238E27FC236}">
                <a16:creationId xmlns:a16="http://schemas.microsoft.com/office/drawing/2014/main" id="{96C28E58-1D6A-42EC-B762-51E6B9624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648" y="5186495"/>
            <a:ext cx="2798951" cy="128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C8D5059F-A9DB-4842-9DFE-BDC1378F9B89}"/>
              </a:ext>
            </a:extLst>
          </p:cNvPr>
          <p:cNvCxnSpPr>
            <a:cxnSpLocks/>
          </p:cNvCxnSpPr>
          <p:nvPr/>
        </p:nvCxnSpPr>
        <p:spPr>
          <a:xfrm flipH="1">
            <a:off x="6227680" y="3629176"/>
            <a:ext cx="1" cy="5965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43FC59AA-79D9-46A9-B303-D507C574FB16}"/>
              </a:ext>
            </a:extLst>
          </p:cNvPr>
          <p:cNvSpPr/>
          <p:nvPr/>
        </p:nvSpPr>
        <p:spPr>
          <a:xfrm>
            <a:off x="7722599" y="5474815"/>
            <a:ext cx="4262247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微軟正黑體" panose="020B0604030504040204" pitchFamily="34" charset="-120"/>
                <a:cs typeface="+mn-cs"/>
              </a:rPr>
              <a:t>假設我們有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微軟正黑體" panose="020B0604030504040204" pitchFamily="34" charset="-120"/>
                <a:cs typeface="+mn-cs"/>
              </a:rPr>
              <a:t>n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微軟正黑體" panose="020B0604030504040204" pitchFamily="34" charset="-120"/>
                <a:cs typeface="+mn-cs"/>
              </a:rPr>
              <a:t>顆神經元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微軟正黑體" panose="020B0604030504040204" pitchFamily="34" charset="-120"/>
                <a:cs typeface="+mn-cs"/>
              </a:rPr>
              <a:t>(hidden-node)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微軟正黑體" panose="020B0604030504040204" pitchFamily="34" charset="-120"/>
                <a:cs typeface="+mn-cs"/>
              </a:rPr>
              <a:t>，每顆都可能以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微軟正黑體" panose="020B0604030504040204" pitchFamily="34" charset="-120"/>
                <a:cs typeface="+mn-cs"/>
              </a:rPr>
              <a:t>p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微軟正黑體" panose="020B0604030504040204" pitchFamily="34" charset="-120"/>
                <a:cs typeface="+mn-cs"/>
              </a:rPr>
              <a:t>的機率開或不開，因此我們的神經網路的可能總共為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微軟正黑體" panose="020B0604030504040204" pitchFamily="34" charset="-120"/>
                <a:cs typeface="+mn-cs"/>
              </a:rPr>
              <a:t>2n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微軟正黑體" panose="020B0604030504040204" pitchFamily="34" charset="-120"/>
                <a:cs typeface="+mn-cs"/>
              </a:rPr>
              <a:t>種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oppins"/>
              <a:ea typeface="微軟正黑體" panose="020B0604030504040204" pitchFamily="34" charset="-120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在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matching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module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優先加入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dropout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機制可大幅降低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overfitting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設定最多關閉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m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個神經元，其中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m=n/3(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四捨五入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)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18749DC4-45F5-41F8-957E-00315531A229}"/>
                  </a:ext>
                </a:extLst>
              </p:cNvPr>
              <p:cNvSpPr/>
              <p:nvPr/>
            </p:nvSpPr>
            <p:spPr>
              <a:xfrm>
                <a:off x="-239564" y="5634269"/>
                <a:ext cx="4773807" cy="8900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kumimoji="0" lang="en-US" altLang="zh-TW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𝐸</m:t>
                          </m:r>
                        </m:e>
                        <m:sub>
                          <m:r>
                            <a:rPr kumimoji="0" lang="en-US" altLang="zh-TW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  <a:sym typeface="Symbol" panose="05050102010706020507" pitchFamily="18" charset="2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kumimoji="0" lang="en-US" altLang="zh-TW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1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𝐰</m:t>
                          </m:r>
                        </m:e>
                      </m:d>
                      <m:r>
                        <a:rPr kumimoji="0" lang="en-US" altLang="zh-TW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≡ </m:t>
                      </m:r>
                      <m:f>
                        <m:fPr>
                          <m:ctrlPr>
                            <a:rPr kumimoji="0" lang="en-US" altLang="zh-TW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TW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TW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kumimoji="0" lang="en-US" altLang="zh-TW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TW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  <m:r>
                            <a:rPr kumimoji="0" lang="en-US" altLang="zh-TW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∈</m:t>
                          </m:r>
                          <m:r>
                            <a:rPr kumimoji="0" lang="en-US" altLang="zh-TW" sz="1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𝐈</m:t>
                          </m:r>
                          <m:r>
                            <a:rPr kumimoji="0" lang="en-US" altLang="zh-TW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(</m:t>
                          </m:r>
                          <m:r>
                            <a:rPr kumimoji="0" lang="en-US" altLang="zh-TW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𝑛</m:t>
                          </m:r>
                          <m:r>
                            <a:rPr kumimoji="0" lang="en-US" altLang="zh-TW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)</m:t>
                          </m:r>
                        </m:sub>
                        <m:sup/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kumimoji="0" lang="en-US" altLang="zh-TW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en-US" altLang="zh-TW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kumimoji="0" lang="en-US" altLang="zh-TW" sz="1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kumimoji="0" lang="en-US" altLang="zh-TW" sz="1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kumimoji="0" lang="en-US" altLang="zh-TW" sz="1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kumimoji="0" lang="en-US" altLang="zh-TW" sz="1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  <m:t>ⅇ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kumimoji="0" lang="en-US" altLang="zh-TW" sz="1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  <m:t>𝐶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kumimoji="0" lang="en-US" altLang="zh-TW" sz="1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kumimoji="0" lang="en-US" altLang="zh-TW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                    , </m:t>
                                    </m:r>
                                    <m:r>
                                      <a:rPr kumimoji="0" lang="en-US" altLang="zh-TW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𝑖𝑓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kumimoji="0" lang="en-US" altLang="zh-TW" sz="1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kumimoji="0" lang="en-US" altLang="zh-TW" sz="1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kumimoji="0" lang="en-US" altLang="zh-TW" sz="1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kumimoji="0" lang="en-US" altLang="zh-TW" sz="1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𝑐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kumimoji="0" lang="en-US" altLang="zh-TW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≤</m:t>
                                    </m:r>
                                    <m:r>
                                      <a:rPr kumimoji="0" lang="zh-TW" altLang="en-US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𝛿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0" lang="en-US" altLang="zh-TW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𝛿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kumimoji="0" lang="en-US" altLang="zh-TW" sz="1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kumimoji="0" lang="en-US" altLang="zh-TW" sz="1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kumimoji="0" lang="en-US" altLang="zh-TW" sz="1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ⅇ</m:t>
                                            </m:r>
                                          </m:e>
                                          <m:sup>
                                            <m:r>
                                              <a:rPr kumimoji="0" lang="en-US" altLang="zh-TW" sz="1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𝑐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kumimoji="0" lang="en-US" altLang="zh-TW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kumimoji="0" lang="en-US" altLang="zh-TW" sz="1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0" lang="en-US" altLang="zh-TW" sz="1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kumimoji="0" lang="en-US" altLang="zh-TW" sz="1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kumimoji="0" lang="en-US" altLang="zh-TW" sz="1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US" altLang="zh-TW" sz="1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𝛿</m:t>
                                        </m:r>
                                      </m:e>
                                      <m:sup>
                                        <m:r>
                                          <a:rPr kumimoji="0" lang="en-US" altLang="zh-TW" sz="1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2          </m:t>
                                        </m:r>
                                      </m:sup>
                                    </m:sSup>
                                    <m:r>
                                      <a:rPr kumimoji="0" lang="en-US" altLang="zh-TW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, </m:t>
                                    </m:r>
                                    <m:r>
                                      <a:rPr kumimoji="0" lang="en-US" altLang="zh-TW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𝑖𝑓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kumimoji="0" lang="en-US" altLang="zh-TW" sz="1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kumimoji="0" lang="en-US" altLang="zh-TW" sz="1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kumimoji="0" lang="en-US" altLang="zh-TW" sz="1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kumimoji="0" lang="en-US" altLang="zh-TW" sz="1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𝑐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kumimoji="0" lang="en-US" altLang="zh-TW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&gt;</m:t>
                                    </m:r>
                                    <m:r>
                                      <a:rPr kumimoji="0" lang="zh-TW" altLang="en-US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𝛿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nary>
                    </m:oMath>
                  </m:oMathPara>
                </a14:m>
                <a:endParaRPr kumimoji="0" lang="zh-TW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軟正黑體" panose="020B0604030504040204" pitchFamily="34" charset="-120"/>
                  <a:cs typeface="+mn-cs"/>
                </a:endParaRPr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18749DC4-45F5-41F8-957E-00315531A2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9564" y="5634269"/>
                <a:ext cx="4773807" cy="8900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007365AA-A638-4929-B094-B991072215F0}"/>
              </a:ext>
            </a:extLst>
          </p:cNvPr>
          <p:cNvCxnSpPr/>
          <p:nvPr/>
        </p:nvCxnSpPr>
        <p:spPr>
          <a:xfrm flipH="1">
            <a:off x="10732655" y="4702427"/>
            <a:ext cx="360218" cy="7723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圓角矩形 5">
            <a:extLst>
              <a:ext uri="{FF2B5EF4-FFF2-40B4-BE49-F238E27FC236}">
                <a16:creationId xmlns:a16="http://schemas.microsoft.com/office/drawing/2014/main" id="{1F6DE8FA-6DA1-4AA8-9E98-22D18161CE43}"/>
              </a:ext>
            </a:extLst>
          </p:cNvPr>
          <p:cNvSpPr/>
          <p:nvPr/>
        </p:nvSpPr>
        <p:spPr>
          <a:xfrm>
            <a:off x="9663274" y="2879589"/>
            <a:ext cx="2362473" cy="1700161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92075" marR="0" lvl="0" indent="-92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+mn-cs"/>
              </a:rPr>
              <a:t>Yes, you can add the dropout mechanism into the matching module.</a:t>
            </a:r>
          </a:p>
          <a:p>
            <a:pPr marL="92075" marR="0" lvl="0" indent="-92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sz="1400" kern="0" dirty="0">
                <a:solidFill>
                  <a:prstClr val="black"/>
                </a:solidFill>
                <a:latin typeface="Calibri" panose="020F0502020204030204"/>
                <a:ea typeface="新細明體"/>
              </a:rPr>
              <a:t> You need to check the statements of dropout, for example,  Lecture 8-61 ~Lecture 8-72 of  CS231n, 2020.</a:t>
            </a:r>
            <a:endParaRPr kumimoji="0" lang="en-US" altLang="zh-TW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2237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2700" dirty="0"/>
              <a:t>Homework #8</a:t>
            </a:r>
            <a:endParaRPr lang="zh-TW" altLang="en-US" sz="2700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1703512" y="1772816"/>
            <a:ext cx="8784976" cy="165618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3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Coding your new learning algorithm and debugging it. (can be in a group)</a:t>
            </a:r>
          </a:p>
          <a:p>
            <a:pPr>
              <a:spcBef>
                <a:spcPct val="0"/>
              </a:spcBef>
            </a:pPr>
            <a:r>
              <a:rPr lang="en-US" altLang="zh-TW" sz="3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You will show it in the final </a:t>
            </a:r>
            <a:r>
              <a:rPr lang="en-US" altLang="zh-TW" sz="320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lecture day, 6/24.</a:t>
            </a:r>
            <a:endParaRPr lang="en-US" altLang="zh-TW" sz="32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C153D4C-BAB3-4B9B-8424-81F8FA0B3144}" type="slidenum">
              <a:rPr lang="zh-TW" altLang="en-US">
                <a:solidFill>
                  <a:prstClr val="black">
                    <a:tint val="75000"/>
                  </a:prstClr>
                </a:solidFill>
                <a:latin typeface="Arial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416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EFA7DA-6AFE-4411-B918-8516DC7B0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New Learning algorithms for AI application problems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8EEDD8-37FA-48F1-A96E-241DF9657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the AI application problem, the AI framework (e.g., PyTorch or TensorFlow ) has many pre-built modules and can be used to quickly and easily create your own modules. 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Nowadays, developing a new learning algorithm for the AI application problem is like playing with Lego – there are lots of pre-built pieces/blocks and you can make your own pieces/blocks from the pre-built and self-built pieces/blocks. 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Using the module concept is a good idea for developing a new learning algorithm for your AI application problem.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4A953E8-EA66-4B2B-AF83-AB1D48755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062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97E1E61A-10AE-BE45-8CAF-CD0A2143EDA2}"/>
              </a:ext>
            </a:extLst>
          </p:cNvPr>
          <p:cNvGrpSpPr/>
          <p:nvPr/>
        </p:nvGrpSpPr>
        <p:grpSpPr>
          <a:xfrm>
            <a:off x="2249878" y="2322982"/>
            <a:ext cx="7186761" cy="3047192"/>
            <a:chOff x="84136" y="20568"/>
            <a:chExt cx="9808159" cy="3119000"/>
          </a:xfrm>
        </p:grpSpPr>
        <p:cxnSp>
          <p:nvCxnSpPr>
            <p:cNvPr id="20" name="直線單箭頭接點 11">
              <a:extLst>
                <a:ext uri="{FF2B5EF4-FFF2-40B4-BE49-F238E27FC236}">
                  <a16:creationId xmlns:a16="http://schemas.microsoft.com/office/drawing/2014/main" id="{9FA77A25-7C24-8C40-B59A-22FD91413720}"/>
                </a:ext>
              </a:extLst>
            </p:cNvPr>
            <p:cNvCxnSpPr/>
            <p:nvPr/>
          </p:nvCxnSpPr>
          <p:spPr>
            <a:xfrm>
              <a:off x="3473518" y="1921665"/>
              <a:ext cx="0" cy="34445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12">
              <a:extLst>
                <a:ext uri="{FF2B5EF4-FFF2-40B4-BE49-F238E27FC236}">
                  <a16:creationId xmlns:a16="http://schemas.microsoft.com/office/drawing/2014/main" id="{827080FD-5902-F64F-86E4-BB454F639830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>
              <a:off x="1899591" y="336891"/>
              <a:ext cx="95503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0F8FD95F-125F-C943-BB0F-C0BCFEFABB08}"/>
                </a:ext>
              </a:extLst>
            </p:cNvPr>
            <p:cNvSpPr txBox="1"/>
            <p:nvPr/>
          </p:nvSpPr>
          <p:spPr>
            <a:xfrm>
              <a:off x="4451775" y="1263471"/>
              <a:ext cx="660627" cy="252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False</a:t>
              </a:r>
              <a:endParaRPr lang="zh-TW" altLang="en-US" sz="10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B8CBCABB-15CD-D545-9BA4-D3B28401919E}"/>
                </a:ext>
              </a:extLst>
            </p:cNvPr>
            <p:cNvSpPr txBox="1"/>
            <p:nvPr/>
          </p:nvSpPr>
          <p:spPr>
            <a:xfrm>
              <a:off x="3462580" y="1854985"/>
              <a:ext cx="658849" cy="252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True</a:t>
              </a:r>
              <a:endParaRPr lang="zh-TW" altLang="en-US" sz="10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5" name="圓角矩形 24">
              <a:extLst>
                <a:ext uri="{FF2B5EF4-FFF2-40B4-BE49-F238E27FC236}">
                  <a16:creationId xmlns:a16="http://schemas.microsoft.com/office/drawing/2014/main" id="{A7C697A3-9030-3149-B8A8-BE15C12C162C}"/>
                </a:ext>
              </a:extLst>
            </p:cNvPr>
            <p:cNvSpPr/>
            <p:nvPr/>
          </p:nvSpPr>
          <p:spPr>
            <a:xfrm>
              <a:off x="550198" y="2377779"/>
              <a:ext cx="895841" cy="38453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i="1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n</a:t>
              </a:r>
              <a:r>
                <a:rPr lang="en-US" altLang="zh-TW" sz="12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++</a:t>
              </a:r>
              <a:endParaRPr lang="zh-TW" altLang="en-US" sz="12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0" name="菱形 29">
              <a:extLst>
                <a:ext uri="{FF2B5EF4-FFF2-40B4-BE49-F238E27FC236}">
                  <a16:creationId xmlns:a16="http://schemas.microsoft.com/office/drawing/2014/main" id="{5BE70E27-959A-AB4C-AB8E-4ABD0FF8427F}"/>
                </a:ext>
              </a:extLst>
            </p:cNvPr>
            <p:cNvSpPr/>
            <p:nvPr/>
          </p:nvSpPr>
          <p:spPr>
            <a:xfrm>
              <a:off x="84136" y="20568"/>
              <a:ext cx="1815455" cy="63264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8000" tIns="48000" rIns="48000" rtlCol="0" anchor="ctr"/>
            <a:lstStyle/>
            <a:p>
              <a:pPr algn="ctr"/>
              <a:r>
                <a:rPr lang="en-US" altLang="zh-TW" sz="1400" i="1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  <a:cs typeface="Calibri" panose="020F0502020204030204" pitchFamily="34" charset="0"/>
                </a:rPr>
                <a:t>n</a:t>
              </a:r>
              <a:r>
                <a:rPr lang="en-US" altLang="zh-TW" sz="1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  <a:cs typeface="Calibri" panose="020F0502020204030204" pitchFamily="34" charset="0"/>
                </a:rPr>
                <a:t> </a:t>
              </a:r>
              <a:r>
                <a:rPr lang="en-US" altLang="zh-TW" sz="1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  <a:cs typeface="Calibri" panose="020F0502020204030204" pitchFamily="34" charset="0"/>
                  <a:sym typeface="Symbol" panose="05050102010706020507" pitchFamily="18" charset="2"/>
                </a:rPr>
                <a:t></a:t>
              </a:r>
              <a:r>
                <a:rPr lang="en-US" altLang="zh-TW" sz="1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  <a:cs typeface="Calibri" panose="020F0502020204030204" pitchFamily="34" charset="0"/>
                </a:rPr>
                <a:t> </a:t>
              </a:r>
              <a:r>
                <a:rPr lang="en-US" altLang="zh-TW" sz="1400" i="1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  <a:cs typeface="Calibri" panose="020F0502020204030204" pitchFamily="34" charset="0"/>
                </a:rPr>
                <a:t>N</a:t>
              </a:r>
              <a:endParaRPr lang="zh-TW" altLang="en-US" sz="1400" i="1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  <a:cs typeface="Calibri" panose="020F0502020204030204" pitchFamily="34" charset="0"/>
              </a:endParaRPr>
            </a:p>
          </p:txBody>
        </p:sp>
        <p:cxnSp>
          <p:nvCxnSpPr>
            <p:cNvPr id="31" name="直線單箭頭接點 21">
              <a:extLst>
                <a:ext uri="{FF2B5EF4-FFF2-40B4-BE49-F238E27FC236}">
                  <a16:creationId xmlns:a16="http://schemas.microsoft.com/office/drawing/2014/main" id="{C3A8CB1A-1F0C-1C41-B8DC-4A36A49C34C9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 flipH="1" flipV="1">
              <a:off x="991864" y="653212"/>
              <a:ext cx="3978" cy="172456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菱形 32">
              <a:extLst>
                <a:ext uri="{FF2B5EF4-FFF2-40B4-BE49-F238E27FC236}">
                  <a16:creationId xmlns:a16="http://schemas.microsoft.com/office/drawing/2014/main" id="{3FFAEF7B-71A0-AF46-A71E-712819A46E6C}"/>
                </a:ext>
              </a:extLst>
            </p:cNvPr>
            <p:cNvSpPr/>
            <p:nvPr/>
          </p:nvSpPr>
          <p:spPr>
            <a:xfrm>
              <a:off x="2316906" y="1189904"/>
              <a:ext cx="2313223" cy="726157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8000" tIns="48000" rIns="48000" rtlCol="0" anchor="ctr"/>
            <a:lstStyle/>
            <a:p>
              <a:pPr algn="ctr"/>
              <a:r>
                <a:rPr lang="en-US" altLang="zh-TW" sz="1200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learning goal</a:t>
              </a:r>
              <a:endParaRPr lang="en-US" altLang="zh-TW" sz="12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cxnSp>
          <p:nvCxnSpPr>
            <p:cNvPr id="35" name="直線單箭頭接點 25">
              <a:extLst>
                <a:ext uri="{FF2B5EF4-FFF2-40B4-BE49-F238E27FC236}">
                  <a16:creationId xmlns:a16="http://schemas.microsoft.com/office/drawing/2014/main" id="{926C2DF7-27AF-DB44-9C67-01CDE9C74D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8069" y="1556512"/>
              <a:ext cx="1053378" cy="1285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31C07831-E32E-F74B-AE49-9AF449BB8706}"/>
                </a:ext>
              </a:extLst>
            </p:cNvPr>
            <p:cNvSpPr txBox="1"/>
            <p:nvPr/>
          </p:nvSpPr>
          <p:spPr>
            <a:xfrm>
              <a:off x="1782161" y="73257"/>
              <a:ext cx="731344" cy="252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False</a:t>
              </a:r>
              <a:endParaRPr lang="zh-TW" altLang="en-US" sz="10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7" name="圓角矩形 36">
              <a:extLst>
                <a:ext uri="{FF2B5EF4-FFF2-40B4-BE49-F238E27FC236}">
                  <a16:creationId xmlns:a16="http://schemas.microsoft.com/office/drawing/2014/main" id="{14F97E3C-3E36-824C-9456-F32BEE4A55C7}"/>
                </a:ext>
              </a:extLst>
            </p:cNvPr>
            <p:cNvSpPr/>
            <p:nvPr/>
          </p:nvSpPr>
          <p:spPr>
            <a:xfrm>
              <a:off x="5741447" y="1355694"/>
              <a:ext cx="889795" cy="38589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Save </a:t>
              </a:r>
              <a:r>
                <a:rPr lang="en-US" altLang="zh-TW" sz="1200" b="1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w</a:t>
              </a:r>
              <a:endParaRPr lang="zh-TW" altLang="en-US" sz="1200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8" name="圓角矩形 37">
              <a:extLst>
                <a:ext uri="{FF2B5EF4-FFF2-40B4-BE49-F238E27FC236}">
                  <a16:creationId xmlns:a16="http://schemas.microsoft.com/office/drawing/2014/main" id="{039F4B8C-9668-4544-BDBE-440C6D04A772}"/>
                </a:ext>
              </a:extLst>
            </p:cNvPr>
            <p:cNvSpPr/>
            <p:nvPr/>
          </p:nvSpPr>
          <p:spPr>
            <a:xfrm>
              <a:off x="8502127" y="1895220"/>
              <a:ext cx="1390168" cy="12443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  <a:cs typeface="Calibri" panose="020F0502020204030204" pitchFamily="34" charset="0"/>
                </a:rPr>
                <a:t>Matching</a:t>
              </a:r>
              <a:endParaRPr lang="zh-TW" altLang="en-US" sz="1467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cxnSp>
          <p:nvCxnSpPr>
            <p:cNvPr id="39" name="直線單箭頭接點 29">
              <a:extLst>
                <a:ext uri="{FF2B5EF4-FFF2-40B4-BE49-F238E27FC236}">
                  <a16:creationId xmlns:a16="http://schemas.microsoft.com/office/drawing/2014/main" id="{03ACBFE6-B584-1C4D-A00F-067D7F76E7BD}"/>
                </a:ext>
              </a:extLst>
            </p:cNvPr>
            <p:cNvCxnSpPr/>
            <p:nvPr/>
          </p:nvCxnSpPr>
          <p:spPr>
            <a:xfrm flipV="1">
              <a:off x="6649854" y="1542562"/>
              <a:ext cx="2547356" cy="1395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32">
              <a:extLst>
                <a:ext uri="{FF2B5EF4-FFF2-40B4-BE49-F238E27FC236}">
                  <a16:creationId xmlns:a16="http://schemas.microsoft.com/office/drawing/2014/main" id="{648171EB-AF0D-4945-BD51-941B581C4DA6}"/>
                </a:ext>
              </a:extLst>
            </p:cNvPr>
            <p:cNvCxnSpPr/>
            <p:nvPr/>
          </p:nvCxnSpPr>
          <p:spPr>
            <a:xfrm flipH="1" flipV="1">
              <a:off x="4382450" y="2841474"/>
              <a:ext cx="305619" cy="93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圓角矩形 45">
              <a:hlinkClick r:id="" action="ppaction://noaction"/>
              <a:extLst>
                <a:ext uri="{FF2B5EF4-FFF2-40B4-BE49-F238E27FC236}">
                  <a16:creationId xmlns:a16="http://schemas.microsoft.com/office/drawing/2014/main" id="{DC58B29C-0FB5-7F46-ACDD-7AEDDF631E06}"/>
                </a:ext>
              </a:extLst>
            </p:cNvPr>
            <p:cNvSpPr/>
            <p:nvPr/>
          </p:nvSpPr>
          <p:spPr>
            <a:xfrm>
              <a:off x="4782089" y="2570046"/>
              <a:ext cx="1404255" cy="55824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  <a:cs typeface="Calibri" panose="020F0502020204030204" pitchFamily="34" charset="0"/>
                </a:rPr>
                <a:t>Cramming</a:t>
              </a:r>
              <a:endParaRPr lang="zh-TW" altLang="en-US" sz="1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  <a:cs typeface="Calibri" panose="020F0502020204030204" pitchFamily="34" charset="0"/>
              </a:endParaRPr>
            </a:p>
          </p:txBody>
        </p:sp>
        <p:sp>
          <p:nvSpPr>
            <p:cNvPr id="47" name="圓角矩形 46">
              <a:extLst>
                <a:ext uri="{FF2B5EF4-FFF2-40B4-BE49-F238E27FC236}">
                  <a16:creationId xmlns:a16="http://schemas.microsoft.com/office/drawing/2014/main" id="{E614CD7F-689F-314B-B370-135356233487}"/>
                </a:ext>
              </a:extLst>
            </p:cNvPr>
            <p:cNvSpPr/>
            <p:nvPr/>
          </p:nvSpPr>
          <p:spPr>
            <a:xfrm>
              <a:off x="6631242" y="2648339"/>
              <a:ext cx="1082375" cy="42382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Restore </a:t>
              </a:r>
              <a:r>
                <a:rPr lang="en-US" altLang="zh-TW" sz="1200" b="1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w</a:t>
              </a:r>
              <a:endParaRPr lang="zh-TW" altLang="en-US" sz="1200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sp>
        <p:nvSpPr>
          <p:cNvPr id="51" name="圓角矩形 50">
            <a:extLst>
              <a:ext uri="{FF2B5EF4-FFF2-40B4-BE49-F238E27FC236}">
                <a16:creationId xmlns:a16="http://schemas.microsoft.com/office/drawing/2014/main" id="{9AD5A1A0-E5BE-6546-AEE7-71F317C52132}"/>
              </a:ext>
            </a:extLst>
          </p:cNvPr>
          <p:cNvSpPr/>
          <p:nvPr/>
        </p:nvSpPr>
        <p:spPr>
          <a:xfrm>
            <a:off x="4252062" y="2384980"/>
            <a:ext cx="973240" cy="474853"/>
          </a:xfrm>
          <a:prstGeom prst="roundRect">
            <a:avLst/>
          </a:prstGeom>
          <a:solidFill>
            <a:srgbClr val="FF99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r>
              <a:rPr lang="en-US" altLang="zh-TW" sz="1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  <a:cs typeface="Calibri" panose="020F0502020204030204" pitchFamily="34" charset="0"/>
              </a:rPr>
              <a:t>Selecting</a:t>
            </a:r>
            <a:endParaRPr lang="zh-TW" altLang="en-US" sz="1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  <a:cs typeface="Calibri" panose="020F0502020204030204" pitchFamily="34" charset="0"/>
            </a:endParaRPr>
          </a:p>
        </p:txBody>
      </p:sp>
      <p:cxnSp>
        <p:nvCxnSpPr>
          <p:cNvPr id="52" name="直線單箭頭接點 31">
            <a:extLst>
              <a:ext uri="{FF2B5EF4-FFF2-40B4-BE49-F238E27FC236}">
                <a16:creationId xmlns:a16="http://schemas.microsoft.com/office/drawing/2014/main" id="{2E68A996-E45E-9E4E-9AFA-789F00E382B6}"/>
              </a:ext>
            </a:extLst>
          </p:cNvPr>
          <p:cNvCxnSpPr/>
          <p:nvPr/>
        </p:nvCxnSpPr>
        <p:spPr>
          <a:xfrm flipV="1">
            <a:off x="2913500" y="5001608"/>
            <a:ext cx="6082" cy="31570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25">
            <a:extLst>
              <a:ext uri="{FF2B5EF4-FFF2-40B4-BE49-F238E27FC236}">
                <a16:creationId xmlns:a16="http://schemas.microsoft.com/office/drawing/2014/main" id="{926C2DF7-27AF-DB44-9C67-01CDE9C74DDD}"/>
              </a:ext>
            </a:extLst>
          </p:cNvPr>
          <p:cNvCxnSpPr>
            <a:cxnSpLocks/>
            <a:endCxn id="25" idx="3"/>
          </p:cNvCxnSpPr>
          <p:nvPr/>
        </p:nvCxnSpPr>
        <p:spPr>
          <a:xfrm flipH="1" flipV="1">
            <a:off x="3247788" y="4813766"/>
            <a:ext cx="860258" cy="417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圓角矩形 55">
            <a:hlinkClick r:id="" action="ppaction://noaction"/>
            <a:extLst>
              <a:ext uri="{FF2B5EF4-FFF2-40B4-BE49-F238E27FC236}">
                <a16:creationId xmlns:a16="http://schemas.microsoft.com/office/drawing/2014/main" id="{7FFC7DA9-9B83-004D-95C0-D7053C8CDEAE}"/>
              </a:ext>
            </a:extLst>
          </p:cNvPr>
          <p:cNvSpPr/>
          <p:nvPr/>
        </p:nvSpPr>
        <p:spPr>
          <a:xfrm>
            <a:off x="4108047" y="4497077"/>
            <a:ext cx="1250687" cy="6623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  <a:cs typeface="Calibri" panose="020F0502020204030204" pitchFamily="34" charset="0"/>
              </a:rPr>
              <a:t>Reorganizing</a:t>
            </a:r>
            <a:endParaRPr lang="zh-TW" altLang="en-US" sz="1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  <a:cs typeface="Calibri" panose="020F0502020204030204" pitchFamily="34" charset="0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B8CBCABB-15CD-D545-9BA4-D3B28401919E}"/>
              </a:ext>
            </a:extLst>
          </p:cNvPr>
          <p:cNvSpPr txBox="1"/>
          <p:nvPr/>
        </p:nvSpPr>
        <p:spPr>
          <a:xfrm>
            <a:off x="2887157" y="2090369"/>
            <a:ext cx="500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True</a:t>
            </a:r>
            <a:endParaRPr lang="zh-TW" altLang="en-US" sz="1000" dirty="0">
              <a:solidFill>
                <a:prstClr val="black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68" name="直線單箭頭接點 32">
            <a:extLst>
              <a:ext uri="{FF2B5EF4-FFF2-40B4-BE49-F238E27FC236}">
                <a16:creationId xmlns:a16="http://schemas.microsoft.com/office/drawing/2014/main" id="{648171EB-AF0D-4945-BD51-941B581C4DA6}"/>
              </a:ext>
            </a:extLst>
          </p:cNvPr>
          <p:cNvCxnSpPr/>
          <p:nvPr/>
        </p:nvCxnSpPr>
        <p:spPr>
          <a:xfrm flipH="1">
            <a:off x="5428550" y="4583464"/>
            <a:ext cx="296169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32">
            <a:extLst>
              <a:ext uri="{FF2B5EF4-FFF2-40B4-BE49-F238E27FC236}">
                <a16:creationId xmlns:a16="http://schemas.microsoft.com/office/drawing/2014/main" id="{648171EB-AF0D-4945-BD51-941B581C4DA6}"/>
              </a:ext>
            </a:extLst>
          </p:cNvPr>
          <p:cNvCxnSpPr/>
          <p:nvPr/>
        </p:nvCxnSpPr>
        <p:spPr>
          <a:xfrm flipH="1">
            <a:off x="6721166" y="5095220"/>
            <a:ext cx="301934" cy="408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32">
            <a:extLst>
              <a:ext uri="{FF2B5EF4-FFF2-40B4-BE49-F238E27FC236}">
                <a16:creationId xmlns:a16="http://schemas.microsoft.com/office/drawing/2014/main" id="{648171EB-AF0D-4945-BD51-941B581C4DA6}"/>
              </a:ext>
            </a:extLst>
          </p:cNvPr>
          <p:cNvCxnSpPr/>
          <p:nvPr/>
        </p:nvCxnSpPr>
        <p:spPr>
          <a:xfrm flipH="1">
            <a:off x="7852462" y="5103393"/>
            <a:ext cx="56555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10">
            <a:extLst>
              <a:ext uri="{FF2B5EF4-FFF2-40B4-BE49-F238E27FC236}">
                <a16:creationId xmlns:a16="http://schemas.microsoft.com/office/drawing/2014/main" id="{ADFB5750-51CC-2044-ADB9-CD2982D05193}"/>
              </a:ext>
            </a:extLst>
          </p:cNvPr>
          <p:cNvCxnSpPr/>
          <p:nvPr/>
        </p:nvCxnSpPr>
        <p:spPr>
          <a:xfrm>
            <a:off x="4725374" y="2905473"/>
            <a:ext cx="0" cy="5599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21">
            <a:extLst>
              <a:ext uri="{FF2B5EF4-FFF2-40B4-BE49-F238E27FC236}">
                <a16:creationId xmlns:a16="http://schemas.microsoft.com/office/drawing/2014/main" id="{C3A8CB1A-1F0C-1C41-B8DC-4A36A49C34C9}"/>
              </a:ext>
            </a:extLst>
          </p:cNvPr>
          <p:cNvCxnSpPr/>
          <p:nvPr/>
        </p:nvCxnSpPr>
        <p:spPr>
          <a:xfrm flipV="1">
            <a:off x="2890071" y="1748440"/>
            <a:ext cx="1" cy="57454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橢圓 43"/>
          <p:cNvSpPr/>
          <p:nvPr/>
        </p:nvSpPr>
        <p:spPr>
          <a:xfrm>
            <a:off x="7999535" y="5210462"/>
            <a:ext cx="247065" cy="257174"/>
          </a:xfrm>
          <a:prstGeom prst="ellipse">
            <a:avLst/>
          </a:prstGeom>
          <a:solidFill>
            <a:srgbClr val="304371"/>
          </a:solidFill>
          <a:ln w="12700" cap="flat" cmpd="sng" algn="ctr">
            <a:solidFill>
              <a:srgbClr val="304371">
                <a:shade val="50000"/>
              </a:srgbClr>
            </a:solidFill>
            <a:prstDash val="solid"/>
            <a:miter lim="800000"/>
          </a:ln>
          <a:effectLst/>
        </p:spPr>
        <p:txBody>
          <a:bodyPr lIns="91438" tIns="45719" rIns="91438" bIns="45719" rtlCol="0" anchor="ctr"/>
          <a:lstStyle/>
          <a:p>
            <a:pPr algn="ctr" defTabSz="685766">
              <a:defRPr/>
            </a:pPr>
            <a:r>
              <a:rPr lang="en-US" altLang="zh-TW" sz="1200" kern="0" dirty="0">
                <a:solidFill>
                  <a:prstClr val="white"/>
                </a:solidFill>
                <a:latin typeface="Calibri Light"/>
                <a:ea typeface="微软雅黑 Light"/>
              </a:rPr>
              <a:t>B</a:t>
            </a:r>
            <a:endParaRPr lang="zh-TW" altLang="en-US" sz="1200" kern="0" dirty="0">
              <a:solidFill>
                <a:prstClr val="white"/>
              </a:solidFill>
              <a:latin typeface="Calibri Light"/>
              <a:ea typeface="微软雅黑 Light"/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7999535" y="4259657"/>
            <a:ext cx="247065" cy="257174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lIns="91438" tIns="45719" rIns="91438" bIns="45719" rtlCol="0" anchor="ctr"/>
          <a:lstStyle/>
          <a:p>
            <a:pPr algn="ctr" defTabSz="685766">
              <a:defRPr/>
            </a:pPr>
            <a:r>
              <a:rPr lang="en-US" altLang="zh-TW" sz="1200" kern="0" dirty="0">
                <a:solidFill>
                  <a:prstClr val="white"/>
                </a:solidFill>
                <a:latin typeface="Calibri Light"/>
                <a:ea typeface="微软雅黑 Light"/>
              </a:rPr>
              <a:t>A</a:t>
            </a:r>
            <a:endParaRPr lang="zh-TW" altLang="en-US" sz="1200" kern="0" dirty="0">
              <a:solidFill>
                <a:prstClr val="white"/>
              </a:solidFill>
              <a:latin typeface="Calibri Light"/>
              <a:ea typeface="微软雅黑 Light"/>
            </a:endParaRPr>
          </a:p>
        </p:txBody>
      </p:sp>
      <p:cxnSp>
        <p:nvCxnSpPr>
          <p:cNvPr id="48" name="直線單箭頭接點 11">
            <a:extLst>
              <a:ext uri="{FF2B5EF4-FFF2-40B4-BE49-F238E27FC236}">
                <a16:creationId xmlns:a16="http://schemas.microsoft.com/office/drawing/2014/main" id="{9FA77A25-7C24-8C40-B59A-22FD91413720}"/>
              </a:ext>
            </a:extLst>
          </p:cNvPr>
          <p:cNvCxnSpPr/>
          <p:nvPr/>
        </p:nvCxnSpPr>
        <p:spPr>
          <a:xfrm>
            <a:off x="8934821" y="3836123"/>
            <a:ext cx="0" cy="33652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圓角矩形 24">
            <a:extLst>
              <a:ext uri="{FF2B5EF4-FFF2-40B4-BE49-F238E27FC236}">
                <a16:creationId xmlns:a16="http://schemas.microsoft.com/office/drawing/2014/main" id="{A0D1FF1B-31E6-4FB8-BC5C-619D0200D873}"/>
              </a:ext>
            </a:extLst>
          </p:cNvPr>
          <p:cNvSpPr/>
          <p:nvPr/>
        </p:nvSpPr>
        <p:spPr>
          <a:xfrm>
            <a:off x="2348762" y="5358934"/>
            <a:ext cx="1139232" cy="375681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Initializing</a:t>
            </a:r>
            <a:endParaRPr lang="zh-TW" altLang="en-US" sz="1200" dirty="0">
              <a:solidFill>
                <a:prstClr val="black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60" name="直線單箭頭接點 31">
            <a:extLst>
              <a:ext uri="{FF2B5EF4-FFF2-40B4-BE49-F238E27FC236}">
                <a16:creationId xmlns:a16="http://schemas.microsoft.com/office/drawing/2014/main" id="{38026B98-8938-4782-A2AC-1E0C58A9870B}"/>
              </a:ext>
            </a:extLst>
          </p:cNvPr>
          <p:cNvCxnSpPr/>
          <p:nvPr/>
        </p:nvCxnSpPr>
        <p:spPr>
          <a:xfrm flipV="1">
            <a:off x="2907418" y="5756658"/>
            <a:ext cx="6082" cy="31570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標題 1">
            <a:extLst>
              <a:ext uri="{FF2B5EF4-FFF2-40B4-BE49-F238E27FC236}">
                <a16:creationId xmlns:a16="http://schemas.microsoft.com/office/drawing/2014/main" id="{A92C93CF-DA3F-4634-B44A-9D88000B33FD}"/>
              </a:ext>
            </a:extLst>
          </p:cNvPr>
          <p:cNvSpPr txBox="1">
            <a:spLocks/>
          </p:cNvSpPr>
          <p:nvPr/>
        </p:nvSpPr>
        <p:spPr>
          <a:xfrm>
            <a:off x="2152650" y="365127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b="1" dirty="0"/>
              <a:t>Your proposed learning algorithm</a:t>
            </a:r>
          </a:p>
          <a:p>
            <a:pPr algn="ctr"/>
            <a:r>
              <a:rPr lang="en-US" altLang="zh-TW" sz="2400" b="1" dirty="0">
                <a:solidFill>
                  <a:prstClr val="black"/>
                </a:solidFill>
                <a:latin typeface="Calibri Light" panose="020F0302020204030204"/>
                <a:ea typeface="新細明體" panose="02020500000000000000" pitchFamily="18" charset="-120"/>
              </a:rPr>
              <a:t>(in flowchart)</a:t>
            </a:r>
            <a:endParaRPr lang="zh-TW" altLang="en-US" sz="2400" dirty="0">
              <a:solidFill>
                <a:prstClr val="black"/>
              </a:solidFill>
              <a:latin typeface="Calibri Light" panose="020F0302020204030204"/>
              <a:ea typeface="新細明體" panose="02020500000000000000" pitchFamily="18" charset="-120"/>
            </a:endParaRPr>
          </a:p>
        </p:txBody>
      </p:sp>
      <p:sp>
        <p:nvSpPr>
          <p:cNvPr id="65" name="投影片編號版面配置區 3">
            <a:extLst>
              <a:ext uri="{FF2B5EF4-FFF2-40B4-BE49-F238E27FC236}">
                <a16:creationId xmlns:a16="http://schemas.microsoft.com/office/drawing/2014/main" id="{1A9EA74A-ECB4-4A6D-8B70-142CCE5D6BCA}"/>
              </a:ext>
            </a:extLst>
          </p:cNvPr>
          <p:cNvSpPr txBox="1">
            <a:spLocks/>
          </p:cNvSpPr>
          <p:nvPr/>
        </p:nvSpPr>
        <p:spPr>
          <a:xfrm>
            <a:off x="7981950" y="6356352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3A7A091-F146-430F-BA88-1B0CCFC6C729}" type="slidenum">
              <a:rPr lang="zh-CN" altLang="en-US" sz="1200">
                <a:solidFill>
                  <a:prstClr val="black"/>
                </a:solidFill>
              </a:rPr>
              <a:pPr algn="r">
                <a:defRPr/>
              </a:pPr>
              <a:t>3</a:t>
            </a:fld>
            <a:endParaRPr lang="zh-CN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14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28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The module list</a:t>
            </a:r>
            <a:endParaRPr lang="zh-TW" altLang="en-US" sz="2700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1703512" y="1772816"/>
            <a:ext cx="8784976" cy="489654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213" indent="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zh-TW" sz="3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Matching</a:t>
            </a:r>
          </a:p>
          <a:p>
            <a:pPr marL="176213" indent="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zh-TW" sz="3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Regularizing</a:t>
            </a:r>
          </a:p>
          <a:p>
            <a:pPr marL="176213" indent="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zh-TW" sz="3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Reorganizing</a:t>
            </a:r>
          </a:p>
          <a:p>
            <a:pPr marL="176213" indent="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zh-TW" sz="3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Cramming</a:t>
            </a:r>
          </a:p>
          <a:p>
            <a:pPr marL="176213" indent="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zh-TW" sz="3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Selecting</a:t>
            </a:r>
          </a:p>
          <a:p>
            <a:pPr marL="176213" indent="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zh-TW" sz="3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Initializing</a:t>
            </a:r>
          </a:p>
          <a:p>
            <a:pPr marL="176213" indent="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zh-TW" sz="3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…</a:t>
            </a:r>
          </a:p>
        </p:txBody>
      </p:sp>
      <p:cxnSp>
        <p:nvCxnSpPr>
          <p:cNvPr id="8" name="直線接點 7"/>
          <p:cNvCxnSpPr>
            <a:cxnSpLocks/>
          </p:cNvCxnSpPr>
          <p:nvPr/>
        </p:nvCxnSpPr>
        <p:spPr>
          <a:xfrm flipV="1">
            <a:off x="1509750" y="3098711"/>
            <a:ext cx="9352214" cy="76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C153D4C-BAB3-4B9B-8424-81F8FA0B3144}" type="slidenum">
              <a:rPr lang="zh-TW" altLang="en-US">
                <a:solidFill>
                  <a:prstClr val="black">
                    <a:tint val="75000"/>
                  </a:prstClr>
                </a:solidFill>
                <a:latin typeface="Arial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78E14A3-7231-4BDB-8F39-B9015F777033}"/>
              </a:ext>
            </a:extLst>
          </p:cNvPr>
          <p:cNvSpPr txBox="1"/>
          <p:nvPr/>
        </p:nvSpPr>
        <p:spPr>
          <a:xfrm>
            <a:off x="5281650" y="1853154"/>
            <a:ext cx="54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Optimization methods: much harder to be proved by mathematical proofs, but much easier to be tried by CS code.</a:t>
            </a:r>
            <a:endParaRPr lang="zh-TW" altLang="en-US" sz="2400" dirty="0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7CC154D-8043-4A61-BFBD-83EA95ED6214}"/>
              </a:ext>
            </a:extLst>
          </p:cNvPr>
          <p:cNvSpPr txBox="1"/>
          <p:nvPr/>
        </p:nvSpPr>
        <p:spPr>
          <a:xfrm>
            <a:off x="5354490" y="3215947"/>
            <a:ext cx="5392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Rule-based methods: much easier to be proved by mathematical proofs, but the validation is usually required. </a:t>
            </a:r>
            <a:endParaRPr lang="zh-TW" altLang="en-US" sz="2400" dirty="0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F4C894B-5B80-42AF-83C6-057EF8E1ED8F}"/>
              </a:ext>
            </a:extLst>
          </p:cNvPr>
          <p:cNvSpPr txBox="1"/>
          <p:nvPr/>
        </p:nvSpPr>
        <p:spPr>
          <a:xfrm>
            <a:off x="1863437" y="5127319"/>
            <a:ext cx="9023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 need a robust and consistent math notations to communicate with yourself and others!!!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8870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6351B38-14B6-4B2B-B99A-142DE88A4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9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>
                <a:latin typeface="Microsoft JhengHei"/>
                <a:ea typeface="+mj-lt"/>
                <a:cs typeface="Calibri Light"/>
              </a:rPr>
              <a:t>The proposed learning algorithm</a:t>
            </a:r>
            <a:endParaRPr lang="zh-TW" sz="360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20A559-74E3-4CBB-ACAE-CB457E254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577" y="1006117"/>
            <a:ext cx="10501223" cy="550152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US" sz="1600" dirty="0">
                <a:latin typeface="Microsoft JhengHei"/>
                <a:ea typeface="Microsoft JhengHei"/>
              </a:rPr>
              <a:t>Step 1</a:t>
            </a:r>
            <a:r>
              <a:rPr lang="en-US" sz="1600" dirty="0">
                <a:latin typeface="Microsoft JhengHei"/>
                <a:ea typeface="Microsoft JhengHei"/>
                <a:cs typeface="Calibri"/>
              </a:rPr>
              <a:t>.1</a:t>
            </a:r>
            <a:r>
              <a:rPr lang="en-US" sz="1600" dirty="0">
                <a:latin typeface="Microsoft JhengHei"/>
                <a:ea typeface="Microsoft JhengHei"/>
              </a:rPr>
              <a:t>: </a:t>
            </a:r>
            <a:r>
              <a:rPr lang="en-US" sz="1600" dirty="0">
                <a:latin typeface="Microsoft JhengHei"/>
                <a:ea typeface="Microsoft JhengHei"/>
                <a:cs typeface="Calibri"/>
              </a:rPr>
              <a:t>Pick </a:t>
            </a:r>
            <a:r>
              <a:rPr lang="en-US" sz="1600" dirty="0">
                <a:latin typeface="Microsoft JhengHei"/>
                <a:ea typeface="Microsoft JhengHei"/>
              </a:rPr>
              <a:t>up </a:t>
            </a:r>
            <a:r>
              <a:rPr lang="en-US" sz="1600" i="1" dirty="0">
                <a:latin typeface="Microsoft JhengHei"/>
                <a:ea typeface="Microsoft JhengHei"/>
              </a:rPr>
              <a:t>m</a:t>
            </a:r>
            <a:r>
              <a:rPr lang="en-US" sz="1600" dirty="0">
                <a:latin typeface="Microsoft JhengHei"/>
                <a:ea typeface="Microsoft JhengHei"/>
              </a:rPr>
              <a:t>+1 data that are linearly independent as</a:t>
            </a:r>
            <a:r>
              <a:rPr lang="en-US" sz="1600" dirty="0">
                <a:latin typeface="Microsoft JhengHei"/>
                <a:ea typeface="Microsoft JhengHei"/>
                <a:cs typeface="Calibri"/>
              </a:rPr>
              <a:t> the initial </a:t>
            </a:r>
            <a:r>
              <a:rPr lang="en-US" sz="1600" i="1" dirty="0">
                <a:latin typeface="Microsoft JhengHei"/>
                <a:ea typeface="Microsoft JhengHei"/>
                <a:cs typeface="Calibri"/>
              </a:rPr>
              <a:t>m</a:t>
            </a:r>
            <a:r>
              <a:rPr lang="en-US" sz="1600" dirty="0">
                <a:latin typeface="Microsoft JhengHei"/>
                <a:ea typeface="Microsoft JhengHei"/>
                <a:cs typeface="Calibri"/>
              </a:rPr>
              <a:t>+1 training data</a:t>
            </a:r>
            <a:r>
              <a:rPr lang="en-US" sz="1600" dirty="0">
                <a:latin typeface="Microsoft JhengHei"/>
                <a:ea typeface="Microsoft JhengHei"/>
              </a:rPr>
              <a:t> and let </a:t>
            </a:r>
            <a:r>
              <a:rPr lang="en-US" sz="1600" b="1" dirty="0">
                <a:latin typeface="Microsoft JhengHei"/>
                <a:ea typeface="Microsoft JhengHei"/>
              </a:rPr>
              <a:t>I</a:t>
            </a:r>
            <a:r>
              <a:rPr lang="en-US" sz="1600" dirty="0">
                <a:latin typeface="Microsoft JhengHei"/>
                <a:ea typeface="Microsoft JhengHei"/>
              </a:rPr>
              <a:t>(</a:t>
            </a:r>
            <a:r>
              <a:rPr lang="en-US" sz="1600" i="1" dirty="0">
                <a:latin typeface="Microsoft JhengHei"/>
                <a:ea typeface="Microsoft JhengHei"/>
              </a:rPr>
              <a:t>m</a:t>
            </a:r>
            <a:r>
              <a:rPr lang="en-US" sz="1600" dirty="0">
                <a:latin typeface="Microsoft JhengHei"/>
                <a:ea typeface="Microsoft JhengHei"/>
              </a:rPr>
              <a:t>+1) be the set of indices of these data.</a:t>
            </a:r>
            <a:endParaRPr lang="en-US" sz="1600" b="1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US" sz="1600" dirty="0">
                <a:latin typeface="Microsoft JhengHei"/>
                <a:ea typeface="Microsoft JhengHei"/>
                <a:cs typeface="Calibri"/>
              </a:rPr>
              <a:t>Step 1.2: Apply the linear regression method to the data set </a:t>
            </a:r>
            <a:r>
              <a:rPr lang="en-US" sz="1600" dirty="0">
                <a:highlight>
                  <a:srgbClr val="FFFF00"/>
                </a:highlight>
                <a:latin typeface="Microsoft JhengHei"/>
                <a:ea typeface="Microsoft JhengHei"/>
                <a:cs typeface="Calibri"/>
              </a:rPr>
              <a:t>{(x</a:t>
            </a:r>
            <a:r>
              <a:rPr lang="en-US" sz="1600" i="1" dirty="0">
                <a:highlight>
                  <a:srgbClr val="FFFF00"/>
                </a:highlight>
                <a:latin typeface="Microsoft JhengHei"/>
                <a:ea typeface="Microsoft JhengHei"/>
                <a:cs typeface="Calibri"/>
              </a:rPr>
              <a:t>c, </a:t>
            </a:r>
            <a:r>
              <a:rPr lang="en-US" sz="1600" i="1" dirty="0" err="1">
                <a:highlight>
                  <a:srgbClr val="FFFF00"/>
                </a:highlight>
                <a:latin typeface="Microsoft JhengHei"/>
                <a:ea typeface="Microsoft JhengHei"/>
                <a:cs typeface="Calibri"/>
              </a:rPr>
              <a:t>yc</a:t>
            </a:r>
            <a:r>
              <a:rPr lang="cy-GB" sz="1600" dirty="0">
                <a:highlight>
                  <a:srgbClr val="FFFF00"/>
                </a:highlight>
                <a:latin typeface="Microsoft JhengHei"/>
                <a:ea typeface="Microsoft JhengHei"/>
                <a:cs typeface="Calibri"/>
              </a:rPr>
              <a:t> </a:t>
            </a:r>
            <a:r>
              <a:rPr lang="en-US" sz="1600" dirty="0">
                <a:highlight>
                  <a:srgbClr val="FFFF00"/>
                </a:highlight>
                <a:latin typeface="Microsoft JhengHei"/>
                <a:ea typeface="Microsoft JhengHei"/>
                <a:cs typeface="Calibri"/>
              </a:rPr>
              <a:t>- </a:t>
            </a:r>
            <a:r>
              <a:rPr lang="en-US" sz="1600" i="1" dirty="0" err="1">
                <a:highlight>
                  <a:srgbClr val="FFFF00"/>
                </a:highlight>
                <a:latin typeface="Microsoft JhengHei"/>
                <a:ea typeface="Microsoft JhengHei"/>
                <a:cs typeface="Calibri"/>
              </a:rPr>
              <a:t>yu</a:t>
            </a:r>
            <a:r>
              <a:rPr lang="en-US" sz="1600" dirty="0">
                <a:highlight>
                  <a:srgbClr val="FFFF00"/>
                </a:highlight>
                <a:latin typeface="Microsoft JhengHei"/>
                <a:ea typeface="Microsoft JhengHei"/>
                <a:cs typeface="Calibri"/>
              </a:rPr>
              <a:t>):</a:t>
            </a:r>
            <a:r>
              <a:rPr lang="en-US" sz="1600" dirty="0">
                <a:latin typeface="Microsoft JhengHei"/>
                <a:ea typeface="Microsoft JhengHei"/>
                <a:cs typeface="Calibri"/>
              </a:rPr>
              <a:t> </a:t>
            </a:r>
            <a:r>
              <a:rPr lang="en-US" sz="1600" i="1" dirty="0">
                <a:latin typeface="Microsoft JhengHei"/>
                <a:ea typeface="Microsoft JhengHei"/>
                <a:cs typeface="Calibri"/>
              </a:rPr>
              <a:t>c </a:t>
            </a:r>
            <a:r>
              <a:rPr lang="en-US" sz="1600" dirty="0">
                <a:latin typeface="Microsoft JhengHei"/>
                <a:ea typeface="Microsoft JhengHei"/>
                <a:cs typeface="Calibri"/>
              </a:rPr>
              <a:t>∈ </a:t>
            </a:r>
            <a:r>
              <a:rPr lang="en-US" sz="1600" b="1" dirty="0">
                <a:latin typeface="Microsoft JhengHei"/>
                <a:ea typeface="Microsoft JhengHei"/>
                <a:cs typeface="Calibri"/>
              </a:rPr>
              <a:t>I</a:t>
            </a:r>
            <a:r>
              <a:rPr lang="en-US" sz="1600" dirty="0">
                <a:latin typeface="Microsoft JhengHei"/>
                <a:ea typeface="Microsoft JhengHei"/>
                <a:cs typeface="Calibri"/>
              </a:rPr>
              <a:t>(</a:t>
            </a:r>
            <a:r>
              <a:rPr lang="en-US" sz="1600" i="1" dirty="0">
                <a:latin typeface="Microsoft JhengHei"/>
                <a:ea typeface="Microsoft JhengHei"/>
                <a:cs typeface="Calibri"/>
              </a:rPr>
              <a:t>m </a:t>
            </a:r>
            <a:r>
              <a:rPr lang="en-US" sz="1600" dirty="0">
                <a:latin typeface="Microsoft JhengHei"/>
                <a:ea typeface="Microsoft JhengHei"/>
                <a:cs typeface="Calibri"/>
              </a:rPr>
              <a:t>+ 1)} to obtain a set of </a:t>
            </a:r>
            <a:r>
              <a:rPr lang="en-US" sz="1600" i="1" dirty="0">
                <a:latin typeface="Microsoft JhengHei"/>
                <a:ea typeface="Microsoft JhengHei"/>
                <a:cs typeface="Calibri"/>
              </a:rPr>
              <a:t>m </a:t>
            </a:r>
            <a:r>
              <a:rPr lang="en-US" sz="1600" dirty="0">
                <a:latin typeface="Microsoft JhengHei"/>
                <a:ea typeface="Microsoft JhengHei"/>
                <a:cs typeface="Calibri"/>
              </a:rPr>
              <a:t>+ 1 weights </a:t>
            </a:r>
            <a:r>
              <a:rPr lang="en-US" sz="1600" dirty="0">
                <a:highlight>
                  <a:srgbClr val="FFFF00"/>
                </a:highlight>
                <a:latin typeface="Microsoft JhengHei"/>
                <a:ea typeface="Microsoft JhengHei"/>
                <a:cs typeface="Calibri"/>
              </a:rPr>
              <a:t>{: </a:t>
            </a:r>
            <a:r>
              <a:rPr lang="en-US" sz="1600" i="1" dirty="0">
                <a:highlight>
                  <a:srgbClr val="FFFF00"/>
                </a:highlight>
                <a:latin typeface="Microsoft JhengHei"/>
                <a:ea typeface="Microsoft JhengHei"/>
                <a:cs typeface="Calibri"/>
              </a:rPr>
              <a:t>j</a:t>
            </a:r>
            <a:r>
              <a:rPr lang="en-US" sz="1600" dirty="0">
                <a:highlight>
                  <a:srgbClr val="FFFF00"/>
                </a:highlight>
                <a:latin typeface="Microsoft JhengHei"/>
                <a:ea typeface="Microsoft JhengHei"/>
                <a:cs typeface="Calibri"/>
              </a:rPr>
              <a:t> = 0, 1, …, </a:t>
            </a:r>
            <a:r>
              <a:rPr lang="en-US" sz="1600" i="1" dirty="0">
                <a:highlight>
                  <a:srgbClr val="FFFF00"/>
                </a:highlight>
                <a:latin typeface="Microsoft JhengHei"/>
                <a:ea typeface="Microsoft JhengHei"/>
                <a:cs typeface="Calibri"/>
              </a:rPr>
              <a:t>m</a:t>
            </a:r>
            <a:r>
              <a:rPr lang="en-US" sz="1600" dirty="0">
                <a:highlight>
                  <a:srgbClr val="FFFF00"/>
                </a:highlight>
                <a:latin typeface="Microsoft JhengHei"/>
                <a:ea typeface="Microsoft JhengHei"/>
                <a:cs typeface="Calibri"/>
              </a:rPr>
              <a:t>}.</a:t>
            </a:r>
            <a:r>
              <a:rPr lang="en-US" sz="1600" dirty="0">
                <a:latin typeface="Microsoft JhengHei"/>
                <a:ea typeface="Microsoft JhengHei"/>
                <a:cs typeface="Calibri"/>
              </a:rPr>
              <a:t> </a:t>
            </a:r>
            <a:endParaRPr lang="en-US" sz="1600" b="1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US" sz="1600" dirty="0">
                <a:latin typeface="Microsoft JhengHei"/>
                <a:ea typeface="Microsoft JhengHei"/>
                <a:cs typeface="Calibri"/>
              </a:rPr>
              <a:t>Step 1.3: </a:t>
            </a:r>
            <a:r>
              <a:rPr lang="en-US" sz="1600" dirty="0">
                <a:latin typeface="Microsoft JhengHei"/>
                <a:ea typeface="Microsoft JhengHei"/>
              </a:rPr>
              <a:t>Set up the SLFN with one hidden node whose  equals  for any </a:t>
            </a:r>
            <a:r>
              <a:rPr lang="en-US" sz="1600" i="1" dirty="0">
                <a:latin typeface="Microsoft JhengHei"/>
                <a:ea typeface="Microsoft JhengHei"/>
              </a:rPr>
              <a:t>j</a:t>
            </a:r>
            <a:r>
              <a:rPr lang="en-US" sz="1600" dirty="0">
                <a:latin typeface="Microsoft JhengHei"/>
                <a:ea typeface="Microsoft JhengHei"/>
              </a:rPr>
              <a:t> = 1, …, </a:t>
            </a:r>
            <a:r>
              <a:rPr lang="en-US" sz="1600" i="1" dirty="0">
                <a:latin typeface="Microsoft JhengHei"/>
                <a:ea typeface="Microsoft JhengHei"/>
              </a:rPr>
              <a:t>m</a:t>
            </a:r>
            <a:r>
              <a:rPr lang="en-US" sz="1600" dirty="0">
                <a:latin typeface="Microsoft JhengHei"/>
                <a:ea typeface="Microsoft JhengHei"/>
              </a:rPr>
              <a:t>,  equals </a:t>
            </a:r>
            <a:r>
              <a:rPr lang="en-US" sz="1600" i="1" dirty="0">
                <a:highlight>
                  <a:srgbClr val="FFFF00"/>
                </a:highlight>
                <a:latin typeface="Microsoft JhengHei"/>
                <a:ea typeface="Microsoft JhengHei"/>
              </a:rPr>
              <a:t>w</a:t>
            </a:r>
            <a:r>
              <a:rPr lang="en-US" sz="1600" dirty="0">
                <a:highlight>
                  <a:srgbClr val="FFFF00"/>
                </a:highlight>
                <a:latin typeface="Microsoft JhengHei"/>
                <a:ea typeface="Microsoft JhengHei"/>
              </a:rPr>
              <a:t>0</a:t>
            </a:r>
            <a:r>
              <a:rPr lang="en-US" sz="1600" dirty="0">
                <a:latin typeface="Microsoft JhengHei"/>
                <a:ea typeface="Microsoft JhengHei"/>
              </a:rPr>
              <a:t>,  equals 1, and  equals </a:t>
            </a:r>
            <a:r>
              <a:rPr lang="en-US" sz="1600" i="1" dirty="0" err="1">
                <a:highlight>
                  <a:srgbClr val="FFFF00"/>
                </a:highlight>
                <a:latin typeface="Microsoft JhengHei"/>
                <a:ea typeface="Microsoft JhengHei"/>
              </a:rPr>
              <a:t>yu</a:t>
            </a:r>
            <a:r>
              <a:rPr lang="en-US" sz="1600" dirty="0">
                <a:latin typeface="Microsoft JhengHei"/>
                <a:ea typeface="Microsoft JhengHei"/>
              </a:rPr>
              <a:t>.</a:t>
            </a:r>
            <a:endParaRPr lang="en-US" sz="1600" b="1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US" sz="1600" dirty="0">
                <a:latin typeface="Microsoft JhengHei"/>
                <a:ea typeface="Microsoft JhengHei"/>
              </a:rPr>
              <a:t>Step 1.4: </a:t>
            </a:r>
            <a:r>
              <a:rPr lang="en-US" sz="1600" i="1" dirty="0">
                <a:latin typeface="Microsoft JhengHei"/>
                <a:ea typeface="Microsoft JhengHei"/>
              </a:rPr>
              <a:t>n</a:t>
            </a:r>
            <a:r>
              <a:rPr lang="en-US" sz="1600" dirty="0">
                <a:latin typeface="Microsoft JhengHei"/>
                <a:ea typeface="Microsoft JhengHei"/>
              </a:rPr>
              <a:t> = </a:t>
            </a:r>
            <a:r>
              <a:rPr lang="en-US" sz="1600" i="1" dirty="0">
                <a:latin typeface="Microsoft JhengHei"/>
                <a:ea typeface="Microsoft JhengHei"/>
              </a:rPr>
              <a:t>m</a:t>
            </a:r>
            <a:r>
              <a:rPr lang="en-US" sz="1600" dirty="0">
                <a:latin typeface="Microsoft JhengHei"/>
                <a:ea typeface="Microsoft JhengHei"/>
              </a:rPr>
              <a:t>+2.</a:t>
            </a:r>
            <a:endParaRPr lang="en-US" sz="1600" b="1" dirty="0">
              <a:ea typeface="Microsoft JhengHei"/>
              <a:cs typeface="+mn-lt"/>
            </a:endParaRPr>
          </a:p>
          <a:p>
            <a:pPr>
              <a:spcBef>
                <a:spcPts val="400"/>
              </a:spcBef>
            </a:pPr>
            <a:r>
              <a:rPr lang="x-none" sz="1600" dirty="0">
                <a:latin typeface="Microsoft JhengHei"/>
                <a:ea typeface="Microsoft JhengHei"/>
              </a:rPr>
              <a:t>Step 2: If </a:t>
            </a:r>
            <a:r>
              <a:rPr lang="x-none" sz="1600" i="1" dirty="0">
                <a:latin typeface="Microsoft JhengHei"/>
                <a:ea typeface="Microsoft JhengHei"/>
              </a:rPr>
              <a:t>n &gt; N</a:t>
            </a:r>
            <a:r>
              <a:rPr lang="x-none" sz="1600" dirty="0">
                <a:latin typeface="Microsoft JhengHei"/>
                <a:ea typeface="Microsoft JhengHei"/>
              </a:rPr>
              <a:t>, STOP.</a:t>
            </a:r>
            <a:endParaRPr lang="zh-TW" sz="1600" b="1" dirty="0">
              <a:ea typeface="Microsoft JhengHei"/>
              <a:cs typeface="+mn-lt"/>
            </a:endParaRPr>
          </a:p>
          <a:p>
            <a:pPr>
              <a:spcBef>
                <a:spcPts val="400"/>
              </a:spcBef>
            </a:pPr>
            <a:r>
              <a:rPr lang="en-US" sz="1600" dirty="0">
                <a:latin typeface="Microsoft JhengHei"/>
                <a:ea typeface="Microsoft JhengHei"/>
              </a:rPr>
              <a:t>Step 3.1</a:t>
            </a:r>
            <a:r>
              <a:rPr lang="en-US" sz="1600" dirty="0">
                <a:latin typeface="Microsoft JhengHei"/>
                <a:ea typeface="Microsoft JhengHei"/>
                <a:cs typeface="Calibri"/>
              </a:rPr>
              <a:t>: Sort all </a:t>
            </a:r>
            <a:r>
              <a:rPr lang="en-US" sz="1600" i="1" dirty="0">
                <a:latin typeface="Microsoft JhengHei"/>
                <a:ea typeface="Microsoft JhengHei"/>
                <a:cs typeface="Calibri"/>
              </a:rPr>
              <a:t>N</a:t>
            </a:r>
            <a:r>
              <a:rPr lang="en-US" sz="1600" dirty="0">
                <a:latin typeface="Microsoft JhengHei"/>
                <a:ea typeface="Microsoft JhengHei"/>
                <a:cs typeface="Calibri"/>
              </a:rPr>
              <a:t> training data based upon </a:t>
            </a:r>
            <a:r>
              <a:rPr lang="en-US" sz="1600" dirty="0">
                <a:latin typeface="Microsoft JhengHei"/>
                <a:ea typeface="Microsoft JhengHei"/>
              </a:rPr>
              <a:t>the squared residual </a:t>
            </a:r>
            <a:r>
              <a:rPr lang="en-US" sz="1600" dirty="0">
                <a:highlight>
                  <a:srgbClr val="FFFF00"/>
                </a:highlight>
                <a:latin typeface="Microsoft JhengHei"/>
                <a:ea typeface="Microsoft JhengHei"/>
              </a:rPr>
              <a:t>(</a:t>
            </a:r>
            <a:r>
              <a:rPr lang="en-US" sz="1600" i="1" dirty="0" err="1">
                <a:highlight>
                  <a:srgbClr val="FFFF00"/>
                </a:highlight>
                <a:latin typeface="Microsoft JhengHei"/>
                <a:ea typeface="Microsoft JhengHei"/>
              </a:rPr>
              <a:t>ec</a:t>
            </a:r>
            <a:r>
              <a:rPr lang="en-US" sz="1600" dirty="0">
                <a:highlight>
                  <a:srgbClr val="FFFF00"/>
                </a:highlight>
                <a:latin typeface="Microsoft JhengHei"/>
                <a:ea typeface="Microsoft JhengHei"/>
              </a:rPr>
              <a:t>)2</a:t>
            </a:r>
            <a:r>
              <a:rPr lang="en-US" sz="1600" dirty="0">
                <a:latin typeface="Microsoft JhengHei"/>
                <a:ea typeface="Microsoft JhengHei"/>
              </a:rPr>
              <a:t> values.</a:t>
            </a:r>
            <a:endParaRPr lang="zh-TW" altLang="en-US" sz="1600" b="1" dirty="0">
              <a:ea typeface="+mn-lt"/>
              <a:cs typeface="+mn-lt"/>
            </a:endParaRPr>
          </a:p>
          <a:p>
            <a:pPr>
              <a:spcBef>
                <a:spcPts val="400"/>
              </a:spcBef>
            </a:pPr>
            <a:r>
              <a:rPr lang="en-US" sz="1600" dirty="0">
                <a:latin typeface="Microsoft JhengHei"/>
                <a:ea typeface="Microsoft JhengHei"/>
              </a:rPr>
              <a:t>Step 3.2: Select the </a:t>
            </a:r>
            <a:r>
              <a:rPr lang="en-US" sz="1600" i="1" dirty="0">
                <a:latin typeface="Microsoft JhengHei"/>
                <a:ea typeface="Microsoft JhengHei"/>
              </a:rPr>
              <a:t>n</a:t>
            </a:r>
            <a:r>
              <a:rPr lang="en-US" sz="1600" i="1" dirty="0">
                <a:latin typeface="Microsoft JhengHei"/>
                <a:ea typeface="Microsoft JhengHei"/>
                <a:cs typeface="Calibri"/>
              </a:rPr>
              <a:t> </a:t>
            </a:r>
            <a:r>
              <a:rPr lang="en-US" sz="1600" dirty="0">
                <a:latin typeface="Microsoft JhengHei"/>
                <a:ea typeface="Microsoft JhengHei"/>
                <a:cs typeface="Calibri"/>
              </a:rPr>
              <a:t>training data </a:t>
            </a:r>
            <a:r>
              <a:rPr lang="en-US" sz="1600" dirty="0">
                <a:highlight>
                  <a:srgbClr val="FFFF00"/>
                </a:highlight>
                <a:latin typeface="Microsoft JhengHei"/>
                <a:ea typeface="Microsoft JhengHei"/>
                <a:cs typeface="Calibri"/>
              </a:rPr>
              <a:t>{(, )} </a:t>
            </a:r>
            <a:r>
              <a:rPr lang="en-US" sz="1600" dirty="0">
                <a:latin typeface="Microsoft JhengHei"/>
                <a:ea typeface="Microsoft JhengHei"/>
                <a:cs typeface="Calibri"/>
              </a:rPr>
              <a:t>that are the ones with the </a:t>
            </a:r>
            <a:r>
              <a:rPr lang="en-US" sz="1600" dirty="0">
                <a:latin typeface="Microsoft JhengHei"/>
                <a:ea typeface="Microsoft JhengHei"/>
              </a:rPr>
              <a:t>smallest</a:t>
            </a:r>
            <a:r>
              <a:rPr lang="en-US" sz="1600" dirty="0">
                <a:latin typeface="Microsoft JhengHei"/>
                <a:ea typeface="Microsoft JhengHei"/>
                <a:cs typeface="Calibri"/>
              </a:rPr>
              <a:t> </a:t>
            </a:r>
            <a:r>
              <a:rPr lang="en-US" sz="1600" i="1" dirty="0">
                <a:latin typeface="Microsoft JhengHei"/>
                <a:ea typeface="Microsoft JhengHei"/>
                <a:cs typeface="Calibri"/>
              </a:rPr>
              <a:t>n </a:t>
            </a:r>
            <a:r>
              <a:rPr lang="en-US" sz="1600" dirty="0">
                <a:latin typeface="Microsoft JhengHei"/>
                <a:ea typeface="Microsoft JhengHei"/>
                <a:cs typeface="Calibri"/>
              </a:rPr>
              <a:t>squared residuals </a:t>
            </a:r>
            <a:r>
              <a:rPr lang="en-US" sz="1600" dirty="0">
                <a:latin typeface="Microsoft JhengHei"/>
                <a:ea typeface="Microsoft JhengHei"/>
              </a:rPr>
              <a:t>among </a:t>
            </a:r>
            <a:r>
              <a:rPr lang="en-US" sz="1600" dirty="0">
                <a:latin typeface="Microsoft JhengHei"/>
                <a:ea typeface="Microsoft JhengHei"/>
                <a:cs typeface="Calibri"/>
              </a:rPr>
              <a:t>current </a:t>
            </a:r>
            <a:r>
              <a:rPr lang="en-US" sz="1600" i="1" dirty="0">
                <a:latin typeface="Microsoft JhengHei"/>
                <a:ea typeface="Microsoft JhengHei"/>
                <a:cs typeface="Calibri"/>
              </a:rPr>
              <a:t>N </a:t>
            </a:r>
            <a:r>
              <a:rPr lang="en-US" sz="1600" dirty="0">
                <a:latin typeface="Microsoft JhengHei"/>
                <a:ea typeface="Microsoft JhengHei"/>
              </a:rPr>
              <a:t>squared </a:t>
            </a:r>
            <a:r>
              <a:rPr lang="en-US" sz="1600" dirty="0">
                <a:latin typeface="Microsoft JhengHei"/>
                <a:ea typeface="Microsoft JhengHei"/>
                <a:cs typeface="Calibri"/>
              </a:rPr>
              <a:t>residuals.</a:t>
            </a:r>
            <a:endParaRPr lang="en-US" sz="1600" b="1" dirty="0">
              <a:ea typeface="+mn-lt"/>
              <a:cs typeface="+mn-lt"/>
            </a:endParaRPr>
          </a:p>
          <a:p>
            <a:pPr>
              <a:spcBef>
                <a:spcPts val="400"/>
              </a:spcBef>
            </a:pPr>
            <a:r>
              <a:rPr lang="en-US" sz="1600" dirty="0">
                <a:latin typeface="Microsoft JhengHei"/>
                <a:ea typeface="Microsoft JhengHei"/>
              </a:rPr>
              <a:t>Step 3.3: Let </a:t>
            </a:r>
            <a:r>
              <a:rPr lang="en-US" sz="1600" b="1" dirty="0">
                <a:latin typeface="Microsoft JhengHei"/>
                <a:ea typeface="Microsoft JhengHei"/>
              </a:rPr>
              <a:t>I</a:t>
            </a:r>
            <a:r>
              <a:rPr lang="en-US" sz="1600" dirty="0">
                <a:latin typeface="Microsoft JhengHei"/>
                <a:ea typeface="Microsoft JhengHei"/>
              </a:rPr>
              <a:t>(</a:t>
            </a:r>
            <a:r>
              <a:rPr lang="en-US" sz="1600" i="1" dirty="0">
                <a:latin typeface="Microsoft JhengHei"/>
                <a:ea typeface="Microsoft JhengHei"/>
              </a:rPr>
              <a:t>n</a:t>
            </a:r>
            <a:r>
              <a:rPr lang="en-US" sz="1600" dirty="0">
                <a:latin typeface="Microsoft JhengHei"/>
                <a:ea typeface="Microsoft JhengHei"/>
              </a:rPr>
              <a:t>)</a:t>
            </a:r>
            <a:r>
              <a:rPr lang="en-US" sz="1600" i="1" dirty="0">
                <a:latin typeface="Microsoft JhengHei"/>
                <a:ea typeface="Microsoft JhengHei"/>
              </a:rPr>
              <a:t> </a:t>
            </a:r>
            <a:r>
              <a:rPr lang="en-US" sz="1600" dirty="0">
                <a:latin typeface="Microsoft JhengHei"/>
                <a:ea typeface="Microsoft JhengHei"/>
              </a:rPr>
              <a:t>be</a:t>
            </a:r>
            <a:r>
              <a:rPr lang="en-US" sz="1600" dirty="0">
                <a:latin typeface="Microsoft JhengHei"/>
                <a:ea typeface="Microsoft JhengHei"/>
                <a:cs typeface="Calibri"/>
              </a:rPr>
              <a:t> </a:t>
            </a:r>
            <a:r>
              <a:rPr lang="en-US" sz="1600" dirty="0">
                <a:latin typeface="Microsoft JhengHei"/>
                <a:ea typeface="Microsoft JhengHei"/>
              </a:rPr>
              <a:t>the set of </a:t>
            </a:r>
            <a:r>
              <a:rPr lang="en-US" sz="1600" dirty="0">
                <a:latin typeface="Microsoft JhengHei"/>
                <a:ea typeface="Microsoft JhengHei"/>
                <a:cs typeface="Calibri"/>
              </a:rPr>
              <a:t>indices </a:t>
            </a:r>
            <a:r>
              <a:rPr lang="en-US" sz="1600" dirty="0">
                <a:latin typeface="Microsoft JhengHei"/>
                <a:ea typeface="Microsoft JhengHei"/>
              </a:rPr>
              <a:t>of these data.</a:t>
            </a:r>
            <a:endParaRPr lang="en-US" sz="1600" b="1" dirty="0">
              <a:ea typeface="Microsoft JhengHei"/>
              <a:cs typeface="+mn-lt"/>
            </a:endParaRPr>
          </a:p>
          <a:p>
            <a:pPr>
              <a:spcBef>
                <a:spcPts val="400"/>
              </a:spcBef>
            </a:pPr>
            <a:r>
              <a:rPr lang="x-none" sz="1600" dirty="0">
                <a:latin typeface="Microsoft JhengHei"/>
                <a:ea typeface="Microsoft JhengHei"/>
              </a:rPr>
              <a:t>Step 4: If </a:t>
            </a:r>
            <a:r>
              <a:rPr lang="en-US" sz="1600" dirty="0">
                <a:highlight>
                  <a:srgbClr val="FFFF00"/>
                </a:highlight>
                <a:latin typeface="Microsoft JhengHei"/>
                <a:ea typeface="Microsoft JhengHei"/>
              </a:rPr>
              <a:t>|</a:t>
            </a:r>
            <a:r>
              <a:rPr lang="en-US" sz="1600" i="1" dirty="0" err="1">
                <a:highlight>
                  <a:srgbClr val="FFFF00"/>
                </a:highlight>
                <a:latin typeface="Microsoft JhengHei"/>
                <a:ea typeface="Microsoft JhengHei"/>
              </a:rPr>
              <a:t>ec</a:t>
            </a:r>
            <a:r>
              <a:rPr lang="en-US" sz="1600" dirty="0">
                <a:highlight>
                  <a:srgbClr val="FFFF00"/>
                </a:highlight>
                <a:latin typeface="Microsoft JhengHei"/>
                <a:ea typeface="Microsoft JhengHei"/>
              </a:rPr>
              <a:t>| </a:t>
            </a:r>
            <a:r>
              <a:rPr lang="en-US" sz="1600" dirty="0">
                <a:latin typeface="Microsoft JhengHei"/>
                <a:ea typeface="Microsoft JhengHei"/>
              </a:rPr>
              <a:t> </a:t>
            </a:r>
            <a:r>
              <a:rPr lang="en-US" sz="1600" dirty="0">
                <a:latin typeface="Microsoft JhengHei"/>
                <a:ea typeface="Microsoft JhengHei"/>
                <a:cs typeface="Calibri"/>
              </a:rPr>
              <a:t>for any </a:t>
            </a:r>
            <a:r>
              <a:rPr lang="en-US" sz="1600" i="1" dirty="0">
                <a:latin typeface="Microsoft JhengHei"/>
                <a:ea typeface="Microsoft JhengHei"/>
              </a:rPr>
              <a:t>c</a:t>
            </a:r>
            <a:r>
              <a:rPr lang="en-US" sz="1600" dirty="0">
                <a:latin typeface="Microsoft JhengHei"/>
                <a:ea typeface="Microsoft JhengHei"/>
              </a:rPr>
              <a:t> belongs </a:t>
            </a:r>
            <a:r>
              <a:rPr lang="en-US" sz="1600" dirty="0">
                <a:highlight>
                  <a:srgbClr val="FFFF00"/>
                </a:highlight>
                <a:latin typeface="Microsoft JhengHei"/>
                <a:ea typeface="Microsoft JhengHei"/>
              </a:rPr>
              <a:t>(</a:t>
            </a:r>
            <a:r>
              <a:rPr lang="en-US" sz="1600" i="1" dirty="0">
                <a:highlight>
                  <a:srgbClr val="FFFF00"/>
                </a:highlight>
                <a:latin typeface="Microsoft JhengHei"/>
                <a:ea typeface="Microsoft JhengHei"/>
              </a:rPr>
              <a:t>n</a:t>
            </a:r>
            <a:r>
              <a:rPr lang="en-US" sz="1600" dirty="0">
                <a:highlight>
                  <a:srgbClr val="FFFF00"/>
                </a:highlight>
                <a:latin typeface="Microsoft JhengHei"/>
                <a:ea typeface="Microsoft JhengHei"/>
                <a:cs typeface="Calibri"/>
              </a:rPr>
              <a:t>)</a:t>
            </a:r>
            <a:r>
              <a:rPr lang="x-none" sz="1600" dirty="0">
                <a:latin typeface="Microsoft JhengHei"/>
                <a:ea typeface="Microsoft JhengHei"/>
              </a:rPr>
              <a:t> is </a:t>
            </a:r>
            <a:r>
              <a:rPr lang="en-US" sz="1600" dirty="0">
                <a:latin typeface="Microsoft JhengHei"/>
                <a:ea typeface="Microsoft JhengHei"/>
                <a:cs typeface="Calibri"/>
              </a:rPr>
              <a:t>true</a:t>
            </a:r>
            <a:r>
              <a:rPr lang="x-none" sz="1600" dirty="0">
                <a:latin typeface="Microsoft JhengHei"/>
                <a:ea typeface="Microsoft JhengHei"/>
              </a:rPr>
              <a:t>, go to Step 7; otherwise, only </a:t>
            </a:r>
            <a:r>
              <a:rPr lang="en-US" sz="1600" dirty="0">
                <a:latin typeface="Microsoft JhengHei"/>
                <a:ea typeface="Microsoft JhengHei"/>
                <a:cs typeface="Calibri"/>
              </a:rPr>
              <a:t>the </a:t>
            </a:r>
            <a:r>
              <a:rPr lang="en-US" sz="1600" i="1" dirty="0">
                <a:latin typeface="Microsoft JhengHei"/>
                <a:ea typeface="Microsoft JhengHei"/>
                <a:cs typeface="Calibri"/>
              </a:rPr>
              <a:t>n</a:t>
            </a:r>
            <a:r>
              <a:rPr lang="en-US" sz="1600" dirty="0">
                <a:latin typeface="Microsoft JhengHei"/>
                <a:ea typeface="Microsoft JhengHei"/>
                <a:cs typeface="Calibri"/>
              </a:rPr>
              <a:t>th </a:t>
            </a:r>
            <a:r>
              <a:rPr lang="x-none" sz="1600" dirty="0">
                <a:latin typeface="Microsoft JhengHei"/>
                <a:ea typeface="Microsoft JhengHei"/>
              </a:rPr>
              <a:t> </a:t>
            </a:r>
            <a:r>
              <a:rPr lang="en-US" sz="1600" dirty="0">
                <a:latin typeface="Microsoft JhengHei"/>
                <a:ea typeface="Microsoft JhengHei"/>
                <a:cs typeface="Calibri"/>
              </a:rPr>
              <a:t>training data</a:t>
            </a:r>
            <a:r>
              <a:rPr lang="x-none" sz="1600" dirty="0">
                <a:latin typeface="Microsoft JhengHei"/>
                <a:ea typeface="Microsoft JhengHei"/>
              </a:rPr>
              <a:t> </a:t>
            </a:r>
            <a:r>
              <a:rPr lang="en-US" sz="1600" dirty="0">
                <a:latin typeface="Microsoft JhengHei"/>
                <a:ea typeface="Microsoft JhengHei"/>
                <a:cs typeface="Calibri"/>
              </a:rPr>
              <a:t>causes the contradiction and </a:t>
            </a:r>
            <a:r>
              <a:rPr lang="x-none" sz="1600" i="1" dirty="0">
                <a:latin typeface="Microsoft JhengHei"/>
                <a:ea typeface="Microsoft JhengHei"/>
              </a:rPr>
              <a:t>k</a:t>
            </a:r>
            <a:r>
              <a:rPr lang="x-none" sz="1600" dirty="0">
                <a:latin typeface="Microsoft JhengHei"/>
                <a:ea typeface="Microsoft JhengHei"/>
              </a:rPr>
              <a:t> </a:t>
            </a:r>
            <a:r>
              <a:rPr lang="en-US" sz="1600" dirty="0">
                <a:latin typeface="Microsoft JhengHei"/>
                <a:ea typeface="Microsoft JhengHei"/>
                <a:cs typeface="Calibri"/>
              </a:rPr>
              <a:t>=</a:t>
            </a:r>
            <a:r>
              <a:rPr lang="en-US" sz="1600" dirty="0">
                <a:latin typeface="Microsoft JhengHei"/>
                <a:ea typeface="Microsoft JhengHei"/>
              </a:rPr>
              <a:t> </a:t>
            </a:r>
            <a:r>
              <a:rPr lang="x-none" sz="1600" i="1" dirty="0">
                <a:latin typeface="Microsoft JhengHei"/>
                <a:ea typeface="Microsoft JhengHei"/>
              </a:rPr>
              <a:t>n</a:t>
            </a:r>
            <a:r>
              <a:rPr lang="x-none" sz="1600" dirty="0">
                <a:latin typeface="Microsoft JhengHei"/>
                <a:ea typeface="Microsoft JhengHei"/>
              </a:rPr>
              <a:t>.</a:t>
            </a:r>
            <a:endParaRPr lang="zh-TW" sz="1600" b="1" dirty="0">
              <a:ea typeface="Microsoft JhengHei"/>
              <a:cs typeface="+mn-lt"/>
            </a:endParaRPr>
          </a:p>
          <a:p>
            <a:pPr>
              <a:spcBef>
                <a:spcPts val="400"/>
              </a:spcBef>
            </a:pPr>
            <a:r>
              <a:rPr lang="x-none" sz="1600" dirty="0">
                <a:latin typeface="Microsoft JhengHei"/>
                <a:ea typeface="Microsoft JhengHei"/>
              </a:rPr>
              <a:t>Step 5: Save</a:t>
            </a:r>
            <a:r>
              <a:rPr lang="x-none" sz="1600" dirty="0">
                <a:latin typeface="Microsoft JhengHei"/>
                <a:ea typeface="Microsoft JhengHei"/>
                <a:cs typeface="Calibri"/>
              </a:rPr>
              <a:t> </a:t>
            </a:r>
            <a:r>
              <a:rPr lang="x-none" sz="1600" b="1" dirty="0">
                <a:latin typeface="Microsoft JhengHei"/>
                <a:ea typeface="Microsoft JhengHei"/>
              </a:rPr>
              <a:t>w</a:t>
            </a:r>
            <a:r>
              <a:rPr lang="x-none" sz="1600" dirty="0">
                <a:latin typeface="Microsoft JhengHei"/>
                <a:ea typeface="Microsoft JhengHei"/>
              </a:rPr>
              <a:t>.</a:t>
            </a:r>
            <a:endParaRPr lang="zh-TW" sz="1600" b="1" dirty="0">
              <a:ea typeface="Microsoft JhengHei"/>
              <a:cs typeface="+mn-lt"/>
            </a:endParaRPr>
          </a:p>
          <a:p>
            <a:pPr>
              <a:spcBef>
                <a:spcPts val="400"/>
              </a:spcBef>
            </a:pPr>
            <a:r>
              <a:rPr lang="en-US" sz="1600" dirty="0">
                <a:latin typeface="Microsoft JhengHei"/>
                <a:ea typeface="Microsoft JhengHei"/>
                <a:cs typeface="Calibri"/>
              </a:rPr>
              <a:t>Step 6: Apply the matching module to  </a:t>
            </a:r>
            <a:r>
              <a:rPr lang="en-US" sz="1600" dirty="0" err="1">
                <a:latin typeface="Microsoft JhengHei"/>
                <a:ea typeface="Microsoft JhengHei"/>
                <a:cs typeface="Calibri"/>
              </a:rPr>
              <a:t>to</a:t>
            </a:r>
            <a:r>
              <a:rPr lang="en-US" sz="1600" dirty="0">
                <a:latin typeface="Microsoft JhengHei"/>
                <a:ea typeface="Microsoft JhengHei"/>
                <a:cs typeface="Calibri"/>
              </a:rPr>
              <a:t> adjust </a:t>
            </a:r>
            <a:r>
              <a:rPr lang="en-US" sz="1600" b="1" dirty="0">
                <a:latin typeface="Microsoft JhengHei"/>
                <a:ea typeface="Microsoft JhengHei"/>
                <a:cs typeface="Calibri"/>
              </a:rPr>
              <a:t>w</a:t>
            </a:r>
            <a:r>
              <a:rPr lang="en-US" sz="1600" dirty="0">
                <a:latin typeface="Microsoft JhengHei"/>
                <a:ea typeface="Microsoft JhengHei"/>
                <a:cs typeface="Calibri"/>
              </a:rPr>
              <a:t> to obtain an SLFN</a:t>
            </a:r>
            <a:endParaRPr lang="en-US" sz="1600" b="1" dirty="0">
              <a:ea typeface="Microsoft JhengHei"/>
              <a:cs typeface="+mn-lt"/>
            </a:endParaRPr>
          </a:p>
          <a:p>
            <a:pPr>
              <a:spcBef>
                <a:spcPts val="400"/>
              </a:spcBef>
            </a:pPr>
            <a:r>
              <a:rPr lang="en-US" sz="1600" dirty="0">
                <a:latin typeface="Microsoft JhengHei"/>
                <a:ea typeface="Microsoft JhengHei"/>
                <a:cs typeface="Calibri"/>
              </a:rPr>
              <a:t>(1) If </a:t>
            </a:r>
            <a:r>
              <a:rPr lang="en-US" sz="1600" dirty="0">
                <a:highlight>
                  <a:srgbClr val="FFFF00"/>
                </a:highlight>
                <a:latin typeface="Microsoft JhengHei"/>
                <a:ea typeface="Microsoft JhengHei"/>
                <a:cs typeface="Calibri"/>
              </a:rPr>
              <a:t>|</a:t>
            </a:r>
            <a:r>
              <a:rPr lang="en-US" sz="1600" i="1" dirty="0" err="1">
                <a:highlight>
                  <a:srgbClr val="FFFF00"/>
                </a:highlight>
                <a:latin typeface="Microsoft JhengHei"/>
                <a:ea typeface="Microsoft JhengHei"/>
                <a:cs typeface="Calibri"/>
              </a:rPr>
              <a:t>ec</a:t>
            </a:r>
            <a:r>
              <a:rPr lang="en-US" sz="1600" dirty="0">
                <a:highlight>
                  <a:srgbClr val="FFFF00"/>
                </a:highlight>
                <a:latin typeface="Microsoft JhengHei"/>
                <a:ea typeface="Microsoft JhengHei"/>
                <a:cs typeface="Calibri"/>
              </a:rPr>
              <a:t>|  </a:t>
            </a:r>
            <a:r>
              <a:rPr lang="en-US" sz="1600" dirty="0">
                <a:latin typeface="Microsoft JhengHei"/>
                <a:ea typeface="Microsoft JhengHei"/>
              </a:rPr>
              <a:t>for any</a:t>
            </a:r>
            <a:r>
              <a:rPr lang="en-US" sz="1600" dirty="0">
                <a:latin typeface="Microsoft JhengHei"/>
                <a:ea typeface="Microsoft JhengHei"/>
                <a:cs typeface="Calibri"/>
              </a:rPr>
              <a:t> </a:t>
            </a:r>
            <a:r>
              <a:rPr lang="en-US" sz="1600" i="1" dirty="0">
                <a:latin typeface="Microsoft JhengHei"/>
                <a:ea typeface="Microsoft JhengHei"/>
                <a:cs typeface="Calibri"/>
              </a:rPr>
              <a:t>c</a:t>
            </a:r>
            <a:r>
              <a:rPr lang="en-US" sz="1600" dirty="0">
                <a:latin typeface="Microsoft JhengHei"/>
                <a:ea typeface="Microsoft JhengHei"/>
                <a:cs typeface="Calibri"/>
              </a:rPr>
              <a:t> </a:t>
            </a:r>
            <a:r>
              <a:rPr lang="en-US" sz="1600" dirty="0">
                <a:latin typeface="Microsoft JhengHei"/>
                <a:ea typeface="Microsoft JhengHei"/>
              </a:rPr>
              <a:t>belongs</a:t>
            </a:r>
            <a:r>
              <a:rPr lang="en-US" sz="1600" dirty="0">
                <a:latin typeface="Microsoft JhengHei"/>
                <a:ea typeface="Microsoft JhengHei"/>
                <a:cs typeface="Calibri"/>
              </a:rPr>
              <a:t> </a:t>
            </a:r>
            <a:r>
              <a:rPr lang="en-US" sz="1600" dirty="0">
                <a:highlight>
                  <a:srgbClr val="FFFF00"/>
                </a:highlight>
                <a:latin typeface="Microsoft JhengHei"/>
                <a:ea typeface="Microsoft JhengHei"/>
                <a:cs typeface="Calibri"/>
              </a:rPr>
              <a:t>(</a:t>
            </a:r>
            <a:r>
              <a:rPr lang="en-US" sz="1600" i="1" dirty="0">
                <a:highlight>
                  <a:srgbClr val="FFFF00"/>
                </a:highlight>
                <a:latin typeface="Microsoft JhengHei"/>
                <a:ea typeface="Microsoft JhengHei"/>
                <a:cs typeface="Calibri"/>
              </a:rPr>
              <a:t>n</a:t>
            </a:r>
            <a:r>
              <a:rPr lang="en-US" sz="1600" dirty="0">
                <a:highlight>
                  <a:srgbClr val="FFFF00"/>
                </a:highlight>
                <a:latin typeface="Microsoft JhengHei"/>
                <a:ea typeface="Microsoft JhengHei"/>
                <a:cs typeface="Calibri"/>
              </a:rPr>
              <a:t>)</a:t>
            </a:r>
            <a:r>
              <a:rPr lang="en-US" sz="1600" dirty="0">
                <a:latin typeface="Microsoft JhengHei"/>
                <a:ea typeface="Microsoft JhengHei"/>
                <a:cs typeface="Calibri"/>
              </a:rPr>
              <a:t> is true, go to Step 7.</a:t>
            </a:r>
            <a:endParaRPr lang="zh-TW" sz="1600" b="1" dirty="0">
              <a:ea typeface="Microsoft JhengHei"/>
              <a:cs typeface="+mn-lt"/>
            </a:endParaRPr>
          </a:p>
          <a:p>
            <a:pPr>
              <a:spcBef>
                <a:spcPts val="400"/>
              </a:spcBef>
            </a:pPr>
            <a:r>
              <a:rPr lang="en-US" sz="1600" dirty="0">
                <a:latin typeface="Microsoft JhengHei"/>
                <a:ea typeface="Microsoft JhengHei"/>
                <a:cs typeface="Calibri"/>
              </a:rPr>
              <a:t>(2) If </a:t>
            </a:r>
            <a:r>
              <a:rPr lang="en-US" sz="1600" dirty="0">
                <a:highlight>
                  <a:srgbClr val="FFFF00"/>
                </a:highlight>
                <a:latin typeface="Microsoft JhengHei"/>
                <a:ea typeface="Microsoft JhengHei"/>
                <a:cs typeface="Calibri"/>
              </a:rPr>
              <a:t>|</a:t>
            </a:r>
            <a:r>
              <a:rPr lang="en-US" sz="1600" i="1" dirty="0" err="1">
                <a:highlight>
                  <a:srgbClr val="FFFF00"/>
                </a:highlight>
                <a:latin typeface="Microsoft JhengHei"/>
                <a:ea typeface="Microsoft JhengHei"/>
                <a:cs typeface="Calibri"/>
              </a:rPr>
              <a:t>ec</a:t>
            </a:r>
            <a:r>
              <a:rPr lang="en-US" sz="1600" dirty="0">
                <a:highlight>
                  <a:srgbClr val="FFFF00"/>
                </a:highlight>
                <a:latin typeface="Microsoft JhengHei"/>
                <a:ea typeface="Microsoft JhengHei"/>
                <a:cs typeface="Calibri"/>
              </a:rPr>
              <a:t>|  </a:t>
            </a:r>
            <a:r>
              <a:rPr lang="en-US" sz="1600" dirty="0">
                <a:latin typeface="Microsoft JhengHei"/>
                <a:ea typeface="Microsoft JhengHei"/>
              </a:rPr>
              <a:t>for any</a:t>
            </a:r>
            <a:r>
              <a:rPr lang="en-US" sz="1600" dirty="0">
                <a:latin typeface="Microsoft JhengHei"/>
                <a:ea typeface="Microsoft JhengHei"/>
                <a:cs typeface="Calibri"/>
              </a:rPr>
              <a:t> </a:t>
            </a:r>
            <a:r>
              <a:rPr lang="en-US" sz="1600" i="1" dirty="0">
                <a:latin typeface="Microsoft JhengHei"/>
                <a:ea typeface="Microsoft JhengHei"/>
                <a:cs typeface="Calibri"/>
              </a:rPr>
              <a:t>c</a:t>
            </a:r>
            <a:r>
              <a:rPr lang="en-US" sz="1600" dirty="0">
                <a:latin typeface="Microsoft JhengHei"/>
                <a:ea typeface="Microsoft JhengHei"/>
                <a:cs typeface="Calibri"/>
              </a:rPr>
              <a:t> </a:t>
            </a:r>
            <a:r>
              <a:rPr lang="en-US" sz="1600" dirty="0">
                <a:latin typeface="Microsoft JhengHei"/>
                <a:ea typeface="Microsoft JhengHei"/>
              </a:rPr>
              <a:t>belongs</a:t>
            </a:r>
            <a:r>
              <a:rPr lang="en-US" sz="1600" dirty="0">
                <a:latin typeface="Microsoft JhengHei"/>
                <a:ea typeface="Microsoft JhengHei"/>
                <a:cs typeface="Calibri"/>
              </a:rPr>
              <a:t> </a:t>
            </a:r>
            <a:r>
              <a:rPr lang="en-US" sz="1600" dirty="0">
                <a:highlight>
                  <a:srgbClr val="FFFF00"/>
                </a:highlight>
                <a:latin typeface="Microsoft JhengHei"/>
                <a:ea typeface="Microsoft JhengHei"/>
                <a:cs typeface="Calibri"/>
              </a:rPr>
              <a:t>(</a:t>
            </a:r>
            <a:r>
              <a:rPr lang="en-US" sz="1600" i="1" dirty="0">
                <a:highlight>
                  <a:srgbClr val="FFFF00"/>
                </a:highlight>
                <a:latin typeface="Microsoft JhengHei"/>
                <a:ea typeface="Microsoft JhengHei"/>
                <a:cs typeface="Calibri"/>
              </a:rPr>
              <a:t>n</a:t>
            </a:r>
            <a:r>
              <a:rPr lang="en-US" sz="1600" dirty="0">
                <a:highlight>
                  <a:srgbClr val="FFFF00"/>
                </a:highlight>
                <a:latin typeface="Microsoft JhengHei"/>
                <a:ea typeface="Microsoft JhengHei"/>
                <a:cs typeface="Calibri"/>
              </a:rPr>
              <a:t>)</a:t>
            </a:r>
            <a:r>
              <a:rPr lang="en-US" sz="1600" dirty="0">
                <a:latin typeface="Microsoft JhengHei"/>
                <a:ea typeface="Microsoft JhengHei"/>
                <a:cs typeface="Calibri"/>
              </a:rPr>
              <a:t> is false, restore </a:t>
            </a:r>
            <a:r>
              <a:rPr lang="en-US" sz="1600" b="1" dirty="0">
                <a:latin typeface="Microsoft JhengHei"/>
                <a:ea typeface="Microsoft JhengHei"/>
                <a:cs typeface="Calibri"/>
              </a:rPr>
              <a:t>w</a:t>
            </a:r>
            <a:r>
              <a:rPr lang="en-US" sz="1600" dirty="0">
                <a:latin typeface="Microsoft JhengHei"/>
                <a:ea typeface="Microsoft JhengHei"/>
                <a:cs typeface="Calibri"/>
              </a:rPr>
              <a:t> and then apply the cramming module to add three extra hidden nodes to the existing SLFN to obtain a new acceptable SLFN.</a:t>
            </a:r>
            <a:endParaRPr lang="en-US" sz="1600" b="1" dirty="0">
              <a:ea typeface="Microsoft JhengHei"/>
              <a:cs typeface="+mn-lt"/>
            </a:endParaRPr>
          </a:p>
          <a:p>
            <a:pPr>
              <a:spcBef>
                <a:spcPts val="400"/>
              </a:spcBef>
            </a:pPr>
            <a:r>
              <a:rPr lang="en-US" sz="1600" dirty="0">
                <a:latin typeface="Microsoft JhengHei"/>
                <a:ea typeface="Microsoft JhengHei"/>
                <a:cs typeface="Calibri"/>
              </a:rPr>
              <a:t>Step 7: Apply the reorganizing module to identify and then remove the potentially irrelevant hidden node, </a:t>
            </a:r>
            <a:r>
              <a:rPr lang="en-US" sz="1600" i="1" dirty="0">
                <a:latin typeface="Microsoft JhengHei"/>
                <a:ea typeface="Microsoft JhengHei"/>
                <a:cs typeface="Calibri"/>
              </a:rPr>
              <a:t>n</a:t>
            </a:r>
            <a:r>
              <a:rPr lang="en-US" sz="1600" dirty="0">
                <a:latin typeface="Microsoft JhengHei"/>
                <a:ea typeface="Microsoft JhengHei"/>
                <a:cs typeface="Calibri"/>
              </a:rPr>
              <a:t>+1</a:t>
            </a:r>
            <a:r>
              <a:rPr lang="en-US" sz="1600" i="1" dirty="0">
                <a:latin typeface="Microsoft JhengHei"/>
                <a:ea typeface="Microsoft JhengHei"/>
                <a:cs typeface="Calibri"/>
              </a:rPr>
              <a:t>n</a:t>
            </a:r>
            <a:r>
              <a:rPr lang="en-US" sz="1600" dirty="0">
                <a:latin typeface="Microsoft JhengHei"/>
                <a:ea typeface="Microsoft JhengHei"/>
                <a:cs typeface="Calibri"/>
              </a:rPr>
              <a:t>; go to Step 2.</a:t>
            </a:r>
            <a:endParaRPr lang="zh-TW" sz="1600" b="1" dirty="0">
              <a:ea typeface="Microsoft JhengHei"/>
              <a:cs typeface="+mn-lt"/>
            </a:endParaRPr>
          </a:p>
          <a:p>
            <a:endParaRPr lang="en-US" altLang="zh-TW" sz="2000" dirty="0">
              <a:latin typeface="Microsoft JhengHei"/>
              <a:ea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482233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336677-6433-40D3-B0D9-8B392EA3B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matching module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FCBD6F-54D5-49DF-8772-00BC84BADD9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5370" y="552699"/>
            <a:ext cx="7057293" cy="368300"/>
          </a:xfrm>
        </p:spPr>
        <p:txBody>
          <a:bodyPr/>
          <a:lstStyle/>
          <a:p>
            <a:r>
              <a:rPr lang="en-US" altLang="zh-TW" dirty="0"/>
              <a:t>helps tune weights to obtain an acceptable net </a:t>
            </a:r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菱形 4">
                <a:extLst>
                  <a:ext uri="{FF2B5EF4-FFF2-40B4-BE49-F238E27FC236}">
                    <a16:creationId xmlns:a16="http://schemas.microsoft.com/office/drawing/2014/main" id="{481C3E79-474F-4068-87E8-F644D09F1611}"/>
                  </a:ext>
                </a:extLst>
              </p:cNvPr>
              <p:cNvSpPr/>
              <p:nvPr/>
            </p:nvSpPr>
            <p:spPr>
              <a:xfrm>
                <a:off x="7949013" y="2747102"/>
                <a:ext cx="1570268" cy="1066998"/>
              </a:xfrm>
              <a:prstGeom prst="diamon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27000" tIns="27000" rIns="27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|</a:t>
                </a:r>
                <a:r>
                  <a:rPr kumimoji="0" lang="en-US" altLang="zh-TW" sz="1200" b="0" i="1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e</a:t>
                </a:r>
                <a:r>
                  <a:rPr kumimoji="0" lang="en-US" altLang="zh-TW" sz="1200" b="0" i="1" u="none" strike="noStrike" kern="1200" cap="none" spc="0" normalizeH="0" baseline="30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c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| </a:t>
                </a:r>
                <a14:m>
                  <m:oMath xmlns:m="http://schemas.openxmlformats.org/officeDocument/2006/math">
                    <m:r>
                      <a:rPr kumimoji="0" lang="en-US" altLang="zh-TW" sz="1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≤</m:t>
                    </m:r>
                    <m:r>
                      <m:rPr>
                        <m:nor/>
                      </m:rPr>
                      <a:rPr kumimoji="0" lang="en-US" altLang="zh-TW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ε</m:t>
                    </m:r>
                  </m:oMath>
                </a14:m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 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  <a:sym typeface="Symbol" panose="05050102010706020507" pitchFamily="18" charset="2"/>
                  </a:rPr>
                  <a:t> </a:t>
                </a:r>
                <a:r>
                  <a:rPr kumimoji="0" lang="en-US" altLang="zh-TW" sz="12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c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 </a:t>
                </a:r>
                <a:r>
                  <a:rPr kumimoji="0" lang="x-none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  <a:sym typeface="Symbol" panose="05050102010706020507" pitchFamily="18" charset="2"/>
                  </a:rPr>
                  <a:t></a:t>
                </a:r>
                <a:r>
                  <a:rPr kumimoji="0" lang="x-none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 I(</a:t>
                </a:r>
                <a:r>
                  <a:rPr kumimoji="0" lang="x-none" altLang="zh-TW" sz="12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n</a:t>
                </a:r>
                <a:r>
                  <a:rPr kumimoji="0" lang="x-none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)</a:t>
                </a:r>
                <a:endParaRPr kumimoji="0" lang="en-US" altLang="zh-TW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軟正黑體" panose="020B0604030504040204" pitchFamily="34" charset="-120"/>
                  <a:cs typeface="+mn-cs"/>
                </a:endParaRPr>
              </a:p>
            </p:txBody>
          </p:sp>
        </mc:Choice>
        <mc:Fallback xmlns="">
          <p:sp>
            <p:nvSpPr>
              <p:cNvPr id="5" name="菱形 4">
                <a:extLst>
                  <a:ext uri="{FF2B5EF4-FFF2-40B4-BE49-F238E27FC236}">
                    <a16:creationId xmlns:a16="http://schemas.microsoft.com/office/drawing/2014/main" id="{481C3E79-474F-4068-87E8-F644D09F16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013" y="2747102"/>
                <a:ext cx="1570268" cy="1066998"/>
              </a:xfrm>
              <a:prstGeom prst="diamond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DF3EF6E5-5A5F-4A24-9D2F-BD1FF4DC225F}"/>
              </a:ext>
            </a:extLst>
          </p:cNvPr>
          <p:cNvCxnSpPr>
            <a:cxnSpLocks/>
          </p:cNvCxnSpPr>
          <p:nvPr/>
        </p:nvCxnSpPr>
        <p:spPr>
          <a:xfrm flipV="1">
            <a:off x="3265724" y="1813588"/>
            <a:ext cx="0" cy="85142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A005500C-B3B6-4C99-9013-3EDA5806D118}"/>
              </a:ext>
            </a:extLst>
          </p:cNvPr>
          <p:cNvCxnSpPr>
            <a:cxnSpLocks/>
          </p:cNvCxnSpPr>
          <p:nvPr/>
        </p:nvCxnSpPr>
        <p:spPr>
          <a:xfrm flipH="1">
            <a:off x="6828217" y="3276972"/>
            <a:ext cx="107282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DADC1A58-C2EB-4B4F-AE1C-D4A194FF949C}"/>
              </a:ext>
            </a:extLst>
          </p:cNvPr>
          <p:cNvCxnSpPr/>
          <p:nvPr/>
        </p:nvCxnSpPr>
        <p:spPr>
          <a:xfrm>
            <a:off x="8734147" y="3845590"/>
            <a:ext cx="0" cy="95991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>
            <a:extLst>
              <a:ext uri="{FF2B5EF4-FFF2-40B4-BE49-F238E27FC236}">
                <a16:creationId xmlns:a16="http://schemas.microsoft.com/office/drawing/2014/main" id="{98453F07-A53D-4709-9339-78FDE8AF69E9}"/>
              </a:ext>
            </a:extLst>
          </p:cNvPr>
          <p:cNvSpPr/>
          <p:nvPr/>
        </p:nvSpPr>
        <p:spPr>
          <a:xfrm>
            <a:off x="8569437" y="4886563"/>
            <a:ext cx="329420" cy="3428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A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A9281088-850E-462C-A851-26046524181E}"/>
              </a:ext>
            </a:extLst>
          </p:cNvPr>
          <p:cNvCxnSpPr>
            <a:cxnSpLocks/>
          </p:cNvCxnSpPr>
          <p:nvPr/>
        </p:nvCxnSpPr>
        <p:spPr>
          <a:xfrm>
            <a:off x="8786298" y="683181"/>
            <a:ext cx="0" cy="60715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CF853D37-1DDE-43C8-A715-E1F0ED447C3D}"/>
              </a:ext>
            </a:extLst>
          </p:cNvPr>
          <p:cNvCxnSpPr>
            <a:cxnSpLocks/>
          </p:cNvCxnSpPr>
          <p:nvPr/>
        </p:nvCxnSpPr>
        <p:spPr>
          <a:xfrm>
            <a:off x="3233835" y="1813588"/>
            <a:ext cx="2338718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0ABB7D1-768B-4C7B-8CC3-175A9DCD93AD}"/>
              </a:ext>
            </a:extLst>
          </p:cNvPr>
          <p:cNvSpPr txBox="1"/>
          <p:nvPr/>
        </p:nvSpPr>
        <p:spPr>
          <a:xfrm>
            <a:off x="7599014" y="2951200"/>
            <a:ext cx="604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False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771E7A1-B823-4749-B710-B658C0D3F415}"/>
              </a:ext>
            </a:extLst>
          </p:cNvPr>
          <p:cNvSpPr txBox="1"/>
          <p:nvPr/>
        </p:nvSpPr>
        <p:spPr>
          <a:xfrm>
            <a:off x="8258169" y="3806015"/>
            <a:ext cx="640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True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C54CFBE-7435-4A7F-BE7E-D7D682973144}"/>
              </a:ext>
            </a:extLst>
          </p:cNvPr>
          <p:cNvSpPr txBox="1"/>
          <p:nvPr/>
        </p:nvSpPr>
        <p:spPr>
          <a:xfrm>
            <a:off x="8898857" y="920999"/>
            <a:ext cx="60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= 1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圓角矩形 35">
            <a:extLst>
              <a:ext uri="{FF2B5EF4-FFF2-40B4-BE49-F238E27FC236}">
                <a16:creationId xmlns:a16="http://schemas.microsoft.com/office/drawing/2014/main" id="{1429BEFC-A88F-42BA-851F-C99A0F406637}"/>
              </a:ext>
            </a:extLst>
          </p:cNvPr>
          <p:cNvSpPr/>
          <p:nvPr/>
        </p:nvSpPr>
        <p:spPr>
          <a:xfrm>
            <a:off x="8241343" y="1371393"/>
            <a:ext cx="1142579" cy="742342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forward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operation</a:t>
            </a: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D92D5461-8B33-4FDF-9E47-86E4184651D3}"/>
              </a:ext>
            </a:extLst>
          </p:cNvPr>
          <p:cNvCxnSpPr>
            <a:cxnSpLocks/>
          </p:cNvCxnSpPr>
          <p:nvPr/>
        </p:nvCxnSpPr>
        <p:spPr>
          <a:xfrm>
            <a:off x="6323124" y="1801641"/>
            <a:ext cx="1881450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圓角矩形 55">
            <a:extLst>
              <a:ext uri="{FF2B5EF4-FFF2-40B4-BE49-F238E27FC236}">
                <a16:creationId xmlns:a16="http://schemas.microsoft.com/office/drawing/2014/main" id="{0F51F0B1-FE37-44CB-818F-A8594B9A46E5}"/>
              </a:ext>
            </a:extLst>
          </p:cNvPr>
          <p:cNvSpPr/>
          <p:nvPr/>
        </p:nvSpPr>
        <p:spPr>
          <a:xfrm>
            <a:off x="5582866" y="1586913"/>
            <a:ext cx="677149" cy="45335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i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++</a:t>
            </a: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0D317EA5-65B3-4026-A7D2-E5D8FB021BE7}"/>
              </a:ext>
            </a:extLst>
          </p:cNvPr>
          <p:cNvCxnSpPr>
            <a:cxnSpLocks/>
          </p:cNvCxnSpPr>
          <p:nvPr/>
        </p:nvCxnSpPr>
        <p:spPr>
          <a:xfrm>
            <a:off x="3268240" y="3845590"/>
            <a:ext cx="0" cy="92011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>
            <a:extLst>
              <a:ext uri="{FF2B5EF4-FFF2-40B4-BE49-F238E27FC236}">
                <a16:creationId xmlns:a16="http://schemas.microsoft.com/office/drawing/2014/main" id="{C8EBBEBC-3210-4D25-B248-2DBFDAE9B53A}"/>
              </a:ext>
            </a:extLst>
          </p:cNvPr>
          <p:cNvSpPr/>
          <p:nvPr/>
        </p:nvSpPr>
        <p:spPr>
          <a:xfrm>
            <a:off x="3069125" y="4807273"/>
            <a:ext cx="329420" cy="342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B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6119BEF-61C2-4F78-8868-5B1248A83345}"/>
              </a:ext>
            </a:extLst>
          </p:cNvPr>
          <p:cNvSpPr txBox="1"/>
          <p:nvPr/>
        </p:nvSpPr>
        <p:spPr>
          <a:xfrm>
            <a:off x="8925274" y="4703810"/>
            <a:ext cx="1420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Acceptable net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02972E8-0B31-4319-8789-B48EDCC056D9}"/>
              </a:ext>
            </a:extLst>
          </p:cNvPr>
          <p:cNvSpPr txBox="1"/>
          <p:nvPr/>
        </p:nvSpPr>
        <p:spPr>
          <a:xfrm>
            <a:off x="3412256" y="4702427"/>
            <a:ext cx="1640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Unacceptable net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2" name="圓角矩形 5">
            <a:extLst>
              <a:ext uri="{FF2B5EF4-FFF2-40B4-BE49-F238E27FC236}">
                <a16:creationId xmlns:a16="http://schemas.microsoft.com/office/drawing/2014/main" id="{2DF32B7E-F8EF-4F00-9B27-34CF7D83A631}"/>
              </a:ext>
            </a:extLst>
          </p:cNvPr>
          <p:cNvSpPr/>
          <p:nvPr/>
        </p:nvSpPr>
        <p:spPr>
          <a:xfrm>
            <a:off x="5637759" y="2979562"/>
            <a:ext cx="1179840" cy="635168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backward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operation</a:t>
            </a: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6CA07C59-0236-46D0-9DE8-EA5F04D1EC7F}"/>
              </a:ext>
            </a:extLst>
          </p:cNvPr>
          <p:cNvCxnSpPr>
            <a:cxnSpLocks/>
          </p:cNvCxnSpPr>
          <p:nvPr/>
        </p:nvCxnSpPr>
        <p:spPr>
          <a:xfrm flipH="1">
            <a:off x="4048425" y="3265197"/>
            <a:ext cx="1524128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菱形 23">
            <a:extLst>
              <a:ext uri="{FF2B5EF4-FFF2-40B4-BE49-F238E27FC236}">
                <a16:creationId xmlns:a16="http://schemas.microsoft.com/office/drawing/2014/main" id="{ABA69CBE-9A6A-40D9-9AA7-4397A69E0159}"/>
              </a:ext>
            </a:extLst>
          </p:cNvPr>
          <p:cNvSpPr/>
          <p:nvPr/>
        </p:nvSpPr>
        <p:spPr>
          <a:xfrm>
            <a:off x="2512377" y="2681379"/>
            <a:ext cx="1524128" cy="113272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7000" tIns="27000" rIns="27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i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  <a:sym typeface="Symbol" panose="05050102010706020507" pitchFamily="18" charset="2"/>
              </a:rPr>
              <a:t>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 100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9EB17469-CCF1-42AC-9BF4-47CFF4482132}"/>
              </a:ext>
            </a:extLst>
          </p:cNvPr>
          <p:cNvCxnSpPr>
            <a:cxnSpLocks/>
          </p:cNvCxnSpPr>
          <p:nvPr/>
        </p:nvCxnSpPr>
        <p:spPr>
          <a:xfrm>
            <a:off x="8749205" y="2131867"/>
            <a:ext cx="0" cy="60715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370FF4EF-C84C-4606-8A62-D75A5AAC16B8}"/>
              </a:ext>
            </a:extLst>
          </p:cNvPr>
          <p:cNvSpPr txBox="1"/>
          <p:nvPr/>
        </p:nvSpPr>
        <p:spPr>
          <a:xfrm>
            <a:off x="2625107" y="2385629"/>
            <a:ext cx="608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False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BA3EE62-100C-4757-923F-512E082DB128}"/>
              </a:ext>
            </a:extLst>
          </p:cNvPr>
          <p:cNvSpPr txBox="1"/>
          <p:nvPr/>
        </p:nvSpPr>
        <p:spPr>
          <a:xfrm>
            <a:off x="2639545" y="3716971"/>
            <a:ext cx="640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True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圓角矩形 5">
                <a:extLst>
                  <a:ext uri="{FF2B5EF4-FFF2-40B4-BE49-F238E27FC236}">
                    <a16:creationId xmlns:a16="http://schemas.microsoft.com/office/drawing/2014/main" id="{F040E8A8-FDD7-4ACE-969C-BCE774C424F2}"/>
                  </a:ext>
                </a:extLst>
              </p:cNvPr>
              <p:cNvSpPr/>
              <p:nvPr/>
            </p:nvSpPr>
            <p:spPr>
              <a:xfrm>
                <a:off x="541260" y="1596639"/>
                <a:ext cx="1486272" cy="1382917"/>
              </a:xfrm>
              <a:prstGeom prst="roundRect">
                <a:avLst>
                  <a:gd name="adj" fmla="val 0"/>
                </a:avLst>
              </a:prstGeom>
              <a:solidFill>
                <a:srgbClr val="F9D5A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/>
                    <a:cs typeface="+mn-cs"/>
                  </a:rPr>
                  <a:t>Hyperparameters:</a:t>
                </a:r>
              </a:p>
              <a:p>
                <a:pPr marL="180975" marR="0" lvl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100</a:t>
                </a:r>
              </a:p>
              <a:p>
                <a:pPr marL="180975" marR="0" lvl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Optimizer (Adam)</a:t>
                </a:r>
              </a:p>
              <a:p>
                <a:pPr marL="180975" marR="0" lvl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l-GR" altLang="zh-TW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ε</a:t>
                </a:r>
                <a:endPara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180975" marR="0" lvl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zh-TW" altLang="en-US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𝛿</m:t>
                    </m:r>
                  </m:oMath>
                </a14:m>
                <a:endPara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圓角矩形 5">
                <a:extLst>
                  <a:ext uri="{FF2B5EF4-FFF2-40B4-BE49-F238E27FC236}">
                    <a16:creationId xmlns:a16="http://schemas.microsoft.com/office/drawing/2014/main" id="{F040E8A8-FDD7-4ACE-969C-BCE774C424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60" y="1596639"/>
                <a:ext cx="1486272" cy="1382917"/>
              </a:xfrm>
              <a:prstGeom prst="roundRect">
                <a:avLst>
                  <a:gd name="adj" fmla="val 0"/>
                </a:avLst>
              </a:prstGeom>
              <a:blipFill>
                <a:blip r:embed="rId3"/>
                <a:stretch>
                  <a:fillRect l="-813" r="-2033" b="-2620"/>
                </a:stretch>
              </a:blip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E0E0F557-C6A2-4774-B6A8-4E2B56036740}"/>
              </a:ext>
            </a:extLst>
          </p:cNvPr>
          <p:cNvCxnSpPr>
            <a:cxnSpLocks/>
          </p:cNvCxnSpPr>
          <p:nvPr/>
        </p:nvCxnSpPr>
        <p:spPr>
          <a:xfrm flipV="1">
            <a:off x="12885811" y="5668113"/>
            <a:ext cx="0" cy="822365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DA445CA0-7B6E-4F05-A74B-07B2CD9977EA}"/>
              </a:ext>
            </a:extLst>
          </p:cNvPr>
          <p:cNvSpPr/>
          <p:nvPr/>
        </p:nvSpPr>
        <p:spPr>
          <a:xfrm>
            <a:off x="5359175" y="4256752"/>
            <a:ext cx="1881440" cy="5609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加入</a:t>
            </a: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隨機關閉神經元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機制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(dropout)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1026" name="Picture 2" descr="dropout示意圖">
            <a:extLst>
              <a:ext uri="{FF2B5EF4-FFF2-40B4-BE49-F238E27FC236}">
                <a16:creationId xmlns:a16="http://schemas.microsoft.com/office/drawing/2014/main" id="{96C28E58-1D6A-42EC-B762-51E6B9624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648" y="5186495"/>
            <a:ext cx="2798951" cy="128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C8D5059F-A9DB-4842-9DFE-BDC1378F9B89}"/>
              </a:ext>
            </a:extLst>
          </p:cNvPr>
          <p:cNvCxnSpPr>
            <a:cxnSpLocks/>
          </p:cNvCxnSpPr>
          <p:nvPr/>
        </p:nvCxnSpPr>
        <p:spPr>
          <a:xfrm flipH="1">
            <a:off x="6227680" y="3629176"/>
            <a:ext cx="1" cy="5965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43FC59AA-79D9-46A9-B303-D507C574FB16}"/>
              </a:ext>
            </a:extLst>
          </p:cNvPr>
          <p:cNvSpPr/>
          <p:nvPr/>
        </p:nvSpPr>
        <p:spPr>
          <a:xfrm>
            <a:off x="7722599" y="5474815"/>
            <a:ext cx="4262247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微軟正黑體" panose="020B0604030504040204" pitchFamily="34" charset="-120"/>
                <a:cs typeface="+mn-cs"/>
              </a:rPr>
              <a:t>假設我們有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Poppins"/>
                <a:ea typeface="微軟正黑體" panose="020B0604030504040204" pitchFamily="34" charset="-120"/>
                <a:cs typeface="+mn-cs"/>
              </a:rPr>
              <a:t>n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微軟正黑體" panose="020B0604030504040204" pitchFamily="34" charset="-120"/>
                <a:cs typeface="+mn-cs"/>
              </a:rPr>
              <a:t>顆神經元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微軟正黑體" panose="020B0604030504040204" pitchFamily="34" charset="-120"/>
                <a:cs typeface="+mn-cs"/>
              </a:rPr>
              <a:t>(hidden-node)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微軟正黑體" panose="020B0604030504040204" pitchFamily="34" charset="-120"/>
                <a:cs typeface="+mn-cs"/>
              </a:rPr>
              <a:t>，每顆都可能以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Poppins"/>
                <a:ea typeface="微軟正黑體" panose="020B0604030504040204" pitchFamily="34" charset="-120"/>
                <a:cs typeface="+mn-cs"/>
              </a:rPr>
              <a:t>p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微軟正黑體" panose="020B0604030504040204" pitchFamily="34" charset="-120"/>
                <a:cs typeface="+mn-cs"/>
              </a:rPr>
              <a:t>的機率開或不開，因此我們的神經網路的可能總共為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Poppins"/>
                <a:ea typeface="微軟正黑體" panose="020B0604030504040204" pitchFamily="34" charset="-120"/>
                <a:cs typeface="+mn-cs"/>
              </a:rPr>
              <a:t>2n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微軟正黑體" panose="020B0604030504040204" pitchFamily="34" charset="-120"/>
                <a:cs typeface="+mn-cs"/>
              </a:rPr>
              <a:t>種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oppins"/>
              <a:ea typeface="微軟正黑體" panose="020B0604030504040204" pitchFamily="34" charset="-120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在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matching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module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優先加入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dropout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機制可大幅降低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overfitting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設定最多關閉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m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個神經元，其中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m=n/3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(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四捨五入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)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18749DC4-45F5-41F8-957E-00315531A229}"/>
                  </a:ext>
                </a:extLst>
              </p:cNvPr>
              <p:cNvSpPr/>
              <p:nvPr/>
            </p:nvSpPr>
            <p:spPr>
              <a:xfrm>
                <a:off x="-239564" y="5634269"/>
                <a:ext cx="4773807" cy="8900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kumimoji="0" lang="en-US" altLang="zh-TW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𝐸</m:t>
                          </m:r>
                        </m:e>
                        <m:sub>
                          <m:r>
                            <a:rPr kumimoji="0" lang="en-US" altLang="zh-TW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  <a:sym typeface="Symbol" panose="05050102010706020507" pitchFamily="18" charset="2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kumimoji="0" lang="en-US" altLang="zh-TW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1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𝐰</m:t>
                          </m:r>
                        </m:e>
                      </m:d>
                      <m:r>
                        <a:rPr kumimoji="0" lang="en-US" altLang="zh-TW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≡ </m:t>
                      </m:r>
                      <m:f>
                        <m:fPr>
                          <m:ctrlPr>
                            <a:rPr kumimoji="0" lang="en-US" altLang="zh-TW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TW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TW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kumimoji="0" lang="en-US" altLang="zh-TW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TW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  <m:r>
                            <a:rPr kumimoji="0" lang="en-US" altLang="zh-TW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∈</m:t>
                          </m:r>
                          <m:r>
                            <a:rPr kumimoji="0" lang="en-US" altLang="zh-TW" sz="1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𝐈</m:t>
                          </m:r>
                          <m:r>
                            <a:rPr kumimoji="0" lang="en-US" altLang="zh-TW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(</m:t>
                          </m:r>
                          <m:r>
                            <a:rPr kumimoji="0" lang="en-US" altLang="zh-TW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𝑛</m:t>
                          </m:r>
                          <m:r>
                            <a:rPr kumimoji="0" lang="en-US" altLang="zh-TW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)</m:t>
                          </m:r>
                        </m:sub>
                        <m:sup/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kumimoji="0" lang="en-US" altLang="zh-TW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en-US" altLang="zh-TW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kumimoji="0" lang="en-US" altLang="zh-TW" sz="1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kumimoji="0" lang="en-US" altLang="zh-TW" sz="1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kumimoji="0" lang="en-US" altLang="zh-TW" sz="1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kumimoji="0" lang="en-US" altLang="zh-TW" sz="1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  <m:t>ⅇ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kumimoji="0" lang="en-US" altLang="zh-TW" sz="1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  <m:t>𝐶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kumimoji="0" lang="en-US" altLang="zh-TW" sz="1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kumimoji="0" lang="en-US" altLang="zh-TW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                    , </m:t>
                                    </m:r>
                                    <m:r>
                                      <a:rPr kumimoji="0" lang="en-US" altLang="zh-TW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𝑖𝑓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kumimoji="0" lang="en-US" altLang="zh-TW" sz="1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kumimoji="0" lang="en-US" altLang="zh-TW" sz="1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kumimoji="0" lang="en-US" altLang="zh-TW" sz="1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kumimoji="0" lang="en-US" altLang="zh-TW" sz="1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𝑐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kumimoji="0" lang="en-US" altLang="zh-TW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≤</m:t>
                                    </m:r>
                                    <m:r>
                                      <a:rPr kumimoji="0" lang="zh-TW" altLang="en-US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highlight>
                                          <a:srgbClr val="FFFF00"/>
                                        </a:highlight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𝛿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0" lang="en-US" altLang="zh-TW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𝛿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kumimoji="0" lang="en-US" altLang="zh-TW" sz="1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kumimoji="0" lang="en-US" altLang="zh-TW" sz="1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kumimoji="0" lang="en-US" altLang="zh-TW" sz="1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ⅇ</m:t>
                                            </m:r>
                                          </m:e>
                                          <m:sup>
                                            <m:r>
                                              <a:rPr kumimoji="0" lang="en-US" altLang="zh-TW" sz="1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𝑐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kumimoji="0" lang="en-US" altLang="zh-TW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kumimoji="0" lang="en-US" altLang="zh-TW" sz="1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0" lang="en-US" altLang="zh-TW" sz="1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kumimoji="0" lang="en-US" altLang="zh-TW" sz="1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kumimoji="0" lang="en-US" altLang="zh-TW" sz="1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highlight>
                                              <a:srgbClr val="FFFF00"/>
                                            </a:highlight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US" altLang="zh-TW" sz="1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highlight>
                                              <a:srgbClr val="FFFF00"/>
                                            </a:highlight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𝛿</m:t>
                                        </m:r>
                                      </m:e>
                                      <m:sup>
                                        <m:r>
                                          <a:rPr kumimoji="0" lang="en-US" altLang="zh-TW" sz="1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highlight>
                                              <a:srgbClr val="FFFF00"/>
                                            </a:highlight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2          </m:t>
                                        </m:r>
                                      </m:sup>
                                    </m:sSup>
                                    <m:r>
                                      <a:rPr kumimoji="0" lang="en-US" altLang="zh-TW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, </m:t>
                                    </m:r>
                                    <m:r>
                                      <a:rPr kumimoji="0" lang="en-US" altLang="zh-TW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𝑖𝑓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kumimoji="0" lang="en-US" altLang="zh-TW" sz="1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kumimoji="0" lang="en-US" altLang="zh-TW" sz="1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kumimoji="0" lang="en-US" altLang="zh-TW" sz="1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kumimoji="0" lang="en-US" altLang="zh-TW" sz="1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𝑐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kumimoji="0" lang="en-US" altLang="zh-TW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&gt;</m:t>
                                    </m:r>
                                    <m:r>
                                      <a:rPr kumimoji="0" lang="zh-TW" altLang="en-US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highlight>
                                          <a:srgbClr val="FFFF00"/>
                                        </a:highlight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𝛿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nary>
                    </m:oMath>
                  </m:oMathPara>
                </a14:m>
                <a:endParaRPr kumimoji="0" lang="zh-TW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軟正黑體" panose="020B0604030504040204" pitchFamily="34" charset="-120"/>
                  <a:cs typeface="+mn-cs"/>
                </a:endParaRPr>
              </a:p>
            </p:txBody>
          </p:sp>
        </mc:Choice>
        <mc:Fallback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18749DC4-45F5-41F8-957E-00315531A2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9564" y="5634269"/>
                <a:ext cx="4773807" cy="8900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圓角矩形 5">
            <a:extLst>
              <a:ext uri="{FF2B5EF4-FFF2-40B4-BE49-F238E27FC236}">
                <a16:creationId xmlns:a16="http://schemas.microsoft.com/office/drawing/2014/main" id="{E8B537F5-240C-4AC5-8041-EA88C31AD936}"/>
              </a:ext>
            </a:extLst>
          </p:cNvPr>
          <p:cNvSpPr/>
          <p:nvPr/>
        </p:nvSpPr>
        <p:spPr>
          <a:xfrm>
            <a:off x="9622370" y="2951200"/>
            <a:ext cx="2362473" cy="1700161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92075" marR="0" lvl="0" indent="-92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+mn-cs"/>
              </a:rPr>
              <a:t>p is the number of hidden nodes or the probability</a:t>
            </a:r>
            <a:r>
              <a:rPr kumimoji="0" lang="zh-TW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+mn-cs"/>
              </a:rPr>
              <a:t>  </a:t>
            </a:r>
            <a:r>
              <a:rPr kumimoji="0" lang="en-US" altLang="zh-TW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+mn-cs"/>
              </a:rPr>
              <a:t>of dropout?</a:t>
            </a:r>
          </a:p>
          <a:p>
            <a:pPr marL="92075" marR="0" lvl="0" indent="-92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+mn-cs"/>
              </a:rPr>
              <a:t>2n?</a:t>
            </a:r>
          </a:p>
          <a:p>
            <a:pPr marL="92075" marR="0" lvl="0" indent="-92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+mn-cs"/>
              </a:rPr>
              <a:t>m is the number of input nodes or ???</a:t>
            </a:r>
          </a:p>
          <a:p>
            <a:pPr marL="92075" marR="0" lvl="0" indent="-92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+mn-cs"/>
              </a:rPr>
              <a:t>How about n here?</a:t>
            </a: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007365AA-A638-4929-B094-B991072215F0}"/>
              </a:ext>
            </a:extLst>
          </p:cNvPr>
          <p:cNvCxnSpPr/>
          <p:nvPr/>
        </p:nvCxnSpPr>
        <p:spPr>
          <a:xfrm flipH="1">
            <a:off x="10732655" y="4702427"/>
            <a:ext cx="360218" cy="7723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圓角矩形 5">
                <a:extLst>
                  <a:ext uri="{FF2B5EF4-FFF2-40B4-BE49-F238E27FC236}">
                    <a16:creationId xmlns:a16="http://schemas.microsoft.com/office/drawing/2014/main" id="{37B3DAE9-4050-4872-9F21-A02CBEDBAF0F}"/>
                  </a:ext>
                </a:extLst>
              </p:cNvPr>
              <p:cNvSpPr/>
              <p:nvPr/>
            </p:nvSpPr>
            <p:spPr>
              <a:xfrm>
                <a:off x="1637340" y="5375021"/>
                <a:ext cx="882943" cy="199459"/>
              </a:xfrm>
              <a:prstGeom prst="roundRect">
                <a:avLst>
                  <a:gd name="adj" fmla="val 0"/>
                </a:avLst>
              </a:prstGeom>
              <a:solidFill>
                <a:srgbClr val="00B05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lang="zh-TW" alt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kumimoji="0" lang="en-US" altLang="zh-TW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/>
                    <a:cs typeface="+mn-cs"/>
                  </a:rPr>
                  <a:t> = ?</a:t>
                </a:r>
              </a:p>
            </p:txBody>
          </p:sp>
        </mc:Choice>
        <mc:Fallback>
          <p:sp>
            <p:nvSpPr>
              <p:cNvPr id="37" name="圓角矩形 5">
                <a:extLst>
                  <a:ext uri="{FF2B5EF4-FFF2-40B4-BE49-F238E27FC236}">
                    <a16:creationId xmlns:a16="http://schemas.microsoft.com/office/drawing/2014/main" id="{37B3DAE9-4050-4872-9F21-A02CBEDBAF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340" y="5375021"/>
                <a:ext cx="882943" cy="199459"/>
              </a:xfrm>
              <a:prstGeom prst="roundRect">
                <a:avLst>
                  <a:gd name="adj" fmla="val 0"/>
                </a:avLst>
              </a:prstGeom>
              <a:blipFill>
                <a:blip r:embed="rId6"/>
                <a:stretch>
                  <a:fillRect t="-29412" b="-55882"/>
                </a:stretch>
              </a:blip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8179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dirty="0"/>
              <a:t>debug the code of new algorithm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1417640"/>
            <a:ext cx="11100619" cy="5165721"/>
          </a:xfrm>
        </p:spPr>
        <p:txBody>
          <a:bodyPr/>
          <a:lstStyle/>
          <a:p>
            <a:r>
              <a:rPr lang="en-US" altLang="zh-TW" sz="2800" dirty="0">
                <a:solidFill>
                  <a:srgbClr val="FF0000"/>
                </a:solidFill>
                <a:sym typeface="Wingdings" panose="05000000000000000000" pitchFamily="2" charset="2"/>
              </a:rPr>
              <a:t>Cannot validate </a:t>
            </a:r>
            <a:r>
              <a:rPr lang="en-US" altLang="zh-TW" sz="2800" dirty="0">
                <a:sym typeface="Wingdings" panose="05000000000000000000" pitchFamily="2" charset="2"/>
              </a:rPr>
              <a:t>any learning algorithm through the </a:t>
            </a:r>
            <a:r>
              <a:rPr lang="en-US" altLang="zh-TW" sz="2800" b="1" dirty="0">
                <a:sym typeface="Wingdings" panose="05000000000000000000" pitchFamily="2" charset="2"/>
              </a:rPr>
              <a:t>mathematical proof</a:t>
            </a:r>
            <a:r>
              <a:rPr lang="en-US" altLang="zh-TW" sz="2800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zh-TW" sz="2800" dirty="0">
                <a:solidFill>
                  <a:srgbClr val="FF0000"/>
                </a:solidFill>
                <a:sym typeface="Wingdings" panose="05000000000000000000" pitchFamily="2" charset="2"/>
              </a:rPr>
              <a:t>Code </a:t>
            </a:r>
            <a:r>
              <a:rPr lang="en-US" altLang="zh-TW" sz="2800" dirty="0">
                <a:sym typeface="Wingdings" panose="05000000000000000000" pitchFamily="2" charset="2"/>
              </a:rPr>
              <a:t>the new algorithm </a:t>
            </a:r>
            <a:r>
              <a:rPr lang="en-US" altLang="zh-TW" sz="2800" dirty="0">
                <a:solidFill>
                  <a:srgbClr val="FF0000"/>
                </a:solidFill>
                <a:sym typeface="Wingdings" panose="05000000000000000000" pitchFamily="2" charset="2"/>
              </a:rPr>
              <a:t>first</a:t>
            </a:r>
            <a:r>
              <a:rPr lang="en-US" altLang="zh-TW" sz="2800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zh-TW" sz="2800" dirty="0">
                <a:sym typeface="Wingdings" panose="05000000000000000000" pitchFamily="2" charset="2"/>
              </a:rPr>
              <a:t>How can I do if the code is wrong or if the result of implementing the code is unsatisfied?   </a:t>
            </a:r>
            <a:r>
              <a:rPr lang="en-US" altLang="zh-TW" sz="2800" dirty="0">
                <a:solidFill>
                  <a:srgbClr val="FF0000"/>
                </a:solidFill>
                <a:sym typeface="Wingdings" panose="05000000000000000000" pitchFamily="2" charset="2"/>
              </a:rPr>
              <a:t>Debug! Debug! And Debug!</a:t>
            </a:r>
          </a:p>
          <a:p>
            <a:pPr marL="803275" indent="-803275">
              <a:buNone/>
            </a:pPr>
            <a:r>
              <a:rPr lang="en-US" altLang="zh-TW" sz="2800" dirty="0">
                <a:sym typeface="Wingdings" panose="05000000000000000000" pitchFamily="2" charset="2"/>
              </a:rPr>
              <a:t>First: Debug </a:t>
            </a:r>
            <a:r>
              <a:rPr lang="en-US" altLang="zh-TW" sz="2800" dirty="0">
                <a:solidFill>
                  <a:srgbClr val="FF0000"/>
                </a:solidFill>
                <a:sym typeface="Wingdings" panose="05000000000000000000" pitchFamily="2" charset="2"/>
              </a:rPr>
              <a:t>each block/module </a:t>
            </a:r>
            <a:r>
              <a:rPr lang="en-US" altLang="zh-TW" sz="2800" dirty="0">
                <a:sym typeface="Wingdings" panose="05000000000000000000" pitchFamily="2" charset="2"/>
              </a:rPr>
              <a:t>through </a:t>
            </a:r>
            <a:r>
              <a:rPr lang="en-US" altLang="zh-TW" sz="2800" dirty="0">
                <a:solidFill>
                  <a:srgbClr val="0070C0"/>
                </a:solidFill>
                <a:sym typeface="Wingdings" panose="05000000000000000000" pitchFamily="2" charset="2"/>
              </a:rPr>
              <a:t>printing out </a:t>
            </a:r>
            <a:r>
              <a:rPr lang="en-US" altLang="zh-TW" sz="2800" dirty="0">
                <a:sym typeface="Wingdings" panose="05000000000000000000" pitchFamily="2" charset="2"/>
              </a:rPr>
              <a:t>some information associated with the block/module.</a:t>
            </a:r>
          </a:p>
          <a:p>
            <a:pPr marL="1255713" indent="-1255713">
              <a:buNone/>
            </a:pPr>
            <a:r>
              <a:rPr lang="en-US" altLang="zh-TW" sz="2800" dirty="0">
                <a:sym typeface="Wingdings" panose="05000000000000000000" pitchFamily="2" charset="2"/>
              </a:rPr>
              <a:t>Second: Debug </a:t>
            </a:r>
            <a:r>
              <a:rPr lang="en-US" altLang="zh-TW" sz="2800" dirty="0">
                <a:solidFill>
                  <a:srgbClr val="FF0000"/>
                </a:solidFill>
                <a:sym typeface="Wingdings" panose="05000000000000000000" pitchFamily="2" charset="2"/>
              </a:rPr>
              <a:t>the consistency amongst several consecutive blocks </a:t>
            </a:r>
            <a:r>
              <a:rPr lang="en-US" altLang="zh-TW" sz="2800" dirty="0">
                <a:sym typeface="Wingdings" panose="05000000000000000000" pitchFamily="2" charset="2"/>
              </a:rPr>
              <a:t>through </a:t>
            </a:r>
            <a:r>
              <a:rPr lang="en-US" altLang="zh-TW" sz="2800" dirty="0">
                <a:solidFill>
                  <a:srgbClr val="0070C0"/>
                </a:solidFill>
                <a:sym typeface="Wingdings" panose="05000000000000000000" pitchFamily="2" charset="2"/>
              </a:rPr>
              <a:t>printing out </a:t>
            </a:r>
            <a:r>
              <a:rPr lang="en-US" altLang="zh-TW" sz="2800" dirty="0">
                <a:sym typeface="Wingdings" panose="05000000000000000000" pitchFamily="2" charset="2"/>
              </a:rPr>
              <a:t>some data flow between these consecutive blocks.</a:t>
            </a:r>
          </a:p>
          <a:p>
            <a:pPr marL="895350" indent="-895350">
              <a:buNone/>
            </a:pPr>
            <a:r>
              <a:rPr lang="en-US" altLang="zh-TW" sz="2800" dirty="0">
                <a:sym typeface="Wingdings" panose="05000000000000000000" pitchFamily="2" charset="2"/>
              </a:rPr>
              <a:t>Third: Debug </a:t>
            </a:r>
            <a:r>
              <a:rPr lang="en-US" altLang="zh-TW" sz="2800" dirty="0">
                <a:solidFill>
                  <a:srgbClr val="FF0000"/>
                </a:solidFill>
                <a:sym typeface="Wingdings" panose="05000000000000000000" pitchFamily="2" charset="2"/>
              </a:rPr>
              <a:t>the logic of the whole algorithm </a:t>
            </a:r>
            <a:r>
              <a:rPr lang="en-US" altLang="zh-TW" sz="2800" dirty="0">
                <a:sym typeface="Wingdings" panose="05000000000000000000" pitchFamily="2" charset="2"/>
              </a:rPr>
              <a:t>through </a:t>
            </a:r>
            <a:r>
              <a:rPr lang="en-US" altLang="zh-TW" sz="2800" dirty="0">
                <a:solidFill>
                  <a:srgbClr val="0070C0"/>
                </a:solidFill>
                <a:sym typeface="Wingdings" panose="05000000000000000000" pitchFamily="2" charset="2"/>
              </a:rPr>
              <a:t>printing out </a:t>
            </a:r>
            <a:r>
              <a:rPr lang="en-US" altLang="zh-TW" sz="2800" dirty="0">
                <a:sym typeface="Wingdings" panose="05000000000000000000" pitchFamily="2" charset="2"/>
              </a:rPr>
              <a:t>some results.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7A091-F146-430F-BA88-1B0CCFC6C729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 panose="02010600030101010101" pitchFamily="2" charset="-122"/>
              </a:rPr>
              <a:pPr>
                <a:defRPr/>
              </a:pPr>
              <a:t>7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641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dirty="0"/>
              <a:t>Fix the algorithm when you find the bug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1417640"/>
            <a:ext cx="11100619" cy="411300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800" dirty="0">
                <a:sym typeface="Wingdings" panose="05000000000000000000" pitchFamily="2" charset="2"/>
              </a:rPr>
              <a:t>Debug each block/module through printing out some information regarding it.   </a:t>
            </a:r>
            <a:r>
              <a:rPr lang="en-US" altLang="zh-TW" sz="2800" dirty="0">
                <a:solidFill>
                  <a:srgbClr val="FF0000"/>
                </a:solidFill>
                <a:sym typeface="Wingdings" panose="05000000000000000000" pitchFamily="2" charset="2"/>
              </a:rPr>
              <a:t>Fix the bugs </a:t>
            </a:r>
            <a:r>
              <a:rPr lang="en-US" altLang="zh-TW" sz="2800" dirty="0">
                <a:sym typeface="Wingdings" panose="05000000000000000000" pitchFamily="2" charset="2"/>
              </a:rPr>
              <a:t>of each block/module or </a:t>
            </a:r>
            <a:r>
              <a:rPr lang="en-US" altLang="zh-TW" sz="2800" dirty="0">
                <a:solidFill>
                  <a:srgbClr val="FF0000"/>
                </a:solidFill>
                <a:sym typeface="Wingdings" panose="05000000000000000000" pitchFamily="2" charset="2"/>
              </a:rPr>
              <a:t>replace</a:t>
            </a:r>
            <a:r>
              <a:rPr lang="en-US" altLang="zh-TW" sz="2800" dirty="0">
                <a:sym typeface="Wingdings" panose="05000000000000000000" pitchFamily="2" charset="2"/>
              </a:rPr>
              <a:t> it.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>
                <a:sym typeface="Wingdings" panose="05000000000000000000" pitchFamily="2" charset="2"/>
              </a:rPr>
              <a:t>Debug the consistency amongst several consecutive blocks through printing out some information regarding the data flow of these consecutive blocks.  </a:t>
            </a:r>
            <a:r>
              <a:rPr lang="en-US" altLang="zh-TW" sz="2800" dirty="0">
                <a:solidFill>
                  <a:srgbClr val="FF0000"/>
                </a:solidFill>
                <a:sym typeface="Wingdings" panose="05000000000000000000" pitchFamily="2" charset="2"/>
              </a:rPr>
              <a:t>Fix the inconsistency </a:t>
            </a:r>
            <a:r>
              <a:rPr lang="en-US" altLang="zh-TW" sz="2800" dirty="0">
                <a:sym typeface="Wingdings" panose="05000000000000000000" pitchFamily="2" charset="2"/>
              </a:rPr>
              <a:t>via fine-tuning some blocks or </a:t>
            </a:r>
            <a:r>
              <a:rPr lang="en-US" altLang="zh-TW" sz="2800" dirty="0">
                <a:solidFill>
                  <a:srgbClr val="FF0000"/>
                </a:solidFill>
                <a:sym typeface="Wingdings" panose="05000000000000000000" pitchFamily="2" charset="2"/>
              </a:rPr>
              <a:t>replacing</a:t>
            </a:r>
            <a:r>
              <a:rPr lang="en-US" altLang="zh-TW" sz="2800" dirty="0">
                <a:sym typeface="Wingdings" panose="05000000000000000000" pitchFamily="2" charset="2"/>
              </a:rPr>
              <a:t> them.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>
                <a:sym typeface="Wingdings" panose="05000000000000000000" pitchFamily="2" charset="2"/>
              </a:rPr>
              <a:t>Debug the logic of the whole algorithm through printing out some results.  </a:t>
            </a:r>
            <a:r>
              <a:rPr lang="en-US" altLang="zh-TW" sz="2800" dirty="0">
                <a:solidFill>
                  <a:srgbClr val="FF0000"/>
                </a:solidFill>
                <a:sym typeface="Wingdings" panose="05000000000000000000" pitchFamily="2" charset="2"/>
              </a:rPr>
              <a:t>Fix the logic </a:t>
            </a:r>
            <a:r>
              <a:rPr lang="en-US" altLang="zh-TW" sz="2800" dirty="0">
                <a:sym typeface="Wingdings" panose="05000000000000000000" pitchFamily="2" charset="2"/>
              </a:rPr>
              <a:t>via fine-tuning some blocks or </a:t>
            </a:r>
            <a:r>
              <a:rPr lang="en-US" altLang="zh-TW" sz="2800" dirty="0">
                <a:solidFill>
                  <a:srgbClr val="FF0000"/>
                </a:solidFill>
                <a:sym typeface="Wingdings" panose="05000000000000000000" pitchFamily="2" charset="2"/>
              </a:rPr>
              <a:t>replacing</a:t>
            </a:r>
            <a:r>
              <a:rPr lang="en-US" altLang="zh-TW" sz="2800" dirty="0">
                <a:sym typeface="Wingdings" panose="05000000000000000000" pitchFamily="2" charset="2"/>
              </a:rPr>
              <a:t> them.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7A091-F146-430F-BA88-1B0CCFC6C729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 panose="02010600030101010101" pitchFamily="2" charset="-122"/>
              </a:rPr>
              <a:pPr>
                <a:defRPr/>
              </a:pPr>
              <a:t>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DA93D75-7393-4E62-B5B6-58023751B6CE}"/>
              </a:ext>
            </a:extLst>
          </p:cNvPr>
          <p:cNvSpPr txBox="1"/>
          <p:nvPr/>
        </p:nvSpPr>
        <p:spPr>
          <a:xfrm>
            <a:off x="801329" y="5869135"/>
            <a:ext cx="8475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Debugging is a dirty and tedious work!</a:t>
            </a:r>
            <a:endParaRPr lang="zh-TW" altLang="en-US" sz="3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8774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FD334F-2EE1-4339-BFA4-77D314F24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20" y="404664"/>
            <a:ext cx="8712968" cy="1786210"/>
          </a:xfrm>
        </p:spPr>
        <p:txBody>
          <a:bodyPr/>
          <a:lstStyle/>
          <a:p>
            <a:pPr algn="l"/>
            <a:r>
              <a:rPr lang="en-US" altLang="zh-TW" sz="4000" dirty="0"/>
              <a:t>Developing a new learning algorithm is like playing with Lego – lots of (pre-built or self-built) modules</a:t>
            </a:r>
            <a:endParaRPr lang="zh-TW" altLang="en-US" sz="4000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F74D7BE5-3CB9-4A8F-815D-7882BE9F55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53" y="2132857"/>
            <a:ext cx="8040695" cy="4525963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7947F72-EE01-4752-98B9-41ABDD1CD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7A091-F146-430F-BA88-1B0CCFC6C729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 panose="02010600030101010101" pitchFamily="2" charset="-122"/>
              </a:rPr>
              <a:pPr>
                <a:defRPr/>
              </a:pPr>
              <a:t>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71279E6-C118-4315-BDDB-A21C637BAD09}"/>
              </a:ext>
            </a:extLst>
          </p:cNvPr>
          <p:cNvSpPr txBox="1"/>
          <p:nvPr/>
        </p:nvSpPr>
        <p:spPr>
          <a:xfrm>
            <a:off x="1574928" y="0"/>
            <a:ext cx="2232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prstClr val="black"/>
                </a:solidFill>
                <a:latin typeface="Calibri" panose="020F0502020204030204"/>
                <a:ea typeface="新細明體"/>
              </a:rPr>
              <a:t>Where we are now...</a:t>
            </a:r>
            <a:endParaRPr lang="zh-TW" altLang="en-US" dirty="0">
              <a:solidFill>
                <a:prstClr val="black"/>
              </a:solidFill>
              <a:latin typeface="Calibri" panose="020F0502020204030204"/>
              <a:ea typeface="新細明體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DAEEAFE-E1E0-49D0-87C9-5D14A4B1F3B8}"/>
              </a:ext>
            </a:extLst>
          </p:cNvPr>
          <p:cNvSpPr txBox="1"/>
          <p:nvPr/>
        </p:nvSpPr>
        <p:spPr>
          <a:xfrm>
            <a:off x="6593213" y="2132857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TW" altLang="en-US" sz="2400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不喜歡的</a:t>
            </a:r>
            <a:r>
              <a:rPr lang="en-US" altLang="zh-TW" sz="2400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pieces/blocks</a:t>
            </a:r>
            <a:r>
              <a:rPr lang="zh-TW" altLang="en-US" sz="2400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就修改或抽換它</a:t>
            </a:r>
          </a:p>
        </p:txBody>
      </p:sp>
    </p:spTree>
    <p:extLst>
      <p:ext uri="{BB962C8B-B14F-4D97-AF65-F5344CB8AC3E}">
        <p14:creationId xmlns:p14="http://schemas.microsoft.com/office/powerpoint/2010/main" val="620191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4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1729</Words>
  <Application>Microsoft Office PowerPoint</Application>
  <PresentationFormat>寬螢幕</PresentationFormat>
  <Paragraphs>180</Paragraphs>
  <Slides>15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7</vt:i4>
      </vt:variant>
      <vt:variant>
        <vt:lpstr>投影片標題</vt:lpstr>
      </vt:variant>
      <vt:variant>
        <vt:i4>15</vt:i4>
      </vt:variant>
    </vt:vector>
  </HeadingPairs>
  <TitlesOfParts>
    <vt:vector size="36" baseType="lpstr">
      <vt:lpstr>Poppins</vt:lpstr>
      <vt:lpstr>SimSun</vt:lpstr>
      <vt:lpstr>SimSun</vt:lpstr>
      <vt:lpstr>微软雅黑 Light</vt:lpstr>
      <vt:lpstr>Microsoft JhengHei</vt:lpstr>
      <vt:lpstr>Microsoft JhengHei</vt:lpstr>
      <vt:lpstr>新細明體</vt:lpstr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Office 佈景主題</vt:lpstr>
      <vt:lpstr>3_Office 佈景主題</vt:lpstr>
      <vt:lpstr>1_Office 主题</vt:lpstr>
      <vt:lpstr>1_Office 佈景主題</vt:lpstr>
      <vt:lpstr>2_Office 佈景主題</vt:lpstr>
      <vt:lpstr>Office Theme</vt:lpstr>
      <vt:lpstr>4_Office 佈景主題</vt:lpstr>
      <vt:lpstr>How to debug your own new learning algorithms</vt:lpstr>
      <vt:lpstr>New Learning algorithms for AI application problems</vt:lpstr>
      <vt:lpstr>PowerPoint 簡報</vt:lpstr>
      <vt:lpstr>The module list</vt:lpstr>
      <vt:lpstr>The proposed learning algorithm</vt:lpstr>
      <vt:lpstr>The matching module</vt:lpstr>
      <vt:lpstr>debug the code of new algorithm</vt:lpstr>
      <vt:lpstr>Fix the algorithm when you find the bug</vt:lpstr>
      <vt:lpstr>Developing a new learning algorithm is like playing with Lego – lots of (pre-built or self-built) modules</vt:lpstr>
      <vt:lpstr>Q&amp;A</vt:lpstr>
      <vt:lpstr>Q&amp;A</vt:lpstr>
      <vt:lpstr>The initializing module</vt:lpstr>
      <vt:lpstr>The learning goal of the nth stage : SeC</vt:lpstr>
      <vt:lpstr>The matching module</vt:lpstr>
      <vt:lpstr>Homework #8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verify the new learning algorithms</dc:title>
  <dc:creator>admin</dc:creator>
  <cp:lastModifiedBy>admin</cp:lastModifiedBy>
  <cp:revision>23</cp:revision>
  <dcterms:created xsi:type="dcterms:W3CDTF">2021-06-02T13:53:32Z</dcterms:created>
  <dcterms:modified xsi:type="dcterms:W3CDTF">2021-06-03T02:53:21Z</dcterms:modified>
</cp:coreProperties>
</file>