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5" r:id="rId4"/>
    <p:sldMasterId id="2147483698" r:id="rId5"/>
  </p:sldMasterIdLst>
  <p:notesMasterIdLst>
    <p:notesMasterId r:id="rId18"/>
  </p:notesMasterIdLst>
  <p:sldIdLst>
    <p:sldId id="256" r:id="rId6"/>
    <p:sldId id="263" r:id="rId7"/>
    <p:sldId id="267" r:id="rId8"/>
    <p:sldId id="258" r:id="rId9"/>
    <p:sldId id="265" r:id="rId10"/>
    <p:sldId id="264" r:id="rId11"/>
    <p:sldId id="268" r:id="rId12"/>
    <p:sldId id="262" r:id="rId13"/>
    <p:sldId id="266" r:id="rId14"/>
    <p:sldId id="259" r:id="rId15"/>
    <p:sldId id="260" r:id="rId16"/>
    <p:sldId id="26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 autoAdjust="0"/>
    <p:restoredTop sz="86952" autoAdjust="0"/>
  </p:normalViewPr>
  <p:slideViewPr>
    <p:cSldViewPr>
      <p:cViewPr varScale="1">
        <p:scale>
          <a:sx n="99" d="100"/>
          <a:sy n="99" d="100"/>
        </p:scale>
        <p:origin x="244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2EC1E-4AD8-43E0-8002-47C97DB58A1D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51587-D1EF-459A-BA9D-C2A5570A9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83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此處仍看不出來</a:t>
            </a:r>
            <a:r>
              <a:rPr lang="en-US" altLang="zh-TW" dirty="0"/>
              <a:t>tau</a:t>
            </a:r>
            <a:r>
              <a:rPr lang="zh-TW" altLang="en-US" dirty="0"/>
              <a:t>的意義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51587-D1EF-459A-BA9D-C2A5570A9FB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47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6D29-5A3A-4B17-8CAE-C89108F159B7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5BF9-EFAD-4BA7-9D3C-551645CAC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71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6D29-5A3A-4B17-8CAE-C89108F159B7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5BF9-EFAD-4BA7-9D3C-551645CAC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7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6D29-5A3A-4B17-8CAE-C89108F159B7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5BF9-EFAD-4BA7-9D3C-551645CAC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001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8E8-428C-4848-B0D7-9F9F6ED81BF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790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AAA4-AD51-4DEA-9B00-86D8B92AC00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757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0835-4E73-423C-B157-AC0E8E87E7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092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FF4-AB11-4719-9286-79C24B3DA97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4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5B88-19FB-4807-ADC5-0B8D23B9840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911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8AC-CCF4-4CD8-A65E-63BA68B42FF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76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3E91-A32F-4DAE-A8A7-3684015650F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96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D1AD-5365-4C8A-A857-0E4CA84914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3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6D29-5A3A-4B17-8CAE-C89108F159B7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5BF9-EFAD-4BA7-9D3C-551645CAC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766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132D-5106-4ED8-AA54-44113949F88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82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242E-DA44-4608-B451-DD59C7D0EA3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278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6EF-3EFE-442C-9845-7C09D81BFE8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9087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8E8-428C-4848-B0D7-9F9F6ED81BF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496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AAA4-AD51-4DEA-9B00-86D8B92AC00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540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0835-4E73-423C-B157-AC0E8E87E7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0943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FF4-AB11-4719-9286-79C24B3DA97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411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5B88-19FB-4807-ADC5-0B8D23B9840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107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8AC-CCF4-4CD8-A65E-63BA68B42FF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290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3E91-A32F-4DAE-A8A7-3684015650F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62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6D29-5A3A-4B17-8CAE-C89108F159B7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5BF9-EFAD-4BA7-9D3C-551645CAC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9534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D1AD-5365-4C8A-A857-0E4CA84914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820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132D-5106-4ED8-AA54-44113949F88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243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242E-DA44-4608-B451-DD59C7D0EA3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6693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6EF-3EFE-442C-9845-7C09D81BFE8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923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934997"/>
      </p:ext>
    </p:extLst>
  </p:cSld>
  <p:clrMapOvr>
    <a:masterClrMapping/>
  </p:clrMapOvr>
  <p:transition spd="slow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60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401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585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064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536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15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6D29-5A3A-4B17-8CAE-C89108F159B7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5BF9-EFAD-4BA7-9D3C-551645CAC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3461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20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3827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22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8604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513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7172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3288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0402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993306"/>
      </p:ext>
    </p:extLst>
  </p:cSld>
  <p:clrMapOvr>
    <a:masterClrMapping/>
  </p:clrMapOvr>
  <p:transition spd="slow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8E8-428C-4848-B0D7-9F9F6ED81BF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69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AAA4-AD51-4DEA-9B00-86D8B92AC00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8894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0835-4E73-423C-B157-AC0E8E87E7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39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6D29-5A3A-4B17-8CAE-C89108F159B7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5BF9-EFAD-4BA7-9D3C-551645CAC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5096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FF4-AB11-4719-9286-79C24B3DA97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1218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5B88-19FB-4807-ADC5-0B8D23B9840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6975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8AC-CCF4-4CD8-A65E-63BA68B42FF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0089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3E91-A32F-4DAE-A8A7-3684015650F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987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D1AD-5365-4C8A-A857-0E4CA84914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7749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132D-5106-4ED8-AA54-44113949F88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5544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242E-DA44-4608-B451-DD59C7D0EA3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5679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6EF-3EFE-442C-9845-7C09D81BFE8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4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6D29-5A3A-4B17-8CAE-C89108F159B7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5BF9-EFAD-4BA7-9D3C-551645CAC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05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6D29-5A3A-4B17-8CAE-C89108F159B7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5BF9-EFAD-4BA7-9D3C-551645CAC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51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6D29-5A3A-4B17-8CAE-C89108F159B7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5BF9-EFAD-4BA7-9D3C-551645CAC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08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6D29-5A3A-4B17-8CAE-C89108F159B7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5BF9-EFAD-4BA7-9D3C-551645CAC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91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26D29-5A3A-4B17-8CAE-C89108F159B7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5BF9-EFAD-4BA7-9D3C-551645CAC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85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9C5F9-D2A3-45A4-AC85-629AE1912FA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12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9C5F9-D2A3-45A4-AC85-629AE1912FA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4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9C5F9-D2A3-45A4-AC85-629AE1912FA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4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12.png"/><Relationship Id="rId3" Type="http://schemas.openxmlformats.org/officeDocument/2006/relationships/image" Target="../media/image202.png"/><Relationship Id="rId7" Type="http://schemas.openxmlformats.org/officeDocument/2006/relationships/image" Target="../media/image222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.png"/><Relationship Id="rId11" Type="http://schemas.openxmlformats.org/officeDocument/2006/relationships/image" Target="../media/image99.png"/><Relationship Id="rId5" Type="http://schemas.openxmlformats.org/officeDocument/2006/relationships/image" Target="../media/image1.png"/><Relationship Id="rId1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211.png"/><Relationship Id="rId9" Type="http://schemas.openxmlformats.org/officeDocument/2006/relationships/image" Target="../media/image4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60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8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0.png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9.png"/><Relationship Id="rId5" Type="http://schemas.openxmlformats.org/officeDocument/2006/relationships/image" Target="../media/image81.png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The list of cramming modules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934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4095" y="1988840"/>
            <a:ext cx="8972582" cy="8339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D3BA04-8C5C-43D8-9E6B-A6F33A41278B}"/>
              </a:ext>
            </a:extLst>
          </p:cNvPr>
          <p:cNvSpPr/>
          <p:nvPr/>
        </p:nvSpPr>
        <p:spPr>
          <a:xfrm>
            <a:off x="179512" y="3429000"/>
            <a:ext cx="8856984" cy="2927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9F38ED-F84A-4AC3-9FE2-51F2AFC2E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43" y="1916833"/>
            <a:ext cx="8926753" cy="1038666"/>
          </a:xfrm>
        </p:spPr>
        <p:txBody>
          <a:bodyPr>
            <a:normAutofit/>
          </a:bodyPr>
          <a:lstStyle/>
          <a:p>
            <a:pPr marL="457200" indent="-457200" hangingPunct="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the orientation algorithm to create an 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-vector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of length one such that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sz="24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i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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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i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-{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}.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648A0D0-D682-4464-B968-608292DA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an </a:t>
            </a:r>
            <a:r>
              <a:rPr lang="en-US" altLang="zh-TW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-vector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of length one such that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b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</a:t>
            </a:r>
            <a:r>
              <a:rPr lang="en-US" altLang="zh-TW" b="1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-x</a:t>
            </a:r>
            <a:r>
              <a:rPr lang="en-US" altLang="zh-TW" b="1" i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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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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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</a:t>
            </a:r>
            <a:r>
              <a:rPr lang="en-US" altLang="zh-TW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i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-{</a:t>
            </a:r>
            <a:r>
              <a:rPr lang="en-US" altLang="zh-TW" b="1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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b="1" dirty="0"/>
          </a:p>
        </p:txBody>
      </p:sp>
      <p:sp>
        <p:nvSpPr>
          <p:cNvPr id="32" name="投影片編號版面配置區 3">
            <a:extLst>
              <a:ext uri="{FF2B5EF4-FFF2-40B4-BE49-F238E27FC236}">
                <a16:creationId xmlns:a16="http://schemas.microsoft.com/office/drawing/2014/main" id="{1BA655FE-6209-46F2-9590-78CD95FEE7C4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D1679763-A7BC-4618-A9BE-EF3ECF70A9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512" y="2955498"/>
                <a:ext cx="8784976" cy="35754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60000"/>
                  </a:lnSpc>
                </a:pPr>
                <a:r>
                  <a:rPr lang="en-US" altLang="zh-TW" dirty="0">
                    <a:solidFill>
                      <a:prstClr val="black"/>
                    </a:solidFill>
                  </a:rPr>
                  <a:t>Assume </a:t>
                </a:r>
                <a:r>
                  <a:rPr lang="en-US" altLang="zh-TW" b="1" dirty="0">
                    <a:solidFill>
                      <a:prstClr val="black"/>
                    </a:solidFill>
                  </a:rPr>
                  <a:t>x</a:t>
                </a:r>
                <a:r>
                  <a:rPr lang="en-US" altLang="zh-TW" i="1" baseline="30000" dirty="0">
                    <a:solidFill>
                      <a:prstClr val="black"/>
                    </a:solidFill>
                  </a:rPr>
                  <a:t>i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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b="1" dirty="0" err="1">
                    <a:solidFill>
                      <a:prstClr val="black"/>
                    </a:solidFill>
                  </a:rPr>
                  <a:t>x</a:t>
                </a:r>
                <a:r>
                  <a:rPr lang="en-US" altLang="zh-TW" i="1" baseline="30000" dirty="0" err="1">
                    <a:solidFill>
                      <a:prstClr val="black"/>
                    </a:solidFill>
                  </a:rPr>
                  <a:t>j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when </a:t>
                </a:r>
                <a:r>
                  <a:rPr lang="en-US" altLang="zh-TW" i="1" dirty="0" err="1">
                    <a:solidFill>
                      <a:prstClr val="black"/>
                    </a:solidFill>
                  </a:rPr>
                  <a:t>i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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i="1" dirty="0">
                    <a:solidFill>
                      <a:prstClr val="black"/>
                    </a:solidFill>
                  </a:rPr>
                  <a:t>j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0" indent="0" algn="just" hangingPunct="0">
                  <a:lnSpc>
                    <a:spcPct val="160000"/>
                  </a:lnSpc>
                  <a:buFont typeface="Arial" panose="020B0604020202020204" pitchFamily="34" charset="0"/>
                  <a:buNone/>
                </a:pPr>
                <a:r>
                  <a:rPr lang="en-US" altLang="zh-TW" dirty="0">
                    <a:solidFill>
                      <a:prstClr val="black"/>
                    </a:solidFill>
                  </a:rPr>
                  <a:t>Step 1: Set </a:t>
                </a:r>
                <a:r>
                  <a:rPr lang="en-US" altLang="zh-TW" i="1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</a:t>
                </a:r>
                <a:r>
                  <a:rPr lang="en-US" altLang="zh-TW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= 1 and let </a:t>
                </a:r>
                <a:r>
                  <a:rPr lang="en-US" altLang="zh-TW" i="1" dirty="0">
                    <a:solidFill>
                      <a:prstClr val="black"/>
                    </a:solidFill>
                  </a:rPr>
                  <a:t>k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= 2.</a:t>
                </a:r>
                <a:endParaRPr lang="zh-TW" altLang="zh-TW" dirty="0">
                  <a:solidFill>
                    <a:prstClr val="black"/>
                  </a:solidFill>
                </a:endParaRPr>
              </a:p>
              <a:p>
                <a:pPr marL="534988" indent="-534988" algn="just" hangingPunct="0">
                  <a:lnSpc>
                    <a:spcPct val="160000"/>
                  </a:lnSpc>
                  <a:buNone/>
                </a:pPr>
                <a:r>
                  <a:rPr lang="en-US" altLang="zh-TW" dirty="0">
                    <a:solidFill>
                      <a:prstClr val="black"/>
                    </a:solidFill>
                  </a:rPr>
                  <a:t>Step 2: Let </a:t>
                </a:r>
                <a:r>
                  <a:rPr lang="en-US" altLang="zh-TW" b="1" dirty="0">
                    <a:solidFill>
                      <a:prstClr val="black"/>
                    </a:solidFill>
                  </a:rPr>
                  <a:t>C</a:t>
                </a:r>
                <a:r>
                  <a:rPr lang="en-US" altLang="zh-TW" i="1" baseline="-25000" dirty="0">
                    <a:solidFill>
                      <a:prstClr val="black"/>
                    </a:solidFill>
                  </a:rPr>
                  <a:t>k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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{</a:t>
                </a:r>
                <a:r>
                  <a:rPr lang="en-US" altLang="zh-TW" i="1" dirty="0">
                    <a:solidFill>
                      <a:prstClr val="black"/>
                    </a:solidFill>
                  </a:rPr>
                  <a:t>c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: </a:t>
                </a:r>
                <a:r>
                  <a:rPr lang="en-US" altLang="zh-TW" i="1" dirty="0">
                    <a:solidFill>
                      <a:prstClr val="black"/>
                    </a:solidFill>
                  </a:rPr>
                  <a:t>c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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-{</a:t>
                </a:r>
                <a:r>
                  <a:rPr lang="en-US" altLang="zh-TW" i="1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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}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zh-TW" alt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𝜅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i="1" dirty="0">
                    <a:solidFill>
                      <a:prstClr val="black"/>
                    </a:solidFill>
                  </a:rPr>
                  <a:t>j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= 1, …, </a:t>
                </a:r>
                <a:r>
                  <a:rPr lang="en-US" altLang="zh-TW" i="1" dirty="0">
                    <a:solidFill>
                      <a:prstClr val="black"/>
                    </a:solidFill>
                  </a:rPr>
                  <a:t>k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}. Considering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prstClr val="black"/>
                    </a:solidFill>
                  </a:rPr>
                  <a:t> as the unknown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prstClr val="black"/>
                    </a:solidFill>
                  </a:rPr>
                  <a:t>, </a:t>
                </a:r>
                <a:r>
                  <a:rPr lang="en-US" altLang="zh-TW" i="1" dirty="0">
                    <a:solidFill>
                      <a:prstClr val="black"/>
                    </a:solidFill>
                  </a:rPr>
                  <a:t>j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= 1, …, </a:t>
                </a:r>
                <a:r>
                  <a:rPr lang="en-US" altLang="zh-TW" i="1" dirty="0">
                    <a:solidFill>
                      <a:prstClr val="black"/>
                    </a:solidFill>
                  </a:rPr>
                  <a:t>k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-1, as previously determined,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prstClr val="black"/>
                    </a:solidFill>
                  </a:rPr>
                  <a:t> = the smallest integer that is greater than or equal to 1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TW">
                            <a:solidFill>
                              <a:prstClr val="black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zh-TW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TW" i="1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𝑐</m:t>
                        </m:r>
                      </m:sup>
                    </m:sSubSup>
                    <m:r>
                      <a:rPr lang="zh-TW" altLang="en-US" i="1">
                        <a:solidFill>
                          <a:prstClr val="black"/>
                        </a:solidFill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zh-TW" alt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𝜅</m:t>
                        </m:r>
                      </m:sup>
                    </m:sSubSup>
                    <m:r>
                      <a:rPr lang="en-US" altLang="zh-TW" i="1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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0 </a:t>
                </a:r>
                <a:r>
                  <a:rPr lang="en-US" altLang="zh-TW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c </a:t>
                </a:r>
                <a:r>
                  <a:rPr lang="en-US" altLang="zh-TW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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-{</a:t>
                </a:r>
                <a:r>
                  <a:rPr lang="en-US" altLang="zh-TW" i="1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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}-</a:t>
                </a:r>
                <a:r>
                  <a:rPr lang="en-US" altLang="zh-TW" b="1" dirty="0">
                    <a:solidFill>
                      <a:prstClr val="black"/>
                    </a:solidFill>
                  </a:rPr>
                  <a:t>C</a:t>
                </a:r>
                <a:r>
                  <a:rPr lang="en-US" altLang="zh-TW" i="1" baseline="-25000" dirty="0">
                    <a:solidFill>
                      <a:prstClr val="black"/>
                    </a:solidFill>
                  </a:rPr>
                  <a:t>k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.</a:t>
                </a:r>
                <a:endParaRPr lang="zh-TW" altLang="zh-TW" dirty="0">
                  <a:solidFill>
                    <a:prstClr val="black"/>
                  </a:solidFill>
                </a:endParaRPr>
              </a:p>
              <a:p>
                <a:pPr marL="0" indent="0" algn="just" hangingPunct="0">
                  <a:lnSpc>
                    <a:spcPct val="160000"/>
                  </a:lnSpc>
                  <a:buFont typeface="Arial" panose="020B0604020202020204" pitchFamily="34" charset="0"/>
                  <a:buNone/>
                </a:pPr>
                <a:r>
                  <a:rPr lang="en-US" altLang="zh-TW" dirty="0">
                    <a:solidFill>
                      <a:prstClr val="black"/>
                    </a:solidFill>
                  </a:rPr>
                  <a:t>Step 3: </a:t>
                </a:r>
                <a:r>
                  <a:rPr lang="en-US" altLang="zh-TW" i="1" dirty="0">
                    <a:solidFill>
                      <a:prstClr val="black"/>
                    </a:solidFill>
                  </a:rPr>
                  <a:t>k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+1 </a:t>
                </a:r>
                <a:r>
                  <a:rPr lang="en-US" altLang="zh-TW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i="1" dirty="0">
                    <a:solidFill>
                      <a:prstClr val="black"/>
                    </a:solidFill>
                  </a:rPr>
                  <a:t>k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. If </a:t>
                </a:r>
                <a:r>
                  <a:rPr lang="en-US" altLang="zh-TW" i="1" dirty="0">
                    <a:solidFill>
                      <a:prstClr val="black"/>
                    </a:solidFill>
                  </a:rPr>
                  <a:t>k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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i="1" dirty="0">
                    <a:solidFill>
                      <a:prstClr val="black"/>
                    </a:solidFill>
                  </a:rPr>
                  <a:t>m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, go to Step 2.</a:t>
                </a:r>
                <a:endParaRPr lang="zh-TW" altLang="zh-TW" dirty="0">
                  <a:solidFill>
                    <a:prstClr val="black"/>
                  </a:solidFill>
                </a:endParaRPr>
              </a:p>
              <a:p>
                <a:pPr marL="0" indent="0" algn="just" hangingPunct="0">
                  <a:lnSpc>
                    <a:spcPct val="160000"/>
                  </a:lnSpc>
                  <a:buFont typeface="Arial" panose="020B0604020202020204" pitchFamily="34" charset="0"/>
                  <a:buNone/>
                </a:pPr>
                <a:r>
                  <a:rPr lang="en-US" altLang="zh-TW" dirty="0">
                    <a:solidFill>
                      <a:prstClr val="black"/>
                    </a:solidFill>
                  </a:rPr>
                  <a:t>Step 4: Set </a:t>
                </a:r>
                <a:r>
                  <a:rPr lang="en-US" altLang="zh-TW" i="1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</a:t>
                </a:r>
                <a:r>
                  <a:rPr lang="en-US" altLang="zh-TW" i="1" baseline="-25000" dirty="0">
                    <a:solidFill>
                      <a:prstClr val="black"/>
                    </a:solidFill>
                  </a:rPr>
                  <a:t>j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zh-TW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zh-TW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zh-TW" altLang="zh-TW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en-US" altLang="zh-TW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i="1" dirty="0">
                    <a:solidFill>
                      <a:prstClr val="black"/>
                    </a:solidFill>
                  </a:rPr>
                  <a:t>j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= 1, …, </a:t>
                </a:r>
                <a:r>
                  <a:rPr lang="en-US" altLang="zh-TW" i="1" dirty="0">
                    <a:solidFill>
                      <a:prstClr val="black"/>
                    </a:solidFill>
                  </a:rPr>
                  <a:t>m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and STOP.</a:t>
                </a:r>
                <a:endParaRPr lang="zh-TW" altLang="zh-TW" i="1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1679763-A7BC-4618-A9BE-EF3ECF70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955498"/>
                <a:ext cx="8784976" cy="3575423"/>
              </a:xfrm>
              <a:prstGeom prst="rect">
                <a:avLst/>
              </a:prstGeom>
              <a:blipFill rotWithShape="1">
                <a:blip r:embed="rId2"/>
                <a:stretch>
                  <a:fillRect l="-208" r="-277" b="-44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05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095" y="1988840"/>
            <a:ext cx="8972582" cy="8339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9F38ED-F84A-4AC3-9FE2-51F2AFC2E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43" y="1916832"/>
            <a:ext cx="8926753" cy="1152128"/>
          </a:xfrm>
        </p:spPr>
        <p:txBody>
          <a:bodyPr>
            <a:normAutofit/>
          </a:bodyPr>
          <a:lstStyle/>
          <a:p>
            <a:pPr marL="457200" indent="-457200" hangingPunct="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the random number method to create an 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-vector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of length one such that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sz="24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i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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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i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-{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}.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648A0D0-D682-4464-B968-608292DA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an </a:t>
            </a:r>
            <a:r>
              <a:rPr lang="en-US" altLang="zh-TW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-vector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of length one such that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b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</a:t>
            </a:r>
            <a:r>
              <a:rPr lang="en-US" altLang="zh-TW" b="1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-x</a:t>
            </a:r>
            <a:r>
              <a:rPr lang="en-US" altLang="zh-TW" b="1" i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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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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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</a:t>
            </a:r>
            <a:r>
              <a:rPr lang="en-US" altLang="zh-TW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i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-{</a:t>
            </a:r>
            <a:r>
              <a:rPr lang="en-US" altLang="zh-TW" b="1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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b="1" dirty="0"/>
          </a:p>
        </p:txBody>
      </p:sp>
      <p:sp>
        <p:nvSpPr>
          <p:cNvPr id="32" name="投影片編號版面配置區 3">
            <a:extLst>
              <a:ext uri="{FF2B5EF4-FFF2-40B4-BE49-F238E27FC236}">
                <a16:creationId xmlns:a16="http://schemas.microsoft.com/office/drawing/2014/main" id="{1BA655FE-6209-46F2-9590-78CD95FEE7C4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83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095" y="1988840"/>
            <a:ext cx="8972582" cy="17281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9F38ED-F84A-4AC3-9FE2-51F2AFC2E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43" y="1916832"/>
            <a:ext cx="8926753" cy="4320480"/>
          </a:xfrm>
        </p:spPr>
        <p:txBody>
          <a:bodyPr>
            <a:normAutofit/>
          </a:bodyPr>
          <a:lstStyle/>
          <a:p>
            <a:pPr marL="457200" indent="-457200" hangingPunct="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an 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-vector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of length one such that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sz="24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i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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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i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-{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}.</a:t>
            </a:r>
          </a:p>
          <a:p>
            <a:pPr marL="457200" indent="-457200" hangingPunct="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Pick up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a small number </a:t>
            </a:r>
            <a:r>
              <a:rPr lang="en-US" altLang="zh-TW" sz="2400" kern="100" dirty="0"/>
              <a:t>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 such that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kern="100" dirty="0"/>
              <a:t>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sz="24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i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))*(</a:t>
            </a:r>
            <a:r>
              <a:rPr lang="en-US" altLang="zh-TW" sz="2400" kern="100" dirty="0"/>
              <a:t>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sz="24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i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))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 Light" panose="020F0302020204030204" pitchFamily="34" charset="0"/>
              </a:rPr>
              <a:t> &lt; 0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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i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-{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 Light" panose="020F0302020204030204" pitchFamily="34" charset="0"/>
              </a:rPr>
              <a:t>.</a:t>
            </a:r>
          </a:p>
          <a:p>
            <a:pPr marL="360363" indent="-184150" hangingPunct="0">
              <a:lnSpc>
                <a:spcPct val="120000"/>
              </a:lnSpc>
              <a:spcBef>
                <a:spcPts val="0"/>
              </a:spcBef>
            </a:pPr>
            <a:endParaRPr lang="en-US" altLang="zh-TW" sz="2400" dirty="0"/>
          </a:p>
          <a:p>
            <a:pPr marL="360363" indent="-184150" hangingPunct="0">
              <a:lnSpc>
                <a:spcPct val="120000"/>
              </a:lnSpc>
              <a:spcBef>
                <a:spcPts val="0"/>
              </a:spcBef>
            </a:pPr>
            <a:r>
              <a:rPr lang="en-US" altLang="zh-TW" sz="2400" dirty="0"/>
              <a:t>Pick up a small number </a:t>
            </a:r>
            <a:r>
              <a:rPr lang="en-US" altLang="zh-TW" sz="2400" kern="100" dirty="0"/>
              <a:t>ζ</a:t>
            </a:r>
            <a:r>
              <a:rPr lang="en-US" altLang="zh-TW" sz="2400" dirty="0"/>
              <a:t> and then use the random number method to create an </a:t>
            </a:r>
            <a:r>
              <a:rPr lang="en-US" altLang="zh-TW" sz="2400" i="1" dirty="0"/>
              <a:t>m</a:t>
            </a:r>
            <a:r>
              <a:rPr lang="en-US" altLang="zh-TW" sz="2400" dirty="0"/>
              <a:t>-vector </a:t>
            </a:r>
            <a:r>
              <a:rPr lang="en-US" altLang="zh-TW" sz="2400" b="1" dirty="0">
                <a:sym typeface="Symbol" panose="05050102010706020507" pitchFamily="18" charset="2"/>
              </a:rPr>
              <a:t></a:t>
            </a:r>
            <a:r>
              <a:rPr lang="en-US" altLang="zh-TW" sz="2400" dirty="0"/>
              <a:t> of length one such that </a:t>
            </a:r>
            <a:r>
              <a:rPr lang="en-US" altLang="zh-TW" sz="2400" b="1" dirty="0">
                <a:sym typeface="Symbol" panose="05050102010706020507" pitchFamily="18" charset="2"/>
              </a:rPr>
              <a:t></a:t>
            </a:r>
            <a:r>
              <a:rPr lang="en-US" altLang="zh-TW" sz="2400" baseline="30000" dirty="0"/>
              <a:t>T</a:t>
            </a:r>
            <a:r>
              <a:rPr lang="en-US" altLang="zh-TW" sz="2400" dirty="0"/>
              <a:t>(</a:t>
            </a:r>
            <a:r>
              <a:rPr lang="en-US" altLang="zh-TW" sz="2400" b="1" dirty="0"/>
              <a:t>x</a:t>
            </a:r>
            <a:r>
              <a:rPr lang="en-US" altLang="zh-TW" sz="2400" i="1" baseline="30000" dirty="0"/>
              <a:t>c</a:t>
            </a:r>
            <a:r>
              <a:rPr lang="en-US" altLang="zh-TW" sz="2400" dirty="0"/>
              <a:t>-</a:t>
            </a:r>
            <a:r>
              <a:rPr lang="en-US" altLang="zh-TW" sz="2400" b="1" dirty="0"/>
              <a:t>x</a:t>
            </a:r>
            <a:r>
              <a:rPr lang="en-US" altLang="zh-TW" sz="2400" i="1" baseline="30000" dirty="0">
                <a:sym typeface="Symbol" panose="05050102010706020507" pitchFamily="18" charset="2"/>
              </a:rPr>
              <a:t></a:t>
            </a:r>
            <a:r>
              <a:rPr lang="en-US" altLang="zh-TW" sz="2400" dirty="0"/>
              <a:t>) </a:t>
            </a:r>
            <a:r>
              <a:rPr lang="en-US" altLang="zh-TW" sz="2400" dirty="0">
                <a:sym typeface="Symbol" panose="05050102010706020507" pitchFamily="18" charset="2"/>
              </a:rPr>
              <a:t></a:t>
            </a:r>
            <a:r>
              <a:rPr lang="en-US" altLang="zh-TW" sz="2400" dirty="0"/>
              <a:t> 0 </a:t>
            </a:r>
            <a:r>
              <a:rPr lang="en-US" altLang="zh-TW" sz="2400" dirty="0">
                <a:sym typeface="Symbol" panose="05050102010706020507" pitchFamily="18" charset="2"/>
              </a:rPr>
              <a:t></a:t>
            </a:r>
            <a:r>
              <a:rPr lang="en-US" altLang="zh-TW" sz="2400" dirty="0"/>
              <a:t> </a:t>
            </a:r>
            <a:r>
              <a:rPr lang="en-US" altLang="zh-TW" sz="2400" i="1" dirty="0"/>
              <a:t>c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anose="05050102010706020507" pitchFamily="18" charset="2"/>
              </a:rPr>
              <a:t></a:t>
            </a:r>
            <a:r>
              <a:rPr lang="en-US" altLang="zh-TW" sz="2400" dirty="0"/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/>
              <a:t>-{</a:t>
            </a:r>
            <a:r>
              <a:rPr lang="en-US" altLang="zh-TW" sz="2400" i="1" dirty="0">
                <a:sym typeface="Symbol"/>
              </a:rPr>
              <a:t></a:t>
            </a:r>
            <a:r>
              <a:rPr lang="en-US" altLang="zh-TW" sz="2400" dirty="0"/>
              <a:t>} AND (</a:t>
            </a:r>
            <a:r>
              <a:rPr lang="en-US" altLang="zh-TW" sz="2400" kern="100" dirty="0"/>
              <a:t>ζ</a:t>
            </a:r>
            <a:r>
              <a:rPr lang="en-US" altLang="zh-TW" sz="2400" dirty="0"/>
              <a:t>+</a:t>
            </a:r>
            <a:r>
              <a:rPr lang="en-US" altLang="zh-TW" sz="2400" b="1" dirty="0">
                <a:sym typeface="Symbol" panose="05050102010706020507" pitchFamily="18" charset="2"/>
              </a:rPr>
              <a:t></a:t>
            </a:r>
            <a:r>
              <a:rPr lang="en-US" altLang="zh-TW" sz="2400" baseline="30000" dirty="0"/>
              <a:t>T</a:t>
            </a:r>
            <a:r>
              <a:rPr lang="en-US" altLang="zh-TW" sz="2400" dirty="0"/>
              <a:t>(</a:t>
            </a:r>
            <a:r>
              <a:rPr lang="en-US" altLang="zh-TW" sz="2400" b="1" dirty="0"/>
              <a:t>x</a:t>
            </a:r>
            <a:r>
              <a:rPr lang="en-US" altLang="zh-TW" sz="2400" i="1" baseline="30000" dirty="0"/>
              <a:t>c</a:t>
            </a:r>
            <a:r>
              <a:rPr lang="en-US" altLang="zh-TW" sz="2400" dirty="0"/>
              <a:t>-</a:t>
            </a:r>
            <a:r>
              <a:rPr lang="en-US" altLang="zh-TW" sz="2400" b="1" dirty="0"/>
              <a:t>x</a:t>
            </a:r>
            <a:r>
              <a:rPr lang="en-US" altLang="zh-TW" sz="2400" i="1" baseline="30000" dirty="0">
                <a:sym typeface="Symbol" panose="05050102010706020507" pitchFamily="18" charset="2"/>
              </a:rPr>
              <a:t></a:t>
            </a:r>
            <a:r>
              <a:rPr lang="en-US" altLang="zh-TW" sz="2400" dirty="0"/>
              <a:t>))*(</a:t>
            </a:r>
            <a:r>
              <a:rPr lang="en-US" altLang="zh-TW" sz="2400" kern="100" dirty="0"/>
              <a:t>ζ</a:t>
            </a:r>
            <a:r>
              <a:rPr lang="en-US" altLang="zh-TW" sz="2400" dirty="0"/>
              <a:t>-</a:t>
            </a:r>
            <a:r>
              <a:rPr lang="en-US" altLang="zh-TW" sz="2400" b="1" dirty="0">
                <a:sym typeface="Symbol" panose="05050102010706020507" pitchFamily="18" charset="2"/>
              </a:rPr>
              <a:t></a:t>
            </a:r>
            <a:r>
              <a:rPr lang="en-US" altLang="zh-TW" sz="2400" baseline="30000" dirty="0"/>
              <a:t>T</a:t>
            </a:r>
            <a:r>
              <a:rPr lang="en-US" altLang="zh-TW" sz="2400" dirty="0"/>
              <a:t>(</a:t>
            </a:r>
            <a:r>
              <a:rPr lang="en-US" altLang="zh-TW" sz="2400" b="1" dirty="0"/>
              <a:t>x</a:t>
            </a:r>
            <a:r>
              <a:rPr lang="en-US" altLang="zh-TW" sz="2400" i="1" baseline="30000" dirty="0"/>
              <a:t>c</a:t>
            </a:r>
            <a:r>
              <a:rPr lang="en-US" altLang="zh-TW" sz="2400" dirty="0"/>
              <a:t>-</a:t>
            </a:r>
            <a:r>
              <a:rPr lang="en-US" altLang="zh-TW" sz="2400" b="1" dirty="0"/>
              <a:t>x</a:t>
            </a:r>
            <a:r>
              <a:rPr lang="en-US" altLang="zh-TW" sz="2400" i="1" baseline="30000" dirty="0">
                <a:sym typeface="Symbol" panose="05050102010706020507" pitchFamily="18" charset="2"/>
              </a:rPr>
              <a:t></a:t>
            </a:r>
            <a:r>
              <a:rPr lang="en-US" altLang="zh-TW" sz="2400" dirty="0"/>
              <a:t>))</a:t>
            </a:r>
            <a:r>
              <a:rPr lang="en-US" altLang="zh-TW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&lt; 0 </a:t>
            </a:r>
            <a:r>
              <a:rPr lang="en-US" altLang="zh-TW" sz="2400" dirty="0">
                <a:sym typeface="Symbol" panose="05050102010706020507" pitchFamily="18" charset="2"/>
              </a:rPr>
              <a:t></a:t>
            </a:r>
            <a:r>
              <a:rPr lang="en-US" altLang="zh-TW" sz="2400" dirty="0"/>
              <a:t> </a:t>
            </a:r>
            <a:r>
              <a:rPr lang="en-US" altLang="zh-TW" sz="2400" i="1" dirty="0"/>
              <a:t>c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anose="05050102010706020507" pitchFamily="18" charset="2"/>
              </a:rPr>
              <a:t></a:t>
            </a:r>
            <a:r>
              <a:rPr lang="en-US" altLang="zh-TW" sz="2400" dirty="0"/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/>
              <a:t>-{</a:t>
            </a:r>
            <a:r>
              <a:rPr lang="en-US" altLang="zh-TW" sz="2400" i="1" dirty="0">
                <a:sym typeface="Symbol"/>
              </a:rPr>
              <a:t></a:t>
            </a:r>
            <a:r>
              <a:rPr lang="en-US" altLang="zh-TW" sz="2400" dirty="0"/>
              <a:t>}.</a:t>
            </a:r>
          </a:p>
        </p:txBody>
      </p:sp>
      <p:sp>
        <p:nvSpPr>
          <p:cNvPr id="32" name="投影片編號版面配置區 3">
            <a:extLst>
              <a:ext uri="{FF2B5EF4-FFF2-40B4-BE49-F238E27FC236}">
                <a16:creationId xmlns:a16="http://schemas.microsoft.com/office/drawing/2014/main" id="{1BA655FE-6209-46F2-9590-78CD95FEE7C4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648A0D0-D682-4464-B968-608292DADEB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an </a:t>
            </a:r>
            <a:r>
              <a:rPr lang="en-US" altLang="zh-TW" sz="40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-vector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of length one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Pick up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a small number </a:t>
            </a:r>
            <a:r>
              <a:rPr lang="en-US" altLang="zh-TW" sz="4000" b="1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ζ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9680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4095" y="1844823"/>
            <a:ext cx="8972582" cy="192532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140E4D-18A3-45BB-9559-F7B737ED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648A0D0-D682-4464-B968-608292DA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cramming module</a:t>
            </a:r>
            <a:b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(bi-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sbo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7CB92F-D066-4731-B5D3-0B2413C93A7F}"/>
                  </a:ext>
                </a:extLst>
              </p:cNvPr>
              <p:cNvSpPr/>
              <p:nvPr/>
            </p:nvSpPr>
            <p:spPr>
              <a:xfrm>
                <a:off x="5194962" y="5619134"/>
                <a:ext cx="1323433" cy="487824"/>
              </a:xfrm>
              <a:prstGeom prst="rect">
                <a:avLst/>
              </a:prstGeom>
            </p:spPr>
            <p:txBody>
              <a:bodyPr wrap="square" lIns="91438" tIns="45719" rIns="91438" bIns="45719"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𝑝𝑗</m:t>
                        </m:r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zh-TW" alt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𝑗</m:t>
                    </m:r>
                  </m:oMath>
                </a14:m>
                <a:endParaRPr lang="en-US" altLang="zh-TW" sz="16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7CB92F-D066-4731-B5D3-0B2413C93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962" y="5619134"/>
                <a:ext cx="1323433" cy="487824"/>
              </a:xfrm>
              <a:prstGeom prst="rect">
                <a:avLst/>
              </a:prstGeom>
              <a:blipFill>
                <a:blip r:embed="rId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群組 39">
            <a:extLst>
              <a:ext uri="{FF2B5EF4-FFF2-40B4-BE49-F238E27FC236}">
                <a16:creationId xmlns:a16="http://schemas.microsoft.com/office/drawing/2014/main" id="{D3F5E223-3A7E-46B2-86E9-06C0B8646867}"/>
              </a:ext>
            </a:extLst>
          </p:cNvPr>
          <p:cNvGrpSpPr/>
          <p:nvPr/>
        </p:nvGrpSpPr>
        <p:grpSpPr>
          <a:xfrm>
            <a:off x="2528696" y="3953324"/>
            <a:ext cx="2369998" cy="2664475"/>
            <a:chOff x="880463" y="1921546"/>
            <a:chExt cx="3454926" cy="309765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1EECBE7B-5CD2-47CB-825C-6D736A54D937}"/>
                </a:ext>
              </a:extLst>
            </p:cNvPr>
            <p:cNvGrpSpPr/>
            <p:nvPr/>
          </p:nvGrpSpPr>
          <p:grpSpPr>
            <a:xfrm>
              <a:off x="880463" y="1921546"/>
              <a:ext cx="3454926" cy="3097650"/>
              <a:chOff x="1097280" y="2109913"/>
              <a:chExt cx="3454926" cy="3097650"/>
            </a:xfrm>
          </p:grpSpPr>
          <p:sp>
            <p:nvSpPr>
              <p:cNvPr id="43" name="橢圓 42">
                <a:extLst>
                  <a:ext uri="{FF2B5EF4-FFF2-40B4-BE49-F238E27FC236}">
                    <a16:creationId xmlns:a16="http://schemas.microsoft.com/office/drawing/2014/main" id="{242D6AD6-3E0D-4374-B0F0-1C82431CB1FF}"/>
                  </a:ext>
                </a:extLst>
              </p:cNvPr>
              <p:cNvSpPr/>
              <p:nvPr/>
            </p:nvSpPr>
            <p:spPr>
              <a:xfrm>
                <a:off x="1097280" y="4613674"/>
                <a:ext cx="593889" cy="5938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B4261CA2-72BE-4E1A-A931-304B8977FB5E}"/>
                  </a:ext>
                </a:extLst>
              </p:cNvPr>
              <p:cNvSpPr/>
              <p:nvPr/>
            </p:nvSpPr>
            <p:spPr>
              <a:xfrm>
                <a:off x="1912699" y="4613674"/>
                <a:ext cx="593889" cy="5938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470D9359-C557-461B-92C5-D09674928B5B}"/>
                  </a:ext>
                </a:extLst>
              </p:cNvPr>
              <p:cNvSpPr/>
              <p:nvPr/>
            </p:nvSpPr>
            <p:spPr>
              <a:xfrm>
                <a:off x="3958317" y="4613674"/>
                <a:ext cx="593889" cy="5938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i="1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</a:t>
                </a:r>
                <a:endParaRPr lang="zh-TW" altLang="en-US" i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4538EAF6-E327-4344-AA8F-73673BAA4C36}"/>
                  </a:ext>
                </a:extLst>
              </p:cNvPr>
              <p:cNvSpPr txBox="1"/>
              <p:nvPr/>
            </p:nvSpPr>
            <p:spPr>
              <a:xfrm>
                <a:off x="2938333" y="4725952"/>
                <a:ext cx="1035678" cy="429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…… </a:t>
                </a:r>
                <a:endParaRPr lang="zh-TW" altLang="en-US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66BF614C-EDD3-48DF-BB9D-EDC131049254}"/>
                  </a:ext>
                </a:extLst>
              </p:cNvPr>
              <p:cNvSpPr/>
              <p:nvPr/>
            </p:nvSpPr>
            <p:spPr>
              <a:xfrm>
                <a:off x="1394224" y="3374048"/>
                <a:ext cx="593889" cy="5938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CF53AA3F-7E10-4EA3-BFEE-2C494EF4885D}"/>
                  </a:ext>
                </a:extLst>
              </p:cNvPr>
              <p:cNvSpPr/>
              <p:nvPr/>
            </p:nvSpPr>
            <p:spPr>
              <a:xfrm>
                <a:off x="2149940" y="3374048"/>
                <a:ext cx="593889" cy="5938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45804697-5765-438E-9DFA-C7BC728D66FB}"/>
                  </a:ext>
                </a:extLst>
              </p:cNvPr>
              <p:cNvSpPr/>
              <p:nvPr/>
            </p:nvSpPr>
            <p:spPr>
              <a:xfrm>
                <a:off x="2905656" y="3374048"/>
                <a:ext cx="593889" cy="5938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3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9C521799-492F-4B91-A7D6-2C38A5DBAF05}"/>
                  </a:ext>
                </a:extLst>
              </p:cNvPr>
              <p:cNvSpPr/>
              <p:nvPr/>
            </p:nvSpPr>
            <p:spPr>
              <a:xfrm>
                <a:off x="3915896" y="3374048"/>
                <a:ext cx="593889" cy="593889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i="1" dirty="0">
                    <a:solidFill>
                      <a:prstClr val="black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p</a:t>
                </a:r>
                <a:endParaRPr lang="zh-TW" altLang="en-US" sz="2000" i="1" dirty="0">
                  <a:solidFill>
                    <a:prstClr val="black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p:cxnSp>
            <p:nvCxnSpPr>
              <p:cNvPr id="51" name="直線單箭頭接點 12">
                <a:extLst>
                  <a:ext uri="{FF2B5EF4-FFF2-40B4-BE49-F238E27FC236}">
                    <a16:creationId xmlns:a16="http://schemas.microsoft.com/office/drawing/2014/main" id="{CFAC50DB-0CA4-4F12-A8F1-91FF718BE88B}"/>
                  </a:ext>
                </a:extLst>
              </p:cNvPr>
              <p:cNvCxnSpPr>
                <a:stCxn id="43" idx="0"/>
                <a:endCxn id="47" idx="4"/>
              </p:cNvCxnSpPr>
              <p:nvPr/>
            </p:nvCxnSpPr>
            <p:spPr>
              <a:xfrm flipV="1">
                <a:off x="1394225" y="3967937"/>
                <a:ext cx="296944" cy="64573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13">
                <a:extLst>
                  <a:ext uri="{FF2B5EF4-FFF2-40B4-BE49-F238E27FC236}">
                    <a16:creationId xmlns:a16="http://schemas.microsoft.com/office/drawing/2014/main" id="{F4E5BD3F-02A4-43E1-B150-0F74AEFBE245}"/>
                  </a:ext>
                </a:extLst>
              </p:cNvPr>
              <p:cNvCxnSpPr>
                <a:stCxn id="43" idx="0"/>
                <a:endCxn id="48" idx="4"/>
              </p:cNvCxnSpPr>
              <p:nvPr/>
            </p:nvCxnSpPr>
            <p:spPr>
              <a:xfrm flipV="1">
                <a:off x="1394225" y="3967937"/>
                <a:ext cx="1052660" cy="64573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線單箭頭接點 14">
                <a:extLst>
                  <a:ext uri="{FF2B5EF4-FFF2-40B4-BE49-F238E27FC236}">
                    <a16:creationId xmlns:a16="http://schemas.microsoft.com/office/drawing/2014/main" id="{29A37B40-30CA-4714-899A-72FBD0BEA7C3}"/>
                  </a:ext>
                </a:extLst>
              </p:cNvPr>
              <p:cNvCxnSpPr>
                <a:stCxn id="43" idx="0"/>
                <a:endCxn id="49" idx="4"/>
              </p:cNvCxnSpPr>
              <p:nvPr/>
            </p:nvCxnSpPr>
            <p:spPr>
              <a:xfrm flipV="1">
                <a:off x="1394225" y="3967937"/>
                <a:ext cx="1808376" cy="64573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單箭頭接點 15">
                <a:extLst>
                  <a:ext uri="{FF2B5EF4-FFF2-40B4-BE49-F238E27FC236}">
                    <a16:creationId xmlns:a16="http://schemas.microsoft.com/office/drawing/2014/main" id="{C678119D-D084-4211-8BFF-E9158B7FC217}"/>
                  </a:ext>
                </a:extLst>
              </p:cNvPr>
              <p:cNvCxnSpPr>
                <a:stCxn id="43" idx="0"/>
                <a:endCxn id="50" idx="4"/>
              </p:cNvCxnSpPr>
              <p:nvPr/>
            </p:nvCxnSpPr>
            <p:spPr>
              <a:xfrm flipV="1">
                <a:off x="1394225" y="3967937"/>
                <a:ext cx="2818616" cy="6457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單箭頭接點 16">
                <a:extLst>
                  <a:ext uri="{FF2B5EF4-FFF2-40B4-BE49-F238E27FC236}">
                    <a16:creationId xmlns:a16="http://schemas.microsoft.com/office/drawing/2014/main" id="{C6D5D499-22BD-43A0-8FED-A122A7C7D518}"/>
                  </a:ext>
                </a:extLst>
              </p:cNvPr>
              <p:cNvCxnSpPr/>
              <p:nvPr/>
            </p:nvCxnSpPr>
            <p:spPr>
              <a:xfrm flipH="1" flipV="1">
                <a:off x="1691166" y="3967937"/>
                <a:ext cx="526332" cy="64573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單箭頭接點 17">
                <a:extLst>
                  <a:ext uri="{FF2B5EF4-FFF2-40B4-BE49-F238E27FC236}">
                    <a16:creationId xmlns:a16="http://schemas.microsoft.com/office/drawing/2014/main" id="{24BAF7FA-1C3F-4B7D-BCD2-6D52A5961B22}"/>
                  </a:ext>
                </a:extLst>
              </p:cNvPr>
              <p:cNvCxnSpPr>
                <a:endCxn id="48" idx="4"/>
              </p:cNvCxnSpPr>
              <p:nvPr/>
            </p:nvCxnSpPr>
            <p:spPr>
              <a:xfrm flipV="1">
                <a:off x="2217498" y="3967937"/>
                <a:ext cx="229387" cy="64573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單箭頭接點 18">
                <a:extLst>
                  <a:ext uri="{FF2B5EF4-FFF2-40B4-BE49-F238E27FC236}">
                    <a16:creationId xmlns:a16="http://schemas.microsoft.com/office/drawing/2014/main" id="{088BE065-71F1-4C27-9A1A-F50AAB034850}"/>
                  </a:ext>
                </a:extLst>
              </p:cNvPr>
              <p:cNvCxnSpPr>
                <a:endCxn id="49" idx="4"/>
              </p:cNvCxnSpPr>
              <p:nvPr/>
            </p:nvCxnSpPr>
            <p:spPr>
              <a:xfrm flipV="1">
                <a:off x="2217498" y="3967937"/>
                <a:ext cx="985103" cy="64573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線單箭頭接點 19">
                <a:extLst>
                  <a:ext uri="{FF2B5EF4-FFF2-40B4-BE49-F238E27FC236}">
                    <a16:creationId xmlns:a16="http://schemas.microsoft.com/office/drawing/2014/main" id="{56FFF06B-7B71-4103-ADF2-804AD10632EE}"/>
                  </a:ext>
                </a:extLst>
              </p:cNvPr>
              <p:cNvCxnSpPr>
                <a:stCxn id="44" idx="0"/>
                <a:endCxn id="50" idx="4"/>
              </p:cNvCxnSpPr>
              <p:nvPr/>
            </p:nvCxnSpPr>
            <p:spPr>
              <a:xfrm flipV="1">
                <a:off x="2209644" y="3967937"/>
                <a:ext cx="2003197" cy="6457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線單箭頭接點 20">
                <a:extLst>
                  <a:ext uri="{FF2B5EF4-FFF2-40B4-BE49-F238E27FC236}">
                    <a16:creationId xmlns:a16="http://schemas.microsoft.com/office/drawing/2014/main" id="{0E851169-E4BE-441E-9C79-8854812A453A}"/>
                  </a:ext>
                </a:extLst>
              </p:cNvPr>
              <p:cNvCxnSpPr>
                <a:endCxn id="47" idx="4"/>
              </p:cNvCxnSpPr>
              <p:nvPr/>
            </p:nvCxnSpPr>
            <p:spPr>
              <a:xfrm flipH="1" flipV="1">
                <a:off x="1691169" y="3967937"/>
                <a:ext cx="2564090" cy="64573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線單箭頭接點 21">
                <a:extLst>
                  <a:ext uri="{FF2B5EF4-FFF2-40B4-BE49-F238E27FC236}">
                    <a16:creationId xmlns:a16="http://schemas.microsoft.com/office/drawing/2014/main" id="{B1799911-B92F-4280-AF46-92587A4B2658}"/>
                  </a:ext>
                </a:extLst>
              </p:cNvPr>
              <p:cNvCxnSpPr>
                <a:endCxn id="48" idx="4"/>
              </p:cNvCxnSpPr>
              <p:nvPr/>
            </p:nvCxnSpPr>
            <p:spPr>
              <a:xfrm flipH="1" flipV="1">
                <a:off x="2446885" y="3967937"/>
                <a:ext cx="1808374" cy="64573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單箭頭接點 22">
                <a:extLst>
                  <a:ext uri="{FF2B5EF4-FFF2-40B4-BE49-F238E27FC236}">
                    <a16:creationId xmlns:a16="http://schemas.microsoft.com/office/drawing/2014/main" id="{C72C40A7-19F6-45AC-9647-E324D457EFA9}"/>
                  </a:ext>
                </a:extLst>
              </p:cNvPr>
              <p:cNvCxnSpPr>
                <a:endCxn id="49" idx="4"/>
              </p:cNvCxnSpPr>
              <p:nvPr/>
            </p:nvCxnSpPr>
            <p:spPr>
              <a:xfrm flipH="1" flipV="1">
                <a:off x="3202601" y="3967937"/>
                <a:ext cx="1052658" cy="64573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線單箭頭接點 23">
                <a:extLst>
                  <a:ext uri="{FF2B5EF4-FFF2-40B4-BE49-F238E27FC236}">
                    <a16:creationId xmlns:a16="http://schemas.microsoft.com/office/drawing/2014/main" id="{71F05821-F55A-409E-8A0A-1724A29A4D2B}"/>
                  </a:ext>
                </a:extLst>
              </p:cNvPr>
              <p:cNvCxnSpPr>
                <a:stCxn id="45" idx="0"/>
                <a:endCxn id="50" idx="4"/>
              </p:cNvCxnSpPr>
              <p:nvPr/>
            </p:nvCxnSpPr>
            <p:spPr>
              <a:xfrm flipH="1" flipV="1">
                <a:off x="4212841" y="3967937"/>
                <a:ext cx="42421" cy="6457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3F952288-BA0B-41AA-A984-03729189B5B1}"/>
                  </a:ext>
                </a:extLst>
              </p:cNvPr>
              <p:cNvSpPr/>
              <p:nvPr/>
            </p:nvSpPr>
            <p:spPr>
              <a:xfrm>
                <a:off x="2506588" y="2109913"/>
                <a:ext cx="593889" cy="5938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solidFill>
                      <a:prstClr val="white"/>
                    </a:solidFill>
                  </a:rPr>
                  <a:t>1</a:t>
                </a:r>
                <a:endParaRPr lang="zh-TW" altLang="en-US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4" name="直線單箭頭接點 25">
                <a:extLst>
                  <a:ext uri="{FF2B5EF4-FFF2-40B4-BE49-F238E27FC236}">
                    <a16:creationId xmlns:a16="http://schemas.microsoft.com/office/drawing/2014/main" id="{EA543DDF-6397-4B7B-8533-EC066D2271D1}"/>
                  </a:ext>
                </a:extLst>
              </p:cNvPr>
              <p:cNvCxnSpPr>
                <a:stCxn id="47" idx="0"/>
                <a:endCxn id="63" idx="4"/>
              </p:cNvCxnSpPr>
              <p:nvPr/>
            </p:nvCxnSpPr>
            <p:spPr>
              <a:xfrm flipV="1">
                <a:off x="1691169" y="2703802"/>
                <a:ext cx="1112364" cy="67024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26">
                <a:extLst>
                  <a:ext uri="{FF2B5EF4-FFF2-40B4-BE49-F238E27FC236}">
                    <a16:creationId xmlns:a16="http://schemas.microsoft.com/office/drawing/2014/main" id="{5043A2DA-5F5E-4D09-9DEE-5083BEFBF11A}"/>
                  </a:ext>
                </a:extLst>
              </p:cNvPr>
              <p:cNvCxnSpPr>
                <a:stCxn id="48" idx="0"/>
                <a:endCxn id="63" idx="4"/>
              </p:cNvCxnSpPr>
              <p:nvPr/>
            </p:nvCxnSpPr>
            <p:spPr>
              <a:xfrm flipV="1">
                <a:off x="2446885" y="2703802"/>
                <a:ext cx="356648" cy="67024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27">
                <a:extLst>
                  <a:ext uri="{FF2B5EF4-FFF2-40B4-BE49-F238E27FC236}">
                    <a16:creationId xmlns:a16="http://schemas.microsoft.com/office/drawing/2014/main" id="{2285ACD9-1F46-4537-9B5E-0A41DFF8EED9}"/>
                  </a:ext>
                </a:extLst>
              </p:cNvPr>
              <p:cNvCxnSpPr>
                <a:stCxn id="49" idx="0"/>
                <a:endCxn id="63" idx="4"/>
              </p:cNvCxnSpPr>
              <p:nvPr/>
            </p:nvCxnSpPr>
            <p:spPr>
              <a:xfrm flipH="1" flipV="1">
                <a:off x="2803533" y="2703802"/>
                <a:ext cx="399068" cy="67024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28">
                <a:extLst>
                  <a:ext uri="{FF2B5EF4-FFF2-40B4-BE49-F238E27FC236}">
                    <a16:creationId xmlns:a16="http://schemas.microsoft.com/office/drawing/2014/main" id="{D0E3B10C-D50A-42CF-BABA-AB0FC595E008}"/>
                  </a:ext>
                </a:extLst>
              </p:cNvPr>
              <p:cNvCxnSpPr>
                <a:stCxn id="50" idx="0"/>
                <a:endCxn id="63" idx="4"/>
              </p:cNvCxnSpPr>
              <p:nvPr/>
            </p:nvCxnSpPr>
            <p:spPr>
              <a:xfrm flipH="1" flipV="1">
                <a:off x="2803533" y="2703802"/>
                <a:ext cx="1409308" cy="670246"/>
              </a:xfrm>
              <a:prstGeom prst="straightConnector1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32D784E-C440-4552-BCCB-B2EF8BA10E09}"/>
                </a:ext>
              </a:extLst>
            </p:cNvPr>
            <p:cNvSpPr txBox="1"/>
            <p:nvPr/>
          </p:nvSpPr>
          <p:spPr>
            <a:xfrm>
              <a:off x="3340536" y="3256207"/>
              <a:ext cx="699176" cy="429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>
                  <a:solidFill>
                    <a:prstClr val="black"/>
                  </a:solidFill>
                  <a:latin typeface="Arial" charset="0"/>
                  <a:ea typeface="宋体" pitchFamily="2" charset="-122"/>
                </a:rPr>
                <a:t>… </a:t>
              </a:r>
              <a:endParaRPr lang="zh-TW" altLang="en-US" dirty="0">
                <a:solidFill>
                  <a:prstClr val="black"/>
                </a:solidFill>
                <a:latin typeface="Arial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F8CADCE4-35E5-46F6-81D0-22B62D113358}"/>
                  </a:ext>
                </a:extLst>
              </p:cNvPr>
              <p:cNvSpPr/>
              <p:nvPr/>
            </p:nvSpPr>
            <p:spPr>
              <a:xfrm>
                <a:off x="5178221" y="5047780"/>
                <a:ext cx="1634344" cy="474615"/>
              </a:xfrm>
              <a:prstGeom prst="rect">
                <a:avLst/>
              </a:prstGeom>
            </p:spPr>
            <p:txBody>
              <a:bodyPr wrap="square" lIns="91438" tIns="45719" rIns="91438" bIns="45719"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sz="16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F8CADCE4-35E5-46F6-81D0-22B62D1133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21" y="5047780"/>
                <a:ext cx="1634344" cy="474615"/>
              </a:xfrm>
              <a:prstGeom prst="rect">
                <a:avLst/>
              </a:prstGeom>
              <a:blipFill>
                <a:blip r:embed="rId4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4571999" y="3797284"/>
                <a:ext cx="4434677" cy="1333761"/>
              </a:xfrm>
              <a:prstGeom prst="rect">
                <a:avLst/>
              </a:prstGeom>
            </p:spPr>
            <p:txBody>
              <a:bodyPr wrap="square" lIns="91438" tIns="45719" rIns="91438" bIns="45719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i="1" smtClean="0"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i="1"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TW" sz="1400" i="1"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altLang="zh-TW" sz="1400" i="1">
                          <a:solidFill>
                            <a:srgbClr val="4472C4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400" i="1"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sz="1400" i="1">
                                        <a:solidFill>
                                          <a:srgbClr val="4472C4">
                                            <a:lumMod val="7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400" i="1">
                                                <a:solidFill>
                                                  <a:srgbClr val="4472C4">
                                                    <a:lumMod val="7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400" i="1">
                                                <a:solidFill>
                                                  <a:srgbClr val="4472C4">
                                                    <a:lumMod val="7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400" i="1">
                                                <a:solidFill>
                                                  <a:srgbClr val="4472C4">
                                                    <a:lumMod val="7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/>
                                          </a:rPr>
                                          <m:t>)−{</m:t>
                                        </m:r>
                                        <m:r>
                                          <a:rPr lang="zh-TW" altLang="en-US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  <m: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}</m:t>
                                        </m:r>
                                      </m:lim>
                                    </m:limLow>
                                  </m:fName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1400" i="1">
                                                <a:solidFill>
                                                  <a:srgbClr val="4472C4">
                                                    <a:lumMod val="7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1400" i="1">
                                                <a:solidFill>
                                                  <a:srgbClr val="4472C4">
                                                    <a:lumMod val="7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400" i="1">
                                                <a:solidFill>
                                                  <a:srgbClr val="4472C4">
                                                    <a:lumMod val="7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1400" i="1">
                                                <a:solidFill>
                                                  <a:srgbClr val="4472C4">
                                                    <a:lumMod val="7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sup>
                                        </m:sSubSup>
                                        <m:sSubSup>
                                          <m:sSubSupPr>
                                            <m:ctrlPr>
                                              <a:rPr lang="en-US" altLang="zh-TW" sz="1400" i="1">
                                                <a:solidFill>
                                                  <a:srgbClr val="4472C4">
                                                    <a:lumMod val="7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1400" i="1">
                                                <a:solidFill>
                                                  <a:srgbClr val="4472C4">
                                                    <a:lumMod val="7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400" i="1">
                                                <a:solidFill>
                                                  <a:srgbClr val="4472C4">
                                                    <a:lumMod val="7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1400" i="1">
                                                <a:solidFill>
                                                  <a:srgbClr val="4472C4">
                                                    <a:lumMod val="7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zh-TW" sz="1400" i="1">
                                                <a:solidFill>
                                                  <a:srgbClr val="4472C4">
                                                    <a:lumMod val="7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zh-TW" sz="1400" i="1">
                                                <a:solidFill>
                                                  <a:srgbClr val="4472C4">
                                                    <a:lumMod val="7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sz="1400" i="1">
                                                <a:solidFill>
                                                  <a:srgbClr val="4472C4">
                                                    <a:lumMod val="7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1400" i="1">
                                                <a:solidFill>
                                                  <a:srgbClr val="4472C4">
                                                    <a:lumMod val="7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TW" sz="1400" i="1">
                                                <a:solidFill>
                                                  <a:srgbClr val="4472C4">
                                                    <a:lumMod val="7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TW" sz="1400" i="1">
                                                    <a:solidFill>
                                                      <a:srgbClr val="4472C4">
                                                        <a:lumMod val="75000"/>
                                                      </a:srgb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TW" sz="1400" i="1">
                                                    <a:solidFill>
                                                      <a:srgbClr val="4472C4">
                                                        <a:lumMod val="75000"/>
                                                      </a:srgb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400" i="1">
                                                    <a:solidFill>
                                                      <a:srgbClr val="4472C4">
                                                        <a:lumMod val="75000"/>
                                                      </a:srgb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TW" sz="1400" i="1">
                                                    <a:solidFill>
                                                      <a:srgbClr val="4472C4">
                                                        <a:lumMod val="75000"/>
                                                      </a:srgb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𝑜</m:t>
                                                </m:r>
                                              </m:sup>
                                            </m:sSubSup>
                                            <m:sSubSup>
                                              <m:sSubSupPr>
                                                <m:ctrlPr>
                                                  <a:rPr lang="en-US" altLang="zh-TW" sz="1400" i="1">
                                                    <a:solidFill>
                                                      <a:srgbClr val="4472C4">
                                                        <a:lumMod val="75000"/>
                                                      </a:srgb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TW" sz="1400" i="1">
                                                    <a:solidFill>
                                                      <a:srgbClr val="4472C4">
                                                        <a:lumMod val="75000"/>
                                                      </a:srgb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400" i="1">
                                                    <a:solidFill>
                                                      <a:srgbClr val="4472C4">
                                                        <a:lumMod val="75000"/>
                                                      </a:srgb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zh-TW" altLang="en-US" sz="1400" i="1">
                                                    <a:solidFill>
                                                      <a:srgbClr val="4472C4">
                                                        <a:lumMod val="75000"/>
                                                      </a:srgbClr>
                                                    </a:solidFill>
                                                    <a:latin typeface="Cambria Math"/>
                                                  </a:rPr>
                                                  <m:t>𝜅</m:t>
                                                </m:r>
                                              </m:sup>
                                            </m:sSubSup>
                                          </m:e>
                                        </m:nary>
                                      </m:e>
                                    </m:nary>
                                  </m:e>
                                </m:func>
                              </m:e>
                              <m:e>
                                <m:r>
                                  <a:rPr lang="en-US" altLang="zh-TW" sz="1400" i="1"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sSup>
                                  <m:sSupPr>
                                    <m:ctrlPr>
                                      <a:rPr lang="en-US" altLang="zh-TW" sz="1400" i="1">
                                        <a:solidFill>
                                          <a:srgbClr val="4472C4">
                                            <a:lumMod val="7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i="1">
                                        <a:solidFill>
                                          <a:srgbClr val="4472C4">
                                            <a:lumMod val="7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400" i="1">
                                        <a:solidFill>
                                          <a:srgbClr val="4472C4">
                                            <a:lumMod val="7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TW" altLang="en-US" sz="1400" i="1">
                                        <a:solidFill>
                                          <a:srgbClr val="4472C4">
                                            <a:lumMod val="75000"/>
                                          </a:srgbClr>
                                        </a:solidFill>
                                        <a:latin typeface="Cambria Math"/>
                                      </a:rPr>
                                      <m:t>𝜅</m:t>
                                    </m:r>
                                  </m:sup>
                                </m:sSup>
                                <m:r>
                                  <a:rPr lang="en-US" altLang="zh-TW" sz="1400" i="1"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=−1.0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sz="1400" i="1">
                                        <a:solidFill>
                                          <a:srgbClr val="4472C4">
                                            <a:lumMod val="7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400" i="1">
                                                <a:solidFill>
                                                  <a:srgbClr val="4472C4">
                                                    <a:lumMod val="7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400" i="1">
                                                <a:solidFill>
                                                  <a:srgbClr val="4472C4">
                                                    <a:lumMod val="7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400" i="1">
                                                <a:solidFill>
                                                  <a:srgbClr val="4472C4">
                                                    <a:lumMod val="7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/>
                                          </a:rPr>
                                          <m:t>)−{</m:t>
                                        </m:r>
                                        <m:r>
                                          <a:rPr lang="zh-TW" altLang="en-US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  <m: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}</m:t>
                                        </m:r>
                                      </m:lim>
                                    </m:limLow>
                                  </m:fName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1400" i="1">
                                                <a:solidFill>
                                                  <a:srgbClr val="4472C4">
                                                    <a:lumMod val="7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1400" i="1">
                                                <a:solidFill>
                                                  <a:srgbClr val="4472C4">
                                                    <a:lumMod val="7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400" i="1">
                                                <a:solidFill>
                                                  <a:srgbClr val="4472C4">
                                                    <a:lumMod val="7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1400" i="1">
                                                <a:solidFill>
                                                  <a:srgbClr val="4472C4">
                                                    <a:lumMod val="7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sup>
                                        </m:sSubSup>
                                        <m:sSubSup>
                                          <m:sSubSupPr>
                                            <m:ctrlPr>
                                              <a:rPr lang="en-US" altLang="zh-TW" sz="1400" i="1">
                                                <a:solidFill>
                                                  <a:srgbClr val="4472C4">
                                                    <a:lumMod val="7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1400" i="1">
                                                <a:solidFill>
                                                  <a:srgbClr val="4472C4">
                                                    <a:lumMod val="7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400" i="1">
                                                <a:solidFill>
                                                  <a:srgbClr val="4472C4">
                                                    <a:lumMod val="7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1400" i="1">
                                                <a:solidFill>
                                                  <a:srgbClr val="4472C4">
                                                    <a:lumMod val="7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func>
                                <m:r>
                                  <a:rPr lang="en-US" altLang="zh-TW" sz="1400" i="1"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TW" sz="1400" i="1">
                                        <a:solidFill>
                                          <a:srgbClr val="4472C4">
                                            <a:lumMod val="7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400" i="1">
                                        <a:solidFill>
                                          <a:srgbClr val="4472C4">
                                            <a:lumMod val="7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400" i="1">
                                        <a:solidFill>
                                          <a:srgbClr val="4472C4">
                                            <a:lumMod val="7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1400" i="1">
                                        <a:solidFill>
                                          <a:srgbClr val="4472C4">
                                            <a:lumMod val="7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TW" sz="1400" i="1">
                                        <a:solidFill>
                                          <a:srgbClr val="4472C4">
                                            <a:lumMod val="7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zh-TW" altLang="en-US" sz="1400" i="1">
                                            <a:solidFill>
                                              <a:srgbClr val="4472C4">
                                                <a:lumMod val="75000"/>
                                              </a:srgbClr>
                                            </a:solidFill>
                                            <a:latin typeface="Cambria Math"/>
                                          </a:rPr>
                                          <m:t>𝜅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r>
                                  <a:rPr lang="en-US" altLang="zh-TW" sz="1400" i="1"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1400" i="1"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sSup>
                                  <m:sSupPr>
                                    <m:ctrlPr>
                                      <a:rPr lang="en-US" altLang="zh-TW" sz="1400" i="1">
                                        <a:solidFill>
                                          <a:srgbClr val="4472C4">
                                            <a:lumMod val="7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i="1">
                                        <a:solidFill>
                                          <a:srgbClr val="4472C4">
                                            <a:lumMod val="7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400" i="1">
                                        <a:solidFill>
                                          <a:srgbClr val="4472C4">
                                            <a:lumMod val="7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TW" altLang="en-US" sz="1400" i="1">
                                        <a:solidFill>
                                          <a:srgbClr val="4472C4">
                                            <a:lumMod val="75000"/>
                                          </a:srgbClr>
                                        </a:solidFill>
                                        <a:latin typeface="Cambria Math"/>
                                      </a:rPr>
                                      <m:t>𝜅</m:t>
                                    </m:r>
                                  </m:sup>
                                </m:sSup>
                                <m:r>
                                  <a:rPr lang="en-US" altLang="zh-TW" sz="1400" i="1"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=1.0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400" dirty="0">
                  <a:solidFill>
                    <a:srgbClr val="4472C4">
                      <a:lumMod val="75000"/>
                    </a:srgbClr>
                  </a:solidFill>
                  <a:latin typeface="Cambria Math" panose="02040503050406030204" pitchFamily="18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3797284"/>
                <a:ext cx="4434677" cy="133376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A0F74081-CA32-422C-B8D6-00D68DE59693}"/>
                  </a:ext>
                </a:extLst>
              </p:cNvPr>
              <p:cNvSpPr txBox="1"/>
              <p:nvPr/>
            </p:nvSpPr>
            <p:spPr>
              <a:xfrm>
                <a:off x="262488" y="3941159"/>
                <a:ext cx="2149272" cy="6111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l-GR" sz="12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altLang="zh-TW" sz="12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′</m:t>
                      </m:r>
                      <m:r>
                        <a:rPr lang="en-US" altLang="zh-TW" sz="12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=</m:t>
                      </m:r>
                      <m:r>
                        <m:rPr>
                          <m:nor/>
                        </m:rPr>
                        <a:rPr lang="zh-TW" altLang="en-US" sz="1200" dirty="0" smtClean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rPr>
                        <m:t> </m:t>
                      </m:r>
                      <m:sSubSup>
                        <m:sSubSupPr>
                          <m:ctrlPr>
                            <a:rPr lang="zh-TW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bSup>
                      <m:r>
                        <m:rPr>
                          <m:nor/>
                        </m:rPr>
                        <a:rPr lang="zh-TW" altLang="en-US" sz="1200" dirty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 dirty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rPr>
                        <m:t>+</m:t>
                      </m:r>
                      <m:func>
                        <m:funcPr>
                          <m:ctrlP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TW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TW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TW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)−{</m:t>
                              </m:r>
                              <m:r>
                                <a:rPr lang="zh-TW" alt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altLang="zh-TW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TW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TW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TW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1200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0F74081-CA32-422C-B8D6-00D68DE59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88" y="3941159"/>
                <a:ext cx="2149272" cy="61112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2E76BC17-4432-44E8-A9DA-0F59A2665ECC}"/>
                  </a:ext>
                </a:extLst>
              </p:cNvPr>
              <p:cNvSpPr txBox="1"/>
              <p:nvPr/>
            </p:nvSpPr>
            <p:spPr>
              <a:xfrm>
                <a:off x="5898972" y="3004389"/>
                <a:ext cx="3179969" cy="4241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zh-TW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altLang="zh-TW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=</a:t>
                </a:r>
                <a:r>
                  <a:rPr lang="zh-TW" altLang="en-US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bSup>
                  </m:oMath>
                </a14:m>
                <a:r>
                  <a:rPr lang="zh-TW" altLang="en-US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 </a:t>
                </a:r>
                <a:r>
                  <a:rPr lang="en-US" altLang="zh-TW" dirty="0">
                    <a:solidFill>
                      <a:srgbClr val="FF0000"/>
                    </a:solidFill>
                    <a:latin typeface="Arial" charset="0"/>
                    <a:ea typeface="宋体" pitchFamily="2" charset="-122"/>
                  </a:rPr>
                  <a:t>+</a:t>
                </a:r>
                <a:r>
                  <a:rPr lang="zh-TW" altLang="en-US" dirty="0">
                    <a:solidFill>
                      <a:srgbClr val="FF0000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  <m:sSubSup>
                          <m:sSubSup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κ</m:t>
                            </m:r>
                          </m:sup>
                        </m:sSubSup>
                      </m:e>
                    </m:nary>
                  </m:oMath>
                </a14:m>
                <a:endParaRPr lang="zh-TW" altLang="en-US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2E76BC17-4432-44E8-A9DA-0F59A266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972" y="3004389"/>
                <a:ext cx="3179969" cy="424155"/>
              </a:xfrm>
              <a:prstGeom prst="rect">
                <a:avLst/>
              </a:prstGeom>
              <a:blipFill>
                <a:blip r:embed="rId7"/>
                <a:stretch>
                  <a:fillRect l="-382" t="-91549" b="-1549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7377229F-1410-4A8E-84E9-06E4643EE84C}"/>
                  </a:ext>
                </a:extLst>
              </p:cNvPr>
              <p:cNvSpPr txBox="1"/>
              <p:nvPr/>
            </p:nvSpPr>
            <p:spPr>
              <a:xfrm>
                <a:off x="270034" y="4579711"/>
                <a:ext cx="2141725" cy="6111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12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α</m:t>
                      </m:r>
                      <m:r>
                        <a:rPr lang="en-US" altLang="zh-TW" sz="12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′</m:t>
                      </m:r>
                      <m:r>
                        <a:rPr lang="en-US" altLang="zh-TW" sz="12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=</m:t>
                      </m:r>
                      <m:r>
                        <m:rPr>
                          <m:nor/>
                        </m:rPr>
                        <a:rPr lang="zh-TW" altLang="en-US" sz="12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 </m:t>
                      </m:r>
                      <m:sSubSup>
                        <m:sSubSupPr>
                          <m:ctrlPr>
                            <a:rPr lang="zh-TW" altLang="zh-TW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bSup>
                      <m:r>
                        <m:rPr>
                          <m:nor/>
                        </m:rPr>
                        <a:rPr lang="zh-TW" altLang="en-US" sz="1200" dirty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 dirty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rPr>
                        <m:t>+</m:t>
                      </m:r>
                      <m:func>
                        <m:funcPr>
                          <m:ctrlP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TW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TW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TW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)−{</m:t>
                              </m:r>
                              <m:r>
                                <a:rPr lang="zh-TW" alt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altLang="zh-TW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TW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TW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TW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1200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377229F-1410-4A8E-84E9-06E4643EE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34" y="4579711"/>
                <a:ext cx="2141725" cy="61112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內容版面配置區 2">
                <a:extLst>
                  <a:ext uri="{FF2B5EF4-FFF2-40B4-BE49-F238E27FC236}">
                    <a16:creationId xmlns:a16="http://schemas.microsoft.com/office/drawing/2014/main" id="{6CFA2FE1-2ECB-40E8-83D6-FCA230F5CE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825625"/>
                <a:ext cx="9144000" cy="19865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463" lvl="1" indent="0" defTabSz="1081088">
                  <a:lnSpc>
                    <a:spcPct val="100000"/>
                  </a:lnSpc>
                  <a:spcBef>
                    <a:spcPts val="900"/>
                  </a:spcBef>
                  <a:spcAft>
                    <a:spcPts val="150"/>
                  </a:spcAft>
                  <a:buSzPct val="100000"/>
                  <a:buFont typeface="Arial" panose="020B0604020202020204" pitchFamily="34" charset="0"/>
                  <a:buNone/>
                </a:pP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1: Let 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+ 1 → 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and add the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hidden node to the existing SLFN.</a:t>
                </a:r>
              </a:p>
              <a:p>
                <a:pPr marL="0" lvl="1" indent="17463" defTabSz="1081088">
                  <a:lnSpc>
                    <a:spcPct val="100000"/>
                  </a:lnSpc>
                  <a:spcBef>
                    <a:spcPts val="900"/>
                  </a:spcBef>
                  <a:spcAft>
                    <a:spcPts val="150"/>
                  </a:spcAft>
                  <a:buSzPct val="100000"/>
                  <a:buFont typeface="Arial" panose="020B0604020202020204" pitchFamily="34" charset="0"/>
                  <a:buNone/>
                </a:pP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2: Assign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in the following way to make SeC regarding {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1600" b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)} true:</a:t>
                </a:r>
              </a:p>
              <a:p>
                <a:pPr marL="628650" indent="-268288">
                  <a:buFont typeface="+mj-lt"/>
                  <a:buAutoNum type="arabicParenR"/>
                </a:pP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</a:t>
                </a:r>
                <a:r>
                  <a:rPr lang="en-US" altLang="zh-TW" sz="1600" b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600" i="1" baseline="300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(i.e.,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𝑝𝑗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/>
                        <a:ea typeface="微軟正黑體" panose="020B06040305040402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zh-TW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𝜅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𝑗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and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/>
                        <a:ea typeface="微軟正黑體" panose="020B0604030504040204" pitchFamily="34" charset="-120"/>
                      </a:rPr>
                      <m:t>=1−</m:t>
                    </m:r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/>
                        <a:ea typeface="微軟正黑體" panose="020B0604030504040204" pitchFamily="34" charset="-120"/>
                      </a:rPr>
                      <m:t>𝑚</m:t>
                    </m:r>
                  </m:oMath>
                </a14:m>
                <a:endParaRPr lang="en-US" altLang="zh-TW" sz="16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628650" indent="-268288">
                  <a:buFont typeface="+mj-lt"/>
                  <a:buAutoNum type="arabicParenR"/>
                </a:pPr>
                <a:r>
                  <a:rPr lang="en-US" altLang="zh-TW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TW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TW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TW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)−{</m:t>
                                      </m:r>
                                      <m:r>
                                        <a:rPr lang="zh-TW" alt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  <m:r>
                                        <a:rPr lang="en-US" altLang="zh-TW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p>
                                      </m:sSubSup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TW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TW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𝜅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</m:e>
                              </m:func>
                            </m:e>
                            <m:e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p>
                                <m:sSupPr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TW" altLang="en-US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𝜅</m:t>
                                  </m:r>
                                </m:sup>
                              </m:sSup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TW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TW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TW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)−{</m:t>
                                      </m:r>
                                      <m:r>
                                        <a:rPr lang="zh-TW" alt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  <m:r>
                                        <a:rPr lang="en-US" altLang="zh-TW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func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zh-TW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𝜅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  <m:e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p>
                                <m:sSupPr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TW" altLang="en-US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𝜅</m:t>
                                  </m:r>
                                </m:sup>
                              </m:sSup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16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74" name="內容版面配置區 2">
                <a:extLst>
                  <a:ext uri="{FF2B5EF4-FFF2-40B4-BE49-F238E27FC236}">
                    <a16:creationId xmlns:a16="http://schemas.microsoft.com/office/drawing/2014/main" id="{6CFA2FE1-2ECB-40E8-83D6-FCA230F5C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5625"/>
                <a:ext cx="9144000" cy="1986574"/>
              </a:xfrm>
              <a:prstGeom prst="rect">
                <a:avLst/>
              </a:prstGeom>
              <a:blipFill>
                <a:blip r:embed="rId9"/>
                <a:stretch>
                  <a:fillRect l="-67" t="-15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字方塊 70">
            <a:extLst>
              <a:ext uri="{FF2B5EF4-FFF2-40B4-BE49-F238E27FC236}">
                <a16:creationId xmlns:a16="http://schemas.microsoft.com/office/drawing/2014/main" id="{2A3D65F6-74D7-4270-B3F3-D59DB92F0555}"/>
              </a:ext>
            </a:extLst>
          </p:cNvPr>
          <p:cNvSpPr txBox="1"/>
          <p:nvPr/>
        </p:nvSpPr>
        <p:spPr>
          <a:xfrm>
            <a:off x="6732239" y="1330097"/>
            <a:ext cx="2274437" cy="346247"/>
          </a:xfrm>
          <a:prstGeom prst="rect">
            <a:avLst/>
          </a:prstGeom>
          <a:solidFill>
            <a:schemeClr val="bg2"/>
          </a:solidFill>
        </p:spPr>
        <p:txBody>
          <a:bodyPr wrap="square" lIns="68568" tIns="34289" rIns="68568" bIns="34289" rtlCol="0">
            <a:spAutoFit/>
          </a:bodyPr>
          <a:lstStyle/>
          <a:p>
            <a:pPr defTabSz="685783"/>
            <a:r>
              <a:rPr lang="en-US" altLang="zh-TW" dirty="0">
                <a:solidFill>
                  <a:srgbClr val="FF0000"/>
                </a:solidFill>
                <a:latin typeface="Calibri Light"/>
                <a:ea typeface="微软雅黑 Light"/>
              </a:rPr>
              <a:t>classification problems</a:t>
            </a:r>
            <a:endParaRPr lang="zh-TW" altLang="en-US" dirty="0">
              <a:solidFill>
                <a:srgbClr val="FF0000"/>
              </a:solidFill>
              <a:latin typeface="Calibri Light"/>
              <a:ea typeface="微软雅黑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F0B00CBD-05CE-47BA-AB69-0467F7AA3A83}"/>
                  </a:ext>
                </a:extLst>
              </p:cNvPr>
              <p:cNvSpPr txBox="1"/>
              <p:nvPr/>
            </p:nvSpPr>
            <p:spPr>
              <a:xfrm>
                <a:off x="-2579663" y="1877221"/>
                <a:ext cx="2579663" cy="2042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>
                            <a:solidFill>
                              <a:schemeClr val="tx1"/>
                            </a:solidFill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40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altLang="zh-TW" sz="140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a:rPr lang="zh-TW" alt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隱藏層第</a:t>
                </a:r>
                <a:r>
                  <a:rPr lang="en-US" altLang="zh-TW" sz="1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1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個節點的權重</a:t>
                </a:r>
                <a:endParaRPr lang="en-US" altLang="zh-TW" sz="1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zh-TW" alt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隱藏層第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個節點的閾值</a:t>
                </a:r>
                <a:endPara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1400">
                            <a:solidFill>
                              <a:prstClr val="black"/>
                            </a:solidFill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altLang="zh-TW" sz="1400">
                            <a:solidFill>
                              <a:prstClr val="black"/>
                            </a:solidFill>
                            <a:latin typeface="Cambria Math"/>
                          </a:rPr>
                          <m:t>𝑜</m:t>
                        </m:r>
                      </m:sup>
                    </m:sSubSup>
                    <m:r>
                      <a:rPr lang="zh-TW" alt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sz="1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輸出層第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個節點的權重</a:t>
                </a:r>
                <a:endPara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105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1400" b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400" i="1" baseline="300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1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sz="1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最新的一筆資料，同時也因為這筆資料不符合</a:t>
                </a:r>
                <a:r>
                  <a:rPr lang="en-US" altLang="zh-TW" sz="14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，必須使用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Cramming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input feature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的數量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endParaRPr lang="en-US" altLang="zh-TW" sz="1800" b="0" i="1" u="none" strike="noStrike" baseline="0" dirty="0">
                  <a:latin typeface="TimesNewRomanPS-ItalicMT"/>
                </a:endParaRP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F0B00CBD-05CE-47BA-AB69-0467F7AA3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79663" y="1877221"/>
                <a:ext cx="2579663" cy="2042803"/>
              </a:xfrm>
              <a:prstGeom prst="rect">
                <a:avLst/>
              </a:prstGeom>
              <a:blipFill>
                <a:blip r:embed="rId10"/>
                <a:stretch>
                  <a:fillRect l="-709" t="-896" b="-17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群組 90">
            <a:extLst>
              <a:ext uri="{FF2B5EF4-FFF2-40B4-BE49-F238E27FC236}">
                <a16:creationId xmlns:a16="http://schemas.microsoft.com/office/drawing/2014/main" id="{8E16E765-10E4-4D47-95D1-E42AD05AC2AB}"/>
              </a:ext>
            </a:extLst>
          </p:cNvPr>
          <p:cNvGrpSpPr/>
          <p:nvPr/>
        </p:nvGrpSpPr>
        <p:grpSpPr>
          <a:xfrm>
            <a:off x="2411759" y="7082872"/>
            <a:ext cx="3474381" cy="1182631"/>
            <a:chOff x="1193369" y="3465054"/>
            <a:chExt cx="3474381" cy="1182631"/>
          </a:xfrm>
        </p:grpSpPr>
        <p:cxnSp>
          <p:nvCxnSpPr>
            <p:cNvPr id="92" name="直線單箭頭接點 5">
              <a:extLst>
                <a:ext uri="{FF2B5EF4-FFF2-40B4-BE49-F238E27FC236}">
                  <a16:creationId xmlns:a16="http://schemas.microsoft.com/office/drawing/2014/main" id="{022F5DCB-CE2D-458D-BB64-FEA3ED6134E7}"/>
                </a:ext>
              </a:extLst>
            </p:cNvPr>
            <p:cNvCxnSpPr/>
            <p:nvPr/>
          </p:nvCxnSpPr>
          <p:spPr>
            <a:xfrm>
              <a:off x="1193369" y="4393769"/>
              <a:ext cx="2967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974BCD5C-FC6D-462A-BA3E-45326E10BF27}"/>
                </a:ext>
              </a:extLst>
            </p:cNvPr>
            <p:cNvSpPr txBox="1"/>
            <p:nvPr/>
          </p:nvSpPr>
          <p:spPr>
            <a:xfrm>
              <a:off x="3719593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00B0F0"/>
                  </a:solidFill>
                  <a:latin typeface="Arial" charset="0"/>
                  <a:ea typeface="宋体" pitchFamily="2" charset="-122"/>
                </a:rPr>
                <a:t>x</a:t>
              </a:r>
              <a:endParaRPr lang="zh-TW" altLang="en-US" sz="2800" dirty="0">
                <a:solidFill>
                  <a:srgbClr val="00B0F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C929E24E-A085-40A1-8177-77EE999A75A1}"/>
                </a:ext>
              </a:extLst>
            </p:cNvPr>
            <p:cNvSpPr txBox="1"/>
            <p:nvPr/>
          </p:nvSpPr>
          <p:spPr>
            <a:xfrm>
              <a:off x="2739241" y="409599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00B0F0"/>
                  </a:solidFill>
                  <a:latin typeface="Arial" charset="0"/>
                  <a:ea typeface="宋体" pitchFamily="2" charset="-122"/>
                </a:rPr>
                <a:t>x</a:t>
              </a:r>
              <a:endParaRPr lang="zh-TW" altLang="en-US" sz="2800" dirty="0">
                <a:solidFill>
                  <a:srgbClr val="00B0F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0DE1C540-1FD3-4ACC-80E6-2926EEEC565F}"/>
                </a:ext>
              </a:extLst>
            </p:cNvPr>
            <p:cNvSpPr txBox="1"/>
            <p:nvPr/>
          </p:nvSpPr>
          <p:spPr>
            <a:xfrm>
              <a:off x="3325678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00B0F0"/>
                  </a:solidFill>
                  <a:latin typeface="Arial" charset="0"/>
                  <a:ea typeface="宋体" pitchFamily="2" charset="-122"/>
                </a:rPr>
                <a:t>x</a:t>
              </a:r>
              <a:endParaRPr lang="zh-TW" altLang="en-US" sz="2800" dirty="0">
                <a:solidFill>
                  <a:srgbClr val="00B0F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02C7FAAE-FC55-45BA-8BF2-D823072FA5A4}"/>
                </a:ext>
              </a:extLst>
            </p:cNvPr>
            <p:cNvSpPr txBox="1"/>
            <p:nvPr/>
          </p:nvSpPr>
          <p:spPr>
            <a:xfrm>
              <a:off x="3478078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00B0F0"/>
                  </a:solidFill>
                  <a:latin typeface="Arial" charset="0"/>
                  <a:ea typeface="宋体" pitchFamily="2" charset="-122"/>
                </a:rPr>
                <a:t>x</a:t>
              </a:r>
              <a:endParaRPr lang="zh-TW" altLang="en-US" sz="2800" dirty="0">
                <a:solidFill>
                  <a:srgbClr val="00B0F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27646EE2-51B2-4957-90E9-6329DBC6B85F}"/>
                </a:ext>
              </a:extLst>
            </p:cNvPr>
            <p:cNvSpPr txBox="1"/>
            <p:nvPr/>
          </p:nvSpPr>
          <p:spPr>
            <a:xfrm>
              <a:off x="1883283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o</a:t>
              </a:r>
              <a:endParaRPr lang="zh-TW" altLang="en-US" sz="2800" dirty="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B7EBFDFF-7C5D-4537-89E8-2A172CA6A6A2}"/>
                </a:ext>
              </a:extLst>
            </p:cNvPr>
            <p:cNvSpPr txBox="1"/>
            <p:nvPr/>
          </p:nvSpPr>
          <p:spPr>
            <a:xfrm>
              <a:off x="2276047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o</a:t>
              </a:r>
              <a:endParaRPr lang="zh-TW" altLang="en-US" sz="2800" dirty="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E770A86-AEDD-42A9-ACFC-27461302165C}"/>
                </a:ext>
              </a:extLst>
            </p:cNvPr>
            <p:cNvSpPr txBox="1"/>
            <p:nvPr/>
          </p:nvSpPr>
          <p:spPr>
            <a:xfrm>
              <a:off x="2490422" y="4101883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o</a:t>
              </a:r>
              <a:endParaRPr lang="zh-TW" altLang="en-US" sz="2800" dirty="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12E34B4-D8C4-4E76-925D-E7B27EBDDE92}"/>
                </a:ext>
              </a:extLst>
            </p:cNvPr>
            <p:cNvSpPr txBox="1"/>
            <p:nvPr/>
          </p:nvSpPr>
          <p:spPr>
            <a:xfrm>
              <a:off x="1426248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o</a:t>
              </a:r>
              <a:endParaRPr lang="zh-TW" altLang="en-US" sz="2800" dirty="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01" name="弧形接點 18">
              <a:extLst>
                <a:ext uri="{FF2B5EF4-FFF2-40B4-BE49-F238E27FC236}">
                  <a16:creationId xmlns:a16="http://schemas.microsoft.com/office/drawing/2014/main" id="{6DF8B575-8ACF-4AEE-BFB9-F2BCCEAD3590}"/>
                </a:ext>
              </a:extLst>
            </p:cNvPr>
            <p:cNvCxnSpPr/>
            <p:nvPr/>
          </p:nvCxnSpPr>
          <p:spPr>
            <a:xfrm rot="16200000" flipH="1">
              <a:off x="2349828" y="3951220"/>
              <a:ext cx="464020" cy="19708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弧形接點 20">
              <a:extLst>
                <a:ext uri="{FF2B5EF4-FFF2-40B4-BE49-F238E27FC236}">
                  <a16:creationId xmlns:a16="http://schemas.microsoft.com/office/drawing/2014/main" id="{92464C39-A7F5-46A2-B9C6-8DDEF953EC9F}"/>
                </a:ext>
              </a:extLst>
            </p:cNvPr>
            <p:cNvCxnSpPr/>
            <p:nvPr/>
          </p:nvCxnSpPr>
          <p:spPr>
            <a:xfrm rot="5400000">
              <a:off x="2792022" y="3962971"/>
              <a:ext cx="420727" cy="20137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135F158C-E815-4752-8D11-0F1E774ABF39}"/>
                    </a:ext>
                  </a:extLst>
                </p:cNvPr>
                <p:cNvSpPr/>
                <p:nvPr/>
              </p:nvSpPr>
              <p:spPr>
                <a:xfrm>
                  <a:off x="2911867" y="3478076"/>
                  <a:ext cx="3936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𝛼</m:t>
                        </m:r>
                      </m:oMath>
                    </m:oMathPara>
                  </a14:m>
                  <a:endParaRPr lang="zh-TW" altLang="en-US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DBD5FA7A-CA94-4845-8B4E-13BDF491F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867" y="3478076"/>
                  <a:ext cx="39363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6FB0039B-C2D9-4149-9F9E-EEE20C8EE503}"/>
                    </a:ext>
                  </a:extLst>
                </p:cNvPr>
                <p:cNvSpPr/>
                <p:nvPr/>
              </p:nvSpPr>
              <p:spPr>
                <a:xfrm>
                  <a:off x="2307044" y="3465054"/>
                  <a:ext cx="3952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𝛽</m:t>
                        </m:r>
                      </m:oMath>
                    </m:oMathPara>
                  </a14:m>
                  <a:endParaRPr lang="zh-TW" altLang="en-US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B622014D-4DFD-5E4C-B1CE-8820E224DF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044" y="3465054"/>
                  <a:ext cx="39523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FE5CF003-A9B5-46E1-B28C-C450A17F6FAC}"/>
                    </a:ext>
                  </a:extLst>
                </p:cNvPr>
                <p:cNvSpPr/>
                <p:nvPr/>
              </p:nvSpPr>
              <p:spPr>
                <a:xfrm>
                  <a:off x="3963776" y="4393769"/>
                  <a:ext cx="703974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0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10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10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050" b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altLang="zh-TW" sz="10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altLang="zh-TW" sz="10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5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lang="zh-TW" altLang="en-US" sz="105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F88A0DD2-C685-4907-89F5-83CAFB1E5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776" y="4393769"/>
                  <a:ext cx="703974" cy="25391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6" name="矩形圖說文字 7">
            <a:extLst>
              <a:ext uri="{FF2B5EF4-FFF2-40B4-BE49-F238E27FC236}">
                <a16:creationId xmlns:a16="http://schemas.microsoft.com/office/drawing/2014/main" id="{6B13F2E6-F9AC-4451-86E1-431348D4F9AD}"/>
              </a:ext>
            </a:extLst>
          </p:cNvPr>
          <p:cNvSpPr/>
          <p:nvPr/>
        </p:nvSpPr>
        <p:spPr>
          <a:xfrm>
            <a:off x="5840805" y="7280560"/>
            <a:ext cx="3063831" cy="618479"/>
          </a:xfrm>
          <a:prstGeom prst="wedgeRectCallout">
            <a:avLst>
              <a:gd name="adj1" fmla="val 1707"/>
              <a:gd name="adj2" fmla="val 225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goal type III:</a:t>
            </a:r>
            <a:r>
              <a:rPr lang="zh-TW" altLang="en-US" sz="1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SeC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14BF31F7-5059-419B-92DE-EC950D6816AC}"/>
                  </a:ext>
                </a:extLst>
              </p:cNvPr>
              <p:cNvSpPr txBox="1"/>
              <p:nvPr/>
            </p:nvSpPr>
            <p:spPr>
              <a:xfrm>
                <a:off x="119661" y="7364604"/>
                <a:ext cx="1744391" cy="710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α</m:t>
                      </m:r>
                      <m:r>
                        <a:rPr lang="en-US" altLang="zh-TW" sz="14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4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=</m:t>
                      </m:r>
                      <m:r>
                        <m:rPr>
                          <m:nor/>
                        </m:rPr>
                        <a:rPr lang="zh-TW" altLang="en-US" sz="14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 </m:t>
                      </m:r>
                      <m:func>
                        <m:funcPr>
                          <m:ctrlPr>
                            <a:rPr lang="en-US" altLang="zh-TW" sz="1400" i="1"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14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1400" i="1"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1400" i="1"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b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zh-TW" sz="1400" i="1"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1400" i="1"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sz="1400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lang="zh-TW" altLang="el-GR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altLang="zh-TW" sz="1400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=</a:t>
                </a:r>
                <a:r>
                  <a:rPr lang="zh-TW" altLang="en-US" sz="14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14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𝐈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altLang="zh-TW" sz="14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14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400" b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4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400" b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altLang="zh-TW" sz="14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zh-TW" altLang="en-US" sz="1400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14BF31F7-5059-419B-92DE-EC950D68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61" y="7364604"/>
                <a:ext cx="1744391" cy="710194"/>
              </a:xfrm>
              <a:prstGeom prst="rect">
                <a:avLst/>
              </a:prstGeom>
              <a:blipFill>
                <a:blip r:embed="rId14"/>
                <a:stretch>
                  <a:fillRect b="-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E8C02479-741E-4F8C-B509-9118624AD36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2468472" y="4015375"/>
            <a:ext cx="2189116" cy="8587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字方塊 107">
                <a:extLst>
                  <a:ext uri="{FF2B5EF4-FFF2-40B4-BE49-F238E27FC236}">
                    <a16:creationId xmlns:a16="http://schemas.microsoft.com/office/drawing/2014/main" id="{FCD6B8E1-3E29-4B96-BB68-4ABDF056D650}"/>
                  </a:ext>
                </a:extLst>
              </p:cNvPr>
              <p:cNvSpPr txBox="1"/>
              <p:nvPr/>
            </p:nvSpPr>
            <p:spPr>
              <a:xfrm>
                <a:off x="-2553487" y="5429745"/>
                <a:ext cx="5056563" cy="1186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1400">
                            <a:solidFill>
                              <a:prstClr val="black"/>
                            </a:solidFill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altLang="zh-TW" sz="1400">
                            <a:solidFill>
                              <a:prstClr val="black"/>
                            </a:solidFill>
                            <a:latin typeface="Cambria Math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400" b="0" i="1" u="none" strike="noStrike" baseline="0" dirty="0">
                    <a:latin typeface="TimesNewRomanPS-ItalicMT"/>
                  </a:rPr>
                  <a:t>:</a:t>
                </a:r>
                <a:endParaRPr lang="en-US" altLang="zh-TW" sz="1400" b="0" u="none" strike="noStrike" baseline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sSup>
                      <m:sSupPr>
                        <m:ctrlP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TW" alt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𝜅</m:t>
                        </m:r>
                      </m:sup>
                    </m:sSup>
                    <m:r>
                      <a:rPr lang="en-US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</a:p>
              <a:p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b="0" u="none" strike="noStrike" baseline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max(sum(</a:t>
                </a:r>
                <a:r>
                  <a:rPr lang="zh-TW" altLang="en-US" sz="1400" b="0" u="none" strike="noStrike" baseline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隱藏層的</a:t>
                </a:r>
                <a:r>
                  <a:rPr lang="en-US" altLang="zh-TW" sz="1400" b="0" u="none" strike="noStrike" baseline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en-US" altLang="zh-TW" sz="1400" b="0" u="none" strike="noStrike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u</a:t>
                </a:r>
                <a:r>
                  <a:rPr lang="zh-TW" altLang="en-US" sz="1400" b="0" u="none" strike="noStrike" baseline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乘上權重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))-(sum (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隱藏層的</a:t>
                </a:r>
                <a:r>
                  <a:rPr lang="en-US" altLang="zh-TW" sz="14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en-US" altLang="zh-TW" sz="1400" baseline="300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乘上權重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))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sSup>
                      <m:sSupPr>
                        <m:ctrlP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TW" alt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𝜅</m:t>
                        </m:r>
                      </m:sup>
                    </m:sSup>
                    <m:r>
                      <a:rPr lang="en-US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en-US" altLang="zh-TW" sz="1400" b="0" u="none" strike="noStrike" baseline="0" dirty="0">
                    <a:latin typeface="TimesNewRomanPS-ItalicMT"/>
                  </a:rPr>
                  <a:t>:</a:t>
                </a:r>
              </a:p>
              <a:p>
                <a:r>
                  <a:rPr lang="zh-TW" altLang="en-US" sz="1400" b="0" u="none" strike="noStrike" baseline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b="0" u="none" strike="noStrike" baseline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min(sum(</a:t>
                </a:r>
                <a:r>
                  <a:rPr lang="zh-TW" altLang="en-US" sz="1400" b="0" u="none" strike="noStrike" baseline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隱藏層的</a:t>
                </a:r>
                <a:r>
                  <a:rPr lang="en-US" altLang="zh-TW" sz="1400" b="0" u="none" strike="noStrike" baseline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en-US" altLang="zh-TW" sz="14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</a:t>
                </a:r>
                <a:r>
                  <a:rPr lang="zh-TW" altLang="en-US" sz="1400" b="0" u="none" strike="noStrike" baseline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乘上權重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))-(sum (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隱藏層的</a:t>
                </a:r>
                <a:r>
                  <a:rPr lang="en-US" altLang="zh-TW" sz="14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en-US" altLang="zh-TW" sz="1400" baseline="300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乘上權重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))</a:t>
                </a:r>
                <a:endParaRPr lang="en-US" altLang="zh-TW" sz="1400" b="0" u="none" strike="noStrike" baseline="0" dirty="0">
                  <a:latin typeface="TimesNewRomanPS-ItalicMT"/>
                </a:endParaRPr>
              </a:p>
            </p:txBody>
          </p:sp>
        </mc:Choice>
        <mc:Fallback xmlns="">
          <p:sp>
            <p:nvSpPr>
              <p:cNvPr id="108" name="文字方塊 107">
                <a:extLst>
                  <a:ext uri="{FF2B5EF4-FFF2-40B4-BE49-F238E27FC236}">
                    <a16:creationId xmlns:a16="http://schemas.microsoft.com/office/drawing/2014/main" id="{FCD6B8E1-3E29-4B96-BB68-4ABDF056D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53487" y="5429745"/>
                <a:ext cx="5056563" cy="1186159"/>
              </a:xfrm>
              <a:prstGeom prst="rect">
                <a:avLst/>
              </a:prstGeom>
              <a:blipFill>
                <a:blip r:embed="rId16"/>
                <a:stretch>
                  <a:fillRect t="-1031" b="-41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91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49338" y="1713670"/>
            <a:ext cx="8972582" cy="23299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7CB92F-D066-4731-B5D3-0B2413C93A7F}"/>
                  </a:ext>
                </a:extLst>
              </p:cNvPr>
              <p:cNvSpPr/>
              <p:nvPr/>
            </p:nvSpPr>
            <p:spPr>
              <a:xfrm>
                <a:off x="3954460" y="5639907"/>
                <a:ext cx="1323433" cy="487824"/>
              </a:xfrm>
              <a:prstGeom prst="rect">
                <a:avLst/>
              </a:prstGeom>
            </p:spPr>
            <p:txBody>
              <a:bodyPr wrap="square" lIns="91438" tIns="45719" rIns="91438" bIns="45719"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𝑝𝑗</m:t>
                        </m:r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zh-TW" alt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𝑗</m:t>
                    </m:r>
                  </m:oMath>
                </a14:m>
                <a:endParaRPr lang="en-US" altLang="zh-TW" sz="1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67CB92F-D066-4731-B5D3-0B2413C93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460" y="5639907"/>
                <a:ext cx="1323433" cy="4878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F7FCBA8-30B1-4229-ADAB-5831EAC3BC7D}"/>
                  </a:ext>
                </a:extLst>
              </p:cNvPr>
              <p:cNvSpPr/>
              <p:nvPr/>
            </p:nvSpPr>
            <p:spPr>
              <a:xfrm>
                <a:off x="3865118" y="4430443"/>
                <a:ext cx="5278881" cy="700511"/>
              </a:xfrm>
              <a:prstGeom prst="rect">
                <a:avLst/>
              </a:prstGeom>
            </p:spPr>
            <p:txBody>
              <a:bodyPr wrap="square" lIns="91438" tIns="45719" rIns="91438" bIns="45719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200" i="1" smtClean="0">
                            <a:solidFill>
                              <a:srgbClr val="4BACC6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200" i="1">
                            <a:solidFill>
                              <a:srgbClr val="4BACC6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 i="1">
                            <a:solidFill>
                              <a:srgbClr val="4BACC6">
                                <a:lumMod val="75000"/>
                              </a:srgbClr>
                            </a:solidFill>
                            <a:latin typeface="Cambria Math"/>
                          </a:rPr>
                          <m:t>𝑙</m:t>
                        </m:r>
                        <m:r>
                          <a:rPr lang="en-US" altLang="zh-TW" sz="1200" i="1">
                            <a:solidFill>
                              <a:srgbClr val="4BACC6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200" i="1">
                            <a:solidFill>
                              <a:srgbClr val="4BACC6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zh-TW" sz="1200" i="1">
                        <a:solidFill>
                          <a:srgbClr val="4BACC6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200" i="1">
                            <a:solidFill>
                              <a:srgbClr val="4BACC6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200" i="1">
                                <a:solidFill>
                                  <a:srgbClr val="4BACC6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zh-TW" sz="1200" i="1">
                                      <a:solidFill>
                                        <a:srgbClr val="4BACC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/>
                                        </a:rPr>
                                        <m:t>)−{</m:t>
                                      </m:r>
                                      <m:r>
                                        <a:rPr lang="zh-TW" altLang="en-US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p>
                                      </m:sSubSup>
                                      <m: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BACC6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BACC6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BACC6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BACC6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BACC6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BACC6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BACC6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TW" altLang="en-US" sz="1200" i="1">
                                                  <a:solidFill>
                                                    <a:srgbClr val="4BACC6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/>
                                                </a:rPr>
                                                <m:t>𝜅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</m:e>
                              </m:func>
                            </m:e>
                            <m:e>
                              <m:r>
                                <a:rPr lang="en-US" altLang="zh-TW" sz="1200" i="1">
                                  <a:solidFill>
                                    <a:srgbClr val="4BACC6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4BACC6">
                                      <a:lumMod val="75000"/>
                                    </a:srgbClr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2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zh-TW" altLang="en-US" sz="1200" i="1">
                                      <a:latin typeface="Cambria Math"/>
                                    </a:rPr>
                                    <m:t>𝜅</m:t>
                                  </m:r>
                                </m:sup>
                              </m:sSubSup>
                              <m:r>
                                <a:rPr lang="en-US" altLang="zh-TW" sz="1200" i="1">
                                  <a:solidFill>
                                    <a:srgbClr val="4BACC6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=−1.0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zh-TW" sz="1200" i="1">
                                      <a:solidFill>
                                        <a:srgbClr val="4BACC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/>
                                        </a:rPr>
                                        <m:t>)−{</m:t>
                                      </m:r>
                                      <m:r>
                                        <a:rPr lang="zh-TW" altLang="en-US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rgbClr val="4BACC6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func>
                              <m:r>
                                <a:rPr lang="en-US" altLang="zh-TW" sz="1200" i="1">
                                  <a:solidFill>
                                    <a:srgbClr val="4BACC6">
                                      <a:lumMod val="75000"/>
                                    </a:srgb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TW" sz="1200" i="1">
                                      <a:solidFill>
                                        <a:srgbClr val="4BACC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1200" i="1">
                                      <a:solidFill>
                                        <a:srgbClr val="4BACC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1200" i="1">
                                      <a:solidFill>
                                        <a:srgbClr val="4BACC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1200" i="1">
                                      <a:solidFill>
                                        <a:srgbClr val="4BACC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TW" sz="1200" i="1">
                                      <a:solidFill>
                                        <a:srgbClr val="4BACC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zh-TW" altLang="en-US" sz="1200" i="1">
                                          <a:solidFill>
                                            <a:srgbClr val="4BACC6">
                                              <a:lumMod val="75000"/>
                                            </a:srgbClr>
                                          </a:solidFill>
                                          <a:latin typeface="Cambria Math"/>
                                        </a:rPr>
                                        <m:t>𝜅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  <m:e>
                              <m:r>
                                <a:rPr lang="en-US" altLang="zh-TW" sz="1200" i="1">
                                  <a:solidFill>
                                    <a:srgbClr val="4BACC6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Sup>
                                <m:sSubSup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2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zh-TW" sz="12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zh-TW" altLang="en-US" sz="1200" i="1">
                                      <a:latin typeface="Cambria Math"/>
                                    </a:rPr>
                                    <m:t>𝜅</m:t>
                                  </m:r>
                                </m:sup>
                              </m:sSubSup>
                              <m:r>
                                <a:rPr lang="en-US" altLang="zh-TW" sz="1200" i="1">
                                  <a:solidFill>
                                    <a:srgbClr val="4BACC6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sz="1200" dirty="0">
                    <a:solidFill>
                      <a:srgbClr val="4472C4">
                        <a:lumMod val="75000"/>
                      </a:srgbClr>
                    </a:solidFill>
                    <a:latin typeface="Cambria Math" panose="02040503050406030204" pitchFamily="18" charset="0"/>
                    <a:ea typeface="宋体" pitchFamily="2" charset="-122"/>
                  </a:rPr>
                  <a:t> </a:t>
                </a:r>
                <a:r>
                  <a:rPr lang="en-US" altLang="zh-TW" sz="1200" dirty="0">
                    <a:solidFill>
                      <a:srgbClr val="4472C4">
                        <a:lumMod val="75000"/>
                      </a:srgbClr>
                    </a:solidFill>
                    <a:latin typeface="Cambria Math" panose="02040503050406030204" pitchFamily="18" charset="0"/>
                    <a:ea typeface="宋体" pitchFamily="2" charset="-122"/>
                  </a:rPr>
                  <a:t>&amp;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sz="1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200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200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1200">
                        <a:solidFill>
                          <a:srgbClr val="00B0F0"/>
                        </a:solidFill>
                        <a:latin typeface="Cambria Math"/>
                        <a:ea typeface="Cambria Math" panose="02040503050406030204" pitchFamily="18" charset="0"/>
                      </a:rPr>
                      <m:t>0 </m:t>
                    </m:r>
                    <m:r>
                      <a:rPr lang="en-US" altLang="zh-TW" sz="12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∀ </m:t>
                    </m:r>
                    <m:r>
                      <a:rPr lang="en-US" altLang="zh-TW" sz="12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TW" sz="12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TW" sz="12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endParaRPr lang="en-US" altLang="zh-TW" sz="1200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F7FCBA8-30B1-4229-ADAB-5831EAC3B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118" y="4430443"/>
                <a:ext cx="5278881" cy="7005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群組 39">
            <a:extLst>
              <a:ext uri="{FF2B5EF4-FFF2-40B4-BE49-F238E27FC236}">
                <a16:creationId xmlns:a16="http://schemas.microsoft.com/office/drawing/2014/main" id="{D3F5E223-3A7E-46B2-86E9-06C0B8646867}"/>
              </a:ext>
            </a:extLst>
          </p:cNvPr>
          <p:cNvGrpSpPr/>
          <p:nvPr/>
        </p:nvGrpSpPr>
        <p:grpSpPr>
          <a:xfrm>
            <a:off x="1524221" y="4043595"/>
            <a:ext cx="2369998" cy="2664475"/>
            <a:chOff x="880463" y="1921546"/>
            <a:chExt cx="3454926" cy="309765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1EECBE7B-5CD2-47CB-825C-6D736A54D937}"/>
                </a:ext>
              </a:extLst>
            </p:cNvPr>
            <p:cNvGrpSpPr/>
            <p:nvPr/>
          </p:nvGrpSpPr>
          <p:grpSpPr>
            <a:xfrm>
              <a:off x="880463" y="1921546"/>
              <a:ext cx="3454926" cy="3097650"/>
              <a:chOff x="1097280" y="2109913"/>
              <a:chExt cx="3454926" cy="3097650"/>
            </a:xfrm>
          </p:grpSpPr>
          <p:sp>
            <p:nvSpPr>
              <p:cNvPr id="43" name="橢圓 42">
                <a:extLst>
                  <a:ext uri="{FF2B5EF4-FFF2-40B4-BE49-F238E27FC236}">
                    <a16:creationId xmlns:a16="http://schemas.microsoft.com/office/drawing/2014/main" id="{242D6AD6-3E0D-4374-B0F0-1C82431CB1FF}"/>
                  </a:ext>
                </a:extLst>
              </p:cNvPr>
              <p:cNvSpPr/>
              <p:nvPr/>
            </p:nvSpPr>
            <p:spPr>
              <a:xfrm>
                <a:off x="1097280" y="4613674"/>
                <a:ext cx="593889" cy="5938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B4261CA2-72BE-4E1A-A931-304B8977FB5E}"/>
                  </a:ext>
                </a:extLst>
              </p:cNvPr>
              <p:cNvSpPr/>
              <p:nvPr/>
            </p:nvSpPr>
            <p:spPr>
              <a:xfrm>
                <a:off x="1912699" y="4613674"/>
                <a:ext cx="593889" cy="5938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470D9359-C557-461B-92C5-D09674928B5B}"/>
                  </a:ext>
                </a:extLst>
              </p:cNvPr>
              <p:cNvSpPr/>
              <p:nvPr/>
            </p:nvSpPr>
            <p:spPr>
              <a:xfrm>
                <a:off x="3958317" y="4613674"/>
                <a:ext cx="593889" cy="5938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i="1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</a:t>
                </a:r>
                <a:endParaRPr lang="zh-TW" altLang="en-US" i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4538EAF6-E327-4344-AA8F-73673BAA4C36}"/>
                  </a:ext>
                </a:extLst>
              </p:cNvPr>
              <p:cNvSpPr txBox="1"/>
              <p:nvPr/>
            </p:nvSpPr>
            <p:spPr>
              <a:xfrm>
                <a:off x="2938333" y="4725952"/>
                <a:ext cx="1035678" cy="429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…… </a:t>
                </a:r>
                <a:endParaRPr lang="zh-TW" altLang="en-US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66BF614C-EDD3-48DF-BB9D-EDC131049254}"/>
                  </a:ext>
                </a:extLst>
              </p:cNvPr>
              <p:cNvSpPr/>
              <p:nvPr/>
            </p:nvSpPr>
            <p:spPr>
              <a:xfrm>
                <a:off x="1394224" y="3374048"/>
                <a:ext cx="593889" cy="5938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CF53AA3F-7E10-4EA3-BFEE-2C494EF4885D}"/>
                  </a:ext>
                </a:extLst>
              </p:cNvPr>
              <p:cNvSpPr/>
              <p:nvPr/>
            </p:nvSpPr>
            <p:spPr>
              <a:xfrm>
                <a:off x="2149940" y="3374048"/>
                <a:ext cx="593889" cy="5938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45804697-5765-438E-9DFA-C7BC728D66FB}"/>
                  </a:ext>
                </a:extLst>
              </p:cNvPr>
              <p:cNvSpPr/>
              <p:nvPr/>
            </p:nvSpPr>
            <p:spPr>
              <a:xfrm>
                <a:off x="2905656" y="3374048"/>
                <a:ext cx="593889" cy="5938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3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9C521799-492F-4B91-A7D6-2C38A5DBAF05}"/>
                  </a:ext>
                </a:extLst>
              </p:cNvPr>
              <p:cNvSpPr/>
              <p:nvPr/>
            </p:nvSpPr>
            <p:spPr>
              <a:xfrm>
                <a:off x="3915896" y="3374048"/>
                <a:ext cx="593889" cy="593889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sz="2000" i="1" dirty="0">
                    <a:solidFill>
                      <a:prstClr val="black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p</a:t>
                </a:r>
                <a:endParaRPr lang="zh-TW" altLang="en-US" sz="2000" i="1" dirty="0">
                  <a:solidFill>
                    <a:prstClr val="black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p:cxnSp>
            <p:nvCxnSpPr>
              <p:cNvPr id="51" name="直線單箭頭接點 12">
                <a:extLst>
                  <a:ext uri="{FF2B5EF4-FFF2-40B4-BE49-F238E27FC236}">
                    <a16:creationId xmlns:a16="http://schemas.microsoft.com/office/drawing/2014/main" id="{CFAC50DB-0CA4-4F12-A8F1-91FF718BE88B}"/>
                  </a:ext>
                </a:extLst>
              </p:cNvPr>
              <p:cNvCxnSpPr>
                <a:stCxn id="43" idx="0"/>
                <a:endCxn id="47" idx="4"/>
              </p:cNvCxnSpPr>
              <p:nvPr/>
            </p:nvCxnSpPr>
            <p:spPr>
              <a:xfrm flipV="1">
                <a:off x="1394225" y="3967937"/>
                <a:ext cx="296944" cy="64573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13">
                <a:extLst>
                  <a:ext uri="{FF2B5EF4-FFF2-40B4-BE49-F238E27FC236}">
                    <a16:creationId xmlns:a16="http://schemas.microsoft.com/office/drawing/2014/main" id="{F4E5BD3F-02A4-43E1-B150-0F74AEFBE245}"/>
                  </a:ext>
                </a:extLst>
              </p:cNvPr>
              <p:cNvCxnSpPr>
                <a:stCxn id="43" idx="0"/>
                <a:endCxn id="48" idx="4"/>
              </p:cNvCxnSpPr>
              <p:nvPr/>
            </p:nvCxnSpPr>
            <p:spPr>
              <a:xfrm flipV="1">
                <a:off x="1394225" y="3967937"/>
                <a:ext cx="1052660" cy="64573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線單箭頭接點 14">
                <a:extLst>
                  <a:ext uri="{FF2B5EF4-FFF2-40B4-BE49-F238E27FC236}">
                    <a16:creationId xmlns:a16="http://schemas.microsoft.com/office/drawing/2014/main" id="{29A37B40-30CA-4714-899A-72FBD0BEA7C3}"/>
                  </a:ext>
                </a:extLst>
              </p:cNvPr>
              <p:cNvCxnSpPr>
                <a:stCxn id="43" idx="0"/>
                <a:endCxn id="49" idx="4"/>
              </p:cNvCxnSpPr>
              <p:nvPr/>
            </p:nvCxnSpPr>
            <p:spPr>
              <a:xfrm flipV="1">
                <a:off x="1394225" y="3967937"/>
                <a:ext cx="1808376" cy="64573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單箭頭接點 15">
                <a:extLst>
                  <a:ext uri="{FF2B5EF4-FFF2-40B4-BE49-F238E27FC236}">
                    <a16:creationId xmlns:a16="http://schemas.microsoft.com/office/drawing/2014/main" id="{C678119D-D084-4211-8BFF-E9158B7FC217}"/>
                  </a:ext>
                </a:extLst>
              </p:cNvPr>
              <p:cNvCxnSpPr>
                <a:stCxn id="43" idx="0"/>
                <a:endCxn id="50" idx="4"/>
              </p:cNvCxnSpPr>
              <p:nvPr/>
            </p:nvCxnSpPr>
            <p:spPr>
              <a:xfrm flipV="1">
                <a:off x="1394225" y="3967937"/>
                <a:ext cx="2818616" cy="6457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單箭頭接點 16">
                <a:extLst>
                  <a:ext uri="{FF2B5EF4-FFF2-40B4-BE49-F238E27FC236}">
                    <a16:creationId xmlns:a16="http://schemas.microsoft.com/office/drawing/2014/main" id="{C6D5D499-22BD-43A0-8FED-A122A7C7D518}"/>
                  </a:ext>
                </a:extLst>
              </p:cNvPr>
              <p:cNvCxnSpPr/>
              <p:nvPr/>
            </p:nvCxnSpPr>
            <p:spPr>
              <a:xfrm flipH="1" flipV="1">
                <a:off x="1691166" y="3967937"/>
                <a:ext cx="526332" cy="64573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單箭頭接點 17">
                <a:extLst>
                  <a:ext uri="{FF2B5EF4-FFF2-40B4-BE49-F238E27FC236}">
                    <a16:creationId xmlns:a16="http://schemas.microsoft.com/office/drawing/2014/main" id="{24BAF7FA-1C3F-4B7D-BCD2-6D52A5961B22}"/>
                  </a:ext>
                </a:extLst>
              </p:cNvPr>
              <p:cNvCxnSpPr>
                <a:endCxn id="48" idx="4"/>
              </p:cNvCxnSpPr>
              <p:nvPr/>
            </p:nvCxnSpPr>
            <p:spPr>
              <a:xfrm flipV="1">
                <a:off x="2217498" y="3967937"/>
                <a:ext cx="229387" cy="64573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單箭頭接點 18">
                <a:extLst>
                  <a:ext uri="{FF2B5EF4-FFF2-40B4-BE49-F238E27FC236}">
                    <a16:creationId xmlns:a16="http://schemas.microsoft.com/office/drawing/2014/main" id="{088BE065-71F1-4C27-9A1A-F50AAB034850}"/>
                  </a:ext>
                </a:extLst>
              </p:cNvPr>
              <p:cNvCxnSpPr>
                <a:endCxn id="49" idx="4"/>
              </p:cNvCxnSpPr>
              <p:nvPr/>
            </p:nvCxnSpPr>
            <p:spPr>
              <a:xfrm flipV="1">
                <a:off x="2217498" y="3967937"/>
                <a:ext cx="985103" cy="64573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線單箭頭接點 19">
                <a:extLst>
                  <a:ext uri="{FF2B5EF4-FFF2-40B4-BE49-F238E27FC236}">
                    <a16:creationId xmlns:a16="http://schemas.microsoft.com/office/drawing/2014/main" id="{56FFF06B-7B71-4103-ADF2-804AD10632EE}"/>
                  </a:ext>
                </a:extLst>
              </p:cNvPr>
              <p:cNvCxnSpPr>
                <a:stCxn id="44" idx="0"/>
                <a:endCxn id="50" idx="4"/>
              </p:cNvCxnSpPr>
              <p:nvPr/>
            </p:nvCxnSpPr>
            <p:spPr>
              <a:xfrm flipV="1">
                <a:off x="2209644" y="3967937"/>
                <a:ext cx="2003197" cy="6457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線單箭頭接點 20">
                <a:extLst>
                  <a:ext uri="{FF2B5EF4-FFF2-40B4-BE49-F238E27FC236}">
                    <a16:creationId xmlns:a16="http://schemas.microsoft.com/office/drawing/2014/main" id="{0E851169-E4BE-441E-9C79-8854812A453A}"/>
                  </a:ext>
                </a:extLst>
              </p:cNvPr>
              <p:cNvCxnSpPr>
                <a:endCxn id="47" idx="4"/>
              </p:cNvCxnSpPr>
              <p:nvPr/>
            </p:nvCxnSpPr>
            <p:spPr>
              <a:xfrm flipH="1" flipV="1">
                <a:off x="1691169" y="3967937"/>
                <a:ext cx="2564090" cy="64573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線單箭頭接點 21">
                <a:extLst>
                  <a:ext uri="{FF2B5EF4-FFF2-40B4-BE49-F238E27FC236}">
                    <a16:creationId xmlns:a16="http://schemas.microsoft.com/office/drawing/2014/main" id="{B1799911-B92F-4280-AF46-92587A4B2658}"/>
                  </a:ext>
                </a:extLst>
              </p:cNvPr>
              <p:cNvCxnSpPr>
                <a:endCxn id="48" idx="4"/>
              </p:cNvCxnSpPr>
              <p:nvPr/>
            </p:nvCxnSpPr>
            <p:spPr>
              <a:xfrm flipH="1" flipV="1">
                <a:off x="2446885" y="3967937"/>
                <a:ext cx="1808374" cy="64573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單箭頭接點 22">
                <a:extLst>
                  <a:ext uri="{FF2B5EF4-FFF2-40B4-BE49-F238E27FC236}">
                    <a16:creationId xmlns:a16="http://schemas.microsoft.com/office/drawing/2014/main" id="{C72C40A7-19F6-45AC-9647-E324D457EFA9}"/>
                  </a:ext>
                </a:extLst>
              </p:cNvPr>
              <p:cNvCxnSpPr>
                <a:endCxn id="49" idx="4"/>
              </p:cNvCxnSpPr>
              <p:nvPr/>
            </p:nvCxnSpPr>
            <p:spPr>
              <a:xfrm flipH="1" flipV="1">
                <a:off x="3202601" y="3967937"/>
                <a:ext cx="1052658" cy="64573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線單箭頭接點 23">
                <a:extLst>
                  <a:ext uri="{FF2B5EF4-FFF2-40B4-BE49-F238E27FC236}">
                    <a16:creationId xmlns:a16="http://schemas.microsoft.com/office/drawing/2014/main" id="{71F05821-F55A-409E-8A0A-1724A29A4D2B}"/>
                  </a:ext>
                </a:extLst>
              </p:cNvPr>
              <p:cNvCxnSpPr>
                <a:stCxn id="45" idx="0"/>
                <a:endCxn id="50" idx="4"/>
              </p:cNvCxnSpPr>
              <p:nvPr/>
            </p:nvCxnSpPr>
            <p:spPr>
              <a:xfrm flipH="1" flipV="1">
                <a:off x="4212841" y="3967937"/>
                <a:ext cx="42421" cy="6457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3F952288-BA0B-41AA-A984-03729189B5B1}"/>
                  </a:ext>
                </a:extLst>
              </p:cNvPr>
              <p:cNvSpPr/>
              <p:nvPr/>
            </p:nvSpPr>
            <p:spPr>
              <a:xfrm>
                <a:off x="2506588" y="2109913"/>
                <a:ext cx="593889" cy="5938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i="1" dirty="0">
                    <a:solidFill>
                      <a:prstClr val="white"/>
                    </a:solidFill>
                  </a:rPr>
                  <a:t>l</a:t>
                </a:r>
                <a:endParaRPr lang="zh-TW" altLang="en-US" i="1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4" name="直線單箭頭接點 25">
                <a:extLst>
                  <a:ext uri="{FF2B5EF4-FFF2-40B4-BE49-F238E27FC236}">
                    <a16:creationId xmlns:a16="http://schemas.microsoft.com/office/drawing/2014/main" id="{EA543DDF-6397-4B7B-8533-EC066D2271D1}"/>
                  </a:ext>
                </a:extLst>
              </p:cNvPr>
              <p:cNvCxnSpPr>
                <a:stCxn id="47" idx="0"/>
                <a:endCxn id="63" idx="4"/>
              </p:cNvCxnSpPr>
              <p:nvPr/>
            </p:nvCxnSpPr>
            <p:spPr>
              <a:xfrm flipV="1">
                <a:off x="1691169" y="2703802"/>
                <a:ext cx="1112364" cy="67024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26">
                <a:extLst>
                  <a:ext uri="{FF2B5EF4-FFF2-40B4-BE49-F238E27FC236}">
                    <a16:creationId xmlns:a16="http://schemas.microsoft.com/office/drawing/2014/main" id="{5043A2DA-5F5E-4D09-9DEE-5083BEFBF11A}"/>
                  </a:ext>
                </a:extLst>
              </p:cNvPr>
              <p:cNvCxnSpPr>
                <a:stCxn id="48" idx="0"/>
                <a:endCxn id="63" idx="4"/>
              </p:cNvCxnSpPr>
              <p:nvPr/>
            </p:nvCxnSpPr>
            <p:spPr>
              <a:xfrm flipV="1">
                <a:off x="2446885" y="2703802"/>
                <a:ext cx="356648" cy="67024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27">
                <a:extLst>
                  <a:ext uri="{FF2B5EF4-FFF2-40B4-BE49-F238E27FC236}">
                    <a16:creationId xmlns:a16="http://schemas.microsoft.com/office/drawing/2014/main" id="{2285ACD9-1F46-4537-9B5E-0A41DFF8EED9}"/>
                  </a:ext>
                </a:extLst>
              </p:cNvPr>
              <p:cNvCxnSpPr>
                <a:stCxn id="49" idx="0"/>
                <a:endCxn id="63" idx="4"/>
              </p:cNvCxnSpPr>
              <p:nvPr/>
            </p:nvCxnSpPr>
            <p:spPr>
              <a:xfrm flipH="1" flipV="1">
                <a:off x="2803533" y="2703802"/>
                <a:ext cx="399068" cy="67024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28">
                <a:extLst>
                  <a:ext uri="{FF2B5EF4-FFF2-40B4-BE49-F238E27FC236}">
                    <a16:creationId xmlns:a16="http://schemas.microsoft.com/office/drawing/2014/main" id="{D0E3B10C-D50A-42CF-BABA-AB0FC595E008}"/>
                  </a:ext>
                </a:extLst>
              </p:cNvPr>
              <p:cNvCxnSpPr>
                <a:stCxn id="50" idx="0"/>
                <a:endCxn id="63" idx="4"/>
              </p:cNvCxnSpPr>
              <p:nvPr/>
            </p:nvCxnSpPr>
            <p:spPr>
              <a:xfrm flipH="1" flipV="1">
                <a:off x="2803533" y="2703802"/>
                <a:ext cx="1409308" cy="670246"/>
              </a:xfrm>
              <a:prstGeom prst="straightConnector1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32D784E-C440-4552-BCCB-B2EF8BA10E09}"/>
                </a:ext>
              </a:extLst>
            </p:cNvPr>
            <p:cNvSpPr txBox="1"/>
            <p:nvPr/>
          </p:nvSpPr>
          <p:spPr>
            <a:xfrm>
              <a:off x="3162525" y="3286801"/>
              <a:ext cx="699176" cy="429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dirty="0">
                  <a:solidFill>
                    <a:prstClr val="black"/>
                  </a:solidFill>
                  <a:latin typeface="Arial" charset="0"/>
                  <a:ea typeface="宋体" pitchFamily="2" charset="-122"/>
                </a:rPr>
                <a:t>… </a:t>
              </a:r>
              <a:endParaRPr lang="zh-TW" altLang="en-US" dirty="0">
                <a:solidFill>
                  <a:prstClr val="black"/>
                </a:solidFill>
                <a:latin typeface="Arial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F8CADCE4-35E5-46F6-81D0-22B62D113358}"/>
                  </a:ext>
                </a:extLst>
              </p:cNvPr>
              <p:cNvSpPr/>
              <p:nvPr/>
            </p:nvSpPr>
            <p:spPr>
              <a:xfrm>
                <a:off x="3954460" y="5165292"/>
                <a:ext cx="1798386" cy="474615"/>
              </a:xfrm>
              <a:prstGeom prst="rect">
                <a:avLst/>
              </a:prstGeom>
            </p:spPr>
            <p:txBody>
              <a:bodyPr wrap="square" lIns="91438" tIns="45719" rIns="91438" bIns="45719"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1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altLang="zh-TW" sz="1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sz="14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8CADCE4-35E5-46F6-81D0-22B62D1133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460" y="5165292"/>
                <a:ext cx="1798386" cy="4746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內容版面配置區 2">
                <a:extLst>
                  <a:ext uri="{FF2B5EF4-FFF2-40B4-BE49-F238E27FC236}">
                    <a16:creationId xmlns:a16="http://schemas.microsoft.com/office/drawing/2014/main" id="{6CFA2FE1-2ECB-40E8-83D6-FCA230F5C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96485"/>
                <a:ext cx="9144000" cy="2736304"/>
              </a:xfrm>
            </p:spPr>
            <p:txBody>
              <a:bodyPr>
                <a:noAutofit/>
              </a:bodyPr>
              <a:lstStyle/>
              <a:p>
                <a:pPr marL="17463" lvl="1" indent="0" defTabSz="1081088">
                  <a:lnSpc>
                    <a:spcPct val="100000"/>
                  </a:lnSpc>
                  <a:spcBef>
                    <a:spcPts val="900"/>
                  </a:spcBef>
                  <a:spcAft>
                    <a:spcPts val="150"/>
                  </a:spcAft>
                  <a:buSzPct val="100000"/>
                  <a:buNone/>
                </a:pP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Regarding every </a:t>
                </a:r>
                <a:r>
                  <a:rPr lang="en-US" altLang="zh-TW" sz="16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r>
                  <a:rPr lang="en-US" altLang="zh-TW" sz="16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output node, in which </a:t>
                </a:r>
                <a:r>
                  <a:rPr lang="en-US" altLang="zh-TW" sz="16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</a:t>
                </a:r>
                <a:r>
                  <a:rPr lang="en-US" altLang="zh-TW" sz="1600" i="1" baseline="-250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regarding {</a:t>
                </a:r>
                <a14:m>
                  <m:oMath xmlns:m="http://schemas.openxmlformats.org/officeDocument/2006/math">
                    <m:r>
                      <a:rPr lang="en-US" altLang="zh-TW" sz="16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sz="160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1600"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60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1600" b="1">
                        <a:latin typeface="Cambria Math"/>
                        <a:ea typeface="Cambria Math" panose="02040503050406030204" pitchFamily="18" charset="0"/>
                      </a:rPr>
                      <m:t>𝐈</m:t>
                    </m:r>
                    <m:r>
                      <m:rPr>
                        <m:nor/>
                      </m:rPr>
                      <a:rPr lang="en-GB" altLang="zh-TW" sz="1600" dirty="0"/>
                      <m:t>(</m:t>
                    </m:r>
                    <m:r>
                      <m:rPr>
                        <m:nor/>
                      </m:rPr>
                      <a:rPr lang="en-GB" altLang="zh-TW" sz="1600" i="1" dirty="0"/>
                      <m:t>n</m:t>
                    </m:r>
                    <m:r>
                      <m:rPr>
                        <m:nor/>
                      </m:rPr>
                      <a:rPr lang="en-GB" altLang="zh-TW" sz="1600" dirty="0"/>
                      <m:t>)</m:t>
                    </m:r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 is false:</a:t>
                </a:r>
              </a:p>
              <a:p>
                <a:pPr marL="17463" lvl="1" indent="0" defTabSz="1081088">
                  <a:lnSpc>
                    <a:spcPct val="100000"/>
                  </a:lnSpc>
                  <a:spcBef>
                    <a:spcPts val="900"/>
                  </a:spcBef>
                  <a:spcAft>
                    <a:spcPts val="150"/>
                  </a:spcAft>
                  <a:buSzPct val="100000"/>
                  <a:buNone/>
                </a:pP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1: let 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+ 1 → 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and add the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60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hidden node to the existing SLFN.</a:t>
                </a:r>
              </a:p>
              <a:p>
                <a:pPr marL="712788" lvl="1" indent="-695325" defTabSz="1081088">
                  <a:lnSpc>
                    <a:spcPct val="100000"/>
                  </a:lnSpc>
                  <a:spcBef>
                    <a:spcPts val="900"/>
                  </a:spcBef>
                  <a:spcAft>
                    <a:spcPts val="150"/>
                  </a:spcAft>
                  <a:buSzPct val="100000"/>
                  <a:buNone/>
                </a:pP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2: Assign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  <m:r>
                          <a:rPr lang="en-US" altLang="zh-TW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altLang="zh-TW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 </a:t>
                </a:r>
                <a:r>
                  <a:rPr lang="en-US" altLang="zh-TW" sz="16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k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 </a:t>
                </a:r>
                <a:r>
                  <a:rPr lang="en-US" altLang="zh-TW" sz="16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l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 the following way to make </a:t>
                </a:r>
                <a:r>
                  <a:rPr lang="en-US" altLang="zh-TW" sz="1600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regarding {</a:t>
                </a:r>
                <a14:m>
                  <m:oMath xmlns:m="http://schemas.openxmlformats.org/officeDocument/2006/math">
                    <m:r>
                      <a:rPr lang="en-US" altLang="zh-TW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1600">
                        <a:solidFill>
                          <a:schemeClr val="tx1"/>
                        </a:solidFill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1600" b="1">
                        <a:latin typeface="Cambria Math"/>
                        <a:ea typeface="Cambria Math" panose="02040503050406030204" pitchFamily="18" charset="0"/>
                      </a:rPr>
                      <m:t>𝐈</m:t>
                    </m:r>
                    <m:r>
                      <m:rPr>
                        <m:nor/>
                      </m:rPr>
                      <a:rPr lang="en-GB" altLang="zh-TW" sz="1600" dirty="0" smtClean="0">
                        <a:solidFill>
                          <a:schemeClr val="tx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GB" altLang="zh-TW" sz="1600" i="1" dirty="0" smtClean="0">
                        <a:solidFill>
                          <a:schemeClr val="tx1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GB" altLang="zh-TW" sz="1600" dirty="0" smtClean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 true:</a:t>
                </a:r>
              </a:p>
              <a:p>
                <a:pPr marL="628650" indent="-268288">
                  <a:buFont typeface="+mj-lt"/>
                  <a:buAutoNum type="arabicParenR"/>
                </a:pPr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</a:t>
                </a:r>
                <a:r>
                  <a:rPr lang="en-US" altLang="zh-TW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600" i="1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(i.e.,</a:t>
                </a:r>
                <a:r>
                  <a:rPr lang="en-US" altLang="zh-TW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𝑝𝑗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TW" sz="1600">
                        <a:solidFill>
                          <a:schemeClr val="tx1"/>
                        </a:solidFill>
                        <a:latin typeface="Cambria Math"/>
                        <a:ea typeface="微軟正黑體" panose="020B06040305040402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zh-TW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𝜅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𝑗</m:t>
                    </m:r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and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TW" sz="1600">
                        <a:solidFill>
                          <a:schemeClr val="tx1"/>
                        </a:solidFill>
                        <a:latin typeface="Cambria Math"/>
                        <a:ea typeface="微軟正黑體" panose="020B0604030504040204" pitchFamily="34" charset="-120"/>
                      </a:rPr>
                      <m:t>=1−</m:t>
                    </m:r>
                    <m:r>
                      <a:rPr lang="en-US" altLang="zh-TW" sz="1600">
                        <a:solidFill>
                          <a:schemeClr val="tx1"/>
                        </a:solidFill>
                        <a:latin typeface="Cambria Math"/>
                        <a:ea typeface="微軟正黑體" panose="020B0604030504040204" pitchFamily="34" charset="-120"/>
                      </a:rPr>
                      <m:t>𝑚</m:t>
                    </m:r>
                  </m:oMath>
                </a14:m>
                <a:endParaRPr lang="en-US" altLang="zh-TW" sz="16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628650" indent="-268288">
                  <a:buFont typeface="+mj-lt"/>
                  <a:buAutoNum type="arabicParenR"/>
                </a:pPr>
                <a:r>
                  <a:rPr lang="en-US" altLang="zh-TW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16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TW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TW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TW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)−{</m:t>
                                      </m:r>
                                      <m:r>
                                        <a:rPr lang="zh-TW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p>
                                      </m:sSubSup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TW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TW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𝜅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</m:e>
                              </m:func>
                            </m:e>
                            <m:e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zh-TW" altLang="en-US" sz="1600" i="1">
                                      <a:latin typeface="Cambria Math"/>
                                    </a:rPr>
                                    <m:t>𝜅</m:t>
                                  </m:r>
                                </m:sup>
                              </m:sSubSup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=−1.0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16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TW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TW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TW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)−{</m:t>
                                      </m:r>
                                      <m:r>
                                        <a:rPr lang="zh-TW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func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zh-TW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𝜅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  <m:e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zh-TW" altLang="en-US" sz="1600" i="1">
                                      <a:latin typeface="Cambria Math"/>
                                    </a:rPr>
                                    <m:t>𝜅</m:t>
                                  </m:r>
                                </m:sup>
                              </m:sSubSup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0 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∀ 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endParaRPr lang="en-US" altLang="zh-TW" sz="16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CFA2FE1-2ECB-40E8-83D6-FCA230F5C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6485"/>
                <a:ext cx="9144000" cy="2736304"/>
              </a:xfrm>
              <a:blipFill rotWithShape="1">
                <a:blip r:embed="rId5"/>
                <a:stretch>
                  <a:fillRect l="-133" t="-8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投影片編號版面配置區 1">
            <a:extLst>
              <a:ext uri="{FF2B5EF4-FFF2-40B4-BE49-F238E27FC236}">
                <a16:creationId xmlns:a16="http://schemas.microsoft.com/office/drawing/2014/main" id="{1B2C2496-F255-4126-8B44-D41AA7F8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pPr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3F952288-BA0B-41AA-A984-03729189B5B1}"/>
              </a:ext>
            </a:extLst>
          </p:cNvPr>
          <p:cNvSpPr/>
          <p:nvPr/>
        </p:nvSpPr>
        <p:spPr>
          <a:xfrm>
            <a:off x="1681574" y="4043595"/>
            <a:ext cx="407394" cy="510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dirty="0">
                <a:solidFill>
                  <a:prstClr val="white"/>
                </a:solidFill>
              </a:rPr>
              <a:t>1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3F952288-BA0B-41AA-A984-03729189B5B1}"/>
              </a:ext>
            </a:extLst>
          </p:cNvPr>
          <p:cNvSpPr/>
          <p:nvPr/>
        </p:nvSpPr>
        <p:spPr>
          <a:xfrm>
            <a:off x="3314623" y="4043595"/>
            <a:ext cx="407394" cy="510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i="1" dirty="0">
                <a:solidFill>
                  <a:prstClr val="white"/>
                </a:solidFill>
              </a:rPr>
              <a:t>q</a:t>
            </a:r>
            <a:endParaRPr lang="zh-TW" altLang="en-US" i="1" dirty="0">
              <a:solidFill>
                <a:prstClr val="white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32D784E-C440-4552-BCCB-B2EF8BA10E09}"/>
              </a:ext>
            </a:extLst>
          </p:cNvPr>
          <p:cNvSpPr txBox="1"/>
          <p:nvPr/>
        </p:nvSpPr>
        <p:spPr>
          <a:xfrm>
            <a:off x="2898367" y="411434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dirty="0">
                <a:solidFill>
                  <a:prstClr val="black"/>
                </a:solidFill>
                <a:latin typeface="Arial" charset="0"/>
                <a:ea typeface="宋体" pitchFamily="2" charset="-122"/>
              </a:rPr>
              <a:t>… </a:t>
            </a:r>
            <a:endParaRPr lang="zh-TW" altLang="en-US" dirty="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232D784E-C440-4552-BCCB-B2EF8BA10E09}"/>
              </a:ext>
            </a:extLst>
          </p:cNvPr>
          <p:cNvSpPr txBox="1"/>
          <p:nvPr/>
        </p:nvSpPr>
        <p:spPr>
          <a:xfrm>
            <a:off x="2088968" y="413901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dirty="0">
                <a:solidFill>
                  <a:prstClr val="black"/>
                </a:solidFill>
                <a:latin typeface="Arial" charset="0"/>
                <a:ea typeface="宋体" pitchFamily="2" charset="-122"/>
              </a:rPr>
              <a:t>… </a:t>
            </a:r>
            <a:endParaRPr lang="zh-TW" altLang="en-US" dirty="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cxnSp>
        <p:nvCxnSpPr>
          <p:cNvPr id="77" name="直線單箭頭接點 28">
            <a:extLst>
              <a:ext uri="{FF2B5EF4-FFF2-40B4-BE49-F238E27FC236}">
                <a16:creationId xmlns:a16="http://schemas.microsoft.com/office/drawing/2014/main" id="{D0E3B10C-D50A-42CF-BABA-AB0FC595E008}"/>
              </a:ext>
            </a:extLst>
          </p:cNvPr>
          <p:cNvCxnSpPr>
            <a:stCxn id="50" idx="0"/>
          </p:cNvCxnSpPr>
          <p:nvPr/>
        </p:nvCxnSpPr>
        <p:spPr>
          <a:xfrm flipH="1" flipV="1">
            <a:off x="2007598" y="4508347"/>
            <a:ext cx="1653824" cy="62260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單箭頭接點 28">
            <a:extLst>
              <a:ext uri="{FF2B5EF4-FFF2-40B4-BE49-F238E27FC236}">
                <a16:creationId xmlns:a16="http://schemas.microsoft.com/office/drawing/2014/main" id="{D0E3B10C-D50A-42CF-BABA-AB0FC595E008}"/>
              </a:ext>
            </a:extLst>
          </p:cNvPr>
          <p:cNvCxnSpPr>
            <a:stCxn id="50" idx="0"/>
          </p:cNvCxnSpPr>
          <p:nvPr/>
        </p:nvCxnSpPr>
        <p:spPr>
          <a:xfrm flipH="1" flipV="1">
            <a:off x="3518320" y="4554434"/>
            <a:ext cx="143102" cy="57652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單箭頭接點 25">
            <a:extLst>
              <a:ext uri="{FF2B5EF4-FFF2-40B4-BE49-F238E27FC236}">
                <a16:creationId xmlns:a16="http://schemas.microsoft.com/office/drawing/2014/main" id="{EA543DDF-6397-4B7B-8533-EC066D2271D1}"/>
              </a:ext>
            </a:extLst>
          </p:cNvPr>
          <p:cNvCxnSpPr>
            <a:stCxn id="47" idx="0"/>
            <a:endCxn id="69" idx="5"/>
          </p:cNvCxnSpPr>
          <p:nvPr/>
        </p:nvCxnSpPr>
        <p:spPr>
          <a:xfrm flipV="1">
            <a:off x="1931615" y="4479624"/>
            <a:ext cx="97692" cy="6513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單箭頭接點 25">
            <a:extLst>
              <a:ext uri="{FF2B5EF4-FFF2-40B4-BE49-F238E27FC236}">
                <a16:creationId xmlns:a16="http://schemas.microsoft.com/office/drawing/2014/main" id="{EA543DDF-6397-4B7B-8533-EC066D2271D1}"/>
              </a:ext>
            </a:extLst>
          </p:cNvPr>
          <p:cNvCxnSpPr>
            <a:stCxn id="47" idx="0"/>
          </p:cNvCxnSpPr>
          <p:nvPr/>
        </p:nvCxnSpPr>
        <p:spPr>
          <a:xfrm flipV="1">
            <a:off x="1931615" y="4554435"/>
            <a:ext cx="1592278" cy="57651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25">
            <a:extLst>
              <a:ext uri="{FF2B5EF4-FFF2-40B4-BE49-F238E27FC236}">
                <a16:creationId xmlns:a16="http://schemas.microsoft.com/office/drawing/2014/main" id="{EA543DDF-6397-4B7B-8533-EC066D2271D1}"/>
              </a:ext>
            </a:extLst>
          </p:cNvPr>
          <p:cNvCxnSpPr>
            <a:endCxn id="69" idx="5"/>
          </p:cNvCxnSpPr>
          <p:nvPr/>
        </p:nvCxnSpPr>
        <p:spPr>
          <a:xfrm flipH="1" flipV="1">
            <a:off x="2029307" y="4479624"/>
            <a:ext cx="918636" cy="6513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單箭頭接點 25">
            <a:extLst>
              <a:ext uri="{FF2B5EF4-FFF2-40B4-BE49-F238E27FC236}">
                <a16:creationId xmlns:a16="http://schemas.microsoft.com/office/drawing/2014/main" id="{EA543DDF-6397-4B7B-8533-EC066D2271D1}"/>
              </a:ext>
            </a:extLst>
          </p:cNvPr>
          <p:cNvCxnSpPr>
            <a:endCxn id="70" idx="4"/>
          </p:cNvCxnSpPr>
          <p:nvPr/>
        </p:nvCxnSpPr>
        <p:spPr>
          <a:xfrm flipV="1">
            <a:off x="2947943" y="4554435"/>
            <a:ext cx="570377" cy="57651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25">
            <a:extLst>
              <a:ext uri="{FF2B5EF4-FFF2-40B4-BE49-F238E27FC236}">
                <a16:creationId xmlns:a16="http://schemas.microsoft.com/office/drawing/2014/main" id="{EA543DDF-6397-4B7B-8533-EC066D2271D1}"/>
              </a:ext>
            </a:extLst>
          </p:cNvPr>
          <p:cNvCxnSpPr>
            <a:endCxn id="70" idx="4"/>
          </p:cNvCxnSpPr>
          <p:nvPr/>
        </p:nvCxnSpPr>
        <p:spPr>
          <a:xfrm flipV="1">
            <a:off x="2516839" y="4554435"/>
            <a:ext cx="1001481" cy="5391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25">
            <a:extLst>
              <a:ext uri="{FF2B5EF4-FFF2-40B4-BE49-F238E27FC236}">
                <a16:creationId xmlns:a16="http://schemas.microsoft.com/office/drawing/2014/main" id="{EA543DDF-6397-4B7B-8533-EC066D2271D1}"/>
              </a:ext>
            </a:extLst>
          </p:cNvPr>
          <p:cNvCxnSpPr>
            <a:stCxn id="48" idx="0"/>
            <a:endCxn id="69" idx="5"/>
          </p:cNvCxnSpPr>
          <p:nvPr/>
        </p:nvCxnSpPr>
        <p:spPr>
          <a:xfrm flipH="1" flipV="1">
            <a:off x="2029307" y="4479624"/>
            <a:ext cx="420711" cy="6513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標題 1">
            <a:extLst>
              <a:ext uri="{FF2B5EF4-FFF2-40B4-BE49-F238E27FC236}">
                <a16:creationId xmlns:a16="http://schemas.microsoft.com/office/drawing/2014/main" id="{B648A0D0-D682-4464-B968-608292DA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96751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cramming module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(bi-ReLU-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2A3D65F6-74D7-4270-B3F3-D59DB92F0555}"/>
              </a:ext>
            </a:extLst>
          </p:cNvPr>
          <p:cNvSpPr txBox="1"/>
          <p:nvPr/>
        </p:nvSpPr>
        <p:spPr>
          <a:xfrm>
            <a:off x="6732240" y="980728"/>
            <a:ext cx="2274437" cy="346247"/>
          </a:xfrm>
          <a:prstGeom prst="rect">
            <a:avLst/>
          </a:prstGeom>
          <a:solidFill>
            <a:schemeClr val="bg2"/>
          </a:solidFill>
        </p:spPr>
        <p:txBody>
          <a:bodyPr wrap="square" lIns="68568" tIns="34289" rIns="68568" bIns="34289" rtlCol="0">
            <a:spAutoFit/>
          </a:bodyPr>
          <a:lstStyle/>
          <a:p>
            <a:pPr defTabSz="685783"/>
            <a:r>
              <a:rPr lang="en-US" altLang="zh-TW" dirty="0">
                <a:solidFill>
                  <a:srgbClr val="FF0000"/>
                </a:solidFill>
                <a:latin typeface="Calibri Light"/>
                <a:ea typeface="微软雅黑 Light"/>
              </a:rPr>
              <a:t>classification problems</a:t>
            </a:r>
            <a:endParaRPr lang="zh-TW" altLang="en-US" dirty="0">
              <a:solidFill>
                <a:srgbClr val="FF0000"/>
              </a:solidFill>
              <a:latin typeface="Calibri Light"/>
              <a:ea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595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4095" y="1844824"/>
            <a:ext cx="8972582" cy="17281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140E4D-18A3-45BB-9559-F7B737ED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7CB92F-D066-4731-B5D3-0B2413C93A7F}"/>
                  </a:ext>
                </a:extLst>
              </p:cNvPr>
              <p:cNvSpPr/>
              <p:nvPr/>
            </p:nvSpPr>
            <p:spPr>
              <a:xfrm>
                <a:off x="3931291" y="5408511"/>
                <a:ext cx="1323433" cy="487824"/>
              </a:xfrm>
              <a:prstGeom prst="rect">
                <a:avLst/>
              </a:prstGeom>
            </p:spPr>
            <p:txBody>
              <a:bodyPr wrap="square" lIns="91438" tIns="45719" rIns="91438" bIns="45719"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𝑝𝑗</m:t>
                        </m:r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zh-TW" alt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𝑗</m:t>
                    </m:r>
                  </m:oMath>
                </a14:m>
                <a:endParaRPr lang="en-US" altLang="zh-TW" sz="16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7CB92F-D066-4731-B5D3-0B2413C93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291" y="5408511"/>
                <a:ext cx="1323433" cy="487824"/>
              </a:xfrm>
              <a:prstGeom prst="rect">
                <a:avLst/>
              </a:prstGeom>
              <a:blipFill>
                <a:blip r:embed="rId2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F7FCBA8-30B1-4229-ADAB-5831EAC3BC7D}"/>
                  </a:ext>
                </a:extLst>
              </p:cNvPr>
              <p:cNvSpPr/>
              <p:nvPr/>
            </p:nvSpPr>
            <p:spPr>
              <a:xfrm>
                <a:off x="3856657" y="4442490"/>
                <a:ext cx="2491386" cy="390746"/>
              </a:xfrm>
              <a:prstGeom prst="rect">
                <a:avLst/>
              </a:prstGeom>
            </p:spPr>
            <p:txBody>
              <a:bodyPr wrap="square" lIns="91438" tIns="45719" rIns="91438" bIns="45719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altLang="zh-TW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sup>
                          </m:sSup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old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sup>
                          </m:sSup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4472C4">
                      <a:lumMod val="75000"/>
                    </a:srgbClr>
                  </a:solidFill>
                  <a:latin typeface="Cambria Math" panose="02040503050406030204" pitchFamily="18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F7FCBA8-30B1-4229-ADAB-5831EAC3B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657" y="4442490"/>
                <a:ext cx="2491386" cy="390746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群組 39">
            <a:extLst>
              <a:ext uri="{FF2B5EF4-FFF2-40B4-BE49-F238E27FC236}">
                <a16:creationId xmlns:a16="http://schemas.microsoft.com/office/drawing/2014/main" id="{D3F5E223-3A7E-46B2-86E9-06C0B8646867}"/>
              </a:ext>
            </a:extLst>
          </p:cNvPr>
          <p:cNvGrpSpPr/>
          <p:nvPr/>
        </p:nvGrpSpPr>
        <p:grpSpPr>
          <a:xfrm>
            <a:off x="1501052" y="3812199"/>
            <a:ext cx="2369998" cy="2664475"/>
            <a:chOff x="880463" y="1921546"/>
            <a:chExt cx="3454926" cy="309765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1EECBE7B-5CD2-47CB-825C-6D736A54D937}"/>
                </a:ext>
              </a:extLst>
            </p:cNvPr>
            <p:cNvGrpSpPr/>
            <p:nvPr/>
          </p:nvGrpSpPr>
          <p:grpSpPr>
            <a:xfrm>
              <a:off x="880463" y="1921546"/>
              <a:ext cx="3454926" cy="3097650"/>
              <a:chOff x="1097280" y="2109913"/>
              <a:chExt cx="3454926" cy="3097650"/>
            </a:xfrm>
          </p:grpSpPr>
          <p:sp>
            <p:nvSpPr>
              <p:cNvPr id="43" name="橢圓 42">
                <a:extLst>
                  <a:ext uri="{FF2B5EF4-FFF2-40B4-BE49-F238E27FC236}">
                    <a16:creationId xmlns:a16="http://schemas.microsoft.com/office/drawing/2014/main" id="{242D6AD6-3E0D-4374-B0F0-1C82431CB1FF}"/>
                  </a:ext>
                </a:extLst>
              </p:cNvPr>
              <p:cNvSpPr/>
              <p:nvPr/>
            </p:nvSpPr>
            <p:spPr>
              <a:xfrm>
                <a:off x="1097280" y="4613674"/>
                <a:ext cx="593889" cy="5938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B4261CA2-72BE-4E1A-A931-304B8977FB5E}"/>
                  </a:ext>
                </a:extLst>
              </p:cNvPr>
              <p:cNvSpPr/>
              <p:nvPr/>
            </p:nvSpPr>
            <p:spPr>
              <a:xfrm>
                <a:off x="1912699" y="4613674"/>
                <a:ext cx="593889" cy="5938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470D9359-C557-461B-92C5-D09674928B5B}"/>
                  </a:ext>
                </a:extLst>
              </p:cNvPr>
              <p:cNvSpPr/>
              <p:nvPr/>
            </p:nvSpPr>
            <p:spPr>
              <a:xfrm>
                <a:off x="3958317" y="4613674"/>
                <a:ext cx="593889" cy="5938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i="1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</a:t>
                </a:r>
                <a:endParaRPr lang="zh-TW" altLang="en-US" i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4538EAF6-E327-4344-AA8F-73673BAA4C36}"/>
                  </a:ext>
                </a:extLst>
              </p:cNvPr>
              <p:cNvSpPr txBox="1"/>
              <p:nvPr/>
            </p:nvSpPr>
            <p:spPr>
              <a:xfrm>
                <a:off x="2938333" y="4725952"/>
                <a:ext cx="1035678" cy="429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…… </a:t>
                </a:r>
                <a:endParaRPr lang="zh-TW" altLang="en-US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66BF614C-EDD3-48DF-BB9D-EDC131049254}"/>
                  </a:ext>
                </a:extLst>
              </p:cNvPr>
              <p:cNvSpPr/>
              <p:nvPr/>
            </p:nvSpPr>
            <p:spPr>
              <a:xfrm>
                <a:off x="1394224" y="3374048"/>
                <a:ext cx="593889" cy="5938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CF53AA3F-7E10-4EA3-BFEE-2C494EF4885D}"/>
                  </a:ext>
                </a:extLst>
              </p:cNvPr>
              <p:cNvSpPr/>
              <p:nvPr/>
            </p:nvSpPr>
            <p:spPr>
              <a:xfrm>
                <a:off x="2149940" y="3374048"/>
                <a:ext cx="593889" cy="5938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45804697-5765-438E-9DFA-C7BC728D66FB}"/>
                  </a:ext>
                </a:extLst>
              </p:cNvPr>
              <p:cNvSpPr/>
              <p:nvPr/>
            </p:nvSpPr>
            <p:spPr>
              <a:xfrm>
                <a:off x="2905656" y="3374048"/>
                <a:ext cx="593889" cy="5938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3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9C521799-492F-4B91-A7D6-2C38A5DBAF05}"/>
                  </a:ext>
                </a:extLst>
              </p:cNvPr>
              <p:cNvSpPr/>
              <p:nvPr/>
            </p:nvSpPr>
            <p:spPr>
              <a:xfrm>
                <a:off x="3915896" y="3374048"/>
                <a:ext cx="593889" cy="593889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i="1" dirty="0">
                    <a:solidFill>
                      <a:prstClr val="black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p</a:t>
                </a:r>
                <a:endParaRPr lang="zh-TW" altLang="en-US" sz="2000" i="1" dirty="0">
                  <a:solidFill>
                    <a:prstClr val="black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p:cxnSp>
            <p:nvCxnSpPr>
              <p:cNvPr id="51" name="直線單箭頭接點 12">
                <a:extLst>
                  <a:ext uri="{FF2B5EF4-FFF2-40B4-BE49-F238E27FC236}">
                    <a16:creationId xmlns:a16="http://schemas.microsoft.com/office/drawing/2014/main" id="{CFAC50DB-0CA4-4F12-A8F1-91FF718BE88B}"/>
                  </a:ext>
                </a:extLst>
              </p:cNvPr>
              <p:cNvCxnSpPr>
                <a:stCxn id="43" idx="0"/>
                <a:endCxn id="47" idx="4"/>
              </p:cNvCxnSpPr>
              <p:nvPr/>
            </p:nvCxnSpPr>
            <p:spPr>
              <a:xfrm flipV="1">
                <a:off x="1394225" y="3967937"/>
                <a:ext cx="296944" cy="64573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13">
                <a:extLst>
                  <a:ext uri="{FF2B5EF4-FFF2-40B4-BE49-F238E27FC236}">
                    <a16:creationId xmlns:a16="http://schemas.microsoft.com/office/drawing/2014/main" id="{F4E5BD3F-02A4-43E1-B150-0F74AEFBE245}"/>
                  </a:ext>
                </a:extLst>
              </p:cNvPr>
              <p:cNvCxnSpPr>
                <a:stCxn id="43" idx="0"/>
                <a:endCxn id="48" idx="4"/>
              </p:cNvCxnSpPr>
              <p:nvPr/>
            </p:nvCxnSpPr>
            <p:spPr>
              <a:xfrm flipV="1">
                <a:off x="1394225" y="3967937"/>
                <a:ext cx="1052660" cy="64573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線單箭頭接點 14">
                <a:extLst>
                  <a:ext uri="{FF2B5EF4-FFF2-40B4-BE49-F238E27FC236}">
                    <a16:creationId xmlns:a16="http://schemas.microsoft.com/office/drawing/2014/main" id="{29A37B40-30CA-4714-899A-72FBD0BEA7C3}"/>
                  </a:ext>
                </a:extLst>
              </p:cNvPr>
              <p:cNvCxnSpPr>
                <a:stCxn id="43" idx="0"/>
                <a:endCxn id="49" idx="4"/>
              </p:cNvCxnSpPr>
              <p:nvPr/>
            </p:nvCxnSpPr>
            <p:spPr>
              <a:xfrm flipV="1">
                <a:off x="1394225" y="3967937"/>
                <a:ext cx="1808376" cy="64573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單箭頭接點 15">
                <a:extLst>
                  <a:ext uri="{FF2B5EF4-FFF2-40B4-BE49-F238E27FC236}">
                    <a16:creationId xmlns:a16="http://schemas.microsoft.com/office/drawing/2014/main" id="{C678119D-D084-4211-8BFF-E9158B7FC217}"/>
                  </a:ext>
                </a:extLst>
              </p:cNvPr>
              <p:cNvCxnSpPr>
                <a:stCxn id="43" idx="0"/>
                <a:endCxn id="50" idx="4"/>
              </p:cNvCxnSpPr>
              <p:nvPr/>
            </p:nvCxnSpPr>
            <p:spPr>
              <a:xfrm flipV="1">
                <a:off x="1394225" y="3967937"/>
                <a:ext cx="2818616" cy="6457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單箭頭接點 16">
                <a:extLst>
                  <a:ext uri="{FF2B5EF4-FFF2-40B4-BE49-F238E27FC236}">
                    <a16:creationId xmlns:a16="http://schemas.microsoft.com/office/drawing/2014/main" id="{C6D5D499-22BD-43A0-8FED-A122A7C7D518}"/>
                  </a:ext>
                </a:extLst>
              </p:cNvPr>
              <p:cNvCxnSpPr/>
              <p:nvPr/>
            </p:nvCxnSpPr>
            <p:spPr>
              <a:xfrm flipH="1" flipV="1">
                <a:off x="1691166" y="3967937"/>
                <a:ext cx="526332" cy="64573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單箭頭接點 17">
                <a:extLst>
                  <a:ext uri="{FF2B5EF4-FFF2-40B4-BE49-F238E27FC236}">
                    <a16:creationId xmlns:a16="http://schemas.microsoft.com/office/drawing/2014/main" id="{24BAF7FA-1C3F-4B7D-BCD2-6D52A5961B22}"/>
                  </a:ext>
                </a:extLst>
              </p:cNvPr>
              <p:cNvCxnSpPr>
                <a:endCxn id="48" idx="4"/>
              </p:cNvCxnSpPr>
              <p:nvPr/>
            </p:nvCxnSpPr>
            <p:spPr>
              <a:xfrm flipV="1">
                <a:off x="2217498" y="3967937"/>
                <a:ext cx="229387" cy="64573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單箭頭接點 18">
                <a:extLst>
                  <a:ext uri="{FF2B5EF4-FFF2-40B4-BE49-F238E27FC236}">
                    <a16:creationId xmlns:a16="http://schemas.microsoft.com/office/drawing/2014/main" id="{088BE065-71F1-4C27-9A1A-F50AAB034850}"/>
                  </a:ext>
                </a:extLst>
              </p:cNvPr>
              <p:cNvCxnSpPr>
                <a:endCxn id="49" idx="4"/>
              </p:cNvCxnSpPr>
              <p:nvPr/>
            </p:nvCxnSpPr>
            <p:spPr>
              <a:xfrm flipV="1">
                <a:off x="2217498" y="3967937"/>
                <a:ext cx="985103" cy="64573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線單箭頭接點 19">
                <a:extLst>
                  <a:ext uri="{FF2B5EF4-FFF2-40B4-BE49-F238E27FC236}">
                    <a16:creationId xmlns:a16="http://schemas.microsoft.com/office/drawing/2014/main" id="{56FFF06B-7B71-4103-ADF2-804AD10632EE}"/>
                  </a:ext>
                </a:extLst>
              </p:cNvPr>
              <p:cNvCxnSpPr>
                <a:stCxn id="44" idx="0"/>
                <a:endCxn id="50" idx="4"/>
              </p:cNvCxnSpPr>
              <p:nvPr/>
            </p:nvCxnSpPr>
            <p:spPr>
              <a:xfrm flipV="1">
                <a:off x="2209644" y="3967937"/>
                <a:ext cx="2003197" cy="6457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線單箭頭接點 20">
                <a:extLst>
                  <a:ext uri="{FF2B5EF4-FFF2-40B4-BE49-F238E27FC236}">
                    <a16:creationId xmlns:a16="http://schemas.microsoft.com/office/drawing/2014/main" id="{0E851169-E4BE-441E-9C79-8854812A453A}"/>
                  </a:ext>
                </a:extLst>
              </p:cNvPr>
              <p:cNvCxnSpPr>
                <a:endCxn id="47" idx="4"/>
              </p:cNvCxnSpPr>
              <p:nvPr/>
            </p:nvCxnSpPr>
            <p:spPr>
              <a:xfrm flipH="1" flipV="1">
                <a:off x="1691169" y="3967937"/>
                <a:ext cx="2564090" cy="64573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線單箭頭接點 21">
                <a:extLst>
                  <a:ext uri="{FF2B5EF4-FFF2-40B4-BE49-F238E27FC236}">
                    <a16:creationId xmlns:a16="http://schemas.microsoft.com/office/drawing/2014/main" id="{B1799911-B92F-4280-AF46-92587A4B2658}"/>
                  </a:ext>
                </a:extLst>
              </p:cNvPr>
              <p:cNvCxnSpPr>
                <a:endCxn id="48" idx="4"/>
              </p:cNvCxnSpPr>
              <p:nvPr/>
            </p:nvCxnSpPr>
            <p:spPr>
              <a:xfrm flipH="1" flipV="1">
                <a:off x="2446885" y="3967937"/>
                <a:ext cx="1808374" cy="64573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單箭頭接點 22">
                <a:extLst>
                  <a:ext uri="{FF2B5EF4-FFF2-40B4-BE49-F238E27FC236}">
                    <a16:creationId xmlns:a16="http://schemas.microsoft.com/office/drawing/2014/main" id="{C72C40A7-19F6-45AC-9647-E324D457EFA9}"/>
                  </a:ext>
                </a:extLst>
              </p:cNvPr>
              <p:cNvCxnSpPr>
                <a:endCxn id="49" idx="4"/>
              </p:cNvCxnSpPr>
              <p:nvPr/>
            </p:nvCxnSpPr>
            <p:spPr>
              <a:xfrm flipH="1" flipV="1">
                <a:off x="3202601" y="3967937"/>
                <a:ext cx="1052658" cy="64573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線單箭頭接點 23">
                <a:extLst>
                  <a:ext uri="{FF2B5EF4-FFF2-40B4-BE49-F238E27FC236}">
                    <a16:creationId xmlns:a16="http://schemas.microsoft.com/office/drawing/2014/main" id="{71F05821-F55A-409E-8A0A-1724A29A4D2B}"/>
                  </a:ext>
                </a:extLst>
              </p:cNvPr>
              <p:cNvCxnSpPr>
                <a:stCxn id="45" idx="0"/>
                <a:endCxn id="50" idx="4"/>
              </p:cNvCxnSpPr>
              <p:nvPr/>
            </p:nvCxnSpPr>
            <p:spPr>
              <a:xfrm flipH="1" flipV="1">
                <a:off x="4212841" y="3967937"/>
                <a:ext cx="42421" cy="6457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3F952288-BA0B-41AA-A984-03729189B5B1}"/>
                  </a:ext>
                </a:extLst>
              </p:cNvPr>
              <p:cNvSpPr/>
              <p:nvPr/>
            </p:nvSpPr>
            <p:spPr>
              <a:xfrm>
                <a:off x="2506588" y="2109913"/>
                <a:ext cx="593889" cy="5938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solidFill>
                      <a:prstClr val="white"/>
                    </a:solidFill>
                  </a:rPr>
                  <a:t>1</a:t>
                </a:r>
                <a:endParaRPr lang="zh-TW" altLang="en-US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4" name="直線單箭頭接點 25">
                <a:extLst>
                  <a:ext uri="{FF2B5EF4-FFF2-40B4-BE49-F238E27FC236}">
                    <a16:creationId xmlns:a16="http://schemas.microsoft.com/office/drawing/2014/main" id="{EA543DDF-6397-4B7B-8533-EC066D2271D1}"/>
                  </a:ext>
                </a:extLst>
              </p:cNvPr>
              <p:cNvCxnSpPr>
                <a:stCxn id="47" idx="0"/>
                <a:endCxn id="63" idx="4"/>
              </p:cNvCxnSpPr>
              <p:nvPr/>
            </p:nvCxnSpPr>
            <p:spPr>
              <a:xfrm flipV="1">
                <a:off x="1691169" y="2703802"/>
                <a:ext cx="1112364" cy="67024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26">
                <a:extLst>
                  <a:ext uri="{FF2B5EF4-FFF2-40B4-BE49-F238E27FC236}">
                    <a16:creationId xmlns:a16="http://schemas.microsoft.com/office/drawing/2014/main" id="{5043A2DA-5F5E-4D09-9DEE-5083BEFBF11A}"/>
                  </a:ext>
                </a:extLst>
              </p:cNvPr>
              <p:cNvCxnSpPr>
                <a:stCxn id="48" idx="0"/>
                <a:endCxn id="63" idx="4"/>
              </p:cNvCxnSpPr>
              <p:nvPr/>
            </p:nvCxnSpPr>
            <p:spPr>
              <a:xfrm flipV="1">
                <a:off x="2446885" y="2703802"/>
                <a:ext cx="356648" cy="67024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27">
                <a:extLst>
                  <a:ext uri="{FF2B5EF4-FFF2-40B4-BE49-F238E27FC236}">
                    <a16:creationId xmlns:a16="http://schemas.microsoft.com/office/drawing/2014/main" id="{2285ACD9-1F46-4537-9B5E-0A41DFF8EED9}"/>
                  </a:ext>
                </a:extLst>
              </p:cNvPr>
              <p:cNvCxnSpPr>
                <a:stCxn id="49" idx="0"/>
                <a:endCxn id="63" idx="4"/>
              </p:cNvCxnSpPr>
              <p:nvPr/>
            </p:nvCxnSpPr>
            <p:spPr>
              <a:xfrm flipH="1" flipV="1">
                <a:off x="2803533" y="2703802"/>
                <a:ext cx="399068" cy="67024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28">
                <a:extLst>
                  <a:ext uri="{FF2B5EF4-FFF2-40B4-BE49-F238E27FC236}">
                    <a16:creationId xmlns:a16="http://schemas.microsoft.com/office/drawing/2014/main" id="{D0E3B10C-D50A-42CF-BABA-AB0FC595E008}"/>
                  </a:ext>
                </a:extLst>
              </p:cNvPr>
              <p:cNvCxnSpPr>
                <a:stCxn id="50" idx="0"/>
                <a:endCxn id="63" idx="4"/>
              </p:cNvCxnSpPr>
              <p:nvPr/>
            </p:nvCxnSpPr>
            <p:spPr>
              <a:xfrm flipH="1" flipV="1">
                <a:off x="2803533" y="2703802"/>
                <a:ext cx="1409308" cy="670246"/>
              </a:xfrm>
              <a:prstGeom prst="straightConnector1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32D784E-C440-4552-BCCB-B2EF8BA10E09}"/>
                </a:ext>
              </a:extLst>
            </p:cNvPr>
            <p:cNvSpPr txBox="1"/>
            <p:nvPr/>
          </p:nvSpPr>
          <p:spPr>
            <a:xfrm>
              <a:off x="3162525" y="3286801"/>
              <a:ext cx="699176" cy="429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>
                  <a:solidFill>
                    <a:prstClr val="black"/>
                  </a:solidFill>
                  <a:latin typeface="Arial" charset="0"/>
                  <a:ea typeface="宋体" pitchFamily="2" charset="-122"/>
                </a:rPr>
                <a:t>… </a:t>
              </a:r>
              <a:endParaRPr lang="zh-TW" altLang="en-US" dirty="0">
                <a:solidFill>
                  <a:prstClr val="black"/>
                </a:solidFill>
                <a:latin typeface="Arial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F8CADCE4-35E5-46F6-81D0-22B62D113358}"/>
                  </a:ext>
                </a:extLst>
              </p:cNvPr>
              <p:cNvSpPr/>
              <p:nvPr/>
            </p:nvSpPr>
            <p:spPr>
              <a:xfrm>
                <a:off x="3923860" y="4933896"/>
                <a:ext cx="1798386" cy="474615"/>
              </a:xfrm>
              <a:prstGeom prst="rect">
                <a:avLst/>
              </a:prstGeom>
            </p:spPr>
            <p:txBody>
              <a:bodyPr wrap="square" lIns="91438" tIns="45719" rIns="91438" bIns="45719"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sz="16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F8CADCE4-35E5-46F6-81D0-22B62D1133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860" y="4933896"/>
                <a:ext cx="1798386" cy="474615"/>
              </a:xfrm>
              <a:prstGeom prst="rect">
                <a:avLst/>
              </a:prstGeom>
              <a:blipFill>
                <a:blip r:embed="rId4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F697F27A-7A62-4005-8792-F492FDDC8865}"/>
                  </a:ext>
                </a:extLst>
              </p:cNvPr>
              <p:cNvSpPr txBox="1"/>
              <p:nvPr/>
            </p:nvSpPr>
            <p:spPr>
              <a:xfrm>
                <a:off x="2945252" y="3742701"/>
                <a:ext cx="3179969" cy="4241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zh-TW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altLang="zh-TW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=</a:t>
                </a:r>
                <a:r>
                  <a:rPr lang="zh-TW" altLang="en-US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bSup>
                  </m:oMath>
                </a14:m>
                <a:r>
                  <a:rPr lang="zh-TW" altLang="en-US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 </a:t>
                </a:r>
                <a:r>
                  <a:rPr lang="en-US" altLang="zh-TW" dirty="0">
                    <a:solidFill>
                      <a:srgbClr val="FF0000"/>
                    </a:solidFill>
                    <a:latin typeface="Arial" charset="0"/>
                    <a:ea typeface="宋体" pitchFamily="2" charset="-122"/>
                  </a:rPr>
                  <a:t>+</a:t>
                </a:r>
                <a:r>
                  <a:rPr lang="zh-TW" altLang="en-US" dirty="0">
                    <a:solidFill>
                      <a:srgbClr val="FF0000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  <m:sSubSup>
                          <m:sSubSup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l-GR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sup>
                        </m:sSubSup>
                      </m:e>
                    </m:nary>
                  </m:oMath>
                </a14:m>
                <a:endParaRPr lang="zh-TW" altLang="en-US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697F27A-7A62-4005-8792-F492FDDC8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252" y="3742701"/>
                <a:ext cx="3179969" cy="424155"/>
              </a:xfrm>
              <a:prstGeom prst="rect">
                <a:avLst/>
              </a:prstGeom>
              <a:blipFill rotWithShape="1">
                <a:blip r:embed="rId5"/>
                <a:stretch>
                  <a:fillRect l="-191" t="-90278" b="-1513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內容版面配置區 2">
                <a:extLst>
                  <a:ext uri="{FF2B5EF4-FFF2-40B4-BE49-F238E27FC236}">
                    <a16:creationId xmlns:a16="http://schemas.microsoft.com/office/drawing/2014/main" id="{6CFA2FE1-2ECB-40E8-83D6-FCA230F5C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9144000" cy="1673115"/>
              </a:xfrm>
            </p:spPr>
            <p:txBody>
              <a:bodyPr>
                <a:noAutofit/>
              </a:bodyPr>
              <a:lstStyle/>
              <a:p>
                <a:pPr marL="360363" lvl="1" indent="-342900" defTabSz="1081088">
                  <a:lnSpc>
                    <a:spcPct val="100000"/>
                  </a:lnSpc>
                  <a:spcBef>
                    <a:spcPts val="900"/>
                  </a:spcBef>
                  <a:spcAft>
                    <a:spcPts val="150"/>
                  </a:spcAft>
                  <a:buSzPct val="100000"/>
                  <a:buFont typeface="+mj-lt"/>
                  <a:buAutoNum type="arabicPeriod"/>
                </a:pP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Let 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+ 1 → 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and add the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hidden node to the existing SLFN.</a:t>
                </a:r>
              </a:p>
              <a:p>
                <a:pPr marL="360363" lvl="1" indent="-342900" defTabSz="1081088">
                  <a:lnSpc>
                    <a:spcPct val="100000"/>
                  </a:lnSpc>
                  <a:spcBef>
                    <a:spcPts val="900"/>
                  </a:spcBef>
                  <a:spcAft>
                    <a:spcPts val="150"/>
                  </a:spcAft>
                  <a:buSzPct val="100000"/>
                  <a:buFont typeface="+mj-lt"/>
                  <a:buAutoNum type="arabicPeriod" startAt="2"/>
                </a:pP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Assign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in the following way to make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60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sz="160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60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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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6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true:</a:t>
                </a:r>
              </a:p>
              <a:p>
                <a:pPr marL="442913" indent="-174625">
                  <a:lnSpc>
                    <a:spcPct val="120000"/>
                  </a:lnSpc>
                  <a:buFont typeface="+mj-lt"/>
                  <a:buAutoNum type="arabicParenR"/>
                </a:pP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b="1" i="0" smtClean="0">
                            <a:latin typeface="Cambria Math"/>
                          </a:rPr>
                          <m:t> </m:t>
                        </m:r>
                        <m:r>
                          <a:rPr lang="en-US" altLang="zh-TW" sz="16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6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(i.e.,</a:t>
                </a:r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𝑝𝑗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TW" sz="1600">
                        <a:latin typeface="Cambria Math"/>
                        <a:ea typeface="微軟正黑體" panose="020B06040305040402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zh-TW" altLang="en-US" sz="1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𝜅</m:t>
                        </m:r>
                      </m:sup>
                    </m:sSubSup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𝑗</m:t>
                    </m:r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TW" sz="1600">
                        <a:latin typeface="Cambria Math"/>
                        <a:ea typeface="微軟正黑體" panose="020B0604030504040204" pitchFamily="34" charset="-120"/>
                      </a:rPr>
                      <m:t>=1−</m:t>
                    </m:r>
                    <m:r>
                      <a:rPr lang="en-US" altLang="zh-TW" sz="1600">
                        <a:latin typeface="Cambria Math"/>
                        <a:ea typeface="微軟正黑體" panose="020B0604030504040204" pitchFamily="34" charset="-120"/>
                      </a:rPr>
                      <m:t>𝑚</m:t>
                    </m:r>
                  </m:oMath>
                </a14:m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42913" indent="-174625">
                  <a:lnSpc>
                    <a:spcPct val="120000"/>
                  </a:lnSpc>
                  <a:buFont typeface="+mj-lt"/>
                  <a:buAutoNum type="arabicParenR"/>
                </a:pP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</a:t>
                </a:r>
                <a:r>
                  <a: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zh-TW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bSup>
                  </m:oMath>
                </a14:m>
                <a:r>
                  <a: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zh-TW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  <m:sSubSup>
                          <m:sSubSupPr>
                            <m:ctrlPr>
                              <a:rPr lang="zh-TW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l-GR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71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CFA2FE1-2ECB-40E8-83D6-FCA230F5C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9144000" cy="1673115"/>
              </a:xfrm>
              <a:blipFill rotWithShape="1">
                <a:blip r:embed="rId6"/>
                <a:stretch>
                  <a:fillRect l="-200" t="-1818" b="-35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標題 1">
            <a:extLst>
              <a:ext uri="{FF2B5EF4-FFF2-40B4-BE49-F238E27FC236}">
                <a16:creationId xmlns:a16="http://schemas.microsoft.com/office/drawing/2014/main" id="{B648A0D0-D682-4464-B968-608292DA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3999" cy="1326974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cramming module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(bi-ReLU-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sro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2A3D65F6-74D7-4270-B3F3-D59DB92F0555}"/>
              </a:ext>
            </a:extLst>
          </p:cNvPr>
          <p:cNvSpPr txBox="1"/>
          <p:nvPr/>
        </p:nvSpPr>
        <p:spPr>
          <a:xfrm>
            <a:off x="6732240" y="980728"/>
            <a:ext cx="2274437" cy="346247"/>
          </a:xfrm>
          <a:prstGeom prst="rect">
            <a:avLst/>
          </a:prstGeom>
          <a:solidFill>
            <a:schemeClr val="bg2"/>
          </a:solidFill>
        </p:spPr>
        <p:txBody>
          <a:bodyPr wrap="square" lIns="68568" tIns="34289" rIns="68568" bIns="34289" rtlCol="0">
            <a:spAutoFit/>
          </a:bodyPr>
          <a:lstStyle/>
          <a:p>
            <a:pPr defTabSz="685783"/>
            <a:r>
              <a:rPr lang="en-US" altLang="zh-TW" dirty="0">
                <a:solidFill>
                  <a:srgbClr val="FF0000"/>
                </a:solidFill>
                <a:latin typeface="Calibri Light"/>
                <a:ea typeface="微软雅黑 Light"/>
              </a:rPr>
              <a:t>regression problems</a:t>
            </a:r>
            <a:endParaRPr lang="zh-TW" altLang="en-US" dirty="0">
              <a:solidFill>
                <a:srgbClr val="FF0000"/>
              </a:solidFill>
              <a:latin typeface="Calibri Light"/>
              <a:ea typeface="微软雅黑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5"/>
              <p:cNvSpPr txBox="1"/>
              <p:nvPr/>
            </p:nvSpPr>
            <p:spPr>
              <a:xfrm>
                <a:off x="6732240" y="1412776"/>
                <a:ext cx="18002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i="1" dirty="0"/>
                        <m:t>e</m:t>
                      </m:r>
                      <m:r>
                        <m:rPr>
                          <m:nor/>
                        </m:rPr>
                        <a:rPr lang="en-US" altLang="zh-TW" i="1" baseline="30000" dirty="0"/>
                        <m:t>c</m:t>
                      </m:r>
                      <m:r>
                        <m:rPr>
                          <m:nor/>
                        </m:rPr>
                        <a:rPr lang="en-US" altLang="zh-TW" dirty="0"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GB" altLang="zh-TW" dirty="0">
                          <a:sym typeface="Symbol"/>
                        </a:rPr>
                        <m:t> </m:t>
                      </m:r>
                      <m:r>
                        <m:rPr>
                          <m:nor/>
                        </m:rPr>
                        <a:rPr lang="en-US" altLang="zh-TW" i="1" dirty="0"/>
                        <m:t>f</m:t>
                      </m:r>
                      <m:r>
                        <m:rPr>
                          <m:nor/>
                        </m:rPr>
                        <a:rPr lang="en-US" altLang="zh-TW" dirty="0"/>
                        <m:t>(</m:t>
                      </m:r>
                      <m:r>
                        <m:rPr>
                          <m:nor/>
                        </m:rPr>
                        <a:rPr lang="en-US" altLang="zh-TW" b="1" dirty="0"/>
                        <m:t>x</m:t>
                      </m:r>
                      <m:r>
                        <m:rPr>
                          <m:nor/>
                        </m:rPr>
                        <a:rPr lang="en-US" altLang="zh-TW" i="1" baseline="30000" dirty="0"/>
                        <m:t>c</m:t>
                      </m:r>
                      <m:r>
                        <m:rPr>
                          <m:nor/>
                        </m:rPr>
                        <a:rPr lang="en-US" altLang="zh-TW" dirty="0"/>
                        <m:t>,</m:t>
                      </m:r>
                      <m:r>
                        <m:rPr>
                          <m:nor/>
                        </m:rPr>
                        <a:rPr lang="en-US" altLang="zh-TW"/>
                        <m:t> </m:t>
                      </m:r>
                      <m:r>
                        <m:rPr>
                          <m:nor/>
                        </m:rPr>
                        <a:rPr lang="en-US" altLang="zh-TW" b="1"/>
                        <m:t>w</m:t>
                      </m:r>
                      <m:r>
                        <m:rPr>
                          <m:nor/>
                        </m:rPr>
                        <a:rPr lang="en-US" altLang="zh-TW" dirty="0"/>
                        <m:t>)</m:t>
                      </m:r>
                      <m:r>
                        <m:rPr>
                          <m:nor/>
                        </m:rPr>
                        <a:rPr lang="en-GB" altLang="zh-TW" dirty="0">
                          <a:sym typeface="Symbol"/>
                        </a:rPr>
                        <m:t> − </m:t>
                      </m:r>
                      <m:r>
                        <m:rPr>
                          <m:nor/>
                        </m:rPr>
                        <a:rPr lang="en-US" altLang="zh-TW" i="1" dirty="0"/>
                        <m:t>y</m:t>
                      </m:r>
                      <m:r>
                        <m:rPr>
                          <m:nor/>
                        </m:rPr>
                        <a:rPr lang="en-US" altLang="zh-TW" i="1" baseline="30000" dirty="0"/>
                        <m:t>c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69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1412776"/>
                <a:ext cx="18002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93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4095" y="1844824"/>
            <a:ext cx="8972582" cy="189787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7CB92F-D066-4731-B5D3-0B2413C93A7F}"/>
                  </a:ext>
                </a:extLst>
              </p:cNvPr>
              <p:cNvSpPr/>
              <p:nvPr/>
            </p:nvSpPr>
            <p:spPr>
              <a:xfrm>
                <a:off x="3954460" y="5639907"/>
                <a:ext cx="1323433" cy="487824"/>
              </a:xfrm>
              <a:prstGeom prst="rect">
                <a:avLst/>
              </a:prstGeom>
            </p:spPr>
            <p:txBody>
              <a:bodyPr wrap="square" lIns="91438" tIns="45719" rIns="91438" bIns="45719"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𝑝𝑗</m:t>
                        </m:r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zh-TW" alt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𝑗</m:t>
                    </m:r>
                  </m:oMath>
                </a14:m>
                <a:endParaRPr lang="en-US" altLang="zh-TW" sz="1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67CB92F-D066-4731-B5D3-0B2413C93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460" y="5639907"/>
                <a:ext cx="1323433" cy="4878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F7FCBA8-30B1-4229-ADAB-5831EAC3BC7D}"/>
                  </a:ext>
                </a:extLst>
              </p:cNvPr>
              <p:cNvSpPr/>
              <p:nvPr/>
            </p:nvSpPr>
            <p:spPr>
              <a:xfrm>
                <a:off x="3865119" y="4623926"/>
                <a:ext cx="3299170" cy="313545"/>
              </a:xfrm>
              <a:prstGeom prst="rect">
                <a:avLst/>
              </a:prstGeom>
            </p:spPr>
            <p:txBody>
              <a:bodyPr wrap="square" lIns="91438" tIns="45719" rIns="91438" bIns="45719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 i="1">
                            <a:latin typeface="Cambria Math"/>
                          </a:rPr>
                          <m:t>𝑙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12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zh-TW" altLang="en-US" sz="1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𝜅</m:t>
                        </m:r>
                      </m:sup>
                    </m:sSubSup>
                  </m:oMath>
                </a14:m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 i="1">
                            <a:latin typeface="Cambria Math"/>
                          </a:rPr>
                          <m:t>𝑙</m:t>
                        </m:r>
                        <m:r>
                          <a:rPr lang="en-US" altLang="zh-TW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200"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bSup>
                  </m:oMath>
                </a14:m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TW" altLang="zh-TW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2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zh-TW" altLang="zh-TW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12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200"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  <m:sSubSup>
                          <m:sSubSupPr>
                            <m:ctrlPr>
                              <a:rPr lang="zh-TW" altLang="zh-TW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l-GR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TW" sz="1200" dirty="0">
                    <a:solidFill>
                      <a:srgbClr val="4472C4">
                        <a:lumMod val="75000"/>
                      </a:srgbClr>
                    </a:solidFill>
                    <a:latin typeface="Cambria Math" panose="02040503050406030204" pitchFamily="18" charset="0"/>
                    <a:ea typeface="宋体" pitchFamily="2" charset="-122"/>
                  </a:rPr>
                  <a:t> &amp;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sz="1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200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200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1200">
                        <a:solidFill>
                          <a:srgbClr val="00B0F0"/>
                        </a:solidFill>
                        <a:latin typeface="Cambria Math"/>
                        <a:ea typeface="Cambria Math" panose="02040503050406030204" pitchFamily="18" charset="0"/>
                      </a:rPr>
                      <m:t>0 </m:t>
                    </m:r>
                    <m:r>
                      <a:rPr lang="en-US" altLang="zh-TW" sz="12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∀ </m:t>
                    </m:r>
                    <m:r>
                      <a:rPr lang="en-US" altLang="zh-TW" sz="12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TW" sz="12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TW" sz="12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endParaRPr lang="en-US" altLang="zh-TW" sz="1200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F7FCBA8-30B1-4229-ADAB-5831EAC3B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119" y="4623926"/>
                <a:ext cx="3299170" cy="313545"/>
              </a:xfrm>
              <a:prstGeom prst="rect">
                <a:avLst/>
              </a:prstGeom>
              <a:blipFill rotWithShape="1">
                <a:blip r:embed="rId3"/>
                <a:stretch>
                  <a:fillRect t="-80392" b="-1372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群組 39">
            <a:extLst>
              <a:ext uri="{FF2B5EF4-FFF2-40B4-BE49-F238E27FC236}">
                <a16:creationId xmlns:a16="http://schemas.microsoft.com/office/drawing/2014/main" id="{D3F5E223-3A7E-46B2-86E9-06C0B8646867}"/>
              </a:ext>
            </a:extLst>
          </p:cNvPr>
          <p:cNvGrpSpPr/>
          <p:nvPr/>
        </p:nvGrpSpPr>
        <p:grpSpPr>
          <a:xfrm>
            <a:off x="1524221" y="4043595"/>
            <a:ext cx="2369998" cy="2664475"/>
            <a:chOff x="880463" y="1921546"/>
            <a:chExt cx="3454926" cy="309765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1EECBE7B-5CD2-47CB-825C-6D736A54D937}"/>
                </a:ext>
              </a:extLst>
            </p:cNvPr>
            <p:cNvGrpSpPr/>
            <p:nvPr/>
          </p:nvGrpSpPr>
          <p:grpSpPr>
            <a:xfrm>
              <a:off x="880463" y="1921546"/>
              <a:ext cx="3454926" cy="3097650"/>
              <a:chOff x="1097280" y="2109913"/>
              <a:chExt cx="3454926" cy="3097650"/>
            </a:xfrm>
          </p:grpSpPr>
          <p:sp>
            <p:nvSpPr>
              <p:cNvPr id="43" name="橢圓 42">
                <a:extLst>
                  <a:ext uri="{FF2B5EF4-FFF2-40B4-BE49-F238E27FC236}">
                    <a16:creationId xmlns:a16="http://schemas.microsoft.com/office/drawing/2014/main" id="{242D6AD6-3E0D-4374-B0F0-1C82431CB1FF}"/>
                  </a:ext>
                </a:extLst>
              </p:cNvPr>
              <p:cNvSpPr/>
              <p:nvPr/>
            </p:nvSpPr>
            <p:spPr>
              <a:xfrm>
                <a:off x="1097280" y="4613674"/>
                <a:ext cx="593889" cy="5938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B4261CA2-72BE-4E1A-A931-304B8977FB5E}"/>
                  </a:ext>
                </a:extLst>
              </p:cNvPr>
              <p:cNvSpPr/>
              <p:nvPr/>
            </p:nvSpPr>
            <p:spPr>
              <a:xfrm>
                <a:off x="1912699" y="4613674"/>
                <a:ext cx="593889" cy="5938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470D9359-C557-461B-92C5-D09674928B5B}"/>
                  </a:ext>
                </a:extLst>
              </p:cNvPr>
              <p:cNvSpPr/>
              <p:nvPr/>
            </p:nvSpPr>
            <p:spPr>
              <a:xfrm>
                <a:off x="3958317" y="4613674"/>
                <a:ext cx="593889" cy="5938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i="1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</a:t>
                </a:r>
                <a:endParaRPr lang="zh-TW" altLang="en-US" i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4538EAF6-E327-4344-AA8F-73673BAA4C36}"/>
                  </a:ext>
                </a:extLst>
              </p:cNvPr>
              <p:cNvSpPr txBox="1"/>
              <p:nvPr/>
            </p:nvSpPr>
            <p:spPr>
              <a:xfrm>
                <a:off x="2938333" y="4725952"/>
                <a:ext cx="1035678" cy="429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…… </a:t>
                </a:r>
                <a:endParaRPr lang="zh-TW" altLang="en-US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66BF614C-EDD3-48DF-BB9D-EDC131049254}"/>
                  </a:ext>
                </a:extLst>
              </p:cNvPr>
              <p:cNvSpPr/>
              <p:nvPr/>
            </p:nvSpPr>
            <p:spPr>
              <a:xfrm>
                <a:off x="1394224" y="3374048"/>
                <a:ext cx="593889" cy="5938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CF53AA3F-7E10-4EA3-BFEE-2C494EF4885D}"/>
                  </a:ext>
                </a:extLst>
              </p:cNvPr>
              <p:cNvSpPr/>
              <p:nvPr/>
            </p:nvSpPr>
            <p:spPr>
              <a:xfrm>
                <a:off x="2149940" y="3374048"/>
                <a:ext cx="593889" cy="5938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45804697-5765-438E-9DFA-C7BC728D66FB}"/>
                  </a:ext>
                </a:extLst>
              </p:cNvPr>
              <p:cNvSpPr/>
              <p:nvPr/>
            </p:nvSpPr>
            <p:spPr>
              <a:xfrm>
                <a:off x="2905656" y="3374048"/>
                <a:ext cx="593889" cy="5938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3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9C521799-492F-4B91-A7D6-2C38A5DBAF05}"/>
                  </a:ext>
                </a:extLst>
              </p:cNvPr>
              <p:cNvSpPr/>
              <p:nvPr/>
            </p:nvSpPr>
            <p:spPr>
              <a:xfrm>
                <a:off x="3915896" y="3374048"/>
                <a:ext cx="593889" cy="593889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sz="2000" i="1" dirty="0">
                    <a:solidFill>
                      <a:prstClr val="black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p</a:t>
                </a:r>
                <a:endParaRPr lang="zh-TW" altLang="en-US" sz="2000" i="1" dirty="0">
                  <a:solidFill>
                    <a:prstClr val="black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p:cxnSp>
            <p:nvCxnSpPr>
              <p:cNvPr id="51" name="直線單箭頭接點 12">
                <a:extLst>
                  <a:ext uri="{FF2B5EF4-FFF2-40B4-BE49-F238E27FC236}">
                    <a16:creationId xmlns:a16="http://schemas.microsoft.com/office/drawing/2014/main" id="{CFAC50DB-0CA4-4F12-A8F1-91FF718BE88B}"/>
                  </a:ext>
                </a:extLst>
              </p:cNvPr>
              <p:cNvCxnSpPr>
                <a:stCxn id="43" idx="0"/>
                <a:endCxn id="47" idx="4"/>
              </p:cNvCxnSpPr>
              <p:nvPr/>
            </p:nvCxnSpPr>
            <p:spPr>
              <a:xfrm flipV="1">
                <a:off x="1394225" y="3967937"/>
                <a:ext cx="296944" cy="64573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13">
                <a:extLst>
                  <a:ext uri="{FF2B5EF4-FFF2-40B4-BE49-F238E27FC236}">
                    <a16:creationId xmlns:a16="http://schemas.microsoft.com/office/drawing/2014/main" id="{F4E5BD3F-02A4-43E1-B150-0F74AEFBE245}"/>
                  </a:ext>
                </a:extLst>
              </p:cNvPr>
              <p:cNvCxnSpPr>
                <a:stCxn id="43" idx="0"/>
                <a:endCxn id="48" idx="4"/>
              </p:cNvCxnSpPr>
              <p:nvPr/>
            </p:nvCxnSpPr>
            <p:spPr>
              <a:xfrm flipV="1">
                <a:off x="1394225" y="3967937"/>
                <a:ext cx="1052660" cy="64573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線單箭頭接點 14">
                <a:extLst>
                  <a:ext uri="{FF2B5EF4-FFF2-40B4-BE49-F238E27FC236}">
                    <a16:creationId xmlns:a16="http://schemas.microsoft.com/office/drawing/2014/main" id="{29A37B40-30CA-4714-899A-72FBD0BEA7C3}"/>
                  </a:ext>
                </a:extLst>
              </p:cNvPr>
              <p:cNvCxnSpPr>
                <a:stCxn id="43" idx="0"/>
                <a:endCxn id="49" idx="4"/>
              </p:cNvCxnSpPr>
              <p:nvPr/>
            </p:nvCxnSpPr>
            <p:spPr>
              <a:xfrm flipV="1">
                <a:off x="1394225" y="3967937"/>
                <a:ext cx="1808376" cy="64573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單箭頭接點 15">
                <a:extLst>
                  <a:ext uri="{FF2B5EF4-FFF2-40B4-BE49-F238E27FC236}">
                    <a16:creationId xmlns:a16="http://schemas.microsoft.com/office/drawing/2014/main" id="{C678119D-D084-4211-8BFF-E9158B7FC217}"/>
                  </a:ext>
                </a:extLst>
              </p:cNvPr>
              <p:cNvCxnSpPr>
                <a:stCxn id="43" idx="0"/>
                <a:endCxn id="50" idx="4"/>
              </p:cNvCxnSpPr>
              <p:nvPr/>
            </p:nvCxnSpPr>
            <p:spPr>
              <a:xfrm flipV="1">
                <a:off x="1394225" y="3967937"/>
                <a:ext cx="2818616" cy="6457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單箭頭接點 16">
                <a:extLst>
                  <a:ext uri="{FF2B5EF4-FFF2-40B4-BE49-F238E27FC236}">
                    <a16:creationId xmlns:a16="http://schemas.microsoft.com/office/drawing/2014/main" id="{C6D5D499-22BD-43A0-8FED-A122A7C7D518}"/>
                  </a:ext>
                </a:extLst>
              </p:cNvPr>
              <p:cNvCxnSpPr/>
              <p:nvPr/>
            </p:nvCxnSpPr>
            <p:spPr>
              <a:xfrm flipH="1" flipV="1">
                <a:off x="1691166" y="3967937"/>
                <a:ext cx="526332" cy="64573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單箭頭接點 17">
                <a:extLst>
                  <a:ext uri="{FF2B5EF4-FFF2-40B4-BE49-F238E27FC236}">
                    <a16:creationId xmlns:a16="http://schemas.microsoft.com/office/drawing/2014/main" id="{24BAF7FA-1C3F-4B7D-BCD2-6D52A5961B22}"/>
                  </a:ext>
                </a:extLst>
              </p:cNvPr>
              <p:cNvCxnSpPr>
                <a:endCxn id="48" idx="4"/>
              </p:cNvCxnSpPr>
              <p:nvPr/>
            </p:nvCxnSpPr>
            <p:spPr>
              <a:xfrm flipV="1">
                <a:off x="2217498" y="3967937"/>
                <a:ext cx="229387" cy="64573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單箭頭接點 18">
                <a:extLst>
                  <a:ext uri="{FF2B5EF4-FFF2-40B4-BE49-F238E27FC236}">
                    <a16:creationId xmlns:a16="http://schemas.microsoft.com/office/drawing/2014/main" id="{088BE065-71F1-4C27-9A1A-F50AAB034850}"/>
                  </a:ext>
                </a:extLst>
              </p:cNvPr>
              <p:cNvCxnSpPr>
                <a:endCxn id="49" idx="4"/>
              </p:cNvCxnSpPr>
              <p:nvPr/>
            </p:nvCxnSpPr>
            <p:spPr>
              <a:xfrm flipV="1">
                <a:off x="2217498" y="3967937"/>
                <a:ext cx="985103" cy="64573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線單箭頭接點 19">
                <a:extLst>
                  <a:ext uri="{FF2B5EF4-FFF2-40B4-BE49-F238E27FC236}">
                    <a16:creationId xmlns:a16="http://schemas.microsoft.com/office/drawing/2014/main" id="{56FFF06B-7B71-4103-ADF2-804AD10632EE}"/>
                  </a:ext>
                </a:extLst>
              </p:cNvPr>
              <p:cNvCxnSpPr>
                <a:stCxn id="44" idx="0"/>
                <a:endCxn id="50" idx="4"/>
              </p:cNvCxnSpPr>
              <p:nvPr/>
            </p:nvCxnSpPr>
            <p:spPr>
              <a:xfrm flipV="1">
                <a:off x="2209644" y="3967937"/>
                <a:ext cx="2003197" cy="6457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線單箭頭接點 20">
                <a:extLst>
                  <a:ext uri="{FF2B5EF4-FFF2-40B4-BE49-F238E27FC236}">
                    <a16:creationId xmlns:a16="http://schemas.microsoft.com/office/drawing/2014/main" id="{0E851169-E4BE-441E-9C79-8854812A453A}"/>
                  </a:ext>
                </a:extLst>
              </p:cNvPr>
              <p:cNvCxnSpPr>
                <a:endCxn id="47" idx="4"/>
              </p:cNvCxnSpPr>
              <p:nvPr/>
            </p:nvCxnSpPr>
            <p:spPr>
              <a:xfrm flipH="1" flipV="1">
                <a:off x="1691169" y="3967937"/>
                <a:ext cx="2564090" cy="64573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線單箭頭接點 21">
                <a:extLst>
                  <a:ext uri="{FF2B5EF4-FFF2-40B4-BE49-F238E27FC236}">
                    <a16:creationId xmlns:a16="http://schemas.microsoft.com/office/drawing/2014/main" id="{B1799911-B92F-4280-AF46-92587A4B2658}"/>
                  </a:ext>
                </a:extLst>
              </p:cNvPr>
              <p:cNvCxnSpPr>
                <a:endCxn id="48" idx="4"/>
              </p:cNvCxnSpPr>
              <p:nvPr/>
            </p:nvCxnSpPr>
            <p:spPr>
              <a:xfrm flipH="1" flipV="1">
                <a:off x="2446885" y="3967937"/>
                <a:ext cx="1808374" cy="64573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單箭頭接點 22">
                <a:extLst>
                  <a:ext uri="{FF2B5EF4-FFF2-40B4-BE49-F238E27FC236}">
                    <a16:creationId xmlns:a16="http://schemas.microsoft.com/office/drawing/2014/main" id="{C72C40A7-19F6-45AC-9647-E324D457EFA9}"/>
                  </a:ext>
                </a:extLst>
              </p:cNvPr>
              <p:cNvCxnSpPr>
                <a:endCxn id="49" idx="4"/>
              </p:cNvCxnSpPr>
              <p:nvPr/>
            </p:nvCxnSpPr>
            <p:spPr>
              <a:xfrm flipH="1" flipV="1">
                <a:off x="3202601" y="3967937"/>
                <a:ext cx="1052658" cy="64573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線單箭頭接點 23">
                <a:extLst>
                  <a:ext uri="{FF2B5EF4-FFF2-40B4-BE49-F238E27FC236}">
                    <a16:creationId xmlns:a16="http://schemas.microsoft.com/office/drawing/2014/main" id="{71F05821-F55A-409E-8A0A-1724A29A4D2B}"/>
                  </a:ext>
                </a:extLst>
              </p:cNvPr>
              <p:cNvCxnSpPr>
                <a:stCxn id="45" idx="0"/>
                <a:endCxn id="50" idx="4"/>
              </p:cNvCxnSpPr>
              <p:nvPr/>
            </p:nvCxnSpPr>
            <p:spPr>
              <a:xfrm flipH="1" flipV="1">
                <a:off x="4212841" y="3967937"/>
                <a:ext cx="42421" cy="6457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3F952288-BA0B-41AA-A984-03729189B5B1}"/>
                  </a:ext>
                </a:extLst>
              </p:cNvPr>
              <p:cNvSpPr/>
              <p:nvPr/>
            </p:nvSpPr>
            <p:spPr>
              <a:xfrm>
                <a:off x="2506588" y="2109913"/>
                <a:ext cx="593889" cy="5938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i="1" dirty="0">
                    <a:solidFill>
                      <a:prstClr val="white"/>
                    </a:solidFill>
                  </a:rPr>
                  <a:t>l</a:t>
                </a:r>
                <a:endParaRPr lang="zh-TW" altLang="en-US" i="1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4" name="直線單箭頭接點 25">
                <a:extLst>
                  <a:ext uri="{FF2B5EF4-FFF2-40B4-BE49-F238E27FC236}">
                    <a16:creationId xmlns:a16="http://schemas.microsoft.com/office/drawing/2014/main" id="{EA543DDF-6397-4B7B-8533-EC066D2271D1}"/>
                  </a:ext>
                </a:extLst>
              </p:cNvPr>
              <p:cNvCxnSpPr>
                <a:stCxn id="47" idx="0"/>
                <a:endCxn id="63" idx="4"/>
              </p:cNvCxnSpPr>
              <p:nvPr/>
            </p:nvCxnSpPr>
            <p:spPr>
              <a:xfrm flipV="1">
                <a:off x="1691169" y="2703802"/>
                <a:ext cx="1112364" cy="67024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26">
                <a:extLst>
                  <a:ext uri="{FF2B5EF4-FFF2-40B4-BE49-F238E27FC236}">
                    <a16:creationId xmlns:a16="http://schemas.microsoft.com/office/drawing/2014/main" id="{5043A2DA-5F5E-4D09-9DEE-5083BEFBF11A}"/>
                  </a:ext>
                </a:extLst>
              </p:cNvPr>
              <p:cNvCxnSpPr>
                <a:stCxn id="48" idx="0"/>
                <a:endCxn id="63" idx="4"/>
              </p:cNvCxnSpPr>
              <p:nvPr/>
            </p:nvCxnSpPr>
            <p:spPr>
              <a:xfrm flipV="1">
                <a:off x="2446885" y="2703802"/>
                <a:ext cx="356648" cy="67024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27">
                <a:extLst>
                  <a:ext uri="{FF2B5EF4-FFF2-40B4-BE49-F238E27FC236}">
                    <a16:creationId xmlns:a16="http://schemas.microsoft.com/office/drawing/2014/main" id="{2285ACD9-1F46-4537-9B5E-0A41DFF8EED9}"/>
                  </a:ext>
                </a:extLst>
              </p:cNvPr>
              <p:cNvCxnSpPr>
                <a:stCxn id="49" idx="0"/>
                <a:endCxn id="63" idx="4"/>
              </p:cNvCxnSpPr>
              <p:nvPr/>
            </p:nvCxnSpPr>
            <p:spPr>
              <a:xfrm flipH="1" flipV="1">
                <a:off x="2803533" y="2703802"/>
                <a:ext cx="399068" cy="67024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28">
                <a:extLst>
                  <a:ext uri="{FF2B5EF4-FFF2-40B4-BE49-F238E27FC236}">
                    <a16:creationId xmlns:a16="http://schemas.microsoft.com/office/drawing/2014/main" id="{D0E3B10C-D50A-42CF-BABA-AB0FC595E008}"/>
                  </a:ext>
                </a:extLst>
              </p:cNvPr>
              <p:cNvCxnSpPr>
                <a:stCxn id="50" idx="0"/>
                <a:endCxn id="63" idx="4"/>
              </p:cNvCxnSpPr>
              <p:nvPr/>
            </p:nvCxnSpPr>
            <p:spPr>
              <a:xfrm flipH="1" flipV="1">
                <a:off x="2803533" y="2703802"/>
                <a:ext cx="1409308" cy="670246"/>
              </a:xfrm>
              <a:prstGeom prst="straightConnector1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32D784E-C440-4552-BCCB-B2EF8BA10E09}"/>
                </a:ext>
              </a:extLst>
            </p:cNvPr>
            <p:cNvSpPr txBox="1"/>
            <p:nvPr/>
          </p:nvSpPr>
          <p:spPr>
            <a:xfrm>
              <a:off x="3162525" y="3286801"/>
              <a:ext cx="699176" cy="429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dirty="0">
                  <a:solidFill>
                    <a:prstClr val="black"/>
                  </a:solidFill>
                  <a:latin typeface="Arial" charset="0"/>
                  <a:ea typeface="宋体" pitchFamily="2" charset="-122"/>
                </a:rPr>
                <a:t>… </a:t>
              </a:r>
              <a:endParaRPr lang="zh-TW" altLang="en-US" dirty="0">
                <a:solidFill>
                  <a:prstClr val="black"/>
                </a:solidFill>
                <a:latin typeface="Arial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F8CADCE4-35E5-46F6-81D0-22B62D113358}"/>
                  </a:ext>
                </a:extLst>
              </p:cNvPr>
              <p:cNvSpPr/>
              <p:nvPr/>
            </p:nvSpPr>
            <p:spPr>
              <a:xfrm>
                <a:off x="3954460" y="5165292"/>
                <a:ext cx="1798386" cy="474615"/>
              </a:xfrm>
              <a:prstGeom prst="rect">
                <a:avLst/>
              </a:prstGeom>
            </p:spPr>
            <p:txBody>
              <a:bodyPr wrap="square" lIns="91438" tIns="45719" rIns="91438" bIns="45719"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1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altLang="zh-TW" sz="1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sz="14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8CADCE4-35E5-46F6-81D0-22B62D1133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460" y="5165292"/>
                <a:ext cx="1798386" cy="4746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內容版面配置區 2">
                <a:extLst>
                  <a:ext uri="{FF2B5EF4-FFF2-40B4-BE49-F238E27FC236}">
                    <a16:creationId xmlns:a16="http://schemas.microsoft.com/office/drawing/2014/main" id="{6CFA2FE1-2ECB-40E8-83D6-FCA230F5C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84783"/>
                <a:ext cx="9144000" cy="2304255"/>
              </a:xfrm>
            </p:spPr>
            <p:txBody>
              <a:bodyPr>
                <a:noAutofit/>
              </a:bodyPr>
              <a:lstStyle/>
              <a:p>
                <a:pPr marL="17463" lvl="1" indent="0" defTabSz="1081088">
                  <a:lnSpc>
                    <a:spcPct val="100000"/>
                  </a:lnSpc>
                  <a:spcBef>
                    <a:spcPts val="900"/>
                  </a:spcBef>
                  <a:spcAft>
                    <a:spcPts val="150"/>
                  </a:spcAft>
                  <a:buSzPct val="100000"/>
                  <a:buNone/>
                </a:pP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Regarding every </a:t>
                </a:r>
                <a:r>
                  <a:rPr lang="en-US" altLang="zh-TW" sz="16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r>
                  <a:rPr lang="en-US" altLang="zh-TW" sz="16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output node, </a:t>
                </a:r>
                <a:r>
                  <a:rPr lang="en-US" altLang="zh-TW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TW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16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zh-TW" sz="16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60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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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is false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</a:p>
              <a:p>
                <a:pPr marL="360363" lvl="1" indent="-342900" defTabSz="1081088">
                  <a:lnSpc>
                    <a:spcPct val="100000"/>
                  </a:lnSpc>
                  <a:spcBef>
                    <a:spcPts val="900"/>
                  </a:spcBef>
                  <a:spcAft>
                    <a:spcPts val="150"/>
                  </a:spcAft>
                  <a:buSzPct val="100000"/>
                  <a:buFont typeface="+mj-lt"/>
                  <a:buAutoNum type="arabicPeriod"/>
                </a:pP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Let 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+ 1 → 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and add the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hidden node to the existing SLFN.</a:t>
                </a:r>
              </a:p>
              <a:p>
                <a:pPr marL="360363" lvl="1" indent="-342900" defTabSz="1081088">
                  <a:lnSpc>
                    <a:spcPct val="100000"/>
                  </a:lnSpc>
                  <a:spcBef>
                    <a:spcPts val="900"/>
                  </a:spcBef>
                  <a:spcAft>
                    <a:spcPts val="150"/>
                  </a:spcAft>
                  <a:buSzPct val="100000"/>
                  <a:buFont typeface="+mj-lt"/>
                  <a:buAutoNum type="arabicPeriod" startAt="2"/>
                </a:pP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Assign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𝑙</m:t>
                        </m:r>
                        <m:r>
                          <a:rPr lang="en-US" altLang="zh-TW" sz="1600"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altLang="zh-TW" sz="1600">
                            <a:latin typeface="Cambria Math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𝑘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600" i="1">
                            <a:latin typeface="Cambria Math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 </a:t>
                </a:r>
                <a:r>
                  <a:rPr lang="en-US" altLang="zh-TW" sz="1600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k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 </a:t>
                </a:r>
                <a:r>
                  <a:rPr lang="en-US" altLang="zh-TW" sz="1600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l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in the following way to make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TW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16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zh-TW" sz="16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60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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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true:</a:t>
                </a:r>
              </a:p>
              <a:p>
                <a:pPr marL="442913" indent="-174625">
                  <a:lnSpc>
                    <a:spcPct val="120000"/>
                  </a:lnSpc>
                  <a:buFont typeface="+mj-lt"/>
                  <a:buAutoNum type="arabicParenR"/>
                </a:pP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b="1">
                            <a:latin typeface="Cambria Math"/>
                          </a:rPr>
                          <m:t> </m:t>
                        </m:r>
                        <m:r>
                          <a:rPr lang="en-US" altLang="zh-TW" sz="16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6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(i.e.,</a:t>
                </a:r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𝑝𝑗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TW" sz="1600">
                        <a:latin typeface="Cambria Math"/>
                        <a:ea typeface="微軟正黑體" panose="020B06040305040402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zh-TW" altLang="en-US" sz="1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𝜅</m:t>
                        </m:r>
                      </m:sup>
                    </m:sSubSup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𝑗</m:t>
                    </m:r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TW" sz="1600">
                        <a:latin typeface="Cambria Math"/>
                        <a:ea typeface="微軟正黑體" panose="020B0604030504040204" pitchFamily="34" charset="-120"/>
                      </a:rPr>
                      <m:t>=1−</m:t>
                    </m:r>
                    <m:r>
                      <a:rPr lang="en-US" altLang="zh-TW" sz="1600">
                        <a:latin typeface="Cambria Math"/>
                        <a:ea typeface="微軟正黑體" panose="020B0604030504040204" pitchFamily="34" charset="-120"/>
                      </a:rPr>
                      <m:t>𝑚</m:t>
                    </m:r>
                  </m:oMath>
                </a14:m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42913" indent="-174625">
                  <a:lnSpc>
                    <a:spcPct val="120000"/>
                  </a:lnSpc>
                  <a:buFont typeface="+mj-lt"/>
                  <a:buAutoNum type="arabicParenR"/>
                </a:pP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𝑙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zh-TW" altLang="en-US" sz="1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𝜅</m:t>
                        </m:r>
                      </m:sup>
                    </m:sSubSup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𝑙</m:t>
                        </m:r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600"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bSup>
                  </m:oMath>
                </a14:m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zh-TW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  <m:sSubSup>
                          <m:sSubSupPr>
                            <m:ctrlPr>
                              <a:rPr lang="zh-TW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l-GR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𝑘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600" i="1">
                            <a:latin typeface="Cambria Math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1600">
                        <a:latin typeface="Cambria Math"/>
                        <a:ea typeface="Cambria Math" panose="02040503050406030204" pitchFamily="18" charset="0"/>
                      </a:rPr>
                      <m:t>0 </m:t>
                    </m:r>
                    <m:r>
                      <a:rPr lang="en-US" altLang="zh-TW" sz="1600" i="1">
                        <a:latin typeface="Cambria Math"/>
                        <a:ea typeface="Cambria Math"/>
                      </a:rPr>
                      <m:t>∀ </m:t>
                    </m:r>
                    <m:r>
                      <a:rPr lang="en-US" altLang="zh-TW" sz="1600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TW" sz="1600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TW" sz="1600" i="1"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71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CFA2FE1-2ECB-40E8-83D6-FCA230F5C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3"/>
                <a:ext cx="9144000" cy="2304255"/>
              </a:xfrm>
              <a:blipFill rotWithShape="1">
                <a:blip r:embed="rId5"/>
                <a:stretch>
                  <a:fillRect l="-200" t="-794"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投影片編號版面配置區 1">
            <a:extLst>
              <a:ext uri="{FF2B5EF4-FFF2-40B4-BE49-F238E27FC236}">
                <a16:creationId xmlns:a16="http://schemas.microsoft.com/office/drawing/2014/main" id="{1B2C2496-F255-4126-8B44-D41AA7F8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pPr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3F952288-BA0B-41AA-A984-03729189B5B1}"/>
              </a:ext>
            </a:extLst>
          </p:cNvPr>
          <p:cNvSpPr/>
          <p:nvPr/>
        </p:nvSpPr>
        <p:spPr>
          <a:xfrm>
            <a:off x="1681574" y="4043595"/>
            <a:ext cx="407394" cy="510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dirty="0">
                <a:solidFill>
                  <a:prstClr val="white"/>
                </a:solidFill>
              </a:rPr>
              <a:t>1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3F952288-BA0B-41AA-A984-03729189B5B1}"/>
              </a:ext>
            </a:extLst>
          </p:cNvPr>
          <p:cNvSpPr/>
          <p:nvPr/>
        </p:nvSpPr>
        <p:spPr>
          <a:xfrm>
            <a:off x="3314623" y="4043595"/>
            <a:ext cx="407394" cy="510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i="1" dirty="0">
                <a:solidFill>
                  <a:prstClr val="white"/>
                </a:solidFill>
              </a:rPr>
              <a:t>q</a:t>
            </a:r>
            <a:endParaRPr lang="zh-TW" altLang="en-US" i="1" dirty="0">
              <a:solidFill>
                <a:prstClr val="white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32D784E-C440-4552-BCCB-B2EF8BA10E09}"/>
              </a:ext>
            </a:extLst>
          </p:cNvPr>
          <p:cNvSpPr txBox="1"/>
          <p:nvPr/>
        </p:nvSpPr>
        <p:spPr>
          <a:xfrm>
            <a:off x="2898367" y="411434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dirty="0">
                <a:solidFill>
                  <a:prstClr val="black"/>
                </a:solidFill>
                <a:latin typeface="Arial" charset="0"/>
                <a:ea typeface="宋体" pitchFamily="2" charset="-122"/>
              </a:rPr>
              <a:t>… </a:t>
            </a:r>
            <a:endParaRPr lang="zh-TW" altLang="en-US" dirty="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232D784E-C440-4552-BCCB-B2EF8BA10E09}"/>
              </a:ext>
            </a:extLst>
          </p:cNvPr>
          <p:cNvSpPr txBox="1"/>
          <p:nvPr/>
        </p:nvSpPr>
        <p:spPr>
          <a:xfrm>
            <a:off x="2088968" y="413901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dirty="0">
                <a:solidFill>
                  <a:prstClr val="black"/>
                </a:solidFill>
                <a:latin typeface="Arial" charset="0"/>
                <a:ea typeface="宋体" pitchFamily="2" charset="-122"/>
              </a:rPr>
              <a:t>… </a:t>
            </a:r>
            <a:endParaRPr lang="zh-TW" altLang="en-US" dirty="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cxnSp>
        <p:nvCxnSpPr>
          <p:cNvPr id="77" name="直線單箭頭接點 28">
            <a:extLst>
              <a:ext uri="{FF2B5EF4-FFF2-40B4-BE49-F238E27FC236}">
                <a16:creationId xmlns:a16="http://schemas.microsoft.com/office/drawing/2014/main" id="{D0E3B10C-D50A-42CF-BABA-AB0FC595E008}"/>
              </a:ext>
            </a:extLst>
          </p:cNvPr>
          <p:cNvCxnSpPr>
            <a:stCxn id="50" idx="0"/>
          </p:cNvCxnSpPr>
          <p:nvPr/>
        </p:nvCxnSpPr>
        <p:spPr>
          <a:xfrm flipH="1" flipV="1">
            <a:off x="2007598" y="4508347"/>
            <a:ext cx="1653824" cy="62260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單箭頭接點 28">
            <a:extLst>
              <a:ext uri="{FF2B5EF4-FFF2-40B4-BE49-F238E27FC236}">
                <a16:creationId xmlns:a16="http://schemas.microsoft.com/office/drawing/2014/main" id="{D0E3B10C-D50A-42CF-BABA-AB0FC595E008}"/>
              </a:ext>
            </a:extLst>
          </p:cNvPr>
          <p:cNvCxnSpPr>
            <a:stCxn id="50" idx="0"/>
          </p:cNvCxnSpPr>
          <p:nvPr/>
        </p:nvCxnSpPr>
        <p:spPr>
          <a:xfrm flipH="1" flipV="1">
            <a:off x="3518320" y="4554434"/>
            <a:ext cx="143102" cy="57652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單箭頭接點 25">
            <a:extLst>
              <a:ext uri="{FF2B5EF4-FFF2-40B4-BE49-F238E27FC236}">
                <a16:creationId xmlns:a16="http://schemas.microsoft.com/office/drawing/2014/main" id="{EA543DDF-6397-4B7B-8533-EC066D2271D1}"/>
              </a:ext>
            </a:extLst>
          </p:cNvPr>
          <p:cNvCxnSpPr>
            <a:stCxn id="47" idx="0"/>
            <a:endCxn id="69" idx="5"/>
          </p:cNvCxnSpPr>
          <p:nvPr/>
        </p:nvCxnSpPr>
        <p:spPr>
          <a:xfrm flipV="1">
            <a:off x="1931615" y="4479624"/>
            <a:ext cx="97692" cy="6513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單箭頭接點 25">
            <a:extLst>
              <a:ext uri="{FF2B5EF4-FFF2-40B4-BE49-F238E27FC236}">
                <a16:creationId xmlns:a16="http://schemas.microsoft.com/office/drawing/2014/main" id="{EA543DDF-6397-4B7B-8533-EC066D2271D1}"/>
              </a:ext>
            </a:extLst>
          </p:cNvPr>
          <p:cNvCxnSpPr>
            <a:stCxn id="47" idx="0"/>
          </p:cNvCxnSpPr>
          <p:nvPr/>
        </p:nvCxnSpPr>
        <p:spPr>
          <a:xfrm flipV="1">
            <a:off x="1931615" y="4554435"/>
            <a:ext cx="1592278" cy="57651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25">
            <a:extLst>
              <a:ext uri="{FF2B5EF4-FFF2-40B4-BE49-F238E27FC236}">
                <a16:creationId xmlns:a16="http://schemas.microsoft.com/office/drawing/2014/main" id="{EA543DDF-6397-4B7B-8533-EC066D2271D1}"/>
              </a:ext>
            </a:extLst>
          </p:cNvPr>
          <p:cNvCxnSpPr>
            <a:endCxn id="69" idx="5"/>
          </p:cNvCxnSpPr>
          <p:nvPr/>
        </p:nvCxnSpPr>
        <p:spPr>
          <a:xfrm flipH="1" flipV="1">
            <a:off x="2029307" y="4479624"/>
            <a:ext cx="918636" cy="6513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單箭頭接點 25">
            <a:extLst>
              <a:ext uri="{FF2B5EF4-FFF2-40B4-BE49-F238E27FC236}">
                <a16:creationId xmlns:a16="http://schemas.microsoft.com/office/drawing/2014/main" id="{EA543DDF-6397-4B7B-8533-EC066D2271D1}"/>
              </a:ext>
            </a:extLst>
          </p:cNvPr>
          <p:cNvCxnSpPr>
            <a:endCxn id="70" idx="4"/>
          </p:cNvCxnSpPr>
          <p:nvPr/>
        </p:nvCxnSpPr>
        <p:spPr>
          <a:xfrm flipV="1">
            <a:off x="2947943" y="4554435"/>
            <a:ext cx="570377" cy="57651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25">
            <a:extLst>
              <a:ext uri="{FF2B5EF4-FFF2-40B4-BE49-F238E27FC236}">
                <a16:creationId xmlns:a16="http://schemas.microsoft.com/office/drawing/2014/main" id="{EA543DDF-6397-4B7B-8533-EC066D2271D1}"/>
              </a:ext>
            </a:extLst>
          </p:cNvPr>
          <p:cNvCxnSpPr>
            <a:endCxn id="70" idx="4"/>
          </p:cNvCxnSpPr>
          <p:nvPr/>
        </p:nvCxnSpPr>
        <p:spPr>
          <a:xfrm flipV="1">
            <a:off x="2516839" y="4554435"/>
            <a:ext cx="1001481" cy="5391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25">
            <a:extLst>
              <a:ext uri="{FF2B5EF4-FFF2-40B4-BE49-F238E27FC236}">
                <a16:creationId xmlns:a16="http://schemas.microsoft.com/office/drawing/2014/main" id="{EA543DDF-6397-4B7B-8533-EC066D2271D1}"/>
              </a:ext>
            </a:extLst>
          </p:cNvPr>
          <p:cNvCxnSpPr>
            <a:stCxn id="48" idx="0"/>
            <a:endCxn id="69" idx="5"/>
          </p:cNvCxnSpPr>
          <p:nvPr/>
        </p:nvCxnSpPr>
        <p:spPr>
          <a:xfrm flipH="1" flipV="1">
            <a:off x="2029307" y="4479624"/>
            <a:ext cx="420711" cy="6513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標題 1">
            <a:extLst>
              <a:ext uri="{FF2B5EF4-FFF2-40B4-BE49-F238E27FC236}">
                <a16:creationId xmlns:a16="http://schemas.microsoft.com/office/drawing/2014/main" id="{B648A0D0-D682-4464-B968-608292DA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96751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cramming module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(bi-ReLU-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mro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A3D65F6-74D7-4270-B3F3-D59DB92F0555}"/>
              </a:ext>
            </a:extLst>
          </p:cNvPr>
          <p:cNvSpPr txBox="1"/>
          <p:nvPr/>
        </p:nvSpPr>
        <p:spPr>
          <a:xfrm>
            <a:off x="6732240" y="980728"/>
            <a:ext cx="2274437" cy="346247"/>
          </a:xfrm>
          <a:prstGeom prst="rect">
            <a:avLst/>
          </a:prstGeom>
          <a:solidFill>
            <a:schemeClr val="bg2"/>
          </a:solidFill>
        </p:spPr>
        <p:txBody>
          <a:bodyPr wrap="square" lIns="68568" tIns="34289" rIns="68568" bIns="34289" rtlCol="0">
            <a:spAutoFit/>
          </a:bodyPr>
          <a:lstStyle/>
          <a:p>
            <a:pPr defTabSz="685783"/>
            <a:r>
              <a:rPr lang="en-US" altLang="zh-TW" dirty="0">
                <a:solidFill>
                  <a:srgbClr val="FF0000"/>
                </a:solidFill>
                <a:latin typeface="Calibri Light"/>
                <a:ea typeface="微软雅黑 Light"/>
              </a:rPr>
              <a:t>regression problems</a:t>
            </a:r>
            <a:endParaRPr lang="zh-TW" altLang="en-US" dirty="0">
              <a:solidFill>
                <a:srgbClr val="FF0000"/>
              </a:solidFill>
              <a:latin typeface="Calibri Light"/>
              <a:ea typeface="微软雅黑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6732240" y="1322924"/>
                <a:ext cx="2411760" cy="3148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14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1400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zh-TW" sz="1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m:rPr>
                          <m:nor/>
                        </m:rPr>
                        <a:rPr lang="en-GB" altLang="zh-TW" sz="1400" dirty="0">
                          <a:solidFill>
                            <a:schemeClr val="tx1"/>
                          </a:solidFill>
                          <a:sym typeface="Symbol"/>
                        </a:rPr>
                        <m:t></m:t>
                      </m:r>
                      <m:r>
                        <m:rPr>
                          <m:nor/>
                        </m:rPr>
                        <a:rPr lang="en-US" altLang="zh-TW" sz="1400" dirty="0">
                          <a:solidFill>
                            <a:schemeClr val="tx1"/>
                          </a:solidFill>
                          <a:sym typeface="Symbol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400" i="1" dirty="0">
                          <a:solidFill>
                            <a:schemeClr val="tx1"/>
                          </a:solidFill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400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TW" sz="1400" i="1" baseline="30000" dirty="0">
                          <a:solidFill>
                            <a:schemeClr val="tx1"/>
                          </a:solidFill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zh-TW" sz="1400" dirty="0">
                          <a:solidFill>
                            <a:schemeClr val="tx1"/>
                          </a:solidFill>
                        </a:rPr>
                        <m:t>,</m:t>
                      </m:r>
                      <m:sSubSup>
                        <m:sSubSupPr>
                          <m:ctrlPr>
                            <a:rPr lang="zh-TW" altLang="zh-TW" sz="1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TW" sz="1400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400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  <m:r>
                            <a:rPr lang="en-US" altLang="zh-TW" sz="1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1400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</m:sup>
                      </m:sSubSup>
                      <m:r>
                        <m:rPr>
                          <m:nor/>
                        </m:rPr>
                        <a:rPr lang="en-GB" altLang="zh-TW" sz="1400" dirty="0">
                          <a:solidFill>
                            <a:schemeClr val="tx1"/>
                          </a:solidFill>
                        </a:rPr>
                        <m:t>,</m:t>
                      </m:r>
                      <m:sSubSup>
                        <m:sSubSupPr>
                          <m:ctrlPr>
                            <a:rPr lang="zh-TW" altLang="zh-TW" sz="1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TW" sz="1400" b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𝐰</m:t>
                          </m:r>
                        </m:e>
                        <m:sub>
                          <m:r>
                            <a:rPr lang="en-US" altLang="zh-TW" sz="1400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zh-TW" sz="1400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</m:sup>
                      </m:sSubSup>
                      <m:r>
                        <m:rPr>
                          <m:nor/>
                        </m:rPr>
                        <a:rPr lang="en-GB" altLang="zh-TW" sz="1400" dirty="0">
                          <a:solidFill>
                            <a:schemeClr val="tx1"/>
                          </a:solidFill>
                          <a:sym typeface="Symbol"/>
                        </a:rPr>
                        <m:t>, </m:t>
                      </m:r>
                      <m:sSubSup>
                        <m:sSubSupPr>
                          <m:ctrlPr>
                            <a:rPr lang="zh-TW" altLang="zh-TW" sz="1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TW" sz="1400" b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𝐰</m:t>
                          </m:r>
                        </m:e>
                        <m:sub>
                          <m:r>
                            <a:rPr lang="en-US" altLang="zh-TW" sz="1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altLang="zh-TW" sz="1400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sup>
                      </m:sSubSup>
                      <m:r>
                        <m:rPr>
                          <m:nor/>
                        </m:rPr>
                        <a:rPr lang="en-GB" altLang="zh-TW" sz="1400" dirty="0">
                          <a:solidFill>
                            <a:schemeClr val="tx1"/>
                          </a:solidFill>
                          <a:sym typeface="Symbol"/>
                        </a:rPr>
                        <m:t>, </m:t>
                      </m:r>
                      <m:r>
                        <m:rPr>
                          <m:nor/>
                        </m:rPr>
                        <a:rPr lang="en-GB" altLang="zh-TW" sz="1400" b="1" dirty="0">
                          <a:solidFill>
                            <a:schemeClr val="tx1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GB" altLang="zh-TW" sz="1400" i="1" baseline="30000" dirty="0">
                          <a:solidFill>
                            <a:schemeClr val="tx1"/>
                          </a:solidFill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zh-TW" sz="1400" dirty="0">
                          <a:solidFill>
                            <a:schemeClr val="tx1"/>
                          </a:solidFill>
                        </a:rPr>
                        <m:t>)</m:t>
                      </m:r>
                      <m:r>
                        <m:rPr>
                          <m:nor/>
                        </m:rPr>
                        <a:rPr lang="en-GB" altLang="zh-TW" sz="1400" dirty="0">
                          <a:solidFill>
                            <a:schemeClr val="tx1"/>
                          </a:solidFill>
                          <a:sym typeface="Symbol"/>
                        </a:rPr>
                        <m:t>−</m:t>
                      </m:r>
                      <m:sSubSup>
                        <m:sSubSupPr>
                          <m:ctrlPr>
                            <a:rPr lang="zh-TW" altLang="zh-TW" sz="1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400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GB" altLang="zh-TW" sz="1400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1322924"/>
                <a:ext cx="2411760" cy="314894"/>
              </a:xfrm>
              <a:prstGeom prst="rect">
                <a:avLst/>
              </a:prstGeom>
              <a:blipFill rotWithShape="1">
                <a:blip r:embed="rId6"/>
                <a:stretch>
                  <a:fillRect b="-18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84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D7DE3E4-DFF3-4B82-9134-9DA937DD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3BA26AD8-C223-442A-B83A-3C1CA27C30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43" y="1702521"/>
                <a:ext cx="8926753" cy="115041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28650" indent="-628650" fontAlgn="base" hangingPunct="0">
                  <a:lnSpc>
                    <a:spcPct val="120000"/>
                  </a:lnSpc>
                  <a:spcBef>
                    <a:spcPts val="0"/>
                  </a:spcBef>
                  <a:spcAft>
                    <a:spcPct val="0"/>
                  </a:spcAft>
                  <a:buNone/>
                </a:pP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1: Create an </a:t>
                </a:r>
                <a:r>
                  <a:rPr lang="en-US" altLang="zh-TW" sz="14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-vector </a:t>
                </a:r>
                <a:r>
                  <a:rPr lang="en-US" altLang="zh-TW" sz="1400" b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of length one such that </a:t>
                </a:r>
                <a:r>
                  <a:rPr lang="en-US" altLang="zh-TW" sz="1400" b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400" baseline="300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400" b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400" i="1" baseline="300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400" b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400" i="1" baseline="300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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0 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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4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)-{</a:t>
                </a:r>
                <a:r>
                  <a:rPr lang="en-US" altLang="zh-TW" sz="14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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}.</a:t>
                </a:r>
              </a:p>
              <a:p>
                <a:pPr marL="628650" indent="-628650" fontAlgn="base" hangingPunct="0">
                  <a:lnSpc>
                    <a:spcPct val="120000"/>
                  </a:lnSpc>
                  <a:spcBef>
                    <a:spcPts val="0"/>
                  </a:spcBef>
                  <a:spcAft>
                    <a:spcPct val="0"/>
                  </a:spcAft>
                  <a:buNone/>
                </a:pP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2: Pick up 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a small 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number </a:t>
                </a:r>
                <a:r>
                  <a:rPr lang="en-US" altLang="zh-TW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ζ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 such that 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ζ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</a:t>
                </a:r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4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4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4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))*(</a:t>
                </a:r>
                <a:r>
                  <a:rPr lang="en-US" altLang="zh-TW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ζ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4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4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4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))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&lt; 0 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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4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)-{</a:t>
                </a:r>
                <a:r>
                  <a:rPr lang="en-US" altLang="zh-TW" sz="14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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.</a:t>
                </a:r>
              </a:p>
              <a:p>
                <a:pPr marL="628650" indent="-628650" fontAlgn="base" hangingPunct="0">
                  <a:lnSpc>
                    <a:spcPct val="120000"/>
                  </a:lnSpc>
                  <a:spcBef>
                    <a:spcPts val="0"/>
                  </a:spcBef>
                  <a:spcAft>
                    <a:spcPct val="0"/>
                  </a:spcAft>
                  <a:buNone/>
                </a:pP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3: Let </a:t>
                </a:r>
                <a:r>
                  <a:rPr lang="en-US" altLang="zh-TW" sz="1400" i="1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4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+3 </a:t>
                </a:r>
                <a:r>
                  <a:rPr lang="en-US" altLang="zh-TW" sz="14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altLang="zh-TW" sz="14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400" i="1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4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 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add three new hidden nodes </a:t>
                </a:r>
                <a:r>
                  <a:rPr lang="en-US" altLang="zh-TW" sz="1400" i="1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4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-2</a:t>
                </a:r>
                <a:r>
                  <a:rPr lang="en-US" altLang="zh-TW" sz="1400" baseline="300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th</a:t>
                </a:r>
                <a:r>
                  <a:rPr lang="en-US" altLang="zh-TW" sz="14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 </a:t>
                </a:r>
                <a:r>
                  <a:rPr lang="en-US" altLang="zh-TW" sz="1400" i="1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4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-1</a:t>
                </a:r>
                <a:r>
                  <a:rPr lang="en-US" altLang="zh-TW" sz="1400" baseline="300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th</a:t>
                </a:r>
                <a:r>
                  <a:rPr lang="en-US" altLang="zh-TW" sz="14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and </a:t>
                </a:r>
                <a:r>
                  <a:rPr lang="en-US" altLang="zh-TW" sz="1400" i="1" dirty="0" err="1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400" baseline="30000" dirty="0" err="1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th</a:t>
                </a:r>
                <a:r>
                  <a:rPr lang="en-US" altLang="zh-TW" sz="14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</a:t>
                </a:r>
                <a:r>
                  <a:rPr lang="en-US" altLang="zh-TW" sz="14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existing SLFN and then assign their associated weights in the following way to make </a:t>
                </a:r>
                <a:r>
                  <a:rPr lang="en-US" altLang="zh-TW" sz="1400" dirty="0" err="1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regarding {</a:t>
                </a:r>
                <a14:m>
                  <m:oMath xmlns:m="http://schemas.openxmlformats.org/officeDocument/2006/math">
                    <m:r>
                      <a:rPr lang="en-US" altLang="zh-TW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4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sz="14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14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4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lang="en-US" altLang="zh-TW" sz="14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TW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I</m:t>
                    </m:r>
                    <m:r>
                      <m:rPr>
                        <m:nor/>
                      </m:rPr>
                      <a:rPr lang="en-US" altLang="zh-TW" sz="1400" dirty="0">
                        <a:solidFill>
                          <a:prstClr val="black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1400" i="1" dirty="0">
                        <a:solidFill>
                          <a:prstClr val="black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n</m:t>
                    </m:r>
                    <m:r>
                      <m:rPr>
                        <m:nor/>
                      </m:rPr>
                      <a:rPr lang="en-US" altLang="zh-TW" sz="1400" dirty="0">
                        <a:solidFill>
                          <a:prstClr val="black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 true:</a:t>
                </a:r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BA26AD8-C223-442A-B83A-3C1CA27C3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43" y="1702521"/>
                <a:ext cx="8926753" cy="1150415"/>
              </a:xfrm>
              <a:prstGeom prst="rect">
                <a:avLst/>
              </a:prstGeom>
              <a:blipFill rotWithShape="1">
                <a:blip r:embed="rId2"/>
                <a:stretch>
                  <a:fillRect l="-137" r="-6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3862EBA7-A20A-43CF-9021-59A4C31D01EE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FBD15F-83B2-4A24-B06F-A84880C9768E}"/>
                  </a:ext>
                </a:extLst>
              </p:cNvPr>
              <p:cNvSpPr/>
              <p:nvPr/>
            </p:nvSpPr>
            <p:spPr>
              <a:xfrm>
                <a:off x="245820" y="2516527"/>
                <a:ext cx="7776864" cy="4023022"/>
              </a:xfrm>
              <a:prstGeom prst="rect">
                <a:avLst/>
              </a:prstGeom>
            </p:spPr>
            <p:txBody>
              <a:bodyPr wrap="square" lIns="68568" tIns="34289" rIns="68568" bIns="34289">
                <a:spAutoFit/>
              </a:bodyPr>
              <a:lstStyle/>
              <a:p>
                <a:pPr marL="442913" indent="-3810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2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 = </a:t>
                </a:r>
                <a:r>
                  <a:rPr lang="en-US" altLang="zh-TW" sz="1200" b="1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  <a:sym typeface="Symbol" panose="05050102010706020507" pitchFamily="18" charset="2"/>
                  </a:rPr>
                  <a:t></a:t>
                </a:r>
                <a:r>
                  <a:rPr lang="en-US" altLang="zh-TW" sz="12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,</a:t>
                </a:r>
                <a:r>
                  <a:rPr lang="zh-TW" altLang="zh-TW" sz="1200" dirty="0">
                    <a:solidFill>
                      <a:srgbClr val="FF0000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−2,0</m:t>
                        </m:r>
                      </m:sub>
                      <m:sup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2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 = ζ-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zh-TW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zh-TW" altLang="en-US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lang="en-US" altLang="zh-TW" sz="12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,</a:t>
                </a:r>
                <a:r>
                  <a:rPr lang="zh-TW" altLang="zh-TW" sz="1200" dirty="0">
                    <a:solidFill>
                      <a:srgbClr val="FF0000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/>
                          </a:rPr>
                          <m:t>−2</m:t>
                        </m:r>
                      </m:sub>
                      <m:sup>
                        <m: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zh-TW" sz="1200" i="1">
                        <a:solidFill>
                          <a:srgbClr val="4472C4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2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)−{</m:t>
                                          </m:r>
                                          <m:r>
                                            <a:rPr lang="zh-TW" altLang="en-US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}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−3</m:t>
                                              </m:r>
                                            </m:sup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𝑜</m:t>
                                                  </m:r>
                                                </m:sup>
                                              </m:sSubSup>
                                              <m:sSubSup>
                                                <m:sSubSupPr>
                                                  <m:ctrlP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zh-TW" altLang="en-US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𝜅</m:t>
                                                  </m:r>
                                                </m:sup>
                                              </m:sSubSup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func>
                                </m:num>
                                <m:den>
                                  <m:r>
                                    <a:rPr lang="zh-TW" altLang="en-US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  <m:t>𝜁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12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p>
                                <m:sSupPr>
                                  <m:ctrlP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TW" altLang="en-US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  <m:t>𝜅</m:t>
                                  </m:r>
                                </m:sup>
                              </m:sSup>
                              <m:r>
                                <a:rPr lang="en-US" altLang="zh-TW" sz="12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=−1.0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)−{</m:t>
                                          </m:r>
                                          <m:r>
                                            <a:rPr lang="zh-TW" altLang="en-US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}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func>
                                  <m: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𝜅</m:t>
                                          </m:r>
                                        </m:sup>
                                      </m:sSubSup>
                                    </m:e>
                                  </m:nary>
                                </m:num>
                                <m:den>
                                  <m:r>
                                    <a:rPr lang="zh-TW" altLang="en-US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  <m:t>𝜁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12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p>
                                <m:sSupPr>
                                  <m:ctrlP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TW" altLang="en-US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  <m:t>𝜅</m:t>
                                  </m:r>
                                </m:sup>
                              </m:sSup>
                              <m:r>
                                <a:rPr lang="en-US" altLang="zh-TW" sz="12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1200" dirty="0">
                  <a:solidFill>
                    <a:srgbClr val="FF0000"/>
                  </a:solidFill>
                  <a:latin typeface="Calibri Light" panose="020F0302020204030204" pitchFamily="34" charset="0"/>
                  <a:ea typeface="宋体" pitchFamily="2" charset="-122"/>
                  <a:cs typeface="Calibri Light" panose="020F0302020204030204" pitchFamily="34" charset="0"/>
                </a:endParaRPr>
              </a:p>
              <a:p>
                <a:pPr marL="442913" indent="-3810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2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 = </a:t>
                </a:r>
                <a:r>
                  <a:rPr lang="en-US" altLang="zh-TW" sz="1200" b="1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  <a:sym typeface="Symbol" panose="05050102010706020507" pitchFamily="18" charset="2"/>
                  </a:rPr>
                  <a:t></a:t>
                </a:r>
                <a:r>
                  <a:rPr lang="en-US" altLang="zh-TW" sz="12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,</a:t>
                </a:r>
                <a:r>
                  <a:rPr lang="zh-TW" altLang="zh-TW" sz="1200" dirty="0">
                    <a:solidFill>
                      <a:srgbClr val="FF0000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−1,0</m:t>
                        </m:r>
                      </m:sub>
                      <m:sup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2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 = 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zh-TW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zh-TW" altLang="en-US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lang="en-US" altLang="zh-TW" sz="12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zh-TW" sz="1200" i="1">
                        <a:solidFill>
                          <a:srgbClr val="4472C4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2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  <m:t>−2(</m:t>
                                  </m:r>
                                  <m:func>
                                    <m:funcPr>
                                      <m:ctrlP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)−{</m:t>
                                          </m:r>
                                          <m:r>
                                            <a:rPr lang="zh-TW" altLang="en-US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}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−3</m:t>
                                              </m:r>
                                            </m:sup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𝑜</m:t>
                                                  </m:r>
                                                </m:sup>
                                              </m:sSubSup>
                                              <m:sSubSup>
                                                <m:sSubSupPr>
                                                  <m:ctrlP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zh-TW" altLang="en-US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𝜅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/>
                                                </a:rPr>
                                                <m:t>)</m:t>
                                              </m:r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func>
                                </m:num>
                                <m:den>
                                  <m:r>
                                    <a:rPr lang="zh-TW" altLang="en-US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  <m:t>𝜁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12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p>
                                <m:sSupPr>
                                  <m:ctrlP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TW" altLang="en-US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  <m:t>𝜅</m:t>
                                  </m:r>
                                </m:sup>
                              </m:sSup>
                              <m:r>
                                <a:rPr lang="en-US" altLang="zh-TW" sz="12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=−1.0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/>
                                        </a:rPr>
                                        <m:t>−2(</m:t>
                                      </m:r>
                                      <m:limLow>
                                        <m:limLowPr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)−{</m:t>
                                          </m:r>
                                          <m:r>
                                            <a:rPr lang="zh-TW" altLang="en-US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}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func>
                                  <m: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𝜅</m:t>
                                          </m:r>
                                        </m:sup>
                                      </m:sSubSup>
                                      <m: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nary>
                                </m:num>
                                <m:den>
                                  <m:r>
                                    <a:rPr lang="zh-TW" altLang="en-US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  <m:t>𝜁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12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p>
                                <m:sSupPr>
                                  <m:ctrlP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TW" altLang="en-US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  <m:t>𝜅</m:t>
                                  </m:r>
                                </m:sup>
                              </m:sSup>
                              <m:r>
                                <a:rPr lang="en-US" altLang="zh-TW" sz="12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1200" dirty="0">
                  <a:solidFill>
                    <a:srgbClr val="FF0000"/>
                  </a:solidFill>
                  <a:latin typeface="Calibri Light" panose="020F0302020204030204" pitchFamily="34" charset="0"/>
                  <a:ea typeface="宋体" pitchFamily="2" charset="-122"/>
                  <a:cs typeface="Calibri Light" panose="020F0302020204030204" pitchFamily="34" charset="0"/>
                </a:endParaRPr>
              </a:p>
              <a:p>
                <a:pPr marL="442913" indent="-3810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 = </a:t>
                </a:r>
                <a:r>
                  <a:rPr lang="en-US" altLang="zh-TW" sz="1400" b="1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  <a:sym typeface="Symbol" panose="05050102010706020507" pitchFamily="18" charset="2"/>
                  </a:rPr>
                  <a:t></a:t>
                </a:r>
                <a:r>
                  <a:rPr lang="en-US" altLang="zh-TW" sz="14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,</a:t>
                </a:r>
                <a:r>
                  <a:rPr lang="zh-TW" altLang="zh-TW" sz="1400" dirty="0">
                    <a:solidFill>
                      <a:srgbClr val="FF0000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 = -ζ-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zh-TW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zh-TW" alt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zh-TW" sz="1400" i="1">
                        <a:solidFill>
                          <a:srgbClr val="4472C4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4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TW" sz="14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TW" sz="14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4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TW" sz="14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TW" sz="14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)−{</m:t>
                                          </m:r>
                                          <m:r>
                                            <a:rPr lang="zh-TW" altLang="en-US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}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4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4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TW" sz="14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sz="14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4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altLang="zh-TW" sz="14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−3</m:t>
                                              </m:r>
                                            </m:sup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TW" sz="14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TW" sz="14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4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TW" sz="14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𝑜</m:t>
                                                  </m:r>
                                                </m:sup>
                                              </m:sSubSup>
                                              <m:sSubSup>
                                                <m:sSubSupPr>
                                                  <m:ctrlPr>
                                                    <a:rPr lang="en-US" altLang="zh-TW" sz="14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TW" sz="14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4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zh-TW" altLang="en-US" sz="14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𝜅</m:t>
                                                  </m:r>
                                                </m:sup>
                                              </m:sSubSup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func>
                                </m:num>
                                <m:den>
                                  <m:r>
                                    <a:rPr lang="zh-TW" altLang="en-US" sz="14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  <m:t>𝜁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p>
                                <m:sSupPr>
                                  <m:ctrlPr>
                                    <a:rPr lang="en-US" altLang="zh-TW" sz="14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4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TW" altLang="en-US" sz="14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  <m:t>𝜅</m:t>
                                  </m:r>
                                </m:sup>
                              </m:sSup>
                              <m: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=−1.0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sz="14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TW" sz="14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4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TW" sz="14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TW" sz="14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)−{</m:t>
                                          </m:r>
                                          <m:r>
                                            <a:rPr lang="zh-TW" altLang="en-US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}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4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4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func>
                                  <m:r>
                                    <a:rPr lang="en-US" altLang="zh-TW" sz="14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14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14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4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4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TW" sz="14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sz="14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𝜅</m:t>
                                          </m:r>
                                        </m:sup>
                                      </m:sSubSup>
                                    </m:e>
                                  </m:nary>
                                </m:num>
                                <m:den>
                                  <m:r>
                                    <a:rPr lang="zh-TW" altLang="en-US" sz="14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  <m:t>𝜁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p>
                                <m:sSupPr>
                                  <m:ctrlPr>
                                    <a:rPr lang="en-US" altLang="zh-TW" sz="14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4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TW" altLang="en-US" sz="14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  <m:t>𝜅</m:t>
                                  </m:r>
                                </m:sup>
                              </m:sSup>
                              <m: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1400" dirty="0">
                  <a:solidFill>
                    <a:srgbClr val="FF0000"/>
                  </a:solidFill>
                  <a:latin typeface="Calibri Light" panose="020F0302020204030204" pitchFamily="34" charset="0"/>
                  <a:ea typeface="宋体" pitchFamily="2" charset="-122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3FBD15F-83B2-4A24-B06F-A84880C97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20" y="2516527"/>
                <a:ext cx="7776864" cy="402302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BF3162B0-41E4-4214-BD47-E6CF6CD03AF2}"/>
                  </a:ext>
                </a:extLst>
              </p:cNvPr>
              <p:cNvSpPr txBox="1"/>
              <p:nvPr/>
            </p:nvSpPr>
            <p:spPr>
              <a:xfrm>
                <a:off x="6912515" y="4910996"/>
                <a:ext cx="2134061" cy="3139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  <m:d>
                      <m:dPr>
                        <m:ctrlP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zh-TW" alt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p>
                        <m: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2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altLang="zh-TW" sz="1200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12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=</a:t>
                </a:r>
                <a:r>
                  <a:rPr lang="zh-TW" altLang="en-US" sz="12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bSup>
                  </m:oMath>
                </a14:m>
                <a:r>
                  <a:rPr lang="zh-TW" altLang="en-US" sz="12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 </a:t>
                </a:r>
                <a:r>
                  <a:rPr lang="en-US" altLang="zh-TW" sz="12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+</a:t>
                </a:r>
                <a:r>
                  <a:rPr lang="zh-TW" altLang="en-US" sz="12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TW" altLang="zh-TW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  <m:e>
                        <m:sSubSup>
                          <m:sSubSupPr>
                            <m:ctrlPr>
                              <a:rPr lang="zh-TW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  <m:sSubSup>
                          <m:sSubSupPr>
                            <m:ctrlPr>
                              <a:rPr lang="zh-TW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κ</m:t>
                            </m:r>
                          </m:sup>
                        </m:sSubSup>
                      </m:e>
                    </m:nary>
                  </m:oMath>
                </a14:m>
                <a:endParaRPr lang="zh-TW" altLang="en-US" sz="1200" dirty="0">
                  <a:solidFill>
                    <a:schemeClr val="tx1"/>
                  </a:solidFill>
                  <a:latin typeface="Arial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F3162B0-41E4-4214-BD47-E6CF6CD03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515" y="4910996"/>
                <a:ext cx="2134061" cy="313932"/>
              </a:xfrm>
              <a:prstGeom prst="rect">
                <a:avLst/>
              </a:prstGeom>
              <a:blipFill rotWithShape="1">
                <a:blip r:embed="rId4"/>
                <a:stretch>
                  <a:fillRect t="-73585" b="-1320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98C9890-D7B4-4A53-9902-7C9FE302DEC0}"/>
                  </a:ext>
                </a:extLst>
              </p:cNvPr>
              <p:cNvSpPr txBox="1"/>
              <p:nvPr/>
            </p:nvSpPr>
            <p:spPr>
              <a:xfrm>
                <a:off x="8278479" y="5326108"/>
                <a:ext cx="763057" cy="2912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zh-TW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sz="12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=</a:t>
                </a:r>
                <a:r>
                  <a:rPr lang="zh-TW" altLang="en-US" sz="12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altLang="zh-TW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bSup>
                  </m:oMath>
                </a14:m>
                <a:endParaRPr lang="zh-TW" altLang="en-US" sz="1200" dirty="0">
                  <a:solidFill>
                    <a:schemeClr val="tx1"/>
                  </a:solidFill>
                  <a:latin typeface="Arial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98C9890-D7B4-4A53-9902-7C9FE302D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479" y="5326108"/>
                <a:ext cx="763057" cy="291298"/>
              </a:xfrm>
              <a:prstGeom prst="rect">
                <a:avLst/>
              </a:prstGeom>
              <a:blipFill rotWithShape="1">
                <a:blip r:embed="rId5"/>
                <a:stretch>
                  <a:fillRect b="-81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78C6F2F9-0C3E-47A7-BFC1-282DD13B5E04}"/>
                  </a:ext>
                </a:extLst>
              </p:cNvPr>
              <p:cNvSpPr txBox="1"/>
              <p:nvPr/>
            </p:nvSpPr>
            <p:spPr>
              <a:xfrm>
                <a:off x="7092280" y="4137640"/>
                <a:ext cx="1964376" cy="6115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l-GR" sz="12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altLang="zh-TW" sz="1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  <m:r>
                        <a:rPr lang="en-US" altLang="zh-TW" sz="12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zh-TW" altLang="zh-TW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TW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altLang="zh-TW" sz="12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+</m:t>
                      </m:r>
                      <m:func>
                        <m:funcPr>
                          <m:ctrlPr>
                            <a:rPr lang="en-US" altLang="zh-TW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1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TW" sz="1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TW" sz="1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)−{</m:t>
                              </m:r>
                              <m:r>
                                <a:rPr lang="zh-TW" altLang="en-US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𝜅</m:t>
                              </m:r>
                              <m: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zh-TW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TW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zh-TW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1200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8C6F2F9-0C3E-47A7-BFC1-282DD13B5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4137640"/>
                <a:ext cx="1964376" cy="61151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C408DB7-6CF1-4C3A-8867-2443DBCF339A}"/>
                  </a:ext>
                </a:extLst>
              </p:cNvPr>
              <p:cNvSpPr txBox="1"/>
              <p:nvPr/>
            </p:nvSpPr>
            <p:spPr>
              <a:xfrm>
                <a:off x="7092279" y="3429000"/>
                <a:ext cx="1949257" cy="6275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2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12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α</m:t>
                          </m:r>
                        </m:e>
                        <m:sup>
                          <m:r>
                            <a:rPr lang="en-US" altLang="zh-TW" sz="12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12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= </m:t>
                      </m:r>
                      <m:sSubSup>
                        <m:sSubSupPr>
                          <m:ctrlPr>
                            <a:rPr lang="zh-TW" altLang="zh-TW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altLang="zh-TW" sz="12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+</m:t>
                      </m:r>
                      <m:func>
                        <m:funcPr>
                          <m:ctrlPr>
                            <a:rPr lang="en-US" altLang="zh-TW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TW" sz="1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TW" sz="1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)−{</m:t>
                              </m:r>
                              <m:r>
                                <a:rPr lang="zh-TW" altLang="en-US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𝜅</m:t>
                              </m:r>
                              <m: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zh-TW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TW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zh-TW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1200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C408DB7-6CF1-4C3A-8867-2443DBCF3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79" y="3429000"/>
                <a:ext cx="1949257" cy="62752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標題 1">
            <a:extLst>
              <a:ext uri="{FF2B5EF4-FFF2-40B4-BE49-F238E27FC236}">
                <a16:creationId xmlns:a16="http://schemas.microsoft.com/office/drawing/2014/main" id="{B648A0D0-D682-4464-B968-608292DADEB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3999" cy="12189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cramming module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ri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-ReLU-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sbo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A3D65F6-74D7-4270-B3F3-D59DB92F0555}"/>
              </a:ext>
            </a:extLst>
          </p:cNvPr>
          <p:cNvSpPr txBox="1"/>
          <p:nvPr/>
        </p:nvSpPr>
        <p:spPr>
          <a:xfrm>
            <a:off x="6732240" y="980728"/>
            <a:ext cx="2274437" cy="346247"/>
          </a:xfrm>
          <a:prstGeom prst="rect">
            <a:avLst/>
          </a:prstGeom>
          <a:solidFill>
            <a:schemeClr val="bg2"/>
          </a:solidFill>
        </p:spPr>
        <p:txBody>
          <a:bodyPr wrap="square" lIns="68568" tIns="34289" rIns="68568" bIns="34289" rtlCol="0">
            <a:spAutoFit/>
          </a:bodyPr>
          <a:lstStyle/>
          <a:p>
            <a:pPr defTabSz="685783"/>
            <a:r>
              <a:rPr lang="en-US" altLang="zh-TW" dirty="0">
                <a:solidFill>
                  <a:srgbClr val="FF0000"/>
                </a:solidFill>
                <a:latin typeface="Calibri Light"/>
                <a:ea typeface="微软雅黑 Light"/>
              </a:rPr>
              <a:t>classification problems</a:t>
            </a:r>
            <a:endParaRPr lang="zh-TW" altLang="en-US" dirty="0">
              <a:solidFill>
                <a:srgbClr val="FF0000"/>
              </a:solidFill>
              <a:latin typeface="Calibri Light"/>
              <a:ea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003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D7DE3E4-DFF3-4B82-9134-9DA937DD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3BA26AD8-C223-442A-B83A-3C1CA27C30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23" y="1564083"/>
                <a:ext cx="8926753" cy="1544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28650" indent="-628650" fontAlgn="base" hangingPunct="0">
                  <a:lnSpc>
                    <a:spcPct val="120000"/>
                  </a:lnSpc>
                  <a:spcBef>
                    <a:spcPts val="0"/>
                  </a:spcBef>
                  <a:spcAft>
                    <a:spcPct val="0"/>
                  </a:spcAft>
                  <a:buNone/>
                </a:pP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1: Create an </a:t>
                </a:r>
                <a:r>
                  <a:rPr lang="en-US" altLang="zh-TW" sz="14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-vector </a:t>
                </a:r>
                <a:r>
                  <a:rPr lang="en-US" altLang="zh-TW" sz="1400" b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of length one such that </a:t>
                </a:r>
                <a:r>
                  <a:rPr lang="en-US" altLang="zh-TW" sz="1400" b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400" baseline="300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400" b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400" i="1" baseline="300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400" b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400" i="1" baseline="300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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0 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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4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)-{</a:t>
                </a:r>
                <a:r>
                  <a:rPr lang="en-US" altLang="zh-TW" sz="14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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}.</a:t>
                </a:r>
              </a:p>
              <a:p>
                <a:pPr marL="628650" indent="-628650" fontAlgn="base" hangingPunct="0">
                  <a:lnSpc>
                    <a:spcPct val="120000"/>
                  </a:lnSpc>
                  <a:spcBef>
                    <a:spcPts val="0"/>
                  </a:spcBef>
                  <a:spcAft>
                    <a:spcPct val="0"/>
                  </a:spcAft>
                  <a:buNone/>
                </a:pP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2: Pick up 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a small 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number </a:t>
                </a:r>
                <a:r>
                  <a:rPr lang="en-US" altLang="zh-TW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ζ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 such that 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ζ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</a:t>
                </a:r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4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4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4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))*(</a:t>
                </a:r>
                <a:r>
                  <a:rPr lang="en-US" altLang="zh-TW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ζ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4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4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400" i="1" baseline="300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))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&lt; 0 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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4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)-{</a:t>
                </a:r>
                <a:r>
                  <a:rPr lang="en-US" altLang="zh-TW" sz="14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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.</a:t>
                </a:r>
              </a:p>
              <a:p>
                <a:pPr marL="628650" indent="-628650" fontAlgn="base" hangingPunct="0">
                  <a:lnSpc>
                    <a:spcPct val="120000"/>
                  </a:lnSpc>
                  <a:spcBef>
                    <a:spcPts val="0"/>
                  </a:spcBef>
                  <a:spcAft>
                    <a:spcPct val="0"/>
                  </a:spcAft>
                  <a:buNone/>
                </a:pP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3: 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Regarding every </a:t>
                </a:r>
                <a:r>
                  <a:rPr lang="en-US" altLang="zh-TW" sz="1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r>
                  <a:rPr lang="en-US" altLang="zh-TW" sz="14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output node, in which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dirty="0" err="1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</a:t>
                </a:r>
                <a:r>
                  <a:rPr lang="en-US" altLang="zh-TW" sz="1400" i="1" baseline="-25000" dirty="0" err="1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regarding {</a:t>
                </a:r>
                <a14:m>
                  <m:oMath xmlns:m="http://schemas.openxmlformats.org/officeDocument/2006/math">
                    <m:r>
                      <a:rPr lang="en-US" altLang="zh-TW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4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sz="14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14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4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lang="en-US" altLang="zh-TW" sz="14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TW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I</m:t>
                    </m:r>
                    <m:r>
                      <m:rPr>
                        <m:nor/>
                      </m:rPr>
                      <a:rPr lang="en-US" altLang="zh-TW" sz="1400" dirty="0">
                        <a:solidFill>
                          <a:prstClr val="black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1400" i="1" dirty="0">
                        <a:solidFill>
                          <a:prstClr val="black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n</m:t>
                    </m:r>
                    <m:r>
                      <m:rPr>
                        <m:nor/>
                      </m:rPr>
                      <a:rPr lang="en-US" altLang="zh-TW" sz="1400" dirty="0">
                        <a:solidFill>
                          <a:prstClr val="black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 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is false: 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Let </a:t>
                </a:r>
                <a:r>
                  <a:rPr lang="en-US" altLang="zh-TW" sz="1400" i="1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4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+3 </a:t>
                </a:r>
                <a:r>
                  <a:rPr lang="en-US" altLang="zh-TW" sz="14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altLang="zh-TW" sz="14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400" i="1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4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 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add three new hidden nodes </a:t>
                </a:r>
                <a:r>
                  <a:rPr lang="en-US" altLang="zh-TW" sz="1400" i="1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4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-2</a:t>
                </a:r>
                <a:r>
                  <a:rPr lang="en-US" altLang="zh-TW" sz="1400" baseline="300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th</a:t>
                </a:r>
                <a:r>
                  <a:rPr lang="en-US" altLang="zh-TW" sz="14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 </a:t>
                </a:r>
                <a:r>
                  <a:rPr lang="en-US" altLang="zh-TW" sz="1400" i="1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4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-1</a:t>
                </a:r>
                <a:r>
                  <a:rPr lang="en-US" altLang="zh-TW" sz="1400" baseline="300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th</a:t>
                </a:r>
                <a:r>
                  <a:rPr lang="en-US" altLang="zh-TW" sz="14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and </a:t>
                </a:r>
                <a:r>
                  <a:rPr lang="en-US" altLang="zh-TW" sz="1400" i="1" dirty="0" err="1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400" baseline="30000" dirty="0" err="1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th</a:t>
                </a:r>
                <a:r>
                  <a:rPr lang="en-US" altLang="zh-TW" sz="14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</a:t>
                </a:r>
                <a:r>
                  <a:rPr lang="en-US" altLang="zh-TW" sz="14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existing SLFN, and then assign their associated weights in the following way to make </a:t>
                </a:r>
                <a:r>
                  <a:rPr lang="en-US" altLang="zh-TW" sz="1400" dirty="0" err="1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</a:t>
                </a:r>
                <a:r>
                  <a:rPr lang="en-US" altLang="zh-TW" sz="1400" i="1" baseline="-25000" dirty="0" err="1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regarding {</a:t>
                </a:r>
                <a14:m>
                  <m:oMath xmlns:m="http://schemas.openxmlformats.org/officeDocument/2006/math">
                    <m:r>
                      <a:rPr lang="en-US" altLang="zh-TW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4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sz="14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14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4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lang="en-US" altLang="zh-TW" sz="14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TW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I</m:t>
                    </m:r>
                    <m:r>
                      <m:rPr>
                        <m:nor/>
                      </m:rPr>
                      <a:rPr lang="en-US" altLang="zh-TW" sz="1400" dirty="0">
                        <a:solidFill>
                          <a:prstClr val="black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1400" i="1" dirty="0">
                        <a:solidFill>
                          <a:prstClr val="black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n</m:t>
                    </m:r>
                    <m:r>
                      <m:rPr>
                        <m:nor/>
                      </m:rPr>
                      <a:rPr lang="en-US" altLang="zh-TW" sz="1400" dirty="0">
                        <a:solidFill>
                          <a:prstClr val="black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 true:</a:t>
                </a:r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BA26AD8-C223-442A-B83A-3C1CA27C3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3" y="1564083"/>
                <a:ext cx="8926753" cy="1544551"/>
              </a:xfrm>
              <a:prstGeom prst="rect">
                <a:avLst/>
              </a:prstGeom>
              <a:blipFill rotWithShape="1">
                <a:blip r:embed="rId2"/>
                <a:stretch>
                  <a:fillRect l="-1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3862EBA7-A20A-43CF-9021-59A4C31D01EE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FBD15F-83B2-4A24-B06F-A84880C9768E}"/>
                  </a:ext>
                </a:extLst>
              </p:cNvPr>
              <p:cNvSpPr/>
              <p:nvPr/>
            </p:nvSpPr>
            <p:spPr>
              <a:xfrm>
                <a:off x="245820" y="2516527"/>
                <a:ext cx="7776864" cy="3825469"/>
              </a:xfrm>
              <a:prstGeom prst="rect">
                <a:avLst/>
              </a:prstGeom>
            </p:spPr>
            <p:txBody>
              <a:bodyPr wrap="square" lIns="68568" tIns="34289" rIns="68568" bIns="34289">
                <a:spAutoFit/>
              </a:bodyPr>
              <a:lstStyle/>
              <a:p>
                <a:pPr marL="442913" indent="-3810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2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 = </a:t>
                </a:r>
                <a:r>
                  <a:rPr lang="en-US" altLang="zh-TW" sz="1200" b="1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  <a:sym typeface="Symbol" panose="05050102010706020507" pitchFamily="18" charset="2"/>
                  </a:rPr>
                  <a:t></a:t>
                </a:r>
                <a:r>
                  <a:rPr lang="en-US" altLang="zh-TW" sz="12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,</a:t>
                </a:r>
                <a:r>
                  <a:rPr lang="zh-TW" altLang="zh-TW" sz="1200" dirty="0">
                    <a:solidFill>
                      <a:srgbClr val="FF0000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−2,0</m:t>
                        </m:r>
                      </m:sub>
                      <m:sup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2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 = ζ-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zh-TW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zh-TW" altLang="en-US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lang="en-US" altLang="zh-TW" sz="12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,</a:t>
                </a:r>
                <a:r>
                  <a:rPr lang="zh-TW" altLang="zh-TW" sz="1200" dirty="0">
                    <a:solidFill>
                      <a:srgbClr val="FF0000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 b="0" i="1" smtClean="0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/>
                          </a:rPr>
                          <m:t>𝑙</m:t>
                        </m:r>
                        <m:r>
                          <a:rPr lang="en-US" altLang="zh-TW" sz="1200" b="0" i="1" smtClean="0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/>
                          </a:rPr>
                          <m:t>−2</m:t>
                        </m:r>
                      </m:sub>
                      <m:sup>
                        <m: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zh-TW" sz="1200" i="1">
                        <a:solidFill>
                          <a:srgbClr val="4472C4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2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b="0" i="1" smtClean="0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)−{</m:t>
                                          </m:r>
                                          <m:r>
                                            <a:rPr lang="zh-TW" altLang="en-US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}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b="0" i="1" smtClean="0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−3</m:t>
                                              </m:r>
                                            </m:sup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200" b="0" i="1" smtClean="0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𝑜</m:t>
                                                  </m:r>
                                                </m:sup>
                                              </m:sSubSup>
                                              <m:sSubSup>
                                                <m:sSubSupPr>
                                                  <m:ctrlP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zh-TW" altLang="en-US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𝜅</m:t>
                                                  </m:r>
                                                </m:sup>
                                              </m:sSubSup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func>
                                </m:num>
                                <m:den>
                                  <m:r>
                                    <a:rPr lang="zh-TW" altLang="en-US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  <m:t>𝜁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12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2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zh-TW" altLang="en-US" sz="1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𝜅</m:t>
                                  </m:r>
                                </m:sup>
                              </m:sSubSup>
                              <m:r>
                                <a:rPr lang="en-US" altLang="zh-TW" sz="12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=−1.0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b="0" i="1" smtClean="0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)−{</m:t>
                                          </m:r>
                                          <m:r>
                                            <a:rPr lang="zh-TW" altLang="en-US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}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b="0" i="1" smtClean="0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func>
                                  <m: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𝜅</m:t>
                                          </m:r>
                                        </m:sup>
                                      </m:sSubSup>
                                    </m:e>
                                  </m:nary>
                                </m:num>
                                <m:den>
                                  <m:r>
                                    <a:rPr lang="zh-TW" altLang="en-US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  <m:t>𝜁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12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Sup>
                                <m:sSubSup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2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zh-TW" sz="12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zh-TW" altLang="en-US" sz="1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𝜅</m:t>
                                  </m:r>
                                </m:sup>
                              </m:sSubSup>
                              <m:r>
                                <a:rPr lang="en-US" altLang="zh-TW" sz="12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12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2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= 0 </a:t>
                </a:r>
                <a:r>
                  <a:rPr lang="en-US" altLang="zh-TW" sz="12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US" altLang="zh-TW" sz="12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k</a:t>
                </a:r>
                <a:r>
                  <a:rPr lang="en-US" altLang="zh-TW" sz="12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  </a:t>
                </a:r>
                <a:r>
                  <a:rPr lang="en-US" altLang="zh-TW" sz="12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l</a:t>
                </a:r>
                <a:r>
                  <a:rPr lang="en-US" altLang="zh-TW" sz="12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;</a:t>
                </a:r>
                <a:endParaRPr lang="en-US" altLang="zh-TW" sz="1200" dirty="0">
                  <a:solidFill>
                    <a:srgbClr val="FF0000"/>
                  </a:solidFill>
                  <a:latin typeface="Calibri Light" panose="020F0302020204030204" pitchFamily="34" charset="0"/>
                  <a:ea typeface="宋体" pitchFamily="2" charset="-122"/>
                  <a:cs typeface="Calibri Light" panose="020F0302020204030204" pitchFamily="34" charset="0"/>
                </a:endParaRPr>
              </a:p>
              <a:p>
                <a:pPr marL="442913" indent="-3810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2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 = </a:t>
                </a:r>
                <a:r>
                  <a:rPr lang="en-US" altLang="zh-TW" sz="1200" b="1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  <a:sym typeface="Symbol" panose="05050102010706020507" pitchFamily="18" charset="2"/>
                  </a:rPr>
                  <a:t></a:t>
                </a:r>
                <a:r>
                  <a:rPr lang="en-US" altLang="zh-TW" sz="12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,</a:t>
                </a:r>
                <a:r>
                  <a:rPr lang="zh-TW" altLang="zh-TW" sz="1200" dirty="0">
                    <a:solidFill>
                      <a:srgbClr val="FF0000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−1,0</m:t>
                        </m:r>
                      </m:sub>
                      <m:sup>
                        <m:r>
                          <a:rPr lang="en-US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2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 = 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zh-TW" altLang="zh-TW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zh-TW" altLang="en-US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lang="en-US" altLang="zh-TW" sz="12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 b="0" i="1" smtClean="0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/>
                          </a:rPr>
                          <m:t>𝑙</m:t>
                        </m:r>
                        <m:r>
                          <a:rPr lang="en-US" altLang="zh-TW" sz="1200" b="0" i="1" smtClean="0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zh-TW" sz="1200" i="1">
                        <a:solidFill>
                          <a:srgbClr val="4472C4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2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  <m:t>−2(</m:t>
                                  </m:r>
                                  <m:func>
                                    <m:funcPr>
                                      <m:ctrlP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b="0" i="1" smtClean="0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)−{</m:t>
                                          </m:r>
                                          <m:r>
                                            <a:rPr lang="zh-TW" altLang="en-US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}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b="0" i="1" smtClean="0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−3</m:t>
                                              </m:r>
                                            </m:sup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200" b="0" i="1" smtClean="0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𝑜</m:t>
                                                  </m:r>
                                                </m:sup>
                                              </m:sSubSup>
                                              <m:sSubSup>
                                                <m:sSubSupPr>
                                                  <m:ctrlP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zh-TW" altLang="en-US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𝜅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/>
                                                </a:rPr>
                                                <m:t>)</m:t>
                                              </m:r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func>
                                </m:num>
                                <m:den>
                                  <m:r>
                                    <a:rPr lang="zh-TW" altLang="en-US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  <m:t>𝜁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12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2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zh-TW" altLang="en-US" sz="1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𝜅</m:t>
                                  </m:r>
                                </m:sup>
                              </m:sSubSup>
                              <m:r>
                                <a:rPr lang="en-US" altLang="zh-TW" sz="12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=−1.0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/>
                                        </a:rPr>
                                        <m:t>−2(</m:t>
                                      </m:r>
                                      <m:limLow>
                                        <m:limLowPr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b="0" i="1" smtClean="0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)−{</m:t>
                                          </m:r>
                                          <m:r>
                                            <a:rPr lang="zh-TW" altLang="en-US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}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b="0" i="1" smtClean="0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func>
                                  <m: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𝜅</m:t>
                                          </m:r>
                                        </m:sup>
                                      </m:sSubSup>
                                      <m: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nary>
                                </m:num>
                                <m:den>
                                  <m:r>
                                    <a:rPr lang="zh-TW" altLang="en-US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  <m:t>𝜁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12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2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zh-TW" altLang="en-US" sz="1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𝜅</m:t>
                                  </m:r>
                                </m:sup>
                              </m:sSubSup>
                              <m:r>
                                <a:rPr lang="en-US" altLang="zh-TW" sz="12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12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2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= 0 </a:t>
                </a:r>
                <a:r>
                  <a:rPr lang="en-US" altLang="zh-TW" sz="12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US" altLang="zh-TW" sz="12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k</a:t>
                </a:r>
                <a:r>
                  <a:rPr lang="en-US" altLang="zh-TW" sz="12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  </a:t>
                </a:r>
                <a:r>
                  <a:rPr lang="en-US" altLang="zh-TW" sz="12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l</a:t>
                </a:r>
                <a:r>
                  <a:rPr lang="en-US" altLang="zh-TW" sz="12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;</a:t>
                </a:r>
                <a:endParaRPr lang="en-US" altLang="zh-TW" sz="1200" dirty="0">
                  <a:solidFill>
                    <a:srgbClr val="FF0000"/>
                  </a:solidFill>
                  <a:latin typeface="Calibri Light" panose="020F0302020204030204" pitchFamily="34" charset="0"/>
                  <a:ea typeface="宋体" pitchFamily="2" charset="-122"/>
                  <a:cs typeface="Calibri Light" panose="020F0302020204030204" pitchFamily="34" charset="0"/>
                </a:endParaRPr>
              </a:p>
              <a:p>
                <a:pPr marL="442913" indent="-3810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 = </a:t>
                </a:r>
                <a:r>
                  <a:rPr lang="en-US" altLang="zh-TW" sz="1400" b="1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  <a:sym typeface="Symbol" panose="05050102010706020507" pitchFamily="18" charset="2"/>
                  </a:rPr>
                  <a:t></a:t>
                </a:r>
                <a:r>
                  <a:rPr lang="en-US" altLang="zh-TW" sz="14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,</a:t>
                </a:r>
                <a:r>
                  <a:rPr lang="zh-TW" altLang="zh-TW" sz="1400" dirty="0">
                    <a:solidFill>
                      <a:srgbClr val="FF0000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 = -ζ-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zh-TW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zh-TW" alt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/>
                          </a:rPr>
                          <m:t>𝑙</m:t>
                        </m:r>
                        <m: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zh-TW" sz="1200" i="1">
                        <a:solidFill>
                          <a:srgbClr val="4472C4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2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2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)−{</m:t>
                                          </m:r>
                                          <m:r>
                                            <a:rPr lang="zh-TW" altLang="en-US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}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−3</m:t>
                                              </m:r>
                                            </m:sup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𝑜</m:t>
                                                  </m:r>
                                                </m:sup>
                                              </m:sSubSup>
                                              <m:sSubSup>
                                                <m:sSubSupPr>
                                                  <m:ctrlP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zh-TW" altLang="en-US" sz="1200" i="1">
                                                      <a:solidFill>
                                                        <a:srgbClr val="4472C4">
                                                          <a:lumMod val="75000"/>
                                                        </a:srgbClr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𝜅</m:t>
                                                  </m:r>
                                                </m:sup>
                                              </m:sSubSup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func>
                                </m:num>
                                <m:den>
                                  <m:r>
                                    <a:rPr lang="zh-TW" altLang="en-US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  <m:t>𝜁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12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Sup>
                                <m:sSubSup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2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zh-TW" sz="12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zh-TW" altLang="en-US" sz="1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𝜅</m:t>
                                  </m:r>
                                </m:sup>
                              </m:sSubSup>
                              <m:r>
                                <a:rPr lang="en-US" altLang="zh-TW" sz="12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=−1.0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TW" sz="1200" b="0" i="1" smtClean="0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)−{</m:t>
                                          </m:r>
                                          <m:r>
                                            <a:rPr lang="zh-TW" altLang="en-US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}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rgbClr val="4472C4">
                                                      <a:lumMod val="7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func>
                                  <m:r>
                                    <a:rPr lang="en-US" altLang="zh-TW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rgbClr val="4472C4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sz="1200" i="1">
                                              <a:solidFill>
                                                <a:srgbClr val="4472C4">
                                                  <a:lumMod val="7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  <m:t>𝜅</m:t>
                                          </m:r>
                                        </m:sup>
                                      </m:sSubSup>
                                    </m:e>
                                  </m:nary>
                                </m:num>
                                <m:den>
                                  <m:r>
                                    <a:rPr lang="zh-TW" altLang="en-US" sz="12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  <m:t>𝜁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12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2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zh-TW" altLang="en-US" sz="1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𝜅</m:t>
                                  </m:r>
                                </m:sup>
                              </m:sSubSup>
                              <m:r>
                                <a:rPr lang="en-US" altLang="zh-TW" sz="12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12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𝑘𝑝</m:t>
                        </m:r>
                      </m:sub>
                      <m:sup>
                        <m: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2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= 0 </a:t>
                </a:r>
                <a:r>
                  <a:rPr lang="en-US" altLang="zh-TW" sz="12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US" altLang="zh-TW" sz="12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k</a:t>
                </a:r>
                <a:r>
                  <a:rPr lang="en-US" altLang="zh-TW" sz="12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  </a:t>
                </a:r>
                <a:r>
                  <a:rPr lang="en-US" altLang="zh-TW" sz="12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l</a:t>
                </a:r>
                <a:r>
                  <a:rPr lang="en-US" altLang="zh-TW" sz="12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.</a:t>
                </a:r>
                <a:endParaRPr lang="en-US" altLang="zh-TW" sz="1200" dirty="0">
                  <a:solidFill>
                    <a:srgbClr val="FF0000"/>
                  </a:solidFill>
                  <a:latin typeface="Calibri Light" panose="020F0302020204030204" pitchFamily="34" charset="0"/>
                  <a:ea typeface="宋体" pitchFamily="2" charset="-122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3FBD15F-83B2-4A24-B06F-A84880C97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20" y="2516527"/>
                <a:ext cx="7776864" cy="38254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標題 1">
            <a:extLst>
              <a:ext uri="{FF2B5EF4-FFF2-40B4-BE49-F238E27FC236}">
                <a16:creationId xmlns:a16="http://schemas.microsoft.com/office/drawing/2014/main" id="{B648A0D0-D682-4464-B968-608292DADEB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3999" cy="12189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cramming module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ri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-ReLU-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A3D65F6-74D7-4270-B3F3-D59DB92F0555}"/>
              </a:ext>
            </a:extLst>
          </p:cNvPr>
          <p:cNvSpPr txBox="1"/>
          <p:nvPr/>
        </p:nvSpPr>
        <p:spPr>
          <a:xfrm>
            <a:off x="6732240" y="980728"/>
            <a:ext cx="2274437" cy="346247"/>
          </a:xfrm>
          <a:prstGeom prst="rect">
            <a:avLst/>
          </a:prstGeom>
          <a:solidFill>
            <a:schemeClr val="bg2"/>
          </a:solidFill>
        </p:spPr>
        <p:txBody>
          <a:bodyPr wrap="square" lIns="68568" tIns="34289" rIns="68568" bIns="34289" rtlCol="0">
            <a:spAutoFit/>
          </a:bodyPr>
          <a:lstStyle/>
          <a:p>
            <a:pPr defTabSz="685783"/>
            <a:r>
              <a:rPr lang="en-US" altLang="zh-TW" dirty="0">
                <a:solidFill>
                  <a:srgbClr val="FF0000"/>
                </a:solidFill>
                <a:latin typeface="Calibri Light"/>
                <a:ea typeface="微软雅黑 Light"/>
              </a:rPr>
              <a:t>classification problems</a:t>
            </a:r>
            <a:endParaRPr lang="zh-TW" altLang="en-US" dirty="0">
              <a:solidFill>
                <a:srgbClr val="FF0000"/>
              </a:solidFill>
              <a:latin typeface="Calibri Light"/>
              <a:ea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380825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D9F38ED-F84A-4AC3-9FE2-51F2AFC2E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1988839"/>
                <a:ext cx="9116272" cy="1944217"/>
              </a:xfrm>
            </p:spPr>
            <p:txBody>
              <a:bodyPr>
                <a:normAutofit/>
              </a:bodyPr>
              <a:lstStyle/>
              <a:p>
                <a:pPr marL="803275" indent="-803275" hangingPunc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1: Create an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-vector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of length one such that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8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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0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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8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8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-{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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}.</a:t>
                </a:r>
              </a:p>
              <a:p>
                <a:pPr marL="803275" indent="-803275" hangingPunc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2: Pick up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a small number </a:t>
                </a:r>
                <a:r>
                  <a:rPr lang="en-US" altLang="zh-TW" sz="18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ζ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 such that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ζ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8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))*(</a:t>
                </a:r>
                <a:r>
                  <a:rPr lang="en-US" altLang="zh-TW" sz="18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ζ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8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))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&lt; 0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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8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8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-{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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.</a:t>
                </a:r>
              </a:p>
              <a:p>
                <a:pPr marL="803275" indent="-803275" hangingPunc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3: Let </a:t>
                </a:r>
                <a:r>
                  <a:rPr lang="en-US" altLang="zh-TW" sz="1800" i="1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8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+3 </a:t>
                </a:r>
                <a:r>
                  <a:rPr lang="en-US" altLang="zh-TW" sz="18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altLang="zh-TW" sz="18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800" i="1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8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add three new hidden nodes </a:t>
                </a:r>
                <a:r>
                  <a:rPr lang="en-US" altLang="zh-TW" sz="1800" i="1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8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-2</a:t>
                </a:r>
                <a:r>
                  <a:rPr lang="en-US" altLang="zh-TW" sz="1800" baseline="300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th</a:t>
                </a:r>
                <a:r>
                  <a:rPr lang="en-US" altLang="zh-TW" sz="18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 </a:t>
                </a:r>
                <a:r>
                  <a:rPr lang="en-US" altLang="zh-TW" sz="1800" i="1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8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-1</a:t>
                </a:r>
                <a:r>
                  <a:rPr lang="en-US" altLang="zh-TW" sz="1800" baseline="300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th</a:t>
                </a:r>
                <a:r>
                  <a:rPr lang="en-US" altLang="zh-TW" sz="18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and </a:t>
                </a:r>
                <a:r>
                  <a:rPr lang="en-US" altLang="zh-TW" sz="1800" i="1" dirty="0" err="1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800" baseline="30000" dirty="0" err="1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th</a:t>
                </a:r>
                <a:r>
                  <a:rPr lang="en-US" altLang="zh-TW" sz="18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</a:t>
                </a:r>
                <a:r>
                  <a:rPr lang="en-US" altLang="zh-TW" sz="18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existing SLFN and then </a:t>
                </a:r>
                <a:r>
                  <a:rPr lang="en-US" altLang="zh-TW" sz="18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assign their associated weights in the following way to make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zh-TW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sz="180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80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zh-TW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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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8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8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true: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D9F38ED-F84A-4AC3-9FE2-51F2AFC2E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988839"/>
                <a:ext cx="9116272" cy="1944217"/>
              </a:xfrm>
              <a:blipFill>
                <a:blip r:embed="rId2"/>
                <a:stretch>
                  <a:fillRect l="-535" t="-313" r="-4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投影片編號版面配置區 3">
            <a:extLst>
              <a:ext uri="{FF2B5EF4-FFF2-40B4-BE49-F238E27FC236}">
                <a16:creationId xmlns:a16="http://schemas.microsoft.com/office/drawing/2014/main" id="{1BA655FE-6209-46F2-9590-78CD95FEE7C4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84C923F-9F9E-45DA-A550-3B2643D18965}"/>
                  </a:ext>
                </a:extLst>
              </p:cNvPr>
              <p:cNvSpPr/>
              <p:nvPr/>
            </p:nvSpPr>
            <p:spPr>
              <a:xfrm>
                <a:off x="460717" y="3645024"/>
                <a:ext cx="5981000" cy="2553582"/>
              </a:xfrm>
              <a:prstGeom prst="rect">
                <a:avLst/>
              </a:prstGeom>
            </p:spPr>
            <p:txBody>
              <a:bodyPr wrap="square" lIns="68568" tIns="34289" rIns="68568" bIns="34289">
                <a:spAutoFit/>
              </a:bodyPr>
              <a:lstStyle/>
              <a:p>
                <a:pPr marL="442913" indent="-381000">
                  <a:lnSpc>
                    <a:spcPct val="150000"/>
                  </a:lnSpc>
                  <a:buClr>
                    <a:srgbClr val="999999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5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TW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8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:r>
                  <a:rPr lang="en-US" altLang="zh-TW" sz="1800" b="1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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</a:t>
                </a:r>
                <a:r>
                  <a:rPr lang="zh-TW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−2,0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ζ-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zh-TW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</a:t>
                </a:r>
                <a:r>
                  <a:rPr lang="zh-TW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κ</m:t>
                            </m:r>
                          </m:sup>
                        </m:s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TW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zh-TW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zh-TW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zh-TW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l-GR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κ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zh-TW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ζ</m:t>
                        </m:r>
                      </m:den>
                    </m:f>
                  </m:oMath>
                </a14:m>
                <a:endParaRPr lang="en-US" altLang="zh-TW" sz="18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42913" indent="-381000">
                  <a:lnSpc>
                    <a:spcPct val="150000"/>
                  </a:lnSpc>
                  <a:buClr>
                    <a:srgbClr val="999999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5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8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:r>
                  <a:rPr lang="en-US" altLang="zh-TW" sz="1800" b="1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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</a:t>
                </a:r>
                <a:r>
                  <a:rPr lang="zh-TW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−1,0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zh-TW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−2(</m:t>
                            </m:r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κ</m:t>
                            </m:r>
                          </m:sup>
                        </m:s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TW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zh-TW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zh-TW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zh-TW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l-GR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κ</m:t>
                                </m:r>
                              </m:sup>
                            </m:sSubSup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zh-TW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ζ</m:t>
                        </m:r>
                      </m:den>
                    </m:f>
                  </m:oMath>
                </a14:m>
                <a:endParaRPr lang="en-US" altLang="zh-TW" sz="18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42913" indent="-381000">
                  <a:lnSpc>
                    <a:spcPct val="150000"/>
                  </a:lnSpc>
                  <a:buClr>
                    <a:srgbClr val="999999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5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8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:r>
                  <a:rPr lang="en-US" altLang="zh-TW" sz="1800" b="1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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</a:t>
                </a:r>
                <a:r>
                  <a:rPr lang="zh-TW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-ζ-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zh-TW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8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altLang="zh-TW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κ</m:t>
                            </m:r>
                          </m:sup>
                        </m:sSup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TW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zh-TW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zh-TW" altLang="zh-TW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zh-TW" altLang="zh-TW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l-GR" altLang="zh-TW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κ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ζ</m:t>
                        </m:r>
                      </m:den>
                    </m:f>
                  </m:oMath>
                </a14:m>
                <a:endParaRPr lang="en-US" altLang="zh-TW" sz="15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84C923F-9F9E-45DA-A550-3B2643D18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17" y="3645024"/>
                <a:ext cx="5981000" cy="25535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標題 1">
            <a:extLst>
              <a:ext uri="{FF2B5EF4-FFF2-40B4-BE49-F238E27FC236}">
                <a16:creationId xmlns:a16="http://schemas.microsoft.com/office/drawing/2014/main" id="{B648A0D0-D682-4464-B968-608292DADEB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3999" cy="12189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cramming module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ri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-ReLU-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sro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A3D65F6-74D7-4270-B3F3-D59DB92F0555}"/>
              </a:ext>
            </a:extLst>
          </p:cNvPr>
          <p:cNvSpPr txBox="1"/>
          <p:nvPr/>
        </p:nvSpPr>
        <p:spPr>
          <a:xfrm>
            <a:off x="6732240" y="980728"/>
            <a:ext cx="2274437" cy="346247"/>
          </a:xfrm>
          <a:prstGeom prst="rect">
            <a:avLst/>
          </a:prstGeom>
          <a:solidFill>
            <a:schemeClr val="bg2"/>
          </a:solidFill>
        </p:spPr>
        <p:txBody>
          <a:bodyPr wrap="square" lIns="68568" tIns="34289" rIns="68568" bIns="34289" rtlCol="0">
            <a:spAutoFit/>
          </a:bodyPr>
          <a:lstStyle/>
          <a:p>
            <a:pPr defTabSz="685783"/>
            <a:r>
              <a:rPr lang="en-US" altLang="zh-TW" dirty="0">
                <a:solidFill>
                  <a:srgbClr val="FF0000"/>
                </a:solidFill>
                <a:latin typeface="Calibri Light"/>
                <a:ea typeface="微软雅黑 Light"/>
              </a:rPr>
              <a:t>regression problems</a:t>
            </a:r>
            <a:endParaRPr lang="zh-TW" altLang="en-US" dirty="0">
              <a:solidFill>
                <a:srgbClr val="FF0000"/>
              </a:solidFill>
              <a:latin typeface="Calibri Light"/>
              <a:ea typeface="微软雅黑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5"/>
              <p:cNvSpPr txBox="1"/>
              <p:nvPr/>
            </p:nvSpPr>
            <p:spPr>
              <a:xfrm>
                <a:off x="6732240" y="1412776"/>
                <a:ext cx="18002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i="1" dirty="0"/>
                        <m:t>e</m:t>
                      </m:r>
                      <m:r>
                        <m:rPr>
                          <m:nor/>
                        </m:rPr>
                        <a:rPr lang="en-US" altLang="zh-TW" i="1" baseline="30000" dirty="0"/>
                        <m:t>c</m:t>
                      </m:r>
                      <m:r>
                        <m:rPr>
                          <m:nor/>
                        </m:rPr>
                        <a:rPr lang="en-US" altLang="zh-TW" dirty="0"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GB" altLang="zh-TW" dirty="0">
                          <a:sym typeface="Symbol"/>
                        </a:rPr>
                        <m:t> </m:t>
                      </m:r>
                      <m:r>
                        <m:rPr>
                          <m:nor/>
                        </m:rPr>
                        <a:rPr lang="en-US" altLang="zh-TW" i="1" dirty="0"/>
                        <m:t>f</m:t>
                      </m:r>
                      <m:r>
                        <m:rPr>
                          <m:nor/>
                        </m:rPr>
                        <a:rPr lang="en-US" altLang="zh-TW" dirty="0"/>
                        <m:t>(</m:t>
                      </m:r>
                      <m:r>
                        <m:rPr>
                          <m:nor/>
                        </m:rPr>
                        <a:rPr lang="en-US" altLang="zh-TW" b="1" dirty="0"/>
                        <m:t>x</m:t>
                      </m:r>
                      <m:r>
                        <m:rPr>
                          <m:nor/>
                        </m:rPr>
                        <a:rPr lang="en-US" altLang="zh-TW" i="1" baseline="30000" dirty="0"/>
                        <m:t>c</m:t>
                      </m:r>
                      <m:r>
                        <m:rPr>
                          <m:nor/>
                        </m:rPr>
                        <a:rPr lang="en-US" altLang="zh-TW" dirty="0"/>
                        <m:t>,</m:t>
                      </m:r>
                      <m:r>
                        <m:rPr>
                          <m:nor/>
                        </m:rPr>
                        <a:rPr lang="en-US" altLang="zh-TW"/>
                        <m:t> </m:t>
                      </m:r>
                      <m:r>
                        <m:rPr>
                          <m:nor/>
                        </m:rPr>
                        <a:rPr lang="en-US" altLang="zh-TW" b="1"/>
                        <m:t>w</m:t>
                      </m:r>
                      <m:r>
                        <m:rPr>
                          <m:nor/>
                        </m:rPr>
                        <a:rPr lang="en-US" altLang="zh-TW" dirty="0"/>
                        <m:t>)</m:t>
                      </m:r>
                      <m:r>
                        <m:rPr>
                          <m:nor/>
                        </m:rPr>
                        <a:rPr lang="en-GB" altLang="zh-TW" dirty="0">
                          <a:sym typeface="Symbol"/>
                        </a:rPr>
                        <m:t> − </m:t>
                      </m:r>
                      <m:r>
                        <m:rPr>
                          <m:nor/>
                        </m:rPr>
                        <a:rPr lang="en-US" altLang="zh-TW" i="1" dirty="0"/>
                        <m:t>y</m:t>
                      </m:r>
                      <m:r>
                        <m:rPr>
                          <m:nor/>
                        </m:rPr>
                        <a:rPr lang="en-US" altLang="zh-TW" i="1" baseline="30000" dirty="0"/>
                        <m:t>c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1412776"/>
                <a:ext cx="18002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29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D9F38ED-F84A-4AC3-9FE2-51F2AFC2E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674400"/>
                <a:ext cx="9143999" cy="2232248"/>
              </a:xfrm>
            </p:spPr>
            <p:txBody>
              <a:bodyPr>
                <a:normAutofit/>
              </a:bodyPr>
              <a:lstStyle/>
              <a:p>
                <a:pPr marL="803275" indent="-803275" hangingPunc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1: Create an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-vector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of length one such that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8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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0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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)-{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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}.</a:t>
                </a:r>
              </a:p>
              <a:p>
                <a:pPr marL="803275" indent="-803275" hangingPunc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2: Pick up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a small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number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ζ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 such that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ζ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</a:t>
                </a:r>
                <a:r>
                  <a:rPr lang="en-US" altLang="zh-TW" sz="1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800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))*(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ζ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800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))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&lt; 0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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-{</a:t>
                </a:r>
                <a:r>
                  <a:rPr lang="en-US" altLang="zh-TW" sz="18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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.</a:t>
                </a:r>
              </a:p>
              <a:p>
                <a:pPr marL="803275" indent="-803275" hangingPunc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3: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Regarding every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r>
                  <a:rPr lang="en-US" altLang="zh-TW" sz="18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output node, in which 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l-GR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ε</m:t>
                    </m:r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</a:t>
                </a:r>
                <a14:m>
                  <m:oMath xmlns:m="http://schemas.openxmlformats.org/officeDocument/2006/math">
                    <m:r>
                      <a:rPr lang="en-US" altLang="zh-TW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is false: l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et </a:t>
                </a:r>
                <a:r>
                  <a:rPr lang="en-US" altLang="zh-TW" sz="18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+3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8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add three new hidden nodes </a:t>
                </a:r>
                <a:r>
                  <a:rPr lang="en-US" altLang="zh-TW" sz="18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-2</a:t>
                </a:r>
                <a:r>
                  <a:rPr lang="en-US" altLang="zh-TW" sz="1800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th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 </a:t>
                </a:r>
                <a:r>
                  <a:rPr lang="en-US" altLang="zh-TW" sz="18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-1</a:t>
                </a:r>
                <a:r>
                  <a:rPr lang="en-US" altLang="zh-TW" sz="1800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th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and </a:t>
                </a:r>
                <a:r>
                  <a:rPr lang="en-US" altLang="zh-TW" sz="1800" i="1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800" baseline="30000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th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existing SLFN, and then assign their associated weights in the following way to make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l-GR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ε</m:t>
                    </m:r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</a:t>
                </a:r>
                <a14:m>
                  <m:oMath xmlns:m="http://schemas.openxmlformats.org/officeDocument/2006/math">
                    <m:r>
                      <a:rPr lang="en-US" altLang="zh-TW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true</a:t>
                </a:r>
                <a:r>
                  <a:rPr lang="en-US" altLang="zh-TW" sz="18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D9F38ED-F84A-4AC3-9FE2-51F2AFC2E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674400"/>
                <a:ext cx="9143999" cy="2232248"/>
              </a:xfrm>
              <a:blipFill rotWithShape="1">
                <a:blip r:embed="rId2"/>
                <a:stretch>
                  <a:fillRect l="-533" t="-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84C923F-9F9E-45DA-A550-3B2643D18965}"/>
                  </a:ext>
                </a:extLst>
              </p:cNvPr>
              <p:cNvSpPr/>
              <p:nvPr/>
            </p:nvSpPr>
            <p:spPr>
              <a:xfrm>
                <a:off x="176097" y="3501008"/>
                <a:ext cx="8791804" cy="2317748"/>
              </a:xfrm>
              <a:prstGeom prst="rect">
                <a:avLst/>
              </a:prstGeom>
            </p:spPr>
            <p:txBody>
              <a:bodyPr wrap="square" lIns="68568" tIns="34289" rIns="68568" bIns="34289">
                <a:spAutoFit/>
              </a:bodyPr>
              <a:lstStyle/>
              <a:p>
                <a:pPr marL="442913" indent="-3810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= </a:t>
                </a:r>
                <a:r>
                  <a:rPr lang="en-US" altLang="zh-TW" b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</a:t>
                </a:r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</a:t>
                </a:r>
                <a:r>
                  <a:rPr lang="zh-TW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−2,0</m:t>
                        </m:r>
                      </m:sub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= ζ-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zh-TW" alt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</a:t>
                </a:r>
                <a:r>
                  <a:rPr lang="zh-TW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zh-TW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b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TW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zh-TW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zh-TW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zh-TW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zh-TW" altLang="el-G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ζ</m:t>
                        </m:r>
                      </m:den>
                    </m:f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= 0 </a:t>
                </a:r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US" altLang="zh-TW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k</a:t>
                </a:r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  </a:t>
                </a:r>
                <a:r>
                  <a:rPr lang="en-US" altLang="zh-TW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l</a:t>
                </a:r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;</a:t>
                </a:r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</a:p>
              <a:p>
                <a:pPr marL="442913" indent="-3810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= </a:t>
                </a:r>
                <a:r>
                  <a:rPr lang="en-US" altLang="zh-TW" b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</a:t>
                </a:r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</a:t>
                </a:r>
                <a:r>
                  <a:rPr lang="zh-TW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−1,0</m:t>
                        </m:r>
                      </m:sub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= 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zh-TW" alt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−2(</m:t>
                        </m:r>
                        <m:sSubSup>
                          <m:sSubSup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zh-TW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b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TW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zh-TW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zh-TW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zh-TW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zh-TW" altLang="el-G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ζ</m:t>
                        </m:r>
                      </m:den>
                    </m:f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= 0 </a:t>
                </a:r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US" altLang="zh-TW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k</a:t>
                </a:r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  </a:t>
                </a:r>
                <a:r>
                  <a:rPr lang="en-US" altLang="zh-TW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l</a:t>
                </a:r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;</a:t>
                </a:r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</a:p>
              <a:p>
                <a:pPr marL="442913" indent="-3810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= </a:t>
                </a:r>
                <a:r>
                  <a:rPr lang="en-US" altLang="zh-TW" b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</a:t>
                </a:r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</a:t>
                </a:r>
                <a:r>
                  <a:rPr lang="zh-TW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= -ζ-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zh-TW" alt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𝑙𝑝</m:t>
                        </m:r>
                      </m:sub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zh-TW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b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TW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zh-TW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zh-TW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zh-TW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zh-TW" altLang="el-G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ζ</m:t>
                        </m:r>
                      </m:den>
                    </m:f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𝑘𝑝</m:t>
                        </m:r>
                      </m:sub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= 0 </a:t>
                </a:r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US" altLang="zh-TW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k</a:t>
                </a:r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  </a:t>
                </a:r>
                <a:r>
                  <a:rPr lang="en-US" altLang="zh-TW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l</a:t>
                </a:r>
                <a:r>
                  <a:rPr lang="en-US" altLang="zh-TW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.</a:t>
                </a:r>
                <a:endParaRPr lang="en-US" altLang="zh-TW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84C923F-9F9E-45DA-A550-3B2643D18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97" y="3501008"/>
                <a:ext cx="8791804" cy="23177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投影片編號版面配置區 1">
            <a:extLst>
              <a:ext uri="{FF2B5EF4-FFF2-40B4-BE49-F238E27FC236}">
                <a16:creationId xmlns:a16="http://schemas.microsoft.com/office/drawing/2014/main" id="{9C6956C8-0FF0-42B6-9655-15FECDB7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pPr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B648A0D0-D682-4464-B968-608292DADEB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3999" cy="12189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cramming module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ri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-ReLU-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mro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A3D65F6-74D7-4270-B3F3-D59DB92F0555}"/>
              </a:ext>
            </a:extLst>
          </p:cNvPr>
          <p:cNvSpPr txBox="1"/>
          <p:nvPr/>
        </p:nvSpPr>
        <p:spPr>
          <a:xfrm>
            <a:off x="6732240" y="980728"/>
            <a:ext cx="2274437" cy="346247"/>
          </a:xfrm>
          <a:prstGeom prst="rect">
            <a:avLst/>
          </a:prstGeom>
          <a:solidFill>
            <a:schemeClr val="bg2"/>
          </a:solidFill>
        </p:spPr>
        <p:txBody>
          <a:bodyPr wrap="square" lIns="68568" tIns="34289" rIns="68568" bIns="34289" rtlCol="0">
            <a:spAutoFit/>
          </a:bodyPr>
          <a:lstStyle/>
          <a:p>
            <a:pPr defTabSz="685783"/>
            <a:r>
              <a:rPr lang="en-US" altLang="zh-TW" dirty="0">
                <a:solidFill>
                  <a:srgbClr val="FF0000"/>
                </a:solidFill>
                <a:latin typeface="Calibri Light"/>
                <a:ea typeface="微软雅黑 Light"/>
              </a:rPr>
              <a:t>regression problems</a:t>
            </a:r>
            <a:endParaRPr lang="zh-TW" altLang="en-US" dirty="0">
              <a:solidFill>
                <a:srgbClr val="FF0000"/>
              </a:solidFill>
              <a:latin typeface="Calibri Light"/>
              <a:ea typeface="微软雅黑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732240" y="1322924"/>
                <a:ext cx="2411760" cy="3148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14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1400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zh-TW" sz="1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m:rPr>
                          <m:nor/>
                        </m:rPr>
                        <a:rPr lang="en-GB" altLang="zh-TW" sz="1400" dirty="0">
                          <a:solidFill>
                            <a:schemeClr val="tx1"/>
                          </a:solidFill>
                          <a:sym typeface="Symbol"/>
                        </a:rPr>
                        <m:t></m:t>
                      </m:r>
                      <m:r>
                        <m:rPr>
                          <m:nor/>
                        </m:rPr>
                        <a:rPr lang="en-US" altLang="zh-TW" sz="1400" dirty="0">
                          <a:solidFill>
                            <a:schemeClr val="tx1"/>
                          </a:solidFill>
                          <a:sym typeface="Symbol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400" i="1" dirty="0">
                          <a:solidFill>
                            <a:schemeClr val="tx1"/>
                          </a:solidFill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400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TW" sz="1400" i="1" baseline="30000" dirty="0">
                          <a:solidFill>
                            <a:schemeClr val="tx1"/>
                          </a:solidFill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zh-TW" sz="1400" dirty="0">
                          <a:solidFill>
                            <a:schemeClr val="tx1"/>
                          </a:solidFill>
                        </a:rPr>
                        <m:t>,</m:t>
                      </m:r>
                      <m:sSubSup>
                        <m:sSubSupPr>
                          <m:ctrlPr>
                            <a:rPr lang="zh-TW" altLang="zh-TW" sz="1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TW" sz="1400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400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  <m:r>
                            <a:rPr lang="en-US" altLang="zh-TW" sz="1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1400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</m:sup>
                      </m:sSubSup>
                      <m:r>
                        <m:rPr>
                          <m:nor/>
                        </m:rPr>
                        <a:rPr lang="en-GB" altLang="zh-TW" sz="1400" dirty="0">
                          <a:solidFill>
                            <a:schemeClr val="tx1"/>
                          </a:solidFill>
                        </a:rPr>
                        <m:t>,</m:t>
                      </m:r>
                      <m:sSubSup>
                        <m:sSubSupPr>
                          <m:ctrlPr>
                            <a:rPr lang="zh-TW" altLang="zh-TW" sz="1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TW" sz="1400" b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𝐰</m:t>
                          </m:r>
                        </m:e>
                        <m:sub>
                          <m:r>
                            <a:rPr lang="en-US" altLang="zh-TW" sz="1400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zh-TW" sz="1400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</m:sup>
                      </m:sSubSup>
                      <m:r>
                        <m:rPr>
                          <m:nor/>
                        </m:rPr>
                        <a:rPr lang="en-GB" altLang="zh-TW" sz="1400" dirty="0">
                          <a:solidFill>
                            <a:schemeClr val="tx1"/>
                          </a:solidFill>
                          <a:sym typeface="Symbol"/>
                        </a:rPr>
                        <m:t>, </m:t>
                      </m:r>
                      <m:sSubSup>
                        <m:sSubSupPr>
                          <m:ctrlPr>
                            <a:rPr lang="zh-TW" altLang="zh-TW" sz="1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TW" sz="1400" b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𝐰</m:t>
                          </m:r>
                        </m:e>
                        <m:sub>
                          <m:r>
                            <a:rPr lang="en-US" altLang="zh-TW" sz="1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altLang="zh-TW" sz="1400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sup>
                      </m:sSubSup>
                      <m:r>
                        <m:rPr>
                          <m:nor/>
                        </m:rPr>
                        <a:rPr lang="en-GB" altLang="zh-TW" sz="1400" dirty="0">
                          <a:solidFill>
                            <a:schemeClr val="tx1"/>
                          </a:solidFill>
                          <a:sym typeface="Symbol"/>
                        </a:rPr>
                        <m:t>, </m:t>
                      </m:r>
                      <m:r>
                        <m:rPr>
                          <m:nor/>
                        </m:rPr>
                        <a:rPr lang="en-GB" altLang="zh-TW" sz="1400" b="1" dirty="0">
                          <a:solidFill>
                            <a:schemeClr val="tx1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GB" altLang="zh-TW" sz="1400" i="1" baseline="30000" dirty="0">
                          <a:solidFill>
                            <a:schemeClr val="tx1"/>
                          </a:solidFill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zh-TW" sz="1400" dirty="0">
                          <a:solidFill>
                            <a:schemeClr val="tx1"/>
                          </a:solidFill>
                        </a:rPr>
                        <m:t>)</m:t>
                      </m:r>
                      <m:r>
                        <m:rPr>
                          <m:nor/>
                        </m:rPr>
                        <a:rPr lang="en-GB" altLang="zh-TW" sz="1400" dirty="0">
                          <a:solidFill>
                            <a:schemeClr val="tx1"/>
                          </a:solidFill>
                          <a:sym typeface="Symbol"/>
                        </a:rPr>
                        <m:t>−</m:t>
                      </m:r>
                      <m:sSubSup>
                        <m:sSubSupPr>
                          <m:ctrlPr>
                            <a:rPr lang="zh-TW" altLang="zh-TW" sz="1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400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GB" altLang="zh-TW" sz="1400" i="1" kern="1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1322924"/>
                <a:ext cx="2411760" cy="314894"/>
              </a:xfrm>
              <a:prstGeom prst="rect">
                <a:avLst/>
              </a:prstGeom>
              <a:blipFill rotWithShape="1">
                <a:blip r:embed="rId4"/>
                <a:stretch>
                  <a:fillRect b="-18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58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1974</Words>
  <Application>Microsoft Office PowerPoint</Application>
  <PresentationFormat>如螢幕大小 (4:3)</PresentationFormat>
  <Paragraphs>186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12</vt:i4>
      </vt:variant>
    </vt:vector>
  </HeadingPairs>
  <TitlesOfParts>
    <vt:vector size="30" baseType="lpstr">
      <vt:lpstr>宋体</vt:lpstr>
      <vt:lpstr>TimesNewRomanPS-ItalicMT</vt:lpstr>
      <vt:lpstr>微软雅黑 Light</vt:lpstr>
      <vt:lpstr>Microsoft JhengHei</vt:lpstr>
      <vt:lpstr>Microsoft JhengHei</vt:lpstr>
      <vt:lpstr>新細明體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佈景主題</vt:lpstr>
      <vt:lpstr>1_Office 佈景主題</vt:lpstr>
      <vt:lpstr>2_Office 佈景主題</vt:lpstr>
      <vt:lpstr>1_Office 主题</vt:lpstr>
      <vt:lpstr>3_Office 佈景主題</vt:lpstr>
      <vt:lpstr>The list of cramming modules</vt:lpstr>
      <vt:lpstr>The cramming module (bi-ReLU-sbo)</vt:lpstr>
      <vt:lpstr>The cramming module (bi-ReLU-mbo)</vt:lpstr>
      <vt:lpstr>The cramming module (bi-ReLU-sro)</vt:lpstr>
      <vt:lpstr>The cramming module (bi-ReLU-mro)</vt:lpstr>
      <vt:lpstr>PowerPoint 簡報</vt:lpstr>
      <vt:lpstr>PowerPoint 簡報</vt:lpstr>
      <vt:lpstr>PowerPoint 簡報</vt:lpstr>
      <vt:lpstr>PowerPoint 簡報</vt:lpstr>
      <vt:lpstr>create an m-vector  of length one such that T(xc-x)  0  c  I(n)-{}</vt:lpstr>
      <vt:lpstr>create an m-vector  of length one such that T(xc-x)  0  c  I(n)-{}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list of cramming modules</dc:title>
  <dc:creator>Tsai</dc:creator>
  <cp:lastModifiedBy>user</cp:lastModifiedBy>
  <cp:revision>32</cp:revision>
  <dcterms:created xsi:type="dcterms:W3CDTF">2021-05-31T01:32:30Z</dcterms:created>
  <dcterms:modified xsi:type="dcterms:W3CDTF">2022-09-01T05:38:37Z</dcterms:modified>
</cp:coreProperties>
</file>