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</p:sldMasterIdLst>
  <p:sldIdLst>
    <p:sldId id="256" r:id="rId5"/>
    <p:sldId id="259" r:id="rId6"/>
    <p:sldId id="260" r:id="rId7"/>
    <p:sldId id="258" r:id="rId8"/>
    <p:sldId id="26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8AA2-E5A2-4272-BCC8-518ED5949F0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EABD-62BB-4195-B4BC-A2AD4F4E0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8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8AA2-E5A2-4272-BCC8-518ED5949F0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EABD-62BB-4195-B4BC-A2AD4F4E0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54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8AA2-E5A2-4272-BCC8-518ED5949F0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EABD-62BB-4195-B4BC-A2AD4F4E0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247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82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55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40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9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59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410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35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7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8AA2-E5A2-4272-BCC8-518ED5949F0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EABD-62BB-4195-B4BC-A2AD4F4E0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73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78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95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971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309639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60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617-021C-49A7-95B4-77945AC949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307F-BE4E-4232-9514-DD16E5DDF2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59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77A4-CDA2-40EC-8050-D7CB0A5EE61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7A091-F146-430F-BA88-1B0CCFC6C72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14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91E2-2229-4DF6-8938-6A2781BE865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4932-D51F-4F39-B433-B48FF438B0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774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C033-C359-493F-B0E1-DD4A597A7F2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165B-87E8-4214-9899-6D42C148E6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79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D441-A307-4F2D-A600-E30126F6B3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B64A-6E3E-47B0-A6AD-750A58E6273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115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CB031-624A-46A0-84F1-92AF1BA0335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2558A-ADE7-4C88-A222-0D22EE49643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1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8AA2-E5A2-4272-BCC8-518ED5949F0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EABD-62BB-4195-B4BC-A2AD4F4E0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5537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A9338-BCE7-43A0-B459-E70DF8C7C2B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2E11E-C8B7-479A-88C1-76B113AB7B1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296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22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2E0F9-DD09-452B-9DB0-FBEA1F6417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7F589-9F19-490F-8215-AE7116BB8F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71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51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2655-1D7C-4471-B5C1-11B54A21FB7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0485-B7BA-4EE6-B64F-346CC074C50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37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D5AA7-8FD4-44BD-9386-1F7BC9A4AE3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5E731-33DB-40F9-83D9-34EEB32C4DE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314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9AEC6-9047-437A-8B19-F4DCA820E62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6EEB-D750-47F2-9247-06D7E47AEF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607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948015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30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288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18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8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8AA2-E5A2-4272-BCC8-518ED5949F0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EABD-62BB-4195-B4BC-A2AD4F4E0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474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067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76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641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570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866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749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49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8AA2-E5A2-4272-BCC8-518ED5949F0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EABD-62BB-4195-B4BC-A2AD4F4E0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33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8AA2-E5A2-4272-BCC8-518ED5949F0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EABD-62BB-4195-B4BC-A2AD4F4E0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54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8AA2-E5A2-4272-BCC8-518ED5949F0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EABD-62BB-4195-B4BC-A2AD4F4E0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1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8AA2-E5A2-4272-BCC8-518ED5949F0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EABD-62BB-4195-B4BC-A2AD4F4E0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93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8AA2-E5A2-4272-BCC8-518ED5949F0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EABD-62BB-4195-B4BC-A2AD4F4E0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9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8AA2-E5A2-4272-BCC8-518ED5949F09}" type="datetimeFigureOut">
              <a:rPr lang="zh-TW" altLang="en-US" smtClean="0"/>
              <a:t>2021/6/2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BEABD-62BB-4195-B4BC-A2AD4F4E05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2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4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r>
              <a:rPr lang="en-US" altLang="zh-CN" dirty="0" err="1"/>
              <a:t>aaa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aaaa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C3F5F3-13CB-4B5B-B45F-0BD38D7E569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D16954-0487-4A67-B105-A4D9299D1EA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3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BCF6-B0C8-4239-9D92-4C72BD7EA0A2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ACA3-2C35-42DD-BE2B-98435DA6016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1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list of initializing modules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3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xmlns="" id="{BD3F57CD-97B5-42EC-B36A-84CD72B2FE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325563"/>
              </a:xfrm>
            </p:spPr>
            <p:txBody>
              <a:bodyPr>
                <a:normAutofit fontScale="90000"/>
              </a:bodyPr>
              <a:lstStyle/>
              <a:p>
                <a:pPr fontAlgn="auto">
                  <a:spcAft>
                    <a:spcPts val="0"/>
                  </a:spcAft>
                </a:pP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initializing module for </a:t>
                </a:r>
                <a:r>
                  <a:rPr lang="en-US" altLang="zh-TW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ReLU &amp; </a:t>
                </a:r>
                <a:r>
                  <a:rPr lang="en-US" altLang="zh-TW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regarding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1" i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f</m:t>
                    </m:r>
                    <m:r>
                      <m:rPr>
                        <m:nor/>
                      </m:rPr>
                      <a: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(</m:t>
                    </m:r>
                    <m:r>
                      <m:rPr>
                        <m:nor/>
                      </m:rPr>
                      <a: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x</m:t>
                    </m:r>
                    <m:r>
                      <m:rPr>
                        <m:nor/>
                      </m:rPr>
                      <a:rPr lang="en-US" altLang="zh-TW" b="1" i="1" baseline="30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c</m:t>
                    </m:r>
                    <m:r>
                      <m:rPr>
                        <m:nor/>
                      </m:rPr>
                      <a: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,</m:t>
                    </m:r>
                    <m:r>
                      <m:rPr>
                        <m:nor/>
                      </m:rPr>
                      <a:rPr lang="en-US" altLang="zh-TW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w</m:t>
                    </m:r>
                    <m:r>
                      <m:rPr>
                        <m:nor/>
                      </m:rPr>
                      <a: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): </m:t>
                    </m:r>
                    <m:r>
                      <m:rPr>
                        <m:nor/>
                      </m:rPr>
                      <a: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 </m:t>
                    </m:r>
                    <m:r>
                      <m:rPr>
                        <m:nor/>
                      </m:rPr>
                      <a:rPr lang="en-US" altLang="zh-TW" b="1" i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c</m:t>
                    </m:r>
                    <m:r>
                      <m:rPr>
                        <m:nor/>
                      </m:rPr>
                      <a: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  </m:t>
                    </m:r>
                    <m:r>
                      <m:rPr>
                        <m:nor/>
                      </m:rPr>
                      <a: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(2)</m:t>
                    </m:r>
                  </m:oMath>
                </a14:m>
                <a:r>
                  <a:rPr lang="en-US" altLang="zh-TW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3F57CD-97B5-42EC-B36A-84CD72B2F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325563"/>
              </a:xfrm>
              <a:blipFill rotWithShape="1">
                <a:blip r:embed="rId2"/>
                <a:stretch>
                  <a:fillRect l="-2333" t="-7834" b="-14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AD1FB498-8243-414F-89C3-FD7984144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035423"/>
              </a:xfrm>
            </p:spPr>
            <p:txBody>
              <a:bodyPr>
                <a:normAutofit/>
              </a:bodyPr>
              <a:lstStyle/>
              <a:p>
                <a:pPr marL="1079500" indent="-1079500">
                  <a:buNone/>
                </a:pPr>
                <a:r>
                  <a:rPr lang="en-US" altLang="zh-TW" dirty="0"/>
                  <a:t>Step 1: S</a:t>
                </a:r>
                <a:r>
                  <a:rPr lang="x-none" altLang="zh-TW" dirty="0"/>
                  <a:t>et up an acceptable SLFN with one hidden node</a:t>
                </a:r>
                <a:r>
                  <a:rPr lang="en-US" altLang="zh-TW" dirty="0"/>
                  <a:t> regarding</a:t>
                </a:r>
                <a:r>
                  <a:rPr lang="x-none" altLang="zh-TW" dirty="0"/>
                  <a:t> two </a:t>
                </a:r>
                <a:r>
                  <a:rPr lang="en-US" altLang="zh-TW" dirty="0"/>
                  <a:t>training data</a:t>
                </a:r>
                <a:r>
                  <a:rPr lang="x-none" altLang="zh-TW" dirty="0"/>
                  <a:t> 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x-none" altLang="zh-TW" i="1" dirty="0"/>
                          <m:t>y</m:t>
                        </m:r>
                        <m:r>
                          <m:rPr>
                            <m:nor/>
                          </m:rPr>
                          <a:rPr lang="x-none" altLang="zh-TW" baseline="30000" dirty="0"/>
                          <m:t>1</m:t>
                        </m:r>
                      </m:e>
                    </m:d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TW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x-none" altLang="zh-TW" i="1" dirty="0"/>
                          <m:t>y</m:t>
                        </m:r>
                        <m:r>
                          <m:rPr>
                            <m:nor/>
                          </m:rPr>
                          <a:rPr lang="en-US" altLang="zh-TW" baseline="30000" dirty="0"/>
                          <m:t>2</m:t>
                        </m:r>
                      </m:e>
                    </m:d>
                  </m:oMath>
                </a14:m>
                <a:r>
                  <a:rPr lang="x-none" altLang="zh-TW" dirty="0"/>
                  <a:t>} with </a:t>
                </a:r>
                <a:r>
                  <a:rPr lang="x-none" altLang="zh-TW" i="1" dirty="0"/>
                  <a:t>y</a:t>
                </a:r>
                <a:r>
                  <a:rPr lang="x-none" altLang="zh-TW" baseline="30000" dirty="0"/>
                  <a:t>1</a:t>
                </a:r>
                <a:r>
                  <a:rPr lang="x-none" altLang="zh-TW" dirty="0"/>
                  <a:t>*</a:t>
                </a:r>
                <a:r>
                  <a:rPr lang="en-US" altLang="zh-TW" i="1" dirty="0"/>
                  <a:t>y</a:t>
                </a:r>
                <a:r>
                  <a:rPr lang="x-none" altLang="zh-TW" baseline="30000" dirty="0"/>
                  <a:t>2</a:t>
                </a:r>
                <a:r>
                  <a:rPr lang="x-none" altLang="zh-TW" dirty="0"/>
                  <a:t> = -1</a:t>
                </a:r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Step 2: </a:t>
                </a:r>
                <a:r>
                  <a:rPr lang="x-none" altLang="zh-TW" dirty="0"/>
                  <a:t>Set </a:t>
                </a:r>
                <a:r>
                  <a:rPr lang="x-none" altLang="zh-TW" i="1" dirty="0"/>
                  <a:t>n</a:t>
                </a:r>
                <a:r>
                  <a:rPr lang="x-none" altLang="zh-TW" dirty="0"/>
                  <a:t> = 3.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1FB498-8243-414F-89C3-FD7984144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035423"/>
              </a:xfrm>
              <a:blipFill rotWithShape="1">
                <a:blip r:embed="rId3"/>
                <a:stretch>
                  <a:fillRect l="-1546" t="-47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40D7C3D-1D85-4E2F-AB94-ADC3B5A6C106}"/>
              </a:ext>
            </a:extLst>
          </p:cNvPr>
          <p:cNvSpPr/>
          <p:nvPr/>
        </p:nvSpPr>
        <p:spPr>
          <a:xfrm>
            <a:off x="611560" y="1844824"/>
            <a:ext cx="7848872" cy="172819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AD1FB498-8243-414F-89C3-FD7984144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28800"/>
                <a:ext cx="8784976" cy="2053919"/>
              </a:xfrm>
            </p:spPr>
            <p:txBody>
              <a:bodyPr>
                <a:normAutofit/>
              </a:bodyPr>
              <a:lstStyle/>
              <a:p>
                <a:pPr marL="1079500" indent="-107950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Regarding every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24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output node, use the random method to s</a:t>
                </a:r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et up an acceptable SLFN with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24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hidden node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through the first </a:t>
                </a:r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two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training data</a:t>
                </a:r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{(</a:t>
                </a:r>
                <a:r>
                  <a:rPr lang="x-none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x-none" altLang="zh-TW" sz="24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4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i="1" kern="1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), (</a:t>
                </a:r>
                <a:r>
                  <a:rPr lang="x-none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x-none" altLang="zh-TW" sz="24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2400" i="1" kern="10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 i="1" kern="1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)} and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 0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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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 </a:t>
                </a:r>
              </a:p>
              <a:p>
                <a:pPr marL="1079500" indent="-107950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</a:t>
                </a:r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Set </a:t>
                </a:r>
                <a:r>
                  <a:rPr lang="x-none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x-none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3.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1FB498-8243-414F-89C3-FD7984144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28800"/>
                <a:ext cx="8784976" cy="2053919"/>
              </a:xfrm>
              <a:blipFill rotWithShape="1">
                <a:blip r:embed="rId2"/>
                <a:stretch>
                  <a:fillRect l="-1040" t="-2077" r="-277" b="-47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40D7C3D-1D85-4E2F-AB94-ADC3B5A6C106}"/>
              </a:ext>
            </a:extLst>
          </p:cNvPr>
          <p:cNvSpPr/>
          <p:nvPr/>
        </p:nvSpPr>
        <p:spPr>
          <a:xfrm>
            <a:off x="179512" y="1628800"/>
            <a:ext cx="8784976" cy="199679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 txBox="1">
                <a:spLocks/>
              </p:cNvSpPr>
              <p:nvPr/>
            </p:nvSpPr>
            <p:spPr bwMode="auto">
              <a:xfrm>
                <a:off x="29602" y="3933056"/>
                <a:ext cx="9114398" cy="2520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sz="2400" i="1" baseline="-25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regarding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b="1" i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f</m:t>
                    </m:r>
                    <m:r>
                      <m:rPr>
                        <m:nor/>
                      </m:rPr>
                      <a: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x</m:t>
                    </m:r>
                    <m:r>
                      <m:rPr>
                        <m:nor/>
                      </m:rPr>
                      <a:rPr lang="en-US" altLang="zh-TW" sz="2400" i="1" baseline="30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c</m:t>
                    </m:r>
                    <m:r>
                      <m:rPr>
                        <m:nor/>
                      </m:rPr>
                      <a: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,</m:t>
                    </m:r>
                    <m:r>
                      <m:rPr>
                        <m:nor/>
                      </m:rPr>
                      <a:rPr lang="en-US" altLang="zh-TW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): </m:t>
                    </m:r>
                    <m:r>
                      <m:rPr>
                        <m:nor/>
                      </m:rPr>
                      <a: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 </m:t>
                    </m:r>
                    <m:r>
                      <m:rPr>
                        <m:nor/>
                      </m:rPr>
                      <a:rPr lang="en-US" altLang="zh-TW" sz="2400" i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c</m:t>
                    </m:r>
                    <m:r>
                      <m:rPr>
                        <m:nor/>
                      </m:rPr>
                      <a: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  </m:t>
                    </m:r>
                    <m:r>
                      <m:rPr>
                        <m:nor/>
                      </m:rPr>
                      <a:rPr lang="en-US" altLang="zh-TW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(2)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 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is 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true if </a:t>
                </a:r>
                <a14:m>
                  <m:oMath xmlns:m="http://schemas.openxmlformats.org/officeDocument/2006/math">
                    <m:r>
                      <a:rPr lang="en-US" altLang="zh-TW" sz="2800" b="0" smtClean="0">
                        <a:latin typeface="Cambria Math"/>
                        <a:ea typeface="微軟正黑體" panose="020B06040305040402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TW" sz="2800" i="1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zh-TW" altLang="en-US" sz="2800" b="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𝛼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𝑙</m:t>
                        </m:r>
                      </m:sub>
                    </m:sSub>
                    <m:r>
                      <a:rPr lang="en-US" altLang="zh-TW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sz="2800" i="1" smtClean="0"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zh-TW" altLang="en-US" sz="2800" b="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𝛽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𝑙</m:t>
                        </m:r>
                      </m:sub>
                    </m:sSub>
                    <m:r>
                      <a:rPr lang="en-US" altLang="zh-TW" sz="2800" b="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 </m:t>
                    </m:r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where</a:t>
                </a:r>
              </a:p>
              <a:p>
                <a:pPr marL="357188" indent="0">
                  <a:lnSpc>
                    <a:spcPct val="110000"/>
                  </a:lnSpc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zh-TW" altLang="en-US" sz="2400" b="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𝑙</m:t>
                          </m:r>
                        </m:sub>
                      </m:sSub>
                      <m:r>
                        <a:rPr lang="en-US" altLang="zh-TW" sz="2400" b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sz="2400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2400" i="1">
                                            <a:latin typeface="Cambria Math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zh-TW" sz="2400" b="0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𝑚𝑖𝑛</m:t>
                                        </m:r>
                                      </m:e>
                                      <m:lim>
                                        <m:r>
                                          <a:rPr lang="en-US" altLang="zh-TW" sz="2400" b="0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𝑐</m:t>
                                        </m:r>
                                        <m:r>
                                          <a:rPr lang="zh-TW" altLang="en-US" sz="2400" b="0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𝜖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/>
                                                <a:ea typeface="微軟正黑體" panose="020B0604030504040204" pitchFamily="34" charset="-12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2400" b="0" i="1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zh-TW" sz="2400" b="0" i="1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TW" sz="2400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400" b="0" i="1" smtClean="0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lim>
                                    </m:limLow>
                                  </m:fNam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2400" i="1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b="1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i="1" baseline="300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400" i="1" kern="10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TW" sz="2400" b="0" i="1" kern="10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kern="100"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TW" sz="2400" b="0" i="1" kern="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b="0" i="1" kern="10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4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400" i="1" kern="10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TW" sz="2400" b="1" i="0" kern="100">
                                            <a:latin typeface="Cambria Math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kern="10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b="0" i="1" kern="10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4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  <a:sym typeface="Symbol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400" i="1" kern="10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altLang="zh-TW" sz="2400" b="0" i="1" kern="100">
                                            <a:latin typeface="Cambria Math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kern="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GB" altLang="zh-TW" sz="2400" b="0" i="1" kern="100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4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  <a:sym typeface="Symbol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altLang="zh-TW" sz="2400" b="1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altLang="zh-TW" sz="2400" i="1" baseline="300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𝑖𝑓</m:t>
                                </m:r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𝑙</m:t>
                                    </m:r>
                                    <m:r>
                                      <a:rPr lang="en-US" altLang="zh-TW" sz="2400" b="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altLang="zh-TW" sz="2400" b="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𝑢𝑛</m:t>
                                </m:r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𝑒𝑚𝑝𝑡𝑦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2400" b="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𝑖𝑓</m:t>
                                </m:r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𝑙</m:t>
                                    </m:r>
                                    <m:r>
                                      <a:rPr lang="en-US" altLang="zh-TW" sz="2400" b="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altLang="zh-TW" sz="2400" b="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𝑒𝑚𝑝𝑡𝑦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b="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𝑎𝑛𝑑</m:t>
                      </m:r>
                    </m:oMath>
                  </m:oMathPara>
                </a14:m>
                <a:endParaRPr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57188" indent="0">
                  <a:lnSpc>
                    <a:spcPct val="110000"/>
                  </a:lnSpc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zh-TW" altLang="en-US" sz="2400" b="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𝑙</m:t>
                          </m:r>
                        </m:sub>
                      </m:sSub>
                      <m:r>
                        <a:rPr lang="en-US" altLang="zh-TW" sz="2400" b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sz="2400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2400" i="1">
                                            <a:latin typeface="Cambria Math"/>
                                            <a:ea typeface="微軟正黑體" panose="020B0604030504040204" pitchFamily="34" charset="-12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zh-TW" sz="2400" b="0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𝑚𝑎𝑥</m:t>
                                        </m:r>
                                      </m:e>
                                      <m:lim>
                                        <m:r>
                                          <a:rPr lang="en-US" altLang="zh-TW" sz="2400" b="0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𝑐</m:t>
                                        </m:r>
                                        <m:r>
                                          <a:rPr lang="zh-TW" altLang="en-US" sz="2400" b="0" i="1">
                                            <a:latin typeface="Cambria Math" panose="02040503050406030204" pitchFamily="18" charset="0"/>
                                            <a:ea typeface="微軟正黑體" panose="020B0604030504040204" pitchFamily="34" charset="-120"/>
                                          </a:rPr>
                                          <m:t>𝜖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/>
                                                <a:ea typeface="微軟正黑體" panose="020B0604030504040204" pitchFamily="34" charset="-12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2400" b="0" i="1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zh-TW" sz="2400" b="0" i="1">
                                                <a:latin typeface="Cambria Math" panose="02040503050406030204" pitchFamily="18" charset="0"/>
                                                <a:ea typeface="微軟正黑體" panose="020B0604030504040204" pitchFamily="34" charset="-12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TW" sz="2400" i="1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400" b="0" i="1" smtClean="0">
                                                <a:solidFill>
                                                  <a:srgbClr val="000000">
                                                    <a:lumMod val="75000"/>
                                                    <a:lumOff val="25000"/>
                                                  </a:srgbClr>
                                                </a:solidFill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lim>
                                    </m:limLow>
                                  </m:fNam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2400" i="1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b="1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i="1" baseline="300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400" i="1" kern="10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TW" sz="2400" b="0" i="1" kern="10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kern="100"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TW" sz="2400" b="0" i="1" kern="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b="0" i="1" kern="10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4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400" i="1" kern="10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altLang="zh-TW" sz="2400" b="1" i="0" kern="100">
                                            <a:latin typeface="Cambria Math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kern="10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b="0" i="1" kern="10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4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  <a:sym typeface="Symbol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2400" i="1" kern="10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altLang="zh-TW" sz="2400" b="0" i="1" kern="100">
                                            <a:latin typeface="Cambria Math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kern="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GB" altLang="zh-TW" sz="2400" b="0" i="1" kern="100">
                                            <a:latin typeface="Cambria Math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GB" altLang="zh-TW" sz="24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  <a:sym typeface="Symbol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altLang="zh-TW" sz="2400" b="1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altLang="zh-TW" sz="2400" i="1" baseline="300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dirty="0">
                                        <a:latin typeface="微軟正黑體" panose="020B0604030504040204" pitchFamily="34" charset="-120"/>
                                        <a:ea typeface="微軟正黑體" panose="020B0604030504040204" pitchFamily="34" charset="-12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𝑖𝑓</m:t>
                                </m:r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𝑙</m:t>
                                    </m:r>
                                    <m:r>
                                      <a:rPr lang="en-US" altLang="zh-TW" sz="2400" b="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altLang="zh-TW" sz="2400" b="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𝑢𝑛</m:t>
                                </m:r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𝑒𝑚𝑝𝑡𝑦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−10</m:t>
                                    </m:r>
                                  </m:e>
                                  <m:sup>
                                    <m:r>
                                      <a:rPr lang="en-US" altLang="zh-TW" sz="2400" b="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𝑖𝑓</m:t>
                                </m:r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𝑙</m:t>
                                    </m:r>
                                    <m:r>
                                      <a:rPr lang="en-US" altLang="zh-TW" sz="2400" b="0" i="1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i="1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00">
                                            <a:lumMod val="75000"/>
                                            <a:lumOff val="25000"/>
                                          </a:srgbClr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altLang="zh-TW" sz="2400" b="0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0" i="1"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𝑒𝑚𝑝𝑡𝑦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i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02" y="3933056"/>
                <a:ext cx="9114398" cy="2520280"/>
              </a:xfrm>
              <a:prstGeom prst="rect">
                <a:avLst/>
              </a:prstGeom>
              <a:blipFill rotWithShape="1">
                <a:blip r:embed="rId3"/>
                <a:stretch>
                  <a:fillRect l="-1204" t="-16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標題 1">
                <a:extLst>
                  <a:ext uri="{FF2B5EF4-FFF2-40B4-BE49-F238E27FC236}">
                    <a16:creationId xmlns:a16="http://schemas.microsoft.com/office/drawing/2014/main" xmlns="" id="{BD3F57CD-97B5-42EC-B36A-84CD72B2FE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325563"/>
              </a:xfrm>
            </p:spPr>
            <p:txBody>
              <a:bodyPr>
                <a:normAutofit fontScale="90000"/>
              </a:bodyPr>
              <a:lstStyle/>
              <a:p>
                <a:pPr algn="l" fontAlgn="auto">
                  <a:spcAft>
                    <a:spcPts val="0"/>
                  </a:spcAft>
                </a:pP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initializing module for </a:t>
                </a:r>
                <a:r>
                  <a:rPr lang="en-US" altLang="zh-TW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ReLU &amp; </a:t>
                </a:r>
                <a:r>
                  <a:rPr lang="en-US" altLang="zh-TW" b="1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</a:t>
                </a:r>
                <a:r>
                  <a:rPr lang="en-US" altLang="zh-TW" b="1" i="1" baseline="-250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regarding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1" i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f</m:t>
                    </m:r>
                    <m:r>
                      <m:rPr>
                        <m:nor/>
                      </m:rPr>
                      <a: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(</m:t>
                    </m:r>
                    <m:r>
                      <m:rPr>
                        <m:nor/>
                      </m:rPr>
                      <a: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x</m:t>
                    </m:r>
                    <m:r>
                      <m:rPr>
                        <m:nor/>
                      </m:rPr>
                      <a:rPr lang="en-US" altLang="zh-TW" b="1" i="1" baseline="30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c</m:t>
                    </m:r>
                    <m:r>
                      <m:rPr>
                        <m:nor/>
                      </m:rPr>
                      <a: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,</m:t>
                    </m:r>
                    <m:r>
                      <m:rPr>
                        <m:nor/>
                      </m:rPr>
                      <a:rPr lang="en-US" altLang="zh-TW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w</m:t>
                    </m:r>
                    <m:r>
                      <m:rPr>
                        <m:nor/>
                      </m:rPr>
                      <a: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): </m:t>
                    </m:r>
                    <m:r>
                      <m:rPr>
                        <m:nor/>
                      </m:rPr>
                      <a: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 </m:t>
                    </m:r>
                    <m:r>
                      <m:rPr>
                        <m:nor/>
                      </m:rPr>
                      <a:rPr lang="en-US" altLang="zh-TW" b="1" i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c</m:t>
                    </m:r>
                    <m:r>
                      <m:rPr>
                        <m:nor/>
                      </m:rPr>
                      <a: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  </m:t>
                    </m:r>
                    <m:r>
                      <m:rPr>
                        <m:nor/>
                      </m:rPr>
                      <a: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(2)</m:t>
                    </m:r>
                  </m:oMath>
                </a14:m>
                <a:r>
                  <a:rPr lang="en-US" altLang="zh-TW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</a:t>
                </a:r>
                <a:r>
                  <a:rPr lang="en-US" altLang="zh-TW" b="1" dirty="0">
                    <a:ea typeface="微軟正黑體" panose="020B0604030504040204" pitchFamily="34" charset="-12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 </m:t>
                    </m:r>
                    <m:r>
                      <m:rPr>
                        <m:nor/>
                      </m:rPr>
                      <a:rPr lang="en-US" altLang="zh-TW" b="1" i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Symbol" panose="05050102010706020507" pitchFamily="18" charset="2"/>
                      </a:rPr>
                      <m:t>l</m:t>
                    </m:r>
                  </m:oMath>
                </a14:m>
                <a:r>
                  <a:rPr lang="en-US" altLang="zh-TW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" name="標題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3F57CD-97B5-42EC-B36A-84CD72B2F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325563"/>
              </a:xfrm>
              <a:blipFill rotWithShape="1">
                <a:blip r:embed="rId4"/>
                <a:stretch>
                  <a:fillRect l="-2333" t="-7834" b="-184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7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D3F57CD-97B5-42EC-B36A-84CD72B2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initializing module for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4000" b="1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4000" b="1" i="1" baseline="30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40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  ∀ </a:t>
            </a:r>
            <a:r>
              <a:rPr lang="en-US" altLang="zh-TW" sz="40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∈ I(</a:t>
            </a:r>
            <a:r>
              <a:rPr lang="en-US" altLang="zh-TW" sz="40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+ 1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AD1FB498-8243-414F-89C3-FD7984144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1690689"/>
                <a:ext cx="8928992" cy="5167311"/>
              </a:xfrm>
            </p:spPr>
            <p:txBody>
              <a:bodyPr>
                <a:normAutofit/>
              </a:bodyPr>
              <a:lstStyle/>
              <a:p>
                <a:pPr marL="720725" indent="-720725">
                  <a:lnSpc>
                    <a:spcPct val="120000"/>
                  </a:lnSpc>
                  <a:buNone/>
                </a:pPr>
                <a:r>
                  <a:rPr lang="en-US" altLang="zh-TW" sz="1800" dirty="0"/>
                  <a:t>Step 1: Pick up the first </a:t>
                </a:r>
                <a:r>
                  <a:rPr lang="en-US" altLang="zh-TW" sz="1800" i="1" dirty="0"/>
                  <a:t>m</a:t>
                </a:r>
                <a:r>
                  <a:rPr lang="en-US" altLang="zh-TW" sz="1800" dirty="0"/>
                  <a:t>+1 data as the initial </a:t>
                </a:r>
                <a:r>
                  <a:rPr lang="en-US" altLang="zh-TW" sz="1800" i="1" dirty="0"/>
                  <a:t>m</a:t>
                </a:r>
                <a:r>
                  <a:rPr lang="en-US" altLang="zh-TW" sz="1800" dirty="0"/>
                  <a:t>+1 training data and let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</a:t>
                </a:r>
                <a:r>
                  <a:rPr lang="en-US" altLang="zh-TW" sz="1800" dirty="0"/>
                  <a:t>+1) be the set of indices of these data.</a:t>
                </a:r>
              </a:p>
              <a:p>
                <a:pPr marL="712788" indent="-712788">
                  <a:lnSpc>
                    <a:spcPct val="120000"/>
                  </a:lnSpc>
                  <a:buNone/>
                </a:pPr>
                <a:r>
                  <a:rPr lang="en-US" altLang="zh-TW" sz="1800" dirty="0"/>
                  <a:t>Step 2: Apply the linear regression method to the data set {(</a:t>
                </a:r>
                <a:r>
                  <a:rPr lang="en-US" altLang="zh-TW" sz="1800" b="1" dirty="0"/>
                  <a:t>x</a:t>
                </a:r>
                <a:r>
                  <a:rPr lang="en-US" altLang="zh-TW" sz="1800" i="1" baseline="30000" dirty="0"/>
                  <a:t>c</a:t>
                </a:r>
                <a:r>
                  <a:rPr lang="en-US" altLang="zh-TW" sz="1800" i="1" dirty="0"/>
                  <a:t>, y</a:t>
                </a:r>
                <a:r>
                  <a:rPr lang="en-US" altLang="zh-TW" sz="1800" i="1" baseline="30000" dirty="0" err="1"/>
                  <a:t>c</a:t>
                </a:r>
                <a:r>
                  <a:rPr lang="cy-GB" altLang="zh-TW" sz="1800" baseline="30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altLang="zh-TW" sz="1800" dirty="0"/>
                  <a:t>-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18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</m:oMath>
                </a14:m>
                <a:r>
                  <a:rPr lang="en-US" altLang="zh-TW" sz="1800" i="1" dirty="0" err="1"/>
                  <a:t>y</a:t>
                </a:r>
                <a:r>
                  <a:rPr lang="en-US" altLang="zh-TW" sz="1800" i="1" baseline="30000" dirty="0" err="1"/>
                  <a:t>u</a:t>
                </a:r>
                <a:r>
                  <a:rPr lang="en-US" altLang="zh-TW" sz="1800" dirty="0"/>
                  <a:t> </a:t>
                </a:r>
                <a:r>
                  <a:rPr lang="en-US" altLang="zh-TW" sz="1800" dirty="0" smtClean="0"/>
                  <a:t>): </a:t>
                </a:r>
                <a:r>
                  <a:rPr lang="en-US" altLang="zh-TW" sz="1800" i="1" dirty="0"/>
                  <a:t>c </a:t>
                </a:r>
                <a:r>
                  <a:rPr lang="en-US" altLang="zh-TW" sz="1800" dirty="0"/>
                  <a:t>∈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+ 1)} to obtain a set of 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 weights {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𝑤</m:t>
                    </m:r>
                    <m:r>
                      <a:rPr lang="en-US" altLang="zh-TW" sz="1800" i="1" baseline="-25000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sz="1800" dirty="0" smtClean="0"/>
                  <a:t>:</a:t>
                </a:r>
                <a:r>
                  <a:rPr lang="en-US" altLang="zh-TW" sz="1800" dirty="0"/>
                  <a:t> </a:t>
                </a:r>
                <a:r>
                  <a:rPr lang="en-US" altLang="zh-TW" sz="1800" i="1" dirty="0"/>
                  <a:t>j</a:t>
                </a:r>
                <a:r>
                  <a:rPr lang="en-US" altLang="zh-TW" sz="1800" dirty="0"/>
                  <a:t> = 0, 1, …, </a:t>
                </a:r>
                <a:r>
                  <a:rPr lang="en-US" altLang="zh-TW" sz="1800" i="1" dirty="0"/>
                  <a:t>m</a:t>
                </a:r>
                <a:r>
                  <a:rPr lang="en-US" altLang="zh-TW" sz="1800" dirty="0"/>
                  <a:t>}. </a:t>
                </a:r>
              </a:p>
              <a:p>
                <a:pPr marL="712788" indent="-712788">
                  <a:lnSpc>
                    <a:spcPct val="120000"/>
                  </a:lnSpc>
                  <a:buNone/>
                </a:pPr>
                <a:r>
                  <a:rPr lang="en-US" altLang="zh-TW" sz="1800" dirty="0"/>
                  <a:t>Step 3: Set up the SLFN with one hidden node whose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800" dirty="0"/>
                  <a:t> equals </a:t>
                </a:r>
                <a14:m>
                  <m:oMath xmlns:m="http://schemas.openxmlformats.org/officeDocument/2006/math">
                    <m:r>
                      <a:rPr lang="en-US" altLang="zh-TW" sz="1800" b="0" i="1" dirty="0" smtClean="0">
                        <a:latin typeface="Cambria Math"/>
                      </a:rPr>
                      <m:t>𝑤</m:t>
                    </m:r>
                    <m:r>
                      <a:rPr lang="en-US" altLang="zh-TW" sz="1800" i="1" baseline="-25000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sz="1800" dirty="0"/>
                  <a:t> </a:t>
                </a:r>
                <a:r>
                  <a:rPr lang="en-US" altLang="zh-TW" sz="1800" dirty="0">
                    <a:sym typeface="Symbol"/>
                  </a:rPr>
                  <a:t></a:t>
                </a:r>
                <a:r>
                  <a:rPr lang="en-US" altLang="zh-TW" sz="1800" dirty="0"/>
                  <a:t> </a:t>
                </a:r>
                <a:r>
                  <a:rPr lang="en-US" altLang="zh-TW" sz="1800" i="1" dirty="0"/>
                  <a:t>j</a:t>
                </a:r>
                <a:r>
                  <a:rPr lang="en-US" altLang="zh-TW" sz="1800" dirty="0"/>
                  <a:t> = 1, …, </a:t>
                </a:r>
                <a:r>
                  <a:rPr lang="en-US" altLang="zh-TW" sz="1800" i="1" dirty="0"/>
                  <a:t>m</a:t>
                </a:r>
                <a:r>
                  <a:rPr lang="en-US" altLang="zh-TW" sz="1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800" dirty="0"/>
                  <a:t> equals </a:t>
                </a:r>
                <a:r>
                  <a:rPr lang="en-US" altLang="zh-TW" sz="1800" i="1" dirty="0"/>
                  <a:t>w</a:t>
                </a:r>
                <a:r>
                  <a:rPr lang="en-US" altLang="zh-TW" sz="1800" baseline="-25000" dirty="0"/>
                  <a:t>0</a:t>
                </a:r>
                <a:r>
                  <a:rPr lang="en-US" altLang="zh-TW" sz="18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sz="1800" dirty="0"/>
                  <a:t>Step 4: Set the initial values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800" dirty="0"/>
                  <a:t> = </a:t>
                </a:r>
                <a:r>
                  <a:rPr lang="en-US" altLang="zh-TW" sz="1800" dirty="0" smtClean="0"/>
                  <a:t>1 </a:t>
                </a:r>
                <a:r>
                  <a:rPr lang="en-US" altLang="zh-TW" sz="18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800" dirty="0"/>
                  <a:t>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</m:oMath>
                </a14:m>
                <a:r>
                  <a:rPr lang="en-US" altLang="zh-TW" sz="1800" i="1" dirty="0"/>
                  <a:t>y</a:t>
                </a:r>
                <a:r>
                  <a:rPr lang="en-US" altLang="zh-TW" sz="1800" i="1" baseline="30000" dirty="0"/>
                  <a:t>c</a:t>
                </a:r>
                <a:r>
                  <a:rPr lang="en-US" altLang="zh-TW" sz="1800" dirty="0"/>
                  <a:t>.</a:t>
                </a:r>
              </a:p>
              <a:p>
                <a:pPr marL="176213" indent="-176213">
                  <a:lnSpc>
                    <a:spcPct val="120000"/>
                  </a:lnSpc>
                </a:pPr>
                <a:r>
                  <a:rPr lang="en-US" altLang="zh-TW" sz="1800" dirty="0"/>
                  <a:t>In Step 2, the corresponding set of simultaneous linear equations is a system of 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 linear equations in 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 unknowns:</a:t>
                </a:r>
                <a:endParaRPr lang="en-US" altLang="zh-TW" sz="1800" i="1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TW" sz="1800" i="1" dirty="0"/>
                  <a:t>w</a:t>
                </a:r>
                <a:r>
                  <a:rPr lang="en-US" altLang="zh-TW" sz="1800" baseline="-25000" dirty="0"/>
                  <a:t>0</a:t>
                </a:r>
                <a:r>
                  <a:rPr lang="en-US" altLang="zh-TW" sz="18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18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1800" i="1" dirty="0">
                            <a:latin typeface="Cambria Math"/>
                          </a:rPr>
                          <m:t>𝑤</m:t>
                        </m:r>
                        <m:r>
                          <a:rPr lang="en-US" altLang="zh-TW" sz="1800" i="1" baseline="-25000" dirty="0">
                            <a:latin typeface="Cambria Math"/>
                          </a:rPr>
                          <m:t>𝑗</m:t>
                        </m:r>
                        <m:sSubSup>
                          <m:sSubSupPr>
                            <m:ctrlP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e>
                    </m:nary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1800" i="1" dirty="0"/>
                  <a:t> </a:t>
                </a:r>
                <a:r>
                  <a:rPr lang="en-US" altLang="zh-TW" sz="1800" i="1" dirty="0" err="1"/>
                  <a:t>y</a:t>
                </a:r>
                <a:r>
                  <a:rPr lang="en-US" altLang="zh-TW" sz="1800" i="1" baseline="30000" dirty="0" err="1"/>
                  <a:t>c</a:t>
                </a:r>
                <a:r>
                  <a:rPr lang="cy-GB" altLang="zh-TW" sz="1800" baseline="30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altLang="zh-TW" sz="1800" dirty="0"/>
                  <a:t>-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18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</m:oMath>
                </a14:m>
                <a:r>
                  <a:rPr lang="en-US" altLang="zh-TW" sz="1800" i="1" dirty="0"/>
                  <a:t>y</a:t>
                </a:r>
                <a:r>
                  <a:rPr lang="en-US" altLang="zh-TW" sz="1800" i="1" baseline="30000" dirty="0"/>
                  <a:t>u</a:t>
                </a:r>
                <a:r>
                  <a:rPr lang="en-US" altLang="zh-TW" sz="1800" dirty="0"/>
                  <a:t>  ∀ </a:t>
                </a:r>
                <a:r>
                  <a:rPr lang="en-US" altLang="zh-TW" sz="1800" i="1" dirty="0"/>
                  <a:t>c </a:t>
                </a:r>
                <a:r>
                  <a:rPr lang="en-US" altLang="zh-TW" sz="1800" dirty="0"/>
                  <a:t>∈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+ 1)</a:t>
                </a:r>
              </a:p>
              <a:p>
                <a:pPr marL="176213" indent="-176213">
                  <a:lnSpc>
                    <a:spcPct val="120000"/>
                  </a:lnSpc>
                </a:pPr>
                <a:r>
                  <a:rPr lang="en-US" altLang="zh-TW" sz="1800" dirty="0"/>
                  <a:t>This setup of SLFN renders (</a:t>
                </a:r>
                <a:r>
                  <a:rPr lang="en-US" altLang="zh-TW" sz="1800" i="1" dirty="0" err="1"/>
                  <a:t>e</a:t>
                </a:r>
                <a:r>
                  <a:rPr lang="en-US" altLang="zh-TW" sz="1800" i="1" baseline="30000" dirty="0" err="1"/>
                  <a:t>c</a:t>
                </a:r>
                <a:r>
                  <a:rPr lang="en-US" altLang="zh-TW" sz="1800" dirty="0"/>
                  <a:t>)</a:t>
                </a:r>
                <a:r>
                  <a:rPr lang="en-US" altLang="zh-TW" sz="1800" baseline="30000" dirty="0"/>
                  <a:t>2</a:t>
                </a:r>
                <a:r>
                  <a:rPr lang="en-US" altLang="zh-TW" sz="1800" dirty="0"/>
                  <a:t> = 0  ∀ </a:t>
                </a:r>
                <a:r>
                  <a:rPr lang="en-US" altLang="zh-TW" sz="1800" i="1" dirty="0"/>
                  <a:t>c</a:t>
                </a:r>
                <a:r>
                  <a:rPr lang="en-US" altLang="zh-TW" sz="1800" dirty="0"/>
                  <a:t> ∈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</a:t>
                </a:r>
                <a:r>
                  <a:rPr lang="en-US" altLang="zh-TW" sz="1800" dirty="0"/>
                  <a:t> + 1)</a:t>
                </a:r>
                <a:endParaRPr lang="zh-TW" altLang="zh-TW" sz="1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1FB498-8243-414F-89C3-FD7984144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690689"/>
                <a:ext cx="8928992" cy="5167311"/>
              </a:xfrm>
              <a:blipFill rotWithShape="1">
                <a:blip r:embed="rId2"/>
                <a:stretch>
                  <a:fillRect l="-615" r="-3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40D7C3D-1D85-4E2F-AB94-ADC3B5A6C106}"/>
              </a:ext>
            </a:extLst>
          </p:cNvPr>
          <p:cNvSpPr/>
          <p:nvPr/>
        </p:nvSpPr>
        <p:spPr>
          <a:xfrm>
            <a:off x="143508" y="1690689"/>
            <a:ext cx="8856984" cy="317847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AD1FB498-8243-414F-89C3-FD7984144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1484784"/>
                <a:ext cx="8928992" cy="5184576"/>
              </a:xfrm>
            </p:spPr>
            <p:txBody>
              <a:bodyPr>
                <a:normAutofit/>
              </a:bodyPr>
              <a:lstStyle/>
              <a:p>
                <a:pPr marL="720725" indent="-720725">
                  <a:lnSpc>
                    <a:spcPct val="120000"/>
                  </a:lnSpc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1: Pick up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+1 data that are linearly independent as the initial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+1 training data and let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+1) be the set of indices of these data.</a:t>
                </a:r>
              </a:p>
              <a:p>
                <a:pPr marL="712788" indent="-712788">
                  <a:lnSpc>
                    <a:spcPct val="120000"/>
                  </a:lnSpc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2: Regarding every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18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output node: (1) apply the linear regression method to the data set {(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en-US" altLang="zh-TW" sz="1800" i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cy-GB" altLang="zh-TW" sz="18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Lucida Sans Unicode" panose="020B0602030504020204" pitchFamily="34" charset="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18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):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∈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+ 1)} to obtain a set of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+ 1 weights {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𝑤</m:t>
                    </m:r>
                    <m:r>
                      <a:rPr lang="en-US" altLang="zh-TW" sz="1800" i="1" baseline="-25000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0, 1, …,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}; (2) set up the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1800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hidden node whose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𝑙𝑗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equals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/>
                      </a:rPr>
                      <m:t>𝑤</m:t>
                    </m:r>
                    <m:r>
                      <a:rPr lang="en-US" altLang="zh-TW" sz="1800" i="1" baseline="-25000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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1, …,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equals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</a:t>
                </a:r>
                <a:r>
                  <a:rPr lang="en-US" altLang="zh-TW" sz="1800" baseline="-25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equals 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equals 0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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 panose="05050102010706020507" pitchFamily="18" charset="2"/>
                  </a:rPr>
                  <a:t>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equals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/>
                          </a:rPr>
                        </m:ctrlPr>
                      </m:limLow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lim>
                        <m:r>
                          <a:rPr lang="en-US" altLang="zh-TW" sz="1800" i="1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</a:p>
              <a:p>
                <a:pPr marL="712788" indent="-712788">
                  <a:lnSpc>
                    <a:spcPct val="120000"/>
                  </a:lnSpc>
                  <a:buNone/>
                </a:pP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3: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</a:t>
                </a:r>
                <a:r>
                  <a:rPr lang="en-US" altLang="zh-TW" sz="18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+2.</a:t>
                </a:r>
              </a:p>
              <a:p>
                <a:pPr marL="176213" indent="-176213">
                  <a:lnSpc>
                    <a:spcPct val="120000"/>
                  </a:lnSpc>
                </a:pPr>
                <a:r>
                  <a:rPr lang="en-US" altLang="zh-TW" sz="1800" dirty="0"/>
                  <a:t>In Step 2, the corresponding set of simultaneous linear equations is a system of 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 linear equations in 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 unknowns:</a:t>
                </a:r>
                <a:endParaRPr lang="en-US" altLang="zh-TW" sz="1800" i="1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TW" sz="1800" i="1" dirty="0"/>
                  <a:t>w</a:t>
                </a:r>
                <a:r>
                  <a:rPr lang="en-US" altLang="zh-TW" sz="1800" baseline="-25000" dirty="0"/>
                  <a:t>0</a:t>
                </a:r>
                <a:r>
                  <a:rPr lang="en-US" altLang="zh-TW" sz="18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18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TW" sz="1800" i="1" dirty="0">
                            <a:latin typeface="Cambria Math"/>
                          </a:rPr>
                          <m:t>𝑤</m:t>
                        </m:r>
                        <m:r>
                          <a:rPr lang="en-US" altLang="zh-TW" sz="1800" i="1" baseline="-25000" dirty="0">
                            <a:latin typeface="Cambria Math"/>
                          </a:rPr>
                          <m:t>𝑗</m:t>
                        </m:r>
                        <m:sSubSup>
                          <m:sSubSupPr>
                            <m:ctrlP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e>
                    </m:nary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1800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cy-GB" altLang="zh-TW" sz="1800" baseline="300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altLang="zh-TW" sz="1800" dirty="0"/>
                  <a:t>-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TW" sz="1800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TW" sz="1800" i="1">
                            <a:latin typeface="Cambria Math"/>
                          </a:rPr>
                          <m:t>𝑢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zh-TW" sz="18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>
                            <a:latin typeface="Cambria Math" panose="02040503050406030204" pitchFamily="18" charset="0"/>
                          </a:rPr>
                          <m:t>𝐈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TW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lim>
                    </m:limLow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TW" sz="1800" dirty="0"/>
                  <a:t> ∀ </a:t>
                </a:r>
                <a:r>
                  <a:rPr lang="en-US" altLang="zh-TW" sz="1800" i="1" dirty="0"/>
                  <a:t>c </a:t>
                </a:r>
                <a:r>
                  <a:rPr lang="en-US" altLang="zh-TW" sz="1800" dirty="0"/>
                  <a:t>∈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 </a:t>
                </a:r>
                <a:r>
                  <a:rPr lang="en-US" altLang="zh-TW" sz="1800" dirty="0"/>
                  <a:t>+ 1)</a:t>
                </a:r>
              </a:p>
              <a:p>
                <a:pPr marL="176213" indent="-176213">
                  <a:lnSpc>
                    <a:spcPct val="120000"/>
                  </a:lnSpc>
                </a:pPr>
                <a:r>
                  <a:rPr lang="en-US" altLang="zh-TW" sz="1800" dirty="0"/>
                  <a:t>This setup of SLFN with </a:t>
                </a:r>
                <a:r>
                  <a:rPr lang="en-US" altLang="zh-TW" sz="1800" i="1" dirty="0"/>
                  <a:t>q</a:t>
                </a:r>
                <a:r>
                  <a:rPr lang="en-US" altLang="zh-TW" sz="1800" dirty="0"/>
                  <a:t> hidden nodes renders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TW" sz="1800" dirty="0"/>
                  <a:t>)</a:t>
                </a:r>
                <a:r>
                  <a:rPr lang="en-US" altLang="zh-TW" sz="1800" baseline="30000" dirty="0"/>
                  <a:t>2</a:t>
                </a:r>
                <a:r>
                  <a:rPr lang="en-US" altLang="zh-TW" sz="1800" dirty="0"/>
                  <a:t> = 0  ∀ </a:t>
                </a:r>
                <a:r>
                  <a:rPr lang="en-US" altLang="zh-TW" sz="1800" i="1" dirty="0"/>
                  <a:t>c</a:t>
                </a:r>
                <a:r>
                  <a:rPr lang="en-US" altLang="zh-TW" sz="1800" dirty="0"/>
                  <a:t> ∈ </a:t>
                </a:r>
                <a:r>
                  <a:rPr lang="en-US" altLang="zh-TW" sz="1800" b="1" dirty="0"/>
                  <a:t>I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m</a:t>
                </a:r>
                <a:r>
                  <a:rPr lang="en-US" altLang="zh-TW" sz="1800" dirty="0"/>
                  <a:t> + 1) </a:t>
                </a:r>
                <a:r>
                  <a:rPr lang="en-US" altLang="zh-TW" sz="1800" dirty="0">
                    <a:sym typeface="Symbol"/>
                  </a:rPr>
                  <a:t></a:t>
                </a:r>
                <a:r>
                  <a:rPr lang="en-US" altLang="zh-TW" sz="1800" dirty="0"/>
                  <a:t> </a:t>
                </a:r>
                <a:r>
                  <a:rPr lang="en-US" altLang="zh-TW" sz="1800" i="1" dirty="0"/>
                  <a:t>l</a:t>
                </a:r>
                <a:endParaRPr lang="zh-TW" altLang="zh-TW" sz="18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1FB498-8243-414F-89C3-FD7984144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484784"/>
                <a:ext cx="8928992" cy="5184576"/>
              </a:xfrm>
              <a:blipFill rotWithShape="1">
                <a:blip r:embed="rId2"/>
                <a:stretch>
                  <a:fillRect l="-615" r="-342" b="-1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A9EA74A-ECB4-4A6D-8B70-142CCE5D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7A091-F146-430F-BA88-1B0CCFC6C72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40D7C3D-1D85-4E2F-AB94-ADC3B5A6C106}"/>
              </a:ext>
            </a:extLst>
          </p:cNvPr>
          <p:cNvSpPr/>
          <p:nvPr/>
        </p:nvSpPr>
        <p:spPr>
          <a:xfrm>
            <a:off x="143508" y="1556792"/>
            <a:ext cx="8856984" cy="324036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標題 1">
                <a:extLst>
                  <a:ext uri="{FF2B5EF4-FFF2-40B4-BE49-F238E27FC236}">
                    <a16:creationId xmlns:a16="http://schemas.microsoft.com/office/drawing/2014/main" xmlns="" id="{BD3F57CD-97B5-42EC-B36A-84CD72B2FE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325563"/>
              </a:xfrm>
            </p:spPr>
            <p:txBody>
              <a:bodyPr>
                <a:normAutofit fontScale="90000"/>
              </a:bodyPr>
              <a:lstStyle/>
              <a:p>
                <a:pPr marL="176213" indent="-176213">
                  <a:lnSpc>
                    <a:spcPct val="120000"/>
                  </a:lnSpc>
                </a:pP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initializing module for </a:t>
                </a:r>
                <a:r>
                  <a:rPr lang="en-US" altLang="zh-TW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ReLU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&amp;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bSup>
                  </m:oMath>
                </a14:m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en-US" altLang="zh-TW" b="1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0  ∀ </a:t>
                </a:r>
                <a:r>
                  <a:rPr lang="en-US" altLang="zh-TW" b="1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∈ I(</a:t>
                </a:r>
                <a:r>
                  <a:rPr lang="en-US" altLang="zh-TW" b="1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+ 1) 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Symbol"/>
                  </a:rPr>
                  <a:t>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b="1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endParaRPr lang="zh-TW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" name="標題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3F57CD-97B5-42EC-B36A-84CD72B2F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325563"/>
              </a:xfrm>
              <a:blipFill rotWithShape="1">
                <a:blip r:embed="rId3"/>
                <a:stretch>
                  <a:fillRect l="-2333" t="-12903" b="-235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6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943</Words>
  <Application>Microsoft Office PowerPoint</Application>
  <PresentationFormat>如螢幕大小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Office 佈景主題</vt:lpstr>
      <vt:lpstr>1_Office 佈景主題</vt:lpstr>
      <vt:lpstr>1_Office 主题</vt:lpstr>
      <vt:lpstr>2_Office 佈景主題</vt:lpstr>
      <vt:lpstr>The list of initializing modules</vt:lpstr>
      <vt:lpstr>The initializing module for ReLU &amp; SeC regarding {"f(xc, w):  c  I(2)"}</vt:lpstr>
      <vt:lpstr>The initializing module for ReLU &amp; SeCl regarding {"f(xc, w):  c  I(2)"} " l" </vt:lpstr>
      <vt:lpstr>The initializing module for ReLU &amp; (ec)2 = 0  ∀ c ∈ I(m + 1)</vt:lpstr>
      <vt:lpstr>The initializing module for ReLU &amp; (e_l^c)2 = 0  ∀ c ∈ I(m + 1)  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initializing module</dc:title>
  <dc:creator>Tsai</dc:creator>
  <cp:lastModifiedBy>Tsai</cp:lastModifiedBy>
  <cp:revision>11</cp:revision>
  <dcterms:created xsi:type="dcterms:W3CDTF">2021-05-31T01:15:57Z</dcterms:created>
  <dcterms:modified xsi:type="dcterms:W3CDTF">2021-06-02T08:20:28Z</dcterms:modified>
</cp:coreProperties>
</file>