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5118-40DB-4D1C-BAB1-D0D7A729732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E482-4DE0-4082-9D33-35AE0A591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7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837353-30EB-4A48-80EB-173D804AEFBD}" type="slidenum">
              <a:rPr lang="zh-CN" altLang="en-US" smtClean="0">
                <a:solidFill>
                  <a:prstClr val="black"/>
                </a:solidFill>
                <a:latin typeface="Arial" pitchFamily="34" charset="0"/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1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88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96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8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2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4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0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28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20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04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5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8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51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7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07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85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55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68998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2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68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2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5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0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3546-A07D-42DD-B7BF-08A10DE7114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BE1F-3910-450A-987E-766AD20B3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2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0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30.png"/><Relationship Id="rId18" Type="http://schemas.openxmlformats.org/officeDocument/2006/relationships/image" Target="../media/image9.png"/><Relationship Id="rId3" Type="http://schemas.openxmlformats.org/officeDocument/2006/relationships/image" Target="../media/image110.png"/><Relationship Id="rId7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10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5" Type="http://schemas.openxmlformats.org/officeDocument/2006/relationships/image" Target="../media/image50.png"/><Relationship Id="rId10" Type="http://schemas.openxmlformats.org/officeDocument/2006/relationships/image" Target="../media/image212.png"/><Relationship Id="rId4" Type="http://schemas.openxmlformats.org/officeDocument/2006/relationships/image" Target="../media/image12.png"/><Relationship Id="rId9" Type="http://schemas.openxmlformats.org/officeDocument/2006/relationships/image" Target="../media/image100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3.png"/><Relationship Id="rId12" Type="http://schemas.openxmlformats.org/officeDocument/2006/relationships/image" Target="../media/image10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0.png"/><Relationship Id="rId15" Type="http://schemas.openxmlformats.org/officeDocument/2006/relationships/image" Target="../media/image90.png"/><Relationship Id="rId10" Type="http://schemas.openxmlformats.org/officeDocument/2006/relationships/image" Target="../media/image106.png"/><Relationship Id="rId4" Type="http://schemas.openxmlformats.org/officeDocument/2006/relationships/image" Target="../media/image99.png"/><Relationship Id="rId9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list of learning goals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9642"/>
            <a:ext cx="7886700" cy="1066327"/>
          </a:xfrm>
        </p:spPr>
        <p:txBody>
          <a:bodyPr>
            <a:normAutofit/>
          </a:bodyPr>
          <a:lstStyle/>
          <a:p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dirty="0"/>
          </a:p>
        </p:txBody>
      </p:sp>
      <p:cxnSp>
        <p:nvCxnSpPr>
          <p:cNvPr id="43" name="直線單箭頭接點 5">
            <a:extLst>
              <a:ext uri="{FF2B5EF4-FFF2-40B4-BE49-F238E27FC236}">
                <a16:creationId xmlns="" xmlns:a16="http://schemas.microsoft.com/office/drawing/2014/main" id="{9D90BD84-ABEC-4336-A490-BE12D7696E54}"/>
              </a:ext>
            </a:extLst>
          </p:cNvPr>
          <p:cNvCxnSpPr/>
          <p:nvPr/>
        </p:nvCxnSpPr>
        <p:spPr>
          <a:xfrm>
            <a:off x="2238696" y="2707485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F728A919-D027-4E1B-91E9-FFB95062D88C}"/>
                  </a:ext>
                </a:extLst>
              </p:cNvPr>
              <p:cNvSpPr/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defTabSz="68534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105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28A919-D027-4E1B-91E9-FFB95062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="" xmlns:a16="http://schemas.microsoft.com/office/drawing/2014/main" id="{25FEB52C-FF07-4338-B621-AFD803A1C9AF}"/>
              </a:ext>
            </a:extLst>
          </p:cNvPr>
          <p:cNvSpPr txBox="1"/>
          <p:nvPr/>
        </p:nvSpPr>
        <p:spPr>
          <a:xfrm>
            <a:off x="3706670" y="3150415"/>
            <a:ext cx="252234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y</a:t>
            </a:r>
            <a:r>
              <a:rPr lang="en-US" altLang="zh-TW" sz="1200" i="1" kern="1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  <a:endParaRPr kumimoji="1"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="" xmlns:a16="http://schemas.microsoft.com/office/drawing/2014/main" id="{4B0F5C07-CFD4-4D22-A2A4-B06503DFDEAF}"/>
              </a:ext>
            </a:extLst>
          </p:cNvPr>
          <p:cNvCxnSpPr/>
          <p:nvPr/>
        </p:nvCxnSpPr>
        <p:spPr>
          <a:xfrm>
            <a:off x="3398601" y="256390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="" xmlns:a16="http://schemas.microsoft.com/office/drawing/2014/main" id="{ADE6C24D-3090-40BE-9005-3A9F8554747E}"/>
              </a:ext>
            </a:extLst>
          </p:cNvPr>
          <p:cNvCxnSpPr/>
          <p:nvPr/>
        </p:nvCxnSpPr>
        <p:spPr>
          <a:xfrm>
            <a:off x="4230535" y="255714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20">
            <a:extLst>
              <a:ext uri="{FF2B5EF4-FFF2-40B4-BE49-F238E27FC236}">
                <a16:creationId xmlns="" xmlns:a16="http://schemas.microsoft.com/office/drawing/2014/main" id="{6DFD01C8-2C93-4ACD-9EC7-0E73F27C1E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0609" y="2946997"/>
            <a:ext cx="40176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=""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4072055" y="2947413"/>
            <a:ext cx="535965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y</a:t>
            </a:r>
            <a:r>
              <a:rPr lang="en-US" altLang="zh-TW" sz="1200" i="1" kern="1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  <a:r>
              <a:rPr lang="en-US" altLang="zh-TW" sz="12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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="" xmlns:a16="http://schemas.microsoft.com/office/drawing/2014/main" id="{6EAF93E0-325E-4ECC-8C85-F2E09ED4A3DE}"/>
              </a:ext>
            </a:extLst>
          </p:cNvPr>
          <p:cNvGrpSpPr/>
          <p:nvPr/>
        </p:nvGrpSpPr>
        <p:grpSpPr>
          <a:xfrm>
            <a:off x="3332647" y="4554553"/>
            <a:ext cx="1125851" cy="1437713"/>
            <a:chOff x="1811736" y="2127638"/>
            <a:chExt cx="1125851" cy="1437713"/>
          </a:xfrm>
        </p:grpSpPr>
        <p:cxnSp>
          <p:nvCxnSpPr>
            <p:cNvPr id="101" name="弧形接點 18">
              <a:extLst>
                <a:ext uri="{FF2B5EF4-FFF2-40B4-BE49-F238E27FC236}">
                  <a16:creationId xmlns="" xmlns:a16="http://schemas.microsoft.com/office/drawing/2014/main" id="{7CE69C8D-CC2D-457D-96AC-DEA7B0AC2E85}"/>
                </a:ext>
              </a:extLst>
            </p:cNvPr>
            <p:cNvCxnSpPr/>
            <p:nvPr/>
          </p:nvCxnSpPr>
          <p:spPr>
            <a:xfrm rot="16200000" flipV="1">
              <a:off x="2133407" y="2999648"/>
              <a:ext cx="516222" cy="6118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="" xmlns:a16="http://schemas.microsoft.com/office/drawing/2014/main" id="{95F0B788-89B3-4BC2-927E-04D22AA1AF1C}"/>
                </a:ext>
              </a:extLst>
            </p:cNvPr>
            <p:cNvCxnSpPr/>
            <p:nvPr/>
          </p:nvCxnSpPr>
          <p:spPr>
            <a:xfrm rot="16200000" flipH="1">
              <a:off x="2617668" y="2442799"/>
              <a:ext cx="443064" cy="1967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矩形 102">
                  <a:extLst>
                    <a:ext uri="{FF2B5EF4-FFF2-40B4-BE49-F238E27FC236}">
                      <a16:creationId xmlns="" xmlns:a16="http://schemas.microsoft.com/office/drawing/2014/main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1811736" y="2127638"/>
                  <a:ext cx="109837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200" b="0" i="0" smtClean="0">
                            <a:solidFill>
                              <a:prstClr val="black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unacceptable</m:t>
                        </m:r>
                      </m:oMath>
                    </m:oMathPara>
                  </a14:m>
                  <a:endParaRPr lang="zh-TW" altLang="en-US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>
            <p:sp>
              <p:nvSpPr>
                <p:cNvPr id="103" name="矩形 10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68BE458-9D59-4140-8E6D-7EAE5500E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736" y="2127638"/>
                  <a:ext cx="109837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="" xmlns:a16="http://schemas.microsoft.com/office/drawing/2014/main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010729" y="3288352"/>
                  <a:ext cx="9268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200" b="0" i="0" smtClean="0">
                            <a:solidFill>
                              <a:prstClr val="black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acceptable</m:t>
                        </m:r>
                      </m:oMath>
                    </m:oMathPara>
                  </a14:m>
                  <a:endParaRPr lang="zh-TW" altLang="en-US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9803110-B5AA-4049-9C87-5DFDCEAB6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729" y="3288352"/>
                  <a:ext cx="92685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矩形圖說文字 7">
            <a:extLst>
              <a:ext uri="{FF2B5EF4-FFF2-40B4-BE49-F238E27FC236}">
                <a16:creationId xmlns="" xmlns:a16="http://schemas.microsoft.com/office/drawing/2014/main" id="{DEA54713-97EE-4B9F-8645-C3555E8F49D1}"/>
              </a:ext>
            </a:extLst>
          </p:cNvPr>
          <p:cNvSpPr/>
          <p:nvPr/>
        </p:nvSpPr>
        <p:spPr>
          <a:xfrm>
            <a:off x="6548550" y="4964253"/>
            <a:ext cx="2108486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</a:t>
            </a: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inferencing module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=""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02577" y="1326975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Calibri Light"/>
                <a:ea typeface="微软雅黑 Light"/>
              </a:rPr>
              <a:t>regression </a:t>
            </a:r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109" name="投影片編號版面配置區 1">
            <a:extLst>
              <a:ext uri="{FF2B5EF4-FFF2-40B4-BE49-F238E27FC236}">
                <a16:creationId xmlns=""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字方塊 110">
                <a:extLst>
                  <a:ext uri="{FF2B5EF4-FFF2-40B4-BE49-F238E27FC236}">
                    <a16:creationId xmlns="" xmlns:a16="http://schemas.microsoft.com/office/drawing/2014/main" id="{2EF65AB6-A64F-46B7-A3E5-3E2AF4C52FC6}"/>
                  </a:ext>
                </a:extLst>
              </p:cNvPr>
              <p:cNvSpPr txBox="1"/>
              <p:nvPr/>
            </p:nvSpPr>
            <p:spPr>
              <a:xfrm>
                <a:off x="1180137" y="1916832"/>
                <a:ext cx="1663671" cy="315469"/>
              </a:xfrm>
              <a:prstGeom prst="rect">
                <a:avLst/>
              </a:prstGeom>
              <a:solidFill>
                <a:srgbClr val="F48D86"/>
              </a:solidFill>
            </p:spPr>
            <p:txBody>
              <a:bodyPr wrap="square" lIns="68552" tIns="34289" rIns="68552" bIns="34289" rtlCol="0">
                <a:spAutoFit/>
              </a:bodyPr>
              <a:lstStyle/>
              <a:p>
                <a:pPr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600" i="1" dirty="0" err="1">
                    <a:solidFill>
                      <a:prstClr val="black"/>
                    </a:solidFill>
                  </a:rPr>
                  <a:t>e</a:t>
                </a:r>
                <a:r>
                  <a:rPr lang="en-US" altLang="zh-TW" sz="1600" i="1" baseline="300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6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6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i="1" dirty="0" smtClean="0">
                    <a:solidFill>
                      <a:prstClr val="black"/>
                    </a:solidFill>
                  </a:rPr>
                  <a:t>c</a:t>
                </a:r>
                <a:r>
                  <a:rPr lang="zh-TW" altLang="en-US" sz="1600" i="1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14:m>
                  <m:oMath xmlns:m="http://schemas.openxmlformats.org/officeDocument/2006/math"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ymbol"/>
                </a:endParaRPr>
              </a:p>
            </p:txBody>
          </p:sp>
        </mc:Choice>
        <mc:Fallback>
          <p:sp>
            <p:nvSpPr>
              <p:cNvPr id="111" name="文字方塊 1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EF65AB6-A64F-46B7-A3E5-3E2AF4C5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137" y="1916832"/>
                <a:ext cx="1663671" cy="315469"/>
              </a:xfrm>
              <a:prstGeom prst="rect">
                <a:avLst/>
              </a:prstGeom>
              <a:blipFill rotWithShape="1">
                <a:blip r:embed="rId6"/>
                <a:stretch>
                  <a:fillRect l="-3663" t="-9615" b="-30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611560" y="1315450"/>
                <a:ext cx="4573313" cy="49240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400" dirty="0">
                    <a:solidFill>
                      <a:prstClr val="black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:r>
                  <a:rPr lang="en-US" altLang="zh-TW" sz="2400" i="1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 y</a:t>
                </a:r>
                <a:r>
                  <a:rPr lang="en-US" altLang="zh-TW" sz="2400" i="1" kern="100" baseline="30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c</a:t>
                </a:r>
                <a:r>
                  <a:rPr lang="en-US" altLang="zh-TW" sz="2400" dirty="0" smtClean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|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 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2400" b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altLang="zh-TW" sz="2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ymbol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15450"/>
                <a:ext cx="4573313" cy="492406"/>
              </a:xfrm>
              <a:prstGeom prst="rect">
                <a:avLst/>
              </a:prstGeom>
              <a:blipFill rotWithShape="1">
                <a:blip r:embed="rId7"/>
                <a:stretch>
                  <a:fillRect t="-9877" b="-234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107">
            <a:extLst>
              <a:ext uri="{FF2B5EF4-FFF2-40B4-BE49-F238E27FC236}">
                <a16:creationId xmlns=""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3189909" y="2949663"/>
            <a:ext cx="487875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y</a:t>
            </a:r>
            <a:r>
              <a:rPr lang="en-US" altLang="zh-TW" sz="1200" i="1" kern="1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  <a:r>
              <a:rPr lang="en-US" altLang="zh-TW" sz="12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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0" name="直線單箭頭接點 5">
            <a:extLst>
              <a:ext uri="{FF2B5EF4-FFF2-40B4-BE49-F238E27FC236}">
                <a16:creationId xmlns="" xmlns:a16="http://schemas.microsoft.com/office/drawing/2014/main" id="{9D90BD84-ABEC-4336-A490-BE12D7696E54}"/>
              </a:ext>
            </a:extLst>
          </p:cNvPr>
          <p:cNvCxnSpPr/>
          <p:nvPr/>
        </p:nvCxnSpPr>
        <p:spPr>
          <a:xfrm>
            <a:off x="2294066" y="5189632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F728A919-D027-4E1B-91E9-FFB95062D88C}"/>
                  </a:ext>
                </a:extLst>
              </p:cNvPr>
              <p:cNvSpPr/>
              <p:nvPr/>
            </p:nvSpPr>
            <p:spPr>
              <a:xfrm>
                <a:off x="5064476" y="5189667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defTabSz="68534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105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728A919-D027-4E1B-91E9-FFB95062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6" y="5189667"/>
                <a:ext cx="651317" cy="230830"/>
              </a:xfrm>
              <a:prstGeom prst="rect">
                <a:avLst/>
              </a:prstGeom>
              <a:blipFill rotWithShape="1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接點 119">
            <a:extLst>
              <a:ext uri="{FF2B5EF4-FFF2-40B4-BE49-F238E27FC236}">
                <a16:creationId xmlns="" xmlns:a16="http://schemas.microsoft.com/office/drawing/2014/main" id="{4B0F5C07-CFD4-4D22-A2A4-B06503DFDEAF}"/>
              </a:ext>
            </a:extLst>
          </p:cNvPr>
          <p:cNvCxnSpPr/>
          <p:nvPr/>
        </p:nvCxnSpPr>
        <p:spPr>
          <a:xfrm>
            <a:off x="3453971" y="5046050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="" xmlns:a16="http://schemas.microsoft.com/office/drawing/2014/main" id="{ADE6C24D-3090-40BE-9005-3A9F8554747E}"/>
              </a:ext>
            </a:extLst>
          </p:cNvPr>
          <p:cNvCxnSpPr/>
          <p:nvPr/>
        </p:nvCxnSpPr>
        <p:spPr>
          <a:xfrm>
            <a:off x="4285905" y="5039290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=""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4127425" y="5429560"/>
            <a:ext cx="535965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y</a:t>
            </a:r>
            <a:r>
              <a:rPr lang="en-US" altLang="zh-TW" sz="1200" i="1" kern="1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  <a:r>
              <a:rPr lang="en-US" altLang="zh-TW" sz="12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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=""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3245279" y="5431810"/>
            <a:ext cx="487875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y</a:t>
            </a:r>
            <a:r>
              <a:rPr lang="en-US" altLang="zh-TW" sz="1200" i="1" kern="1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  <a:r>
              <a:rPr lang="en-US" altLang="zh-TW" sz="12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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5" name="弧形接點 20">
            <a:extLst>
              <a:ext uri="{FF2B5EF4-FFF2-40B4-BE49-F238E27FC236}">
                <a16:creationId xmlns="" xmlns:a16="http://schemas.microsoft.com/office/drawing/2014/main" id="{95F0B788-89B3-4BC2-927E-04D22AA1AF1C}"/>
              </a:ext>
            </a:extLst>
          </p:cNvPr>
          <p:cNvCxnSpPr/>
          <p:nvPr/>
        </p:nvCxnSpPr>
        <p:spPr>
          <a:xfrm rot="5400000">
            <a:off x="3142920" y="4843925"/>
            <a:ext cx="420727" cy="201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標題 1">
            <a:extLst>
              <a:ext uri="{FF2B5EF4-FFF2-40B4-BE49-F238E27FC236}">
                <a16:creationId xmlns="" xmlns:a16="http://schemas.microsoft.com/office/drawing/2014/main" id="{AF8E55CF-ACC6-4B29-9722-046D1A48071E}"/>
              </a:ext>
            </a:extLst>
          </p:cNvPr>
          <p:cNvSpPr txBox="1">
            <a:spLocks/>
          </p:cNvSpPr>
          <p:nvPr/>
        </p:nvSpPr>
        <p:spPr bwMode="auto">
          <a:xfrm>
            <a:off x="766881" y="3399892"/>
            <a:ext cx="7886700" cy="106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TW" b="1" dirty="0" smtClean="0"/>
              <a:t>The inferencing 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0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066327"/>
          </a:xfrm>
        </p:spPr>
        <p:txBody>
          <a:bodyPr>
            <a:normAutofit/>
          </a:bodyPr>
          <a:lstStyle/>
          <a:p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dirty="0"/>
          </a:p>
        </p:txBody>
      </p:sp>
      <p:cxnSp>
        <p:nvCxnSpPr>
          <p:cNvPr id="43" name="直線單箭頭接點 5">
            <a:extLst>
              <a:ext uri="{FF2B5EF4-FFF2-40B4-BE49-F238E27FC236}">
                <a16:creationId xmlns="" xmlns:a16="http://schemas.microsoft.com/office/drawing/2014/main" id="{9D90BD84-ABEC-4336-A490-BE12D7696E54}"/>
              </a:ext>
            </a:extLst>
          </p:cNvPr>
          <p:cNvCxnSpPr/>
          <p:nvPr/>
        </p:nvCxnSpPr>
        <p:spPr>
          <a:xfrm>
            <a:off x="2238696" y="2707485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BBBC29A5-B938-4E9F-90F0-176189845042}"/>
              </a:ext>
            </a:extLst>
          </p:cNvPr>
          <p:cNvSpPr txBox="1"/>
          <p:nvPr/>
        </p:nvSpPr>
        <p:spPr>
          <a:xfrm>
            <a:off x="4517837" y="24380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C6BB8B6B-96C7-4215-A6F3-812C4623A4AF}"/>
              </a:ext>
            </a:extLst>
          </p:cNvPr>
          <p:cNvSpPr txBox="1"/>
          <p:nvPr/>
        </p:nvSpPr>
        <p:spPr>
          <a:xfrm>
            <a:off x="4392722" y="2446840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A2272FB5-5DC3-4E49-BCF1-2B604718EF77}"/>
              </a:ext>
            </a:extLst>
          </p:cNvPr>
          <p:cNvSpPr txBox="1"/>
          <p:nvPr/>
        </p:nvSpPr>
        <p:spPr>
          <a:xfrm>
            <a:off x="4453629" y="2437972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6EDEC57F-2657-4C8E-98D8-B8E2B36CC070}"/>
              </a:ext>
            </a:extLst>
          </p:cNvPr>
          <p:cNvSpPr txBox="1"/>
          <p:nvPr/>
        </p:nvSpPr>
        <p:spPr>
          <a:xfrm>
            <a:off x="4597379" y="2446343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5CCE4577-B69A-415C-A185-48A33FE93D31}"/>
              </a:ext>
            </a:extLst>
          </p:cNvPr>
          <p:cNvSpPr txBox="1"/>
          <p:nvPr/>
        </p:nvSpPr>
        <p:spPr>
          <a:xfrm>
            <a:off x="2786745" y="243204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68E72C54-276A-4C25-ABF2-10C548FEAD5A}"/>
              </a:ext>
            </a:extLst>
          </p:cNvPr>
          <p:cNvSpPr txBox="1"/>
          <p:nvPr/>
        </p:nvSpPr>
        <p:spPr>
          <a:xfrm>
            <a:off x="2994449" y="244042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7BF95D40-77FA-4D25-88DD-D6F017DB452A}"/>
              </a:ext>
            </a:extLst>
          </p:cNvPr>
          <p:cNvSpPr txBox="1"/>
          <p:nvPr/>
        </p:nvSpPr>
        <p:spPr>
          <a:xfrm>
            <a:off x="2749431" y="243623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A10195CA-1BE8-484E-8E7E-80570E1A8DA6}"/>
              </a:ext>
            </a:extLst>
          </p:cNvPr>
          <p:cNvSpPr txBox="1"/>
          <p:nvPr/>
        </p:nvSpPr>
        <p:spPr>
          <a:xfrm>
            <a:off x="2921637" y="240955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cxnSp>
        <p:nvCxnSpPr>
          <p:cNvPr id="56" name="弧形接點 18">
            <a:extLst>
              <a:ext uri="{FF2B5EF4-FFF2-40B4-BE49-F238E27FC236}">
                <a16:creationId xmlns="" xmlns:a16="http://schemas.microsoft.com/office/drawing/2014/main" id="{2DC0B23D-9007-4C9D-9B07-88FC3752243F}"/>
              </a:ext>
            </a:extLst>
          </p:cNvPr>
          <p:cNvCxnSpPr>
            <a:cxnSpLocks/>
          </p:cNvCxnSpPr>
          <p:nvPr/>
        </p:nvCxnSpPr>
        <p:spPr>
          <a:xfrm rot="5400000">
            <a:off x="2949359" y="2308324"/>
            <a:ext cx="300332" cy="2183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弧形接點 20">
            <a:extLst>
              <a:ext uri="{FF2B5EF4-FFF2-40B4-BE49-F238E27FC236}">
                <a16:creationId xmlns="" xmlns:a16="http://schemas.microsoft.com/office/drawing/2014/main" id="{A7392415-4830-4465-91FA-679989B56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6838" y="2338197"/>
            <a:ext cx="325155" cy="1834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477A95A4-8F1C-4C64-8EF0-6C83C30C08E9}"/>
              </a:ext>
            </a:extLst>
          </p:cNvPr>
          <p:cNvSpPr/>
          <p:nvPr/>
        </p:nvSpPr>
        <p:spPr>
          <a:xfrm>
            <a:off x="4400110" y="2056834"/>
            <a:ext cx="207350" cy="230830"/>
          </a:xfrm>
          <a:prstGeom prst="rect">
            <a:avLst/>
          </a:prstGeom>
        </p:spPr>
        <p:txBody>
          <a:bodyPr wrap="none" lIns="68541" tIns="34289" rIns="68541" bIns="34289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 Light"/>
                <a:ea typeface="微软雅黑 Light"/>
              </a:rPr>
              <a:t>1</a:t>
            </a:r>
            <a:endParaRPr lang="zh-TW" altLang="en-US" sz="1050" dirty="0">
              <a:solidFill>
                <a:prstClr val="black"/>
              </a:solidFill>
              <a:latin typeface="Calibri Light"/>
              <a:ea typeface="微软雅黑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id="{FFF1B31E-C738-4270-AACF-B143F7C914A6}"/>
                  </a:ext>
                </a:extLst>
              </p:cNvPr>
              <p:cNvSpPr/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defTabSz="68534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−1</m:t>
                      </m:r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FF1B31E-C738-4270-AACF-B143F7C91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F728A919-D027-4E1B-91E9-FFB95062D88C}"/>
                  </a:ext>
                </a:extLst>
              </p:cNvPr>
              <p:cNvSpPr/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defTabSz="68534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105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28A919-D027-4E1B-91E9-FFB95062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三角形 1">
            <a:extLst>
              <a:ext uri="{FF2B5EF4-FFF2-40B4-BE49-F238E27FC236}">
                <a16:creationId xmlns="" xmlns:a16="http://schemas.microsoft.com/office/drawing/2014/main" id="{B97C43ED-AAF6-473F-BEB3-0378BC427FA0}"/>
              </a:ext>
            </a:extLst>
          </p:cNvPr>
          <p:cNvSpPr/>
          <p:nvPr/>
        </p:nvSpPr>
        <p:spPr>
          <a:xfrm>
            <a:off x="3505469" y="2585602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105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62" name="弧形接點 20">
            <a:extLst>
              <a:ext uri="{FF2B5EF4-FFF2-40B4-BE49-F238E27FC236}">
                <a16:creationId xmlns="" xmlns:a16="http://schemas.microsoft.com/office/drawing/2014/main" id="{BE992C33-F5B6-47EE-9379-F24A9544C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15834" y="2903628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="" xmlns:a16="http://schemas.microsoft.com/office/drawing/2014/main" id="{25FEB52C-FF07-4338-B621-AFD803A1C9AF}"/>
              </a:ext>
            </a:extLst>
          </p:cNvPr>
          <p:cNvSpPr txBox="1"/>
          <p:nvPr/>
        </p:nvSpPr>
        <p:spPr>
          <a:xfrm>
            <a:off x="3418463" y="3150415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Undecided</a:t>
            </a:r>
            <a:endParaRPr kumimoji="1"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="" xmlns:a16="http://schemas.microsoft.com/office/drawing/2014/main" id="{4B0F5C07-CFD4-4D22-A2A4-B06503DFDEAF}"/>
              </a:ext>
            </a:extLst>
          </p:cNvPr>
          <p:cNvCxnSpPr/>
          <p:nvPr/>
        </p:nvCxnSpPr>
        <p:spPr>
          <a:xfrm>
            <a:off x="3398601" y="256390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="" xmlns:a16="http://schemas.microsoft.com/office/drawing/2014/main" id="{ADE6C24D-3090-40BE-9005-3A9F8554747E}"/>
              </a:ext>
            </a:extLst>
          </p:cNvPr>
          <p:cNvCxnSpPr/>
          <p:nvPr/>
        </p:nvCxnSpPr>
        <p:spPr>
          <a:xfrm>
            <a:off x="4230535" y="255714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1">
            <a:extLst>
              <a:ext uri="{FF2B5EF4-FFF2-40B4-BE49-F238E27FC236}">
                <a16:creationId xmlns="" xmlns:a16="http://schemas.microsoft.com/office/drawing/2014/main" id="{2C90AB7B-1F27-491A-96E8-7D91C71239DA}"/>
              </a:ext>
            </a:extLst>
          </p:cNvPr>
          <p:cNvSpPr/>
          <p:nvPr/>
        </p:nvSpPr>
        <p:spPr>
          <a:xfrm>
            <a:off x="3949558" y="2570313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105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67" name="弧形接點 20">
            <a:extLst>
              <a:ext uri="{FF2B5EF4-FFF2-40B4-BE49-F238E27FC236}">
                <a16:creationId xmlns="" xmlns:a16="http://schemas.microsoft.com/office/drawing/2014/main" id="{6DFD01C8-2C93-4ACD-9EC7-0E73F27C1E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5364" y="2927818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5">
            <a:extLst>
              <a:ext uri="{FF2B5EF4-FFF2-40B4-BE49-F238E27FC236}">
                <a16:creationId xmlns="" xmlns:a16="http://schemas.microsoft.com/office/drawing/2014/main" id="{C73394BC-4E65-4959-84D0-D8B1DDB97D33}"/>
              </a:ext>
            </a:extLst>
          </p:cNvPr>
          <p:cNvCxnSpPr/>
          <p:nvPr/>
        </p:nvCxnSpPr>
        <p:spPr>
          <a:xfrm>
            <a:off x="2498338" y="4225739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8B527C06-A03C-48FB-A641-5F04F1E5D3F2}"/>
              </a:ext>
            </a:extLst>
          </p:cNvPr>
          <p:cNvSpPr txBox="1"/>
          <p:nvPr/>
        </p:nvSpPr>
        <p:spPr>
          <a:xfrm>
            <a:off x="5062872" y="39461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="" xmlns:a16="http://schemas.microsoft.com/office/drawing/2014/main" id="{B30B41B4-6A76-4748-A7B4-6FE37714BA56}"/>
              </a:ext>
            </a:extLst>
          </p:cNvPr>
          <p:cNvSpPr txBox="1"/>
          <p:nvPr/>
        </p:nvSpPr>
        <p:spPr>
          <a:xfrm>
            <a:off x="4517442" y="395867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="" xmlns:a16="http://schemas.microsoft.com/office/drawing/2014/main" id="{F529B99F-96F7-4A8C-8A99-8C500D7E05F4}"/>
              </a:ext>
            </a:extLst>
          </p:cNvPr>
          <p:cNvSpPr txBox="1"/>
          <p:nvPr/>
        </p:nvSpPr>
        <p:spPr>
          <a:xfrm>
            <a:off x="4639972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="" xmlns:a16="http://schemas.microsoft.com/office/drawing/2014/main" id="{575F9949-67A0-49E5-A6BD-88B638F8FF77}"/>
              </a:ext>
            </a:extLst>
          </p:cNvPr>
          <p:cNvSpPr txBox="1"/>
          <p:nvPr/>
        </p:nvSpPr>
        <p:spPr>
          <a:xfrm>
            <a:off x="4857021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00B0F0"/>
                </a:solidFill>
                <a:latin typeface="Calibri Light"/>
                <a:ea typeface="微软雅黑 Light"/>
              </a:rPr>
              <a:t>x</a:t>
            </a:r>
            <a:endParaRPr lang="zh-TW" altLang="en-US" sz="2775" dirty="0">
              <a:solidFill>
                <a:srgbClr val="00B0F0"/>
              </a:solidFill>
              <a:latin typeface="Calibri Light"/>
              <a:ea typeface="微软雅黑 Light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="" xmlns:a16="http://schemas.microsoft.com/office/drawing/2014/main" id="{BE97D2BD-E350-498A-B421-FBBDF8458A46}"/>
              </a:ext>
            </a:extLst>
          </p:cNvPr>
          <p:cNvSpPr txBox="1"/>
          <p:nvPr/>
        </p:nvSpPr>
        <p:spPr>
          <a:xfrm>
            <a:off x="2722936" y="395029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="" xmlns:a16="http://schemas.microsoft.com/office/drawing/2014/main" id="{0A2E5D8F-E05C-4AA2-9C99-9D097D8C4823}"/>
              </a:ext>
            </a:extLst>
          </p:cNvPr>
          <p:cNvSpPr txBox="1"/>
          <p:nvPr/>
        </p:nvSpPr>
        <p:spPr>
          <a:xfrm>
            <a:off x="3254091" y="395867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="" xmlns:a16="http://schemas.microsoft.com/office/drawing/2014/main" id="{801C1854-3A96-4FCD-B5ED-356F24662E29}"/>
              </a:ext>
            </a:extLst>
          </p:cNvPr>
          <p:cNvSpPr txBox="1"/>
          <p:nvPr/>
        </p:nvSpPr>
        <p:spPr>
          <a:xfrm>
            <a:off x="3009073" y="395448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="" xmlns:a16="http://schemas.microsoft.com/office/drawing/2014/main" id="{ECF2A40F-46D5-45E8-8C04-869FEF236118}"/>
              </a:ext>
            </a:extLst>
          </p:cNvPr>
          <p:cNvSpPr txBox="1"/>
          <p:nvPr/>
        </p:nvSpPr>
        <p:spPr>
          <a:xfrm>
            <a:off x="2479398" y="394610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775" dirty="0">
                <a:solidFill>
                  <a:srgbClr val="FF0000"/>
                </a:solidFill>
                <a:latin typeface="Calibri Light"/>
                <a:ea typeface="微软雅黑 Light"/>
              </a:rPr>
              <a:t>o</a:t>
            </a:r>
            <a:endParaRPr lang="zh-TW" altLang="en-US" sz="2775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cxnSp>
        <p:nvCxnSpPr>
          <p:cNvPr id="77" name="弧形接點 18">
            <a:extLst>
              <a:ext uri="{FF2B5EF4-FFF2-40B4-BE49-F238E27FC236}">
                <a16:creationId xmlns="" xmlns:a16="http://schemas.microsoft.com/office/drawing/2014/main" id="{32FAB248-B9DC-4FF6-A9B3-F24DDCB025A9}"/>
              </a:ext>
            </a:extLst>
          </p:cNvPr>
          <p:cNvCxnSpPr/>
          <p:nvPr/>
        </p:nvCxnSpPr>
        <p:spPr>
          <a:xfrm rot="16200000" flipH="1">
            <a:off x="3441938" y="3812019"/>
            <a:ext cx="249918" cy="19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弧形接點 20">
            <a:extLst>
              <a:ext uri="{FF2B5EF4-FFF2-40B4-BE49-F238E27FC236}">
                <a16:creationId xmlns="" xmlns:a16="http://schemas.microsoft.com/office/drawing/2014/main" id="{5ABCB41A-A113-4E22-9671-A1AE16C85383}"/>
              </a:ext>
            </a:extLst>
          </p:cNvPr>
          <p:cNvCxnSpPr/>
          <p:nvPr/>
        </p:nvCxnSpPr>
        <p:spPr>
          <a:xfrm rot="5400000">
            <a:off x="4470319" y="3809072"/>
            <a:ext cx="280486" cy="23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7552338E-9C8C-458D-A1FF-4036EA494159}"/>
                  </a:ext>
                </a:extLst>
              </p:cNvPr>
              <p:cNvSpPr/>
              <p:nvPr/>
            </p:nvSpPr>
            <p:spPr>
              <a:xfrm>
                <a:off x="4659752" y="3575088"/>
                <a:ext cx="246592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defTabSz="68534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𝑣</m:t>
                      </m:r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52" y="3575088"/>
                <a:ext cx="246592" cy="23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46CE7A41-DE71-4B41-8AA0-86988BF198ED}"/>
                  </a:ext>
                </a:extLst>
              </p:cNvPr>
              <p:cNvSpPr/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defTabSz="68534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𝑣</m:t>
                      </m:r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="" xmlns:a16="http://schemas.microsoft.com/office/drawing/2014/main" id="{C93F8CEE-E1BE-48FF-AD23-E9486464893B}"/>
                  </a:ext>
                </a:extLst>
              </p:cNvPr>
              <p:cNvSpPr/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defTabSz="68534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105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93F8CEE-E1BE-48FF-AD23-E9486464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三角形 1">
            <a:extLst>
              <a:ext uri="{FF2B5EF4-FFF2-40B4-BE49-F238E27FC236}">
                <a16:creationId xmlns="" xmlns:a16="http://schemas.microsoft.com/office/drawing/2014/main" id="{7190CA80-0947-4AFB-9DAD-5116998AE402}"/>
              </a:ext>
            </a:extLst>
          </p:cNvPr>
          <p:cNvSpPr/>
          <p:nvPr/>
        </p:nvSpPr>
        <p:spPr>
          <a:xfrm>
            <a:off x="3765111" y="4103856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105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83" name="弧形接點 20">
            <a:extLst>
              <a:ext uri="{FF2B5EF4-FFF2-40B4-BE49-F238E27FC236}">
                <a16:creationId xmlns="" xmlns:a16="http://schemas.microsoft.com/office/drawing/2014/main" id="{259914AA-FA75-46EB-B41D-677DC7F81B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75476" y="4421882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=""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3678105" y="4668669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defTabSz="68534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Undecided</a:t>
            </a:r>
            <a:endParaRPr kumimoji="1"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5" name="直線接點 84">
            <a:extLst>
              <a:ext uri="{FF2B5EF4-FFF2-40B4-BE49-F238E27FC236}">
                <a16:creationId xmlns="" xmlns:a16="http://schemas.microsoft.com/office/drawing/2014/main" id="{8DD7B174-0EB7-4020-AE2C-C5AFA19EC282}"/>
              </a:ext>
            </a:extLst>
          </p:cNvPr>
          <p:cNvCxnSpPr/>
          <p:nvPr/>
        </p:nvCxnSpPr>
        <p:spPr>
          <a:xfrm>
            <a:off x="3658243" y="408215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="" xmlns:a16="http://schemas.microsoft.com/office/drawing/2014/main" id="{2F67AD1A-70A1-401B-B687-6945337D3FC6}"/>
              </a:ext>
            </a:extLst>
          </p:cNvPr>
          <p:cNvCxnSpPr/>
          <p:nvPr/>
        </p:nvCxnSpPr>
        <p:spPr>
          <a:xfrm>
            <a:off x="4490177" y="407539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三角形 1">
            <a:extLst>
              <a:ext uri="{FF2B5EF4-FFF2-40B4-BE49-F238E27FC236}">
                <a16:creationId xmlns="" xmlns:a16="http://schemas.microsoft.com/office/drawing/2014/main" id="{D3A3FC0C-2BA8-4F90-AE8B-44F5A4E483B5}"/>
              </a:ext>
            </a:extLst>
          </p:cNvPr>
          <p:cNvSpPr/>
          <p:nvPr/>
        </p:nvSpPr>
        <p:spPr>
          <a:xfrm>
            <a:off x="4209200" y="4088567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105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88" name="弧形接點 20">
            <a:extLst>
              <a:ext uri="{FF2B5EF4-FFF2-40B4-BE49-F238E27FC236}">
                <a16:creationId xmlns="" xmlns:a16="http://schemas.microsoft.com/office/drawing/2014/main" id="{E899949D-5648-432E-B47E-3E312BC542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5006" y="4446072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圖說文字 7">
                <a:extLst>
                  <a:ext uri="{FF2B5EF4-FFF2-40B4-BE49-F238E27FC236}">
                    <a16:creationId xmlns="" xmlns:a16="http://schemas.microsoft.com/office/drawing/2014/main" id="{20A92B65-4A00-4840-AE16-1552F89FDEA0}"/>
                  </a:ext>
                </a:extLst>
              </p:cNvPr>
              <p:cNvSpPr/>
              <p:nvPr/>
            </p:nvSpPr>
            <p:spPr>
              <a:xfrm>
                <a:off x="5900658" y="3528903"/>
                <a:ext cx="2731769" cy="100413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goal type II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(also inferencing goal</a:t>
                </a:r>
                <a:r>
                  <a:rPr lang="en-US" altLang="zh-TW" sz="1600" dirty="0" smtClean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</a:t>
                </a:r>
                <a:endParaRPr lang="en-US" altLang="zh-TW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  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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 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A92B65-4A00-4840-AE16-1552F89F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58" y="3528903"/>
                <a:ext cx="2731769" cy="100413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 rotWithShape="1">
                <a:blip r:embed="rId7"/>
                <a:stretch>
                  <a:fillRect t="-1183" b="-4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群組 90">
            <a:extLst>
              <a:ext uri="{FF2B5EF4-FFF2-40B4-BE49-F238E27FC236}">
                <a16:creationId xmlns="" xmlns:a16="http://schemas.microsoft.com/office/drawing/2014/main" id="{6EAF93E0-325E-4ECC-8C85-F2E09ED4A3DE}"/>
              </a:ext>
            </a:extLst>
          </p:cNvPr>
          <p:cNvGrpSpPr/>
          <p:nvPr/>
        </p:nvGrpSpPr>
        <p:grpSpPr>
          <a:xfrm>
            <a:off x="2471610" y="5100812"/>
            <a:ext cx="3474381" cy="1182631"/>
            <a:chOff x="1193369" y="3465054"/>
            <a:chExt cx="3474381" cy="1182631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="" xmlns:a16="http://schemas.microsoft.com/office/drawing/2014/main" id="{35BE08A9-E8F4-4C7A-951D-9C667F6F14A4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="" xmlns:a16="http://schemas.microsoft.com/office/drawing/2014/main" id="{A5AEFE6A-84C3-4457-8F45-5B418E36D610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="" xmlns:a16="http://schemas.microsoft.com/office/drawing/2014/main" id="{0688C7D6-D115-4615-9C60-F6CB53DBB539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="" xmlns:a16="http://schemas.microsoft.com/office/drawing/2014/main" id="{E87B21C5-7953-4904-A3B8-A46144F82D42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="" xmlns:a16="http://schemas.microsoft.com/office/drawing/2014/main" id="{B40B0341-33FE-446B-B1D2-19833B153201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="" xmlns:a16="http://schemas.microsoft.com/office/drawing/2014/main" id="{55B92F98-66CD-45CC-9CA3-85FD1D546A65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="" xmlns:a16="http://schemas.microsoft.com/office/drawing/2014/main" id="{67D4BB16-D013-4113-823B-03D797137298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="" xmlns:a16="http://schemas.microsoft.com/office/drawing/2014/main" id="{6DB9D560-1875-4F7F-A7FE-7BD63572EA82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="" xmlns:a16="http://schemas.microsoft.com/office/drawing/2014/main" id="{1635DD29-7FBD-4E90-9A16-C1473219ACCE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="" xmlns:a16="http://schemas.microsoft.com/office/drawing/2014/main" id="{7CE69C8D-CC2D-457D-96AC-DEA7B0AC2E85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="" xmlns:a16="http://schemas.microsoft.com/office/drawing/2014/main" id="{95F0B788-89B3-4BC2-927E-04D22AA1AF1C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="" xmlns:a16="http://schemas.microsoft.com/office/drawing/2014/main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BD5FA7A-CA94-4845-8B4E-13BDF491F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="" xmlns:a16="http://schemas.microsoft.com/office/drawing/2014/main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622014D-4DFD-5E4C-B1CE-8820E224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="" xmlns:a16="http://schemas.microsoft.com/office/drawing/2014/main" id="{F88A0DD2-C685-4907-89F5-83CAFB1E5A24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703974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05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0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050" b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sz="10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zh-TW" altLang="en-US" sz="105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703974" cy="2539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圖說文字 7">
            <a:extLst>
              <a:ext uri="{FF2B5EF4-FFF2-40B4-BE49-F238E27FC236}">
                <a16:creationId xmlns="" xmlns:a16="http://schemas.microsoft.com/office/drawing/2014/main" id="{92BA92F9-ED9A-4080-91FA-65CA012ED082}"/>
              </a:ext>
            </a:extLst>
          </p:cNvPr>
          <p:cNvSpPr/>
          <p:nvPr/>
        </p:nvSpPr>
        <p:spPr>
          <a:xfrm>
            <a:off x="5900656" y="5298500"/>
            <a:ext cx="3063831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goal type III:</a:t>
            </a:r>
            <a:r>
              <a:rPr lang="zh-TW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07" name="矩形圖說文字 7">
            <a:extLst>
              <a:ext uri="{FF2B5EF4-FFF2-40B4-BE49-F238E27FC236}">
                <a16:creationId xmlns="" xmlns:a16="http://schemas.microsoft.com/office/drawing/2014/main" id="{DEA54713-97EE-4B9F-8645-C3555E8F49D1}"/>
              </a:ext>
            </a:extLst>
          </p:cNvPr>
          <p:cNvSpPr/>
          <p:nvPr/>
        </p:nvSpPr>
        <p:spPr>
          <a:xfrm>
            <a:off x="125894" y="3836485"/>
            <a:ext cx="2108486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classification inferencing module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=""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02577" y="1326975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>
              <a:defRPr/>
            </a:pPr>
            <a:r>
              <a:rPr lang="en-US" altLang="zh-TW" dirty="0">
                <a:solidFill>
                  <a:srgbClr val="FF0000"/>
                </a:solidFill>
                <a:latin typeface="Calibri Light"/>
                <a:ea typeface="微软雅黑 Light"/>
              </a:rPr>
              <a:t>classification problems</a:t>
            </a:r>
            <a:endParaRPr lang="zh-TW" altLang="en-US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p:sp>
        <p:nvSpPr>
          <p:cNvPr id="109" name="投影片編號版面配置區 1">
            <a:extLst>
              <a:ext uri="{FF2B5EF4-FFF2-40B4-BE49-F238E27FC236}">
                <a16:creationId xmlns=""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圖說文字 7">
                <a:extLst>
                  <a:ext uri="{FF2B5EF4-FFF2-40B4-BE49-F238E27FC236}">
                    <a16:creationId xmlns="" xmlns:a16="http://schemas.microsoft.com/office/drawing/2014/main" id="{60226CEE-DE0D-4438-ACD1-69A0FFA0EE6A}"/>
                  </a:ext>
                </a:extLst>
              </p:cNvPr>
              <p:cNvSpPr/>
              <p:nvPr/>
            </p:nvSpPr>
            <p:spPr>
              <a:xfrm>
                <a:off x="5920065" y="1837911"/>
                <a:ext cx="273177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goal type I: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-1|  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;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+1|  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endParaRPr lang="zh-TW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2" name="矩形圖說文字 7">
                <a:extLst>
                  <a:ext uri="{FF2B5EF4-FFF2-40B4-BE49-F238E27FC236}">
                    <a16:creationId xmlns:a16="http://schemas.microsoft.com/office/drawing/2014/main" id="{60226CEE-DE0D-4438-ACD1-69A0FFA0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65" y="1837911"/>
                <a:ext cx="273177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>
                <a:blip r:embed="rId13"/>
                <a:stretch>
                  <a:fillRect t="-1439" b="-86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=""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54395" y="1673222"/>
                <a:ext cx="2587188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400" dirty="0" smtClean="0">
                    <a:solidFill>
                      <a:srgbClr val="00B0F0"/>
                    </a:solidFill>
                    <a:latin typeface="Arial" charset="0"/>
                    <a:ea typeface="宋体" pitchFamily="2" charset="-122"/>
                  </a:rPr>
                  <a:t>x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:</a:t>
                </a:r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6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" y="1673222"/>
                <a:ext cx="2587188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=""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27613" y="2064370"/>
                <a:ext cx="2470725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4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o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:</a:t>
                </a:r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6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" y="2064370"/>
                <a:ext cx="2470725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3951" t="-9333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0" y="1315450"/>
                <a:ext cx="5796136" cy="400073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y</a:t>
                </a:r>
                <a:r>
                  <a:rPr lang="en-US" altLang="zh-TW" i="1" kern="1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c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); </a:t>
                </a:r>
                <a:r>
                  <a:rPr lang="en-US" altLang="zh-TW" i="1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y</a:t>
                </a:r>
                <a:r>
                  <a:rPr lang="en-US" altLang="zh-TW" i="1" kern="1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c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 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Symbol" panose="05050102010706020507" pitchFamily="18" charset="2"/>
                  </a:rPr>
                  <a:t>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 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Symbol" panose="05050102010706020507" pitchFamily="18" charset="2"/>
                  </a:rPr>
                  <a:t></a:t>
                </a:r>
                <a:r>
                  <a:rPr lang="en-US" altLang="zh-TW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 </a:t>
                </a:r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5450"/>
                <a:ext cx="5796136" cy="400073"/>
              </a:xfrm>
              <a:prstGeom prst="rect">
                <a:avLst/>
              </a:prstGeom>
              <a:blipFill rotWithShape="1">
                <a:blip r:embed="rId16"/>
                <a:stretch>
                  <a:fillRect l="-421" t="-6154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=""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179512" y="5382544"/>
                <a:ext cx="1744391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sz="1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TW" altLang="el-GR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TW" altLang="en-US" sz="14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82544"/>
                <a:ext cx="1744391" cy="710194"/>
              </a:xfrm>
              <a:prstGeom prst="rect">
                <a:avLst/>
              </a:prstGeom>
              <a:blipFill rotWithShape="1">
                <a:blip r:embed="rId17"/>
                <a:stretch>
                  <a:fillRect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字方塊 116">
            <a:extLst>
              <a:ext uri="{FF2B5EF4-FFF2-40B4-BE49-F238E27FC236}">
                <a16:creationId xmlns="" xmlns:a16="http://schemas.microsoft.com/office/drawing/2014/main" id="{7936CEAA-67F1-4E7A-B542-295B468A8066}"/>
              </a:ext>
            </a:extLst>
          </p:cNvPr>
          <p:cNvSpPr txBox="1"/>
          <p:nvPr/>
        </p:nvSpPr>
        <p:spPr>
          <a:xfrm>
            <a:off x="5701774" y="4668669"/>
            <a:ext cx="3168351" cy="253914"/>
          </a:xfrm>
          <a:prstGeom prst="rect">
            <a:avLst/>
          </a:prstGeom>
          <a:solidFill>
            <a:schemeClr val="bg1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>
              <a:defRPr/>
            </a:pPr>
            <a:r>
              <a:rPr lang="en-US" altLang="zh-TW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</a:t>
            </a:r>
            <a:r>
              <a:rPr lang="zh-TW" altLang="en-US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Is</a:t>
            </a:r>
            <a:r>
              <a:rPr lang="zh-TW" altLang="en-US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a</a:t>
            </a:r>
            <a:r>
              <a:rPr lang="zh-TW" altLang="en-US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hyper-parameter</a:t>
            </a:r>
            <a:r>
              <a:rPr lang="zh-TW" altLang="en-US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regarding the </a:t>
            </a:r>
            <a:r>
              <a:rPr lang="en-US" altLang="zh-TW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inferencing!</a:t>
            </a:r>
            <a:endParaRPr lang="zh-TW" altLang="en-US" sz="1200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字方塊 107">
                <a:extLst>
                  <a:ext uri="{FF2B5EF4-FFF2-40B4-BE49-F238E27FC236}">
                    <a16:creationId xmlns="" xmlns:a16="http://schemas.microsoft.com/office/drawing/2014/main" id="{2EF65AB6-A64F-46B7-A3E5-3E2AF4C52FC6}"/>
                  </a:ext>
                </a:extLst>
              </p:cNvPr>
              <p:cNvSpPr txBox="1"/>
              <p:nvPr/>
            </p:nvSpPr>
            <p:spPr>
              <a:xfrm>
                <a:off x="6196188" y="2739356"/>
                <a:ext cx="1663671" cy="315469"/>
              </a:xfrm>
              <a:prstGeom prst="rect">
                <a:avLst/>
              </a:prstGeom>
              <a:solidFill>
                <a:srgbClr val="F48D86"/>
              </a:solidFill>
            </p:spPr>
            <p:txBody>
              <a:bodyPr wrap="square" lIns="68552" tIns="34289" rIns="68552" bIns="34289" rtlCol="0">
                <a:spAutoFit/>
              </a:bodyPr>
              <a:lstStyle/>
              <a:p>
                <a:pPr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600" i="1" dirty="0" err="1">
                    <a:solidFill>
                      <a:prstClr val="black"/>
                    </a:solidFill>
                  </a:rPr>
                  <a:t>e</a:t>
                </a:r>
                <a:r>
                  <a:rPr lang="en-US" altLang="zh-TW" sz="1600" i="1" baseline="300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6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6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i="1" dirty="0" smtClean="0">
                    <a:solidFill>
                      <a:prstClr val="black"/>
                    </a:solidFill>
                  </a:rPr>
                  <a:t>c</a:t>
                </a:r>
                <a:r>
                  <a:rPr lang="zh-TW" altLang="en-US" sz="1600" i="1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14:m>
                  <m:oMath xmlns:m="http://schemas.openxmlformats.org/officeDocument/2006/math"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ymbol"/>
                </a:endParaRPr>
              </a:p>
            </p:txBody>
          </p:sp>
        </mc:Choice>
        <mc:Fallback>
          <p:sp>
            <p:nvSpPr>
              <p:cNvPr id="108" name="文字方塊 10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EF65AB6-A64F-46B7-A3E5-3E2AF4C5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188" y="2739356"/>
                <a:ext cx="1663671" cy="315469"/>
              </a:xfrm>
              <a:prstGeom prst="rect">
                <a:avLst/>
              </a:prstGeom>
              <a:blipFill rotWithShape="1">
                <a:blip r:embed="rId18"/>
                <a:stretch>
                  <a:fillRect l="-3297" t="-11538" b="-28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文字方塊 109">
            <a:extLst>
              <a:ext uri="{FF2B5EF4-FFF2-40B4-BE49-F238E27FC236}">
                <a16:creationId xmlns="" xmlns:a16="http://schemas.microsoft.com/office/drawing/2014/main" id="{7936CEAA-67F1-4E7A-B542-295B468A8066}"/>
              </a:ext>
            </a:extLst>
          </p:cNvPr>
          <p:cNvSpPr txBox="1"/>
          <p:nvPr/>
        </p:nvSpPr>
        <p:spPr>
          <a:xfrm>
            <a:off x="5808663" y="3138147"/>
            <a:ext cx="3168351" cy="253914"/>
          </a:xfrm>
          <a:prstGeom prst="rect">
            <a:avLst/>
          </a:prstGeom>
          <a:solidFill>
            <a:schemeClr val="bg1"/>
          </a:solidFill>
        </p:spPr>
        <p:txBody>
          <a:bodyPr wrap="square" lIns="68568" tIns="34289" rIns="68568" bIns="34289" rtlCol="0">
            <a:spAutoFit/>
          </a:bodyPr>
          <a:lstStyle/>
          <a:p>
            <a:pPr defTabSz="685783">
              <a:defRPr/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</a:t>
            </a:r>
            <a:r>
              <a:rPr lang="zh-TW" altLang="en-US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Is</a:t>
            </a:r>
            <a:r>
              <a:rPr lang="zh-TW" altLang="en-US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a</a:t>
            </a:r>
            <a:r>
              <a:rPr lang="zh-TW" altLang="en-US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hyper-parameter</a:t>
            </a:r>
            <a:r>
              <a:rPr lang="zh-TW" altLang="en-US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regarding the </a:t>
            </a:r>
            <a:r>
              <a:rPr lang="en-US" altLang="zh-TW" sz="1200" dirty="0" smtClean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learning</a:t>
            </a:r>
            <a:r>
              <a:rPr lang="en-US" altLang="zh-TW" sz="12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!</a:t>
            </a:r>
            <a:endParaRPr lang="zh-TW" altLang="en-US" sz="1200" dirty="0">
              <a:solidFill>
                <a:srgbClr val="FF0000"/>
              </a:solidFill>
              <a:latin typeface="Calibri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03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="" xmlns:a16="http://schemas.microsoft.com/office/drawing/2014/main" id="{BDE7FC1E-FFAD-C344-8159-8CE16349403B}"/>
              </a:ext>
            </a:extLst>
          </p:cNvPr>
          <p:cNvGrpSpPr/>
          <p:nvPr/>
        </p:nvGrpSpPr>
        <p:grpSpPr>
          <a:xfrm>
            <a:off x="600971" y="4646360"/>
            <a:ext cx="3847368" cy="1298047"/>
            <a:chOff x="1193369" y="3465054"/>
            <a:chExt cx="3847368" cy="1298047"/>
          </a:xfrm>
        </p:grpSpPr>
        <p:cxnSp>
          <p:nvCxnSpPr>
            <p:cNvPr id="22" name="直線單箭頭接點 5">
              <a:extLst>
                <a:ext uri="{FF2B5EF4-FFF2-40B4-BE49-F238E27FC236}">
                  <a16:creationId xmlns="" xmlns:a16="http://schemas.microsoft.com/office/drawing/2014/main" id="{E023EF2F-925F-9149-A3D1-89FE3C2C38F0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="" xmlns:a16="http://schemas.microsoft.com/office/drawing/2014/main" id="{45A9DE36-18FB-E443-AC00-91C65E3B32A6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="" xmlns:a16="http://schemas.microsoft.com/office/drawing/2014/main" id="{307F44EB-E9F9-6B42-9EA8-578BB45E548A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="" xmlns:a16="http://schemas.microsoft.com/office/drawing/2014/main" id="{E5E4C51E-6F40-4E49-8C26-D6DF6A3FD8E9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="" xmlns:a16="http://schemas.microsoft.com/office/drawing/2014/main" id="{0AB3FAD7-1976-2B4E-A43C-F6880EB1510F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="" xmlns:a16="http://schemas.microsoft.com/office/drawing/2014/main" id="{AF245D2F-ABB5-0049-A67C-02B0EA09C0FF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="" xmlns:a16="http://schemas.microsoft.com/office/drawing/2014/main" id="{53EAAA43-632D-844F-A0C3-C00AFD174C2A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="" xmlns:a16="http://schemas.microsoft.com/office/drawing/2014/main" id="{2C342AE5-26A6-CB41-8ACC-C48B4EABD26C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="" xmlns:a16="http://schemas.microsoft.com/office/drawing/2014/main" id="{1063B11F-EDF5-9A47-BE48-B68C8FBE848D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" name="弧形接點 18">
              <a:extLst>
                <a:ext uri="{FF2B5EF4-FFF2-40B4-BE49-F238E27FC236}">
                  <a16:creationId xmlns="" xmlns:a16="http://schemas.microsoft.com/office/drawing/2014/main" id="{1E9F25A8-8039-9046-A525-847C5C96B62E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弧形接點 20">
              <a:extLst>
                <a:ext uri="{FF2B5EF4-FFF2-40B4-BE49-F238E27FC236}">
                  <a16:creationId xmlns="" xmlns:a16="http://schemas.microsoft.com/office/drawing/2014/main" id="{F5FD18D7-A4ED-7643-BC3B-DEB308F9D326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="" xmlns:a16="http://schemas.microsoft.com/office/drawing/2014/main" id="{DBD5FA7A-CA94-4845-8B4E-13BDF491F2AE}"/>
                    </a:ext>
                  </a:extLst>
                </p:cNvPr>
                <p:cNvSpPr/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BD5FA7A-CA94-4845-8B4E-13BDF491F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="" xmlns:a16="http://schemas.microsoft.com/office/drawing/2014/main" id="{B622014D-4DFD-5E4C-B1CE-8820E224DFDD}"/>
                    </a:ext>
                  </a:extLst>
                </p:cNvPr>
                <p:cNvSpPr/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622014D-4DFD-5E4C-B1CE-8820E224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="" xmlns:a16="http://schemas.microsoft.com/office/drawing/2014/main" id="{87541C8C-5D2F-4B47-A5D5-B8411F1E0CB6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7541C8C-5D2F-4B47-A5D5-B8411F1E0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D3FB51DD-8F1F-304B-B1C0-D41665D055AC}"/>
              </a:ext>
            </a:extLst>
          </p:cNvPr>
          <p:cNvGrpSpPr/>
          <p:nvPr/>
        </p:nvGrpSpPr>
        <p:grpSpPr>
          <a:xfrm>
            <a:off x="4768960" y="3679047"/>
            <a:ext cx="3847368" cy="1290912"/>
            <a:chOff x="1193369" y="3472189"/>
            <a:chExt cx="3847368" cy="1290912"/>
          </a:xfrm>
        </p:grpSpPr>
        <p:cxnSp>
          <p:nvCxnSpPr>
            <p:cNvPr id="41" name="直線單箭頭接點 28">
              <a:extLst>
                <a:ext uri="{FF2B5EF4-FFF2-40B4-BE49-F238E27FC236}">
                  <a16:creationId xmlns="" xmlns:a16="http://schemas.microsoft.com/office/drawing/2014/main" id="{CF7FE6CA-CC89-4544-90BD-0A40FFBC09B1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="" xmlns:a16="http://schemas.microsoft.com/office/drawing/2014/main" id="{C19688E0-9FC2-7241-8273-B683D46DA5C7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="" xmlns:a16="http://schemas.microsoft.com/office/drawing/2014/main" id="{4AFC0301-D794-E34B-B8A1-CC2BEACDE3AA}"/>
                </a:ext>
              </a:extLst>
            </p:cNvPr>
            <p:cNvSpPr txBox="1"/>
            <p:nvPr/>
          </p:nvSpPr>
          <p:spPr>
            <a:xfrm>
              <a:off x="2111516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="" xmlns:a16="http://schemas.microsoft.com/office/drawing/2014/main" id="{CB5F8501-5B51-2C4A-8ED9-A4CDFEABD8BD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="" xmlns:a16="http://schemas.microsoft.com/office/drawing/2014/main" id="{14B37BEC-2DBA-D44C-A5D1-CAC1FC2B2ED4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="" xmlns:a16="http://schemas.microsoft.com/office/drawing/2014/main" id="{731F0250-E55D-1648-8740-6C356B7DBD0E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="" xmlns:a16="http://schemas.microsoft.com/office/drawing/2014/main" id="{5749C3E8-FBF3-DA41-9526-E9E568245287}"/>
                </a:ext>
              </a:extLst>
            </p:cNvPr>
            <p:cNvSpPr txBox="1"/>
            <p:nvPr/>
          </p:nvSpPr>
          <p:spPr>
            <a:xfrm>
              <a:off x="226829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="" xmlns:a16="http://schemas.microsoft.com/office/drawing/2014/main" id="{B53EEF22-8D99-9240-938E-E77189BF16C1}"/>
                </a:ext>
              </a:extLst>
            </p:cNvPr>
            <p:cNvSpPr txBox="1"/>
            <p:nvPr/>
          </p:nvSpPr>
          <p:spPr>
            <a:xfrm>
              <a:off x="2738394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="" xmlns:a16="http://schemas.microsoft.com/office/drawing/2014/main" id="{9C35B589-70A4-BA40-AD76-949FD50C5D6D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0" name="弧形接點 37">
              <a:extLst>
                <a:ext uri="{FF2B5EF4-FFF2-40B4-BE49-F238E27FC236}">
                  <a16:creationId xmlns="" xmlns:a16="http://schemas.microsoft.com/office/drawing/2014/main" id="{AA799CBF-4A37-8540-A594-BE18678DAB86}"/>
                </a:ext>
              </a:extLst>
            </p:cNvPr>
            <p:cNvCxnSpPr/>
            <p:nvPr/>
          </p:nvCxnSpPr>
          <p:spPr>
            <a:xfrm rot="16200000" flipH="1">
              <a:off x="1939127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弧形接點 38">
              <a:extLst>
                <a:ext uri="{FF2B5EF4-FFF2-40B4-BE49-F238E27FC236}">
                  <a16:creationId xmlns="" xmlns:a16="http://schemas.microsoft.com/office/drawing/2014/main" id="{E027E87B-8F7F-CF40-AAF2-3A87084623D7}"/>
                </a:ext>
              </a:extLst>
            </p:cNvPr>
            <p:cNvCxnSpPr/>
            <p:nvPr/>
          </p:nvCxnSpPr>
          <p:spPr>
            <a:xfrm rot="5400000">
              <a:off x="2823018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="" xmlns:a16="http://schemas.microsoft.com/office/drawing/2014/main" id="{889D0BAC-E505-6F48-835A-D8AA1D884D21}"/>
                    </a:ext>
                  </a:extLst>
                </p:cNvPr>
                <p:cNvSpPr/>
                <p:nvPr/>
              </p:nvSpPr>
              <p:spPr>
                <a:xfrm>
                  <a:off x="1881235" y="347807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89D0BAC-E505-6F48-835A-D8AA1D884D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235" y="3478076"/>
                  <a:ext cx="393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="" xmlns:a16="http://schemas.microsoft.com/office/drawing/2014/main" id="{855B4C94-28FC-3144-8819-4286A447C38D}"/>
                    </a:ext>
                  </a:extLst>
                </p:cNvPr>
                <p:cNvSpPr/>
                <p:nvPr/>
              </p:nvSpPr>
              <p:spPr>
                <a:xfrm>
                  <a:off x="2939128" y="3472189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55B4C94-28FC-3144-8819-4286A447C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128" y="3472189"/>
                  <a:ext cx="39523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="" xmlns:a16="http://schemas.microsoft.com/office/drawing/2014/main" id="{629A518F-FFE6-5145-A673-1B58554834EB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29A518F-FFE6-5145-A673-1B5855483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>
            <a:extLst>
              <a:ext uri="{FF2B5EF4-FFF2-40B4-BE49-F238E27FC236}">
                <a16:creationId xmlns="" xmlns:a16="http://schemas.microsoft.com/office/drawing/2014/main" id="{B53CD071-E0B6-DB48-962B-6904DD87EEED}"/>
              </a:ext>
            </a:extLst>
          </p:cNvPr>
          <p:cNvGrpSpPr/>
          <p:nvPr/>
        </p:nvGrpSpPr>
        <p:grpSpPr>
          <a:xfrm>
            <a:off x="4786177" y="4890078"/>
            <a:ext cx="3847368" cy="1238995"/>
            <a:chOff x="1193369" y="3524106"/>
            <a:chExt cx="3847368" cy="1238995"/>
          </a:xfrm>
        </p:grpSpPr>
        <p:cxnSp>
          <p:nvCxnSpPr>
            <p:cNvPr id="56" name="直線單箭頭接點 43">
              <a:extLst>
                <a:ext uri="{FF2B5EF4-FFF2-40B4-BE49-F238E27FC236}">
                  <a16:creationId xmlns="" xmlns:a16="http://schemas.microsoft.com/office/drawing/2014/main" id="{750223BC-E9C5-6346-9E61-18E7708F6F61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="" xmlns:a16="http://schemas.microsoft.com/office/drawing/2014/main" id="{26AE1456-E2C8-8B4F-8919-17A39A172A16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="" xmlns:a16="http://schemas.microsoft.com/office/drawing/2014/main" id="{5A16ACBA-4DED-E347-8F63-A0FA97FD85EB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="" xmlns:a16="http://schemas.microsoft.com/office/drawing/2014/main" id="{D5A4D52F-B52B-254C-9EBA-E6F356BFB053}"/>
                </a:ext>
              </a:extLst>
            </p:cNvPr>
            <p:cNvSpPr txBox="1"/>
            <p:nvPr/>
          </p:nvSpPr>
          <p:spPr>
            <a:xfrm>
              <a:off x="3046710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="" xmlns:a16="http://schemas.microsoft.com/office/drawing/2014/main" id="{F0D4CA6E-C729-0B42-AF6C-DBDA5F182A38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00B0F0"/>
                  </a:solidFill>
                  <a:latin typeface="Arial" charset="0"/>
                  <a:ea typeface="宋体" pitchFamily="2" charset="-122"/>
                </a:rPr>
                <a:t>x</a:t>
              </a:r>
              <a:endParaRPr lang="zh-TW" altLang="en-US" sz="2800" dirty="0">
                <a:solidFill>
                  <a:srgbClr val="00B0F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="" xmlns:a16="http://schemas.microsoft.com/office/drawing/2014/main" id="{718FD69D-35A1-274A-92F7-D66379FC3640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="" xmlns:a16="http://schemas.microsoft.com/office/drawing/2014/main" id="{A81CEEE5-4967-0C45-B8A5-F127A3D97AAD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="" xmlns:a16="http://schemas.microsoft.com/office/drawing/2014/main" id="{0EA1879A-99DE-FC43-B071-7349B0671D8E}"/>
                </a:ext>
              </a:extLst>
            </p:cNvPr>
            <p:cNvSpPr txBox="1"/>
            <p:nvPr/>
          </p:nvSpPr>
          <p:spPr>
            <a:xfrm>
              <a:off x="3248994" y="409867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="" xmlns:a16="http://schemas.microsoft.com/office/drawing/2014/main" id="{7F996D2F-8C9C-2D4E-AF2B-F4BDFA9297E6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800" dirty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o</a:t>
              </a:r>
              <a:endParaRPr lang="zh-TW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65" name="弧形接點 52">
              <a:extLst>
                <a:ext uri="{FF2B5EF4-FFF2-40B4-BE49-F238E27FC236}">
                  <a16:creationId xmlns="" xmlns:a16="http://schemas.microsoft.com/office/drawing/2014/main" id="{341EF06C-98C5-3846-A027-2401F3F3E5DB}"/>
                </a:ext>
              </a:extLst>
            </p:cNvPr>
            <p:cNvCxnSpPr/>
            <p:nvPr/>
          </p:nvCxnSpPr>
          <p:spPr>
            <a:xfrm rot="5400000">
              <a:off x="3314380" y="3978100"/>
              <a:ext cx="421340" cy="1860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弧形接點 53">
              <a:extLst>
                <a:ext uri="{FF2B5EF4-FFF2-40B4-BE49-F238E27FC236}">
                  <a16:creationId xmlns="" xmlns:a16="http://schemas.microsoft.com/office/drawing/2014/main" id="{D1036AB1-BDCE-E744-961E-D4B71EFF7BB8}"/>
                </a:ext>
              </a:extLst>
            </p:cNvPr>
            <p:cNvCxnSpPr/>
            <p:nvPr/>
          </p:nvCxnSpPr>
          <p:spPr>
            <a:xfrm rot="16200000" flipH="1">
              <a:off x="2617376" y="3989699"/>
              <a:ext cx="413592" cy="1550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="" xmlns:a16="http://schemas.microsoft.com/office/drawing/2014/main" id="{C8B25737-31B4-A046-8816-5338753F8D49}"/>
                    </a:ext>
                  </a:extLst>
                </p:cNvPr>
                <p:cNvSpPr/>
                <p:nvPr/>
              </p:nvSpPr>
              <p:spPr>
                <a:xfrm>
                  <a:off x="2527495" y="352410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8B25737-31B4-A046-8816-5338753F8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495" y="3524106"/>
                  <a:ext cx="39363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="" xmlns:a16="http://schemas.microsoft.com/office/drawing/2014/main" id="{13186793-2905-A246-BC5C-18952AD2D352}"/>
                    </a:ext>
                  </a:extLst>
                </p:cNvPr>
                <p:cNvSpPr/>
                <p:nvPr/>
              </p:nvSpPr>
              <p:spPr>
                <a:xfrm>
                  <a:off x="3454135" y="3532731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3186793-2905-A246-BC5C-18952AD2D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135" y="3532731"/>
                  <a:ext cx="39523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="" xmlns:a16="http://schemas.microsoft.com/office/drawing/2014/main" id="{5A52C934-C9C2-8B41-95F3-7B66974668DE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A52C934-C9C2-8B41-95F3-7B66974668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1092200F-AFB5-2748-899A-EB75D3D03447}"/>
              </a:ext>
            </a:extLst>
          </p:cNvPr>
          <p:cNvSpPr/>
          <p:nvPr/>
        </p:nvSpPr>
        <p:spPr>
          <a:xfrm>
            <a:off x="1642615" y="6129073"/>
            <a:ext cx="1089165" cy="3385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91436" tIns="45718" rIns="91436" bIns="4571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</a:t>
            </a:r>
            <a:r>
              <a:rPr lang="en-US" altLang="zh-TW" sz="16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True</a:t>
            </a:r>
            <a:endParaRPr lang="zh-TW" altLang="en-US" sz="16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210E8748-62A9-3640-9BC0-34EB0758B6FD}"/>
              </a:ext>
            </a:extLst>
          </p:cNvPr>
          <p:cNvSpPr/>
          <p:nvPr/>
        </p:nvSpPr>
        <p:spPr>
          <a:xfrm>
            <a:off x="5931668" y="6129073"/>
            <a:ext cx="1164536" cy="3385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91436" tIns="45718" rIns="91436" bIns="4571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</a:t>
            </a:r>
            <a:r>
              <a:rPr lang="en-US" altLang="zh-TW" sz="16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False</a:t>
            </a:r>
            <a:endParaRPr lang="zh-TW" altLang="en-US" sz="16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標題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C218E6C3-D0D3-4C10-B165-2B5652B8767C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9144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is based on the learning goal</a:t>
            </a:r>
            <a:endParaRPr lang="zh-TW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CE26509A-BEE2-4DCF-B141-9ED3E66B85F3}"/>
              </a:ext>
            </a:extLst>
          </p:cNvPr>
          <p:cNvSpPr/>
          <p:nvPr/>
        </p:nvSpPr>
        <p:spPr>
          <a:xfrm>
            <a:off x="120665" y="1988840"/>
            <a:ext cx="8296269" cy="802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Acceptance is applied to not only the SLFN but also each individual training data.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=""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131328" y="3665942"/>
                <a:ext cx="2982163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400" dirty="0">
                    <a:solidFill>
                      <a:srgbClr val="00B0F0"/>
                    </a:solidFill>
                    <a:latin typeface="Arial" charset="0"/>
                    <a:ea typeface="宋体" pitchFamily="2" charset="-122"/>
                  </a:rPr>
                  <a:t>x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:</a:t>
                </a:r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6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" y="3665942"/>
                <a:ext cx="2982163" cy="461665"/>
              </a:xfrm>
              <a:prstGeom prst="rect">
                <a:avLst/>
              </a:prstGeom>
              <a:blipFill>
                <a:blip r:embed="rId15"/>
                <a:stretch>
                  <a:fillRect l="-3272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=""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125989" y="4036516"/>
                <a:ext cx="3079497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400" dirty="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o</a:t>
                </a:r>
                <a:r>
                  <a:rPr lang="en-US" altLang="zh-TW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:</a:t>
                </a:r>
                <a:r>
                  <a:rPr lang="zh-TW" altLang="en-US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6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9" y="4036516"/>
                <a:ext cx="3079497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3168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=""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120665" y="3076732"/>
                <a:ext cx="5184873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y</a:t>
                </a:r>
                <a:r>
                  <a:rPr lang="en-US" altLang="zh-TW" sz="1600" i="1" kern="1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); </a:t>
                </a:r>
                <a:r>
                  <a:rPr lang="en-US" altLang="zh-TW" sz="1600" i="1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y</a:t>
                </a:r>
                <a:r>
                  <a:rPr lang="en-US" altLang="zh-TW" sz="1600" i="1" kern="1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2010601000101010101" pitchFamily="2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) </a:t>
                </a:r>
                <a:endParaRPr lang="zh-TW" altLang="en-US" sz="16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5" y="3076732"/>
                <a:ext cx="5184873" cy="369296"/>
              </a:xfrm>
              <a:prstGeom prst="rect">
                <a:avLst/>
              </a:prstGeom>
              <a:blipFill rotWithShape="1">
                <a:blip r:embed="rId17"/>
                <a:stretch>
                  <a:fillRect l="-118" t="-333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=""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2731780" y="3751363"/>
                <a:ext cx="1744391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1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sz="1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00" i="1"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TW" altLang="el-GR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TW" sz="1400" i="1">
                            <a:solidFill>
                              <a:srgbClr val="4472C4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TW" altLang="en-US" sz="14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80" y="3751363"/>
                <a:ext cx="1744391" cy="710194"/>
              </a:xfrm>
              <a:prstGeom prst="rect">
                <a:avLst/>
              </a:prstGeom>
              <a:blipFill rotWithShape="1">
                <a:blip r:embed="rId18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1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638</Words>
  <Application>Microsoft Office PowerPoint</Application>
  <PresentationFormat>如螢幕大小 (4:3)</PresentationFormat>
  <Paragraphs>114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Office 佈景主題</vt:lpstr>
      <vt:lpstr>Office 主题</vt:lpstr>
      <vt:lpstr>The list of learning goals</vt:lpstr>
      <vt:lpstr>The learning goal of the nth stage</vt:lpstr>
      <vt:lpstr>The learning goal of the nth stage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list of learning goals</dc:title>
  <dc:creator>Tsai</dc:creator>
  <cp:lastModifiedBy>Tsai</cp:lastModifiedBy>
  <cp:revision>3</cp:revision>
  <dcterms:created xsi:type="dcterms:W3CDTF">2021-06-02T07:23:59Z</dcterms:created>
  <dcterms:modified xsi:type="dcterms:W3CDTF">2021-06-02T08:31:38Z</dcterms:modified>
</cp:coreProperties>
</file>