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6" r:id="rId4"/>
    <p:sldId id="258" r:id="rId5"/>
    <p:sldId id="266" r:id="rId6"/>
    <p:sldId id="267" r:id="rId7"/>
    <p:sldId id="257" r:id="rId8"/>
    <p:sldId id="268" r:id="rId9"/>
    <p:sldId id="569" r:id="rId10"/>
    <p:sldId id="567" r:id="rId11"/>
    <p:sldId id="5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13" d="100"/>
          <a:sy n="113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CC7C-27EF-46C0-99DF-ADCBF515265E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D160-2040-42A6-9AF7-A1E9C5CC9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2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23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07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6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4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1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7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54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4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58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3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32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59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28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27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75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07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76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94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2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04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82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17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7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36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4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2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1EE5-0BBA-4F5A-A995-9DB45FCEDC36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9019-28F3-41A3-98AB-B60DA36B0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7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0.png"/><Relationship Id="rId5" Type="http://schemas.openxmlformats.org/officeDocument/2006/relationships/image" Target="../media/image321.png"/><Relationship Id="rId4" Type="http://schemas.openxmlformats.org/officeDocument/2006/relationships/image" Target="../media/image141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11" Type="http://schemas.openxmlformats.org/officeDocument/2006/relationships/image" Target="../media/image19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6.png"/><Relationship Id="rId5" Type="http://schemas.openxmlformats.org/officeDocument/2006/relationships/image" Target="../media/image68.png"/><Relationship Id="rId15" Type="http://schemas.openxmlformats.org/officeDocument/2006/relationships/image" Target="../media/image170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list of matching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61776" y="0"/>
            <a:ext cx="8964488" cy="1325563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vanilla backward operation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10771" y="1819731"/>
            <a:ext cx="5915025" cy="382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</a:pPr>
            <a:endParaRPr lang="zh-TW" altLang="en-US" sz="2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6858" y="2549291"/>
            <a:ext cx="4943889" cy="2756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3786844" y="3028794"/>
                <a:ext cx="2585136" cy="5461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prstClr val="black"/>
                    </a:solidFill>
                  </a:rPr>
                  <a:t>Calculate gradient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altLang="zh-TW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44" y="3028794"/>
                <a:ext cx="2585136" cy="54615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>
            <a:off x="5057147" y="2323834"/>
            <a:ext cx="11528" cy="7077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圓角矩形 11"/>
              <p:cNvSpPr/>
              <p:nvPr/>
            </p:nvSpPr>
            <p:spPr>
              <a:xfrm>
                <a:off x="3869015" y="4417924"/>
                <a:ext cx="2396100" cy="66003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/>
                        </a:rPr>
                        <m:t>0.1∗</m:t>
                      </m:r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圓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15" y="4417924"/>
                <a:ext cx="2396100" cy="66003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 b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5079412" y="3577763"/>
            <a:ext cx="0" cy="8386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324455" y="4787966"/>
            <a:ext cx="1360681" cy="235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圓角矩形 5">
                <a:extLst>
                  <a:ext uri="{FF2B5EF4-FFF2-40B4-BE49-F238E27FC236}">
                    <a16:creationId xmlns:a16="http://schemas.microsoft.com/office/drawing/2014/main" id="{90D6FEC4-C046-4BF7-931D-B04D93336D56}"/>
                  </a:ext>
                </a:extLst>
              </p:cNvPr>
              <p:cNvSpPr/>
              <p:nvPr/>
            </p:nvSpPr>
            <p:spPr>
              <a:xfrm>
                <a:off x="101671" y="1375985"/>
                <a:ext cx="1584176" cy="684863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17" name="圓角矩形 5">
                <a:extLst>
                  <a:ext uri="{FF2B5EF4-FFF2-40B4-BE49-F238E27FC236}">
                    <a16:creationId xmlns:a16="http://schemas.microsoft.com/office/drawing/2014/main" id="{90D6FEC4-C046-4BF7-931D-B04D93336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1" y="1375985"/>
                <a:ext cx="1584176" cy="684863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382" t="-4386" b="-10526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圓角矩形 22"/>
              <p:cNvSpPr/>
              <p:nvPr/>
            </p:nvSpPr>
            <p:spPr>
              <a:xfrm>
                <a:off x="4813657" y="1551381"/>
                <a:ext cx="308647" cy="25790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圓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57" y="1551381"/>
                <a:ext cx="308647" cy="257908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 b="-6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 txBox="1">
                <a:spLocks/>
              </p:cNvSpPr>
              <p:nvPr/>
            </p:nvSpPr>
            <p:spPr bwMode="auto">
              <a:xfrm>
                <a:off x="0" y="0"/>
                <a:ext cx="9144000" cy="1325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backward operation with the adaptable </a:t>
                </a:r>
                <a14:m>
                  <m:oMath xmlns:m="http://schemas.openxmlformats.org/officeDocument/2006/math">
                    <m:r>
                      <a:rPr lang="zh-TW" altLang="en-US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arrangement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9144000" cy="1325563"/>
              </a:xfrm>
              <a:prstGeom prst="rect">
                <a:avLst/>
              </a:prstGeom>
              <a:blipFill rotWithShape="1">
                <a:blip r:embed="rId3"/>
                <a:stretch>
                  <a:fillRect l="-2333" t="-7834" b="-19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740535" y="1900046"/>
            <a:ext cx="5526322" cy="3957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7" name="直線單箭頭接點 6"/>
          <p:cNvCxnSpPr>
            <a:stCxn id="12" idx="3"/>
            <a:endCxn id="14" idx="1"/>
          </p:cNvCxnSpPr>
          <p:nvPr/>
        </p:nvCxnSpPr>
        <p:spPr>
          <a:xfrm flipV="1">
            <a:off x="5621313" y="5192463"/>
            <a:ext cx="374728" cy="9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2582211" y="5189717"/>
            <a:ext cx="1263089" cy="74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587752" y="4663440"/>
            <a:ext cx="5812" cy="5262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57964" y="3858273"/>
            <a:ext cx="11522" cy="214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569486" y="3858273"/>
            <a:ext cx="11629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菱形 11"/>
              <p:cNvSpPr/>
              <p:nvPr/>
            </p:nvSpPr>
            <p:spPr>
              <a:xfrm>
                <a:off x="3826363" y="4838583"/>
                <a:ext cx="1794950" cy="7269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菱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3" y="4838583"/>
                <a:ext cx="1794950" cy="726932"/>
              </a:xfrm>
              <a:prstGeom prst="diamond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4723837" y="3965528"/>
            <a:ext cx="1" cy="3354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5996048" y="4993520"/>
                <a:ext cx="1096239" cy="39753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 &amp;</a:t>
                </a:r>
                <a:br>
                  <a:rPr lang="en-US" altLang="zh-TW" sz="14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*1.2</a:t>
                </a: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48" y="4993520"/>
                <a:ext cx="1096239" cy="39753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t="-13043" b="-260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786792" y="4089748"/>
                <a:ext cx="1643387" cy="57982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restore</m:t>
                    </m:r>
                    <m:r>
                      <a:rPr lang="en-US" altLang="zh-TW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600" b="1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solidFill>
                          <a:schemeClr val="tx1"/>
                        </a:solidFill>
                      </a:rPr>
                      <m:t>&amp;</m:t>
                    </m:r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</a:rPr>
                  <a:t>*0.7</a:t>
                </a: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92" y="4089748"/>
                <a:ext cx="1643387" cy="5798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6"/>
                <a:stretch>
                  <a:fillRect b="-101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stCxn id="14" idx="3"/>
          </p:cNvCxnSpPr>
          <p:nvPr/>
        </p:nvCxnSpPr>
        <p:spPr>
          <a:xfrm>
            <a:off x="7092288" y="5192287"/>
            <a:ext cx="3111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64088" y="4829170"/>
            <a:ext cx="62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true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7460" y="4842129"/>
            <a:ext cx="650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false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圓角矩形 18"/>
              <p:cNvSpPr/>
              <p:nvPr/>
            </p:nvSpPr>
            <p:spPr>
              <a:xfrm>
                <a:off x="3634412" y="2676156"/>
                <a:ext cx="2376263" cy="5461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prstClr val="black"/>
                    </a:solidFill>
                  </a:rPr>
                  <a:t>Calculate gradient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altLang="zh-TW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圓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12" y="2676156"/>
                <a:ext cx="2376263" cy="54615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 t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4741048" y="1620326"/>
            <a:ext cx="0" cy="377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圓角矩形 20"/>
              <p:cNvSpPr/>
              <p:nvPr/>
            </p:nvSpPr>
            <p:spPr>
              <a:xfrm>
                <a:off x="3732399" y="3681717"/>
                <a:ext cx="2263642" cy="2838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1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600" b="1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zh-TW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圓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99" y="3681717"/>
                <a:ext cx="2263642" cy="283811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4723838" y="3262419"/>
            <a:ext cx="0" cy="4193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38">
            <a:extLst>
              <a:ext uri="{FF2B5EF4-FFF2-40B4-BE49-F238E27FC236}">
                <a16:creationId xmlns:a16="http://schemas.microsoft.com/office/drawing/2014/main" id="{8822DCFE-CAC0-44F4-B04A-3EA67F211B5D}"/>
              </a:ext>
            </a:extLst>
          </p:cNvPr>
          <p:cNvSpPr/>
          <p:nvPr/>
        </p:nvSpPr>
        <p:spPr>
          <a:xfrm>
            <a:off x="4340641" y="1998253"/>
            <a:ext cx="766393" cy="292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</a:pPr>
            <a:r>
              <a:rPr lang="en-US" sz="12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2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2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2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82D02C3-1AA4-4CE0-8CC3-C0D0B47001FC}"/>
              </a:ext>
            </a:extLst>
          </p:cNvPr>
          <p:cNvCxnSpPr>
            <a:cxnSpLocks/>
          </p:cNvCxnSpPr>
          <p:nvPr/>
        </p:nvCxnSpPr>
        <p:spPr>
          <a:xfrm>
            <a:off x="4729987" y="2291193"/>
            <a:ext cx="0" cy="377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8AA98C09-899A-44C1-BB99-2DD8E3ECDC53}"/>
                  </a:ext>
                </a:extLst>
              </p:cNvPr>
              <p:cNvSpPr/>
              <p:nvPr/>
            </p:nvSpPr>
            <p:spPr>
              <a:xfrm>
                <a:off x="101671" y="1375985"/>
                <a:ext cx="1584176" cy="90088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1.2 &amp; 0.7</a:t>
                </a:r>
              </a:p>
            </p:txBody>
          </p:sp>
        </mc:Choice>
        <mc:Fallback xmlns="">
          <p:sp>
            <p:nvSpPr>
              <p:cNvPr id="28" name="圓角矩形 5">
                <a:extLst>
                  <a:ext uri="{FF2B5EF4-FFF2-40B4-BE49-F238E27FC236}">
                    <a16:creationId xmlns:a16="http://schemas.microsoft.com/office/drawing/2014/main" id="{8AA98C09-899A-44C1-BB99-2DD8E3ECD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1" y="1375985"/>
                <a:ext cx="1584176" cy="900887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382" t="-3333" b="-800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3732399" y="4289922"/>
            <a:ext cx="2042223" cy="2597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723837" y="4549659"/>
            <a:ext cx="6152" cy="292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圓角矩形 40"/>
              <p:cNvSpPr/>
              <p:nvPr/>
            </p:nvSpPr>
            <p:spPr>
              <a:xfrm>
                <a:off x="4748130" y="1714781"/>
                <a:ext cx="351482" cy="24686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圓角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30" y="1714781"/>
                <a:ext cx="351482" cy="24686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 b="-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 txBox="1">
                <a:spLocks/>
              </p:cNvSpPr>
              <p:nvPr/>
            </p:nvSpPr>
            <p:spPr bwMode="auto">
              <a:xfrm>
                <a:off x="0" y="0"/>
                <a:ext cx="9144000" cy="1325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algn="l"/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backward operation with the adaptable </a:t>
                </a:r>
                <a14:m>
                  <m:oMath xmlns:m="http://schemas.openxmlformats.org/officeDocument/2006/math">
                    <m:r>
                      <a:rPr lang="zh-TW" altLang="en-US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arrangement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9144000" cy="1325563"/>
              </a:xfrm>
              <a:prstGeom prst="rect">
                <a:avLst/>
              </a:prstGeom>
              <a:blipFill rotWithShape="1">
                <a:blip r:embed="rId3"/>
                <a:stretch>
                  <a:fillRect l="-2333" t="-7834" b="-19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691680" y="2030425"/>
            <a:ext cx="5520689" cy="3517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圓角矩形 26"/>
              <p:cNvSpPr/>
              <p:nvPr/>
            </p:nvSpPr>
            <p:spPr>
              <a:xfrm>
                <a:off x="3357806" y="2927792"/>
                <a:ext cx="2708154" cy="54615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766"/>
                <a:r>
                  <a:rPr lang="en-US" altLang="zh-TW" sz="1600" dirty="0">
                    <a:solidFill>
                      <a:prstClr val="black"/>
                    </a:solidFill>
                  </a:rPr>
                  <a:t>Implement the optimizer and calculate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TW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圓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806" y="2927792"/>
                <a:ext cx="2708154" cy="546157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893" t="-3191"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>
            <a:stCxn id="34" idx="3"/>
            <a:endCxn id="36" idx="1"/>
          </p:cNvCxnSpPr>
          <p:nvPr/>
        </p:nvCxnSpPr>
        <p:spPr>
          <a:xfrm flipV="1">
            <a:off x="5621313" y="4774303"/>
            <a:ext cx="374728" cy="9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H="1">
            <a:off x="4707820" y="1704979"/>
            <a:ext cx="1" cy="4529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2582211" y="4771557"/>
            <a:ext cx="1263089" cy="74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584938" y="4178737"/>
            <a:ext cx="8626" cy="5928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2582211" y="3154856"/>
            <a:ext cx="11353" cy="4321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582211" y="3134410"/>
            <a:ext cx="758972" cy="79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菱形 33"/>
              <p:cNvSpPr/>
              <p:nvPr/>
            </p:nvSpPr>
            <p:spPr>
              <a:xfrm>
                <a:off x="3826363" y="4420423"/>
                <a:ext cx="1794950" cy="7269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菱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3" y="4420423"/>
                <a:ext cx="1794950" cy="726932"/>
              </a:xfrm>
              <a:prstGeom prst="diamond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H="1">
            <a:off x="4707820" y="3508041"/>
            <a:ext cx="1" cy="3687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圓角矩形 35"/>
              <p:cNvSpPr/>
              <p:nvPr/>
            </p:nvSpPr>
            <p:spPr>
              <a:xfrm>
                <a:off x="5996056" y="4575360"/>
                <a:ext cx="1025195" cy="39753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 &amp;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TW" sz="1400" dirty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</a:rPr>
                  <a:t>*1.2</a:t>
                </a:r>
              </a:p>
            </p:txBody>
          </p:sp>
        </mc:Choice>
        <mc:Fallback xmlns="">
          <p:sp>
            <p:nvSpPr>
              <p:cNvPr id="36" name="圓角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56" y="4575360"/>
                <a:ext cx="1025195" cy="39753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6"/>
                <a:stretch>
                  <a:fillRect t="-11594" b="-260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圓角矩形 36"/>
              <p:cNvSpPr/>
              <p:nvPr/>
            </p:nvSpPr>
            <p:spPr>
              <a:xfrm>
                <a:off x="1835701" y="3586904"/>
                <a:ext cx="1496033" cy="57982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restore</m:t>
                    </m:r>
                    <m:r>
                      <a:rPr lang="en-US" altLang="zh-TW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600" b="1" i="1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600" dirty="0">
                        <a:solidFill>
                          <a:schemeClr val="tx1"/>
                        </a:solidFill>
                      </a:rPr>
                      <m:t>&amp;</m:t>
                    </m:r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*0.7</a:t>
                </a:r>
              </a:p>
            </p:txBody>
          </p:sp>
        </mc:Choice>
        <mc:Fallback xmlns="">
          <p:sp>
            <p:nvSpPr>
              <p:cNvPr id="37" name="圓角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01" y="3586904"/>
                <a:ext cx="1496033" cy="5798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>
            <a:stCxn id="36" idx="3"/>
          </p:cNvCxnSpPr>
          <p:nvPr/>
        </p:nvCxnSpPr>
        <p:spPr>
          <a:xfrm>
            <a:off x="7021259" y="4774127"/>
            <a:ext cx="38222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66408" y="4466397"/>
            <a:ext cx="59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true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485870" y="4433002"/>
            <a:ext cx="650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false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43" name="圓角矩形 38">
            <a:extLst>
              <a:ext uri="{FF2B5EF4-FFF2-40B4-BE49-F238E27FC236}">
                <a16:creationId xmlns:a16="http://schemas.microsoft.com/office/drawing/2014/main" id="{88F5C1FA-A339-4908-A184-1A893749A3DB}"/>
              </a:ext>
            </a:extLst>
          </p:cNvPr>
          <p:cNvSpPr/>
          <p:nvPr/>
        </p:nvSpPr>
        <p:spPr>
          <a:xfrm>
            <a:off x="4333219" y="2157956"/>
            <a:ext cx="766393" cy="292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</a:pPr>
            <a:r>
              <a:rPr lang="en-US" sz="14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4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4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4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05230B9-00C9-4220-84F3-C38E664C82F4}"/>
              </a:ext>
            </a:extLst>
          </p:cNvPr>
          <p:cNvCxnSpPr>
            <a:cxnSpLocks/>
          </p:cNvCxnSpPr>
          <p:nvPr/>
        </p:nvCxnSpPr>
        <p:spPr>
          <a:xfrm flipH="1">
            <a:off x="4723837" y="2474812"/>
            <a:ext cx="1" cy="4529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圓角矩形 5">
                <a:extLst>
                  <a:ext uri="{FF2B5EF4-FFF2-40B4-BE49-F238E27FC236}">
                    <a16:creationId xmlns:a16="http://schemas.microsoft.com/office/drawing/2014/main" id="{6DF3378A-4105-42F9-9327-B05C7B3DAF5D}"/>
                  </a:ext>
                </a:extLst>
              </p:cNvPr>
              <p:cNvSpPr/>
              <p:nvPr/>
            </p:nvSpPr>
            <p:spPr>
              <a:xfrm>
                <a:off x="101671" y="1375985"/>
                <a:ext cx="1584176" cy="90088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1.2 &amp; 0.7</a:t>
                </a:r>
              </a:p>
            </p:txBody>
          </p:sp>
        </mc:Choice>
        <mc:Fallback xmlns="">
          <p:sp>
            <p:nvSpPr>
              <p:cNvPr id="25" name="圓角矩形 5">
                <a:extLst>
                  <a:ext uri="{FF2B5EF4-FFF2-40B4-BE49-F238E27FC236}">
                    <a16:creationId xmlns:a16="http://schemas.microsoft.com/office/drawing/2014/main" id="{6DF3378A-4105-42F9-9327-B05C7B3DA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1" y="1375985"/>
                <a:ext cx="1584176" cy="900887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382" t="-3333" b="-800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3686708" y="3877185"/>
            <a:ext cx="2042223" cy="2597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5230B9-00C9-4220-84F3-C38E664C82F4}"/>
              </a:ext>
            </a:extLst>
          </p:cNvPr>
          <p:cNvCxnSpPr>
            <a:cxnSpLocks/>
          </p:cNvCxnSpPr>
          <p:nvPr/>
        </p:nvCxnSpPr>
        <p:spPr>
          <a:xfrm>
            <a:off x="4723839" y="4178737"/>
            <a:ext cx="0" cy="2812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圓角矩形 26"/>
              <p:cNvSpPr/>
              <p:nvPr/>
            </p:nvSpPr>
            <p:spPr>
              <a:xfrm>
                <a:off x="6076505" y="1905304"/>
                <a:ext cx="308647" cy="25790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圓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505" y="1905304"/>
                <a:ext cx="308647" cy="257908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 b="-65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vanilla matching module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16664" y="3160556"/>
            <a:ext cx="131142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Backward</a:t>
            </a:r>
          </a:p>
          <a:p>
            <a:pPr algn="ctr"/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sp>
        <p:nvSpPr>
          <p:cNvPr id="7" name="菱形 6"/>
          <p:cNvSpPr/>
          <p:nvPr/>
        </p:nvSpPr>
        <p:spPr>
          <a:xfrm>
            <a:off x="5390267" y="2809238"/>
            <a:ext cx="2143841" cy="130292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&gt;=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251055" y="2292439"/>
            <a:ext cx="11946" cy="852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4842177" y="3468883"/>
            <a:ext cx="552012" cy="8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6462174" y="4111991"/>
            <a:ext cx="2" cy="8691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462174" y="1865261"/>
            <a:ext cx="0" cy="981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289773" y="2339329"/>
            <a:ext cx="63831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42177" y="3151747"/>
            <a:ext cx="75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false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50191" y="400506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true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24859" y="1495926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= 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565121" y="5067138"/>
            <a:ext cx="2133600" cy="365125"/>
          </a:xfrm>
        </p:spPr>
        <p:txBody>
          <a:bodyPr/>
          <a:lstStyle/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519149" y="3148723"/>
            <a:ext cx="1280059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/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2945653" y="3460701"/>
            <a:ext cx="561575" cy="38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717740" y="2352953"/>
            <a:ext cx="2732513" cy="96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3005538" y="2129484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圓角矩形 5">
                <a:extLst>
                  <a:ext uri="{FF2B5EF4-FFF2-40B4-BE49-F238E27FC236}">
                    <a16:creationId xmlns:a16="http://schemas.microsoft.com/office/drawing/2014/main" id="{7273A01F-78D0-4C7C-9D72-355E7E592FFC}"/>
                  </a:ext>
                </a:extLst>
              </p:cNvPr>
              <p:cNvSpPr/>
              <p:nvPr/>
            </p:nvSpPr>
            <p:spPr>
              <a:xfrm>
                <a:off x="249171" y="1390163"/>
                <a:ext cx="1584176" cy="77305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100</a:t>
                </a:r>
              </a:p>
            </p:txBody>
          </p:sp>
        </mc:Choice>
        <mc:Fallback xmlns="">
          <p:sp>
            <p:nvSpPr>
              <p:cNvPr id="21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73A01F-78D0-4C7C-9D72-355E7E59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1" y="1390163"/>
                <a:ext cx="1584176" cy="77305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 l="-382" t="-10853" b="-17829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8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0" y="0"/>
            <a:ext cx="91440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matching module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indicating either an acceptable SLFN or an unacceptable SLFN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5852023" y="3704447"/>
            <a:ext cx="1603016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Learning goal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 flipV="1">
            <a:off x="1185108" y="3363351"/>
            <a:ext cx="0" cy="3072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>
            <a:off x="4747601" y="4282582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6653531" y="4907247"/>
            <a:ext cx="0" cy="9038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488821" y="5892173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6718988" y="1904100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>
            <a:off x="1240017" y="3380228"/>
            <a:ext cx="214763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284012" y="3956810"/>
            <a:ext cx="7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false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056077" y="4811625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true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18241" y="1926609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= 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5" name="投影片編號版面配置區 2"/>
          <p:cNvSpPr txBox="1">
            <a:spLocks/>
          </p:cNvSpPr>
          <p:nvPr/>
        </p:nvSpPr>
        <p:spPr>
          <a:xfrm>
            <a:off x="6696765" y="63161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6160727" y="2519053"/>
            <a:ext cx="1116521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/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4092297" y="3374255"/>
            <a:ext cx="2566815" cy="119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3390584" y="3143452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1187624" y="4851200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988509" y="5812883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67922" y="5811112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Acceptable SLFN</a:t>
            </a:r>
            <a:endParaRPr lang="zh-TW" altLang="en-US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331640" y="5708037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Unacceptable SLFN</a:t>
            </a:r>
            <a:endParaRPr lang="zh-TW" altLang="en-US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圓角矩形 5">
            <a:extLst>
              <a:ext uri="{FF2B5EF4-FFF2-40B4-BE49-F238E27FC236}">
                <a16:creationId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3557143" y="3985172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1967809" y="4270807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菱形 68">
            <a:extLst>
              <a:ext uri="{FF2B5EF4-FFF2-40B4-BE49-F238E27FC236}">
                <a16:creationId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431761" y="3686989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/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&gt;=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6668589" y="3137477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539552" y="3391239"/>
            <a:ext cx="77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false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677241" y="472258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true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圓角矩形 5">
                <a:extLst>
                  <a:ext uri="{FF2B5EF4-FFF2-40B4-BE49-F238E27FC236}">
                    <a16:creationId xmlns:a16="http://schemas.microsoft.com/office/drawing/2014/main" id="{64F51255-8228-4DA5-B963-7E91C5444C1E}"/>
                  </a:ext>
                </a:extLst>
              </p:cNvPr>
              <p:cNvSpPr/>
              <p:nvPr/>
            </p:nvSpPr>
            <p:spPr>
              <a:xfrm>
                <a:off x="101671" y="1375986"/>
                <a:ext cx="1584176" cy="83911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100</a:t>
                </a:r>
              </a:p>
            </p:txBody>
          </p:sp>
        </mc:Choice>
        <mc:Fallback xmlns="">
          <p:sp>
            <p:nvSpPr>
              <p:cNvPr id="31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4F51255-8228-4DA5-B963-7E91C5444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1" y="1375986"/>
                <a:ext cx="1584176" cy="83911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 l="-382" t="-6475" b="-1295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圓角矩形 76">
                <a:extLst>
                  <a:ext uri="{FF2B5EF4-FFF2-40B4-BE49-F238E27FC236}">
                    <a16:creationId xmlns:a16="http://schemas.microsoft.com/office/drawing/2014/main" id="{8FE3AFEF-C7C6-4CE9-9950-46589C8B841A}"/>
                  </a:ext>
                </a:extLst>
              </p:cNvPr>
              <p:cNvSpPr/>
              <p:nvPr/>
            </p:nvSpPr>
            <p:spPr>
              <a:xfrm>
                <a:off x="6362319" y="2007448"/>
                <a:ext cx="334446" cy="2076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圓角矩形 7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E3AFEF-C7C6-4CE9-9950-46589C8B8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19" y="2007448"/>
                <a:ext cx="334446" cy="20765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b="-184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779299" y="1397049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60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圓角矩形 76">
                <a:extLst>
                  <a:ext uri="{FF2B5EF4-FFF2-40B4-BE49-F238E27FC236}">
                    <a16:creationId xmlns:a16="http://schemas.microsoft.com/office/drawing/2014/main" id="{8FE3AFEF-C7C6-4CE9-9950-46589C8B841A}"/>
                  </a:ext>
                </a:extLst>
              </p:cNvPr>
              <p:cNvSpPr/>
              <p:nvPr/>
            </p:nvSpPr>
            <p:spPr>
              <a:xfrm>
                <a:off x="5492136" y="1854637"/>
                <a:ext cx="334446" cy="2076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圓角矩形 7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E3AFEF-C7C6-4CE9-9950-46589C8B8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36" y="1854637"/>
                <a:ext cx="334446" cy="20765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 b="-184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群組 80"/>
          <p:cNvGrpSpPr/>
          <p:nvPr/>
        </p:nvGrpSpPr>
        <p:grpSpPr>
          <a:xfrm>
            <a:off x="3347864" y="1854637"/>
            <a:ext cx="4052108" cy="4600715"/>
            <a:chOff x="5998044" y="-516888"/>
            <a:chExt cx="4761158" cy="6344763"/>
          </a:xfrm>
        </p:grpSpPr>
        <p:cxnSp>
          <p:nvCxnSpPr>
            <p:cNvPr id="42" name="直線單箭頭接點 41"/>
            <p:cNvCxnSpPr>
              <a:endCxn id="56" idx="1"/>
            </p:cNvCxnSpPr>
            <p:nvPr/>
          </p:nvCxnSpPr>
          <p:spPr>
            <a:xfrm flipV="1">
              <a:off x="9557555" y="4397571"/>
              <a:ext cx="190238" cy="48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7401396" y="5134568"/>
              <a:ext cx="545432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ture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圓角矩形 46"/>
                <p:cNvSpPr/>
                <p:nvPr/>
              </p:nvSpPr>
              <p:spPr>
                <a:xfrm>
                  <a:off x="7135068" y="2349422"/>
                  <a:ext cx="2532836" cy="5958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6857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Implement the optimizer and calculate </a:t>
                  </a:r>
                  <a14:m>
                    <m:oMath xmlns:m="http://schemas.openxmlformats.org/officeDocument/2006/math">
                      <m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𝐰</m:t>
                      </m:r>
                      <m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a14:m>
                  <a:endPara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圓角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068" y="2349422"/>
                  <a:ext cx="2532836" cy="595830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4"/>
                  <a:stretch>
                    <a:fillRect b="-10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菱形 47"/>
                <p:cNvSpPr/>
                <p:nvPr/>
              </p:nvSpPr>
              <p:spPr>
                <a:xfrm>
                  <a:off x="7401396" y="4036577"/>
                  <a:ext cx="2122732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  <m:r>
                              <a:rPr kumimoji="0" lang="en-US" altLang="zh-TW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</m:d>
                        <m:r>
                          <a:rPr kumimoji="0" lang="en-US" altLang="zh-TW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≤</m:t>
                        </m:r>
                        <m: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0" lang="en-US" altLang="zh-TW" sz="12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𝑁</m:t>
                        </m:r>
                        <m:d>
                          <m:d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菱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96" y="4036577"/>
                  <a:ext cx="2122732" cy="726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773092" y="5100943"/>
                  <a:ext cx="13935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kumimoji="0" lang="el-GR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ε</m:t>
                        </m:r>
                        <m:r>
                          <a:rPr kumimoji="0" lang="en-US" altLang="zh-TW" sz="12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092" y="5100943"/>
                  <a:ext cx="1393505" cy="726932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單箭頭接點 50"/>
            <p:cNvCxnSpPr>
              <a:cxnSpLocks/>
            </p:cNvCxnSpPr>
            <p:nvPr/>
          </p:nvCxnSpPr>
          <p:spPr>
            <a:xfrm>
              <a:off x="8419008" y="1215555"/>
              <a:ext cx="0" cy="3167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cxnSpLocks/>
              <a:stCxn id="47" idx="2"/>
              <a:endCxn id="65" idx="0"/>
            </p:cNvCxnSpPr>
            <p:nvPr/>
          </p:nvCxnSpPr>
          <p:spPr>
            <a:xfrm>
              <a:off x="8401486" y="2945252"/>
              <a:ext cx="20083" cy="5017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48" idx="2"/>
              <a:endCxn id="49" idx="0"/>
            </p:cNvCxnSpPr>
            <p:nvPr/>
          </p:nvCxnSpPr>
          <p:spPr>
            <a:xfrm>
              <a:off x="8462762" y="4763509"/>
              <a:ext cx="7083" cy="337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圓角矩形 55"/>
                <p:cNvSpPr/>
                <p:nvPr/>
              </p:nvSpPr>
              <p:spPr>
                <a:xfrm>
                  <a:off x="9747792" y="4145253"/>
                  <a:ext cx="1011410" cy="50463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p>
                          <m:r>
                            <a:rPr kumimoji="0" lang="en-US" altLang="zh-TW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𝐰</m:t>
                      </m:r>
                      <m:r>
                        <a:rPr kumimoji="0" lang="en-US" altLang="zh-TW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,</m:t>
                      </m:r>
                    </m:oMath>
                  </a14:m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</a:t>
                  </a:r>
                  <a:b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zh-TW" alt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</m:t>
                        </m:r>
                        <m:r>
                          <a:rPr kumimoji="0" lang="zh-TW" alt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</m:oMath>
                    </m:oMathPara>
                  </a14:m>
                  <a:endPara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圓角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7792" y="4145253"/>
                  <a:ext cx="1011410" cy="50463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5998044" y="4145253"/>
                  <a:ext cx="1187960" cy="51425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Restore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w</a:t>
                  </a:r>
                  <a:r>
                    <a:rPr kumimoji="0" lang="en-US" altLang="zh-TW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kumimoji="0" lang="en-US" altLang="zh-TW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0.7</m:t>
                      </m:r>
                      <m:r>
                        <a:rPr kumimoji="0" lang="zh-TW" alt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zh-TW" alt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a14:m>
                  <a:endPara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044" y="4145253"/>
                  <a:ext cx="1187960" cy="514256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t="-9524" b="-95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字方塊 60"/>
            <p:cNvSpPr txBox="1"/>
            <p:nvPr/>
          </p:nvSpPr>
          <p:spPr>
            <a:xfrm>
              <a:off x="9292925" y="4484427"/>
              <a:ext cx="719494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472413" y="4688271"/>
              <a:ext cx="650553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9067174" y="5121949"/>
              <a:ext cx="650553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7142516" y="607061"/>
              <a:ext cx="2552984" cy="57587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0250" tIns="20250" rIns="2025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Learning goal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824357" y="554411"/>
              <a:ext cx="577039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8433162" y="1182937"/>
              <a:ext cx="634011" cy="38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1" name="肘形接點 70"/>
            <p:cNvCxnSpPr>
              <a:cxnSpLocks/>
              <a:endCxn id="57" idx="2"/>
            </p:cNvCxnSpPr>
            <p:nvPr/>
          </p:nvCxnSpPr>
          <p:spPr>
            <a:xfrm rot="10800000">
              <a:off x="6592025" y="4659509"/>
              <a:ext cx="1184911" cy="81261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cxnSpLocks/>
            </p:cNvCxnSpPr>
            <p:nvPr/>
          </p:nvCxnSpPr>
          <p:spPr>
            <a:xfrm flipH="1">
              <a:off x="8429039" y="-516888"/>
              <a:ext cx="1771" cy="4470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線單箭頭接點 74"/>
          <p:cNvCxnSpPr>
            <a:cxnSpLocks/>
          </p:cNvCxnSpPr>
          <p:nvPr/>
        </p:nvCxnSpPr>
        <p:spPr>
          <a:xfrm flipH="1" flipV="1">
            <a:off x="3483190" y="2878424"/>
            <a:ext cx="870597" cy="58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cxnSpLocks/>
          </p:cNvCxnSpPr>
          <p:nvPr/>
        </p:nvCxnSpPr>
        <p:spPr>
          <a:xfrm flipV="1">
            <a:off x="3804239" y="4184646"/>
            <a:ext cx="493760" cy="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</p:cNvCxnSpPr>
          <p:nvPr/>
        </p:nvCxnSpPr>
        <p:spPr>
          <a:xfrm flipH="1" flipV="1">
            <a:off x="3804239" y="4184863"/>
            <a:ext cx="16931" cy="10503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6038956" y="6191795"/>
            <a:ext cx="142381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437128" y="2517984"/>
            <a:ext cx="335105" cy="2257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7202232" y="5902767"/>
            <a:ext cx="251329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6857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B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4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4402470" y="2164674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1192DBD-AD94-4698-AD6C-601F818940BB}"/>
              </a:ext>
            </a:extLst>
          </p:cNvPr>
          <p:cNvCxnSpPr>
            <a:cxnSpLocks/>
          </p:cNvCxnSpPr>
          <p:nvPr/>
        </p:nvCxnSpPr>
        <p:spPr>
          <a:xfrm>
            <a:off x="5421198" y="2424411"/>
            <a:ext cx="0" cy="2223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38">
            <a:extLst>
              <a:ext uri="{FF2B5EF4-FFF2-40B4-BE49-F238E27FC236}">
                <a16:creationId xmlns:a16="http://schemas.microsoft.com/office/drawing/2014/main" id="{DF234EAD-DED0-434B-B0CD-E1C01D7330A0}"/>
              </a:ext>
            </a:extLst>
          </p:cNvPr>
          <p:cNvSpPr/>
          <p:nvPr/>
        </p:nvSpPr>
        <p:spPr>
          <a:xfrm>
            <a:off x="4941396" y="3334661"/>
            <a:ext cx="933786" cy="2168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Store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w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35679F7-EDDC-4220-A87F-2F529030F069}"/>
              </a:ext>
            </a:extLst>
          </p:cNvPr>
          <p:cNvCxnSpPr>
            <a:cxnSpLocks/>
          </p:cNvCxnSpPr>
          <p:nvPr/>
        </p:nvCxnSpPr>
        <p:spPr>
          <a:xfrm flipH="1">
            <a:off x="5404479" y="3589324"/>
            <a:ext cx="2222" cy="2785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304307" y="6356336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單箭頭接點 51"/>
          <p:cNvCxnSpPr>
            <a:cxnSpLocks/>
          </p:cNvCxnSpPr>
          <p:nvPr/>
        </p:nvCxnSpPr>
        <p:spPr>
          <a:xfrm flipH="1" flipV="1">
            <a:off x="6956040" y="2878424"/>
            <a:ext cx="12202" cy="23566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 flipH="1">
            <a:off x="6511547" y="2881329"/>
            <a:ext cx="444493" cy="29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>
            <a:off x="5456714" y="4988644"/>
            <a:ext cx="0" cy="2086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4389356" y="4728907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sp>
        <p:nvSpPr>
          <p:cNvPr id="68" name="標題 1">
            <a:extLst>
              <a:ext uri="{FF2B5EF4-FFF2-40B4-BE49-F238E27FC236}">
                <a16:creationId xmlns:a16="http://schemas.microsoft.com/office/drawing/2014/main" id="{B4B49381-F02A-4EB1-8B7C-052983872B3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matching module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indicating either an acceptable SLFN or an unacceptable SLFN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圓角矩形 5">
                <a:extLst>
                  <a:ext uri="{FF2B5EF4-FFF2-40B4-BE49-F238E27FC236}">
                    <a16:creationId xmlns:a16="http://schemas.microsoft.com/office/drawing/2014/main" id="{60C08D47-C375-4DB0-9926-C1AB3E9A712D}"/>
                  </a:ext>
                </a:extLst>
              </p:cNvPr>
              <p:cNvSpPr/>
              <p:nvPr/>
            </p:nvSpPr>
            <p:spPr>
              <a:xfrm>
                <a:off x="107504" y="1397049"/>
                <a:ext cx="1584176" cy="113854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lvl="0" indent="-180975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0.7 &amp; 1.2</a:t>
                </a:r>
              </a:p>
            </p:txBody>
          </p:sp>
        </mc:Choice>
        <mc:Fallback xmlns="">
          <p:sp>
            <p:nvSpPr>
              <p:cNvPr id="67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C08D47-C375-4DB0-9926-C1AB3E9A7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97049"/>
                <a:ext cx="1584176" cy="113854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382" t="-529" b="-5820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779299" y="1397049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9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圓角矩形 74"/>
              <p:cNvSpPr/>
              <p:nvPr/>
            </p:nvSpPr>
            <p:spPr>
              <a:xfrm>
                <a:off x="4912405" y="612832"/>
                <a:ext cx="334446" cy="2076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圓角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05" y="612832"/>
                <a:ext cx="334446" cy="20765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 b="-184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56002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235311" y="1323548"/>
            <a:ext cx="5494973" cy="5430807"/>
            <a:chOff x="6616336" y="812486"/>
            <a:chExt cx="4925945" cy="5617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圓角矩形 24"/>
                <p:cNvSpPr/>
                <p:nvPr/>
              </p:nvSpPr>
              <p:spPr>
                <a:xfrm>
                  <a:off x="7464704" y="2381575"/>
                  <a:ext cx="1897856" cy="30878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𝛻</m:t>
                      </m:r>
                      <m:sSub>
                        <m:sSubPr>
                          <m:ctrlPr>
                            <a:rPr kumimoji="0" lang="en-US" altLang="zh-TW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a14:m>
                  <a:endPara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圓角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704" y="2381575"/>
                  <a:ext cx="1897856" cy="308786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 t="-7547" b="-264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>
              <a:stCxn id="31" idx="3"/>
              <a:endCxn id="48" idx="1"/>
            </p:cNvCxnSpPr>
            <p:nvPr/>
          </p:nvCxnSpPr>
          <p:spPr>
            <a:xfrm flipV="1">
              <a:off x="9338966" y="4556182"/>
              <a:ext cx="4002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cxnSpLocks/>
            </p:cNvCxnSpPr>
            <p:nvPr/>
          </p:nvCxnSpPr>
          <p:spPr>
            <a:xfrm flipH="1">
              <a:off x="8413633" y="1584305"/>
              <a:ext cx="5938" cy="2984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11212861" y="6086733"/>
              <a:ext cx="329420" cy="342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498367" y="5259540"/>
              <a:ext cx="442343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圓角矩形 29"/>
                <p:cNvSpPr/>
                <p:nvPr/>
              </p:nvSpPr>
              <p:spPr>
                <a:xfrm>
                  <a:off x="7150184" y="3044664"/>
                  <a:ext cx="2532836" cy="3071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TW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1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  <m:sup>
                            <m:r>
                              <a:rPr kumimoji="0" lang="en-US" altLang="zh-TW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zh-TW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TW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a:rPr kumimoji="0" lang="en-US" altLang="zh-TW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TW" alt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TW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𝛻</m:t>
                        </m:r>
                        <m:sSub>
                          <m:sSub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en-US" altLang="zh-TW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圓角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184" y="3044664"/>
                  <a:ext cx="2532836" cy="307143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菱形 30"/>
                <p:cNvSpPr/>
                <p:nvPr/>
              </p:nvSpPr>
              <p:spPr>
                <a:xfrm>
                  <a:off x="7544017" y="4192716"/>
                  <a:ext cx="1794950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46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46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  <m:r>
                              <a:rPr kumimoji="0" lang="en-US" altLang="zh-TW" sz="146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</m:d>
                        <m:r>
                          <a:rPr kumimoji="0" lang="en-US" altLang="zh-TW" sz="146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46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46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46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菱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017" y="4192716"/>
                  <a:ext cx="1794950" cy="726932"/>
                </a:xfrm>
                <a:prstGeom prst="diamond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菱形 31"/>
                <p:cNvSpPr/>
                <p:nvPr/>
              </p:nvSpPr>
              <p:spPr>
                <a:xfrm>
                  <a:off x="7790283" y="5259540"/>
                  <a:ext cx="1393505" cy="526933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kumimoji="0" lang="el-GR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ε</m:t>
                        </m:r>
                        <m:r>
                          <a:rPr kumimoji="0" lang="en-US" altLang="zh-TW" sz="18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菱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283" y="5259540"/>
                  <a:ext cx="1393505" cy="526933"/>
                </a:xfrm>
                <a:prstGeom prst="diamond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單箭頭接點 33"/>
            <p:cNvCxnSpPr>
              <a:cxnSpLocks/>
            </p:cNvCxnSpPr>
            <p:nvPr/>
          </p:nvCxnSpPr>
          <p:spPr>
            <a:xfrm>
              <a:off x="8425316" y="2721338"/>
              <a:ext cx="2971" cy="30637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8413633" y="3351807"/>
              <a:ext cx="0" cy="275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8471617" y="4951625"/>
              <a:ext cx="0" cy="3584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32" idx="2"/>
            </p:cNvCxnSpPr>
            <p:nvPr/>
          </p:nvCxnSpPr>
          <p:spPr>
            <a:xfrm>
              <a:off x="8487035" y="5786473"/>
              <a:ext cx="1" cy="4443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圓角矩形 47"/>
                <p:cNvSpPr/>
                <p:nvPr/>
              </p:nvSpPr>
              <p:spPr>
                <a:xfrm>
                  <a:off x="9739253" y="4318867"/>
                  <a:ext cx="818561" cy="4746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p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𝐰</m:t>
                      </m:r>
                    </m:oMath>
                  </a14:m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, </a:t>
                  </a:r>
                  <a:b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altLang="zh-TW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zh-TW" alt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</m:t>
                        </m:r>
                        <m:r>
                          <a:rPr kumimoji="0" lang="zh-TW" alt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</m:oMath>
                    </m:oMathPara>
                  </a14:m>
                  <a:endPara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圓角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253" y="4318867"/>
                  <a:ext cx="818561" cy="47462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7"/>
                  <a:stretch>
                    <a:fillRect t="-5063" b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>
              <a:stCxn id="48" idx="3"/>
              <a:endCxn id="76" idx="1"/>
            </p:cNvCxnSpPr>
            <p:nvPr/>
          </p:nvCxnSpPr>
          <p:spPr>
            <a:xfrm>
              <a:off x="10557813" y="4556182"/>
              <a:ext cx="391365" cy="236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28" idx="2"/>
            </p:cNvCxnSpPr>
            <p:nvPr/>
          </p:nvCxnSpPr>
          <p:spPr>
            <a:xfrm>
              <a:off x="8481374" y="6230865"/>
              <a:ext cx="2731487" cy="273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9316612" y="4527364"/>
              <a:ext cx="507516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521432" y="4824987"/>
              <a:ext cx="454860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481374" y="5693544"/>
              <a:ext cx="650553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2" name="菱形 61"/>
            <p:cNvSpPr/>
            <p:nvPr/>
          </p:nvSpPr>
          <p:spPr>
            <a:xfrm>
              <a:off x="7408639" y="1045706"/>
              <a:ext cx="2021866" cy="53733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Learning</a:t>
              </a:r>
              <a:r>
                <a:rPr kumimoji="0" lang="en-US" altLang="zh-TW" sz="14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goal</a:t>
              </a:r>
              <a:endParaRPr kumimoji="0" lang="en-US" altLang="zh-TW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109911" y="1072616"/>
              <a:ext cx="464953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462760" y="1511072"/>
              <a:ext cx="578318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65" name="肘形接點 64"/>
            <p:cNvCxnSpPr>
              <a:cxnSpLocks/>
            </p:cNvCxnSpPr>
            <p:nvPr/>
          </p:nvCxnSpPr>
          <p:spPr>
            <a:xfrm rot="10800000">
              <a:off x="6616336" y="4724560"/>
              <a:ext cx="1144962" cy="812616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cxnSpLocks/>
            </p:cNvCxnSpPr>
            <p:nvPr/>
          </p:nvCxnSpPr>
          <p:spPr>
            <a:xfrm>
              <a:off x="8433179" y="812486"/>
              <a:ext cx="1" cy="2620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>
            <a:cxnSpLocks/>
          </p:cNvCxnSpPr>
          <p:nvPr/>
        </p:nvCxnSpPr>
        <p:spPr>
          <a:xfrm flipH="1" flipV="1">
            <a:off x="2799631" y="1799699"/>
            <a:ext cx="1311771" cy="217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2761320" y="1863036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2" name="直線單箭頭接點 71"/>
          <p:cNvCxnSpPr>
            <a:cxnSpLocks/>
          </p:cNvCxnSpPr>
          <p:nvPr/>
        </p:nvCxnSpPr>
        <p:spPr>
          <a:xfrm>
            <a:off x="3232858" y="3630153"/>
            <a:ext cx="59796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248595" y="3630154"/>
            <a:ext cx="4156" cy="9614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246850" y="45115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菱形 75"/>
              <p:cNvSpPr/>
              <p:nvPr/>
            </p:nvSpPr>
            <p:spPr>
              <a:xfrm>
                <a:off x="8068668" y="4685346"/>
                <a:ext cx="976903" cy="561101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m:t>i</m:t>
                      </m:r>
                      <m:r>
                        <a:rPr kumimoji="0" lang="en-US" altLang="zh-TW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6" name="菱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68" y="4685346"/>
                <a:ext cx="976903" cy="561101"/>
              </a:xfrm>
              <a:prstGeom prst="diamon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/>
          <p:cNvCxnSpPr/>
          <p:nvPr/>
        </p:nvCxnSpPr>
        <p:spPr>
          <a:xfrm flipH="1">
            <a:off x="6392525" y="1806225"/>
            <a:ext cx="2069749" cy="86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 flipH="1" flipV="1">
            <a:off x="8462274" y="1830094"/>
            <a:ext cx="76452" cy="28704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8196480" y="2793131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++</a:t>
            </a: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8557120" y="5253745"/>
            <a:ext cx="1233" cy="11162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558353" y="5234837"/>
            <a:ext cx="51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538726" y="4477289"/>
            <a:ext cx="50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圓角矩形 22">
            <a:extLst>
              <a:ext uri="{FF2B5EF4-FFF2-40B4-BE49-F238E27FC236}">
                <a16:creationId xmlns:a16="http://schemas.microsoft.com/office/drawing/2014/main" id="{31BB3810-2F51-4DDB-A8FF-20E71F276FA1}"/>
              </a:ext>
            </a:extLst>
          </p:cNvPr>
          <p:cNvSpPr/>
          <p:nvPr/>
        </p:nvSpPr>
        <p:spPr>
          <a:xfrm>
            <a:off x="4265145" y="968377"/>
            <a:ext cx="2002293" cy="32272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28CE1FFD-F807-4D4C-A275-E74F73A6A7BB}"/>
              </a:ext>
            </a:extLst>
          </p:cNvPr>
          <p:cNvCxnSpPr>
            <a:cxnSpLocks/>
          </p:cNvCxnSpPr>
          <p:nvPr/>
        </p:nvCxnSpPr>
        <p:spPr>
          <a:xfrm>
            <a:off x="5246850" y="550639"/>
            <a:ext cx="0" cy="417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08005E31-E45B-431D-B3A5-D2BD5B902A81}"/>
              </a:ext>
            </a:extLst>
          </p:cNvPr>
          <p:cNvCxnSpPr>
            <a:cxnSpLocks/>
          </p:cNvCxnSpPr>
          <p:nvPr/>
        </p:nvCxnSpPr>
        <p:spPr>
          <a:xfrm flipH="1">
            <a:off x="5230982" y="2652694"/>
            <a:ext cx="15869" cy="187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38">
            <a:extLst>
              <a:ext uri="{FF2B5EF4-FFF2-40B4-BE49-F238E27FC236}">
                <a16:creationId xmlns:a16="http://schemas.microsoft.com/office/drawing/2014/main" id="{6344F327-D38F-4A34-AEBE-9061CAC37A48}"/>
              </a:ext>
            </a:extLst>
          </p:cNvPr>
          <p:cNvSpPr/>
          <p:nvPr/>
        </p:nvSpPr>
        <p:spPr>
          <a:xfrm>
            <a:off x="4847786" y="2348572"/>
            <a:ext cx="766393" cy="282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Store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w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圓角矩形 86"/>
              <p:cNvSpPr/>
              <p:nvPr/>
            </p:nvSpPr>
            <p:spPr>
              <a:xfrm>
                <a:off x="2564833" y="4631178"/>
                <a:ext cx="1340957" cy="47018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Restore</a:t>
                </a:r>
                <a:r>
                  <a:rPr kumimoji="0" lang="en-US" altLang="zh-TW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w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&amp; </a:t>
                </a:r>
                <a14:m>
                  <m:oMath xmlns:m="http://schemas.openxmlformats.org/officeDocument/2006/math"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0.7</m:t>
                    </m:r>
                    <m:r>
                      <a:rPr kumimoji="0" lang="zh-TW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zh-TW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</m:oMath>
                </a14:m>
                <a:endPara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7" name="圓角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33" y="4631178"/>
                <a:ext cx="1340957" cy="47018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t="-12346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圓角矩形 22">
            <a:extLst>
              <a:ext uri="{FF2B5EF4-FFF2-40B4-BE49-F238E27FC236}">
                <a16:creationId xmlns:a16="http://schemas.microsoft.com/office/drawing/2014/main" id="{31BB3810-2F51-4DDB-A8FF-20E71F276FA1}"/>
              </a:ext>
            </a:extLst>
          </p:cNvPr>
          <p:cNvSpPr/>
          <p:nvPr/>
        </p:nvSpPr>
        <p:spPr>
          <a:xfrm>
            <a:off x="4237769" y="4063828"/>
            <a:ext cx="2002293" cy="29257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90" name="直線單箭頭接點 89"/>
          <p:cNvCxnSpPr/>
          <p:nvPr/>
        </p:nvCxnSpPr>
        <p:spPr>
          <a:xfrm>
            <a:off x="5256572" y="4325221"/>
            <a:ext cx="10914" cy="2664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標題 1"/>
          <p:cNvSpPr txBox="1">
            <a:spLocks/>
          </p:cNvSpPr>
          <p:nvPr/>
        </p:nvSpPr>
        <p:spPr bwMode="auto">
          <a:xfrm>
            <a:off x="69401" y="24838"/>
            <a:ext cx="3278463" cy="14734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matching module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indicating either an acceptable SLFN or an unacceptable SLFN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圓角矩形 5">
                <a:extLst>
                  <a:ext uri="{FF2B5EF4-FFF2-40B4-BE49-F238E27FC236}">
                    <a16:creationId xmlns:a16="http://schemas.microsoft.com/office/drawing/2014/main" id="{60C08D47-C375-4DB0-9926-C1AB3E9A712D}"/>
                  </a:ext>
                </a:extLst>
              </p:cNvPr>
              <p:cNvSpPr/>
              <p:nvPr/>
            </p:nvSpPr>
            <p:spPr>
              <a:xfrm>
                <a:off x="313170" y="2427865"/>
                <a:ext cx="1584176" cy="128279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lvl="0" indent="-180975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100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0.7 &amp; 1.2</a:t>
                </a:r>
              </a:p>
            </p:txBody>
          </p:sp>
        </mc:Choice>
        <mc:Fallback xmlns="">
          <p:sp>
            <p:nvSpPr>
              <p:cNvPr id="60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C08D47-C375-4DB0-9926-C1AB3E9A7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" y="2427865"/>
                <a:ext cx="1584176" cy="128279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1"/>
                <a:stretch>
                  <a:fillRect t="-3286" b="-751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051" y="3921265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2980071" y="1700809"/>
            <a:ext cx="5767499" cy="4821289"/>
            <a:chOff x="6177577" y="1393076"/>
            <a:chExt cx="5170249" cy="4986714"/>
          </a:xfrm>
        </p:grpSpPr>
        <p:cxnSp>
          <p:nvCxnSpPr>
            <p:cNvPr id="50" name="直線單箭頭接點 49"/>
            <p:cNvCxnSpPr>
              <a:stCxn id="55" idx="3"/>
              <a:endCxn id="90" idx="1"/>
            </p:cNvCxnSpPr>
            <p:nvPr/>
          </p:nvCxnSpPr>
          <p:spPr>
            <a:xfrm flipV="1">
              <a:off x="9367099" y="4347137"/>
              <a:ext cx="217526" cy="92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/>
            <p:cNvSpPr/>
            <p:nvPr/>
          </p:nvSpPr>
          <p:spPr>
            <a:xfrm>
              <a:off x="11018406" y="6036891"/>
              <a:ext cx="329420" cy="342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7379672" y="5186351"/>
              <a:ext cx="421084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圓角矩形 52"/>
                <p:cNvSpPr/>
                <p:nvPr/>
              </p:nvSpPr>
              <p:spPr>
                <a:xfrm>
                  <a:off x="7244373" y="2750875"/>
                  <a:ext cx="2532836" cy="37706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6857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Implement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optimizer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calculate</m:t>
                        </m:r>
                        <m:r>
                          <m:rPr>
                            <m:nor/>
                          </m:rPr>
                          <a:rPr kumimoji="0" lang="en-US" altLang="zh-TW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a:rPr kumimoji="0" lang="en-US" altLang="zh-TW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  <m:r>
                          <a:rPr kumimoji="0" lang="en-US" altLang="zh-TW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oMath>
                    </m:oMathPara>
                  </a14:m>
                  <a:endPara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圓角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373" y="2750875"/>
                  <a:ext cx="2532836" cy="377067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 t="-1563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菱形 54"/>
                <p:cNvSpPr/>
                <p:nvPr/>
              </p:nvSpPr>
              <p:spPr>
                <a:xfrm>
                  <a:off x="7637537" y="3992969"/>
                  <a:ext cx="1729562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46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46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  <m:r>
                              <a:rPr kumimoji="0" lang="en-US" altLang="zh-TW" sz="146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e>
                        </m:d>
                        <m:r>
                          <a:rPr kumimoji="0" lang="en-US" altLang="zh-TW" sz="146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TW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46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146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zh-TW" altLang="en-US" sz="146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菱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537" y="3992969"/>
                  <a:ext cx="1729562" cy="726932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菱形 56"/>
                <p:cNvSpPr/>
                <p:nvPr/>
              </p:nvSpPr>
              <p:spPr>
                <a:xfrm>
                  <a:off x="7790283" y="5059542"/>
                  <a:ext cx="13935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kumimoji="0" lang="el-GR" altLang="zh-TW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rPr>
                          <m:t>ε</m:t>
                        </m:r>
                        <m:r>
                          <a:rPr kumimoji="0" lang="en-US" altLang="zh-TW" sz="18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283" y="5059542"/>
                  <a:ext cx="1393505" cy="726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單箭頭接點 69"/>
            <p:cNvCxnSpPr>
              <a:cxnSpLocks/>
            </p:cNvCxnSpPr>
            <p:nvPr/>
          </p:nvCxnSpPr>
          <p:spPr>
            <a:xfrm>
              <a:off x="8523256" y="1929886"/>
              <a:ext cx="10565" cy="2189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cxnSpLocks/>
              <a:stCxn id="53" idx="2"/>
            </p:cNvCxnSpPr>
            <p:nvPr/>
          </p:nvCxnSpPr>
          <p:spPr>
            <a:xfrm>
              <a:off x="8510792" y="3127943"/>
              <a:ext cx="10639" cy="2760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7" idx="0"/>
            </p:cNvCxnSpPr>
            <p:nvPr/>
          </p:nvCxnSpPr>
          <p:spPr>
            <a:xfrm flipH="1">
              <a:off x="8487035" y="4719901"/>
              <a:ext cx="29076" cy="3396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57" idx="2"/>
            </p:cNvCxnSpPr>
            <p:nvPr/>
          </p:nvCxnSpPr>
          <p:spPr>
            <a:xfrm>
              <a:off x="8487035" y="5786474"/>
              <a:ext cx="15283" cy="4218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圓角矩形 89"/>
                <p:cNvSpPr/>
                <p:nvPr/>
              </p:nvSpPr>
              <p:spPr>
                <a:xfrm>
                  <a:off x="9584625" y="4090009"/>
                  <a:ext cx="821386" cy="51425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p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𝐰</m:t>
                      </m:r>
                      <m:r>
                        <a:rPr kumimoji="0" lang="en-US" altLang="zh-TW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,</m:t>
                      </m:r>
                    </m:oMath>
                  </a14:m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</a:t>
                  </a:r>
                  <a:b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TW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altLang="zh-TW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zh-TW" alt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  <m:r>
                          <a:rPr kumimoji="0" lang="en-US" altLang="zh-TW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</m:t>
                        </m:r>
                        <m:r>
                          <a:rPr kumimoji="0" lang="zh-TW" alt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</m:oMath>
                    </m:oMathPara>
                  </a14:m>
                  <a:endParaRPr kumimoji="0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圓角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625" y="4090009"/>
                  <a:ext cx="821386" cy="514256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6"/>
                  <a:stretch>
                    <a:fillRect b="-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圓角矩形 90"/>
                <p:cNvSpPr/>
                <p:nvPr/>
              </p:nvSpPr>
              <p:spPr>
                <a:xfrm>
                  <a:off x="6177577" y="4178436"/>
                  <a:ext cx="1202095" cy="4810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Restore</a:t>
                  </a:r>
                  <a:r>
                    <a:rPr kumimoji="0" lang="en-US" altLang="zh-TW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w</a:t>
                  </a: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  <a:cs typeface="+mn-cs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kumimoji="0" lang="en-US" altLang="zh-TW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0.7</m:t>
                      </m:r>
                      <m:r>
                        <a:rPr kumimoji="0" lang="zh-TW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zh-TW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a14:m>
                  <a:endPara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圓角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577" y="4178436"/>
                  <a:ext cx="1202095" cy="481074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7"/>
                  <a:stretch>
                    <a:fillRect t="-13750" b="-1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線單箭頭接點 91"/>
            <p:cNvCxnSpPr>
              <a:stCxn id="90" idx="3"/>
              <a:endCxn id="111" idx="1"/>
            </p:cNvCxnSpPr>
            <p:nvPr/>
          </p:nvCxnSpPr>
          <p:spPr>
            <a:xfrm flipV="1">
              <a:off x="10406011" y="4344724"/>
              <a:ext cx="388078" cy="24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V="1">
              <a:off x="8481374" y="6208340"/>
              <a:ext cx="2520547" cy="225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9131927" y="4049186"/>
              <a:ext cx="411645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521431" y="4685820"/>
              <a:ext cx="438800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8481374" y="5693544"/>
              <a:ext cx="650553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7" name="菱形 96"/>
            <p:cNvSpPr/>
            <p:nvPr/>
          </p:nvSpPr>
          <p:spPr>
            <a:xfrm>
              <a:off x="7474313" y="1393076"/>
              <a:ext cx="2094231" cy="504762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Learning goal</a:t>
              </a:r>
              <a:endParaRPr kumimoji="0" lang="en-US" altLang="zh-TW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7188822" y="1393640"/>
              <a:ext cx="424495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true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8551562" y="1865569"/>
              <a:ext cx="473220" cy="28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false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00" name="肘形接點 99"/>
            <p:cNvCxnSpPr>
              <a:endCxn id="91" idx="2"/>
            </p:cNvCxnSpPr>
            <p:nvPr/>
          </p:nvCxnSpPr>
          <p:spPr>
            <a:xfrm rot="10800000">
              <a:off x="6778626" y="4659510"/>
              <a:ext cx="998306" cy="812615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cxnSpLocks/>
            </p:cNvCxnSpPr>
            <p:nvPr/>
          </p:nvCxnSpPr>
          <p:spPr>
            <a:xfrm>
              <a:off x="8521101" y="2482543"/>
              <a:ext cx="0" cy="2667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線單箭頭接點 101"/>
          <p:cNvCxnSpPr/>
          <p:nvPr/>
        </p:nvCxnSpPr>
        <p:spPr>
          <a:xfrm flipH="1" flipV="1">
            <a:off x="2961793" y="1933475"/>
            <a:ext cx="1415566" cy="226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304307" y="6356336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2961793" y="2017376"/>
            <a:ext cx="318474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3650548" y="3146354"/>
            <a:ext cx="2" cy="12474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3685266" y="3152240"/>
            <a:ext cx="4648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  <a:stCxn id="111" idx="0"/>
          </p:cNvCxnSpPr>
          <p:nvPr/>
        </p:nvCxnSpPr>
        <p:spPr>
          <a:xfrm flipH="1" flipV="1">
            <a:off x="8550013" y="1978354"/>
            <a:ext cx="8333" cy="22956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8165431" y="3290915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++</a:t>
            </a: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8576432" y="4860768"/>
            <a:ext cx="10574" cy="12686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菱形 110"/>
              <p:cNvSpPr/>
              <p:nvPr/>
            </p:nvSpPr>
            <p:spPr>
              <a:xfrm>
                <a:off x="8129868" y="4273991"/>
                <a:ext cx="856955" cy="561101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m:t>i</m:t>
                      </m:r>
                      <m:r>
                        <a:rPr kumimoji="0" lang="en-US" altLang="zh-TW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1" name="菱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68" y="4273991"/>
                <a:ext cx="856955" cy="561101"/>
              </a:xfrm>
              <a:prstGeom prst="diamon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線單箭頭接點 111"/>
          <p:cNvCxnSpPr>
            <a:cxnSpLocks/>
          </p:cNvCxnSpPr>
          <p:nvPr/>
        </p:nvCxnSpPr>
        <p:spPr>
          <a:xfrm flipH="1" flipV="1">
            <a:off x="6780691" y="1936541"/>
            <a:ext cx="1776428" cy="418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8550013" y="4860768"/>
            <a:ext cx="51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8557119" y="4024306"/>
            <a:ext cx="51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6C365092-B00A-488C-8449-32F8BF5B1D34}"/>
              </a:ext>
            </a:extLst>
          </p:cNvPr>
          <p:cNvCxnSpPr>
            <a:cxnSpLocks/>
          </p:cNvCxnSpPr>
          <p:nvPr/>
        </p:nvCxnSpPr>
        <p:spPr>
          <a:xfrm>
            <a:off x="5608500" y="1473429"/>
            <a:ext cx="0" cy="2273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圓角矩形 22">
            <a:extLst>
              <a:ext uri="{FF2B5EF4-FFF2-40B4-BE49-F238E27FC236}">
                <a16:creationId xmlns:a16="http://schemas.microsoft.com/office/drawing/2014/main" id="{054A1ED8-1D17-44CF-959B-1AFA91AEDF24}"/>
              </a:ext>
            </a:extLst>
          </p:cNvPr>
          <p:cNvSpPr/>
          <p:nvPr/>
        </p:nvSpPr>
        <p:spPr>
          <a:xfrm>
            <a:off x="4626795" y="1175996"/>
            <a:ext cx="2002293" cy="26421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DB75485D-9797-4FFD-B9C9-94B175A3D2DC}"/>
              </a:ext>
            </a:extLst>
          </p:cNvPr>
          <p:cNvCxnSpPr>
            <a:cxnSpLocks/>
          </p:cNvCxnSpPr>
          <p:nvPr/>
        </p:nvCxnSpPr>
        <p:spPr>
          <a:xfrm>
            <a:off x="5608500" y="761552"/>
            <a:ext cx="0" cy="417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圓角矩形 38">
            <a:extLst>
              <a:ext uri="{FF2B5EF4-FFF2-40B4-BE49-F238E27FC236}">
                <a16:creationId xmlns:a16="http://schemas.microsoft.com/office/drawing/2014/main" id="{5D0711AB-CAEC-4E57-B907-41E89F851F66}"/>
              </a:ext>
            </a:extLst>
          </p:cNvPr>
          <p:cNvSpPr/>
          <p:nvPr/>
        </p:nvSpPr>
        <p:spPr>
          <a:xfrm>
            <a:off x="5239308" y="2433390"/>
            <a:ext cx="710737" cy="292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Store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w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350334" y="484551"/>
                <a:ext cx="6071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i</m:t>
                      </m:r>
                      <m:r>
                        <a:rPr kumimoji="0" lang="en-US" altLang="zh-TW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4" y="484551"/>
                <a:ext cx="607196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圓角矩形 22">
            <a:extLst>
              <a:ext uri="{FF2B5EF4-FFF2-40B4-BE49-F238E27FC236}">
                <a16:creationId xmlns:a16="http://schemas.microsoft.com/office/drawing/2014/main" id="{054A1ED8-1D17-44CF-959B-1AFA91AEDF24}"/>
              </a:ext>
            </a:extLst>
          </p:cNvPr>
          <p:cNvSpPr/>
          <p:nvPr/>
        </p:nvSpPr>
        <p:spPr>
          <a:xfrm>
            <a:off x="4581663" y="3664186"/>
            <a:ext cx="2002293" cy="26421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5596715" y="3928396"/>
            <a:ext cx="0" cy="286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圓角矩形 5">
                <a:extLst>
                  <a:ext uri="{FF2B5EF4-FFF2-40B4-BE49-F238E27FC236}">
                    <a16:creationId xmlns:a16="http://schemas.microsoft.com/office/drawing/2014/main" id="{60C08D47-C375-4DB0-9926-C1AB3E9A712D}"/>
                  </a:ext>
                </a:extLst>
              </p:cNvPr>
              <p:cNvSpPr/>
              <p:nvPr/>
            </p:nvSpPr>
            <p:spPr>
              <a:xfrm>
                <a:off x="313170" y="2427865"/>
                <a:ext cx="1584176" cy="1282797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/>
                    <a:cs typeface="+mn-cs"/>
                  </a:rPr>
                  <a:t>Hyperparameters: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180975" lvl="0" indent="-180975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100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dirty="0">
                    <a:solidFill>
                      <a:prstClr val="black"/>
                    </a:solidFill>
                  </a:rPr>
                  <a:t>0.7 &amp; 1.2</a:t>
                </a:r>
              </a:p>
            </p:txBody>
          </p:sp>
        </mc:Choice>
        <mc:Fallback xmlns="">
          <p:sp>
            <p:nvSpPr>
              <p:cNvPr id="62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C08D47-C375-4DB0-9926-C1AB3E9A7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" y="2427865"/>
                <a:ext cx="1584176" cy="1282797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3"/>
                <a:stretch>
                  <a:fillRect t="-3286" b="-751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圓角矩形 62"/>
              <p:cNvSpPr/>
              <p:nvPr/>
            </p:nvSpPr>
            <p:spPr>
              <a:xfrm>
                <a:off x="5183111" y="866594"/>
                <a:ext cx="334446" cy="20765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圓角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11" y="866594"/>
                <a:ext cx="334446" cy="207653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5"/>
                <a:stretch>
                  <a:fillRect b="-184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051" y="3921265"/>
            <a:ext cx="1976006" cy="807911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acceptability is determined by the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learning goal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8" name="標題 1"/>
          <p:cNvSpPr txBox="1">
            <a:spLocks/>
          </p:cNvSpPr>
          <p:nvPr/>
        </p:nvSpPr>
        <p:spPr bwMode="auto">
          <a:xfrm>
            <a:off x="69401" y="24838"/>
            <a:ext cx="3278463" cy="14734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matching module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indicating either an acceptable SLFN or an unacceptable SLFN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5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511</Words>
  <Application>Microsoft Office PowerPoint</Application>
  <PresentationFormat>如螢幕大小 (4:3)</PresentationFormat>
  <Paragraphs>172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Office 主题</vt:lpstr>
      <vt:lpstr>1_Office 主题</vt:lpstr>
      <vt:lpstr>The list of matching modules</vt:lpstr>
      <vt:lpstr>The vanilla backward operation</vt:lpstr>
      <vt:lpstr>PowerPoint 簡報</vt:lpstr>
      <vt:lpstr>PowerPoint 簡報</vt:lpstr>
      <vt:lpstr>The vanilla matching module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list of matching modules</dc:title>
  <dc:creator>Tsai</dc:creator>
  <cp:lastModifiedBy>丞哲 郭</cp:lastModifiedBy>
  <cp:revision>18</cp:revision>
  <dcterms:created xsi:type="dcterms:W3CDTF">2021-06-01T05:18:39Z</dcterms:created>
  <dcterms:modified xsi:type="dcterms:W3CDTF">2021-07-07T07:16:51Z</dcterms:modified>
</cp:coreProperties>
</file>