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sldIdLst>
    <p:sldId id="256" r:id="rId3"/>
    <p:sldId id="570" r:id="rId4"/>
    <p:sldId id="57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B8AD1-E9B7-4717-B983-ED57B5F8BE4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97CB-39D8-4ABC-AEF6-038481A5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38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F97CB-39D8-4ABC-AEF6-038481A53AF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5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170ED2-42F3-4631-A62C-A75C77E18E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68578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87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8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24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0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24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60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74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1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26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6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2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522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53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14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2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59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31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5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74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01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91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58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49AE-5CF8-4645-AE4D-AA02F05777D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7A56-BD76-4EB2-960C-17A62F485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48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5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.png"/><Relationship Id="rId3" Type="http://schemas.openxmlformats.org/officeDocument/2006/relationships/image" Target="../media/image250.png"/><Relationship Id="rId7" Type="http://schemas.openxmlformats.org/officeDocument/2006/relationships/image" Target="../media/image410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40.png"/><Relationship Id="rId10" Type="http://schemas.openxmlformats.org/officeDocument/2006/relationships/image" Target="../media/image10.png"/><Relationship Id="rId4" Type="http://schemas.openxmlformats.org/officeDocument/2006/relationships/image" Target="../media/image45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list of regularizing modules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6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圓角矩形 76">
                <a:extLst>
                  <a:ext uri="{FF2B5EF4-FFF2-40B4-BE49-F238E27FC236}">
                    <a16:creationId xmlns="" xmlns:a16="http://schemas.microsoft.com/office/drawing/2014/main" id="{D2952D26-8301-4E30-A9F4-DFDC2A66BF57}"/>
                  </a:ext>
                </a:extLst>
              </p:cNvPr>
              <p:cNvSpPr/>
              <p:nvPr/>
            </p:nvSpPr>
            <p:spPr>
              <a:xfrm>
                <a:off x="7282023" y="1941588"/>
                <a:ext cx="383315" cy="20765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m:oMathPara>
                </a14:m>
                <a:endPara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4" name="圓角矩形 7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2952D26-8301-4E30-A9F4-DFDC2A66B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023" y="1941588"/>
                <a:ext cx="383315" cy="20765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68C04-86CB-4EF9-90C4-B4D0FE69346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3563888" y="1804071"/>
            <a:ext cx="4525193" cy="3708008"/>
            <a:chOff x="-267448" y="-142770"/>
            <a:chExt cx="5264367" cy="4945160"/>
          </a:xfrm>
        </p:grpSpPr>
        <p:grpSp>
          <p:nvGrpSpPr>
            <p:cNvPr id="35" name="群組 34"/>
            <p:cNvGrpSpPr/>
            <p:nvPr/>
          </p:nvGrpSpPr>
          <p:grpSpPr>
            <a:xfrm>
              <a:off x="-267448" y="-142770"/>
              <a:ext cx="5264367" cy="4945160"/>
              <a:chOff x="-267448" y="-142770"/>
              <a:chExt cx="5264367" cy="4945160"/>
            </a:xfrm>
          </p:grpSpPr>
          <p:cxnSp>
            <p:nvCxnSpPr>
              <p:cNvPr id="70" name="直線單箭頭接點 69"/>
              <p:cNvCxnSpPr>
                <a:stCxn id="66" idx="1"/>
              </p:cNvCxnSpPr>
              <p:nvPr/>
            </p:nvCxnSpPr>
            <p:spPr>
              <a:xfrm flipH="1">
                <a:off x="824036" y="4551318"/>
                <a:ext cx="61478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群組 37"/>
              <p:cNvGrpSpPr/>
              <p:nvPr/>
            </p:nvGrpSpPr>
            <p:grpSpPr>
              <a:xfrm>
                <a:off x="-267448" y="-142770"/>
                <a:ext cx="5264367" cy="4945160"/>
                <a:chOff x="-274904" y="200922"/>
                <a:chExt cx="5411143" cy="4257880"/>
              </a:xfrm>
            </p:grpSpPr>
            <p:grpSp>
              <p:nvGrpSpPr>
                <p:cNvPr id="40" name="群組 39"/>
                <p:cNvGrpSpPr/>
                <p:nvPr/>
              </p:nvGrpSpPr>
              <p:grpSpPr>
                <a:xfrm>
                  <a:off x="-274904" y="681057"/>
                  <a:ext cx="5411143" cy="3777745"/>
                  <a:chOff x="-274928" y="233082"/>
                  <a:chExt cx="5411609" cy="3361333"/>
                </a:xfrm>
              </p:grpSpPr>
              <p:grpSp>
                <p:nvGrpSpPr>
                  <p:cNvPr id="42" name="群組 41"/>
                  <p:cNvGrpSpPr/>
                  <p:nvPr/>
                </p:nvGrpSpPr>
                <p:grpSpPr>
                  <a:xfrm>
                    <a:off x="566057" y="233082"/>
                    <a:ext cx="2757086" cy="3361333"/>
                    <a:chOff x="0" y="106082"/>
                    <a:chExt cx="2757086" cy="3361333"/>
                  </a:xfrm>
                </p:grpSpPr>
                <p:sp>
                  <p:nvSpPr>
                    <p:cNvPr id="54" name="文字方塊 718"/>
                    <p:cNvSpPr txBox="1"/>
                    <p:nvPr/>
                  </p:nvSpPr>
                  <p:spPr>
                    <a:xfrm>
                      <a:off x="281027" y="2200444"/>
                      <a:ext cx="520384" cy="21642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8580" tIns="34290" rIns="68580" bIns="3429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/>
                          <a:cs typeface="Times New Roman"/>
                        </a:rPr>
                        <a:t>true</a:t>
                      </a:r>
                      <a:endParaRPr kumimoji="0" lang="zh-TW" alt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/>
                        <a:cs typeface="Times New Roman"/>
                      </a:endParaRPr>
                    </a:p>
                  </p:txBody>
                </p:sp>
                <p:sp>
                  <p:nvSpPr>
                    <p:cNvPr id="55" name="文字方塊 719"/>
                    <p:cNvSpPr txBox="1"/>
                    <p:nvPr/>
                  </p:nvSpPr>
                  <p:spPr>
                    <a:xfrm>
                      <a:off x="1292872" y="2636403"/>
                      <a:ext cx="495766" cy="21991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8580" tIns="34290" rIns="68580" bIns="3429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/>
                          <a:cs typeface="Times New Roman"/>
                        </a:rPr>
                        <a:t>false</a:t>
                      </a:r>
                      <a:endParaRPr kumimoji="0" lang="zh-TW" alt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/>
                        <a:cs typeface="Times New Roman"/>
                      </a:endParaRPr>
                    </a:p>
                  </p:txBody>
                </p:sp>
                <p:grpSp>
                  <p:nvGrpSpPr>
                    <p:cNvPr id="56" name="群組 55"/>
                    <p:cNvGrpSpPr/>
                    <p:nvPr/>
                  </p:nvGrpSpPr>
                  <p:grpSpPr>
                    <a:xfrm>
                      <a:off x="0" y="106082"/>
                      <a:ext cx="2757086" cy="3361333"/>
                      <a:chOff x="193599" y="106096"/>
                      <a:chExt cx="2757134" cy="3361792"/>
                    </a:xfrm>
                  </p:grpSpPr>
                  <p:grpSp>
                    <p:nvGrpSpPr>
                      <p:cNvPr id="57" name="群組 56"/>
                      <p:cNvGrpSpPr/>
                      <p:nvPr/>
                    </p:nvGrpSpPr>
                    <p:grpSpPr>
                      <a:xfrm>
                        <a:off x="193599" y="106096"/>
                        <a:ext cx="2569983" cy="3361792"/>
                        <a:chOff x="145228" y="106096"/>
                        <a:chExt cx="2570612" cy="3361792"/>
                      </a:xfrm>
                    </p:grpSpPr>
                    <p:cxnSp>
                      <p:nvCxnSpPr>
                        <p:cNvPr id="61" name="直線單箭頭接點 60"/>
                        <p:cNvCxnSpPr/>
                        <p:nvPr/>
                      </p:nvCxnSpPr>
                      <p:spPr>
                        <a:xfrm flipH="1">
                          <a:off x="325415" y="2417194"/>
                          <a:ext cx="733056" cy="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2" name="群組 61"/>
                        <p:cNvGrpSpPr/>
                        <p:nvPr/>
                      </p:nvGrpSpPr>
                      <p:grpSpPr>
                        <a:xfrm>
                          <a:off x="145228" y="106096"/>
                          <a:ext cx="2570612" cy="3361792"/>
                          <a:chOff x="0" y="106112"/>
                          <a:chExt cx="2570612" cy="3362313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3" name="菱形 62"/>
                              <p:cNvSpPr/>
                              <p:nvPr/>
                            </p:nvSpPr>
                            <p:spPr>
                              <a:xfrm>
                                <a:off x="739182" y="2134130"/>
                                <a:ext cx="1155039" cy="531052"/>
                              </a:xfrm>
                              <a:prstGeom prst="diamond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ctr" defTabSz="914400" rtl="0" eaLnBrk="1" fontAlgn="base" latinLnBrk="0" hangingPunct="1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kumimoji="0" lang="en-US" sz="1000" b="0" i="1" u="none" strike="noStrike" kern="1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新細明體"/>
                                          <a:cs typeface="Times New Roman"/>
                                        </a:rPr>
                                        <m:t>𝜂</m:t>
                                      </m:r>
                                      <m:r>
                                        <a:rPr kumimoji="0" lang="en-US" sz="1000" b="1" i="1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新細明體"/>
                                          <a:cs typeface="Times New Roman"/>
                                        </a:rPr>
                                        <m:t>&gt;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l-GR" sz="1000" b="0" i="0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新細明體"/>
                                          <a:cs typeface="Times New Roman"/>
                                        </a:rPr>
                                        <m:t>ε</m:t>
                                      </m:r>
                                      <m:r>
                                        <a:rPr kumimoji="0" lang="en-US" sz="1000" b="0" i="1" u="none" strike="noStrike" kern="100" cap="none" spc="0" normalizeH="0" baseline="-2500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/>
                                          <a:cs typeface="Times New Roman"/>
                                        </a:rPr>
                                        <m:t>1</m:t>
                                      </m:r>
                                    </m:oMath>
                                  </m:oMathPara>
                                </a14:m>
                                <a:endParaRPr kumimoji="0" lang="zh-TW" altLang="en-US" sz="1000" b="0" i="0" u="none" strike="noStrike" kern="1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新細明體"/>
                                  <a:cs typeface="Times New Roman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3" name="菱形 62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39182" y="2134130"/>
                                <a:ext cx="1155039" cy="531052"/>
                              </a:xfrm>
                              <a:prstGeom prst="diamond">
                                <a:avLst/>
                              </a:prstGeom>
                              <a:blipFill rotWithShape="1">
                                <a:blip r:embed="rId3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TW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4" name="圓角矩形 63"/>
                              <p:cNvSpPr/>
                              <p:nvPr/>
                            </p:nvSpPr>
                            <p:spPr>
                              <a:xfrm>
                                <a:off x="0" y="106112"/>
                                <a:ext cx="2570612" cy="381738"/>
                              </a:xfrm>
                              <a:prstGeom prst="round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ctr" defTabSz="914400" rtl="0" eaLnBrk="1" fontAlgn="base" latinLnBrk="0" hangingPunct="1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kumimoji="0" lang="en-US" sz="1000" b="0" i="0" u="none" strike="noStrike" kern="1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Times New Roman"/>
                                    <a:ea typeface="新細明體"/>
                                    <a:cs typeface="Times New Roman"/>
                                  </a:rPr>
                                  <a:t>Implement the </a:t>
                                </a:r>
                                <a:r>
                                  <a:rPr kumimoji="0" lang="en-US" sz="1000" b="0" i="0" u="none" strike="noStrike" kern="1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Times New Roman"/>
                                    <a:ea typeface="新細明體"/>
                                    <a:cs typeface="Times New Roman"/>
                                  </a:rPr>
                                  <a:t>optimizer and </a:t>
                                </a:r>
                                <a:r>
                                  <a:rPr kumimoji="0" lang="en-US" sz="1000" b="0" i="0" u="none" strike="noStrike" kern="1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Times New Roman"/>
                                    <a:ea typeface="新細明體"/>
                                    <a:cs typeface="Times New Roman"/>
                                  </a:rPr>
                                  <a:t>calculate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kumimoji="0" lang="en-US" sz="1000" b="1" i="1" u="none" strike="noStrike" kern="1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新細明體"/>
                                        <a:cs typeface="Times New Roman"/>
                                      </a:rPr>
                                      <m:t>𝐰</m:t>
                                    </m:r>
                                    <m:r>
                                      <a:rPr kumimoji="0" lang="en-US" sz="1000" b="0" i="1" u="none" strike="noStrike" kern="1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新細明體"/>
                                        <a:cs typeface="Times New Roman"/>
                                      </a:rPr>
                                      <m:t>′</m:t>
                                    </m:r>
                                  </m:oMath>
                                </a14:m>
                                <a:endParaRPr kumimoji="0" lang="zh-TW" altLang="en-US" sz="10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新細明體"/>
                                  <a:cs typeface="Times New Roman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4" name="圓角矩形 63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0" y="106112"/>
                                <a:ext cx="2570612" cy="381738"/>
                              </a:xfrm>
                              <a:prstGeom prst="round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28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TW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菱形 64"/>
                              <p:cNvSpPr/>
                              <p:nvPr/>
                            </p:nvSpPr>
                            <p:spPr>
                              <a:xfrm>
                                <a:off x="101330" y="1235568"/>
                                <a:ext cx="2238458" cy="548509"/>
                              </a:xfrm>
                              <a:prstGeom prst="diamond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ctr" defTabSz="914400" rtl="0" eaLnBrk="1" fontAlgn="base" latinLnBrk="0" hangingPunct="1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kumimoji="0" lang="zh-TW" altLang="en-US" sz="800" b="0" i="1" u="none" strike="noStrike" kern="1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Cambria Math"/>
                                              <a:cs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800" b="0" i="1" u="none" strike="noStrike" kern="1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新細明體"/>
                                              <a:cs typeface="Times New Roman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800" b="0" i="1" u="none" strike="noStrike" kern="1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新細明體"/>
                                              <a:cs typeface="Times New Roman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zh-TW" altLang="en-US" sz="800" b="0" i="1" u="none" strike="noStrike" kern="1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Cambria Math"/>
                                              <a:cs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800" b="1" i="0" u="none" strike="noStrike" kern="1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新細明體"/>
                                              <a:cs typeface="Times New Roman"/>
                                            </a:rPr>
                                            <m:t>𝐰</m:t>
                                          </m:r>
                                          <m:r>
                                            <a:rPr kumimoji="0" lang="en-US" sz="800" b="1" i="1" u="none" strike="noStrike" kern="1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新細明體"/>
                                              <a:cs typeface="Times New Roman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kumimoji="0" lang="en-US" sz="800" b="1" i="1" u="none" strike="noStrike" kern="1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新細明體"/>
                                          <a:cs typeface="Times New Roman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kumimoji="0" lang="zh-TW" altLang="en-US" sz="800" b="0" i="1" u="none" strike="noStrike" kern="1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Cambria Math"/>
                                              <a:cs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800" b="0" i="1" u="none" strike="noStrike" kern="1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新細明體"/>
                                              <a:cs typeface="Times New Roman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800" b="0" i="1" u="none" strike="noStrike" kern="1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新細明體"/>
                                              <a:cs typeface="Times New Roman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zh-TW" altLang="en-US" sz="800" b="0" i="1" u="none" strike="noStrike" kern="1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Cambria Math"/>
                                              <a:cs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800" b="1" i="0" u="none" strike="noStrike" kern="1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新細明體"/>
                                              <a:cs typeface="Times New Roman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kumimoji="0" lang="en-US" sz="800" b="0" i="1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新細明體"/>
                                          <a:cs typeface="Times New Roman"/>
                                        </a:rPr>
                                        <m:t> </m:t>
                                      </m:r>
                                    </m:oMath>
                                  </m:oMathPara>
                                </a14:m>
                                <a:endParaRPr kumimoji="0" lang="zh-TW" altLang="en-US" sz="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新細明體"/>
                                  <a:cs typeface="Times New Roman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5" name="菱形 64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1330" y="1235568"/>
                                <a:ext cx="2238458" cy="548509"/>
                              </a:xfrm>
                              <a:prstGeom prst="diamond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TW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66" name="圓角矩形 65"/>
                          <p:cNvSpPr/>
                          <p:nvPr/>
                        </p:nvSpPr>
                        <p:spPr>
                          <a:xfrm>
                            <a:off x="913244" y="3083615"/>
                            <a:ext cx="788035" cy="384810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68580" tIns="34290" rIns="68580" bIns="3429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000" b="0" i="0" u="none" strike="noStrike" kern="1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Times New Roman"/>
                                <a:ea typeface="新細明體"/>
                                <a:cs typeface="Times New Roman"/>
                              </a:rPr>
                              <a:t>Restore</a:t>
                            </a:r>
                            <a:r>
                              <a:rPr kumimoji="0" lang="en-US" sz="1000" b="1" i="0" u="none" strike="noStrike" kern="1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新細明體"/>
                                <a:cs typeface="Times New Roman"/>
                              </a:rPr>
                              <a:t> </a:t>
                            </a:r>
                            <a:r>
                              <a:rPr kumimoji="0" lang="en-US" sz="1000" b="1" i="0" u="none" strike="noStrike" kern="1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Times New Roman"/>
                                <a:ea typeface="新細明體"/>
                                <a:cs typeface="Times New Roman"/>
                              </a:rPr>
                              <a:t>w</a:t>
                            </a:r>
                            <a:endParaRPr kumimoji="0" lang="zh-TW" altLang="en-US" sz="1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新細明體"/>
                              <a:cs typeface="Times New Roman"/>
                            </a:endParaRPr>
                          </a:p>
                        </p:txBody>
                      </p:sp>
                      <p:cxnSp>
                        <p:nvCxnSpPr>
                          <p:cNvPr id="67" name="直線單箭頭接點 66"/>
                          <p:cNvCxnSpPr/>
                          <p:nvPr/>
                        </p:nvCxnSpPr>
                        <p:spPr>
                          <a:xfrm flipH="1">
                            <a:off x="1220558" y="487850"/>
                            <a:ext cx="1" cy="187676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直線單箭頭接點 68"/>
                          <p:cNvCxnSpPr/>
                          <p:nvPr/>
                        </p:nvCxnSpPr>
                        <p:spPr>
                          <a:xfrm>
                            <a:off x="1316702" y="2666781"/>
                            <a:ext cx="0" cy="381000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58" name="文字方塊 731"/>
                      <p:cNvSpPr txBox="1"/>
                      <p:nvPr/>
                    </p:nvSpPr>
                    <p:spPr>
                      <a:xfrm>
                        <a:off x="1413859" y="1793784"/>
                        <a:ext cx="568409" cy="20655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68580" tIns="34290" rIns="6858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1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/>
                            <a:cs typeface="Times New Roman"/>
                          </a:rPr>
                          <a:t>false</a:t>
                        </a:r>
                        <a:endParaRPr kumimoji="0" lang="zh-TW" altLang="en-US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59" name="文字方塊 732"/>
                      <p:cNvSpPr txBox="1"/>
                      <p:nvPr/>
                    </p:nvSpPr>
                    <p:spPr>
                      <a:xfrm>
                        <a:off x="2411967" y="1274039"/>
                        <a:ext cx="538766" cy="24528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68580" tIns="34290" rIns="6858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1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/>
                            <a:cs typeface="Times New Roman"/>
                          </a:rPr>
                          <a:t>true</a:t>
                        </a:r>
                        <a:endParaRPr kumimoji="0" lang="zh-TW" altLang="en-US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/>
                          <a:cs typeface="Times New Roman"/>
                        </a:endParaRPr>
                      </a:p>
                    </p:txBody>
                  </p:sp>
                </p:grpSp>
              </p:grpSp>
              <p:grpSp>
                <p:nvGrpSpPr>
                  <p:cNvPr id="43" name="群組 42"/>
                  <p:cNvGrpSpPr/>
                  <p:nvPr/>
                </p:nvGrpSpPr>
                <p:grpSpPr>
                  <a:xfrm>
                    <a:off x="3323144" y="662578"/>
                    <a:ext cx="1813537" cy="1464486"/>
                    <a:chOff x="873892" y="662595"/>
                    <a:chExt cx="1813586" cy="1464524"/>
                  </a:xfrm>
                </p:grpSpPr>
                <p:grpSp>
                  <p:nvGrpSpPr>
                    <p:cNvPr id="47" name="群組 46"/>
                    <p:cNvGrpSpPr/>
                    <p:nvPr/>
                  </p:nvGrpSpPr>
                  <p:grpSpPr>
                    <a:xfrm>
                      <a:off x="873892" y="662595"/>
                      <a:ext cx="1813586" cy="1248013"/>
                      <a:chOff x="873892" y="662595"/>
                      <a:chExt cx="1813586" cy="1248013"/>
                    </a:xfrm>
                  </p:grpSpPr>
                  <p:cxnSp>
                    <p:nvCxnSpPr>
                      <p:cNvPr id="50" name="直線單箭頭接點 49"/>
                      <p:cNvCxnSpPr>
                        <a:stCxn id="52" idx="0"/>
                      </p:cNvCxnSpPr>
                      <p:nvPr/>
                    </p:nvCxnSpPr>
                    <p:spPr>
                      <a:xfrm flipV="1">
                        <a:off x="1753533" y="662595"/>
                        <a:ext cx="1" cy="188046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菱形 50"/>
                      <p:cNvSpPr/>
                      <p:nvPr/>
                    </p:nvSpPr>
                    <p:spPr>
                      <a:xfrm>
                        <a:off x="873892" y="1379696"/>
                        <a:ext cx="1813586" cy="530912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68580" tIns="34290" rIns="68580" bIns="3429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TW" sz="1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a:t>Learning goal</a:t>
                        </a:r>
                        <a:endParaRPr kumimoji="0" lang="zh-TW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2" name="圓角矩形 51"/>
                          <p:cNvSpPr/>
                          <p:nvPr/>
                        </p:nvSpPr>
                        <p:spPr>
                          <a:xfrm>
                            <a:off x="1318558" y="850641"/>
                            <a:ext cx="869950" cy="348098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68580" tIns="34290" rIns="68580" bIns="3429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zh-TW" altLang="en-US" sz="1000" b="0" i="1" u="none" strike="noStrike" kern="1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000" b="1" i="0" u="none" strike="noStrike" kern="1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新細明體"/>
                                        <a:cs typeface="Times New Roman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kumimoji="0" lang="en-US" sz="1000" b="0" i="1" u="none" strike="noStrike" kern="1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新細明體"/>
                                        <a:cs typeface="Times New Roman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0" lang="en-US" sz="10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新細明體"/>
                                    <a:cs typeface="Times New Roman"/>
                                  </a:rPr>
                                  <m:t>→</m:t>
                                </m:r>
                                <m:r>
                                  <a:rPr kumimoji="0" lang="en-US" sz="1000" b="1" i="0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新細明體"/>
                                    <a:cs typeface="Times New Roman"/>
                                  </a:rPr>
                                  <m:t>𝐰</m:t>
                                </m:r>
                              </m:oMath>
                            </a14:m>
                            <a:r>
                              <a:rPr kumimoji="0" lang="en-US" sz="1000" b="0" i="0" u="none" strike="noStrike" kern="1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Times New Roman"/>
                                <a:ea typeface="新細明體"/>
                                <a:cs typeface="Times New Roman"/>
                              </a:rPr>
                              <a:t> </a:t>
                            </a:r>
                            <a:br>
                              <a:rPr kumimoji="0" lang="en-US" sz="1000" b="0" i="0" u="none" strike="noStrike" kern="1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Times New Roman"/>
                                <a:ea typeface="新細明體"/>
                                <a:cs typeface="Times New Roman"/>
                              </a:rPr>
                            </a:b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0" lang="en-US" sz="1000" b="0" i="0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新細明體"/>
                                      <a:cs typeface="Times New Roman"/>
                                    </a:rPr>
                                    <m:t>1.2</m:t>
                                  </m:r>
                                  <m:r>
                                    <a:rPr kumimoji="0" lang="en-US" sz="1000" b="0" i="1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新細明體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kumimoji="0" lang="en-US" sz="1000" b="0" i="1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新細明體"/>
                                      <a:cs typeface="Times New Roman"/>
                                    </a:rPr>
                                    <m:t>𝜂</m:t>
                                  </m:r>
                                  <m:r>
                                    <a:rPr kumimoji="0" lang="en-US" sz="1000" b="0" i="0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新細明體"/>
                                      <a:cs typeface="Times New Roman"/>
                                    </a:rPr>
                                    <m:t>→</m:t>
                                  </m:r>
                                  <m:r>
                                    <a:rPr kumimoji="0" lang="en-US" sz="1000" b="0" i="1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新細明體"/>
                                      <a:cs typeface="Times New Roman"/>
                                    </a:rPr>
                                    <m:t>𝜂</m:t>
                                  </m:r>
                                </m:oMath>
                              </m:oMathPara>
                            </a14:m>
                            <a:endParaRPr kumimoji="0" lang="zh-TW" altLang="en-US" sz="1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新細明體"/>
                              <a:cs typeface="Times New Roman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2" name="圓角矩形 5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18558" y="850641"/>
                            <a:ext cx="869950" cy="348098"/>
                          </a:xfrm>
                          <a:prstGeom prst="roundRect">
                            <a:avLst/>
                          </a:prstGeom>
                          <a:blipFill rotWithShape="1">
                            <a:blip r:embed="rId7"/>
                            <a:stretch>
                              <a:fillRect b="-1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8" name="文字方塊 740"/>
                    <p:cNvSpPr txBox="1"/>
                    <p:nvPr/>
                  </p:nvSpPr>
                  <p:spPr>
                    <a:xfrm>
                      <a:off x="1772690" y="1207988"/>
                      <a:ext cx="487916" cy="17170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8580" tIns="34290" rIns="68580" bIns="3429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/>
                          <a:cs typeface="Times New Roman"/>
                        </a:rPr>
                        <a:t>true</a:t>
                      </a:r>
                      <a:endParaRPr kumimoji="0" lang="zh-TW" alt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/>
                        <a:cs typeface="Times New Roman"/>
                      </a:endParaRPr>
                    </a:p>
                  </p:txBody>
                </p:sp>
                <p:sp>
                  <p:nvSpPr>
                    <p:cNvPr id="49" name="文字方塊 741"/>
                    <p:cNvSpPr txBox="1"/>
                    <p:nvPr/>
                  </p:nvSpPr>
                  <p:spPr>
                    <a:xfrm>
                      <a:off x="1806752" y="1937182"/>
                      <a:ext cx="565404" cy="18993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8580" tIns="34290" rIns="68580" bIns="3429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/>
                          <a:cs typeface="Times New Roman"/>
                        </a:rPr>
                        <a:t>false</a:t>
                      </a:r>
                      <a:endParaRPr kumimoji="0" lang="zh-TW" alt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44" name="群組 43"/>
                  <p:cNvGrpSpPr/>
                  <p:nvPr/>
                </p:nvGrpSpPr>
                <p:grpSpPr>
                  <a:xfrm>
                    <a:off x="-274928" y="453571"/>
                    <a:ext cx="1014069" cy="2337836"/>
                    <a:chOff x="-274928" y="0"/>
                    <a:chExt cx="1014069" cy="233783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圓角矩形 44"/>
                        <p:cNvSpPr/>
                        <p:nvPr/>
                      </p:nvSpPr>
                      <p:spPr>
                        <a:xfrm>
                          <a:off x="-274928" y="1770826"/>
                          <a:ext cx="1014069" cy="567010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68580" tIns="34290" rIns="68580" bIns="3429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新細明體"/>
                              <a:cs typeface="Times New Roman"/>
                            </a:rPr>
                            <a:t>Restore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000" b="1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新細明體"/>
                                  <a:cs typeface="Times New Roman"/>
                                </a:rPr>
                                <m:t>𝐰</m:t>
                              </m:r>
                            </m:oMath>
                          </a14:m>
                          <a:endParaRPr kumimoji="0" lang="zh-TW" altLang="en-US" sz="10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/>
                            <a:cs typeface="Times New Roman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新細明體"/>
                                    <a:cs typeface="Times New Roman"/>
                                  </a:rPr>
                                  <m:t>&amp; </m:t>
                                </m:r>
                                <m:r>
                                  <a:rPr kumimoji="0" lang="en-US" sz="10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新細明體"/>
                                    <a:cs typeface="Times New Roman"/>
                                  </a:rPr>
                                  <m:t>0.7</m:t>
                                </m:r>
                                <m:r>
                                  <a:rPr kumimoji="0" lang="en-US" sz="10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新細明體"/>
                                    <a:cs typeface="Times New Roman"/>
                                  </a:rPr>
                                  <m:t>𝜂</m:t>
                                </m:r>
                                <m:r>
                                  <a:rPr kumimoji="0" lang="en-US" sz="10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新細明體"/>
                                    <a:cs typeface="Times New Roman"/>
                                  </a:rPr>
                                  <m:t>→</m:t>
                                </m:r>
                                <m:r>
                                  <a:rPr kumimoji="0" lang="en-US" sz="10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新細明體"/>
                                    <a:cs typeface="Times New Roman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kumimoji="0" lang="zh-TW" altLang="en-US" sz="10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/>
                            <a:cs typeface="Times New Roman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圓角矩形 4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274928" y="1770826"/>
                          <a:ext cx="1014069" cy="567010"/>
                        </a:xfrm>
                        <a:prstGeom prst="round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6" name="肘形接點 45"/>
                    <p:cNvCxnSpPr/>
                    <p:nvPr/>
                  </p:nvCxnSpPr>
                  <p:spPr>
                    <a:xfrm flipV="1">
                      <a:off x="329395" y="0"/>
                      <a:ext cx="230060" cy="1762921"/>
                    </a:xfrm>
                    <a:prstGeom prst="bentConnector3">
                      <a:avLst>
                        <a:gd name="adj1" fmla="val -746"/>
                      </a:avLst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1" name="直線單箭頭接點 40"/>
                <p:cNvCxnSpPr>
                  <a:cxnSpLocks/>
                  <a:endCxn id="39" idx="0"/>
                </p:cNvCxnSpPr>
                <p:nvPr/>
              </p:nvCxnSpPr>
              <p:spPr>
                <a:xfrm>
                  <a:off x="4202399" y="200922"/>
                  <a:ext cx="10010" cy="55426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圓角矩形 38"/>
              <p:cNvSpPr/>
              <p:nvPr/>
            </p:nvSpPr>
            <p:spPr>
              <a:xfrm>
                <a:off x="3714951" y="500963"/>
                <a:ext cx="766393" cy="4120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新細明體"/>
                    <a:cs typeface="Times New Roman"/>
                  </a:rPr>
                  <a:t>Store</a:t>
                </a:r>
                <a:r>
                  <a:rPr kumimoji="0" lang="en-US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/>
                    <a:cs typeface="Times New Roman"/>
                  </a:rPr>
                  <a:t> </a:t>
                </a:r>
                <a:r>
                  <a:rPr kumimoji="0" lang="en-US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新細明體"/>
                    <a:cs typeface="Times New Roman"/>
                  </a:rPr>
                  <a:t>w</a:t>
                </a:r>
                <a:endParaRPr kumimoji="0" lang="zh-TW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endParaRPr>
              </a:p>
            </p:txBody>
          </p:sp>
        </p:grpSp>
        <p:cxnSp>
          <p:nvCxnSpPr>
            <p:cNvPr id="36" name="直線單箭頭接點 35"/>
            <p:cNvCxnSpPr>
              <a:cxnSpLocks/>
            </p:cNvCxnSpPr>
            <p:nvPr/>
          </p:nvCxnSpPr>
          <p:spPr>
            <a:xfrm flipH="1" flipV="1">
              <a:off x="3057605" y="686978"/>
              <a:ext cx="605302" cy="12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文字方塊 70">
            <a:extLst>
              <a:ext uri="{FF2B5EF4-FFF2-40B4-BE49-F238E27FC236}">
                <a16:creationId xmlns=""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2304541" y="5074161"/>
            <a:ext cx="216678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An acceptable SLFN</a:t>
            </a: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that has a preference on weights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="" xmlns:a16="http://schemas.microsoft.com/office/drawing/2014/main" id="{920A498F-B96E-47B8-8248-8F2273DDA154}"/>
              </a:ext>
            </a:extLst>
          </p:cNvPr>
          <p:cNvSpPr txBox="1"/>
          <p:nvPr/>
        </p:nvSpPr>
        <p:spPr>
          <a:xfrm>
            <a:off x="251520" y="506275"/>
            <a:ext cx="3196157" cy="130035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regularizing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module</a:t>
            </a:r>
          </a:p>
          <a:p>
            <a:pPr marL="176213" marR="0" lvl="0" indent="-176213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helps further regularize weights after obtaining an acceptable SLFN.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圓角矩形 5">
                <a:extLst>
                  <a:ext uri="{FF2B5EF4-FFF2-40B4-BE49-F238E27FC236}">
                    <a16:creationId xmlns=""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179512" y="2937920"/>
                <a:ext cx="1584176" cy="103693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l-GR" altLang="zh-TW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/>
                        <a:cs typeface="+mn-cs"/>
                      </a:rPr>
                      <m:t>ε</m:t>
                    </m:r>
                    <m:r>
                      <a:rPr kumimoji="0" lang="en-US" altLang="zh-TW" sz="14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1.2</a:t>
                </a:r>
                <a:r>
                  <a: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/>
                  <a:cs typeface="+mn-cs"/>
                </a:endParaRPr>
              </a:p>
            </p:txBody>
          </p:sp>
        </mc:Choice>
        <mc:Fallback>
          <p:sp>
            <p:nvSpPr>
              <p:cNvPr id="79" name="圓角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937920"/>
                <a:ext cx="1584176" cy="1036934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9"/>
                <a:stretch>
                  <a:fillRect t="-5814" b="-10465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圓角矩形 22">
            <a:extLst>
              <a:ext uri="{FF2B5EF4-FFF2-40B4-BE49-F238E27FC236}">
                <a16:creationId xmlns=""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4285385" y="2783121"/>
            <a:ext cx="2042223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cxnSp>
        <p:nvCxnSpPr>
          <p:cNvPr id="78" name="直線單箭頭接點 77"/>
          <p:cNvCxnSpPr>
            <a:endCxn id="65" idx="0"/>
          </p:cNvCxnSpPr>
          <p:nvPr/>
        </p:nvCxnSpPr>
        <p:spPr>
          <a:xfrm>
            <a:off x="5287486" y="3075484"/>
            <a:ext cx="0" cy="251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7324155" y="3167095"/>
            <a:ext cx="1" cy="184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7347789" y="3879756"/>
            <a:ext cx="0" cy="1444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5335175" y="3890026"/>
            <a:ext cx="5133" cy="31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6196442" y="3604212"/>
            <a:ext cx="3952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H="1" flipV="1">
            <a:off x="5694680" y="5322689"/>
            <a:ext cx="1653109" cy="1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="" xmlns:a16="http://schemas.microsoft.com/office/drawing/2014/main" id="{48B42D7A-D38F-45FC-A414-74BCBA02EC30}"/>
                  </a:ext>
                </a:extLst>
              </p:cNvPr>
              <p:cNvSpPr txBox="1"/>
              <p:nvPr/>
            </p:nvSpPr>
            <p:spPr>
              <a:xfrm>
                <a:off x="3618460" y="100683"/>
                <a:ext cx="5374031" cy="573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0" lang="en-US" altLang="zh-TW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1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  <m:r>
                        <a:rPr kumimoji="0" lang="en-US" altLang="zh-TW" sz="1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</m:t>
                      </m:r>
                      <m:f>
                        <m:fPr>
                          <m:ctrlP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微軟正黑體" panose="020B0604030504040204" pitchFamily="34" charset="-12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TW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微軟正黑體" panose="020B0604030504040204" pitchFamily="34" charset="-12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TW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微軟正黑體" panose="020B0604030504040204" pitchFamily="34" charset="-120"/>
                                  <a:cs typeface="+mn-cs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US" altLang="zh-TW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微軟正黑體" panose="020B0604030504040204" pitchFamily="34" charset="-12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微軟正黑體" panose="020B0604030504040204" pitchFamily="34" charset="-12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TW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微軟正黑體" panose="020B0604030504040204" pitchFamily="34" charset="-120"/>
                                          <a:cs typeface="+mn-cs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zh-TW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zh-TW" sz="11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TW" sz="11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  <a:cs typeface="+mn-cs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TW" sz="11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  <a:cs typeface="+mn-cs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kumimoji="0" lang="en-US" altLang="zh-TW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kumimoji="0" lang="en-US" altLang="zh-TW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kumimoji="0" lang="en-US" altLang="zh-TW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微軟正黑體" panose="020B0604030504040204" pitchFamily="34" charset="-120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altLang="zh-TW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TW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TW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TW" sz="11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微軟正黑體" panose="020B0604030504040204" pitchFamily="34" charset="-12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kumimoji="0" lang="en-US" altLang="zh-TW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微軟正黑體" panose="020B0604030504040204" pitchFamily="34" charset="-120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altLang="zh-TW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altLang="zh-TW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altLang="zh-TW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kumimoji="0" lang="en-US" altLang="zh-TW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TW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a:rPr kumimoji="0" lang="en-US" altLang="zh-TW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kumimoji="0" lang="en-US" altLang="zh-TW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0" lang="en-US" altLang="zh-TW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altLang="zh-TW" sz="11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kumimoji="0" lang="en-US" altLang="zh-TW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TW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US" altLang="zh-TW" sz="11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TW" sz="11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11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TW" sz="11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altLang="zh-TW" sz="11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0" lang="en-US" altLang="zh-TW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TW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TW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kumimoji="0" lang="en-US" altLang="zh-TW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kumimoji="0" lang="en-US" altLang="zh-TW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altLang="zh-TW" sz="11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kumimoji="0" lang="en-US" altLang="zh-TW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TW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8B42D7A-D38F-45FC-A414-74BCBA02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460" y="100683"/>
                <a:ext cx="5374031" cy="573619"/>
              </a:xfrm>
              <a:prstGeom prst="rect">
                <a:avLst/>
              </a:prstGeom>
              <a:blipFill rotWithShape="1">
                <a:blip r:embed="rId12"/>
                <a:stretch>
                  <a:fillRect t="-91489" b="-1372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6247B77-ECCC-4851-8DBD-063393FC26A6}"/>
              </a:ext>
            </a:extLst>
          </p:cNvPr>
          <p:cNvSpPr txBox="1"/>
          <p:nvPr/>
        </p:nvSpPr>
        <p:spPr>
          <a:xfrm>
            <a:off x="249154" y="1941588"/>
            <a:ext cx="1976006" cy="807911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acceptability is determined by the </a:t>
            </a:r>
            <a:r>
              <a:rPr kumimoji="1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learning goal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xmlns="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3516103" y="674302"/>
                <a:ext cx="5662481" cy="53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0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00" b="1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0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0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0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0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00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000" i="1" dirty="0"/>
                                        <m:t>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1000" dirty="0"/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1000" b="1" dirty="0"/>
                                        <m:t>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1000" i="1" baseline="30000" dirty="0"/>
                                        <m:t>c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1000" dirty="0"/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100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TW" sz="1000" i="1" kern="10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000" i="1" kern="1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000" i="1" kern="100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en-GB" altLang="zh-TW" sz="1000" dirty="0"/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100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TW" sz="1000" b="1" kern="100">
                                              <a:latin typeface="Cambria Math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000" i="1" kern="100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en-GB" altLang="zh-TW" sz="1000" dirty="0">
                                          <a:sym typeface="Symbol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100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TW" sz="1000" b="1" kern="100">
                                              <a:latin typeface="Cambria Math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 i="1" kern="1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GB" altLang="zh-TW" sz="1000" i="1" kern="10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en-GB" altLang="zh-TW" sz="1000" dirty="0">
                                          <a:sym typeface="Symbol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GB" altLang="zh-TW" sz="1000" b="1" dirty="0"/>
                                        <m:t>W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GB" altLang="zh-TW" sz="1000" i="1" baseline="30000" dirty="0"/>
                                        <m:t>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1000" dirty="0"/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GB" altLang="zh-TW" sz="1000" dirty="0">
                                          <a:sym typeface="Symbol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100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000" i="1" kern="10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GB" altLang="zh-TW" sz="1000" i="1" kern="10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00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000" dirty="0">
                              <a:solidFill>
                                <a:prstClr val="black"/>
                              </a:solidFill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00" dirty="0">
                          <a:solidFill>
                            <a:prstClr val="black"/>
                          </a:solidFill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1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1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000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00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00" dirty="0">
                          <a:solidFill>
                            <a:prstClr val="black"/>
                          </a:solidFill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000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00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00" dirty="0">
                          <a:solidFill>
                            <a:prstClr val="black"/>
                          </a:solidFill>
                        </a:rPr>
                        <m:t>)</m:t>
                      </m:r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103" y="674302"/>
                <a:ext cx="5662481" cy="532262"/>
              </a:xfrm>
              <a:prstGeom prst="rect">
                <a:avLst/>
              </a:prstGeom>
              <a:blipFill rotWithShape="1">
                <a:blip r:embed="rId13"/>
                <a:stretch>
                  <a:fillRect t="-88506" r="-8181" b="-1344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字方塊 67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6047964" y="1407777"/>
            <a:ext cx="2520344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An acceptable SLFN</a:t>
            </a: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that accomplishes the learning goal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606831" y="2274205"/>
            <a:ext cx="5855666" cy="4531850"/>
            <a:chOff x="6497438" y="1234873"/>
            <a:chExt cx="5329879" cy="45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圓角矩形 39"/>
                <p:cNvSpPr/>
                <p:nvPr/>
              </p:nvSpPr>
              <p:spPr>
                <a:xfrm>
                  <a:off x="7477238" y="2074887"/>
                  <a:ext cx="1914237" cy="68947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Implement the optimizer and calculate </a:t>
                  </a:r>
                  <a14:m>
                    <m:oMath xmlns:m="http://schemas.openxmlformats.org/officeDocument/2006/math">
                      <m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𝐰</m:t>
                      </m:r>
                      <m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′</m:t>
                      </m:r>
                    </m:oMath>
                  </a14:m>
                  <a:endPara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圓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238" y="2074887"/>
                  <a:ext cx="1914237" cy="68947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endCxn id="66" idx="1"/>
            </p:cNvCxnSpPr>
            <p:nvPr/>
          </p:nvCxnSpPr>
          <p:spPr>
            <a:xfrm flipV="1">
              <a:off x="9302948" y="4010413"/>
              <a:ext cx="387706" cy="23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8431180" y="1234873"/>
              <a:ext cx="9490" cy="3081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7570321" y="5103545"/>
              <a:ext cx="40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true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菱形 48"/>
                <p:cNvSpPr/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marL="0" marR="0" lvl="0" indent="0" algn="ct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467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  <m:r>
                          <a:rPr kumimoji="0" lang="en-US" altLang="zh-TW" sz="14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kumimoji="0" lang="el-GR" altLang="zh-TW" sz="1467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ε</m:t>
                        </m:r>
                        <m:r>
                          <a:rPr kumimoji="0" lang="en-US" altLang="zh-TW" sz="1467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14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圓角矩形 49"/>
            <p:cNvSpPr/>
            <p:nvPr/>
          </p:nvSpPr>
          <p:spPr>
            <a:xfrm>
              <a:off x="10117311" y="5179664"/>
              <a:ext cx="758023" cy="3975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Restore 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w</a:t>
              </a:r>
            </a:p>
          </p:txBody>
        </p:sp>
        <p:cxnSp>
          <p:nvCxnSpPr>
            <p:cNvPr id="52" name="直線單箭頭接點 51"/>
            <p:cNvCxnSpPr/>
            <p:nvPr/>
          </p:nvCxnSpPr>
          <p:spPr>
            <a:xfrm flipH="1">
              <a:off x="8447670" y="2764357"/>
              <a:ext cx="5719" cy="8166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H="1">
              <a:off x="8475563" y="4511552"/>
              <a:ext cx="11439" cy="5632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圓角矩形 56"/>
                <p:cNvSpPr/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新細明體" panose="02020500000000000000" pitchFamily="18" charset="-120"/>
                      <a:cs typeface="+mn-cs"/>
                    </a:rPr>
                    <a:t>Restore</a:t>
                  </a:r>
                  <a:r>
                    <a:rPr kumimoji="0" lang="en-US" altLang="zh-TW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新細明體" panose="02020500000000000000" pitchFamily="18" charset="-120"/>
                      <a:cs typeface="+mn-cs"/>
                    </a:rPr>
                    <a:t> w</a:t>
                  </a:r>
                </a:p>
                <a:p>
                  <a:pPr marL="0" marR="0" lvl="0" indent="0" algn="ct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&amp; </a:t>
                  </a:r>
                  <a14:m>
                    <m:oMath xmlns:m="http://schemas.openxmlformats.org/officeDocument/2006/math">
                      <m:r>
                        <a:rPr kumimoji="0" lang="en-US" altLang="zh-TW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0.7</m:t>
                      </m:r>
                      <m:r>
                        <a:rPr kumimoji="0" lang="zh-TW" alt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r>
                        <a:rPr kumimoji="0" lang="en-US" altLang="zh-TW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zh-TW" alt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a14:m>
                  <a:endPara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圓角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>
              <a:off x="11471872" y="4011682"/>
              <a:ext cx="3554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50" idx="3"/>
            </p:cNvCxnSpPr>
            <p:nvPr/>
          </p:nvCxnSpPr>
          <p:spPr>
            <a:xfrm>
              <a:off x="10875333" y="5378431"/>
              <a:ext cx="409272" cy="55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9210737" y="3756657"/>
              <a:ext cx="47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true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473275" y="4457572"/>
              <a:ext cx="467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989205" y="5085157"/>
              <a:ext cx="507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6" name="菱形 65"/>
            <p:cNvSpPr/>
            <p:nvPr/>
          </p:nvSpPr>
          <p:spPr>
            <a:xfrm>
              <a:off x="9690654" y="3592806"/>
              <a:ext cx="1785518" cy="83521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7000" tIns="27000" rIns="27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Learning goal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4291351" y="1945826"/>
            <a:ext cx="3128106" cy="190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2127843" y="3428397"/>
            <a:ext cx="828" cy="13041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7462497" y="4277926"/>
            <a:ext cx="3860" cy="7596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2139454" y="3428393"/>
            <a:ext cx="580035" cy="25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2111913" y="6434643"/>
            <a:ext cx="1006061" cy="5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139454" y="5326147"/>
            <a:ext cx="4236" cy="11248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</p:cNvCxnSpPr>
          <p:nvPr/>
        </p:nvCxnSpPr>
        <p:spPr>
          <a:xfrm>
            <a:off x="4413488" y="6442594"/>
            <a:ext cx="1170312" cy="37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6" idx="2"/>
          </p:cNvCxnSpPr>
          <p:nvPr/>
        </p:nvCxnSpPr>
        <p:spPr>
          <a:xfrm>
            <a:off x="6095883" y="5467352"/>
            <a:ext cx="9026" cy="7516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菱形 71"/>
              <p:cNvSpPr/>
              <p:nvPr/>
            </p:nvSpPr>
            <p:spPr>
              <a:xfrm>
                <a:off x="2909202" y="4620347"/>
                <a:ext cx="1754354" cy="895524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467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1467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467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1467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1467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467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  <m:r>
                            <a:rPr kumimoji="0" lang="en-US" altLang="zh-TW" sz="1467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</m:d>
                      <m:r>
                        <a:rPr kumimoji="0" lang="en-US" altLang="zh-TW" sz="1467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altLang="zh-TW" sz="1467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zh-TW" sz="1467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𝑛</m:t>
                      </m:r>
                      <m:d>
                        <m:dPr>
                          <m:ctrlPr>
                            <a:rPr kumimoji="0" lang="en-US" altLang="zh-TW" sz="1467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467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zh-TW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2" name="菱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02" y="4620347"/>
                <a:ext cx="1754354" cy="895524"/>
              </a:xfrm>
              <a:prstGeom prst="diamond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stCxn id="44" idx="0"/>
          </p:cNvCxnSpPr>
          <p:nvPr/>
        </p:nvCxnSpPr>
        <p:spPr>
          <a:xfrm flipH="1" flipV="1">
            <a:off x="7411720" y="1964892"/>
            <a:ext cx="52708" cy="15649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809533" y="1375975"/>
            <a:ext cx="45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1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3171317" y="1652974"/>
            <a:ext cx="1120034" cy="6160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&gt;= 100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749360" y="1336717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2683526" y="1947583"/>
            <a:ext cx="459772" cy="77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101458" y="3529868"/>
                <a:ext cx="725939" cy="71716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1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  <m:sup>
                        <m:r>
                          <a:rPr kumimoji="0" lang="en-US" altLang="zh-TW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altLang="zh-TW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TW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𝐰</m:t>
                    </m:r>
                  </m:oMath>
                </a14:m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 </a:t>
                </a:r>
                <a:b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1.2</m:t>
                      </m:r>
                      <m:r>
                        <a:rPr kumimoji="0" lang="en-US" altLang="zh-TW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 </m:t>
                      </m:r>
                      <m:r>
                        <a:rPr kumimoji="0" lang="zh-TW" alt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r>
                        <a:rPr kumimoji="0" lang="en-US" altLang="zh-TW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zh-TW" alt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m:oMathPara>
                </a14:m>
                <a:endPara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新細明體" panose="02020500000000000000" pitchFamily="18" charset="-120"/>
                    <a:cs typeface="+mn-cs"/>
                  </a:rPr>
                  <a:t>i+1 </a:t>
                </a:r>
                <a14:m>
                  <m:oMath xmlns:m="http://schemas.openxmlformats.org/officeDocument/2006/math">
                    <m:r>
                      <a:rPr kumimoji="0" lang="en-US" altLang="zh-TW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</m:oMath>
                </a14:m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新細明體" panose="02020500000000000000" pitchFamily="18" charset="-120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0" lang="en-US" altLang="zh-TW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新細明體" panose="02020500000000000000" pitchFamily="18" charset="-120"/>
                    <a:cs typeface="+mn-cs"/>
                    <a:sym typeface="Wingdings" panose="05000000000000000000" pitchFamily="2" charset="2"/>
                  </a:rPr>
                  <a:t>i</a:t>
                </a:r>
                <a:endPara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58" y="3529868"/>
                <a:ext cx="725939" cy="71716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62"/>
          <p:cNvSpPr txBox="1"/>
          <p:nvPr/>
        </p:nvSpPr>
        <p:spPr>
          <a:xfrm>
            <a:off x="3294967" y="2156083"/>
            <a:ext cx="4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62"/>
          <p:cNvSpPr txBox="1"/>
          <p:nvPr/>
        </p:nvSpPr>
        <p:spPr>
          <a:xfrm>
            <a:off x="6104911" y="5450300"/>
            <a:ext cx="53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014585" y="5058078"/>
            <a:ext cx="45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785551" y="1687893"/>
            <a:ext cx="50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圓角矩形 54"/>
              <p:cNvSpPr/>
              <p:nvPr/>
            </p:nvSpPr>
            <p:spPr>
              <a:xfrm>
                <a:off x="3429760" y="1375975"/>
                <a:ext cx="236544" cy="2313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m:oMathPara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5" name="圓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760" y="1375975"/>
                <a:ext cx="236544" cy="23131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8"/>
                <a:stretch>
                  <a:fillRect l="-2381" b="-119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2495562" y="933169"/>
            <a:ext cx="2520344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An acceptable SLFN</a:t>
            </a: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that accomplishes the learning goal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3412368" y="2571323"/>
            <a:ext cx="658783" cy="230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  <a:cs typeface="Times New Roman"/>
              </a:rPr>
              <a:t>Store</a:t>
            </a:r>
            <a:r>
              <a:rPr kumimoji="0" lang="en-US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</a:t>
            </a:r>
            <a:r>
              <a:rPr kumimoji="0" lang="en-US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  <a:cs typeface="Times New Roman"/>
              </a:rPr>
              <a:t>w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3731334" y="2802221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=""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474657" y="1735709"/>
            <a:ext cx="216678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An acceptable SLFN</a:t>
            </a: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that has a preference on weights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6893321" y="6197114"/>
            <a:ext cx="216678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An acceptable SLFN</a:t>
            </a: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that has a preference on weights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3A851392-A455-41A8-A3D2-990FC8883453}"/>
              </a:ext>
            </a:extLst>
          </p:cNvPr>
          <p:cNvSpPr txBox="1"/>
          <p:nvPr/>
        </p:nvSpPr>
        <p:spPr>
          <a:xfrm>
            <a:off x="71728" y="410823"/>
            <a:ext cx="2543216" cy="315469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regularizing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module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圓角矩形 5">
                <a:extLst>
                  <a:ext uri="{FF2B5EF4-FFF2-40B4-BE49-F238E27FC236}">
                    <a16:creationId xmlns=""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160326" y="3113018"/>
                <a:ext cx="1584176" cy="1280328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l-GR" altLang="zh-TW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/>
                        <a:cs typeface="+mn-cs"/>
                      </a:rPr>
                      <m:t>ε</m:t>
                    </m:r>
                    <m:r>
                      <a:rPr kumimoji="0" lang="en-US" altLang="zh-TW" sz="14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1.2</a:t>
                </a:r>
                <a:r>
                  <a: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/>
                  <a:cs typeface="+mn-cs"/>
                </a:endParaRPr>
              </a:p>
            </p:txBody>
          </p:sp>
        </mc:Choice>
        <mc:Fallback>
          <p:sp>
            <p:nvSpPr>
              <p:cNvPr id="53" name="圓角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6" y="3113018"/>
                <a:ext cx="1584176" cy="1280328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9"/>
                <a:stretch>
                  <a:fillRect t="-3774" b="-7075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圓角矩形 22">
            <a:extLst>
              <a:ext uri="{FF2B5EF4-FFF2-40B4-BE49-F238E27FC236}">
                <a16:creationId xmlns=""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2707235" y="4117164"/>
            <a:ext cx="2042223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6247B77-ECCC-4851-8DBD-063393FC26A6}"/>
              </a:ext>
            </a:extLst>
          </p:cNvPr>
          <p:cNvSpPr txBox="1"/>
          <p:nvPr/>
        </p:nvSpPr>
        <p:spPr>
          <a:xfrm>
            <a:off x="89669" y="799379"/>
            <a:ext cx="1976006" cy="807911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acceptability is determined by the </a:t>
            </a:r>
            <a:r>
              <a:rPr kumimoji="1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learning goal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="" xmlns:a16="http://schemas.microsoft.com/office/drawing/2014/main" id="{48B42D7A-D38F-45FC-A414-74BCBA02EC30}"/>
                  </a:ext>
                </a:extLst>
              </p:cNvPr>
              <p:cNvSpPr txBox="1"/>
              <p:nvPr/>
            </p:nvSpPr>
            <p:spPr>
              <a:xfrm>
                <a:off x="3516103" y="0"/>
                <a:ext cx="5374031" cy="48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0" lang="en-US" altLang="zh-TW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9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  <m:r>
                        <a:rPr kumimoji="0" lang="en-US" altLang="zh-TW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</m:t>
                      </m:r>
                      <m:f>
                        <m:fPr>
                          <m:ctrlP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微軟正黑體" panose="020B0604030504040204" pitchFamily="34" charset="-12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TW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微軟正黑體" panose="020B0604030504040204" pitchFamily="34" charset="-12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TW" sz="9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微軟正黑體" panose="020B0604030504040204" pitchFamily="34" charset="-120"/>
                                  <a:cs typeface="+mn-cs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US" altLang="zh-TW" sz="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微軟正黑體" panose="020B0604030504040204" pitchFamily="34" charset="-12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微軟正黑體" panose="020B0604030504040204" pitchFamily="34" charset="-12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TW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微軟正黑體" panose="020B0604030504040204" pitchFamily="34" charset="-120"/>
                                          <a:cs typeface="+mn-cs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zh-TW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zh-TW" sz="9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TW" sz="9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  <a:cs typeface="+mn-cs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TW" sz="9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  <a:cs typeface="+mn-cs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kumimoji="0" lang="en-US" altLang="zh-TW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kumimoji="0" lang="en-US" altLang="zh-TW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kumimoji="0" lang="en-US" altLang="zh-TW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微軟正黑體" panose="020B0604030504040204" pitchFamily="34" charset="-120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altLang="zh-TW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TW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TW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微軟正黑體" panose="020B0604030504040204" pitchFamily="34" charset="-120"/>
                                              <a:cs typeface="+mn-cs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TW" sz="9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微軟正黑體" panose="020B0604030504040204" pitchFamily="34" charset="-12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kumimoji="0" lang="en-US" altLang="zh-TW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微軟正黑體" panose="020B0604030504040204" pitchFamily="34" charset="-120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altLang="zh-TW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altLang="zh-TW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altLang="zh-TW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kumimoji="0" lang="en-US" altLang="zh-TW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TW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9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a:rPr kumimoji="0" lang="en-US" altLang="zh-TW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kumimoji="0" lang="en-US" altLang="zh-TW" sz="9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0" lang="en-US" altLang="zh-TW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altLang="zh-TW" sz="9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kumimoji="0" lang="en-US" altLang="zh-TW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TW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US" altLang="zh-TW" sz="9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TW" sz="9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9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TW" sz="9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altLang="zh-TW" sz="9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0" lang="en-US" altLang="zh-TW" sz="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TW" sz="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TW" sz="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kumimoji="0" lang="en-US" altLang="zh-TW" sz="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kumimoji="0" lang="en-US" altLang="zh-TW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altLang="zh-TW" sz="9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kumimoji="0" lang="en-US" altLang="zh-TW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TW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8B42D7A-D38F-45FC-A414-74BCBA02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103" y="0"/>
                <a:ext cx="5374031" cy="486159"/>
              </a:xfrm>
              <a:prstGeom prst="rect">
                <a:avLst/>
              </a:prstGeom>
              <a:blipFill rotWithShape="1">
                <a:blip r:embed="rId10"/>
                <a:stretch>
                  <a:fillRect t="-90000" b="-1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xmlns="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3506391" y="410822"/>
                <a:ext cx="5160353" cy="48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90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9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9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9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9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9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9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900" b="1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9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9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90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9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9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9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90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9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9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900" i="1" dirty="0"/>
                                        <m:t>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900" dirty="0"/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900" b="1" dirty="0"/>
                                        <m:t>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900" i="1" baseline="30000" dirty="0"/>
                                        <m:t>c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900" dirty="0"/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90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TW" sz="900" i="1" kern="10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90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900" i="1" kern="1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900" i="1" kern="100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en-GB" altLang="zh-TW" sz="900" dirty="0"/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90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TW" sz="900" b="1" kern="100">
                                              <a:latin typeface="Cambria Math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90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900" i="1" kern="100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en-GB" altLang="zh-TW" sz="900" dirty="0">
                                          <a:sym typeface="Symbol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90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TW" sz="900" b="1" kern="100">
                                              <a:latin typeface="Cambria Math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900" i="1" kern="1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GB" altLang="zh-TW" sz="900" i="1" kern="10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en-GB" altLang="zh-TW" sz="900" dirty="0">
                                          <a:sym typeface="Symbol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GB" altLang="zh-TW" sz="900" b="1" dirty="0"/>
                                        <m:t>W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GB" altLang="zh-TW" sz="900" i="1" baseline="30000" dirty="0"/>
                                        <m:t>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900" dirty="0"/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GB" altLang="zh-TW" sz="900" dirty="0">
                                          <a:sym typeface="Symbol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90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900" i="1" kern="10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90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GB" altLang="zh-TW" sz="900" i="1" kern="10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90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900" dirty="0">
                              <a:solidFill>
                                <a:prstClr val="black"/>
                              </a:solidFill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900" dirty="0">
                          <a:solidFill>
                            <a:prstClr val="black"/>
                          </a:solidFill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9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9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9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9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9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9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9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9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9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9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9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zh-TW" sz="9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9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900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900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900" dirty="0">
                          <a:solidFill>
                            <a:prstClr val="black"/>
                          </a:solidFill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9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9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9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9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9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9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9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9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9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9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900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900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900" dirty="0">
                          <a:solidFill>
                            <a:prstClr val="black"/>
                          </a:solidFill>
                        </a:rPr>
                        <m:t>)</m:t>
                      </m:r>
                    </m:oMath>
                  </m:oMathPara>
                </a14:m>
                <a:endParaRPr lang="zh-TW" altLang="en-US" sz="9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91" y="410822"/>
                <a:ext cx="5160353" cy="488339"/>
              </a:xfrm>
              <a:prstGeom prst="rect">
                <a:avLst/>
              </a:prstGeom>
              <a:blipFill rotWithShape="1">
                <a:blip r:embed="rId11"/>
                <a:stretch>
                  <a:fillRect t="-88889" r="-8028" b="-132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7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604</Words>
  <Application>Microsoft Office PowerPoint</Application>
  <PresentationFormat>如螢幕大小 (4:3)</PresentationFormat>
  <Paragraphs>68</Paragraphs>
  <Slides>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Office 佈景主題</vt:lpstr>
      <vt:lpstr>Office 主题</vt:lpstr>
      <vt:lpstr>The list of regularizing modules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list of regularizing modules</dc:title>
  <dc:creator>Tsai</dc:creator>
  <cp:lastModifiedBy>Tsai</cp:lastModifiedBy>
  <cp:revision>10</cp:revision>
  <dcterms:created xsi:type="dcterms:W3CDTF">2021-06-01T07:51:59Z</dcterms:created>
  <dcterms:modified xsi:type="dcterms:W3CDTF">2021-06-02T08:32:55Z</dcterms:modified>
</cp:coreProperties>
</file>