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9"/>
  </p:notesMasterIdLst>
  <p:sldIdLst>
    <p:sldId id="256" r:id="rId3"/>
    <p:sldId id="258" r:id="rId4"/>
    <p:sldId id="572" r:id="rId5"/>
    <p:sldId id="581" r:id="rId6"/>
    <p:sldId id="582" r:id="rId7"/>
    <p:sldId id="57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2D3B4-A5ED-496C-9479-778B22B31551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3BA06-40CC-4515-BC09-5C4776F854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108CC-178B-4DAC-A2AE-23BE758C82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5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2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1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77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3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8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2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9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9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73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720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14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79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1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2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9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9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C633-698A-4340-8CF3-B9B37BEDA665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6430-B483-4A6C-BDA3-D04249CA8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list of reorganizing 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18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763" y="1632797"/>
            <a:ext cx="8262480" cy="11645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node that can be pruned without making the learning goal unsatisfied is an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 hidden node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(Tsaih, 1993)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81761" y="221798"/>
            <a:ext cx="8711120" cy="107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hidden nodes &amp; potentially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hidden nodes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281763" y="2797364"/>
                <a:ext cx="8784772" cy="228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SLFN with the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node is </a:t>
                </a:r>
                <a:r>
                  <a:rPr lang="en-US" altLang="zh-TW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potentially irrelevant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learning goal can be accomplished via minimizing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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TW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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𝑘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≠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TW" alt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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(Tsaih, 1993)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63" y="2797364"/>
                <a:ext cx="8784772" cy="2287820"/>
              </a:xfrm>
              <a:prstGeom prst="rect">
                <a:avLst/>
              </a:prstGeom>
              <a:blipFill rotWithShape="1">
                <a:blip r:embed="rId3"/>
                <a:stretch>
                  <a:fillRect l="-1180" t="-1600" r="-3539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1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076004" y="2178652"/>
            <a:ext cx="7114775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a:t>k</a:t>
                    </a:r>
                    <a:r>
                      <a: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US" altLang="zh-TW" sz="1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oMath>
                    </a14:m>
                    <a:r>
                      <a:rPr kumimoji="0" lang="en-US" altLang="zh-TW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a:t>p</a:t>
                    </a:r>
                    <a:endParaRPr kumimoji="0" lang="zh-TW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文字方塊 7"/>
              <p:cNvSpPr txBox="1"/>
              <p:nvPr/>
            </p:nvSpPr>
            <p:spPr>
              <a:xfrm>
                <a:off x="3742601" y="5366125"/>
                <a:ext cx="595476" cy="29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rPr>
                  <a:t>Yes</a:t>
                </a:r>
                <a:endPara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matching</a:t>
                </a: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k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++</a:t>
                </a:r>
                <a:endPara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Restore the network </a:t>
                </a:r>
                <a:r>
                  <a:rPr kumimoji="0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w</a:t>
                </a:r>
                <a:endParaRPr kumimoji="0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4344840" y="4678760"/>
                <a:ext cx="480711" cy="29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rPr>
                  <a:t>No</a:t>
                </a:r>
                <a:endPara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k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 = 1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306322" y="4740613"/>
                <a:ext cx="1153933" cy="6847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altLang="zh-TW" sz="900" b="1" kern="1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/>
                  </a:rPr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900" b="1" i="1" kern="100">
                            <a:solidFill>
                              <a:prstClr val="black"/>
                            </a:solidFill>
                            <a:latin typeface="Cambria Math"/>
                            <a:cs typeface="新細明體"/>
                          </a:rPr>
                        </m:ctrlPr>
                      </m:sSubSupPr>
                      <m:e>
                        <m:r>
                          <a:rPr lang="en-US" altLang="zh-TW" sz="900" b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𝐰</m:t>
                        </m:r>
                      </m:e>
                      <m:sub>
                        <m:r>
                          <a:rPr lang="en-US" altLang="zh-TW" sz="9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𝐤</m:t>
                        </m:r>
                      </m:sub>
                      <m:sup>
                        <m:r>
                          <a:rPr lang="en-US" altLang="zh-TW" sz="900" b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′</m:t>
                        </m:r>
                      </m:sup>
                    </m:sSubSup>
                    <m:r>
                      <a:rPr lang="en-US" altLang="zh-TW" sz="900" b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新細明體"/>
                      </a:rPr>
                      <m:t>=</m:t>
                    </m:r>
                    <m:r>
                      <a:rPr lang="en-US" altLang="zh-TW" sz="900" b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新細明體"/>
                      </a:rPr>
                      <m:t>𝐰</m:t>
                    </m:r>
                    <m:r>
                      <a:rPr lang="en-US" altLang="zh-TW" sz="900" b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新細明體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900" b="1" i="1" kern="100">
                            <a:solidFill>
                              <a:prstClr val="black"/>
                            </a:solidFill>
                            <a:latin typeface="Cambria Math"/>
                            <a:cs typeface="新細明體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900" b="1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新細明體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zh-TW" altLang="zh-TW" sz="900" b="1" i="1" kern="10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新細明體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900" b="1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新細明體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TW" sz="900" b="1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新細明體"/>
                                  </a:rPr>
                                  <m:t>𝐤</m:t>
                                </m:r>
                              </m:sub>
                              <m:sup>
                                <m:r>
                                  <a:rPr lang="en-US" altLang="zh-TW" sz="900" b="1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新細明體"/>
                                  </a:rPr>
                                  <m:t>𝐨</m:t>
                                </m:r>
                              </m:sup>
                            </m:sSubSup>
                            <m:r>
                              <a:rPr lang="en-US" altLang="zh-TW" sz="900" b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,</m:t>
                            </m:r>
                            <m:r>
                              <a:rPr lang="en-US" altLang="zh-TW" sz="9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9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𝐤𝟎</m:t>
                            </m:r>
                          </m:sub>
                          <m:sup>
                            <m:r>
                              <a:rPr lang="en-US" altLang="zh-TW" sz="9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TW" sz="900" b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, </m:t>
                        </m:r>
                        <m:sSubSup>
                          <m:sSubSupPr>
                            <m:ctrlPr>
                              <a:rPr lang="zh-TW" altLang="zh-TW" sz="900" b="1" i="1" kern="100">
                                <a:solidFill>
                                  <a:prstClr val="black"/>
                                </a:solidFill>
                                <a:latin typeface="Cambria Math"/>
                                <a:cs typeface="新細明體"/>
                              </a:rPr>
                            </m:ctrlPr>
                          </m:sSubSupPr>
                          <m:e>
                            <m:r>
                              <a:rPr lang="en-US" altLang="zh-TW" sz="900" b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9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𝐤</m:t>
                            </m:r>
                          </m:sub>
                          <m:sup>
                            <m:r>
                              <a:rPr lang="en-US" altLang="zh-TW" sz="9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𝐇</m:t>
                            </m:r>
                          </m:sup>
                        </m:sSubSup>
                      </m:e>
                    </m:d>
                  </m:oMath>
                </a14:m>
                <a:endParaRPr kumimoji="0" lang="zh-TW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22" y="4740613"/>
                <a:ext cx="1153933" cy="6847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643306" y="4310219"/>
            <a:ext cx="247065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B</a:t>
            </a:r>
            <a:endParaRPr kumimoji="0" lang="zh-TW" altLang="en-US" sz="14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934961" y="4320465"/>
            <a:ext cx="247065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A</a:t>
            </a:r>
            <a:endParaRPr kumimoji="0" lang="zh-TW" altLang="en-US" sz="14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854181" y="2547786"/>
            <a:ext cx="1656297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7507734" y="2559653"/>
            <a:ext cx="3010" cy="21809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92254" y="4653118"/>
            <a:ext cx="969379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048305" y="5759503"/>
            <a:ext cx="990108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707904" y="2535908"/>
            <a:ext cx="418251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135336" y="3290644"/>
            <a:ext cx="517254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 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--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111750" y="2535907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180816" y="3499285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03724" y="4670289"/>
            <a:ext cx="990108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regularizing</a:t>
            </a:r>
            <a:endParaRPr kumimoji="0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095569" y="5068064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4240803" y="4710814"/>
            <a:ext cx="8480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Store the network 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and w</a:t>
            </a:r>
            <a:endParaRPr kumimoji="0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000555" y="5082843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204810" y="494519"/>
            <a:ext cx="2644661" cy="315469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reorganizing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92254" y="1295096"/>
                <a:ext cx="1739151" cy="1280328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TW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/>
                        <a:cs typeface="+mn-cs"/>
                      </a:rPr>
                      <m:t>ε</m:t>
                    </m:r>
                    <m:r>
                      <a:rPr kumimoji="0" lang="en-US" altLang="zh-TW" sz="14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/>
                  <a:cs typeface="+mn-cs"/>
                </a:endParaRPr>
              </a:p>
            </p:txBody>
          </p:sp>
        </mc:Choice>
        <mc:Fallback>
          <p:sp>
            <p:nvSpPr>
              <p:cNvPr id="51" name="圓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" y="1295096"/>
                <a:ext cx="1739151" cy="1280328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t="-3302" b="-7547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1961518" y="1278535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xmlns="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4038413" y="1042462"/>
                <a:ext cx="4431104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05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5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50" i="1" kern="10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13" y="1042462"/>
                <a:ext cx="4431104" cy="505267"/>
              </a:xfrm>
              <a:prstGeom prst="rect">
                <a:avLst/>
              </a:prstGeom>
              <a:blipFill rotWithShape="1">
                <a:blip r:embed="rId5"/>
                <a:stretch>
                  <a:fillRect t="-108434" b="-146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4038413" y="1522437"/>
                <a:ext cx="5019663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1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1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1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1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1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1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100" i="1" kern="10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1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100" i="1" kern="10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13" y="1522437"/>
                <a:ext cx="5019663" cy="576312"/>
              </a:xfrm>
              <a:prstGeom prst="rect">
                <a:avLst/>
              </a:prstGeom>
              <a:blipFill rotWithShape="1">
                <a:blip r:embed="rId6"/>
                <a:stretch>
                  <a:fillRect t="-91489" r="-9345" b="-1372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3983699" y="0"/>
                <a:ext cx="1815078" cy="52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99" y="0"/>
                <a:ext cx="1815078" cy="524952"/>
              </a:xfrm>
              <a:prstGeom prst="rect">
                <a:avLst/>
              </a:prstGeom>
              <a:blipFill rotWithShape="1">
                <a:blip r:embed="rId7"/>
                <a:stretch>
                  <a:fillRect t="-110465" r="-14094" b="-1488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4015174" y="494519"/>
                <a:ext cx="4489372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1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74" y="494519"/>
                <a:ext cx="4489372" cy="576312"/>
              </a:xfrm>
              <a:prstGeom prst="rect">
                <a:avLst/>
              </a:prstGeom>
              <a:blipFill rotWithShape="1">
                <a:blip r:embed="rId8"/>
                <a:stretch>
                  <a:fillRect t="-90526" r="-8016" b="-13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3600" i="1" kern="100">
                              <a:latin typeface="Cambria Math"/>
                              <a:cs typeface="新細明體"/>
                            </a:rPr>
                          </m:ctrlPr>
                        </m:sSubSupPr>
                        <m:e>
                          <m:r>
                            <a:rPr lang="en-US" altLang="zh-TW" sz="3600" kern="100">
                              <a:latin typeface="Cambria Math" panose="02040503050406030204" pitchFamily="18" charset="0"/>
                              <a:cs typeface="新細明體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3600" kern="100">
                              <a:latin typeface="Cambria Math" panose="02040503050406030204" pitchFamily="18" charset="0"/>
                              <a:cs typeface="新細明體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3600" kern="100">
                              <a:latin typeface="Cambria Math" panose="02040503050406030204" pitchFamily="18" charset="0"/>
                              <a:cs typeface="新細明體"/>
                            </a:rPr>
                            <m:t>′</m:t>
                          </m:r>
                        </m:sup>
                      </m:sSubSup>
                      <m:r>
                        <a:rPr lang="en-US" altLang="zh-TW" sz="3600" kern="100">
                          <a:latin typeface="Cambria Math" panose="02040503050406030204" pitchFamily="18" charset="0"/>
                          <a:cs typeface="新細明體"/>
                        </a:rPr>
                        <m:t>=</m:t>
                      </m:r>
                      <m:r>
                        <a:rPr lang="en-US" altLang="zh-TW" sz="3600" kern="100">
                          <a:latin typeface="Cambria Math" panose="02040503050406030204" pitchFamily="18" charset="0"/>
                          <a:cs typeface="新細明體"/>
                        </a:rPr>
                        <m:t>𝐰</m:t>
                      </m:r>
                      <m:r>
                        <a:rPr lang="en-US" altLang="zh-TW" sz="3600" kern="100">
                          <a:latin typeface="Cambria Math" panose="02040503050406030204" pitchFamily="18" charset="0"/>
                          <a:cs typeface="新細明體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zh-TW" sz="3600" i="1" kern="100">
                              <a:latin typeface="Cambria Math"/>
                              <a:cs typeface="新細明體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sz="3600" i="1" kern="100">
                                  <a:latin typeface="Cambria Math"/>
                                  <a:cs typeface="新細明體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zh-TW" altLang="zh-TW" sz="3600" i="1" kern="100">
                                      <a:latin typeface="Cambria Math"/>
                                      <a:cs typeface="新細明體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3600" i="1" kern="100">
                                      <a:latin typeface="Cambria Math" panose="02040503050406030204" pitchFamily="18" charset="0"/>
                                      <a:cs typeface="新細明體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3600" kern="100">
                                      <a:latin typeface="Cambria Math" panose="02040503050406030204" pitchFamily="18" charset="0"/>
                                      <a:cs typeface="新細明體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3600" kern="100">
                                      <a:latin typeface="Cambria Math" panose="02040503050406030204" pitchFamily="18" charset="0"/>
                                      <a:cs typeface="新細明體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en-US" altLang="zh-TW" sz="3600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,</m:t>
                              </m:r>
                              <m:r>
                                <a:rPr lang="en-US" altLang="zh-TW" sz="3600" i="1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600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𝑘</m:t>
                              </m:r>
                              <m:r>
                                <a:rPr lang="en-US" altLang="zh-TW" sz="3600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3600" i="1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altLang="zh-TW" sz="3600" kern="100">
                              <a:latin typeface="Cambria Math" panose="02040503050406030204" pitchFamily="18" charset="0"/>
                              <a:cs typeface="新細明體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zh-TW" altLang="zh-TW" sz="3600" i="1" kern="100">
                                  <a:latin typeface="Cambria Math"/>
                                  <a:cs typeface="新細明體"/>
                                </a:rPr>
                              </m:ctrlPr>
                            </m:sSubSupPr>
                            <m:e>
                              <m:r>
                                <a:rPr lang="en-US" altLang="zh-TW" sz="3600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3600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3600" kern="100">
                                  <a:latin typeface="Cambria Math" panose="02040503050406030204" pitchFamily="18" charset="0"/>
                                  <a:cs typeface="新細明體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68C04-86CB-4EF9-90C4-B4D0FE69346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187624" y="2198405"/>
            <a:ext cx="5938907" cy="2461189"/>
            <a:chOff x="2717632" y="3236349"/>
            <a:chExt cx="4187384" cy="2461189"/>
          </a:xfrm>
        </p:grpSpPr>
        <p:grpSp>
          <p:nvGrpSpPr>
            <p:cNvPr id="6" name="群組 5"/>
            <p:cNvGrpSpPr/>
            <p:nvPr/>
          </p:nvGrpSpPr>
          <p:grpSpPr>
            <a:xfrm>
              <a:off x="2717632" y="3236349"/>
              <a:ext cx="4187384" cy="2461189"/>
              <a:chOff x="1916352" y="1992995"/>
              <a:chExt cx="4187384" cy="2461189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1916352" y="3844584"/>
                <a:ext cx="612161" cy="6096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3121762" y="3844584"/>
                <a:ext cx="612161" cy="6096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4299834" y="3844584"/>
                <a:ext cx="612161" cy="6096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5491575" y="3844584"/>
                <a:ext cx="612161" cy="6096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m</a:t>
                </a:r>
                <a:endParaRPr kumimoji="0" lang="zh-TW" altLang="en-US" sz="3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253210" y="2950557"/>
                <a:ext cx="612161" cy="609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3007884" y="2951975"/>
                <a:ext cx="612161" cy="609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960807" y="2941043"/>
                <a:ext cx="612161" cy="609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k</a:t>
                </a:r>
                <a:endParaRPr kumimoji="0" lang="zh-TW" altLang="en-US" sz="3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3688002" y="1992995"/>
                <a:ext cx="612161" cy="6096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3" name="直線接點 22"/>
              <p:cNvCxnSpPr>
                <a:stCxn id="15" idx="0"/>
                <a:endCxn id="19" idx="4"/>
              </p:cNvCxnSpPr>
              <p:nvPr/>
            </p:nvCxnSpPr>
            <p:spPr>
              <a:xfrm flipV="1">
                <a:off x="2222433" y="3560157"/>
                <a:ext cx="336858" cy="28442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stCxn id="15" idx="0"/>
                <a:endCxn id="20" idx="4"/>
              </p:cNvCxnSpPr>
              <p:nvPr/>
            </p:nvCxnSpPr>
            <p:spPr>
              <a:xfrm flipV="1">
                <a:off x="2222433" y="3561575"/>
                <a:ext cx="1091532" cy="2830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15" idx="0"/>
                <a:endCxn id="21" idx="4"/>
              </p:cNvCxnSpPr>
              <p:nvPr/>
            </p:nvCxnSpPr>
            <p:spPr>
              <a:xfrm flipV="1">
                <a:off x="2222433" y="3550643"/>
                <a:ext cx="2044455" cy="2939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stCxn id="16" idx="0"/>
                <a:endCxn id="19" idx="4"/>
              </p:cNvCxnSpPr>
              <p:nvPr/>
            </p:nvCxnSpPr>
            <p:spPr>
              <a:xfrm flipH="1" flipV="1">
                <a:off x="2559291" y="3560157"/>
                <a:ext cx="868552" cy="2844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6" idx="0"/>
                <a:endCxn id="20" idx="4"/>
              </p:cNvCxnSpPr>
              <p:nvPr/>
            </p:nvCxnSpPr>
            <p:spPr>
              <a:xfrm flipH="1" flipV="1">
                <a:off x="3313965" y="3561575"/>
                <a:ext cx="113878" cy="2830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6" idx="0"/>
                <a:endCxn id="21" idx="4"/>
              </p:cNvCxnSpPr>
              <p:nvPr/>
            </p:nvCxnSpPr>
            <p:spPr>
              <a:xfrm flipV="1">
                <a:off x="3427843" y="3550643"/>
                <a:ext cx="839045" cy="2939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7" idx="0"/>
                <a:endCxn id="20" idx="4"/>
              </p:cNvCxnSpPr>
              <p:nvPr/>
            </p:nvCxnSpPr>
            <p:spPr>
              <a:xfrm flipH="1" flipV="1">
                <a:off x="3313965" y="3561575"/>
                <a:ext cx="1291951" cy="2830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7" idx="0"/>
                <a:endCxn id="19" idx="4"/>
              </p:cNvCxnSpPr>
              <p:nvPr/>
            </p:nvCxnSpPr>
            <p:spPr>
              <a:xfrm flipH="1" flipV="1">
                <a:off x="2559291" y="3560157"/>
                <a:ext cx="2046624" cy="2844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7" idx="0"/>
                <a:endCxn id="21" idx="4"/>
              </p:cNvCxnSpPr>
              <p:nvPr/>
            </p:nvCxnSpPr>
            <p:spPr>
              <a:xfrm flipH="1" flipV="1">
                <a:off x="4266888" y="3550643"/>
                <a:ext cx="339028" cy="2939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8" idx="0"/>
                <a:endCxn id="19" idx="4"/>
              </p:cNvCxnSpPr>
              <p:nvPr/>
            </p:nvCxnSpPr>
            <p:spPr>
              <a:xfrm flipH="1" flipV="1">
                <a:off x="2559291" y="3560157"/>
                <a:ext cx="3238365" cy="2844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>
                <a:stCxn id="18" idx="0"/>
                <a:endCxn id="20" idx="4"/>
              </p:cNvCxnSpPr>
              <p:nvPr/>
            </p:nvCxnSpPr>
            <p:spPr>
              <a:xfrm flipH="1" flipV="1">
                <a:off x="3313965" y="3561575"/>
                <a:ext cx="2483691" cy="2830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>
                <a:stCxn id="18" idx="0"/>
                <a:endCxn id="21" idx="4"/>
              </p:cNvCxnSpPr>
              <p:nvPr/>
            </p:nvCxnSpPr>
            <p:spPr>
              <a:xfrm flipH="1" flipV="1">
                <a:off x="4266888" y="3550643"/>
                <a:ext cx="1530768" cy="2939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字方塊 34"/>
              <p:cNvSpPr txBox="1"/>
              <p:nvPr/>
            </p:nvSpPr>
            <p:spPr>
              <a:xfrm>
                <a:off x="3643535" y="2951975"/>
                <a:ext cx="56938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…</a:t>
                </a:r>
                <a:endParaRPr kumimoji="0" lang="zh-TW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4911666" y="3845651"/>
                <a:ext cx="56938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…</a:t>
                </a:r>
                <a:endParaRPr kumimoji="0" lang="zh-TW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" name="直線單箭頭接點 36"/>
              <p:cNvCxnSpPr>
                <a:stCxn id="19" idx="0"/>
                <a:endCxn id="22" idx="4"/>
              </p:cNvCxnSpPr>
              <p:nvPr/>
            </p:nvCxnSpPr>
            <p:spPr>
              <a:xfrm flipV="1">
                <a:off x="2559291" y="2602595"/>
                <a:ext cx="1434792" cy="3479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>
                <a:stCxn id="20" idx="0"/>
                <a:endCxn id="22" idx="4"/>
              </p:cNvCxnSpPr>
              <p:nvPr/>
            </p:nvCxnSpPr>
            <p:spPr>
              <a:xfrm flipV="1">
                <a:off x="3313965" y="2602595"/>
                <a:ext cx="680118" cy="34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>
                <a:stCxn id="21" idx="0"/>
                <a:endCxn id="22" idx="4"/>
              </p:cNvCxnSpPr>
              <p:nvPr/>
            </p:nvCxnSpPr>
            <p:spPr>
              <a:xfrm flipH="1" flipV="1">
                <a:off x="3994083" y="2602595"/>
                <a:ext cx="272805" cy="3384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橢圓 39"/>
              <p:cNvSpPr/>
              <p:nvPr/>
            </p:nvSpPr>
            <p:spPr>
              <a:xfrm>
                <a:off x="5471254" y="2966013"/>
                <a:ext cx="632482" cy="609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300" b="0" i="1" u="none" strike="noStrike" kern="0" cap="none" spc="-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p</a:t>
                </a:r>
                <a:endParaRPr kumimoji="0" lang="zh-TW" altLang="en-US" sz="3300" b="0" i="1" u="none" strike="noStrike" kern="0" cap="none" spc="-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7" name="直線單箭頭接點 6"/>
            <p:cNvCxnSpPr>
              <a:stCxn id="40" idx="0"/>
            </p:cNvCxnSpPr>
            <p:nvPr/>
          </p:nvCxnSpPr>
          <p:spPr>
            <a:xfrm flipH="1" flipV="1">
              <a:off x="4806244" y="3867503"/>
              <a:ext cx="1782531" cy="3418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15" idx="0"/>
              <a:endCxn id="40" idx="4"/>
            </p:cNvCxnSpPr>
            <p:nvPr/>
          </p:nvCxnSpPr>
          <p:spPr>
            <a:xfrm flipV="1">
              <a:off x="3023713" y="4818967"/>
              <a:ext cx="3565062" cy="2689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endCxn id="40" idx="4"/>
            </p:cNvCxnSpPr>
            <p:nvPr/>
          </p:nvCxnSpPr>
          <p:spPr>
            <a:xfrm flipV="1">
              <a:off x="3889052" y="4818967"/>
              <a:ext cx="2699723" cy="2878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endCxn id="40" idx="4"/>
            </p:cNvCxnSpPr>
            <p:nvPr/>
          </p:nvCxnSpPr>
          <p:spPr>
            <a:xfrm flipV="1">
              <a:off x="5091316" y="4818967"/>
              <a:ext cx="1497459" cy="2878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18" idx="0"/>
            </p:cNvCxnSpPr>
            <p:nvPr/>
          </p:nvCxnSpPr>
          <p:spPr>
            <a:xfrm flipH="1" flipV="1">
              <a:off x="6588775" y="4818967"/>
              <a:ext cx="10161" cy="2689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內容版面配置區 2"/>
          <p:cNvSpPr txBox="1">
            <a:spLocks/>
          </p:cNvSpPr>
          <p:nvPr/>
        </p:nvSpPr>
        <p:spPr>
          <a:xfrm>
            <a:off x="-231792" y="2728666"/>
            <a:ext cx="4247195" cy="3098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0" lvl="0" indent="-355600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4F81BD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2" name="乘號 41"/>
          <p:cNvSpPr/>
          <p:nvPr/>
        </p:nvSpPr>
        <p:spPr>
          <a:xfrm>
            <a:off x="4108996" y="3003075"/>
            <a:ext cx="822135" cy="8221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401885" y="3171423"/>
            <a:ext cx="807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="" xmlns:a16="http://schemas.microsoft.com/office/drawing/2014/main" id="{A4282C76-180A-47DA-AC33-CFA4F4B1D9F4}"/>
                  </a:ext>
                </a:extLst>
              </p:cNvPr>
              <p:cNvSpPr txBox="1"/>
              <p:nvPr/>
            </p:nvSpPr>
            <p:spPr>
              <a:xfrm>
                <a:off x="5346998" y="2393475"/>
                <a:ext cx="99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新細明體"/>
                        </a:rPr>
                        <m:t>𝐰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4282C76-180A-47DA-AC33-CFA4F4B1D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98" y="2393475"/>
                <a:ext cx="9996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="" xmlns:a16="http://schemas.microsoft.com/office/drawing/2014/main" id="{F309D184-4EA9-4228-8EB5-FCB66DE0C595}"/>
                  </a:ext>
                </a:extLst>
              </p:cNvPr>
              <p:cNvSpPr txBox="1"/>
              <p:nvPr/>
            </p:nvSpPr>
            <p:spPr>
              <a:xfrm>
                <a:off x="5218881" y="2402893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zh-TW" altLang="zh-TW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新細明體"/>
                            </a:rPr>
                          </m:ctrlPr>
                        </m:sSubSupPr>
                        <m:e>
                          <m:r>
                            <a:rPr kumimoji="0" lang="en-US" altLang="zh-TW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新細明體"/>
                            </a:rPr>
                            <m:t>𝐰</m:t>
                          </m:r>
                        </m:e>
                        <m:sub>
                          <m:r>
                            <a:rPr kumimoji="0" lang="en-US" altLang="zh-TW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新細明體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TW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新細明體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309D184-4EA9-4228-8EB5-FCB66DE0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81" y="2402893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b="1" dirty="0"/>
              <a:t>More ideas for the reorganizing module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12776"/>
                <a:ext cx="7886700" cy="338437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kern="100" dirty="0">
                    <a:latin typeface="Times New Roman"/>
                    <a:cs typeface="新細明體"/>
                  </a:rPr>
                  <a:t>Use </a:t>
                </a:r>
                <a:r>
                  <a:rPr lang="en-US" altLang="zh-TW" sz="2400" kern="100" dirty="0">
                    <a:solidFill>
                      <a:srgbClr val="FF0000"/>
                    </a:solidFill>
                    <a:latin typeface="Times New Roman"/>
                    <a:cs typeface="新細明體"/>
                  </a:rPr>
                  <a:t>PCA</a:t>
                </a:r>
                <a:r>
                  <a:rPr lang="en-US" altLang="zh-TW" sz="2400" kern="100" dirty="0">
                    <a:latin typeface="Times New Roman"/>
                    <a:cs typeface="新細明體"/>
                  </a:rPr>
                  <a:t> </a:t>
                </a:r>
                <a:r>
                  <a:rPr lang="en-US" altLang="zh-TW" sz="2400" dirty="0"/>
                  <a:t>to pick up a hidden node that may be potentially irrelevant.</a:t>
                </a:r>
                <a:endParaRPr lang="en-US" altLang="zh-TW" sz="2400" kern="100" dirty="0">
                  <a:latin typeface="Times New Roman"/>
                  <a:cs typeface="新細明體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kern="100" dirty="0">
                    <a:latin typeface="Times New Roman"/>
                    <a:cs typeface="新細明體"/>
                  </a:rPr>
                  <a:t>Use </a:t>
                </a:r>
                <a:r>
                  <a:rPr lang="en-US" altLang="zh-TW" sz="2400" i="1" kern="100" dirty="0">
                    <a:solidFill>
                      <a:srgbClr val="FF0000"/>
                    </a:solidFill>
                    <a:latin typeface="Times New Roman"/>
                    <a:cs typeface="新細明體"/>
                  </a:rPr>
                  <a:t>k </a:t>
                </a:r>
                <a:r>
                  <a:rPr lang="en-US" altLang="zh-TW" sz="2400" kern="100" dirty="0">
                    <a:solidFill>
                      <a:srgbClr val="FF0000"/>
                    </a:solidFill>
                    <a:latin typeface="Times New Roman"/>
                    <a:cs typeface="新細明體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/>
                            <a:cs typeface="新細明體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arg</m:t>
                        </m:r>
                        <m:r>
                          <a:rPr lang="en-US" altLang="zh-TW" sz="2400" b="0" i="0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min</m:t>
                        </m:r>
                      </m:e>
                      <m:sub>
                        <m:r>
                          <a:rPr lang="en-US" altLang="zh-TW" sz="24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新細明體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/>
                            <a:cs typeface="新細明體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cs typeface="新細明體"/>
                              </a:rPr>
                            </m:ctrlPr>
                          </m:sSubSup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新細明體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新細明體"/>
                              </a:rPr>
                              <m:t>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dirty="0"/>
                  <a:t> to pick up a hidden node that may be potentially irrelevant.</a:t>
                </a:r>
                <a:endParaRPr lang="zh-TW" altLang="zh-TW" sz="2400" kern="100" dirty="0">
                  <a:latin typeface="Times New Roman"/>
                  <a:cs typeface="新細明體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Calculate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entropy</a:t>
                </a:r>
                <a:r>
                  <a:rPr lang="en-US" altLang="zh-TW" sz="2400" dirty="0"/>
                  <a:t> of each hidden node and then based on the obtained entropy to pick up a hidden node that may be potentially irrelevant.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sz="2400" dirty="0" smtClean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2776"/>
                <a:ext cx="7886700" cy="3384376"/>
              </a:xfrm>
              <a:blipFill rotWithShape="1">
                <a:blip r:embed="rId2"/>
                <a:stretch>
                  <a:fillRect l="-1159" t="-1622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17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5145162" y="4214306"/>
            <a:ext cx="1202262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Learning goal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/>
          <p:cNvCxnSpPr>
            <a:cxnSpLocks/>
          </p:cNvCxnSpPr>
          <p:nvPr/>
        </p:nvCxnSpPr>
        <p:spPr>
          <a:xfrm flipV="1">
            <a:off x="1651514" y="3659883"/>
            <a:ext cx="0" cy="561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cxnSpLocks/>
          </p:cNvCxnSpPr>
          <p:nvPr/>
        </p:nvCxnSpPr>
        <p:spPr>
          <a:xfrm flipH="1">
            <a:off x="4316845" y="4792439"/>
            <a:ext cx="80461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5757598" y="5347027"/>
            <a:ext cx="5273" cy="3242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5753641" y="3215916"/>
            <a:ext cx="0" cy="3278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/>
          </p:cNvCxnSpPr>
          <p:nvPr/>
        </p:nvCxnSpPr>
        <p:spPr>
          <a:xfrm>
            <a:off x="1698708" y="3696278"/>
            <a:ext cx="125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18552" y="4466667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66387" y="5237855"/>
            <a:ext cx="480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38446" y="3183719"/>
            <a:ext cx="60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357956" y="6357030"/>
            <a:ext cx="15430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716557" y="3543800"/>
            <a:ext cx="2055638" cy="30014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3497778" y="3681476"/>
            <a:ext cx="1214437" cy="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2949521" y="3504304"/>
            <a:ext cx="507862" cy="366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++</a:t>
            </a:r>
          </a:p>
        </p:txBody>
      </p:sp>
      <p:cxnSp>
        <p:nvCxnSpPr>
          <p:cNvPr id="28" name="直線單箭頭接點 27"/>
          <p:cNvCxnSpPr>
            <a:cxnSpLocks/>
          </p:cNvCxnSpPr>
          <p:nvPr/>
        </p:nvCxnSpPr>
        <p:spPr>
          <a:xfrm>
            <a:off x="1672663" y="5337941"/>
            <a:ext cx="0" cy="269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5">
            <a:extLst>
              <a:ext uri="{FF2B5EF4-FFF2-40B4-BE49-F238E27FC236}">
                <a16:creationId xmlns=""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3424002" y="4495029"/>
            <a:ext cx="88488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Backward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operation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=""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232002" y="4780664"/>
            <a:ext cx="1143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菱形 37">
            <a:extLst>
              <a:ext uri="{FF2B5EF4-FFF2-40B4-BE49-F238E27FC236}">
                <a16:creationId xmlns=""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1079966" y="4196848"/>
            <a:ext cx="1143096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/>
              </a:rPr>
              <a:t>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100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5753641" y="3873208"/>
            <a:ext cx="3946" cy="3812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22">
            <a:extLst>
              <a:ext uri="{FF2B5EF4-FFF2-40B4-BE49-F238E27FC236}">
                <a16:creationId xmlns="" xmlns:a16="http://schemas.microsoft.com/office/drawing/2014/main" id="{67D253C3-EEF7-406A-8BBE-25F75143A8E6}"/>
              </a:ext>
            </a:extLst>
          </p:cNvPr>
          <p:cNvSpPr/>
          <p:nvPr/>
        </p:nvSpPr>
        <p:spPr>
          <a:xfrm>
            <a:off x="5300183" y="2211098"/>
            <a:ext cx="849624" cy="28391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圓角矩形 22">
                <a:extLst>
                  <a:ext uri="{FF2B5EF4-FFF2-40B4-BE49-F238E27FC236}">
                    <a16:creationId xmlns="" xmlns:a16="http://schemas.microsoft.com/office/drawing/2014/main" id="{7333429B-FD04-4A76-8823-B7ECF21000DE}"/>
                  </a:ext>
                </a:extLst>
              </p:cNvPr>
              <p:cNvSpPr/>
              <p:nvPr/>
            </p:nvSpPr>
            <p:spPr>
              <a:xfrm>
                <a:off x="3591229" y="2861866"/>
                <a:ext cx="4218041" cy="328293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新細明體" panose="02020500000000000000" pitchFamily="18" charset="-120"/>
                    <a:cs typeface="新細明體"/>
                  </a:rPr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1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新細明體"/>
                          </a:rPr>
                        </m:ctrlPr>
                      </m:sSubSupPr>
                      <m:e>
                        <m:r>
                          <a:rPr kumimoji="0" lang="en-US" altLang="zh-TW" sz="12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新細明體"/>
                          </a:rPr>
                          <m:t>𝐰</m:t>
                        </m:r>
                      </m:e>
                      <m:sub>
                        <m:r>
                          <a:rPr kumimoji="0" lang="en-US" altLang="zh-TW" sz="12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新細明體"/>
                          </a:rPr>
                          <m:t>𝑘</m:t>
                        </m:r>
                      </m:sub>
                      <m:sup>
                        <m:r>
                          <a:rPr kumimoji="0" lang="en-US" altLang="zh-TW" sz="12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新細明體"/>
                          </a:rPr>
                          <m:t>′</m:t>
                        </m:r>
                      </m:sup>
                    </m:sSubSup>
                    <m:r>
                      <a:rPr kumimoji="0" lang="en-US" altLang="zh-TW" sz="12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新細明體"/>
                      </a:rPr>
                      <m:t>=</m:t>
                    </m:r>
                    <m:r>
                      <a:rPr kumimoji="0" lang="en-US" altLang="zh-TW" sz="12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新細明體"/>
                      </a:rPr>
                      <m:t>𝐰</m:t>
                    </m:r>
                    <m:r>
                      <a:rPr kumimoji="0" lang="en-US" altLang="zh-TW" sz="12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新細明體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kumimoji="0" lang="zh-TW" altLang="zh-TW" sz="1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新細明體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zh-TW" altLang="zh-TW" sz="12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新細明體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0" lang="zh-TW" altLang="zh-TW" sz="12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新細明體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2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新細明體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TW" sz="1200" b="0" i="0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新細明體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0" lang="en-US" altLang="zh-TW" sz="1200" b="0" i="0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新細明體"/>
                                  </a:rPr>
                                  <m:t>𝑜</m:t>
                                </m:r>
                              </m:sup>
                            </m:sSubSup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,</m:t>
                            </m:r>
                            <m:r>
                              <a:rPr kumimoji="0" lang="en-US" altLang="zh-TW" sz="12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𝑘</m:t>
                            </m:r>
                            <m:r>
                              <a:rPr kumimoji="0" lang="en-US" altLang="zh-TW" sz="1200" b="0" i="0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TW" sz="12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𝐻</m:t>
                            </m:r>
                          </m:sup>
                        </m:sSubSup>
                        <m:r>
                          <a:rPr kumimoji="0" lang="en-US" altLang="zh-TW" sz="12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新細明體"/>
                          </a:rPr>
                          <m:t>, </m:t>
                        </m:r>
                        <m:sSubSup>
                          <m:sSubSupPr>
                            <m:ctrlPr>
                              <a:rPr kumimoji="0" lang="zh-TW" altLang="zh-TW" sz="12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新細明體"/>
                              </a:rPr>
                            </m:ctrlPr>
                          </m:sSubSupPr>
                          <m:e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𝐰</m:t>
                            </m:r>
                          </m:e>
                          <m:sub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𝐻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, where </a:t>
                </a:r>
                <a:r>
                  <a:rPr kumimoji="0" lang="en-US" altLang="zh-TW" sz="1200" b="0" i="1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新細明體" panose="02020500000000000000" pitchFamily="18" charset="-120"/>
                    <a:cs typeface="新細明體"/>
                  </a:rPr>
                  <a:t>k </a:t>
                </a:r>
                <a:r>
                  <a:rPr kumimoji="0" lang="en-US" altLang="zh-TW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新細明體" panose="02020500000000000000" pitchFamily="18" charset="-120"/>
                    <a:cs typeface="新細明體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zh-TW" sz="1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新細明體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TW" sz="12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新細明體"/>
                          </a:rPr>
                          <m:t>argmin</m:t>
                        </m:r>
                      </m:e>
                      <m:sub>
                        <m:r>
                          <a:rPr kumimoji="0" lang="en-US" altLang="zh-TW" sz="12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新細明體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0" lang="zh-TW" altLang="zh-TW" sz="1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新細明體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TW" altLang="zh-TW" sz="12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新細明體"/>
                              </a:rPr>
                            </m:ctrlPr>
                          </m:sSubPr>
                          <m:e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12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新細明體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zh-TW" altLang="zh-TW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新細明體" panose="02020500000000000000" pitchFamily="18" charset="-120"/>
                  <a:cs typeface="新細明體"/>
                </a:endParaRPr>
              </a:p>
            </p:txBody>
          </p:sp>
        </mc:Choice>
        <mc:Fallback xmlns="">
          <p:sp>
            <p:nvSpPr>
              <p:cNvPr id="41" name="圓角矩形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33429B-FD04-4A76-8823-B7ECF2100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229" y="2861866"/>
                <a:ext cx="4218041" cy="32829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b="-51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="" xmlns:a16="http://schemas.microsoft.com/office/drawing/2014/main" id="{64B7AAAE-6E93-4FD3-8197-F81DEE4B3948}"/>
              </a:ext>
            </a:extLst>
          </p:cNvPr>
          <p:cNvCxnSpPr>
            <a:cxnSpLocks/>
          </p:cNvCxnSpPr>
          <p:nvPr/>
        </p:nvCxnSpPr>
        <p:spPr>
          <a:xfrm>
            <a:off x="5738446" y="2530928"/>
            <a:ext cx="9265" cy="3188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="" xmlns:a16="http://schemas.microsoft.com/office/drawing/2014/main" id="{2C0984C6-AA3C-4A9A-9119-CA2605867FC3}"/>
              </a:ext>
            </a:extLst>
          </p:cNvPr>
          <p:cNvCxnSpPr>
            <a:cxnSpLocks/>
          </p:cNvCxnSpPr>
          <p:nvPr/>
        </p:nvCxnSpPr>
        <p:spPr>
          <a:xfrm>
            <a:off x="5724995" y="1958425"/>
            <a:ext cx="0" cy="256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5">
            <a:extLst>
              <a:ext uri="{FF2B5EF4-FFF2-40B4-BE49-F238E27FC236}">
                <a16:creationId xmlns=""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4074443" y="5678729"/>
            <a:ext cx="3396894" cy="35606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 new acceptable SLFN without the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1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hidden node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1251135" y="5220363"/>
            <a:ext cx="480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251136" y="3943815"/>
            <a:ext cx="36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圓角矩形 5">
            <a:extLst>
              <a:ext uri="{FF2B5EF4-FFF2-40B4-BE49-F238E27FC236}">
                <a16:creationId xmlns=""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947411" y="6213987"/>
            <a:ext cx="1408206" cy="33334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An acceptable SLFN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4908993" y="400609"/>
            <a:ext cx="1668170" cy="253914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5" name="圓角矩形 22">
            <a:extLst>
              <a:ext uri="{FF2B5EF4-FFF2-40B4-BE49-F238E27FC236}">
                <a16:creationId xmlns="" xmlns:a16="http://schemas.microsoft.com/office/drawing/2014/main" id="{CCBB1692-21FB-4060-BC92-9A62DCA082D6}"/>
              </a:ext>
            </a:extLst>
          </p:cNvPr>
          <p:cNvSpPr/>
          <p:nvPr/>
        </p:nvSpPr>
        <p:spPr>
          <a:xfrm>
            <a:off x="4881731" y="1581931"/>
            <a:ext cx="1829174" cy="3282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anose="02020500000000000000" pitchFamily="18" charset="-120"/>
                <a:cs typeface="新細明體"/>
              </a:rPr>
              <a:t>Store the </a:t>
            </a:r>
            <a:r>
              <a:rPr kumimoji="0" lang="en-US" altLang="zh-TW" sz="12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anose="02020500000000000000" pitchFamily="18" charset="-120"/>
                <a:cs typeface="新細明體"/>
              </a:rPr>
              <a:t>network and </a:t>
            </a:r>
            <a:r>
              <a:rPr kumimoji="0" lang="en-US" altLang="zh-TW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anose="02020500000000000000" pitchFamily="18" charset="-120"/>
                <a:cs typeface="新細明體"/>
              </a:rPr>
              <a:t>w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圓角矩形 22">
            <a:extLst>
              <a:ext uri="{FF2B5EF4-FFF2-40B4-BE49-F238E27FC236}">
                <a16:creationId xmlns="" xmlns:a16="http://schemas.microsoft.com/office/drawing/2014/main" id="{D279BDA4-298D-4884-A195-284E9BB4EE5B}"/>
              </a:ext>
            </a:extLst>
          </p:cNvPr>
          <p:cNvSpPr/>
          <p:nvPr/>
        </p:nvSpPr>
        <p:spPr>
          <a:xfrm>
            <a:off x="4890997" y="961480"/>
            <a:ext cx="1725287" cy="33514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Regularizing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圓角矩形 22">
            <a:extLst>
              <a:ext uri="{FF2B5EF4-FFF2-40B4-BE49-F238E27FC236}">
                <a16:creationId xmlns="" xmlns:a16="http://schemas.microsoft.com/office/drawing/2014/main" id="{67C05EEC-A14E-48AA-A95B-1EE42DEB5F5F}"/>
              </a:ext>
            </a:extLst>
          </p:cNvPr>
          <p:cNvSpPr/>
          <p:nvPr/>
        </p:nvSpPr>
        <p:spPr>
          <a:xfrm>
            <a:off x="635862" y="5613501"/>
            <a:ext cx="2073602" cy="26924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anose="02020500000000000000" pitchFamily="18" charset="-120"/>
                <a:cs typeface="新細明體"/>
              </a:rPr>
              <a:t>Restore the network and </a:t>
            </a:r>
            <a:r>
              <a:rPr kumimoji="0" lang="en-US" altLang="zh-TW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anose="02020500000000000000" pitchFamily="18" charset="-120"/>
                <a:cs typeface="新細明體"/>
              </a:rPr>
              <a:t>w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="" xmlns:a16="http://schemas.microsoft.com/office/drawing/2014/main" id="{9557ABCA-5038-439A-984E-AC96F062459A}"/>
              </a:ext>
            </a:extLst>
          </p:cNvPr>
          <p:cNvCxnSpPr>
            <a:cxnSpLocks/>
          </p:cNvCxnSpPr>
          <p:nvPr/>
        </p:nvCxnSpPr>
        <p:spPr>
          <a:xfrm>
            <a:off x="1672663" y="5884227"/>
            <a:ext cx="0" cy="3297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="" xmlns:a16="http://schemas.microsoft.com/office/drawing/2014/main" id="{668E5102-8C64-47FD-8619-F843E871B942}"/>
              </a:ext>
            </a:extLst>
          </p:cNvPr>
          <p:cNvCxnSpPr>
            <a:cxnSpLocks/>
          </p:cNvCxnSpPr>
          <p:nvPr/>
        </p:nvCxnSpPr>
        <p:spPr>
          <a:xfrm>
            <a:off x="5724994" y="1325889"/>
            <a:ext cx="0" cy="256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="" xmlns:a16="http://schemas.microsoft.com/office/drawing/2014/main" id="{217E436C-A6EF-4920-B05D-0C1EAC634487}"/>
              </a:ext>
            </a:extLst>
          </p:cNvPr>
          <p:cNvCxnSpPr>
            <a:cxnSpLocks/>
          </p:cNvCxnSpPr>
          <p:nvPr/>
        </p:nvCxnSpPr>
        <p:spPr>
          <a:xfrm>
            <a:off x="5734259" y="686879"/>
            <a:ext cx="0" cy="256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B70FBF69-4375-47FC-8FCF-BDCFAF41475E}"/>
              </a:ext>
            </a:extLst>
          </p:cNvPr>
          <p:cNvCxnSpPr>
            <a:cxnSpLocks/>
          </p:cNvCxnSpPr>
          <p:nvPr/>
        </p:nvCxnSpPr>
        <p:spPr>
          <a:xfrm flipV="1">
            <a:off x="7493677" y="5854229"/>
            <a:ext cx="857758" cy="59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204810" y="494519"/>
            <a:ext cx="3578778" cy="315469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reorganizing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module with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圓角矩形 5">
                <a:extLst>
                  <a:ext uri="{FF2B5EF4-FFF2-40B4-BE49-F238E27FC236}">
                    <a16:creationId xmlns="" xmlns:a16="http://schemas.microsoft.com/office/drawing/2014/main" id="{7984AAB1-10BF-412F-A123-EABEC55F9052}"/>
                  </a:ext>
                </a:extLst>
              </p:cNvPr>
              <p:cNvSpPr/>
              <p:nvPr/>
            </p:nvSpPr>
            <p:spPr>
              <a:xfrm>
                <a:off x="149309" y="1255178"/>
                <a:ext cx="1662141" cy="1956593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TW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/>
                        <a:cs typeface="+mn-cs"/>
                      </a:rPr>
                      <m:t>ε</m:t>
                    </m:r>
                    <m:r>
                      <a:rPr kumimoji="0" lang="en-US" altLang="zh-TW" sz="12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kumimoji="0" lang="zh-TW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kumimoji="0" lang="zh-TW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kumimoji="0" lang="en-US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h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top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𝑝𝑐</m:t>
                        </m:r>
                      </m:e>
                      <m:sub>
                        <m:r>
                          <a:rPr kumimoji="0" lang="en-US" altLang="zh-TW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 at the criterion of </a:t>
                </a:r>
                <a:r>
                  <a:rPr kumimoji="0" lang="en-US" altLang="zh-TW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85%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 of total explanation ability satisfied</a:t>
                </a:r>
              </a:p>
            </p:txBody>
          </p:sp>
        </mc:Choice>
        <mc:Fallback>
          <p:sp>
            <p:nvSpPr>
              <p:cNvPr id="60" name="圓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84AAB1-10BF-412F-A123-EABEC55F9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9" y="1255178"/>
                <a:ext cx="1662141" cy="195659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t="-3406" r="-727" b="-588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1961518" y="1278535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5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700</Words>
  <Application>Microsoft Office PowerPoint</Application>
  <PresentationFormat>如螢幕大小 (4:3)</PresentationFormat>
  <Paragraphs>83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佈景主題</vt:lpstr>
      <vt:lpstr>Office 主题</vt:lpstr>
      <vt:lpstr>The list of reorganizing modules</vt:lpstr>
      <vt:lpstr>PowerPoint 簡報</vt:lpstr>
      <vt:lpstr>PowerPoint 簡報</vt:lpstr>
      <vt:lpstr>w_k^′=w-{〖w_k^o,w〗_k0^H, w_k^H }</vt:lpstr>
      <vt:lpstr>More ideas for the reorganizing module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list of reorganizing modules</dc:title>
  <dc:creator>Tsai</dc:creator>
  <cp:lastModifiedBy>Tsai</cp:lastModifiedBy>
  <cp:revision>9</cp:revision>
  <dcterms:created xsi:type="dcterms:W3CDTF">2021-06-01T07:55:53Z</dcterms:created>
  <dcterms:modified xsi:type="dcterms:W3CDTF">2021-06-02T08:34:13Z</dcterms:modified>
</cp:coreProperties>
</file>