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7" r:id="rId4"/>
  </p:sldMasterIdLst>
  <p:notesMasterIdLst>
    <p:notesMasterId r:id="rId10"/>
  </p:notesMasterIdLst>
  <p:sldIdLst>
    <p:sldId id="256" r:id="rId5"/>
    <p:sldId id="260" r:id="rId6"/>
    <p:sldId id="258" r:id="rId7"/>
    <p:sldId id="261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5DE84-59AE-4134-9285-18E39758D58C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4E3B1-5FA4-4623-8452-238690C36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66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F210-0821-47BF-A71C-0C6E24E8FBD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81F3-F7DF-46EC-889B-49ACC068E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32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F210-0821-47BF-A71C-0C6E24E8FBD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81F3-F7DF-46EC-889B-49ACC068E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64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F210-0821-47BF-A71C-0C6E24E8FBD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81F3-F7DF-46EC-889B-49ACC068E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162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40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30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658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53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59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91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97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7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F210-0821-47BF-A71C-0C6E24E8FBD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81F3-F7DF-46EC-889B-49ACC068E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789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5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34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98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430566"/>
      </p:ext>
    </p:extLst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60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355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267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2494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1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5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080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6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F210-0821-47BF-A71C-0C6E24E8FBD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81F3-F7DF-46EC-889B-49ACC068E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8704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978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53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23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93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51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30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654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920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308545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80670"/>
      </p:ext>
    </p:extLst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60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91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359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F210-0821-47BF-A71C-0C6E24E8FBD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81F3-F7DF-46EC-889B-49ACC068E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5206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2478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5" y="1535117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1772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0639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2929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53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23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091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517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2629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067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7678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4827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F210-0821-47BF-A71C-0C6E24E8FBD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81F3-F7DF-46EC-889B-49ACC068E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04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F210-0821-47BF-A71C-0C6E24E8FBD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81F3-F7DF-46EC-889B-49ACC068E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88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F210-0821-47BF-A71C-0C6E24E8FBD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81F3-F7DF-46EC-889B-49ACC068E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31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F210-0821-47BF-A71C-0C6E24E8FBD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81F3-F7DF-46EC-889B-49ACC068E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63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F210-0821-47BF-A71C-0C6E24E8FBD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81F3-F7DF-46EC-889B-49ACC068E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53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FF210-0821-47BF-A71C-0C6E24E8FBD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B81F3-F7DF-46EC-889B-49ACC068E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79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4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9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86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list of selecting modules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3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標題 1">
                <a:extLst>
                  <a:ext uri="{FF2B5EF4-FFF2-40B4-BE49-F238E27FC236}">
                    <a16:creationId xmlns="" xmlns:a16="http://schemas.microsoft.com/office/drawing/2014/main" id="{DFDC0952-DFE4-4864-BA79-D4E675208D6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0516" y="385816"/>
                <a:ext cx="8229600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n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r>
                  <a:rPr lang="en-US" altLang="zh-TW" sz="36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PO</m:t>
                        </m:r>
                      </m:e>
                      <m:sub>
                        <m: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TW" sz="36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module</a:t>
                </a:r>
                <a:endParaRPr lang="zh-TW" altLang="en-US" sz="36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9" name="標題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DC0952-DFE4-4864-BA79-D4E675208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516" y="385816"/>
                <a:ext cx="8229600" cy="1143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F25A917E-2DB8-46E6-834C-2E160EECC83E}"/>
              </a:ext>
            </a:extLst>
          </p:cNvPr>
          <p:cNvSpPr txBox="1">
            <a:spLocks/>
          </p:cNvSpPr>
          <p:nvPr/>
        </p:nvSpPr>
        <p:spPr bwMode="auto">
          <a:xfrm>
            <a:off x="225874" y="1772816"/>
            <a:ext cx="881062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GB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 the </a:t>
            </a:r>
            <a:r>
              <a:rPr lang="en-US" altLang="zh-TW" sz="3000" i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3000" baseline="30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</a:t>
            </a:r>
            <a:r>
              <a:rPr lang="en-US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stage</a:t>
            </a:r>
            <a:r>
              <a:rPr lang="en-GB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Font typeface="Arial" charset="0"/>
              <a:buNone/>
            </a:pPr>
            <a:r>
              <a:rPr lang="x-none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Pick up the first </a:t>
            </a:r>
            <a:r>
              <a:rPr lang="x-none" altLang="zh-TW" sz="3000" i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x-none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 </a:t>
            </a:r>
            <a:r>
              <a:rPr lang="x-none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{(</a:t>
            </a:r>
            <a:r>
              <a:rPr lang="x-none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x-none" altLang="zh-TW" sz="3000" i="1" baseline="30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x-none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x-none" altLang="zh-TW" sz="3000" i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x-none" altLang="zh-TW" sz="3000" i="1" baseline="30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x-none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3000" i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1, 2, …, </a:t>
            </a:r>
            <a:r>
              <a:rPr lang="en-US" altLang="zh-TW" sz="3000" i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 and </a:t>
            </a:r>
            <a:r>
              <a:rPr lang="x-none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x-none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x-none" altLang="zh-TW" sz="3000" i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x-none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x-none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{1, 2, …, </a:t>
            </a:r>
            <a:r>
              <a:rPr lang="en-US" altLang="zh-TW" sz="3000" i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x-none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zh-TW" sz="30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232170" y="2276872"/>
            <a:ext cx="8441552" cy="108012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1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3600">
                            <a:solidFill>
                              <a:prstClr val="black"/>
                            </a:solidFill>
                            <a:latin typeface="Cambria Math"/>
                          </a:rPr>
                          <m:t>LTS</m:t>
                        </m:r>
                      </m:e>
                      <m:sub>
                        <m: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TW" sz="3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module regarding the SLFN with a single output node</a:t>
                </a:r>
                <a:endParaRPr lang="zh-TW" altLang="en-US" sz="3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318" t="-1843" b="-82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1143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At the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stage: </a:t>
                </a:r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162050" indent="-116205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Sort all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training data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based upon the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squared residual (</a:t>
                </a:r>
                <a:r>
                  <a:rPr lang="en-US" altLang="zh-TW" i="1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</a:t>
                </a:r>
                <a:r>
                  <a:rPr lang="en-US" altLang="zh-TW" i="1" baseline="30000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values.</a:t>
                </a:r>
                <a:endPara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162050" indent="-116205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Select the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training data {(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)} that are the ones with the smallest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squared residuals among current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squared residuals.</a:t>
                </a:r>
              </a:p>
              <a:p>
                <a:pPr marL="1162050" indent="-116205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3: Let </a:t>
                </a:r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be the set of indices of these 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picked data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114364"/>
              </a:xfrm>
              <a:blipFill rotWithShape="1">
                <a:blip r:embed="rId3"/>
                <a:stretch>
                  <a:fillRect l="-1546" t="-2370" r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E42F76EB-5DF2-4B5B-94FB-507B3959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</p:spPr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467544" y="2276871"/>
            <a:ext cx="8255770" cy="352839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467544" y="5939988"/>
                <a:ext cx="18002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i="1" dirty="0"/>
                        <m:t>e</m:t>
                      </m:r>
                      <m:r>
                        <m:rPr>
                          <m:nor/>
                        </m:rPr>
                        <a:rPr lang="en-US" altLang="zh-TW" i="1" baseline="30000" dirty="0"/>
                        <m:t>c</m:t>
                      </m:r>
                      <m:r>
                        <m:rPr>
                          <m:nor/>
                        </m:rPr>
                        <a:rPr lang="en-US" altLang="zh-TW" dirty="0"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GB" altLang="zh-TW" dirty="0">
                          <a:sym typeface="Symbol"/>
                        </a:rPr>
                        <m:t> </m:t>
                      </m:r>
                      <m:r>
                        <m:rPr>
                          <m:nor/>
                        </m:rPr>
                        <a:rPr lang="en-US" altLang="zh-TW" i="1" dirty="0"/>
                        <m:t>f</m:t>
                      </m:r>
                      <m:r>
                        <m:rPr>
                          <m:nor/>
                        </m:rPr>
                        <a:rPr lang="en-US" altLang="zh-TW" dirty="0"/>
                        <m:t>(</m:t>
                      </m:r>
                      <m:r>
                        <m:rPr>
                          <m:nor/>
                        </m:rPr>
                        <a:rPr lang="en-US" altLang="zh-TW" b="1" dirty="0"/>
                        <m:t>x</m:t>
                      </m:r>
                      <m:r>
                        <m:rPr>
                          <m:nor/>
                        </m:rPr>
                        <a:rPr lang="en-US" altLang="zh-TW" i="1" baseline="30000" dirty="0"/>
                        <m:t>c</m:t>
                      </m:r>
                      <m:r>
                        <m:rPr>
                          <m:nor/>
                        </m:rPr>
                        <a:rPr lang="en-US" altLang="zh-TW" dirty="0"/>
                        <m:t>,</m:t>
                      </m:r>
                      <m:r>
                        <m:rPr>
                          <m:nor/>
                        </m:rPr>
                        <a:rPr lang="en-US" altLang="zh-TW"/>
                        <m:t> </m:t>
                      </m:r>
                      <m:r>
                        <m:rPr>
                          <m:nor/>
                        </m:rPr>
                        <a:rPr lang="en-US" altLang="zh-TW" b="1"/>
                        <m:t>w</m:t>
                      </m:r>
                      <m:r>
                        <m:rPr>
                          <m:nor/>
                        </m:rPr>
                        <a:rPr lang="en-US" altLang="zh-TW" dirty="0"/>
                        <m:t>)</m:t>
                      </m:r>
                      <m:r>
                        <m:rPr>
                          <m:nor/>
                        </m:rPr>
                        <a:rPr lang="en-GB" altLang="zh-TW" dirty="0">
                          <a:sym typeface="Symbol"/>
                        </a:rPr>
                        <m:t> − </m:t>
                      </m:r>
                      <m:r>
                        <m:rPr>
                          <m:nor/>
                        </m:rPr>
                        <a:rPr lang="en-US" altLang="zh-TW" i="1" dirty="0"/>
                        <m:t>y</m:t>
                      </m:r>
                      <m:r>
                        <m:rPr>
                          <m:nor/>
                        </m:rPr>
                        <a:rPr lang="en-US" altLang="zh-TW" i="1" baseline="30000" dirty="0"/>
                        <m:t>c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939988"/>
                <a:ext cx="18002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7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3491" y="1916832"/>
                <a:ext cx="8215325" cy="38164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At the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stage: </a:t>
                </a:r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081088" indent="-1081088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Sort all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training data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based upon the summed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squared residual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/>
                            <a:ea typeface="Cambria Math"/>
                          </a:rPr>
                          <m:t>𝑙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𝑞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TW" altLang="zh-TW" i="1" kern="10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 kern="10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i="1" kern="100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zh-TW" i="1" kern="10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values.</a:t>
                </a:r>
                <a:endPara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081088" indent="-1081088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Skip the </a:t>
                </a:r>
                <a:r>
                  <a:rPr lang="en-US" altLang="zh-TW" i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-1</a:t>
                </a:r>
                <a:r>
                  <a:rPr lang="en-US" altLang="zh-TW" i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training data {(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en-US" altLang="zh-TW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c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dirty="0"/>
                  <a:t>(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-1)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 and then select the </a:t>
                </a:r>
                <a:r>
                  <a:rPr lang="en-US" altLang="zh-TW" i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</a:t>
                </a:r>
                <a:r>
                  <a:rPr lang="en-US" altLang="zh-TW" baseline="300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training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data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TW" altLang="en-US" i="1" smtClean="0">
                            <a:latin typeface="Cambria Math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p>
                        <m:r>
                          <a:rPr lang="zh-TW" altLang="en-US" i="1" smtClean="0">
                            <a:latin typeface="Cambria Math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whose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summed squared 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residual is 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smallest 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among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current </a:t>
                </a:r>
                <a:r>
                  <a:rPr lang="en-US" altLang="zh-TW" i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-(</a:t>
                </a:r>
                <a:r>
                  <a:rPr lang="en-US" altLang="zh-TW" i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-1)</a:t>
                </a:r>
                <a:r>
                  <a:rPr lang="en-US" altLang="zh-TW" i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squared 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residuals associated with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{(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):</a:t>
                </a:r>
                <a:r>
                  <a:rPr lang="en-US" altLang="zh-TW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c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b="0" i="1" dirty="0" smtClean="0"/>
                      <m:t>N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  <m:r>
                      <m:rPr>
                        <m:nor/>
                      </m:rPr>
                      <a:rPr lang="en-US" altLang="zh-TW" b="0" i="0" dirty="0" smtClean="0"/>
                      <m:t>−</m:t>
                    </m:r>
                    <m:r>
                      <a:rPr lang="en-US" altLang="zh-TW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dirty="0"/>
                  <a:t>(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-1</a:t>
                </a:r>
                <a:r>
                  <a:rPr lang="en-US" altLang="zh-TW" dirty="0" smtClean="0"/>
                  <a:t>)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}.</a:t>
                </a:r>
                <a:endParaRPr lang="en-US" altLang="zh-TW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081088" indent="-1081088">
                  <a:buNone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4: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Let </a:t>
                </a:r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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dirty="0"/>
                  <a:t>(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-1</a:t>
                </a:r>
                <a:r>
                  <a:rPr lang="en-US" altLang="zh-TW" dirty="0" smtClean="0"/>
                  <a:t>)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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{</a:t>
                </a:r>
                <a:r>
                  <a:rPr lang="en-US" altLang="zh-TW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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 be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set of indices of these </a:t>
                </a:r>
                <a:r>
                  <a:rPr lang="en-GB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picked 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data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491" y="1916832"/>
                <a:ext cx="8215325" cy="3816425"/>
              </a:xfrm>
              <a:blipFill rotWithShape="1">
                <a:blip r:embed="rId2"/>
                <a:stretch>
                  <a:fillRect l="-1188" t="-2077" r="-1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E42F76EB-5DF2-4B5B-94FB-507B3959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</p:spPr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473491" y="2338939"/>
            <a:ext cx="8255770" cy="338437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325563"/>
              </a:xfrm>
            </p:spPr>
            <p:txBody>
              <a:bodyPr/>
              <a:lstStyle/>
              <a:p>
                <a:pPr algn="l"/>
                <a:r>
                  <a:rPr lang="en-US" altLang="zh-TW" sz="3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3600">
                            <a:solidFill>
                              <a:prstClr val="black"/>
                            </a:solidFill>
                            <a:latin typeface="Cambria Math"/>
                          </a:rPr>
                          <m:t>LTS</m:t>
                        </m:r>
                      </m:e>
                      <m:sub>
                        <m: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TW" sz="3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module regarding the SLFN with </a:t>
                </a:r>
                <a:r>
                  <a:rPr lang="en-US" altLang="zh-TW" sz="3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multiple </a:t>
                </a:r>
                <a:r>
                  <a:rPr lang="en-US" altLang="zh-TW" sz="3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output </a:t>
                </a:r>
                <a:r>
                  <a:rPr lang="en-US" altLang="zh-TW" sz="3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nodes</a:t>
                </a:r>
                <a:endParaRPr lang="zh-TW" altLang="en-US" sz="3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0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325563"/>
              </a:xfrm>
              <a:blipFill rotWithShape="1">
                <a:blip r:embed="rId3"/>
                <a:stretch>
                  <a:fillRect l="-2318" t="-1843" b="-124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473491" y="5877272"/>
                <a:ext cx="2946381" cy="3785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i="1" kern="1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zh-TW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dirty="0">
                          <a:solidFill>
                            <a:schemeClr val="tx1"/>
                          </a:solidFill>
                          <a:sym typeface="Symbol"/>
                        </a:rPr>
                        <m:t></m:t>
                      </m:r>
                      <m:r>
                        <m:rPr>
                          <m:nor/>
                        </m:rPr>
                        <a:rPr lang="en-US" altLang="zh-TW" dirty="0">
                          <a:solidFill>
                            <a:schemeClr val="tx1"/>
                          </a:solidFill>
                          <a:sym typeface="Symbol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i="1" dirty="0">
                          <a:solidFill>
                            <a:schemeClr val="tx1"/>
                          </a:solidFill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b="1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TW" i="1" baseline="30000" dirty="0">
                          <a:solidFill>
                            <a:schemeClr val="tx1"/>
                          </a:solidFill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zh-TW" dirty="0">
                          <a:solidFill>
                            <a:schemeClr val="tx1"/>
                          </a:solidFill>
                        </a:rPr>
                        <m:t>,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altLang="zh-TW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  <m:r>
                            <a:rPr lang="en-US" altLang="zh-TW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dirty="0">
                          <a:solidFill>
                            <a:schemeClr val="tx1"/>
                          </a:solidFill>
                        </a:rPr>
                        <m:t>,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altLang="zh-TW" b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𝐰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zh-TW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dirty="0">
                          <a:solidFill>
                            <a:schemeClr val="tx1"/>
                          </a:solidFill>
                          <a:sym typeface="Symbol"/>
                        </a:rPr>
                        <m:t>, 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altLang="zh-TW" b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𝐰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altLang="zh-TW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dirty="0">
                          <a:solidFill>
                            <a:schemeClr val="tx1"/>
                          </a:solidFill>
                          <a:sym typeface="Symbol"/>
                        </a:rPr>
                        <m:t>, </m:t>
                      </m:r>
                      <m:r>
                        <m:rPr>
                          <m:nor/>
                        </m:rPr>
                        <a:rPr lang="en-GB" altLang="zh-TW" b="1" dirty="0">
                          <a:solidFill>
                            <a:schemeClr val="tx1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GB" altLang="zh-TW" i="1" baseline="30000" dirty="0">
                          <a:solidFill>
                            <a:schemeClr val="tx1"/>
                          </a:solidFill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TW" dirty="0">
                          <a:solidFill>
                            <a:schemeClr val="tx1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en-GB" altLang="zh-TW" dirty="0">
                          <a:solidFill>
                            <a:schemeClr val="tx1"/>
                          </a:solidFill>
                          <a:sym typeface="Symbol"/>
                        </a:rPr>
                        <m:t>−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GB" altLang="zh-TW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91" y="5877272"/>
                <a:ext cx="2946381" cy="378565"/>
              </a:xfrm>
              <a:prstGeom prst="rect">
                <a:avLst/>
              </a:prstGeom>
              <a:blipFill rotWithShape="1">
                <a:blip r:embed="rId4"/>
                <a:stretch>
                  <a:fillRect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0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="" xmlns:a16="http://schemas.microsoft.com/office/drawing/2014/main" id="{DFDC0952-DFE4-4864-BA79-D4E675208D6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23528" y="365126"/>
                <a:ext cx="8496944" cy="1325563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3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</a:t>
                </a:r>
                <a:r>
                  <a:rPr lang="en-US" altLang="zh-TW" sz="3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balanced-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3600">
                            <a:solidFill>
                              <a:prstClr val="black"/>
                            </a:solidFill>
                            <a:latin typeface="Cambria Math"/>
                          </a:rPr>
                          <m:t>LTS</m:t>
                        </m:r>
                      </m:e>
                      <m:sub>
                        <m: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TW" sz="3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module regarding the SLFN with a single output node</a:t>
                </a:r>
                <a:endParaRPr lang="zh-TW" altLang="en-US" sz="3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FDC0952-DFE4-4864-BA79-D4E675208D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528" y="365126"/>
                <a:ext cx="8496944" cy="1325563"/>
              </a:xfrm>
              <a:blipFill rotWithShape="1">
                <a:blip r:embed="rId2"/>
                <a:stretch>
                  <a:fillRect l="-2152" t="-1843" r="-2869" b="-82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id="{F25A917E-2DB8-46E6-834C-2E160EECC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00808"/>
                <a:ext cx="8810624" cy="504055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altLang="zh-TW" dirty="0"/>
                  <a:t>Regarding the 2-class categorization problem, the balanced-LTS module is used to result in a learning sequence with a balanced number of training data in class 1 and class 2 at each </a:t>
                </a:r>
                <a:r>
                  <a:rPr lang="en-US" altLang="zh-TW" i="1" dirty="0"/>
                  <a:t>n</a:t>
                </a:r>
                <a:r>
                  <a:rPr lang="en-US" altLang="zh-TW" baseline="30000" dirty="0"/>
                  <a:t>th </a:t>
                </a:r>
                <a:r>
                  <a:rPr lang="en-US" altLang="zh-TW" dirty="0"/>
                  <a:t>stage</a:t>
                </a:r>
                <a:r>
                  <a:rPr lang="en-GB" altLang="zh-TW" dirty="0"/>
                  <a:t>.</a:t>
                </a:r>
              </a:p>
              <a:p>
                <a:r>
                  <a:rPr lang="en-GB" altLang="zh-TW" dirty="0"/>
                  <a:t>That is, at the </a:t>
                </a:r>
                <a:r>
                  <a:rPr lang="en-GB" altLang="zh-TW" i="1" dirty="0"/>
                  <a:t>n</a:t>
                </a:r>
                <a:r>
                  <a:rPr lang="en-GB" altLang="zh-TW" baseline="30000" dirty="0"/>
                  <a:t>th</a:t>
                </a:r>
                <a:r>
                  <a:rPr lang="en-GB" altLang="zh-TW" dirty="0"/>
                  <a:t> </a:t>
                </a:r>
                <a:r>
                  <a:rPr lang="en-GB" altLang="zh-TW" dirty="0" smtClean="0"/>
                  <a:t>stage</a:t>
                </a:r>
                <a:r>
                  <a:rPr lang="en-US" altLang="zh-TW" dirty="0" smtClean="0"/>
                  <a:t>:</a:t>
                </a:r>
                <a:endParaRPr lang="en-GB" altLang="zh-TW" dirty="0"/>
              </a:p>
              <a:p>
                <a:pPr marL="895350" indent="-895350">
                  <a:lnSpc>
                    <a:spcPct val="110000"/>
                  </a:lnSpc>
                  <a:buNone/>
                </a:pPr>
                <a:r>
                  <a:rPr lang="en-GB" altLang="zh-TW" sz="2600" dirty="0"/>
                  <a:t>Step 1: Sort all training data {(</a:t>
                </a:r>
                <a:r>
                  <a:rPr lang="en-GB" altLang="zh-TW" sz="2600" b="1" dirty="0"/>
                  <a:t>x</a:t>
                </a:r>
                <a:r>
                  <a:rPr lang="en-GB" altLang="zh-TW" sz="2600" i="1" baseline="30000" dirty="0"/>
                  <a:t>c</a:t>
                </a:r>
                <a:r>
                  <a:rPr lang="en-GB" altLang="zh-TW" sz="2600" dirty="0"/>
                  <a:t>, </a:t>
                </a:r>
                <a:r>
                  <a:rPr lang="en-GB" altLang="zh-TW" sz="2600" i="1" dirty="0" err="1"/>
                  <a:t>y</a:t>
                </a:r>
                <a:r>
                  <a:rPr lang="en-GB" altLang="zh-TW" sz="2600" i="1" baseline="30000" dirty="0" err="1"/>
                  <a:t>c</a:t>
                </a:r>
                <a:r>
                  <a:rPr lang="en-GB" altLang="zh-TW" sz="2600" dirty="0" smtClean="0"/>
                  <a:t>): </a:t>
                </a:r>
                <a:r>
                  <a:rPr lang="en-GB" altLang="zh-TW" sz="2600" i="1" dirty="0"/>
                  <a:t>c</a:t>
                </a:r>
                <a:r>
                  <a:rPr lang="en-GB" altLang="zh-TW" sz="2600" dirty="0"/>
                  <a:t> </a:t>
                </a:r>
                <a:r>
                  <a:rPr lang="en-GB" altLang="zh-TW" sz="2600" dirty="0">
                    <a:sym typeface="Symbol" panose="05050102010706020507" pitchFamily="18" charset="2"/>
                  </a:rPr>
                  <a:t></a:t>
                </a:r>
                <a:r>
                  <a:rPr lang="en-GB" altLang="zh-TW" sz="2600" dirty="0"/>
                  <a:t> </a:t>
                </a:r>
                <a:r>
                  <a:rPr lang="en-GB" altLang="zh-TW" sz="2600" b="1" dirty="0"/>
                  <a:t>I</a:t>
                </a:r>
                <a:r>
                  <a:rPr lang="en-GB" altLang="zh-TW" sz="2600" dirty="0"/>
                  <a:t>(</a:t>
                </a:r>
                <a:r>
                  <a:rPr lang="en-GB" altLang="zh-TW" sz="2600" i="1" dirty="0"/>
                  <a:t>N</a:t>
                </a:r>
                <a:r>
                  <a:rPr lang="en-GB" altLang="zh-TW" sz="2600" dirty="0"/>
                  <a:t>)} by their squared residuals in ascending order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altLang="zh-TW" sz="26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zh-TW" altLang="zh-TW" sz="2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altLang="zh-TW" sz="2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altLang="zh-TW" sz="2600" i="1">
                                <a:latin typeface="Cambria Math"/>
                              </a:rPr>
                              <m:t>[1]</m:t>
                            </m:r>
                          </m:sup>
                        </m:sSup>
                        <m:r>
                          <a:rPr lang="en-GB" altLang="zh-TW" sz="26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GB" altLang="zh-TW" sz="26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altLang="zh-TW" sz="2600" dirty="0"/>
                  <a:t> </a:t>
                </a:r>
                <a:r>
                  <a:rPr lang="en-GB" altLang="zh-TW" sz="2600" dirty="0">
                    <a:sym typeface="Symbol" panose="05050102010706020507" pitchFamily="18" charset="2"/>
                  </a:rPr>
                  <a:t></a:t>
                </a:r>
                <a:r>
                  <a:rPr lang="en-GB" altLang="zh-TW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altLang="zh-TW" sz="26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zh-TW" altLang="zh-TW" sz="2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altLang="zh-TW" sz="2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altLang="zh-TW" sz="2600" i="1">
                                <a:latin typeface="Cambria Math"/>
                              </a:rPr>
                              <m:t>[2]</m:t>
                            </m:r>
                          </m:sup>
                        </m:sSup>
                        <m:r>
                          <a:rPr lang="en-GB" altLang="zh-TW" sz="26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GB" altLang="zh-TW" sz="26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altLang="zh-TW" sz="2600" dirty="0"/>
                  <a:t> </a:t>
                </a:r>
                <a:r>
                  <a:rPr lang="en-GB" altLang="zh-TW" sz="2600" dirty="0">
                    <a:sym typeface="Symbol" panose="05050102010706020507" pitchFamily="18" charset="2"/>
                  </a:rPr>
                  <a:t></a:t>
                </a:r>
                <a:r>
                  <a:rPr lang="en-GB" altLang="zh-TW" sz="2600" dirty="0"/>
                  <a:t> … </a:t>
                </a:r>
                <a:r>
                  <a:rPr lang="en-GB" altLang="zh-TW" sz="2600" dirty="0">
                    <a:sym typeface="Symbol" panose="05050102010706020507" pitchFamily="18" charset="2"/>
                  </a:rPr>
                  <a:t></a:t>
                </a:r>
                <a:r>
                  <a:rPr lang="en-GB" altLang="zh-TW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altLang="zh-TW" sz="26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zh-TW" altLang="zh-TW" sz="2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altLang="zh-TW" sz="2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altLang="zh-TW" sz="2600" i="1">
                                <a:latin typeface="Cambria Math"/>
                              </a:rPr>
                              <m:t>[</m:t>
                            </m:r>
                            <m:r>
                              <a:rPr lang="en-GB" altLang="zh-TW" sz="2600" i="1">
                                <a:latin typeface="Cambria Math"/>
                              </a:rPr>
                              <m:t>𝑁</m:t>
                            </m:r>
                            <m:r>
                              <a:rPr lang="en-GB" altLang="zh-TW" sz="2600" i="1">
                                <a:latin typeface="Cambria Math"/>
                              </a:rPr>
                              <m:t>]</m:t>
                            </m:r>
                          </m:sup>
                        </m:sSup>
                        <m:r>
                          <a:rPr lang="en-GB" altLang="zh-TW" sz="26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GB" altLang="zh-TW" sz="26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altLang="zh-TW" sz="2600" dirty="0"/>
                  <a:t>. </a:t>
                </a:r>
              </a:p>
              <a:p>
                <a:pPr marL="895350" indent="-895350">
                  <a:lnSpc>
                    <a:spcPct val="110000"/>
                  </a:lnSpc>
                  <a:buNone/>
                </a:pPr>
                <a:r>
                  <a:rPr lang="en-GB" altLang="zh-TW" sz="2600" dirty="0"/>
                  <a:t>Step 2: Pick up the following data as the training data: the first </a:t>
                </a:r>
                <a:r>
                  <a:rPr lang="en-GB" altLang="zh-TW" sz="2600" dirty="0">
                    <a:sym typeface="Symbol" panose="05050102010706020507" pitchFamily="18" charset="2"/>
                  </a:rPr>
                  <a:t></a:t>
                </a:r>
                <a:r>
                  <a:rPr lang="en-GB" altLang="zh-TW" sz="2600" i="1" dirty="0"/>
                  <a:t>n</a:t>
                </a:r>
                <a:r>
                  <a:rPr lang="en-GB" altLang="zh-TW" sz="2600" dirty="0"/>
                  <a:t>/2</a:t>
                </a:r>
                <a:r>
                  <a:rPr lang="en-GB" altLang="zh-TW" sz="2600" dirty="0">
                    <a:sym typeface="Symbol" panose="05050102010706020507" pitchFamily="18" charset="2"/>
                  </a:rPr>
                  <a:t></a:t>
                </a:r>
                <a:r>
                  <a:rPr lang="en-GB" altLang="zh-TW" sz="2600" dirty="0"/>
                  <a:t> data of class 1, with the smallest </a:t>
                </a:r>
                <a:r>
                  <a:rPr lang="en-GB" altLang="zh-TW" sz="2600" dirty="0">
                    <a:sym typeface="Symbol" panose="05050102010706020507" pitchFamily="18" charset="2"/>
                  </a:rPr>
                  <a:t></a:t>
                </a:r>
                <a:r>
                  <a:rPr lang="en-GB" altLang="zh-TW" sz="2600" i="1" dirty="0"/>
                  <a:t>n</a:t>
                </a:r>
                <a:r>
                  <a:rPr lang="en-GB" altLang="zh-TW" sz="2600" dirty="0"/>
                  <a:t>/2</a:t>
                </a:r>
                <a:r>
                  <a:rPr lang="en-GB" altLang="zh-TW" sz="2600" dirty="0">
                    <a:sym typeface="Symbol" panose="05050102010706020507" pitchFamily="18" charset="2"/>
                  </a:rPr>
                  <a:t></a:t>
                </a:r>
                <a:r>
                  <a:rPr lang="en-GB" altLang="zh-TW" sz="2600" dirty="0"/>
                  <a:t> ordered squared residuals, and the first </a:t>
                </a:r>
                <a:r>
                  <a:rPr lang="en-GB" altLang="zh-TW" sz="2600" dirty="0">
                    <a:sym typeface="Symbol" panose="05050102010706020507" pitchFamily="18" charset="2"/>
                  </a:rPr>
                  <a:t></a:t>
                </a:r>
                <a:r>
                  <a:rPr lang="en-GB" altLang="zh-TW" sz="2600" i="1" dirty="0"/>
                  <a:t>n</a:t>
                </a:r>
                <a:r>
                  <a:rPr lang="en-GB" altLang="zh-TW" sz="2600" dirty="0"/>
                  <a:t>/2</a:t>
                </a:r>
                <a:r>
                  <a:rPr lang="en-GB" altLang="zh-TW" sz="2600" dirty="0">
                    <a:sym typeface="Symbol" panose="05050102010706020507" pitchFamily="18" charset="2"/>
                  </a:rPr>
                  <a:t></a:t>
                </a:r>
                <a:r>
                  <a:rPr lang="en-GB" altLang="zh-TW" sz="2600" dirty="0"/>
                  <a:t> data of class 2, with the smallest </a:t>
                </a:r>
                <a:r>
                  <a:rPr lang="en-GB" altLang="zh-TW" sz="2600" dirty="0">
                    <a:sym typeface="Symbol" panose="05050102010706020507" pitchFamily="18" charset="2"/>
                  </a:rPr>
                  <a:t></a:t>
                </a:r>
                <a:r>
                  <a:rPr lang="en-GB" altLang="zh-TW" sz="2600" i="1" dirty="0"/>
                  <a:t>n</a:t>
                </a:r>
                <a:r>
                  <a:rPr lang="en-GB" altLang="zh-TW" sz="2600" dirty="0"/>
                  <a:t>/2</a:t>
                </a:r>
                <a:r>
                  <a:rPr lang="en-GB" altLang="zh-TW" sz="2600" dirty="0">
                    <a:sym typeface="Symbol" panose="05050102010706020507" pitchFamily="18" charset="2"/>
                  </a:rPr>
                  <a:t></a:t>
                </a:r>
                <a:r>
                  <a:rPr lang="en-GB" altLang="zh-TW" sz="2600" dirty="0"/>
                  <a:t> ordered squared residuals.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GB" altLang="zh-TW" sz="2600" dirty="0"/>
                  <a:t>Step 3: Let </a:t>
                </a:r>
                <a:r>
                  <a:rPr lang="en-GB" altLang="zh-TW" sz="2600" b="1" dirty="0"/>
                  <a:t>I</a:t>
                </a:r>
                <a:r>
                  <a:rPr lang="en-GB" altLang="zh-TW" sz="2600" dirty="0"/>
                  <a:t>(</a:t>
                </a:r>
                <a:r>
                  <a:rPr lang="en-GB" altLang="zh-TW" sz="2600" i="1" dirty="0"/>
                  <a:t>n</a:t>
                </a:r>
                <a:r>
                  <a:rPr lang="en-GB" altLang="zh-TW" sz="2600" dirty="0"/>
                  <a:t>)</a:t>
                </a:r>
                <a:r>
                  <a:rPr lang="en-GB" altLang="zh-TW" sz="2600" i="1" dirty="0"/>
                  <a:t> </a:t>
                </a:r>
                <a:r>
                  <a:rPr lang="en-GB" altLang="zh-TW" sz="2600" dirty="0"/>
                  <a:t>be the set of indices for these picked data.</a:t>
                </a:r>
              </a:p>
              <a:p>
                <a:r>
                  <a:rPr lang="en-GB" altLang="zh-TW" sz="1600" dirty="0">
                    <a:sym typeface="Symbol" panose="05050102010706020507" pitchFamily="18" charset="2"/>
                  </a:rPr>
                  <a:t></a:t>
                </a:r>
                <a:r>
                  <a:rPr lang="en-GB" altLang="zh-TW" sz="1600" i="1" dirty="0"/>
                  <a:t>x</a:t>
                </a:r>
                <a:r>
                  <a:rPr lang="en-GB" altLang="zh-TW" sz="1600" dirty="0">
                    <a:sym typeface="Symbol" panose="05050102010706020507" pitchFamily="18" charset="2"/>
                  </a:rPr>
                  <a:t></a:t>
                </a:r>
                <a:r>
                  <a:rPr lang="en-GB" altLang="zh-TW" sz="1600" dirty="0"/>
                  <a:t> is the smallest integer greater than or equal to the value </a:t>
                </a:r>
                <a:r>
                  <a:rPr lang="en-GB" altLang="zh-TW" sz="1600" i="1" dirty="0"/>
                  <a:t>x</a:t>
                </a:r>
                <a:r>
                  <a:rPr lang="en-GB" altLang="zh-TW" sz="1600" dirty="0"/>
                  <a:t> and </a:t>
                </a:r>
                <a:r>
                  <a:rPr lang="en-GB" altLang="zh-TW" sz="1600" dirty="0">
                    <a:sym typeface="Symbol" panose="05050102010706020507" pitchFamily="18" charset="2"/>
                  </a:rPr>
                  <a:t></a:t>
                </a:r>
                <a:r>
                  <a:rPr lang="en-GB" altLang="zh-TW" sz="1600" i="1" dirty="0"/>
                  <a:t>x</a:t>
                </a:r>
                <a:r>
                  <a:rPr lang="en-GB" altLang="zh-TW" sz="1600" dirty="0">
                    <a:sym typeface="Symbol" panose="05050102010706020507" pitchFamily="18" charset="2"/>
                  </a:rPr>
                  <a:t></a:t>
                </a:r>
                <a:r>
                  <a:rPr lang="en-GB" altLang="zh-TW" sz="1600" dirty="0"/>
                  <a:t> is the largest integer less than or equal to the value </a:t>
                </a:r>
                <a:r>
                  <a:rPr lang="en-GB" altLang="zh-TW" sz="1600" i="1" dirty="0"/>
                  <a:t>x</a:t>
                </a:r>
                <a:r>
                  <a:rPr lang="en-GB" altLang="zh-TW" sz="1600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25A917E-2DB8-46E6-834C-2E160EECC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00808"/>
                <a:ext cx="8810624" cy="5040559"/>
              </a:xfrm>
              <a:blipFill rotWithShape="1">
                <a:blip r:embed="rId3"/>
                <a:stretch>
                  <a:fillRect l="-1037" t="-3023" r="-13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=""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149800" y="3358136"/>
            <a:ext cx="8810624" cy="259114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5" name="投影片編號版面配置區 3">
            <a:extLst>
              <a:ext uri="{FF2B5EF4-FFF2-40B4-BE49-F238E27FC236}">
                <a16:creationId xmlns="" xmlns:a16="http://schemas.microsoft.com/office/drawing/2014/main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6300192" y="2852936"/>
                <a:ext cx="18002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i="1" dirty="0"/>
                        <m:t>e</m:t>
                      </m:r>
                      <m:r>
                        <m:rPr>
                          <m:nor/>
                        </m:rPr>
                        <a:rPr lang="en-US" altLang="zh-TW" i="1" baseline="30000" dirty="0"/>
                        <m:t>c</m:t>
                      </m:r>
                      <m:r>
                        <m:rPr>
                          <m:nor/>
                        </m:rPr>
                        <a:rPr lang="en-US" altLang="zh-TW" dirty="0"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GB" altLang="zh-TW" dirty="0">
                          <a:sym typeface="Symbol"/>
                        </a:rPr>
                        <m:t> </m:t>
                      </m:r>
                      <m:r>
                        <m:rPr>
                          <m:nor/>
                        </m:rPr>
                        <a:rPr lang="en-US" altLang="zh-TW" i="1" dirty="0"/>
                        <m:t>f</m:t>
                      </m:r>
                      <m:r>
                        <m:rPr>
                          <m:nor/>
                        </m:rPr>
                        <a:rPr lang="en-US" altLang="zh-TW" dirty="0"/>
                        <m:t>(</m:t>
                      </m:r>
                      <m:r>
                        <m:rPr>
                          <m:nor/>
                        </m:rPr>
                        <a:rPr lang="en-US" altLang="zh-TW" b="1" dirty="0"/>
                        <m:t>x</m:t>
                      </m:r>
                      <m:r>
                        <m:rPr>
                          <m:nor/>
                        </m:rPr>
                        <a:rPr lang="en-US" altLang="zh-TW" i="1" baseline="30000" dirty="0"/>
                        <m:t>c</m:t>
                      </m:r>
                      <m:r>
                        <m:rPr>
                          <m:nor/>
                        </m:rPr>
                        <a:rPr lang="en-US" altLang="zh-TW" dirty="0"/>
                        <m:t>,</m:t>
                      </m:r>
                      <m:r>
                        <m:rPr>
                          <m:nor/>
                        </m:rPr>
                        <a:rPr lang="en-US" altLang="zh-TW"/>
                        <m:t> </m:t>
                      </m:r>
                      <m:r>
                        <m:rPr>
                          <m:nor/>
                        </m:rPr>
                        <a:rPr lang="en-US" altLang="zh-TW" b="1"/>
                        <m:t>w</m:t>
                      </m:r>
                      <m:r>
                        <m:rPr>
                          <m:nor/>
                        </m:rPr>
                        <a:rPr lang="en-US" altLang="zh-TW" dirty="0"/>
                        <m:t>)</m:t>
                      </m:r>
                      <m:r>
                        <m:rPr>
                          <m:nor/>
                        </m:rPr>
                        <a:rPr lang="en-GB" altLang="zh-TW" dirty="0">
                          <a:sym typeface="Symbol"/>
                        </a:rPr>
                        <m:t> − </m:t>
                      </m:r>
                      <m:r>
                        <m:rPr>
                          <m:nor/>
                        </m:rPr>
                        <a:rPr lang="en-US" altLang="zh-TW" i="1" dirty="0"/>
                        <m:t>y</m:t>
                      </m:r>
                      <m:r>
                        <m:rPr>
                          <m:nor/>
                        </m:rPr>
                        <a:rPr lang="en-US" altLang="zh-TW" i="1" baseline="30000" dirty="0"/>
                        <m:t>c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852936"/>
                <a:ext cx="18002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0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583</Words>
  <Application>Microsoft Office PowerPoint</Application>
  <PresentationFormat>如螢幕大小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Office 佈景主題</vt:lpstr>
      <vt:lpstr>1_Office 佈景主題</vt:lpstr>
      <vt:lpstr>1_Office 主题</vt:lpstr>
      <vt:lpstr>3_Office 主题</vt:lpstr>
      <vt:lpstr>The list of selecting modules</vt:lpstr>
      <vt:lpstr>PowerPoint 簡報</vt:lpstr>
      <vt:lpstr>The LTS_n^N module regarding the SLFN with a single output node</vt:lpstr>
      <vt:lpstr>The LTS_n^N module regarding the SLFN with multiple output nodes</vt:lpstr>
      <vt:lpstr>The balanced-LTS_n^N module regarding the SLFN with a single output node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list of selecting modules</dc:title>
  <dc:creator>Tsai</dc:creator>
  <cp:lastModifiedBy>Tsai</cp:lastModifiedBy>
  <cp:revision>8</cp:revision>
  <dcterms:created xsi:type="dcterms:W3CDTF">2021-05-31T01:14:07Z</dcterms:created>
  <dcterms:modified xsi:type="dcterms:W3CDTF">2021-06-02T08:14:10Z</dcterms:modified>
</cp:coreProperties>
</file>