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688" r:id="rId4"/>
    <p:sldId id="578" r:id="rId5"/>
    <p:sldId id="689" r:id="rId6"/>
    <p:sldId id="690" r:id="rId7"/>
    <p:sldId id="695" r:id="rId8"/>
    <p:sldId id="691" r:id="rId9"/>
    <p:sldId id="280" r:id="rId10"/>
    <p:sldId id="69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B7EC7-CE63-40D1-B334-A6643071D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6E66BA-F833-47D1-8EA0-8B6AE0948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5D0F6-0D84-437F-9057-3FA91875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B1F824-371A-4948-8FDE-2B11098D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85333-C157-446D-B203-F092142C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5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40A1E-2A96-464E-A0B9-52835142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285DA7-7E55-4F59-9986-7E59402B7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6DD80-0F46-4684-B868-3339D334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CF6EDA-B620-4D8E-B394-0A8D0DAA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E28BF-3AA8-4172-80FB-FD1BB689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2A448B-D104-496B-A47B-2DD8B1E0F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97821-7A13-48E9-B4ED-11D6B705E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5212C2-88B4-428C-81C6-17C4A6AB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92DEE-A32F-44D6-8B7C-149A888A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988A5-FF1A-44A7-ACD1-8742CC80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57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60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3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17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5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8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5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10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38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22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3B31A-7F95-41A0-B5DF-94335A57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476CC-9090-4483-83EF-E86C0BD3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5235DE-C8CB-4F20-A92F-2A69DD7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370B3E-5C43-4C15-977B-B4B0CD1A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1F436-CB6F-4F3C-9348-3000EA83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130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514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37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64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74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31100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B908D-BD6A-43FA-98DD-714771B7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E1A25-56F4-46C8-8C09-362505CF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7693F4-1912-44C2-A5EB-FB5B86C7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3BCA5B-06FF-40EA-981C-BF739A48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A25D4-0DF0-4CAD-B2FF-ACAF016E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46F2B-53A7-4B2A-8D20-8C72DEA9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4E028-2482-4017-BBB4-883ED5CE8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7CC571-7467-47B9-ABFF-DD239781E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09BB57-76B7-4561-A355-D454C98A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40F4BD-DD90-4906-8C65-0FFB7AE4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D035C-81C4-4E0E-BF33-9AA60C6F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1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11281-BC49-4306-A9A5-9D98847F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0682F7-CD81-4A5C-BBAA-8FE81A01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02210A-9980-4005-A3D5-DEDCFCF81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010BC0-CB14-4E0B-908B-D615E0288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73EB1F-B8BD-4E4F-B07B-F35546221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63942F-E27C-4CD8-B95A-1B66F128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1F764D-62F0-4A15-A4AE-5699E1A8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5DF11-172B-4F42-B46D-A74DA1FC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0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09952-233B-4E40-BD2B-44AC949E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25511F-7123-46CF-8AF3-8FABC5AD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70BF07-193B-465D-8632-5B43916D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C4A29C-5DB0-49EC-A227-4C85F22E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24C735-B21D-4835-A6E0-48FC9906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11B08C-384F-4100-8047-256DBE5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9C55D7-0D85-4126-8359-15D185B2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00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C8DC8-1904-4EFE-8A37-8590AC00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E4E54-0387-401E-957D-236BD96F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66D9EE-07A5-41F9-850C-B4DD2C1A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D62A4B-8EAD-4F2E-8401-420E752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78781A-666A-4FB8-8C21-339EC5F4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1D5FEB-245B-4F55-920A-A8423598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28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A7555-1878-42D6-8310-EF0E4D23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53C6B-D910-45F4-BDEE-A7705912F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34B9DF-05B6-406F-9AAC-1B018C4F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5C659-6FFC-4B2E-873C-EC291616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1FB39-7157-4436-9E25-6BA39DE2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6EBE54-C3A5-4C3D-AD12-D3125F53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9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B13F75-4587-4B44-B273-4419FA05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B613A7-99C8-4D04-BEBC-D423879B4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39503B-9655-423D-9207-0DBED61B6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1A3C-DE38-4AF9-B83A-FC03601B3277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7194DD-90A9-49D5-8A19-03150EFC1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E19C67-51BE-4FD5-9681-8BEE58E98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FAC4-92A5-4E38-92AA-BD85FA998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58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F0913-ACA0-4D5A-B94F-5F4F537E1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Discussions of HW#7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A7F1D5-60F3-4DD9-8C91-9EDDE1971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69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3024" y="1721026"/>
            <a:ext cx="8784976" cy="1795337"/>
          </a:xfrm>
        </p:spPr>
        <p:txBody>
          <a:bodyPr/>
          <a:lstStyle/>
          <a:p>
            <a:r>
              <a:rPr lang="en-US" altLang="zh-TW" sz="2800" dirty="0">
                <a:sym typeface="Wingdings" panose="05000000000000000000" pitchFamily="2" charset="2"/>
              </a:rPr>
              <a:t>Data(real input)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1981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AI Application Problem</a:t>
            </a:r>
          </a:p>
          <a:p>
            <a:pPr algn="ctr"/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ri_ReLU_mbo</a:t>
            </a: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)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aphicFrame>
        <p:nvGraphicFramePr>
          <p:cNvPr id="5" name="內容版面配置區 13">
            <a:extLst>
              <a:ext uri="{FF2B5EF4-FFF2-40B4-BE49-F238E27FC236}">
                <a16:creationId xmlns:a16="http://schemas.microsoft.com/office/drawing/2014/main" id="{72C31F4B-A36D-4D4C-9DFC-210173C6C99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67610" y="2278807"/>
          <a:ext cx="2016223" cy="368471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57519">
                  <a:extLst>
                    <a:ext uri="{9D8B030D-6E8A-4147-A177-3AD203B41FA5}">
                      <a16:colId xmlns:a16="http://schemas.microsoft.com/office/drawing/2014/main" val="3116081118"/>
                    </a:ext>
                  </a:extLst>
                </a:gridCol>
                <a:gridCol w="1558704">
                  <a:extLst>
                    <a:ext uri="{9D8B030D-6E8A-4147-A177-3AD203B41FA5}">
                      <a16:colId xmlns:a16="http://schemas.microsoft.com/office/drawing/2014/main" val="2691230140"/>
                    </a:ext>
                  </a:extLst>
                </a:gridCol>
              </a:tblGrid>
              <a:tr h="365426"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</a:rPr>
                        <a:t>Input</a:t>
                      </a:r>
                    </a:p>
                  </a:txBody>
                  <a:tcPr marL="51435" marR="5143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12942082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x1</a:t>
                      </a: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性別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3111043069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x2</a:t>
                      </a: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年齡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873625622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x3</a:t>
                      </a: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國籍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623119480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x4 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婚姻狀態 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4080083344"/>
                  </a:ext>
                </a:extLst>
              </a:tr>
              <a:tr h="3958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x5 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直系親屬數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593816194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x6 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最高學歷 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4108985722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x7 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來台時長 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1235790642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x8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平均月收入 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4051486034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x9</a:t>
                      </a: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Microsoft JhengHei"/>
                          <a:ea typeface="Microsoft JhengHei"/>
                        </a:rPr>
                        <a:t>剩餘居留時間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:a16="http://schemas.microsoft.com/office/drawing/2014/main" val="251054879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2E8533F-B532-4D38-8ABF-0DAD0A6C43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7848" y="2278807"/>
          <a:ext cx="2160240" cy="365438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90196">
                  <a:extLst>
                    <a:ext uri="{9D8B030D-6E8A-4147-A177-3AD203B41FA5}">
                      <a16:colId xmlns:a16="http://schemas.microsoft.com/office/drawing/2014/main" val="1794447015"/>
                    </a:ext>
                  </a:extLst>
                </a:gridCol>
                <a:gridCol w="1670044">
                  <a:extLst>
                    <a:ext uri="{9D8B030D-6E8A-4147-A177-3AD203B41FA5}">
                      <a16:colId xmlns:a16="http://schemas.microsoft.com/office/drawing/2014/main" val="539469619"/>
                    </a:ext>
                  </a:extLst>
                </a:gridCol>
              </a:tblGrid>
              <a:tr h="387117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200" kern="1200" dirty="0">
                          <a:effectLst/>
                          <a:latin typeface="Microsoft JhengHei"/>
                        </a:rPr>
                        <a:t>Input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914459899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x10 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借款時長 </a:t>
                      </a:r>
                      <a:endParaRPr lang="zh-TW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64632217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kern="1200" dirty="0">
                          <a:effectLst/>
                          <a:latin typeface="Microsoft JhengHei"/>
                        </a:rPr>
                        <a:t>x11 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借款金額 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64850831"/>
                  </a:ext>
                </a:extLst>
              </a:tr>
              <a:tr h="3406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x12 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用途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60820506"/>
                  </a:ext>
                </a:extLst>
              </a:tr>
              <a:tr h="3251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x13​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工作性質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23000937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x14​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 dirty="0">
                          <a:effectLst/>
                          <a:latin typeface="Microsoft JhengHei"/>
                          <a:ea typeface="Microsoft JhengHei"/>
                        </a:rPr>
                        <a:t>工作地點​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80693975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x15​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雇主資訊​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82847417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x16 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薪資如期撥入 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49301619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x17 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薪資撥付方式​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165133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x18​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 dirty="0">
                          <a:effectLst/>
                          <a:latin typeface="Microsoft JhengHei"/>
                          <a:ea typeface="Microsoft JhengHei"/>
                        </a:rPr>
                        <a:t>薪資結匯方式​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43871610"/>
                  </a:ext>
                </a:extLst>
              </a:tr>
            </a:tbl>
          </a:graphicData>
        </a:graphic>
      </p:graphicFrame>
      <p:graphicFrame>
        <p:nvGraphicFramePr>
          <p:cNvPr id="8" name="表格 18">
            <a:extLst>
              <a:ext uri="{FF2B5EF4-FFF2-40B4-BE49-F238E27FC236}">
                <a16:creationId xmlns:a16="http://schemas.microsoft.com/office/drawing/2014/main" id="{DADC006E-DCE4-401B-92BB-1D7B0A44C0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4113" y="2278808"/>
          <a:ext cx="3167241" cy="134939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401502128"/>
                    </a:ext>
                  </a:extLst>
                </a:gridCol>
                <a:gridCol w="2159129">
                  <a:extLst>
                    <a:ext uri="{9D8B030D-6E8A-4147-A177-3AD203B41FA5}">
                      <a16:colId xmlns:a16="http://schemas.microsoft.com/office/drawing/2014/main" val="1866135887"/>
                    </a:ext>
                  </a:extLst>
                </a:gridCol>
              </a:tblGrid>
              <a:tr h="36999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latin typeface="Microsoft JhengHei"/>
                          <a:ea typeface="Microsoft JhengHei"/>
                        </a:rPr>
                        <a:t>Output</a:t>
                      </a:r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329383344"/>
                  </a:ext>
                </a:extLst>
              </a:tr>
              <a:tr h="979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icrosoft JhengHei"/>
                          <a:ea typeface="Microsoft JhengHei"/>
                        </a:rPr>
                        <a:t>y1,y2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icrosoft JhengHei"/>
                          <a:ea typeface="Microsoft JhengHei"/>
                        </a:rPr>
                        <a:t>(</a:t>
                      </a:r>
                      <a:r>
                        <a:rPr lang="zh-TW" altLang="en-US" sz="1400" dirty="0">
                          <a:latin typeface="Microsoft JhengHei"/>
                          <a:ea typeface="Microsoft JhengHei"/>
                        </a:rPr>
                        <a:t>皆</a:t>
                      </a:r>
                      <a:r>
                        <a:rPr lang="en-US" altLang="zh-TW" sz="1400" dirty="0">
                          <a:latin typeface="Microsoft JhengHei"/>
                          <a:ea typeface="Microsoft JhengHei"/>
                        </a:rPr>
                        <a:t>binary)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+mn-cs"/>
                        </a:rPr>
                        <a:t>信用評級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+mn-cs"/>
                      </a:endParaRPr>
                    </a:p>
                    <a:p>
                      <a:pPr lvl="0" algn="ctr">
                        <a:buNone/>
                      </a:pP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+mn-cs"/>
                        </a:rPr>
                        <a:t>原有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+mn-cs"/>
                        </a:rPr>
                        <a:t>5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+mn-cs"/>
                        </a:rPr>
                        <a:t>個等級，但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+mn-cs"/>
                        </a:rPr>
                        <a:t>dataset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+mn-cs"/>
                        </a:rPr>
                        <a:t>裡沒有最低等級的資料，所以只分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+mn-cs"/>
                        </a:rPr>
                        <a:t>4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+mn-cs"/>
                        </a:rPr>
                        <a:t>級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932266546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7643617" y="3969433"/>
          <a:ext cx="2088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5">
                  <a:extLst>
                    <a:ext uri="{9D8B030D-6E8A-4147-A177-3AD203B41FA5}">
                      <a16:colId xmlns:a16="http://schemas.microsoft.com/office/drawing/2014/main" val="4105677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92677747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306137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信用評級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34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57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6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9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42327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413956" y="6151219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  <a:sym typeface="Wingdings" panose="05000000000000000000" pitchFamily="2" charset="2"/>
              </a:rPr>
              <a:t>建立兩個</a:t>
            </a:r>
            <a:r>
              <a:rPr lang="en-US" altLang="zh-TW" sz="2400" dirty="0">
                <a:solidFill>
                  <a:prstClr val="black"/>
                </a:solidFill>
                <a:latin typeface="Arial" charset="0"/>
                <a:ea typeface="宋体" pitchFamily="2" charset="-122"/>
                <a:sym typeface="Wingdings" panose="05000000000000000000" pitchFamily="2" charset="2"/>
              </a:rPr>
              <a:t>binary output</a:t>
            </a:r>
            <a:r>
              <a:rPr lang="zh-TW" alt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  <a:sym typeface="Wingdings" panose="05000000000000000000" pitchFamily="2" charset="2"/>
              </a:rPr>
              <a:t>的模型，分別預測</a:t>
            </a:r>
            <a:r>
              <a:rPr lang="en-US" altLang="zh-TW" sz="2400" dirty="0">
                <a:solidFill>
                  <a:prstClr val="black"/>
                </a:solidFill>
                <a:latin typeface="Arial" charset="0"/>
                <a:ea typeface="宋体" pitchFamily="2" charset="-122"/>
                <a:sym typeface="Wingdings" panose="05000000000000000000" pitchFamily="2" charset="2"/>
              </a:rPr>
              <a:t>y1, y2</a:t>
            </a:r>
          </a:p>
        </p:txBody>
      </p:sp>
    </p:spTree>
    <p:extLst>
      <p:ext uri="{BB962C8B-B14F-4D97-AF65-F5344CB8AC3E}">
        <p14:creationId xmlns:p14="http://schemas.microsoft.com/office/powerpoint/2010/main" val="17796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3512" y="2060848"/>
            <a:ext cx="8784976" cy="1954969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altLang="zh-TW" sz="2800" dirty="0">
                <a:sym typeface="Wingdings" panose="05000000000000000000" pitchFamily="2" charset="2"/>
              </a:rPr>
              <a:t>Use 2 SLFNs, each of which has a single output node.</a:t>
            </a:r>
          </a:p>
          <a:p>
            <a:pPr marL="514350" indent="-514350">
              <a:buFont typeface="Arial" charset="0"/>
              <a:buAutoNum type="arabicParenBoth"/>
            </a:pPr>
            <a:r>
              <a:rPr lang="en-US" altLang="zh-TW" sz="2800" dirty="0">
                <a:sym typeface="Wingdings" panose="05000000000000000000" pitchFamily="2" charset="2"/>
              </a:rPr>
              <a:t>Make a new learning algorithm for a SLFN with 2 output nodes.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1981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AI Application Problem</a:t>
            </a:r>
          </a:p>
          <a:p>
            <a:pPr algn="ctr"/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ri_ReLU_mbo</a:t>
            </a: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)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93E0B-5051-486B-8665-1963208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2FD81-53A8-42EC-9296-0B34146B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/>
                <a:ea typeface="Microsoft JhengHei"/>
              </a:rPr>
              <a:t>原有</a:t>
            </a:r>
            <a:r>
              <a:rPr lang="en-US" altLang="zh-TW" dirty="0">
                <a:latin typeface="Microsoft JhengHei"/>
                <a:ea typeface="Microsoft JhengHei"/>
              </a:rPr>
              <a:t>5</a:t>
            </a:r>
            <a:r>
              <a:rPr lang="zh-TW" altLang="en-US" dirty="0">
                <a:latin typeface="Microsoft JhengHei"/>
                <a:ea typeface="Microsoft JhengHei"/>
              </a:rPr>
              <a:t>個等級，但</a:t>
            </a:r>
            <a:r>
              <a:rPr lang="en-US" altLang="zh-TW" dirty="0">
                <a:latin typeface="Microsoft JhengHei"/>
                <a:ea typeface="Microsoft JhengHei"/>
              </a:rPr>
              <a:t>dataset</a:t>
            </a:r>
            <a:r>
              <a:rPr lang="zh-TW" altLang="en-US" dirty="0">
                <a:latin typeface="Microsoft JhengHei"/>
                <a:ea typeface="Microsoft JhengHei"/>
              </a:rPr>
              <a:t>裡沒有最低等級的資料，所以只分</a:t>
            </a:r>
            <a:r>
              <a:rPr lang="en-US" altLang="zh-TW" dirty="0">
                <a:latin typeface="Microsoft JhengHei"/>
                <a:ea typeface="Microsoft JhengHei"/>
              </a:rPr>
              <a:t>4</a:t>
            </a:r>
            <a:r>
              <a:rPr lang="zh-TW" altLang="en-US" dirty="0">
                <a:latin typeface="Microsoft JhengHei"/>
                <a:ea typeface="Microsoft JhengHei"/>
              </a:rPr>
              <a:t>級 </a:t>
            </a:r>
            <a:r>
              <a:rPr lang="en-US" altLang="zh-TW" dirty="0">
                <a:latin typeface="Microsoft JhengHei"/>
                <a:ea typeface="Microsoft JhengHei"/>
                <a:sym typeface="Wingdings" panose="05000000000000000000" pitchFamily="2" charset="2"/>
              </a:rPr>
              <a:t> not good! </a:t>
            </a:r>
            <a:r>
              <a:rPr lang="zh-TW" altLang="en-US" dirty="0">
                <a:latin typeface="Microsoft JhengHei"/>
                <a:ea typeface="Microsoft JhengHei"/>
                <a:sym typeface="Wingdings" panose="05000000000000000000" pitchFamily="2" charset="2"/>
              </a:rPr>
              <a:t>在</a:t>
            </a:r>
            <a:r>
              <a:rPr lang="en-US" altLang="zh-TW" dirty="0">
                <a:latin typeface="Microsoft JhengHei"/>
                <a:ea typeface="Microsoft JhengHei"/>
                <a:sym typeface="Wingdings" panose="05000000000000000000" pitchFamily="2" charset="2"/>
              </a:rPr>
              <a:t>AI</a:t>
            </a:r>
            <a:r>
              <a:rPr lang="zh-TW" altLang="en-US" dirty="0">
                <a:latin typeface="Microsoft JhengHei"/>
                <a:ea typeface="Microsoft JhengHei"/>
                <a:sym typeface="Wingdings" panose="05000000000000000000" pitchFamily="2" charset="2"/>
              </a:rPr>
              <a:t>應用研發議題上，學習</a:t>
            </a:r>
            <a:r>
              <a:rPr lang="en-US" altLang="zh-TW" dirty="0">
                <a:latin typeface="Microsoft JhengHei"/>
                <a:ea typeface="Microsoft JhengHei"/>
                <a:sym typeface="Wingdings" panose="05000000000000000000" pitchFamily="2" charset="2"/>
              </a:rPr>
              <a:t>(learning)</a:t>
            </a:r>
            <a:r>
              <a:rPr lang="zh-TW" altLang="en-US" dirty="0">
                <a:latin typeface="Microsoft JhengHei"/>
                <a:ea typeface="Microsoft JhengHei"/>
                <a:sym typeface="Wingdings" panose="05000000000000000000" pitchFamily="2" charset="2"/>
              </a:rPr>
              <a:t>不是終極目標，預測</a:t>
            </a:r>
            <a:r>
              <a:rPr lang="en-US" altLang="zh-TW" dirty="0">
                <a:latin typeface="Microsoft JhengHei"/>
                <a:ea typeface="Microsoft JhengHei"/>
                <a:sym typeface="Wingdings" panose="05000000000000000000" pitchFamily="2" charset="2"/>
              </a:rPr>
              <a:t>(inferencing/predicting)</a:t>
            </a:r>
            <a:r>
              <a:rPr lang="zh-TW" altLang="en-US" dirty="0">
                <a:latin typeface="Microsoft JhengHei"/>
                <a:ea typeface="Microsoft JhengHei"/>
                <a:sym typeface="Wingdings" panose="05000000000000000000" pitchFamily="2" charset="2"/>
              </a:rPr>
              <a:t>才是。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B50D70-2D1A-40D3-B57E-A4764C86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93E0B-5051-486B-8665-1963208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2FD81-53A8-42EC-9296-0B34146B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756151"/>
          </a:xfrm>
        </p:spPr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Use 2 SLFNs, each of which has a single output node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vs Make a new learning algorithm for a SLFN with 2 output nodes</a:t>
            </a:r>
            <a:r>
              <a:rPr lang="en-US" altLang="zh-TW" dirty="0">
                <a:latin typeface="Microsoft JhengHei"/>
                <a:ea typeface="Microsoft JhengHei"/>
                <a:sym typeface="Wingdings" panose="05000000000000000000" pitchFamily="2" charset="2"/>
              </a:rPr>
              <a:t>  There is always another alternative!</a:t>
            </a:r>
            <a:r>
              <a:rPr lang="zh-TW" altLang="en-US" dirty="0">
                <a:latin typeface="Microsoft JhengHei"/>
                <a:ea typeface="Microsoft JhengHei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sym typeface="Wingdings" panose="05000000000000000000" pitchFamily="2" charset="2"/>
              </a:rPr>
              <a:t>For instance, make it be a </a:t>
            </a:r>
            <a:r>
              <a:rPr lang="en-US" altLang="zh-TW" dirty="0" err="1">
                <a:latin typeface="Microsoft JhengHei"/>
                <a:ea typeface="Microsoft JhengHei"/>
                <a:sym typeface="Wingdings" panose="05000000000000000000" pitchFamily="2" charset="2"/>
              </a:rPr>
              <a:t>ri_ReLU_sro</a:t>
            </a:r>
            <a:r>
              <a:rPr lang="en-US" altLang="zh-TW" dirty="0">
                <a:latin typeface="Microsoft JhengHei"/>
                <a:ea typeface="Microsoft JhengHei"/>
                <a:sym typeface="Wingdings" panose="05000000000000000000" pitchFamily="2" charset="2"/>
              </a:rPr>
              <a:t> problem. </a:t>
            </a:r>
            <a:r>
              <a:rPr lang="en-US" altLang="zh-TW" i="1" dirty="0">
                <a:latin typeface="Microsoft JhengHei"/>
                <a:ea typeface="Microsoft JhengHei"/>
                <a:sym typeface="Wingdings" panose="05000000000000000000" pitchFamily="2" charset="2"/>
              </a:rPr>
              <a:t>y</a:t>
            </a:r>
            <a:r>
              <a:rPr lang="en-US" altLang="zh-TW" dirty="0">
                <a:latin typeface="Microsoft JhengHei"/>
                <a:ea typeface="Microsoft JhengHei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 {1, 2, 3, 4, 5}. If you let  = 0.2. Then the learning should make </a:t>
            </a:r>
            <a:r>
              <a:rPr lang="en-US" altLang="zh-TW" i="1" dirty="0">
                <a:latin typeface="Microsoft JhengHei"/>
                <a:ea typeface="Microsoft JhengHei"/>
                <a:sym typeface="Symbol" panose="05050102010706020507" pitchFamily="18" charset="2"/>
              </a:rPr>
              <a:t>f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 {[0.8, 1.2], [1.8, 2.2], [2.8, 3.2], [3.8, 4.2], [4.8, 5.2]}. At the inferencing stage, </a:t>
            </a:r>
            <a:r>
              <a:rPr lang="en-US" altLang="zh-TW" i="1" dirty="0">
                <a:latin typeface="Microsoft JhengHei"/>
                <a:ea typeface="Microsoft JhengHei"/>
                <a:sym typeface="Symbol" panose="05050102010706020507" pitchFamily="18" charset="2"/>
              </a:rPr>
              <a:t>y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= 1 </a:t>
            </a:r>
            <a:r>
              <a:rPr lang="en-US" altLang="zh-TW" dirty="0" err="1">
                <a:latin typeface="Microsoft JhengHei"/>
                <a:ea typeface="Microsoft JhengHei"/>
                <a:sym typeface="Symbol" panose="05050102010706020507" pitchFamily="18" charset="2"/>
              </a:rPr>
              <a:t>if</a:t>
            </a:r>
            <a:r>
              <a:rPr lang="en-US" altLang="zh-TW" i="1" dirty="0" err="1">
                <a:latin typeface="Microsoft JhengHei"/>
                <a:ea typeface="Microsoft JhengHei"/>
                <a:sym typeface="Symbol" panose="05050102010706020507" pitchFamily="18" charset="2"/>
              </a:rPr>
              <a:t>f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 [0.5, 1.5); </a:t>
            </a:r>
            <a:r>
              <a:rPr lang="en-US" altLang="zh-TW" i="1" dirty="0">
                <a:latin typeface="Microsoft JhengHei"/>
                <a:ea typeface="Microsoft JhengHei"/>
                <a:sym typeface="Symbol" panose="05050102010706020507" pitchFamily="18" charset="2"/>
              </a:rPr>
              <a:t>y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= 2 </a:t>
            </a:r>
            <a:r>
              <a:rPr lang="en-US" altLang="zh-TW" dirty="0" err="1">
                <a:latin typeface="Microsoft JhengHei"/>
                <a:ea typeface="Microsoft JhengHei"/>
                <a:sym typeface="Symbol" panose="05050102010706020507" pitchFamily="18" charset="2"/>
              </a:rPr>
              <a:t>if</a:t>
            </a:r>
            <a:r>
              <a:rPr lang="en-US" altLang="zh-TW" i="1" dirty="0" err="1">
                <a:latin typeface="Microsoft JhengHei"/>
                <a:ea typeface="Microsoft JhengHei"/>
                <a:sym typeface="Symbol" panose="05050102010706020507" pitchFamily="18" charset="2"/>
              </a:rPr>
              <a:t>f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 [1.5, 2.5); </a:t>
            </a:r>
            <a:r>
              <a:rPr lang="en-US" altLang="zh-TW" i="1" dirty="0">
                <a:latin typeface="Microsoft JhengHei"/>
                <a:ea typeface="Microsoft JhengHei"/>
                <a:sym typeface="Symbol" panose="05050102010706020507" pitchFamily="18" charset="2"/>
              </a:rPr>
              <a:t>y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= 3 </a:t>
            </a:r>
            <a:r>
              <a:rPr lang="en-US" altLang="zh-TW" dirty="0" err="1">
                <a:latin typeface="Microsoft JhengHei"/>
                <a:ea typeface="Microsoft JhengHei"/>
                <a:sym typeface="Symbol" panose="05050102010706020507" pitchFamily="18" charset="2"/>
              </a:rPr>
              <a:t>if</a:t>
            </a:r>
            <a:r>
              <a:rPr lang="en-US" altLang="zh-TW" i="1" dirty="0" err="1">
                <a:latin typeface="Microsoft JhengHei"/>
                <a:ea typeface="Microsoft JhengHei"/>
                <a:sym typeface="Symbol" panose="05050102010706020507" pitchFamily="18" charset="2"/>
              </a:rPr>
              <a:t>f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 [2.5, 3.5); </a:t>
            </a:r>
            <a:r>
              <a:rPr lang="en-US" altLang="zh-TW" i="1" dirty="0">
                <a:latin typeface="Microsoft JhengHei"/>
                <a:ea typeface="Microsoft JhengHei"/>
                <a:sym typeface="Symbol" panose="05050102010706020507" pitchFamily="18" charset="2"/>
              </a:rPr>
              <a:t>y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= 4 </a:t>
            </a:r>
            <a:r>
              <a:rPr lang="en-US" altLang="zh-TW" dirty="0" err="1">
                <a:latin typeface="Microsoft JhengHei"/>
                <a:ea typeface="Microsoft JhengHei"/>
                <a:sym typeface="Symbol" panose="05050102010706020507" pitchFamily="18" charset="2"/>
              </a:rPr>
              <a:t>if</a:t>
            </a:r>
            <a:r>
              <a:rPr lang="en-US" altLang="zh-TW" i="1" dirty="0" err="1">
                <a:latin typeface="Microsoft JhengHei"/>
                <a:ea typeface="Microsoft JhengHei"/>
                <a:sym typeface="Symbol" panose="05050102010706020507" pitchFamily="18" charset="2"/>
              </a:rPr>
              <a:t>f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 [3.5, 4.5); </a:t>
            </a:r>
            <a:r>
              <a:rPr lang="en-US" altLang="zh-TW" i="1" dirty="0">
                <a:latin typeface="Microsoft JhengHei"/>
                <a:ea typeface="Microsoft JhengHei"/>
                <a:sym typeface="Symbol" panose="05050102010706020507" pitchFamily="18" charset="2"/>
              </a:rPr>
              <a:t>y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= 5 </a:t>
            </a:r>
            <a:r>
              <a:rPr lang="en-US" altLang="zh-TW" dirty="0" err="1">
                <a:latin typeface="Microsoft JhengHei"/>
                <a:ea typeface="Microsoft JhengHei"/>
                <a:sym typeface="Symbol" panose="05050102010706020507" pitchFamily="18" charset="2"/>
              </a:rPr>
              <a:t>if</a:t>
            </a:r>
            <a:r>
              <a:rPr lang="en-US" altLang="zh-TW" i="1" dirty="0" err="1">
                <a:latin typeface="Microsoft JhengHei"/>
                <a:ea typeface="Microsoft JhengHei"/>
                <a:sym typeface="Symbol" panose="05050102010706020507" pitchFamily="18" charset="2"/>
              </a:rPr>
              <a:t>f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 [4.5, 5.5);</a:t>
            </a:r>
            <a:r>
              <a:rPr lang="en-US" altLang="zh-TW" i="1" dirty="0">
                <a:latin typeface="Microsoft JhengHei"/>
                <a:ea typeface="Microsoft JhengHei"/>
                <a:sym typeface="Symbol" panose="05050102010706020507" pitchFamily="18" charset="2"/>
              </a:rPr>
              <a:t> y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is unknown </a:t>
            </a:r>
            <a:r>
              <a:rPr lang="en-US" altLang="zh-TW" dirty="0" err="1">
                <a:latin typeface="Microsoft JhengHei"/>
                <a:ea typeface="Microsoft JhengHei"/>
                <a:sym typeface="Symbol" panose="05050102010706020507" pitchFamily="18" charset="2"/>
              </a:rPr>
              <a:t>if</a:t>
            </a:r>
            <a:r>
              <a:rPr lang="en-US" altLang="zh-TW" i="1" dirty="0" err="1">
                <a:latin typeface="Microsoft JhengHei"/>
                <a:ea typeface="Microsoft JhengHei"/>
                <a:sym typeface="Symbol" panose="05050102010706020507" pitchFamily="18" charset="2"/>
              </a:rPr>
              <a:t>f</a:t>
            </a:r>
            <a:r>
              <a:rPr lang="en-US" altLang="zh-TW" dirty="0">
                <a:latin typeface="Microsoft JhengHei"/>
                <a:ea typeface="Microsoft JhengHei"/>
                <a:sym typeface="Symbol" panose="05050102010706020507" pitchFamily="18" charset="2"/>
              </a:rPr>
              <a:t> &lt; 0.5 OR f  5.5. </a:t>
            </a:r>
            <a:endParaRPr lang="zh-TW" altLang="en-US" dirty="0">
              <a:latin typeface="Microsoft JhengHei"/>
              <a:ea typeface="Microsoft JhengHei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B50D70-2D1A-40D3-B57E-A4764C86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9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TW" b="1" dirty="0"/>
              <a:t>The initializing module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1506" y="1340769"/>
                <a:ext cx="8928992" cy="5517238"/>
              </a:xfrm>
            </p:spPr>
            <p:txBody>
              <a:bodyPr>
                <a:normAutofit/>
              </a:bodyPr>
              <a:lstStyle/>
              <a:p>
                <a:pPr marL="720725" indent="-720725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Pick up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data that are linearly independent as the initial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training data and let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+1) be the set of indices of these data.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Apply the linear regression method to the data set {(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y</a:t>
                </a:r>
                <a:r>
                  <a:rPr lang="en-US" altLang="zh-TW" sz="1800" i="1" baseline="30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cy-GB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en-US" altLang="zh-TW" sz="1800" i="1" baseline="30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):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∈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+ 1)} to obtain a set of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weights {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0,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 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Set up the SLFN with one hidden node whose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</a:t>
                </a:r>
                <a:r>
                  <a:rPr lang="en-US" altLang="zh-TW" sz="18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1,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4: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+2.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In Step 2, the corresponding set of simultaneous linear equations is a system of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linear equations in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unknowns:</a:t>
                </a:r>
                <a:endParaRPr lang="en-US" altLang="zh-TW" sz="1800" i="1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TW" sz="1800" i="1" dirty="0"/>
                  <a:t>w</a:t>
                </a:r>
                <a:r>
                  <a:rPr lang="en-US" altLang="zh-TW" sz="1800" baseline="-25000" dirty="0"/>
                  <a:t>0</a:t>
                </a:r>
                <a:r>
                  <a:rPr lang="en-US" altLang="zh-TW" sz="18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1800" i="1" dirty="0">
                            <a:latin typeface="Cambria Math"/>
                          </a:rPr>
                          <m:t>𝑤</m:t>
                        </m:r>
                        <m:r>
                          <a:rPr lang="en-US" altLang="zh-TW" sz="1800" i="1" baseline="-25000" dirty="0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nary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800" i="1" dirty="0"/>
                  <a:t> </a:t>
                </a:r>
                <a:r>
                  <a:rPr lang="en-US" altLang="zh-TW" sz="1800" i="1" dirty="0" err="1"/>
                  <a:t>y</a:t>
                </a:r>
                <a:r>
                  <a:rPr lang="en-US" altLang="zh-TW" sz="1800" i="1" baseline="30000" dirty="0" err="1"/>
                  <a:t>c</a:t>
                </a:r>
                <a:r>
                  <a:rPr lang="cy-GB" altLang="zh-TW" sz="1800" baseline="30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/>
                  <a:t>y</a:t>
                </a:r>
                <a:r>
                  <a:rPr lang="en-US" altLang="zh-TW" sz="1800" i="1" baseline="30000" dirty="0"/>
                  <a:t>u</a:t>
                </a:r>
                <a:r>
                  <a:rPr lang="en-US" altLang="zh-TW" sz="1800" dirty="0"/>
                  <a:t>  ∀ </a:t>
                </a:r>
                <a:r>
                  <a:rPr lang="en-US" altLang="zh-TW" sz="1800" i="1" dirty="0"/>
                  <a:t>c </a:t>
                </a:r>
                <a:r>
                  <a:rPr lang="en-US" altLang="zh-TW" sz="1800" dirty="0"/>
                  <a:t>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+ 1)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This setup of SLFN renders (</a:t>
                </a:r>
                <a:r>
                  <a:rPr lang="en-US" altLang="zh-TW" sz="1800" i="1" dirty="0" err="1"/>
                  <a:t>e</a:t>
                </a:r>
                <a:r>
                  <a:rPr lang="en-US" altLang="zh-TW" sz="1800" i="1" baseline="30000" dirty="0" err="1"/>
                  <a:t>c</a:t>
                </a:r>
                <a:r>
                  <a:rPr lang="en-US" altLang="zh-TW" sz="1800" dirty="0"/>
                  <a:t>)</a:t>
                </a:r>
                <a:r>
                  <a:rPr lang="en-US" altLang="zh-TW" sz="1800" baseline="30000" dirty="0"/>
                  <a:t>2</a:t>
                </a:r>
                <a:r>
                  <a:rPr lang="en-US" altLang="zh-TW" sz="1800" dirty="0"/>
                  <a:t> = 0  ∀ </a:t>
                </a:r>
                <a:r>
                  <a:rPr lang="en-US" altLang="zh-TW" sz="1800" i="1" dirty="0"/>
                  <a:t>c</a:t>
                </a:r>
                <a:r>
                  <a:rPr lang="en-US" altLang="zh-TW" sz="1800" dirty="0"/>
                  <a:t> 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 + 1)</a:t>
                </a:r>
                <a:endParaRPr lang="zh-TW" altLang="zh-TW" sz="1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506" y="1340769"/>
                <a:ext cx="8928992" cy="5517238"/>
              </a:xfrm>
              <a:blipFill>
                <a:blip r:embed="rId2"/>
                <a:stretch>
                  <a:fillRect l="-615" t="-110" r="-3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667508" y="1340769"/>
            <a:ext cx="8856984" cy="291719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40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93E0B-5051-486B-8665-1963208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2FD81-53A8-42EC-9296-0B34146B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756151"/>
          </a:xfrm>
        </p:spPr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Off-line: use excel to solve the </a:t>
            </a:r>
            <a:r>
              <a:rPr lang="en-US" altLang="zh-TW" dirty="0"/>
              <a:t>system of simultaneous linear equations of </a:t>
            </a:r>
            <a:r>
              <a:rPr lang="en-US" altLang="zh-TW" i="1" dirty="0"/>
              <a:t>m </a:t>
            </a:r>
            <a:r>
              <a:rPr lang="en-US" altLang="zh-TW" dirty="0"/>
              <a:t>+ 1 linear equations in </a:t>
            </a:r>
            <a:r>
              <a:rPr lang="en-US" altLang="zh-TW" i="1" dirty="0"/>
              <a:t>m </a:t>
            </a:r>
            <a:r>
              <a:rPr lang="en-US" altLang="zh-TW" dirty="0"/>
              <a:t>+ 1 unknowns.</a:t>
            </a:r>
          </a:p>
          <a:p>
            <a:r>
              <a:rPr lang="en-US" altLang="zh-TW" dirty="0"/>
              <a:t>On-line: use python (function call) </a:t>
            </a:r>
            <a:r>
              <a:rPr lang="en-US" altLang="zh-TW" dirty="0">
                <a:sym typeface="Wingdings" panose="05000000000000000000" pitchFamily="2" charset="2"/>
              </a:rPr>
              <a:t>to solve the </a:t>
            </a:r>
            <a:r>
              <a:rPr lang="en-US" altLang="zh-TW" dirty="0"/>
              <a:t>system of simultaneous linear equations of </a:t>
            </a:r>
            <a:r>
              <a:rPr lang="en-US" altLang="zh-TW" i="1" dirty="0"/>
              <a:t>m </a:t>
            </a:r>
            <a:r>
              <a:rPr lang="en-US" altLang="zh-TW" dirty="0"/>
              <a:t>+ 1 linear equations in </a:t>
            </a:r>
            <a:r>
              <a:rPr lang="en-US" altLang="zh-TW" i="1" dirty="0"/>
              <a:t>m </a:t>
            </a:r>
            <a:r>
              <a:rPr lang="en-US" altLang="zh-TW" dirty="0"/>
              <a:t>+ 1 unknowns. </a:t>
            </a:r>
            <a:r>
              <a:rPr lang="en-US" altLang="zh-TW" dirty="0">
                <a:sym typeface="Wingdings" panose="05000000000000000000" pitchFamily="2" charset="2"/>
              </a:rPr>
              <a:t> there may be a round-off error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B50D70-2D1A-40D3-B57E-A4764C86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7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 defTabSz="6858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菱形 23"/>
              <p:cNvSpPr/>
              <p:nvPr/>
            </p:nvSpPr>
            <p:spPr>
              <a:xfrm>
                <a:off x="7865905" y="3541159"/>
                <a:ext cx="1570268" cy="800249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0250" tIns="20250" rIns="20250" rtlCol="0" anchor="ctr"/>
              <a:lstStyle/>
              <a:p>
                <a:pPr algn="ctr">
                  <a:defRPr/>
                </a:pPr>
                <a:r>
                  <a:rPr lang="en-US" altLang="zh-TW" sz="14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1400" i="1" dirty="0" err="1">
                    <a:solidFill>
                      <a:prstClr val="black"/>
                    </a:solidFill>
                  </a:rPr>
                  <a:t>e</a:t>
                </a:r>
                <a:r>
                  <a:rPr lang="en-US" altLang="zh-TW" sz="1400" i="1" baseline="30000" dirty="0" err="1">
                    <a:solidFill>
                      <a:prstClr val="black"/>
                    </a:solidFill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14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400" i="1" dirty="0">
                    <a:solidFill>
                      <a:prstClr val="black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14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)</a:t>
                </a:r>
                <a:endParaRPr lang="zh-TW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菱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05" y="3541159"/>
                <a:ext cx="1570268" cy="80024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3182616" y="2841028"/>
            <a:ext cx="0" cy="6385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H="1">
            <a:off x="6745110" y="3938555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651039" y="4365018"/>
            <a:ext cx="0" cy="719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8486329" y="5145752"/>
            <a:ext cx="329420" cy="2571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TW" sz="1350" dirty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sz="1350" dirty="0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8716496" y="2154700"/>
            <a:ext cx="0" cy="4553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3150727" y="2841017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515906" y="3694229"/>
            <a:ext cx="604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False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75061" y="4335341"/>
            <a:ext cx="640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True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15749" y="2171575"/>
            <a:ext cx="60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35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= 1</a:t>
            </a:r>
            <a:endParaRPr lang="zh-TW" altLang="en-US" sz="13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8158236" y="2615912"/>
            <a:ext cx="1106116" cy="45021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forward</a:t>
            </a:r>
          </a:p>
          <a:p>
            <a:pPr algn="ctr" defTabSz="685800">
              <a:defRPr/>
            </a:pP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operation</a:t>
            </a:r>
          </a:p>
        </p:txBody>
      </p: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6240016" y="2832067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5499765" y="2671017"/>
            <a:ext cx="677149" cy="34001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TW" sz="135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++</a:t>
            </a:r>
          </a:p>
        </p:txBody>
      </p: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3185132" y="4365025"/>
            <a:ext cx="0" cy="6900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2986018" y="5086285"/>
            <a:ext cx="329420" cy="257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TW" sz="1350" dirty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sz="1350" dirty="0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8842168" y="5008685"/>
            <a:ext cx="14205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350" i="1" dirty="0">
                <a:solidFill>
                  <a:srgbClr val="FF0000"/>
                </a:solidFill>
              </a:rPr>
              <a:t>Acceptable net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329148" y="5007648"/>
            <a:ext cx="16407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350" i="1" dirty="0">
                <a:solidFill>
                  <a:srgbClr val="FF0000"/>
                </a:solidFill>
              </a:rPr>
              <a:t>Unacceptable net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4" name="圓角矩形 5">
            <a:extLst>
              <a:ext uri="{FF2B5EF4-FFF2-40B4-BE49-F238E27FC236}">
                <a16:creationId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5554651" y="3715497"/>
            <a:ext cx="1179840" cy="4763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backward</a:t>
            </a:r>
            <a:r>
              <a:rPr lang="zh-TW" altLang="en-US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operation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3965317" y="3929723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id="{D95C62DA-C71A-49CE-8981-65D11BB368BE}"/>
              </a:ext>
            </a:extLst>
          </p:cNvPr>
          <p:cNvSpPr/>
          <p:nvPr/>
        </p:nvSpPr>
        <p:spPr>
          <a:xfrm>
            <a:off x="2429269" y="3491866"/>
            <a:ext cx="1524128" cy="84954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250" tIns="20250" rIns="20250" rtlCol="0" anchor="ctr"/>
          <a:lstStyle/>
          <a:p>
            <a:pPr algn="ctr" defTabSz="685800">
              <a:defRPr/>
            </a:pPr>
            <a:r>
              <a:rPr lang="en-US" altLang="zh-TW" sz="135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100</a:t>
            </a:r>
            <a:endParaRPr lang="zh-TW" altLang="en-US" sz="13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8666097" y="3079733"/>
            <a:ext cx="0" cy="4553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B3CDAD-6047-4E3D-8A3D-1201374EB64B}"/>
              </a:ext>
            </a:extLst>
          </p:cNvPr>
          <p:cNvSpPr txBox="1"/>
          <p:nvPr/>
        </p:nvSpPr>
        <p:spPr>
          <a:xfrm>
            <a:off x="2541999" y="3270051"/>
            <a:ext cx="608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False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29B6CF6-D368-4351-9E93-CD8D0DA63F57}"/>
              </a:ext>
            </a:extLst>
          </p:cNvPr>
          <p:cNvSpPr txBox="1"/>
          <p:nvPr/>
        </p:nvSpPr>
        <p:spPr>
          <a:xfrm>
            <a:off x="2556437" y="4268558"/>
            <a:ext cx="640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True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4" name="圓角矩形 5">
            <a:extLst>
              <a:ext uri="{FF2B5EF4-FFF2-40B4-BE49-F238E27FC236}">
                <a16:creationId xmlns:a16="http://schemas.microsoft.com/office/drawing/2014/main" id="{0F4CB1A1-A425-4D54-B5F6-13A95789EA22}"/>
              </a:ext>
            </a:extLst>
          </p:cNvPr>
          <p:cNvSpPr/>
          <p:nvPr/>
        </p:nvSpPr>
        <p:spPr>
          <a:xfrm>
            <a:off x="6009902" y="1486684"/>
            <a:ext cx="1486272" cy="75418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TW" sz="105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Hyperparameters:</a:t>
            </a:r>
          </a:p>
          <a:p>
            <a:pPr marL="135731" indent="-135731" defTabSz="685800">
              <a:buFont typeface="Arial" panose="020B0604020202020204" pitchFamily="34" charset="0"/>
              <a:buChar char="•"/>
              <a:defRPr/>
            </a:pPr>
            <a:r>
              <a:rPr lang="en-US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100</a:t>
            </a:r>
          </a:p>
          <a:p>
            <a:pPr marL="135731" indent="-135731" defTabSz="685800">
              <a:buFont typeface="Arial" panose="020B0604020202020204" pitchFamily="34" charset="0"/>
              <a:buChar char="•"/>
              <a:defRPr/>
            </a:pPr>
            <a:r>
              <a:rPr lang="en-US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Optimizer (Adam)</a:t>
            </a:r>
          </a:p>
          <a:p>
            <a:pPr marL="135731" indent="-135731" defTabSz="685800">
              <a:buFont typeface="Arial" panose="020B0604020202020204" pitchFamily="34" charset="0"/>
              <a:buChar char="•"/>
              <a:defRPr/>
            </a:pPr>
            <a:r>
              <a:rPr lang="el-GR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0.001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61D38D1-B387-471A-B9C0-7143068A5B6A}"/>
              </a:ext>
            </a:extLst>
          </p:cNvPr>
          <p:cNvSpPr txBox="1"/>
          <p:nvPr/>
        </p:nvSpPr>
        <p:spPr>
          <a:xfrm>
            <a:off x="1738410" y="1179434"/>
            <a:ext cx="2917432" cy="282769"/>
          </a:xfrm>
          <a:prstGeom prst="rect">
            <a:avLst/>
          </a:prstGeom>
          <a:solidFill>
            <a:srgbClr val="304371"/>
          </a:solidFill>
        </p:spPr>
        <p:txBody>
          <a:bodyPr wrap="square" lIns="51414" tIns="25717" rIns="51414" bIns="25717" rtlCol="0">
            <a:spAutoFit/>
          </a:bodyPr>
          <a:lstStyle/>
          <a:p>
            <a:pPr algn="ctr" defTabSz="514095">
              <a:defRPr/>
            </a:pPr>
            <a:r>
              <a:rPr kumimoji="1" lang="en-US" altLang="zh-TW" sz="15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matching module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1775229" y="1750504"/>
                <a:ext cx="1562421" cy="50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5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29" y="1750504"/>
                <a:ext cx="1562421" cy="505267"/>
              </a:xfrm>
              <a:prstGeom prst="rect">
                <a:avLst/>
              </a:prstGeom>
              <a:blipFill>
                <a:blip r:embed="rId3"/>
                <a:stretch>
                  <a:fillRect t="-108434" r="-28794" b="-146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93E0B-5051-486B-8665-1963208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2FD81-53A8-42EC-9296-0B34146B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756151"/>
          </a:xfrm>
        </p:spPr>
        <p:txBody>
          <a:bodyPr/>
          <a:lstStyle/>
          <a:p>
            <a:r>
              <a:rPr lang="en-US" altLang="zh-TW" dirty="0"/>
              <a:t>There are many different versions of matching module, regularizing module, and re-organizing module.</a:t>
            </a:r>
          </a:p>
          <a:p>
            <a:r>
              <a:rPr lang="en-US" altLang="zh-TW" dirty="0"/>
              <a:t>There are many hyper-parameters involving in these modules.</a:t>
            </a:r>
          </a:p>
          <a:p>
            <a:r>
              <a:rPr lang="en-US" altLang="zh-TW" dirty="0"/>
              <a:t>The epoch setting is very important, based upon the human learning experience.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B50D70-2D1A-40D3-B57E-A4764C86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7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778</Words>
  <Application>Microsoft Office PowerPoint</Application>
  <PresentationFormat>寬螢幕</PresentationFormat>
  <Paragraphs>115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3" baseType="lpstr">
      <vt:lpstr>宋体</vt:lpstr>
      <vt:lpstr>Microsoft JhengHei</vt:lpstr>
      <vt:lpstr>Microsoft JhengHei</vt:lpstr>
      <vt:lpstr>新細明體</vt:lpstr>
      <vt:lpstr>Arial</vt:lpstr>
      <vt:lpstr>Calibri</vt:lpstr>
      <vt:lpstr>Calibri Light</vt:lpstr>
      <vt:lpstr>Cambria Math</vt:lpstr>
      <vt:lpstr>Lucida Sans Unicode</vt:lpstr>
      <vt:lpstr>Symbol</vt:lpstr>
      <vt:lpstr>Times New Roman</vt:lpstr>
      <vt:lpstr>Wingdings</vt:lpstr>
      <vt:lpstr>Office 佈景主題</vt:lpstr>
      <vt:lpstr>1_Office 主题</vt:lpstr>
      <vt:lpstr>Discussions of HW#7</vt:lpstr>
      <vt:lpstr>PowerPoint 簡報</vt:lpstr>
      <vt:lpstr>PowerPoint 簡報</vt:lpstr>
      <vt:lpstr>Discussions</vt:lpstr>
      <vt:lpstr>Discussions</vt:lpstr>
      <vt:lpstr>The initializing module</vt:lpstr>
      <vt:lpstr>Discussions</vt:lpstr>
      <vt:lpstr>PowerPoint 簡報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5</cp:revision>
  <dcterms:created xsi:type="dcterms:W3CDTF">2021-06-10T01:43:45Z</dcterms:created>
  <dcterms:modified xsi:type="dcterms:W3CDTF">2021-06-10T02:26:07Z</dcterms:modified>
</cp:coreProperties>
</file>