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700" r:id="rId4"/>
    <p:sldMasterId id="2147483717" r:id="rId5"/>
    <p:sldMasterId id="2147483730" r:id="rId6"/>
  </p:sldMasterIdLst>
  <p:notesMasterIdLst>
    <p:notesMasterId r:id="rId54"/>
  </p:notesMasterIdLst>
  <p:sldIdLst>
    <p:sldId id="325" r:id="rId7"/>
    <p:sldId id="663" r:id="rId8"/>
    <p:sldId id="701" r:id="rId9"/>
    <p:sldId id="702" r:id="rId10"/>
    <p:sldId id="649" r:id="rId11"/>
    <p:sldId id="645" r:id="rId12"/>
    <p:sldId id="587" r:id="rId13"/>
    <p:sldId id="704" r:id="rId14"/>
    <p:sldId id="312" r:id="rId15"/>
    <p:sldId id="311" r:id="rId16"/>
    <p:sldId id="650" r:id="rId17"/>
    <p:sldId id="703" r:id="rId18"/>
    <p:sldId id="268" r:id="rId19"/>
    <p:sldId id="603" r:id="rId20"/>
    <p:sldId id="654" r:id="rId21"/>
    <p:sldId id="655" r:id="rId22"/>
    <p:sldId id="657" r:id="rId23"/>
    <p:sldId id="658" r:id="rId24"/>
    <p:sldId id="656" r:id="rId25"/>
    <p:sldId id="659" r:id="rId26"/>
    <p:sldId id="660" r:id="rId27"/>
    <p:sldId id="578" r:id="rId28"/>
    <p:sldId id="651" r:id="rId29"/>
    <p:sldId id="652" r:id="rId30"/>
    <p:sldId id="653" r:id="rId31"/>
    <p:sldId id="269" r:id="rId32"/>
    <p:sldId id="264" r:id="rId33"/>
    <p:sldId id="271" r:id="rId34"/>
    <p:sldId id="297" r:id="rId35"/>
    <p:sldId id="267" r:id="rId36"/>
    <p:sldId id="298" r:id="rId37"/>
    <p:sldId id="299" r:id="rId38"/>
    <p:sldId id="300" r:id="rId39"/>
    <p:sldId id="301" r:id="rId40"/>
    <p:sldId id="302" r:id="rId41"/>
    <p:sldId id="265" r:id="rId42"/>
    <p:sldId id="321" r:id="rId43"/>
    <p:sldId id="282" r:id="rId44"/>
    <p:sldId id="315" r:id="rId45"/>
    <p:sldId id="706" r:id="rId46"/>
    <p:sldId id="319" r:id="rId47"/>
    <p:sldId id="710" r:id="rId48"/>
    <p:sldId id="291" r:id="rId49"/>
    <p:sldId id="708" r:id="rId50"/>
    <p:sldId id="709" r:id="rId51"/>
    <p:sldId id="316" r:id="rId52"/>
    <p:sldId id="707" r:id="rId5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3"/>
    <p:restoredTop sz="95320" autoAdjust="0"/>
  </p:normalViewPr>
  <p:slideViewPr>
    <p:cSldViewPr>
      <p:cViewPr varScale="1">
        <p:scale>
          <a:sx n="83" d="100"/>
          <a:sy n="83" d="100"/>
        </p:scale>
        <p:origin x="124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AD3B50-89A8-4889-B15D-E5CE197C44BB}" type="datetimeFigureOut">
              <a:rPr lang="zh-TW" altLang="en-US" smtClean="0"/>
              <a:t>2021/6/17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7A275C-FEFA-48C5-A8FB-38FE1D072B09}" type="slidenum">
              <a:rPr lang="zh-TW" altLang="en-US" smtClean="0"/>
              <a:t>‹#›</a:t>
            </a:fld>
            <a:endParaRPr lang="zh-TW" altLang="en-US"/>
          </a:p>
        </p:txBody>
      </p:sp>
    </p:spTree>
    <p:extLst>
      <p:ext uri="{BB962C8B-B14F-4D97-AF65-F5344CB8AC3E}">
        <p14:creationId xmlns:p14="http://schemas.microsoft.com/office/powerpoint/2010/main" val="393095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a:t>The Single-hidden layer Feedforward Neural Networks (SLFN) structure</a:t>
            </a:r>
            <a:endParaRPr lang="zh-TW" altLang="en-US" dirty="0"/>
          </a:p>
        </p:txBody>
      </p:sp>
      <p:sp>
        <p:nvSpPr>
          <p:cNvPr id="4" name="投影片編號版面配置區 3"/>
          <p:cNvSpPr>
            <a:spLocks noGrp="1"/>
          </p:cNvSpPr>
          <p:nvPr>
            <p:ph type="sldNum" sz="quarter" idx="10"/>
          </p:nvPr>
        </p:nvSpPr>
        <p:spPr/>
        <p:txBody>
          <a:bodyPr/>
          <a:lstStyle/>
          <a:p>
            <a:fld id="{A1F0157F-BC8E-4FAF-8720-78FD29ACFE70}" type="slidenum">
              <a:rPr lang="zh-TW" altLang="en-US" smtClean="0">
                <a:solidFill>
                  <a:prstClr val="black"/>
                </a:solidFill>
              </a:rPr>
              <a:pPr/>
              <a:t>7</a:t>
            </a:fld>
            <a:endParaRPr lang="zh-TW" altLang="en-US">
              <a:solidFill>
                <a:prstClr val="black"/>
              </a:solidFill>
            </a:endParaRPr>
          </a:p>
        </p:txBody>
      </p:sp>
    </p:spTree>
    <p:extLst>
      <p:ext uri="{BB962C8B-B14F-4D97-AF65-F5344CB8AC3E}">
        <p14:creationId xmlns:p14="http://schemas.microsoft.com/office/powerpoint/2010/main" val="176001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90625" y="1243013"/>
            <a:ext cx="4476750" cy="3357562"/>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F2ABA0E2-CA37-4F17-A757-5E3D78576172}" type="slidenum">
              <a:rPr lang="zh-TW" altLang="en-US" smtClean="0">
                <a:solidFill>
                  <a:prstClr val="black"/>
                </a:solidFill>
              </a:rPr>
              <a:pPr>
                <a:defRPr/>
              </a:pPr>
              <a:t>40</a:t>
            </a:fld>
            <a:endParaRPr lang="zh-TW" altLang="en-US">
              <a:solidFill>
                <a:prstClr val="black"/>
              </a:solidFill>
            </a:endParaRPr>
          </a:p>
        </p:txBody>
      </p:sp>
    </p:spTree>
    <p:extLst>
      <p:ext uri="{BB962C8B-B14F-4D97-AF65-F5344CB8AC3E}">
        <p14:creationId xmlns:p14="http://schemas.microsoft.com/office/powerpoint/2010/main" val="299681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324095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519555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defTabSz="685783">
              <a:defRPr/>
            </a:pPr>
            <a:fld id="{A3170ED2-42F3-4631-A62C-A75C77E18E8D}" type="slidenum">
              <a:rPr lang="zh-TW" altLang="en-US" smtClean="0">
                <a:solidFill>
                  <a:prstClr val="black"/>
                </a:solidFill>
                <a:latin typeface="Arial" pitchFamily="34" charset="0"/>
              </a:rPr>
              <a:pPr defTabSz="685783">
                <a:defRPr/>
              </a:pPr>
              <a:t>16</a:t>
            </a:fld>
            <a:endParaRPr lang="zh-TW" altLang="en-US">
              <a:solidFill>
                <a:prstClr val="black"/>
              </a:solidFill>
              <a:latin typeface="Arial" pitchFamily="34" charset="0"/>
            </a:endParaRPr>
          </a:p>
        </p:txBody>
      </p:sp>
    </p:spTree>
    <p:extLst>
      <p:ext uri="{BB962C8B-B14F-4D97-AF65-F5344CB8AC3E}">
        <p14:creationId xmlns:p14="http://schemas.microsoft.com/office/powerpoint/2010/main" val="104887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defTabSz="685783">
              <a:defRPr/>
            </a:pPr>
            <a:fld id="{A3170ED2-42F3-4631-A62C-A75C77E18E8D}" type="slidenum">
              <a:rPr lang="zh-TW" altLang="en-US" smtClean="0">
                <a:solidFill>
                  <a:prstClr val="black"/>
                </a:solidFill>
                <a:latin typeface="Arial" pitchFamily="34" charset="0"/>
              </a:rPr>
              <a:pPr defTabSz="685783">
                <a:defRPr/>
              </a:pPr>
              <a:t>17</a:t>
            </a:fld>
            <a:endParaRPr lang="zh-TW" altLang="en-US">
              <a:solidFill>
                <a:prstClr val="black"/>
              </a:solidFill>
              <a:latin typeface="Arial" pitchFamily="34" charset="0"/>
            </a:endParaRPr>
          </a:p>
        </p:txBody>
      </p:sp>
    </p:spTree>
    <p:extLst>
      <p:ext uri="{BB962C8B-B14F-4D97-AF65-F5344CB8AC3E}">
        <p14:creationId xmlns:p14="http://schemas.microsoft.com/office/powerpoint/2010/main" val="104887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defTabSz="685783">
              <a:defRPr/>
            </a:pPr>
            <a:fld id="{A3170ED2-42F3-4631-A62C-A75C77E18E8D}" type="slidenum">
              <a:rPr lang="zh-TW" altLang="en-US" smtClean="0">
                <a:solidFill>
                  <a:prstClr val="black"/>
                </a:solidFill>
                <a:latin typeface="Arial" pitchFamily="34" charset="0"/>
              </a:rPr>
              <a:pPr defTabSz="685783">
                <a:defRPr/>
              </a:pPr>
              <a:t>18</a:t>
            </a:fld>
            <a:endParaRPr lang="zh-TW" altLang="en-US">
              <a:solidFill>
                <a:prstClr val="black"/>
              </a:solidFill>
              <a:latin typeface="Arial" pitchFamily="34" charset="0"/>
            </a:endParaRPr>
          </a:p>
        </p:txBody>
      </p:sp>
    </p:spTree>
    <p:extLst>
      <p:ext uri="{BB962C8B-B14F-4D97-AF65-F5344CB8AC3E}">
        <p14:creationId xmlns:p14="http://schemas.microsoft.com/office/powerpoint/2010/main" val="104887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A6837353-30EB-4A48-80EB-173D804AEFBD}"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51955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33"/>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939451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64458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41"/>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877153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308372"/>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3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82618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44740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10"/>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99559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32925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30"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425568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068042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18945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829830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674077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920484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732535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2"/>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42"/>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171186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408920"/>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3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0634116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0678735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10"/>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244367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050774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30"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87448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8"/>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1173680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7014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6506045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525808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4077526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17499257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2"/>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42"/>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4234364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428097"/>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60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26DA0617-021C-49A7-95B4-77945AC94906}"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6D9307F-BE4E-4232-9514-DD16E5DDF2B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3439984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3DF77A4-CDA2-40EC-8050-D7CB0A5EE611}"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3A7A091-F146-430F-BA88-1B0CCFC6C729}"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25825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5"/>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10E91E2-2229-4DF6-8938-6A2781BE8652}"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B4B24932-D51F-4F39-B433-B48FF438B0E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76859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0386095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C5DC033-C359-493F-B0E1-DD4A597A7F2E}"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C9F6165B-87E8-4214-9899-6D42C148E62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4122026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5"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98DD441-A307-4F2D-A600-E30126F6B3EA}"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DC35B64A-6E3E-47B0-A6AD-750A58E6273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9380551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EDCB031-624A-46A0-84F1-92AF1BA0335A}"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3332558A-ADE7-4C88-A222-0D22EE49643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782098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1FA9338-BCE7-43A0-B459-E70DF8C7C2B0}"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D8E2E11E-C8B7-479A-88C1-76B113AB7B1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832607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53"/>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23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642E0F9-DD09-452B-9DB0-FBEA1F641775}"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BE07F589-9F19-490F-8215-AE7116BB8FE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3566925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5"/>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51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0702655-1D7C-4471-B5C1-11B54A21FB77}"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4F0485-B7BA-4EE6-B64F-346CC074C50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021245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78D5AA7-8FD4-44BD-9386-1F7BC9A4AE30}"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B2A5E731-33DB-40F9-83D9-34EEB32C4DE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3093692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4"/>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4"/>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499AEC6-9047-437A-8B19-F4DCA820E624}"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F406EEB-D750-47F2-9247-06D7E47AEF1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9066673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776337"/>
      </p:ext>
    </p:extLst>
  </p:cSld>
  <p:clrMapOvr>
    <a:masterClrMapping/>
  </p:clrMapOvr>
  <p:transition spd="slow">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47181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978641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878209"/>
      </p:ext>
    </p:extLst>
  </p:cSld>
  <p:clrMapOvr>
    <a:masterClrMapping/>
  </p:clrMapOvr>
  <p:transition spd="slow">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11983"/>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001627"/>
      </p:ext>
    </p:extLst>
  </p:cSld>
  <p:clrMapOvr>
    <a:masterClrMapping/>
  </p:clrMapOvr>
  <p:transition spd="slow">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8FF28E8-428C-4848-B0D7-9F9F6ED81BF2}"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13360183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F4DAAA4-AD51-4DEA-9B00-86D8B92AC00A}"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8347132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1DB90835-4E73-423C-B157-AC0E8E87E747}"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3124950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5D07FF4-AB11-4719-9286-79C24B3DA978}"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2867322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7F1D5B88-19FB-4807-ADC5-0B8D23B9840B}"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2672026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0E4D8AC-CCF4-4CD8-A65E-63BA68B42FF0}"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0457017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EFE3E91-A32F-4DAE-A8A7-3684015650F3}"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14892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41193124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C22D1AD-5365-4C8A-A857-0E4CA84914B1}"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1952014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E78132D-5106-4ED8-AA54-44113949F88F}"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en-US" dirty="0">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2553837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CA6242E-DA44-4608-B451-DD59C7D0EA3E}"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3510789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F5306EF-3EFE-442C-9845-7C09D81BFE8E}"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9528864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714622"/>
      </p:ext>
    </p:extLst>
  </p:cSld>
  <p:clrMapOvr>
    <a:masterClrMapping/>
  </p:clrMapOvr>
  <p:transition spd="slow">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8FF28E8-428C-4848-B0D7-9F9F6ED81BF2}"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21684001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F4DAAA4-AD51-4DEA-9B00-86D8B92AC00A}"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1321547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1DB90835-4E73-423C-B157-AC0E8E87E747}"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4895188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5D07FF4-AB11-4719-9286-79C24B3DA978}"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6224608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7F1D5B88-19FB-4807-ADC5-0B8D23B9840B}"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8" name="頁尾版面配置區 7"/>
          <p:cNvSpPr>
            <a:spLocks noGrp="1"/>
          </p:cNvSpPr>
          <p:nvPr>
            <p:ph type="ftr" sz="quarter" idx="11"/>
          </p:nvPr>
        </p:nvSpPr>
        <p:spPr/>
        <p:txBody>
          <a:bodyPr/>
          <a:lstStyle/>
          <a:p>
            <a:endParaRPr lang="zh-TW" altLang="en-US">
              <a:solidFill>
                <a:prstClr val="black">
                  <a:tint val="75000"/>
                </a:prstClr>
              </a:solidFill>
            </a:endParaRPr>
          </a:p>
        </p:txBody>
      </p:sp>
      <p:sp>
        <p:nvSpPr>
          <p:cNvPr id="9" name="投影片編號版面配置區 8"/>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35762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31736727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0E4D8AC-CCF4-4CD8-A65E-63BA68B42FF0}"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4" name="頁尾版面配置區 3"/>
          <p:cNvSpPr>
            <a:spLocks noGrp="1"/>
          </p:cNvSpPr>
          <p:nvPr>
            <p:ph type="ftr" sz="quarter" idx="11"/>
          </p:nvPr>
        </p:nvSpPr>
        <p:spPr/>
        <p:txBody>
          <a:bodyPr/>
          <a:lstStyle/>
          <a:p>
            <a:endParaRPr lang="zh-TW" altLang="en-US">
              <a:solidFill>
                <a:prstClr val="black">
                  <a:tint val="75000"/>
                </a:prstClr>
              </a:solidFill>
            </a:endParaRPr>
          </a:p>
        </p:txBody>
      </p:sp>
      <p:sp>
        <p:nvSpPr>
          <p:cNvPr id="5" name="投影片編號版面配置區 4"/>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6396407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EFE3E91-A32F-4DAE-A8A7-3684015650F3}"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3" name="頁尾版面配置區 2"/>
          <p:cNvSpPr>
            <a:spLocks noGrp="1"/>
          </p:cNvSpPr>
          <p:nvPr>
            <p:ph type="ftr" sz="quarter" idx="11"/>
          </p:nvPr>
        </p:nvSpPr>
        <p:spPr/>
        <p:txBody>
          <a:bodyPr/>
          <a:lstStyle/>
          <a:p>
            <a:endParaRPr lang="zh-TW" altLang="en-US">
              <a:solidFill>
                <a:prstClr val="black">
                  <a:tint val="75000"/>
                </a:prstClr>
              </a:solidFill>
            </a:endParaRPr>
          </a:p>
        </p:txBody>
      </p:sp>
      <p:sp>
        <p:nvSpPr>
          <p:cNvPr id="4" name="投影片編號版面配置區 3"/>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4714314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C22D1AD-5365-4C8A-A857-0E4CA84914B1}"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5872391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E78132D-5106-4ED8-AA54-44113949F88F}"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endParaRPr lang="en-US" dirty="0">
              <a:solidFill>
                <a:prstClr val="black">
                  <a:tint val="75000"/>
                </a:prstClr>
              </a:solidFill>
            </a:endParaRPr>
          </a:p>
        </p:txBody>
      </p:sp>
      <p:sp>
        <p:nvSpPr>
          <p:cNvPr id="7" name="投影片編號版面配置區 6"/>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6109248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CA6242E-DA44-4608-B451-DD59C7D0EA3E}"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61974565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F5306EF-3EFE-442C-9845-7C09D81BFE8E}"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61806860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11684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08442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8187A6C-3A96-4157-8C56-4BD1EC5249A8}" type="datetimeFigureOut">
              <a:rPr lang="zh-TW" altLang="en-US" smtClean="0"/>
              <a:t>2021/6/17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237144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theme" Target="../theme/theme6.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87A6C-3A96-4157-8C56-4BD1EC5249A8}" type="datetimeFigureOut">
              <a:rPr lang="zh-TW" altLang="en-US" smtClean="0"/>
              <a:t>2021/6/17</a:t>
            </a:fld>
            <a:endParaRPr lang="zh-TW" altLang="en-US"/>
          </a:p>
        </p:txBody>
      </p:sp>
      <p:sp>
        <p:nvSpPr>
          <p:cNvPr id="5" name="頁尾版面配置區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89BC3-FF3D-4702-93DD-B3EA3AF0400A}" type="slidenum">
              <a:rPr lang="zh-TW" altLang="en-US" smtClean="0"/>
              <a:t>‹#›</a:t>
            </a:fld>
            <a:endParaRPr lang="zh-TW" altLang="en-US"/>
          </a:p>
        </p:txBody>
      </p:sp>
    </p:spTree>
    <p:extLst>
      <p:ext uri="{BB962C8B-B14F-4D97-AF65-F5344CB8AC3E}">
        <p14:creationId xmlns:p14="http://schemas.microsoft.com/office/powerpoint/2010/main" val="99289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31158891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38187A6C-3A96-4157-8C56-4BD1EC5249A8}" type="datetimeFigureOut">
              <a:rPr lang="zh-TW" altLang="en-US" smtClean="0">
                <a:solidFill>
                  <a:prstClr val="black">
                    <a:tint val="75000"/>
                  </a:prstClr>
                </a:solidFill>
              </a:rPr>
              <a:pPr defTabSz="685800"/>
              <a:t>2021/6/17</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A3A89BC3-FF3D-4702-93DD-B3EA3AF0400A}" type="slidenum">
              <a:rPr lang="zh-TW" altLang="en-US" smtClean="0">
                <a:solidFill>
                  <a:prstClr val="black">
                    <a:tint val="75000"/>
                  </a:prstClr>
                </a:solidFill>
              </a:rPr>
              <a:pPr defTabSz="685800"/>
              <a:t>‹#›</a:t>
            </a:fld>
            <a:endParaRPr lang="zh-TW" altLang="en-US">
              <a:solidFill>
                <a:prstClr val="black">
                  <a:tint val="75000"/>
                </a:prstClr>
              </a:solidFill>
            </a:endParaRPr>
          </a:p>
        </p:txBody>
      </p:sp>
    </p:spTree>
    <p:extLst>
      <p:ext uri="{BB962C8B-B14F-4D97-AF65-F5344CB8AC3E}">
        <p14:creationId xmlns:p14="http://schemas.microsoft.com/office/powerpoint/2010/main" val="208076219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r>
              <a:rPr lang="en-US" altLang="zh-CN" dirty="0" err="1"/>
              <a:t>aaa</a:t>
            </a:r>
            <a:endParaRPr lang="zh-CN" altLang="en-US" dirty="0"/>
          </a:p>
        </p:txBody>
      </p:sp>
      <p:sp>
        <p:nvSpPr>
          <p:cNvPr id="1027" name="文本占位符 2"/>
          <p:cNvSpPr>
            <a:spLocks noGrp="1"/>
          </p:cNvSpPr>
          <p:nvPr>
            <p:ph type="body" idx="1"/>
          </p:nvPr>
        </p:nvSpPr>
        <p:spPr bwMode="auto">
          <a:xfrm>
            <a:off x="457200" y="160020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r>
              <a:rPr lang="en-US" altLang="zh-CN" dirty="0" err="1"/>
              <a:t>aaaa</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DC3F5F3-13CB-4B5B-B45F-0BD38D7E5694}" type="datetime1">
              <a:rPr lang="zh-TW" altLang="en-US" smtClean="0">
                <a:solidFill>
                  <a:prstClr val="black">
                    <a:tint val="75000"/>
                  </a:prstClr>
                </a:solidFill>
              </a:rPr>
              <a:pPr>
                <a:defRPr/>
              </a:pPr>
              <a:t>2021/6/17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7D16954-0487-4A67-B105-A4D9299D1EA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6011985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hf hdr="0" ftr="0" dt="0"/>
  <p:txStyles>
    <p:titleStyle>
      <a:lvl1pPr algn="ctr" rtl="0" eaLnBrk="0" fontAlgn="base" hangingPunct="0">
        <a:spcBef>
          <a:spcPct val="0"/>
        </a:spcBef>
        <a:spcAft>
          <a:spcPct val="0"/>
        </a:spcAft>
        <a:defRPr sz="4400" kern="1200">
          <a:solidFill>
            <a:schemeClr val="tx1"/>
          </a:solidFill>
          <a:latin typeface="+mn-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9C5F9-D2A3-45A4-AC85-629AE1912FA2}" type="datetime1">
              <a:rPr lang="zh-TW" altLang="en-US" smtClean="0">
                <a:solidFill>
                  <a:prstClr val="black">
                    <a:tint val="75000"/>
                  </a:prstClr>
                </a:solidFill>
              </a:rPr>
              <a:pPr/>
              <a:t>2021/6/17</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68C04-86CB-4EF9-90C4-B4D0FE693461}"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429345935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B9E9C5F9-D2A3-45A4-AC85-629AE1912FA2}" type="datetime1">
              <a:rPr lang="zh-TW" altLang="en-US" smtClean="0">
                <a:solidFill>
                  <a:prstClr val="black">
                    <a:tint val="75000"/>
                  </a:prstClr>
                </a:solidFill>
                <a:latin typeface="Calibri" panose="020F0502020204030204"/>
                <a:ea typeface="新細明體"/>
              </a:rPr>
              <a:pPr fontAlgn="auto">
                <a:spcBef>
                  <a:spcPts val="0"/>
                </a:spcBef>
                <a:spcAft>
                  <a:spcPts val="0"/>
                </a:spcAft>
              </a:pPr>
              <a:t>2021/6/17</a:t>
            </a:fld>
            <a:endParaRPr lang="zh-TW" altLang="en-US">
              <a:solidFill>
                <a:prstClr val="black">
                  <a:tint val="75000"/>
                </a:prstClr>
              </a:solidFill>
              <a:latin typeface="Calibri" panose="020F0502020204030204"/>
              <a:ea typeface="新細明體"/>
            </a:endParaRPr>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TW" altLang="en-US">
              <a:solidFill>
                <a:prstClr val="black">
                  <a:tint val="75000"/>
                </a:prstClr>
              </a:solidFill>
              <a:latin typeface="Calibri" panose="020F0502020204030204"/>
              <a:ea typeface="新細明體"/>
            </a:endParaRPr>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EB68C04-86CB-4EF9-90C4-B4D0FE693461}" type="slidenum">
              <a:rPr lang="zh-TW" altLang="en-US" smtClean="0">
                <a:solidFill>
                  <a:prstClr val="black">
                    <a:tint val="75000"/>
                  </a:prstClr>
                </a:solidFill>
                <a:latin typeface="Calibri" panose="020F0502020204030204"/>
                <a:ea typeface="新細明體"/>
              </a:rPr>
              <a:pPr fontAlgn="auto">
                <a:spcBef>
                  <a:spcPts val="0"/>
                </a:spcBef>
                <a:spcAft>
                  <a:spcPts val="0"/>
                </a:spcAft>
              </a:pPr>
              <a:t>‹#›</a:t>
            </a:fld>
            <a:endParaRPr lang="zh-TW" altLang="en-US">
              <a:solidFill>
                <a:prstClr val="black">
                  <a:tint val="75000"/>
                </a:prstClr>
              </a:solidFill>
              <a:latin typeface="Calibri" panose="020F0502020204030204"/>
              <a:ea typeface="新細明體"/>
            </a:endParaRPr>
          </a:p>
        </p:txBody>
      </p:sp>
    </p:spTree>
    <p:extLst>
      <p:ext uri="{BB962C8B-B14F-4D97-AF65-F5344CB8AC3E}">
        <p14:creationId xmlns:p14="http://schemas.microsoft.com/office/powerpoint/2010/main" val="142834653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91.png"/><Relationship Id="rId7"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11" Type="http://schemas.openxmlformats.org/officeDocument/2006/relationships/image" Target="../media/image62.png"/><Relationship Id="rId5" Type="http://schemas.openxmlformats.org/officeDocument/2006/relationships/image" Target="../media/image440.png"/><Relationship Id="rId10" Type="http://schemas.openxmlformats.org/officeDocument/2006/relationships/image" Target="../media/image6.png"/><Relationship Id="rId4" Type="http://schemas.openxmlformats.org/officeDocument/2006/relationships/image" Target="../media/image451.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91.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 Id="rId11" Type="http://schemas.openxmlformats.org/officeDocument/2006/relationships/image" Target="../media/image40.png"/><Relationship Id="rId5" Type="http://schemas.openxmlformats.org/officeDocument/2006/relationships/image" Target="../media/image440.png"/><Relationship Id="rId10" Type="http://schemas.openxmlformats.org/officeDocument/2006/relationships/image" Target="../media/image7.png"/><Relationship Id="rId4" Type="http://schemas.openxmlformats.org/officeDocument/2006/relationships/image" Target="../media/image451.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91.png"/><Relationship Id="rId7"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40.png"/><Relationship Id="rId5" Type="http://schemas.openxmlformats.org/officeDocument/2006/relationships/image" Target="../media/image440.png"/><Relationship Id="rId10" Type="http://schemas.openxmlformats.org/officeDocument/2006/relationships/image" Target="../media/image8.png"/><Relationship Id="rId4" Type="http://schemas.openxmlformats.org/officeDocument/2006/relationships/image" Target="../media/image451.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7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7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7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png"/><Relationship Id="rId7"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4.png"/><Relationship Id="rId10" Type="http://schemas.openxmlformats.org/officeDocument/2006/relationships/image" Target="../media/image80.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组合 11"/>
          <p:cNvGrpSpPr>
            <a:grpSpLocks/>
          </p:cNvGrpSpPr>
          <p:nvPr/>
        </p:nvGrpSpPr>
        <p:grpSpPr bwMode="auto">
          <a:xfrm>
            <a:off x="267" y="0"/>
            <a:ext cx="9105901" cy="7550696"/>
            <a:chOff x="-71534" y="-708909"/>
            <a:chExt cx="9106647" cy="7550696"/>
          </a:xfrm>
        </p:grpSpPr>
        <p:sp>
          <p:nvSpPr>
            <p:cNvPr id="5" name="矩形 4"/>
            <p:cNvSpPr/>
            <p:nvPr/>
          </p:nvSpPr>
          <p:spPr>
            <a:xfrm>
              <a:off x="7676324" y="4524037"/>
              <a:ext cx="844619" cy="2317750"/>
            </a:xfrm>
            <a:prstGeom prst="rect">
              <a:avLst/>
            </a:prstGeom>
            <a:solidFill>
              <a:srgbClr val="EA532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rot="5400000">
              <a:off x="4059515" y="450476"/>
              <a:ext cx="844550" cy="9106647"/>
            </a:xfrm>
            <a:prstGeom prst="rect">
              <a:avLst/>
            </a:prstGeom>
            <a:solidFill>
              <a:srgbClr val="3A889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6733271" y="-708909"/>
              <a:ext cx="844619" cy="7550696"/>
            </a:xfrm>
            <a:prstGeom prst="rect">
              <a:avLst/>
            </a:prstGeom>
            <a:solidFill>
              <a:srgbClr val="EA532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rot="5400000">
              <a:off x="4059515" y="-435349"/>
              <a:ext cx="844550" cy="9106647"/>
            </a:xfrm>
            <a:prstGeom prst="rect">
              <a:avLst/>
            </a:prstGeom>
            <a:solidFill>
              <a:srgbClr val="FCC81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7676324" y="-708909"/>
              <a:ext cx="844619" cy="5274221"/>
            </a:xfrm>
            <a:prstGeom prst="rect">
              <a:avLst/>
            </a:prstGeom>
            <a:solidFill>
              <a:srgbClr val="EA5322"/>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標題 1"/>
          <p:cNvSpPr>
            <a:spLocks noGrp="1"/>
          </p:cNvSpPr>
          <p:nvPr>
            <p:ph type="ctrTitle"/>
          </p:nvPr>
        </p:nvSpPr>
        <p:spPr>
          <a:xfrm>
            <a:off x="17" y="2105767"/>
            <a:ext cx="6804498" cy="1790700"/>
          </a:xfrm>
        </p:spPr>
        <p:txBody>
          <a:bodyPr>
            <a:normAutofit/>
          </a:bodyPr>
          <a:lstStyle/>
          <a:p>
            <a:r>
              <a:rPr lang="en-US" altLang="zh-TW" sz="4000" dirty="0">
                <a:latin typeface="Times New Roman" panose="02020603050405020304" pitchFamily="18" charset="0"/>
                <a:cs typeface="Times New Roman" panose="02020603050405020304" pitchFamily="18" charset="0"/>
              </a:rPr>
              <a:t>Validation Experiment</a:t>
            </a:r>
            <a:endParaRPr lang="zh-TW" altLang="en-US" sz="4000" dirty="0">
              <a:latin typeface="+mn-lt"/>
            </a:endParaRPr>
          </a:p>
        </p:txBody>
      </p:sp>
      <p:sp>
        <p:nvSpPr>
          <p:cNvPr id="14" name="副標題 2"/>
          <p:cNvSpPr txBox="1">
            <a:spLocks/>
          </p:cNvSpPr>
          <p:nvPr/>
        </p:nvSpPr>
        <p:spPr>
          <a:xfrm>
            <a:off x="368523" y="4505427"/>
            <a:ext cx="6858000" cy="1570027"/>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微軟正黑體" panose="020B0604030504040204" pitchFamily="34" charset="-120"/>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zh-TW" altLang="en-US" dirty="0"/>
              <a:t>國立政治大學 資訊管理學系</a:t>
            </a:r>
          </a:p>
          <a:p>
            <a:r>
              <a:rPr lang="zh-TW" altLang="en-US" dirty="0"/>
              <a:t>蔡瑞煌  特聘教授</a:t>
            </a:r>
            <a:endParaRPr kumimoji="0" lang="en-US" altLang="zh-TW" sz="1800" b="0" i="0" u="none" strike="noStrike" kern="1200" cap="none" spc="0" normalizeH="0" baseline="0" noProof="0" dirty="0">
              <a:ln>
                <a:noFill/>
              </a:ln>
              <a:solidFill>
                <a:sysClr val="windowText" lastClr="000000"/>
              </a:solidFill>
              <a:effectLst/>
              <a:uLnTx/>
              <a:uFillTx/>
              <a:latin typeface="Calibri" panose="020F0502020204030204"/>
              <a:ea typeface="微軟正黑體" panose="020B0604030504040204" pitchFamily="34" charset="-120"/>
              <a:cs typeface="+mn-cs"/>
            </a:endParaRPr>
          </a:p>
        </p:txBody>
      </p:sp>
      <p:sp>
        <p:nvSpPr>
          <p:cNvPr id="2" name="投影片編號版面配置區 1"/>
          <p:cNvSpPr>
            <a:spLocks noGrp="1"/>
          </p:cNvSpPr>
          <p:nvPr>
            <p:ph type="sldNum" sz="quarter" idx="12"/>
          </p:nvPr>
        </p:nvSpPr>
        <p:spPr/>
        <p:txBody>
          <a:bodyPr/>
          <a:lstStyle/>
          <a:p>
            <a:pPr>
              <a:defRPr/>
            </a:pPr>
            <a:fld id="{F6D9307F-BE4E-4232-9514-DD16E5DDF2B8}" type="slidenum">
              <a:rPr lang="zh-CN" altLang="en-US" smtClean="0"/>
              <a:pPr>
                <a:defRPr/>
              </a:pPr>
              <a:t>1</a:t>
            </a:fld>
            <a:endParaRPr lang="zh-CN" altLang="en-US"/>
          </a:p>
        </p:txBody>
      </p:sp>
    </p:spTree>
    <p:extLst>
      <p:ext uri="{BB962C8B-B14F-4D97-AF65-F5344CB8AC3E}">
        <p14:creationId xmlns:p14="http://schemas.microsoft.com/office/powerpoint/2010/main" val="5143996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79512" y="1268760"/>
            <a:ext cx="8712968" cy="5184576"/>
          </a:xfrm>
        </p:spPr>
        <p:txBody>
          <a:bodyPr>
            <a:noAutofit/>
          </a:bodyPr>
          <a:lstStyle/>
          <a:p>
            <a:pPr marL="0" indent="0">
              <a:buNone/>
            </a:pPr>
            <a:r>
              <a:rPr lang="en-US" altLang="zh-TW" sz="2400" dirty="0"/>
              <a:t>The experiment</a:t>
            </a:r>
            <a:r>
              <a:rPr lang="zh-TW" altLang="en-US" sz="2400" dirty="0"/>
              <a:t> </a:t>
            </a:r>
            <a:r>
              <a:rPr lang="en-US" altLang="zh-TW" sz="2400" dirty="0"/>
              <a:t>results should provide evidences for examining whether</a:t>
            </a:r>
          </a:p>
          <a:p>
            <a:pPr marL="457200" indent="-457200">
              <a:buFont typeface="Arial" panose="020B0604020202020204" pitchFamily="34" charset="0"/>
              <a:buAutoNum type="arabicParenBoth"/>
            </a:pPr>
            <a:r>
              <a:rPr lang="en-US" altLang="zh-TW" sz="2400" dirty="0"/>
              <a:t> </a:t>
            </a:r>
            <a:r>
              <a:rPr lang="en-US" altLang="zh-TW" sz="2400" dirty="0">
                <a:solidFill>
                  <a:srgbClr val="FF0000"/>
                </a:solidFill>
              </a:rPr>
              <a:t>the corresponding learning process</a:t>
            </a:r>
            <a:r>
              <a:rPr lang="en-US" altLang="zh-TW" sz="2400" dirty="0"/>
              <a:t> does display </a:t>
            </a:r>
            <a:r>
              <a:rPr lang="en-US" altLang="zh-TW" sz="2400" dirty="0">
                <a:solidFill>
                  <a:srgbClr val="FF0000"/>
                </a:solidFill>
              </a:rPr>
              <a:t>the proposed ideas/concepts</a:t>
            </a:r>
            <a:r>
              <a:rPr lang="zh-TW" altLang="en-US" sz="2400" dirty="0">
                <a:solidFill>
                  <a:srgbClr val="FF0000"/>
                </a:solidFill>
              </a:rPr>
              <a:t> </a:t>
            </a:r>
            <a:r>
              <a:rPr lang="en-US" altLang="zh-TW" sz="2400" dirty="0">
                <a:solidFill>
                  <a:srgbClr val="FF0000"/>
                </a:solidFill>
              </a:rPr>
              <a:t>– </a:t>
            </a:r>
            <a:r>
              <a:rPr lang="en-US" altLang="zh-TW" sz="2400" dirty="0">
                <a:solidFill>
                  <a:srgbClr val="00B0F0"/>
                </a:solidFill>
              </a:rPr>
              <a:t>the LTS module, the cramming module, and the reorganizing module</a:t>
            </a:r>
            <a:r>
              <a:rPr lang="en-US" altLang="zh-TW" sz="2400" dirty="0">
                <a:solidFill>
                  <a:srgbClr val="FF0000"/>
                </a:solidFill>
              </a:rPr>
              <a:t> can help cope with the </a:t>
            </a:r>
            <a:r>
              <a:rPr lang="en-US" altLang="zh-TW" sz="2400" dirty="0"/>
              <a:t>encountered </a:t>
            </a:r>
            <a:r>
              <a:rPr lang="en-US" altLang="zh-TW" sz="2400" u="sng" dirty="0">
                <a:solidFill>
                  <a:srgbClr val="FF0000"/>
                </a:solidFill>
              </a:rPr>
              <a:t>undesired attractors</a:t>
            </a:r>
            <a:r>
              <a:rPr lang="en-US" altLang="zh-TW" sz="2400" dirty="0">
                <a:solidFill>
                  <a:srgbClr val="FF0000"/>
                </a:solidFill>
              </a:rPr>
              <a:t> and alleviate the </a:t>
            </a:r>
            <a:r>
              <a:rPr lang="en-US" altLang="zh-TW" sz="2400" u="sng" dirty="0">
                <a:solidFill>
                  <a:srgbClr val="FF0000"/>
                </a:solidFill>
              </a:rPr>
              <a:t>overfitting</a:t>
            </a:r>
            <a:r>
              <a:rPr lang="en-US" altLang="zh-TW" sz="2400" dirty="0">
                <a:solidFill>
                  <a:srgbClr val="FF0000"/>
                </a:solidFill>
              </a:rPr>
              <a:t> tendency</a:t>
            </a:r>
            <a:r>
              <a:rPr lang="en-US" altLang="zh-TW" sz="2400" dirty="0"/>
              <a:t>.</a:t>
            </a:r>
            <a:endParaRPr lang="en-US" altLang="zh-TW" sz="2400" dirty="0">
              <a:solidFill>
                <a:srgbClr val="0070C0"/>
              </a:solidFill>
            </a:endParaRPr>
          </a:p>
          <a:p>
            <a:pPr marL="457200" indent="-457200">
              <a:buFont typeface="Arial" panose="020B0604020202020204" pitchFamily="34" charset="0"/>
              <a:buAutoNum type="arabicParenBoth"/>
            </a:pPr>
            <a:r>
              <a:rPr lang="en-US" altLang="zh-TW" sz="2400" dirty="0">
                <a:sym typeface="Wingdings" panose="05000000000000000000" pitchFamily="2" charset="2"/>
              </a:rPr>
              <a:t> the proposed learning algorithm does lead to </a:t>
            </a:r>
            <a:r>
              <a:rPr lang="en-US" altLang="zh-TW" sz="2400" dirty="0">
                <a:solidFill>
                  <a:srgbClr val="FF0000"/>
                </a:solidFill>
                <a:sym typeface="Wingdings" panose="05000000000000000000" pitchFamily="2" charset="2"/>
              </a:rPr>
              <a:t>good application performance</a:t>
            </a:r>
            <a:r>
              <a:rPr lang="zh-TW" altLang="en-US" sz="2400" dirty="0">
                <a:solidFill>
                  <a:srgbClr val="FF0000"/>
                </a:solidFill>
              </a:rPr>
              <a:t> </a:t>
            </a:r>
            <a:r>
              <a:rPr lang="en-US" altLang="zh-TW" sz="2400" dirty="0">
                <a:solidFill>
                  <a:srgbClr val="00B0F0"/>
                </a:solidFill>
              </a:rPr>
              <a:t>(in terms of effectiveness and efficiency)</a:t>
            </a:r>
            <a:r>
              <a:rPr lang="zh-TW" altLang="en-US" sz="2400" dirty="0">
                <a:solidFill>
                  <a:srgbClr val="00B0F0"/>
                </a:solidFill>
              </a:rPr>
              <a:t> </a:t>
            </a:r>
            <a:r>
              <a:rPr lang="en-US" altLang="zh-TW" sz="2400" dirty="0">
                <a:solidFill>
                  <a:srgbClr val="FF0000"/>
                </a:solidFill>
              </a:rPr>
              <a:t>– </a:t>
            </a:r>
            <a:r>
              <a:rPr lang="en-US" altLang="zh-TW" sz="2400" dirty="0"/>
              <a:t>the proposed learning algorithm can have </a:t>
            </a:r>
            <a:r>
              <a:rPr lang="en-US" altLang="zh-TW" sz="2400" dirty="0">
                <a:solidFill>
                  <a:srgbClr val="FF0000"/>
                </a:solidFill>
              </a:rPr>
              <a:t>better </a:t>
            </a:r>
            <a:r>
              <a:rPr lang="en-US" altLang="zh-TW" sz="2400" u="sng" dirty="0">
                <a:solidFill>
                  <a:srgbClr val="FF0000"/>
                </a:solidFill>
              </a:rPr>
              <a:t>accuracy</a:t>
            </a:r>
            <a:r>
              <a:rPr lang="en-US" altLang="zh-TW" sz="2400" dirty="0">
                <a:solidFill>
                  <a:srgbClr val="FF0000"/>
                </a:solidFill>
              </a:rPr>
              <a:t> </a:t>
            </a:r>
            <a:r>
              <a:rPr lang="en-US" altLang="zh-TW" sz="2400" dirty="0"/>
              <a:t>than other tools in the literature and the total amount of </a:t>
            </a:r>
            <a:r>
              <a:rPr lang="en-US" altLang="zh-TW" sz="2400" u="sng" dirty="0">
                <a:solidFill>
                  <a:srgbClr val="FF0000"/>
                </a:solidFill>
              </a:rPr>
              <a:t>training time </a:t>
            </a:r>
            <a:r>
              <a:rPr lang="en-US" altLang="zh-TW" sz="2400" dirty="0"/>
              <a:t>is </a:t>
            </a:r>
            <a:r>
              <a:rPr lang="en-US" altLang="zh-TW" sz="2400" dirty="0">
                <a:solidFill>
                  <a:srgbClr val="FF0000"/>
                </a:solidFill>
              </a:rPr>
              <a:t>acceptable. </a:t>
            </a:r>
            <a:endParaRPr lang="en-US" altLang="zh-TW" sz="2400" dirty="0">
              <a:solidFill>
                <a:srgbClr val="00B0F0"/>
              </a:solidFill>
            </a:endParaRPr>
          </a:p>
        </p:txBody>
      </p:sp>
      <p:sp>
        <p:nvSpPr>
          <p:cNvPr id="4" name="標題 1"/>
          <p:cNvSpPr>
            <a:spLocks noGrp="1"/>
          </p:cNvSpPr>
          <p:nvPr>
            <p:ph type="title"/>
          </p:nvPr>
        </p:nvSpPr>
        <p:spPr>
          <a:xfrm>
            <a:off x="457200" y="274638"/>
            <a:ext cx="8229600" cy="1143000"/>
          </a:xfrm>
        </p:spPr>
        <p:txBody>
          <a:bodyPr>
            <a:normAutofit/>
          </a:bodyPr>
          <a:lstStyle/>
          <a:p>
            <a:pPr algn="ctr"/>
            <a:r>
              <a:rPr lang="en-US" altLang="zh-TW" dirty="0"/>
              <a:t>Objectives </a:t>
            </a:r>
            <a:r>
              <a:rPr lang="en-US" altLang="zh-TW"/>
              <a:t>of the experiment</a:t>
            </a:r>
            <a:endParaRPr lang="zh-TW" altLang="en-US" dirty="0"/>
          </a:p>
        </p:txBody>
      </p:sp>
      <p:sp>
        <p:nvSpPr>
          <p:cNvPr id="5" name="投影片編號版面配置區 3">
            <a:extLst>
              <a:ext uri="{FF2B5EF4-FFF2-40B4-BE49-F238E27FC236}">
                <a16:creationId xmlns:a16="http://schemas.microsoft.com/office/drawing/2014/main" id="{24F04FAE-DAFE-4F59-B164-F59E2F98A6B6}"/>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10</a:t>
            </a:fld>
            <a:endParaRPr lang="zh-TW" altLang="en-US" sz="1400" dirty="0">
              <a:solidFill>
                <a:prstClr val="black">
                  <a:tint val="75000"/>
                </a:prstClr>
              </a:solidFill>
            </a:endParaRPr>
          </a:p>
        </p:txBody>
      </p:sp>
    </p:spTree>
    <p:extLst>
      <p:ext uri="{BB962C8B-B14F-4D97-AF65-F5344CB8AC3E}">
        <p14:creationId xmlns:p14="http://schemas.microsoft.com/office/powerpoint/2010/main" val="196009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內容版面配置區 3"/>
              <p:cNvGraphicFramePr>
                <a:graphicFrameLocks noGrp="1"/>
              </p:cNvGraphicFramePr>
              <p:nvPr>
                <p:ph idx="1"/>
                <p:extLst>
                  <p:ext uri="{D42A27DB-BD31-4B8C-83A1-F6EECF244321}">
                    <p14:modId xmlns:p14="http://schemas.microsoft.com/office/powerpoint/2010/main" val="3349813630"/>
                  </p:ext>
                </p:extLst>
              </p:nvPr>
            </p:nvGraphicFramePr>
            <p:xfrm>
              <a:off x="102925" y="1628802"/>
              <a:ext cx="8719988" cy="4968551"/>
            </p:xfrm>
            <a:graphic>
              <a:graphicData uri="http://schemas.openxmlformats.org/drawingml/2006/table">
                <a:tbl>
                  <a:tblPr firstRow="1" bandRow="1">
                    <a:tableStyleId>{5C22544A-7EE6-4342-B048-85BDC9FD1C3A}</a:tableStyleId>
                  </a:tblPr>
                  <a:tblGrid>
                    <a:gridCol w="8719988">
                      <a:extLst>
                        <a:ext uri="{9D8B030D-6E8A-4147-A177-3AD203B41FA5}">
                          <a16:colId xmlns:a16="http://schemas.microsoft.com/office/drawing/2014/main" val="20000"/>
                        </a:ext>
                      </a:extLst>
                    </a:gridCol>
                  </a:tblGrid>
                  <a:tr h="4968551">
                    <a:tc>
                      <a:txBody>
                        <a:bodyPr/>
                        <a:lstStyle/>
                        <a:p>
                          <a:pPr marL="715963" indent="-715963">
                            <a:buNone/>
                          </a:pPr>
                          <a:r>
                            <a:rPr lang="x-none" altLang="zh-TW" b="0" dirty="0">
                              <a:solidFill>
                                <a:schemeClr val="tx1"/>
                              </a:solidFill>
                            </a:rPr>
                            <a:t>Step 1: </a:t>
                          </a:r>
                          <a:r>
                            <a:rPr lang="en-US" altLang="zh-TW" b="0" dirty="0">
                              <a:solidFill>
                                <a:schemeClr val="tx1"/>
                              </a:solidFill>
                            </a:rPr>
                            <a:t>S</a:t>
                          </a:r>
                          <a:r>
                            <a:rPr lang="x-none" altLang="zh-TW" b="0" dirty="0">
                              <a:solidFill>
                                <a:schemeClr val="tx1"/>
                              </a:solidFill>
                            </a:rPr>
                            <a:t>et up an acceptable SLFN with one hidden node</a:t>
                          </a:r>
                          <a:r>
                            <a:rPr lang="en-US" altLang="zh-TW" b="0" dirty="0">
                              <a:solidFill>
                                <a:schemeClr val="tx1"/>
                              </a:solidFill>
                            </a:rPr>
                            <a:t> through the first </a:t>
                          </a:r>
                          <a:r>
                            <a:rPr lang="x-none" altLang="zh-TW" b="0" dirty="0">
                              <a:solidFill>
                                <a:schemeClr val="tx1"/>
                              </a:solidFill>
                            </a:rPr>
                            <a:t>two </a:t>
                          </a:r>
                          <a:r>
                            <a:rPr lang="en-US" altLang="zh-TW" b="0" dirty="0">
                              <a:solidFill>
                                <a:schemeClr val="tx1"/>
                              </a:solidFill>
                            </a:rPr>
                            <a:t>training</a:t>
                          </a:r>
                          <a:r>
                            <a:rPr lang="en-US" altLang="zh-TW" b="0" baseline="0" dirty="0">
                              <a:solidFill>
                                <a:schemeClr val="tx1"/>
                              </a:solidFill>
                            </a:rPr>
                            <a:t> data</a:t>
                          </a:r>
                          <a:r>
                            <a:rPr lang="x-none" altLang="zh-TW" b="0" dirty="0">
                              <a:solidFill>
                                <a:schemeClr val="tx1"/>
                              </a:solidFill>
                            </a:rPr>
                            <a:t> {(</a:t>
                          </a:r>
                          <a:r>
                            <a:rPr lang="x-none" altLang="zh-TW" b="1" dirty="0">
                              <a:solidFill>
                                <a:schemeClr val="tx1"/>
                              </a:solidFill>
                            </a:rPr>
                            <a:t>x</a:t>
                          </a:r>
                          <a:r>
                            <a:rPr lang="x-none" altLang="zh-TW" b="0" baseline="30000" dirty="0">
                              <a:solidFill>
                                <a:schemeClr val="tx1"/>
                              </a:solidFill>
                            </a:rPr>
                            <a:t>1</a:t>
                          </a:r>
                          <a:r>
                            <a:rPr lang="x-none" altLang="zh-TW" b="0" dirty="0">
                              <a:solidFill>
                                <a:schemeClr val="tx1"/>
                              </a:solidFill>
                            </a:rPr>
                            <a:t>, </a:t>
                          </a:r>
                          <a:r>
                            <a:rPr lang="x-none" altLang="zh-TW" b="0" i="1" dirty="0">
                              <a:solidFill>
                                <a:schemeClr val="tx1"/>
                              </a:solidFill>
                            </a:rPr>
                            <a:t>y</a:t>
                          </a:r>
                          <a:r>
                            <a:rPr lang="x-none" altLang="zh-TW" b="0" baseline="30000" dirty="0">
                              <a:solidFill>
                                <a:schemeClr val="tx1"/>
                              </a:solidFill>
                            </a:rPr>
                            <a:t>1</a:t>
                          </a:r>
                          <a:r>
                            <a:rPr lang="x-none" altLang="zh-TW" b="0" dirty="0">
                              <a:solidFill>
                                <a:schemeClr val="tx1"/>
                              </a:solidFill>
                            </a:rPr>
                            <a:t>), (</a:t>
                          </a:r>
                          <a:r>
                            <a:rPr lang="x-none" altLang="zh-TW" b="1" dirty="0">
                              <a:solidFill>
                                <a:schemeClr val="tx1"/>
                              </a:solidFill>
                            </a:rPr>
                            <a:t>x</a:t>
                          </a:r>
                          <a:r>
                            <a:rPr lang="x-none" altLang="zh-TW" b="0" baseline="30000" dirty="0">
                              <a:solidFill>
                                <a:schemeClr val="tx1"/>
                              </a:solidFill>
                            </a:rPr>
                            <a:t>2</a:t>
                          </a:r>
                          <a:r>
                            <a:rPr lang="x-none" altLang="zh-TW" b="0" dirty="0">
                              <a:solidFill>
                                <a:schemeClr val="tx1"/>
                              </a:solidFill>
                            </a:rPr>
                            <a:t>, </a:t>
                          </a:r>
                          <a:r>
                            <a:rPr lang="x-none" altLang="zh-TW" b="0" i="1" dirty="0">
                              <a:solidFill>
                                <a:schemeClr val="tx1"/>
                              </a:solidFill>
                            </a:rPr>
                            <a:t>y</a:t>
                          </a:r>
                          <a:r>
                            <a:rPr lang="x-none" altLang="zh-TW" b="0" baseline="30000" dirty="0">
                              <a:solidFill>
                                <a:schemeClr val="tx1"/>
                              </a:solidFill>
                            </a:rPr>
                            <a:t>2</a:t>
                          </a:r>
                          <a:r>
                            <a:rPr lang="x-none" altLang="zh-TW" b="0" dirty="0">
                              <a:solidFill>
                                <a:schemeClr val="tx1"/>
                              </a:solidFill>
                            </a:rPr>
                            <a:t>)} with </a:t>
                          </a:r>
                          <a:r>
                            <a:rPr lang="x-none" altLang="zh-TW" b="0" i="1" dirty="0">
                              <a:solidFill>
                                <a:schemeClr val="tx1"/>
                              </a:solidFill>
                            </a:rPr>
                            <a:t>y</a:t>
                          </a:r>
                          <a:r>
                            <a:rPr lang="x-none" altLang="zh-TW" b="0" baseline="30000" dirty="0">
                              <a:solidFill>
                                <a:schemeClr val="tx1"/>
                              </a:solidFill>
                            </a:rPr>
                            <a:t>1</a:t>
                          </a:r>
                          <a:r>
                            <a:rPr lang="x-none" altLang="zh-TW" b="0" dirty="0">
                              <a:solidFill>
                                <a:schemeClr val="tx1"/>
                              </a:solidFill>
                            </a:rPr>
                            <a:t>*</a:t>
                          </a:r>
                          <a:r>
                            <a:rPr lang="x-none" altLang="zh-TW" b="0" i="1" dirty="0">
                              <a:solidFill>
                                <a:schemeClr val="tx1"/>
                              </a:solidFill>
                            </a:rPr>
                            <a:t>y</a:t>
                          </a:r>
                          <a:r>
                            <a:rPr lang="x-none" altLang="zh-TW" b="0" baseline="30000" dirty="0">
                              <a:solidFill>
                                <a:schemeClr val="tx1"/>
                              </a:solidFill>
                            </a:rPr>
                            <a:t>2</a:t>
                          </a:r>
                          <a:r>
                            <a:rPr lang="x-none" altLang="zh-TW" b="0" dirty="0">
                              <a:solidFill>
                                <a:schemeClr val="tx1"/>
                              </a:solidFill>
                            </a:rPr>
                            <a:t> = -1. Set </a:t>
                          </a:r>
                          <a:r>
                            <a:rPr lang="x-none" altLang="zh-TW" b="0" i="1" dirty="0">
                              <a:solidFill>
                                <a:schemeClr val="tx1"/>
                              </a:solidFill>
                            </a:rPr>
                            <a:t>n</a:t>
                          </a:r>
                          <a:r>
                            <a:rPr lang="x-none" altLang="zh-TW" b="0" dirty="0">
                              <a:solidFill>
                                <a:schemeClr val="tx1"/>
                              </a:solidFill>
                            </a:rPr>
                            <a:t> = 3.</a:t>
                          </a:r>
                          <a:endParaRPr lang="zh-TW" altLang="zh-TW" b="0" dirty="0">
                            <a:solidFill>
                              <a:schemeClr val="tx1"/>
                            </a:solidFill>
                          </a:endParaRPr>
                        </a:p>
                        <a:p>
                          <a:pPr marL="715963" indent="-715963">
                            <a:buNone/>
                          </a:pPr>
                          <a:r>
                            <a:rPr lang="x-none" altLang="zh-TW" b="0" dirty="0">
                              <a:solidFill>
                                <a:schemeClr val="tx1"/>
                              </a:solidFill>
                            </a:rPr>
                            <a:t>Step 2: If </a:t>
                          </a:r>
                          <a:r>
                            <a:rPr lang="x-none" altLang="zh-TW" b="0" i="1" dirty="0">
                              <a:solidFill>
                                <a:schemeClr val="tx1"/>
                              </a:solidFill>
                            </a:rPr>
                            <a:t>n &gt; N</a:t>
                          </a:r>
                          <a:r>
                            <a:rPr lang="x-none" altLang="zh-TW" b="0" dirty="0">
                              <a:solidFill>
                                <a:schemeClr val="tx1"/>
                              </a:solidFill>
                            </a:rPr>
                            <a:t>, STOP.</a:t>
                          </a:r>
                          <a:endParaRPr lang="zh-TW" altLang="zh-TW" b="0" dirty="0">
                            <a:solidFill>
                              <a:schemeClr val="tx1"/>
                            </a:solidFill>
                          </a:endParaRPr>
                        </a:p>
                        <a:p>
                          <a:pPr marL="715963" indent="-715963">
                            <a:buNone/>
                          </a:pPr>
                          <a:r>
                            <a:rPr lang="x-none" altLang="zh-TW" b="0" dirty="0">
                              <a:solidFill>
                                <a:schemeClr val="tx1"/>
                              </a:solidFill>
                            </a:rPr>
                            <a:t>Step 3: Pick up the first </a:t>
                          </a:r>
                          <a:r>
                            <a:rPr lang="x-none" altLang="zh-TW" b="0" i="1" dirty="0">
                              <a:solidFill>
                                <a:schemeClr val="tx1"/>
                              </a:solidFill>
                            </a:rPr>
                            <a:t>n</a:t>
                          </a:r>
                          <a:r>
                            <a:rPr lang="x-none" altLang="zh-TW" b="0" dirty="0">
                              <a:solidFill>
                                <a:schemeClr val="tx1"/>
                              </a:solidFill>
                            </a:rPr>
                            <a:t> </a:t>
                          </a:r>
                          <a:r>
                            <a:rPr lang="en-US" altLang="zh-TW" b="0" dirty="0">
                              <a:solidFill>
                                <a:schemeClr val="tx1"/>
                              </a:solidFill>
                            </a:rPr>
                            <a:t>training data </a:t>
                          </a:r>
                          <a:r>
                            <a:rPr lang="x-none" altLang="zh-TW" b="0" dirty="0">
                              <a:solidFill>
                                <a:schemeClr val="tx1"/>
                              </a:solidFill>
                            </a:rPr>
                            <a:t>{(</a:t>
                          </a:r>
                          <a:r>
                            <a:rPr lang="x-none" altLang="zh-TW" b="1" dirty="0">
                              <a:solidFill>
                                <a:schemeClr val="tx1"/>
                              </a:solidFill>
                            </a:rPr>
                            <a:t>x</a:t>
                          </a:r>
                          <a:r>
                            <a:rPr lang="x-none" altLang="zh-TW" b="0" i="1" baseline="30000" dirty="0">
                              <a:solidFill>
                                <a:schemeClr val="tx1"/>
                              </a:solidFill>
                            </a:rPr>
                            <a:t>c</a:t>
                          </a:r>
                          <a:r>
                            <a:rPr lang="x-none" altLang="zh-TW" b="0" dirty="0">
                              <a:solidFill>
                                <a:schemeClr val="tx1"/>
                              </a:solidFill>
                            </a:rPr>
                            <a:t>, </a:t>
                          </a:r>
                          <a:r>
                            <a:rPr lang="x-none" altLang="zh-TW" b="0" i="1" dirty="0">
                              <a:solidFill>
                                <a:schemeClr val="tx1"/>
                              </a:solidFill>
                            </a:rPr>
                            <a:t>y</a:t>
                          </a:r>
                          <a:r>
                            <a:rPr lang="x-none" altLang="zh-TW" b="0" i="1" baseline="30000" dirty="0">
                              <a:solidFill>
                                <a:schemeClr val="tx1"/>
                              </a:solidFill>
                            </a:rPr>
                            <a:t>c</a:t>
                          </a:r>
                          <a:r>
                            <a:rPr lang="x-none" altLang="zh-TW" b="0" dirty="0">
                              <a:solidFill>
                                <a:schemeClr val="tx1"/>
                              </a:solidFill>
                            </a:rPr>
                            <a:t>)} which are sorted </a:t>
                          </a:r>
                          <a:r>
                            <a:rPr lang="en-US" altLang="zh-TW" b="0" dirty="0">
                              <a:solidFill>
                                <a:schemeClr val="tx1"/>
                              </a:solidFill>
                            </a:rPr>
                            <a:t>through</a:t>
                          </a:r>
                          <a:r>
                            <a:rPr lang="x-none" altLang="zh-TW" b="0" dirty="0">
                              <a:solidFill>
                                <a:schemeClr val="tx1"/>
                              </a:solidFill>
                            </a:rPr>
                            <a:t> squared residuals </a:t>
                          </a:r>
                          <a:r>
                            <a:rPr lang="en-US" altLang="zh-TW" b="0" dirty="0">
                              <a:solidFill>
                                <a:schemeClr val="tx1"/>
                              </a:solidFill>
                            </a:rPr>
                            <a:t>of </a:t>
                          </a:r>
                          <a:r>
                            <a:rPr lang="x-none" altLang="zh-TW" b="0" dirty="0">
                              <a:solidFill>
                                <a:schemeClr val="tx1"/>
                              </a:solidFill>
                            </a:rPr>
                            <a:t>all </a:t>
                          </a:r>
                          <a:r>
                            <a:rPr lang="x-none" altLang="zh-TW" b="0" i="1" dirty="0">
                              <a:solidFill>
                                <a:schemeClr val="tx1"/>
                              </a:solidFill>
                            </a:rPr>
                            <a:t>N</a:t>
                          </a:r>
                          <a:r>
                            <a:rPr lang="x-none" altLang="zh-TW" b="0" dirty="0">
                              <a:solidFill>
                                <a:schemeClr val="tx1"/>
                              </a:solidFill>
                            </a:rPr>
                            <a:t> </a:t>
                          </a:r>
                          <a:r>
                            <a:rPr lang="en-US" altLang="zh-TW" b="0" dirty="0">
                              <a:solidFill>
                                <a:schemeClr val="tx1"/>
                              </a:solidFill>
                            </a:rPr>
                            <a:t>training data</a:t>
                          </a:r>
                          <a:r>
                            <a:rPr lang="x-none" altLang="zh-TW" b="0" dirty="0">
                              <a:solidFill>
                                <a:schemeClr val="tx1"/>
                              </a:solidFill>
                            </a:rPr>
                            <a:t> in ascending order. Let I(</a:t>
                          </a:r>
                          <a:r>
                            <a:rPr lang="x-none" altLang="zh-TW" b="0" i="1" dirty="0">
                              <a:solidFill>
                                <a:schemeClr val="tx1"/>
                              </a:solidFill>
                            </a:rPr>
                            <a:t>n</a:t>
                          </a:r>
                          <a:r>
                            <a:rPr lang="x-none" altLang="zh-TW" b="0" dirty="0">
                              <a:solidFill>
                                <a:schemeClr val="tx1"/>
                              </a:solidFill>
                            </a:rPr>
                            <a:t>)</a:t>
                          </a:r>
                          <a:r>
                            <a:rPr lang="x-none" altLang="zh-TW" b="0" i="1" dirty="0">
                              <a:solidFill>
                                <a:schemeClr val="tx1"/>
                              </a:solidFill>
                            </a:rPr>
                            <a:t> </a:t>
                          </a:r>
                          <a:r>
                            <a:rPr lang="x-none" altLang="zh-TW" b="0" dirty="0">
                              <a:solidFill>
                                <a:schemeClr val="tx1"/>
                              </a:solidFill>
                            </a:rPr>
                            <a:t>be the set of indices of these picked </a:t>
                          </a:r>
                          <a:r>
                            <a:rPr lang="en-US" altLang="zh-TW" b="0" dirty="0">
                              <a:solidFill>
                                <a:schemeClr val="tx1"/>
                              </a:solidFill>
                            </a:rPr>
                            <a:t>data</a:t>
                          </a:r>
                          <a:r>
                            <a:rPr lang="x-none" altLang="zh-TW" b="0" dirty="0">
                              <a:solidFill>
                                <a:schemeClr val="tx1"/>
                              </a:solidFill>
                            </a:rPr>
                            <a:t>.</a:t>
                          </a:r>
                          <a:endParaRPr lang="zh-TW" altLang="zh-TW" b="0" dirty="0">
                            <a:solidFill>
                              <a:schemeClr val="tx1"/>
                            </a:solidFill>
                          </a:endParaRPr>
                        </a:p>
                        <a:p>
                          <a:pPr marL="715963" indent="-715963">
                            <a:buNone/>
                          </a:pPr>
                          <a:r>
                            <a:rPr lang="x-none" altLang="zh-TW" b="0" dirty="0">
                              <a:solidFill>
                                <a:schemeClr val="tx1"/>
                              </a:solidFill>
                            </a:rPr>
                            <a:t>Step 4: If </a:t>
                          </a:r>
                          <a:r>
                            <a:rPr lang="en-US" altLang="zh-TW" b="0" dirty="0">
                              <a:solidFill>
                                <a:schemeClr val="tx1"/>
                              </a:solidFill>
                            </a:rPr>
                            <a:t>the </a:t>
                          </a:r>
                          <a:r>
                            <a:rPr lang="en-US" altLang="zh-TW" b="0" dirty="0" err="1">
                              <a:solidFill>
                                <a:schemeClr val="tx1"/>
                              </a:solidFill>
                            </a:rPr>
                            <a:t>SeC</a:t>
                          </a:r>
                          <a:r>
                            <a:rPr lang="en-US" altLang="zh-TW" b="0" dirty="0">
                              <a:solidFill>
                                <a:schemeClr val="tx1"/>
                              </a:solidFill>
                            </a:rPr>
                            <a:t> </a:t>
                          </a:r>
                          <a:r>
                            <a:rPr lang="x-none" altLang="zh-TW" b="0" dirty="0">
                              <a:solidFill>
                                <a:schemeClr val="tx1"/>
                              </a:solidFill>
                            </a:rPr>
                            <a:t>regarding {</a:t>
                          </a:r>
                          <a:r>
                            <a:rPr lang="x-none" altLang="zh-TW" b="0" i="1" dirty="0">
                              <a:solidFill>
                                <a:schemeClr val="tx1"/>
                              </a:solidFill>
                            </a:rPr>
                            <a:t>f</a:t>
                          </a:r>
                          <a:r>
                            <a:rPr lang="x-none" altLang="zh-TW" b="0" dirty="0">
                              <a:solidFill>
                                <a:schemeClr val="tx1"/>
                              </a:solidFill>
                            </a:rPr>
                            <a:t>(</a:t>
                          </a:r>
                          <a:r>
                            <a:rPr lang="x-none" altLang="zh-TW" b="1" dirty="0">
                              <a:solidFill>
                                <a:schemeClr val="tx1"/>
                              </a:solidFill>
                            </a:rPr>
                            <a:t>x</a:t>
                          </a:r>
                          <a:r>
                            <a:rPr lang="x-none" altLang="zh-TW" b="0" i="1" baseline="30000" dirty="0">
                              <a:solidFill>
                                <a:schemeClr val="tx1"/>
                              </a:solidFill>
                            </a:rPr>
                            <a:t>c</a:t>
                          </a:r>
                          <a:r>
                            <a:rPr lang="x-none" altLang="zh-TW" b="0" dirty="0">
                              <a:solidFill>
                                <a:schemeClr val="tx1"/>
                              </a:solidFill>
                            </a:rPr>
                            <a:t>, </a:t>
                          </a:r>
                          <a:r>
                            <a:rPr lang="x-none" altLang="zh-TW" b="1" dirty="0">
                              <a:solidFill>
                                <a:schemeClr val="tx1"/>
                              </a:solidFill>
                            </a:rPr>
                            <a:t>w</a:t>
                          </a:r>
                          <a:r>
                            <a:rPr lang="x-none" altLang="zh-TW" b="0" dirty="0">
                              <a:solidFill>
                                <a:schemeClr val="tx1"/>
                              </a:solidFill>
                            </a:rPr>
                            <a:t>), </a:t>
                          </a:r>
                          <a:r>
                            <a:rPr lang="x-none" altLang="zh-TW" b="0" dirty="0">
                              <a:solidFill>
                                <a:schemeClr val="tx1"/>
                              </a:solidFill>
                              <a:sym typeface="Symbol"/>
                            </a:rPr>
                            <a:t></a:t>
                          </a:r>
                          <a:r>
                            <a:rPr lang="x-none" altLang="zh-TW" b="0" dirty="0">
                              <a:solidFill>
                                <a:schemeClr val="tx1"/>
                              </a:solidFill>
                            </a:rPr>
                            <a:t> </a:t>
                          </a:r>
                          <a:r>
                            <a:rPr lang="x-none" altLang="zh-TW" b="0" i="1" dirty="0">
                              <a:solidFill>
                                <a:schemeClr val="tx1"/>
                              </a:solidFill>
                            </a:rPr>
                            <a:t>c</a:t>
                          </a:r>
                          <a:r>
                            <a:rPr lang="x-none" altLang="zh-TW" b="0" dirty="0">
                              <a:solidFill>
                                <a:schemeClr val="tx1"/>
                              </a:solidFill>
                            </a:rPr>
                            <a:t> </a:t>
                          </a:r>
                          <a:r>
                            <a:rPr lang="x-none" altLang="zh-TW" b="0" dirty="0">
                              <a:solidFill>
                                <a:schemeClr val="tx1"/>
                              </a:solidFill>
                              <a:sym typeface="Symbol" panose="05050102010706020507" pitchFamily="18" charset="2"/>
                            </a:rPr>
                            <a:t></a:t>
                          </a:r>
                          <a:r>
                            <a:rPr lang="x-none" altLang="zh-TW" b="0" dirty="0">
                              <a:solidFill>
                                <a:schemeClr val="tx1"/>
                              </a:solidFill>
                            </a:rPr>
                            <a:t> I(</a:t>
                          </a:r>
                          <a:r>
                            <a:rPr lang="x-none" altLang="zh-TW" b="0" i="1" dirty="0">
                              <a:solidFill>
                                <a:schemeClr val="tx1"/>
                              </a:solidFill>
                            </a:rPr>
                            <a:t>n</a:t>
                          </a:r>
                          <a:r>
                            <a:rPr lang="x-none" altLang="zh-TW" b="0" dirty="0">
                              <a:solidFill>
                                <a:schemeClr val="tx1"/>
                              </a:solidFill>
                            </a:rPr>
                            <a:t>)} is </a:t>
                          </a:r>
                          <a:r>
                            <a:rPr lang="en-US" altLang="zh-TW" b="0" dirty="0">
                              <a:solidFill>
                                <a:schemeClr val="tx1"/>
                              </a:solidFill>
                            </a:rPr>
                            <a:t>true</a:t>
                          </a:r>
                          <a:r>
                            <a:rPr lang="x-none" altLang="zh-TW" b="0" dirty="0">
                              <a:solidFill>
                                <a:schemeClr val="tx1"/>
                              </a:solidFill>
                            </a:rPr>
                            <a:t>, go to Step 7; otherwise, there is one and only one </a:t>
                          </a:r>
                          <a:r>
                            <a:rPr lang="x-none" altLang="zh-TW" b="0" i="1" dirty="0">
                              <a:solidFill>
                                <a:schemeClr val="tx1"/>
                              </a:solidFill>
                              <a:sym typeface="Symbol" panose="05050102010706020507" pitchFamily="18" charset="2"/>
                            </a:rPr>
                            <a:t></a:t>
                          </a:r>
                          <a:r>
                            <a:rPr lang="x-none" altLang="zh-TW" b="0" dirty="0">
                              <a:solidFill>
                                <a:schemeClr val="tx1"/>
                              </a:solidFill>
                            </a:rPr>
                            <a:t> </a:t>
                          </a:r>
                          <a:r>
                            <a:rPr lang="x-none" altLang="zh-TW" b="0" dirty="0">
                              <a:solidFill>
                                <a:schemeClr val="tx1"/>
                              </a:solidFill>
                              <a:sym typeface="Symbol" panose="05050102010706020507" pitchFamily="18" charset="2"/>
                            </a:rPr>
                            <a:t></a:t>
                          </a:r>
                          <a:r>
                            <a:rPr lang="x-none" altLang="zh-TW" b="0" dirty="0">
                              <a:solidFill>
                                <a:schemeClr val="tx1"/>
                              </a:solidFill>
                            </a:rPr>
                            <a:t> I(</a:t>
                          </a:r>
                          <a:r>
                            <a:rPr lang="x-none" altLang="zh-TW" b="0" i="1" dirty="0">
                              <a:solidFill>
                                <a:schemeClr val="tx1"/>
                              </a:solidFill>
                            </a:rPr>
                            <a:t>n</a:t>
                          </a:r>
                          <a:r>
                            <a:rPr lang="x-none" altLang="zh-TW" b="0" dirty="0">
                              <a:solidFill>
                                <a:schemeClr val="tx1"/>
                              </a:solidFill>
                            </a:rPr>
                            <a:t>) that </a:t>
                          </a:r>
                          <a:r>
                            <a:rPr lang="en-US" altLang="zh-TW" b="0" dirty="0">
                              <a:solidFill>
                                <a:schemeClr val="tx1"/>
                              </a:solidFill>
                            </a:rPr>
                            <a:t>causes the contradiction and </a:t>
                          </a:r>
                          <a:r>
                            <a:rPr lang="x-none" altLang="zh-TW" b="0" i="1" dirty="0">
                              <a:solidFill>
                                <a:schemeClr val="tx1"/>
                              </a:solidFill>
                              <a:sym typeface="Symbol" panose="05050102010706020507" pitchFamily="18" charset="2"/>
                            </a:rPr>
                            <a:t></a:t>
                          </a:r>
                          <a:r>
                            <a:rPr lang="x-none" altLang="zh-TW" b="0" dirty="0">
                              <a:solidFill>
                                <a:schemeClr val="tx1"/>
                              </a:solidFill>
                            </a:rPr>
                            <a:t> </a:t>
                          </a:r>
                          <a:r>
                            <a:rPr lang="en-US" altLang="zh-TW" b="0" dirty="0">
                              <a:solidFill>
                                <a:schemeClr val="tx1"/>
                              </a:solidFill>
                              <a:sym typeface="Symbol" panose="05050102010706020507" pitchFamily="18" charset="2"/>
                            </a:rPr>
                            <a:t>=</a:t>
                          </a:r>
                          <a:r>
                            <a:rPr lang="x-none" altLang="zh-TW" b="0" dirty="0">
                              <a:solidFill>
                                <a:schemeClr val="tx1"/>
                              </a:solidFill>
                            </a:rPr>
                            <a:t> </a:t>
                          </a:r>
                          <a:r>
                            <a:rPr lang="en-US" altLang="zh-TW" b="0" dirty="0">
                              <a:solidFill>
                                <a:schemeClr val="tx1"/>
                              </a:solidFill>
                            </a:rPr>
                            <a:t>[</a:t>
                          </a:r>
                          <a:r>
                            <a:rPr lang="x-none" altLang="zh-TW" b="0" i="1" dirty="0">
                              <a:solidFill>
                                <a:schemeClr val="tx1"/>
                              </a:solidFill>
                            </a:rPr>
                            <a:t>n</a:t>
                          </a:r>
                          <a:r>
                            <a:rPr lang="en-US" altLang="zh-TW" b="0" dirty="0">
                              <a:solidFill>
                                <a:schemeClr val="tx1"/>
                              </a:solidFill>
                            </a:rPr>
                            <a:t>]</a:t>
                          </a:r>
                          <a:r>
                            <a:rPr lang="x-none" altLang="zh-TW" b="0" dirty="0">
                              <a:solidFill>
                                <a:schemeClr val="tx1"/>
                              </a:solidFill>
                            </a:rPr>
                            <a:t>.</a:t>
                          </a:r>
                          <a:endParaRPr lang="zh-TW" altLang="zh-TW" b="0" dirty="0">
                            <a:solidFill>
                              <a:schemeClr val="tx1"/>
                            </a:solidFill>
                          </a:endParaRPr>
                        </a:p>
                        <a:p>
                          <a:pPr marL="804843" indent="-804843">
                            <a:buNone/>
                          </a:pPr>
                          <a:r>
                            <a:rPr lang="x-none" altLang="zh-TW" b="0" dirty="0">
                              <a:solidFill>
                                <a:schemeClr val="tx1"/>
                              </a:solidFill>
                            </a:rPr>
                            <a:t>Step 5: Save w.</a:t>
                          </a:r>
                          <a:endParaRPr lang="zh-TW" altLang="zh-TW" b="0" dirty="0">
                            <a:solidFill>
                              <a:schemeClr val="tx1"/>
                            </a:solidFill>
                          </a:endParaRPr>
                        </a:p>
                        <a:p>
                          <a:pPr marL="672687" indent="-672687">
                            <a:buNone/>
                          </a:pPr>
                          <a:r>
                            <a:rPr lang="en-US" altLang="zh-TW" b="0" dirty="0">
                              <a:solidFill>
                                <a:schemeClr val="tx1"/>
                              </a:solidFill>
                            </a:rPr>
                            <a:t>Step 6: Apply the </a:t>
                          </a:r>
                          <a:r>
                            <a:rPr lang="en-US" altLang="zh-TW" b="0" dirty="0">
                              <a:solidFill>
                                <a:srgbClr val="FF0000"/>
                              </a:solidFill>
                            </a:rPr>
                            <a:t>matching</a:t>
                          </a:r>
                          <a:r>
                            <a:rPr lang="en-US" altLang="zh-TW" b="0" dirty="0">
                              <a:solidFill>
                                <a:schemeClr val="tx1"/>
                              </a:solidFill>
                            </a:rPr>
                            <a:t> module to </a:t>
                          </a:r>
                          <a14:m>
                            <m:oMath xmlns:m="http://schemas.openxmlformats.org/officeDocument/2006/math">
                              <m:func>
                                <m:funcPr>
                                  <m:ctrlPr>
                                    <a:rPr lang="zh-TW" altLang="zh-TW" b="0" i="1">
                                      <a:solidFill>
                                        <a:schemeClr val="tx1"/>
                                      </a:solidFill>
                                      <a:latin typeface="Cambria Math" panose="02040503050406030204" pitchFamily="18" charset="0"/>
                                    </a:rPr>
                                  </m:ctrlPr>
                                </m:funcPr>
                                <m:fName>
                                  <m:limLow>
                                    <m:limLowPr>
                                      <m:ctrlPr>
                                        <a:rPr lang="zh-TW" altLang="zh-TW" b="0" i="1">
                                          <a:solidFill>
                                            <a:schemeClr val="tx1"/>
                                          </a:solidFill>
                                          <a:latin typeface="Cambria Math" panose="02040503050406030204" pitchFamily="18" charset="0"/>
                                        </a:rPr>
                                      </m:ctrlPr>
                                    </m:limLowPr>
                                    <m:e>
                                      <m:r>
                                        <m:rPr>
                                          <m:nor/>
                                        </m:rPr>
                                        <a:rPr lang="en-US" altLang="zh-TW" b="0">
                                          <a:solidFill>
                                            <a:schemeClr val="tx1"/>
                                          </a:solidFill>
                                        </a:rPr>
                                        <m:t>min</m:t>
                                      </m:r>
                                    </m:e>
                                    <m:lim>
                                      <m:r>
                                        <m:rPr>
                                          <m:nor/>
                                        </m:rPr>
                                        <a:rPr lang="en-US" altLang="zh-TW" b="1">
                                          <a:solidFill>
                                            <a:schemeClr val="tx1"/>
                                          </a:solidFill>
                                        </a:rPr>
                                        <m:t>w</m:t>
                                      </m:r>
                                    </m:lim>
                                  </m:limLow>
                                </m:fName>
                                <m:e>
                                  <m:sSub>
                                    <m:sSubPr>
                                      <m:ctrlPr>
                                        <a:rPr lang="zh-TW" altLang="zh-TW" b="0" i="1">
                                          <a:solidFill>
                                            <a:schemeClr val="tx1"/>
                                          </a:solidFill>
                                          <a:latin typeface="Cambria Math" panose="02040503050406030204" pitchFamily="18" charset="0"/>
                                        </a:rPr>
                                      </m:ctrlPr>
                                    </m:sSubPr>
                                    <m:e>
                                      <m:r>
                                        <m:rPr>
                                          <m:nor/>
                                        </m:rPr>
                                        <a:rPr lang="en-US" altLang="zh-TW" b="0" i="1">
                                          <a:solidFill>
                                            <a:schemeClr val="tx1"/>
                                          </a:solidFill>
                                        </a:rPr>
                                        <m:t>E</m:t>
                                      </m:r>
                                    </m:e>
                                    <m:sub>
                                      <m:r>
                                        <m:rPr>
                                          <m:nor/>
                                        </m:rPr>
                                        <a:rPr lang="en-US" altLang="zh-TW" b="0" i="1">
                                          <a:solidFill>
                                            <a:schemeClr val="tx1"/>
                                          </a:solidFill>
                                        </a:rPr>
                                        <m:t>n</m:t>
                                      </m:r>
                                    </m:sub>
                                  </m:sSub>
                                  <m:r>
                                    <m:rPr>
                                      <m:nor/>
                                    </m:rPr>
                                    <a:rPr lang="en-US" altLang="zh-TW" b="0">
                                      <a:solidFill>
                                        <a:schemeClr val="tx1"/>
                                      </a:solidFill>
                                    </a:rPr>
                                    <m:t>(</m:t>
                                  </m:r>
                                  <m:r>
                                    <m:rPr>
                                      <m:nor/>
                                    </m:rPr>
                                    <a:rPr lang="en-US" altLang="zh-TW" b="1" smtClean="0">
                                      <a:solidFill>
                                        <a:schemeClr val="tx1"/>
                                      </a:solidFill>
                                    </a:rPr>
                                    <m:t>w</m:t>
                                  </m:r>
                                  <m:r>
                                    <m:rPr>
                                      <m:nor/>
                                    </m:rPr>
                                    <a:rPr lang="en-US" altLang="zh-TW" b="0">
                                      <a:solidFill>
                                        <a:schemeClr val="tx1"/>
                                      </a:solidFill>
                                    </a:rPr>
                                    <m:t>)</m:t>
                                  </m:r>
                                </m:e>
                              </m:func>
                            </m:oMath>
                          </a14:m>
                          <a:r>
                            <a:rPr lang="en-US" altLang="zh-TW" b="0" dirty="0">
                              <a:solidFill>
                                <a:schemeClr val="tx1"/>
                              </a:solidFill>
                            </a:rPr>
                            <a:t> to adjust </a:t>
                          </a:r>
                          <a:r>
                            <a:rPr lang="en-US" altLang="zh-TW" b="1" dirty="0">
                              <a:solidFill>
                                <a:schemeClr val="tx1"/>
                              </a:solidFill>
                            </a:rPr>
                            <a:t>w</a:t>
                          </a:r>
                          <a:r>
                            <a:rPr lang="en-US" altLang="zh-TW" b="0" dirty="0">
                              <a:solidFill>
                                <a:schemeClr val="tx1"/>
                              </a:solidFill>
                            </a:rPr>
                            <a:t> to obtain an SLFN</a:t>
                          </a:r>
                        </a:p>
                        <a:p>
                          <a:pPr marL="896915" indent="-355591">
                            <a:buNone/>
                          </a:pPr>
                          <a:r>
                            <a:rPr lang="en-US" altLang="zh-TW" b="0" dirty="0">
                              <a:solidFill>
                                <a:schemeClr val="tx1"/>
                              </a:solidFill>
                            </a:rPr>
                            <a:t>(1) If the </a:t>
                          </a:r>
                          <a:r>
                            <a:rPr lang="en-US" altLang="zh-TW" b="0" dirty="0" err="1">
                              <a:solidFill>
                                <a:schemeClr val="tx1"/>
                              </a:solidFill>
                            </a:rPr>
                            <a:t>SeC</a:t>
                          </a:r>
                          <a:r>
                            <a:rPr lang="en-US" altLang="zh-TW" b="0" dirty="0">
                              <a:solidFill>
                                <a:schemeClr val="tx1"/>
                              </a:solidFill>
                            </a:rPr>
                            <a:t> regarding {</a:t>
                          </a:r>
                          <a:r>
                            <a:rPr lang="en-US" altLang="zh-TW" b="0" i="1" dirty="0">
                              <a:solidFill>
                                <a:schemeClr val="tx1"/>
                              </a:solidFill>
                            </a:rPr>
                            <a:t>f</a:t>
                          </a:r>
                          <a:r>
                            <a:rPr lang="en-US" altLang="zh-TW" b="0" dirty="0">
                              <a:solidFill>
                                <a:schemeClr val="tx1"/>
                              </a:solidFill>
                            </a:rPr>
                            <a:t>(x</a:t>
                          </a:r>
                          <a:r>
                            <a:rPr lang="en-US" altLang="zh-TW" b="0" i="1" baseline="30000" dirty="0">
                              <a:solidFill>
                                <a:schemeClr val="tx1"/>
                              </a:solidFill>
                            </a:rPr>
                            <a:t>c</a:t>
                          </a:r>
                          <a:r>
                            <a:rPr lang="en-US" altLang="zh-TW" b="0" dirty="0">
                              <a:solidFill>
                                <a:schemeClr val="tx1"/>
                              </a:solidFill>
                            </a:rPr>
                            <a:t>, w), </a:t>
                          </a:r>
                          <a:r>
                            <a:rPr lang="en-US" altLang="zh-TW" b="0" dirty="0">
                              <a:solidFill>
                                <a:schemeClr val="tx1"/>
                              </a:solidFill>
                              <a:sym typeface="Symbol"/>
                            </a:rPr>
                            <a:t></a:t>
                          </a:r>
                          <a:r>
                            <a:rPr lang="en-US" altLang="zh-TW" b="0" dirty="0">
                              <a:solidFill>
                                <a:schemeClr val="tx1"/>
                              </a:solidFill>
                            </a:rPr>
                            <a:t> </a:t>
                          </a:r>
                          <a:r>
                            <a:rPr lang="en-US" altLang="zh-TW" b="0" i="1" dirty="0">
                              <a:solidFill>
                                <a:schemeClr val="tx1"/>
                              </a:solidFill>
                            </a:rPr>
                            <a:t>c</a:t>
                          </a:r>
                          <a:r>
                            <a:rPr lang="en-US" altLang="zh-TW" b="0" dirty="0">
                              <a:solidFill>
                                <a:schemeClr val="tx1"/>
                              </a:solidFill>
                            </a:rPr>
                            <a:t> </a:t>
                          </a:r>
                          <a:r>
                            <a:rPr lang="en-US" altLang="zh-TW" b="0" dirty="0">
                              <a:solidFill>
                                <a:schemeClr val="tx1"/>
                              </a:solidFill>
                              <a:sym typeface="Symbol" panose="05050102010706020507" pitchFamily="18" charset="2"/>
                            </a:rPr>
                            <a:t></a:t>
                          </a:r>
                          <a:r>
                            <a:rPr lang="en-US" altLang="zh-TW" b="0" dirty="0">
                              <a:solidFill>
                                <a:schemeClr val="tx1"/>
                              </a:solidFill>
                            </a:rPr>
                            <a:t> I(</a:t>
                          </a:r>
                          <a:r>
                            <a:rPr lang="en-US" altLang="zh-TW" b="0" i="1" dirty="0">
                              <a:solidFill>
                                <a:schemeClr val="tx1"/>
                              </a:solidFill>
                            </a:rPr>
                            <a:t>n</a:t>
                          </a:r>
                          <a:r>
                            <a:rPr lang="en-US" altLang="zh-TW" b="0" dirty="0">
                              <a:solidFill>
                                <a:schemeClr val="tx1"/>
                              </a:solidFill>
                            </a:rPr>
                            <a:t>)} is true, go to Step 7.</a:t>
                          </a:r>
                          <a:endParaRPr lang="zh-TW" altLang="zh-TW" b="0" dirty="0">
                            <a:solidFill>
                              <a:schemeClr val="tx1"/>
                            </a:solidFill>
                          </a:endParaRPr>
                        </a:p>
                        <a:p>
                          <a:pPr marL="896915" indent="-355591">
                            <a:buNone/>
                          </a:pPr>
                          <a:r>
                            <a:rPr lang="en-US" altLang="zh-TW" b="0" dirty="0">
                              <a:solidFill>
                                <a:schemeClr val="tx1"/>
                              </a:solidFill>
                            </a:rPr>
                            <a:t>(2) If the </a:t>
                          </a:r>
                          <a:r>
                            <a:rPr lang="en-US" altLang="zh-TW" b="0" dirty="0" err="1">
                              <a:solidFill>
                                <a:schemeClr val="tx1"/>
                              </a:solidFill>
                            </a:rPr>
                            <a:t>SeC</a:t>
                          </a:r>
                          <a:r>
                            <a:rPr lang="en-US" altLang="zh-TW" b="0" dirty="0">
                              <a:solidFill>
                                <a:schemeClr val="tx1"/>
                              </a:solidFill>
                            </a:rPr>
                            <a:t> regarding {</a:t>
                          </a:r>
                          <a:r>
                            <a:rPr lang="en-US" altLang="zh-TW" b="0" i="1" dirty="0">
                              <a:solidFill>
                                <a:schemeClr val="tx1"/>
                              </a:solidFill>
                            </a:rPr>
                            <a:t>f</a:t>
                          </a:r>
                          <a:r>
                            <a:rPr lang="en-US" altLang="zh-TW" b="0" dirty="0">
                              <a:solidFill>
                                <a:schemeClr val="tx1"/>
                              </a:solidFill>
                            </a:rPr>
                            <a:t>(x</a:t>
                          </a:r>
                          <a:r>
                            <a:rPr lang="en-US" altLang="zh-TW" b="0" i="1" baseline="30000" dirty="0">
                              <a:solidFill>
                                <a:schemeClr val="tx1"/>
                              </a:solidFill>
                            </a:rPr>
                            <a:t>c</a:t>
                          </a:r>
                          <a:r>
                            <a:rPr lang="en-US" altLang="zh-TW" b="0" dirty="0">
                              <a:solidFill>
                                <a:schemeClr val="tx1"/>
                              </a:solidFill>
                            </a:rPr>
                            <a:t>, w), </a:t>
                          </a:r>
                          <a:r>
                            <a:rPr lang="en-US" altLang="zh-TW" b="0" dirty="0">
                              <a:solidFill>
                                <a:schemeClr val="tx1"/>
                              </a:solidFill>
                              <a:sym typeface="Symbol"/>
                            </a:rPr>
                            <a:t></a:t>
                          </a:r>
                          <a:r>
                            <a:rPr lang="en-US" altLang="zh-TW" b="0" dirty="0">
                              <a:solidFill>
                                <a:schemeClr val="tx1"/>
                              </a:solidFill>
                            </a:rPr>
                            <a:t> </a:t>
                          </a:r>
                          <a:r>
                            <a:rPr lang="en-US" altLang="zh-TW" b="0" i="1" dirty="0">
                              <a:solidFill>
                                <a:schemeClr val="tx1"/>
                              </a:solidFill>
                            </a:rPr>
                            <a:t>c</a:t>
                          </a:r>
                          <a:r>
                            <a:rPr lang="en-US" altLang="zh-TW" b="0" dirty="0">
                              <a:solidFill>
                                <a:schemeClr val="tx1"/>
                              </a:solidFill>
                            </a:rPr>
                            <a:t> </a:t>
                          </a:r>
                          <a:r>
                            <a:rPr lang="en-US" altLang="zh-TW" b="0" dirty="0">
                              <a:solidFill>
                                <a:schemeClr val="tx1"/>
                              </a:solidFill>
                              <a:sym typeface="Symbol" panose="05050102010706020507" pitchFamily="18" charset="2"/>
                            </a:rPr>
                            <a:t></a:t>
                          </a:r>
                          <a:r>
                            <a:rPr lang="en-US" altLang="zh-TW" b="0" dirty="0">
                              <a:solidFill>
                                <a:schemeClr val="tx1"/>
                              </a:solidFill>
                            </a:rPr>
                            <a:t> I(</a:t>
                          </a:r>
                          <a:r>
                            <a:rPr lang="en-US" altLang="zh-TW" b="0" i="1" dirty="0">
                              <a:solidFill>
                                <a:schemeClr val="tx1"/>
                              </a:solidFill>
                            </a:rPr>
                            <a:t>n</a:t>
                          </a:r>
                          <a:r>
                            <a:rPr lang="en-US" altLang="zh-TW" b="0" dirty="0">
                              <a:solidFill>
                                <a:schemeClr val="tx1"/>
                              </a:solidFill>
                            </a:rPr>
                            <a:t>)} is false, restore </a:t>
                          </a:r>
                          <a:r>
                            <a:rPr lang="en-US" altLang="zh-TW" b="1" dirty="0">
                              <a:solidFill>
                                <a:schemeClr val="tx1"/>
                              </a:solidFill>
                            </a:rPr>
                            <a:t>w</a:t>
                          </a:r>
                          <a:r>
                            <a:rPr lang="en-US" altLang="zh-TW" b="0" dirty="0">
                              <a:solidFill>
                                <a:schemeClr val="tx1"/>
                              </a:solidFill>
                            </a:rPr>
                            <a:t> and then apply the </a:t>
                          </a:r>
                          <a:r>
                            <a:rPr lang="en-US" altLang="zh-TW" b="0" dirty="0">
                              <a:solidFill>
                                <a:srgbClr val="FF0000"/>
                              </a:solidFill>
                            </a:rPr>
                            <a:t>cramming</a:t>
                          </a:r>
                          <a:r>
                            <a:rPr lang="en-US" altLang="zh-TW" b="0" dirty="0">
                              <a:solidFill>
                                <a:schemeClr val="tx1"/>
                              </a:solidFill>
                            </a:rPr>
                            <a:t> module to add one extra hidden node to the existing SLFN to obtain a</a:t>
                          </a:r>
                          <a:r>
                            <a:rPr lang="en-US" altLang="zh-TW" b="0" baseline="0" dirty="0">
                              <a:solidFill>
                                <a:schemeClr val="tx1"/>
                              </a:solidFill>
                            </a:rPr>
                            <a:t> new</a:t>
                          </a:r>
                          <a:r>
                            <a:rPr lang="en-US" altLang="zh-TW" b="0" dirty="0">
                              <a:solidFill>
                                <a:schemeClr val="tx1"/>
                              </a:solidFill>
                            </a:rPr>
                            <a:t> acceptable SLFN.</a:t>
                          </a:r>
                        </a:p>
                        <a:p>
                          <a:pPr marL="719120" indent="-719120">
                            <a:buNone/>
                          </a:pPr>
                          <a:r>
                            <a:rPr lang="en-US" altLang="zh-TW" b="0" dirty="0">
                              <a:solidFill>
                                <a:schemeClr val="tx1"/>
                              </a:solidFill>
                            </a:rPr>
                            <a:t>Step 7: Apply the </a:t>
                          </a:r>
                          <a:r>
                            <a:rPr lang="en-US" altLang="zh-TW" b="0" dirty="0">
                              <a:solidFill>
                                <a:srgbClr val="FF0000"/>
                              </a:solidFill>
                            </a:rPr>
                            <a:t>reorganizing</a:t>
                          </a:r>
                          <a:r>
                            <a:rPr lang="en-US" altLang="zh-TW" b="0" dirty="0">
                              <a:solidFill>
                                <a:schemeClr val="tx1"/>
                              </a:solidFill>
                            </a:rPr>
                            <a:t> module to identify and then remove the potentially irrelevant hidden node, </a:t>
                          </a:r>
                          <a:r>
                            <a:rPr lang="en-US" altLang="zh-TW" b="0" i="1" dirty="0">
                              <a:solidFill>
                                <a:schemeClr val="tx1"/>
                              </a:solidFill>
                            </a:rPr>
                            <a:t>n</a:t>
                          </a:r>
                          <a:r>
                            <a:rPr lang="en-US" altLang="zh-TW" b="0" dirty="0">
                              <a:solidFill>
                                <a:schemeClr val="tx1"/>
                              </a:solidFill>
                            </a:rPr>
                            <a:t>+1</a:t>
                          </a:r>
                          <a14:m>
                            <m:oMath xmlns:m="http://schemas.openxmlformats.org/officeDocument/2006/math">
                              <m:r>
                                <a:rPr lang="en-US" altLang="zh-TW" b="0">
                                  <a:solidFill>
                                    <a:schemeClr val="tx1"/>
                                  </a:solidFill>
                                  <a:latin typeface="Cambria Math" panose="02040503050406030204" pitchFamily="18" charset="0"/>
                                </a:rPr>
                                <m:t>→ </m:t>
                              </m:r>
                            </m:oMath>
                          </a14:m>
                          <a:r>
                            <a:rPr lang="en-US" altLang="zh-TW" b="0" i="1" dirty="0">
                              <a:solidFill>
                                <a:schemeClr val="tx1"/>
                              </a:solidFill>
                            </a:rPr>
                            <a:t>n</a:t>
                          </a:r>
                          <a:r>
                            <a:rPr lang="en-US" altLang="zh-TW" b="0" dirty="0">
                              <a:solidFill>
                                <a:schemeClr val="tx1"/>
                              </a:solidFill>
                            </a:rPr>
                            <a:t>; go to Step 2.</a:t>
                          </a:r>
                          <a:endParaRPr lang="zh-TW" altLang="zh-TW" b="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mc:Choice>
        <mc:Fallback xmlns="">
          <p:graphicFrame>
            <p:nvGraphicFramePr>
              <p:cNvPr id="4" name="內容版面配置區 3"/>
              <p:cNvGraphicFramePr>
                <a:graphicFrameLocks noGrp="1"/>
              </p:cNvGraphicFramePr>
              <p:nvPr>
                <p:ph idx="1"/>
                <p:extLst>
                  <p:ext uri="{D42A27DB-BD31-4B8C-83A1-F6EECF244321}">
                    <p14:modId xmlns:p14="http://schemas.microsoft.com/office/powerpoint/2010/main" val="3349813630"/>
                  </p:ext>
                </p:extLst>
              </p:nvPr>
            </p:nvGraphicFramePr>
            <p:xfrm>
              <a:off x="102924" y="1628800"/>
              <a:ext cx="8719988" cy="4968551"/>
            </p:xfrm>
            <a:graphic>
              <a:graphicData uri="http://schemas.openxmlformats.org/drawingml/2006/table">
                <a:tbl>
                  <a:tblPr firstRow="1" bandRow="1">
                    <a:tableStyleId>{5C22544A-7EE6-4342-B048-85BDC9FD1C3A}</a:tableStyleId>
                  </a:tblPr>
                  <a:tblGrid>
                    <a:gridCol w="8719988">
                      <a:extLst>
                        <a:ext uri="{9D8B030D-6E8A-4147-A177-3AD203B41FA5}">
                          <a16:colId xmlns:a16="http://schemas.microsoft.com/office/drawing/2014/main" xmlns:a14="http://schemas.microsoft.com/office/drawing/2010/main" xmlns="" val="20000"/>
                        </a:ext>
                      </a:extLst>
                    </a:gridCol>
                  </a:tblGrid>
                  <a:tr h="4968551">
                    <a:tc>
                      <a:txBody>
                        <a:bodyPr/>
                        <a:lstStyle/>
                        <a:p>
                          <a:endParaRPr lang="zh-TW"/>
                        </a:p>
                      </a:txBody>
                      <a:tcPr>
                        <a:blipFill rotWithShape="1">
                          <a:blip r:embed="rId2"/>
                          <a:stretch>
                            <a:fillRect l="-70" t="-613" r="-70" b="-123"/>
                          </a:stretch>
                        </a:blipFill>
                      </a:tcPr>
                    </a:tc>
                    <a:extLst>
                      <a:ext uri="{0D108BD9-81ED-4DB2-BD59-A6C34878D82A}">
                        <a16:rowId xmlns:a16="http://schemas.microsoft.com/office/drawing/2014/main" xmlns:a14="http://schemas.microsoft.com/office/drawing/2010/main" xmlns="" val="10000"/>
                      </a:ext>
                    </a:extLst>
                  </a:tr>
                </a:tbl>
              </a:graphicData>
            </a:graphic>
          </p:graphicFrame>
        </mc:Fallback>
      </mc:AlternateContent>
      <p:sp>
        <p:nvSpPr>
          <p:cNvPr id="13" name="矩形 12">
            <a:extLst>
              <a:ext uri="{FF2B5EF4-FFF2-40B4-BE49-F238E27FC236}">
                <a16:creationId xmlns:a16="http://schemas.microsoft.com/office/drawing/2014/main" id="{D40D7C3D-1D85-4E2F-AB94-ADC3B5A6C106}"/>
              </a:ext>
            </a:extLst>
          </p:cNvPr>
          <p:cNvSpPr/>
          <p:nvPr/>
        </p:nvSpPr>
        <p:spPr>
          <a:xfrm>
            <a:off x="46736" y="1556792"/>
            <a:ext cx="8917752" cy="4680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spcBef>
                <a:spcPct val="0"/>
              </a:spcBef>
              <a:spcAft>
                <a:spcPct val="0"/>
              </a:spcAft>
              <a:defRPr/>
            </a:pPr>
            <a:endParaRPr lang="zh-TW" altLang="en-US">
              <a:solidFill>
                <a:srgbClr val="FFFFFF"/>
              </a:solidFill>
            </a:endParaRPr>
          </a:p>
        </p:txBody>
      </p:sp>
      <p:sp>
        <p:nvSpPr>
          <p:cNvPr id="18" name="標題 1">
            <a:extLst>
              <a:ext uri="{FF2B5EF4-FFF2-40B4-BE49-F238E27FC236}">
                <a16:creationId xmlns:a16="http://schemas.microsoft.com/office/drawing/2014/main" id="{726F8C0C-A7BD-49DA-AEBA-A5625F1A9299}"/>
              </a:ext>
            </a:extLst>
          </p:cNvPr>
          <p:cNvSpPr txBox="1">
            <a:spLocks/>
          </p:cNvSpPr>
          <p:nvPr/>
        </p:nvSpPr>
        <p:spPr>
          <a:xfrm>
            <a:off x="752172" y="34940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learning algorithm</a:t>
            </a:r>
          </a:p>
          <a:p>
            <a:pPr algn="ctr" fontAlgn="auto">
              <a:spcAft>
                <a:spcPts val="0"/>
              </a:spcAft>
            </a:pPr>
            <a:r>
              <a:rPr lang="en-US" altLang="zh-TW" sz="2400" b="1" dirty="0"/>
              <a:t>(in Pseudocode)</a:t>
            </a:r>
            <a:endParaRPr lang="zh-TW" altLang="en-US" sz="2400" dirty="0"/>
          </a:p>
        </p:txBody>
      </p:sp>
      <p:sp>
        <p:nvSpPr>
          <p:cNvPr id="16" name="文字方塊 15">
            <a:extLst>
              <a:ext uri="{FF2B5EF4-FFF2-40B4-BE49-F238E27FC236}">
                <a16:creationId xmlns:a16="http://schemas.microsoft.com/office/drawing/2014/main" id="{A124D40E-1E8F-4C11-8A21-F1B4186AC236}"/>
              </a:ext>
            </a:extLst>
          </p:cNvPr>
          <p:cNvSpPr txBox="1"/>
          <p:nvPr/>
        </p:nvSpPr>
        <p:spPr>
          <a:xfrm>
            <a:off x="6167964" y="2211073"/>
            <a:ext cx="2552038" cy="276999"/>
          </a:xfrm>
          <a:prstGeom prst="rect">
            <a:avLst/>
          </a:prstGeom>
          <a:solidFill>
            <a:schemeClr val="bg2"/>
          </a:solidFill>
        </p:spPr>
        <p:txBody>
          <a:bodyPr wrap="square" rtlCol="0">
            <a:spAutoFit/>
          </a:bodyPr>
          <a:lstStyle/>
          <a:p>
            <a:r>
              <a:rPr lang="en-US" altLang="zh-TW" sz="1200" dirty="0">
                <a:solidFill>
                  <a:srgbClr val="FF0000"/>
                </a:solidFill>
              </a:rPr>
              <a:t>Is the LTS principle good for learning?</a:t>
            </a:r>
            <a:endParaRPr lang="zh-TW" altLang="en-US" sz="1200" dirty="0">
              <a:solidFill>
                <a:srgbClr val="FF0000"/>
              </a:solidFill>
            </a:endParaRPr>
          </a:p>
        </p:txBody>
      </p:sp>
      <p:sp>
        <p:nvSpPr>
          <p:cNvPr id="17" name="文字方塊 16">
            <a:extLst>
              <a:ext uri="{FF2B5EF4-FFF2-40B4-BE49-F238E27FC236}">
                <a16:creationId xmlns:a16="http://schemas.microsoft.com/office/drawing/2014/main" id="{1D3C53C1-1FD6-4E89-837D-F47DAA2763BA}"/>
              </a:ext>
            </a:extLst>
          </p:cNvPr>
          <p:cNvSpPr txBox="1"/>
          <p:nvPr/>
        </p:nvSpPr>
        <p:spPr>
          <a:xfrm>
            <a:off x="4661476" y="2060850"/>
            <a:ext cx="973178" cy="276999"/>
          </a:xfrm>
          <a:prstGeom prst="rect">
            <a:avLst/>
          </a:prstGeom>
          <a:solidFill>
            <a:schemeClr val="bg2"/>
          </a:solidFill>
        </p:spPr>
        <p:txBody>
          <a:bodyPr wrap="square" rtlCol="0">
            <a:spAutoFit/>
          </a:bodyPr>
          <a:lstStyle/>
          <a:p>
            <a:r>
              <a:rPr lang="en-US" altLang="zh-TW" sz="1200" dirty="0">
                <a:solidFill>
                  <a:srgbClr val="FF0000"/>
                </a:solidFill>
              </a:rPr>
              <a:t>Percentages?</a:t>
            </a:r>
            <a:endParaRPr lang="zh-TW" altLang="en-US" sz="1200" dirty="0">
              <a:solidFill>
                <a:srgbClr val="FF0000"/>
              </a:solidFill>
            </a:endParaRPr>
          </a:p>
        </p:txBody>
      </p:sp>
      <p:cxnSp>
        <p:nvCxnSpPr>
          <p:cNvPr id="19" name="弧形接點 11">
            <a:extLst>
              <a:ext uri="{FF2B5EF4-FFF2-40B4-BE49-F238E27FC236}">
                <a16:creationId xmlns:a16="http://schemas.microsoft.com/office/drawing/2014/main" id="{3CC31CEE-EF88-4B3E-BFE7-5A34A3D76A56}"/>
              </a:ext>
            </a:extLst>
          </p:cNvPr>
          <p:cNvCxnSpPr>
            <a:cxnSpLocks/>
          </p:cNvCxnSpPr>
          <p:nvPr/>
        </p:nvCxnSpPr>
        <p:spPr>
          <a:xfrm rot="5400000">
            <a:off x="4476514" y="2722535"/>
            <a:ext cx="1041150" cy="23306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弧形接點 11">
            <a:extLst>
              <a:ext uri="{FF2B5EF4-FFF2-40B4-BE49-F238E27FC236}">
                <a16:creationId xmlns:a16="http://schemas.microsoft.com/office/drawing/2014/main" id="{D1BEA9D6-DA95-43AD-B14D-130878458CE3}"/>
              </a:ext>
            </a:extLst>
          </p:cNvPr>
          <p:cNvCxnSpPr>
            <a:cxnSpLocks/>
          </p:cNvCxnSpPr>
          <p:nvPr/>
        </p:nvCxnSpPr>
        <p:spPr>
          <a:xfrm rot="5400000">
            <a:off x="3934830" y="3360715"/>
            <a:ext cx="2201659" cy="15593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弧形接點 11">
            <a:extLst>
              <a:ext uri="{FF2B5EF4-FFF2-40B4-BE49-F238E27FC236}">
                <a16:creationId xmlns:a16="http://schemas.microsoft.com/office/drawing/2014/main" id="{08714493-9724-42C8-AE47-100895033D8E}"/>
              </a:ext>
            </a:extLst>
          </p:cNvPr>
          <p:cNvCxnSpPr>
            <a:cxnSpLocks/>
          </p:cNvCxnSpPr>
          <p:nvPr/>
        </p:nvCxnSpPr>
        <p:spPr>
          <a:xfrm rot="10800000" flipV="1">
            <a:off x="1979716" y="2337849"/>
            <a:ext cx="3133909" cy="284015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F08936E8-F1E8-4B70-B033-4873FBD75988}"/>
              </a:ext>
            </a:extLst>
          </p:cNvPr>
          <p:cNvSpPr txBox="1"/>
          <p:nvPr/>
        </p:nvSpPr>
        <p:spPr>
          <a:xfrm>
            <a:off x="5113624" y="6380751"/>
            <a:ext cx="973178" cy="276999"/>
          </a:xfrm>
          <a:prstGeom prst="rect">
            <a:avLst/>
          </a:prstGeom>
          <a:solidFill>
            <a:schemeClr val="bg2"/>
          </a:solidFill>
        </p:spPr>
        <p:txBody>
          <a:bodyPr wrap="square" rtlCol="0">
            <a:spAutoFit/>
          </a:bodyPr>
          <a:lstStyle/>
          <a:p>
            <a:r>
              <a:rPr lang="en-US" altLang="zh-TW" sz="1200" dirty="0">
                <a:solidFill>
                  <a:srgbClr val="FF0000"/>
                </a:solidFill>
              </a:rPr>
              <a:t>Success rate?</a:t>
            </a:r>
            <a:endParaRPr lang="zh-TW" altLang="en-US" sz="1200" dirty="0">
              <a:solidFill>
                <a:srgbClr val="FF0000"/>
              </a:solidFill>
            </a:endParaRPr>
          </a:p>
        </p:txBody>
      </p:sp>
      <p:cxnSp>
        <p:nvCxnSpPr>
          <p:cNvPr id="29" name="弧形接點 29">
            <a:extLst>
              <a:ext uri="{FF2B5EF4-FFF2-40B4-BE49-F238E27FC236}">
                <a16:creationId xmlns:a16="http://schemas.microsoft.com/office/drawing/2014/main" id="{D33DFFA0-E18C-4945-BC5B-867F7F8AAE37}"/>
              </a:ext>
            </a:extLst>
          </p:cNvPr>
          <p:cNvCxnSpPr/>
          <p:nvPr/>
        </p:nvCxnSpPr>
        <p:spPr>
          <a:xfrm rot="10800000" flipH="1">
            <a:off x="5491981" y="5805264"/>
            <a:ext cx="347810" cy="575484"/>
          </a:xfrm>
          <a:prstGeom prst="curvedConnector4">
            <a:avLst>
              <a:gd name="adj1" fmla="val -65726"/>
              <a:gd name="adj2" fmla="val 68719"/>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4F9D71D-C3B5-4622-ACEF-F13A4A38122D}"/>
              </a:ext>
            </a:extLst>
          </p:cNvPr>
          <p:cNvSpPr txBox="1"/>
          <p:nvPr/>
        </p:nvSpPr>
        <p:spPr>
          <a:xfrm>
            <a:off x="5863834" y="1170917"/>
            <a:ext cx="3124698" cy="276999"/>
          </a:xfrm>
          <a:prstGeom prst="rect">
            <a:avLst/>
          </a:prstGeom>
          <a:solidFill>
            <a:schemeClr val="bg2"/>
          </a:solidFill>
        </p:spPr>
        <p:txBody>
          <a:bodyPr wrap="square" rtlCol="0">
            <a:spAutoFit/>
          </a:bodyPr>
          <a:lstStyle/>
          <a:p>
            <a:r>
              <a:rPr lang="en-US" altLang="zh-TW" sz="1200" dirty="0">
                <a:solidFill>
                  <a:srgbClr val="FF0000"/>
                </a:solidFill>
              </a:rPr>
              <a:t>Is the total amount of training time acceptable?</a:t>
            </a:r>
            <a:endParaRPr lang="zh-TW" altLang="en-US" sz="1200" dirty="0">
              <a:solidFill>
                <a:srgbClr val="FF0000"/>
              </a:solidFill>
            </a:endParaRPr>
          </a:p>
        </p:txBody>
      </p:sp>
      <p:sp>
        <p:nvSpPr>
          <p:cNvPr id="14" name="投影片編號版面配置區 3">
            <a:extLst>
              <a:ext uri="{FF2B5EF4-FFF2-40B4-BE49-F238E27FC236}">
                <a16:creationId xmlns:a16="http://schemas.microsoft.com/office/drawing/2014/main" id="{A51E3904-5034-4064-AA21-1654B331A4D2}"/>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11</a:t>
            </a:fld>
            <a:endParaRPr lang="zh-TW" altLang="en-US" sz="1400" dirty="0">
              <a:solidFill>
                <a:prstClr val="black">
                  <a:tint val="75000"/>
                </a:prstClr>
              </a:solidFill>
            </a:endParaRPr>
          </a:p>
        </p:txBody>
      </p:sp>
    </p:spTree>
    <p:extLst>
      <p:ext uri="{BB962C8B-B14F-4D97-AF65-F5344CB8AC3E}">
        <p14:creationId xmlns:p14="http://schemas.microsoft.com/office/powerpoint/2010/main" val="50395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8"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7" y="2322982"/>
            <a:ext cx="7186761" cy="3047192"/>
            <a:chOff x="84136" y="20568"/>
            <a:chExt cx="9808159"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188412"/>
              <a:ext cx="660627" cy="252023"/>
            </a:xfrm>
            <a:prstGeom prst="rect">
              <a:avLst/>
            </a:prstGeom>
            <a:noFill/>
            <a:ln>
              <a:solidFill>
                <a:schemeClr val="bg1"/>
              </a:solidFill>
            </a:ln>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546099" y="1876869"/>
              <a:ext cx="658849" cy="252023"/>
            </a:xfrm>
            <a:prstGeom prst="rect">
              <a:avLst/>
            </a:prstGeom>
            <a:noFill/>
            <a:ln>
              <a:solidFill>
                <a:schemeClr val="bg1"/>
              </a:solidFill>
            </a:ln>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i="1" dirty="0">
                  <a:solidFill>
                    <a:prstClr val="black"/>
                  </a:solidFill>
                  <a:latin typeface="Microsoft JhengHei" panose="020B0604030504040204" pitchFamily="34" charset="-120"/>
                  <a:ea typeface="Microsoft JhengHei" panose="020B0604030504040204" pitchFamily="34" charset="-120"/>
                </a:rPr>
                <a:t>n</a:t>
              </a:r>
              <a:r>
                <a:rPr lang="en-US" altLang="zh-TW" sz="1200" dirty="0">
                  <a:solidFill>
                    <a:prstClr val="black"/>
                  </a:solidFill>
                  <a:latin typeface="Microsoft JhengHei" panose="020B0604030504040204" pitchFamily="34" charset="-120"/>
                  <a:ea typeface="Microsoft JhengHei" panose="020B0604030504040204" pitchFamily="34" charset="-120"/>
                </a:rPr>
                <a:t> ++</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a:r>
                <a:rPr lang="en-US" altLang="zh-TW" sz="1000" dirty="0">
                  <a:solidFill>
                    <a:prstClr val="black"/>
                  </a:solidFill>
                  <a:latin typeface="微軟正黑體" panose="020B0604030504040204" pitchFamily="34" charset="-120"/>
                  <a:ea typeface="微軟正黑體" panose="020B0604030504040204" pitchFamily="34" charset="-120"/>
                </a:rPr>
                <a:t>learning goal</a:t>
              </a:r>
              <a:endParaRPr lang="en-US" altLang="zh-TW" sz="1000" dirty="0">
                <a:solidFill>
                  <a:prstClr val="black"/>
                </a:solidFill>
              </a:endParaRPr>
            </a:p>
          </p:txBody>
        </p:sp>
        <p:sp>
          <p:nvSpPr>
            <p:cNvPr id="36" name="文字方塊 35">
              <a:extLst>
                <a:ext uri="{FF2B5EF4-FFF2-40B4-BE49-F238E27FC236}">
                  <a16:creationId xmlns:a16="http://schemas.microsoft.com/office/drawing/2014/main" id="{31C07831-E32E-F74B-AE49-9AF449BB8706}"/>
                </a:ext>
              </a:extLst>
            </p:cNvPr>
            <p:cNvSpPr txBox="1"/>
            <p:nvPr/>
          </p:nvSpPr>
          <p:spPr>
            <a:xfrm>
              <a:off x="1773861" y="38203"/>
              <a:ext cx="731344" cy="252023"/>
            </a:xfrm>
            <a:prstGeom prst="rect">
              <a:avLst/>
            </a:prstGeom>
            <a:noFill/>
            <a:ln>
              <a:solidFill>
                <a:schemeClr val="bg1"/>
              </a:solidFill>
            </a:ln>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prstClr val="black"/>
                  </a:solidFill>
                  <a:cs typeface="Calibri" panose="020F0502020204030204" pitchFamily="34" charset="0"/>
                </a:rPr>
                <a:t>Matching</a:t>
              </a:r>
              <a:endParaRPr lang="zh-TW" altLang="en-US" sz="1467" dirty="0">
                <a:solidFill>
                  <a:prstClr val="black"/>
                </a:solidFill>
                <a:latin typeface="Microsoft JhengHei" panose="020B0604030504040204" pitchFamily="34" charset="-120"/>
                <a:ea typeface="Microsoft JhengHei" panose="020B0604030504040204" pitchFamily="34" charset="-120"/>
              </a:endParaRPr>
            </a:p>
          </p:txBody>
        </p: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p:sp>
        <p:nvSpPr>
          <p:cNvPr id="51" name="圓角矩形 50">
            <a:extLst>
              <a:ext uri="{FF2B5EF4-FFF2-40B4-BE49-F238E27FC236}">
                <a16:creationId xmlns:a16="http://schemas.microsoft.com/office/drawing/2014/main" id="{9AD5A1A0-E5BE-6546-AEE7-71F317C52132}"/>
              </a:ext>
            </a:extLst>
          </p:cNvPr>
          <p:cNvSpPr/>
          <p:nvPr/>
        </p:nvSpPr>
        <p:spPr>
          <a:xfrm>
            <a:off x="2728062" y="2384979"/>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a:r>
              <a:rPr lang="en-US" altLang="zh-TW" sz="1400" dirty="0">
                <a:solidFill>
                  <a:prstClr val="black"/>
                </a:solidFill>
                <a:cs typeface="Calibri" panose="020F0502020204030204" pitchFamily="34" charset="0"/>
              </a:rPr>
              <a:t>Selecting</a:t>
            </a:r>
            <a:endParaRPr lang="zh-TW" altLang="en-US" sz="1400" dirty="0">
              <a:solidFill>
                <a:prstClr val="black"/>
              </a:solidFill>
              <a:cs typeface="Calibri" panose="020F0502020204030204" pitchFamily="34" charset="0"/>
            </a:endParaRPr>
          </a:p>
        </p:txBody>
      </p:sp>
      <p:cxnSp>
        <p:nvCxnSpPr>
          <p:cNvPr id="43" name="直線單箭頭接點 25">
            <a:extLst>
              <a:ext uri="{FF2B5EF4-FFF2-40B4-BE49-F238E27FC236}">
                <a16:creationId xmlns:a16="http://schemas.microsoft.com/office/drawing/2014/main" id="{926C2DF7-27AF-DB44-9C67-01CDE9C74DDD}"/>
              </a:ext>
            </a:extLst>
          </p:cNvPr>
          <p:cNvCxnSpPr>
            <a:cxnSpLocks/>
            <a:endCxn id="25" idx="3"/>
          </p:cNvCxnSpPr>
          <p:nvPr/>
        </p:nvCxnSpPr>
        <p:spPr>
          <a:xfrm flipH="1" flipV="1">
            <a:off x="1723788" y="4813765"/>
            <a:ext cx="860258" cy="4177"/>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84046" y="4497077"/>
            <a:ext cx="125068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prstClr val="black"/>
                </a:solidFill>
                <a:cs typeface="Calibri" panose="020F0502020204030204" pitchFamily="34" charset="0"/>
              </a:rPr>
              <a:t>Reorganizing</a:t>
            </a:r>
            <a:endParaRPr lang="zh-TW" altLang="en-US" sz="14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6" y="2090368"/>
            <a:ext cx="500809" cy="246221"/>
          </a:xfrm>
          <a:prstGeom prst="rect">
            <a:avLst/>
          </a:prstGeom>
          <a:noFill/>
        </p:spPr>
        <p:txBody>
          <a:bodyPr wrap="square" rtlCol="0">
            <a:spAutoFit/>
          </a:bodyPr>
          <a:lstStyle/>
          <a:p>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0"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4"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a:defRPr/>
            </a:pPr>
            <a:r>
              <a:rPr lang="en-US" altLang="zh-TW" sz="1200" kern="0" dirty="0">
                <a:solidFill>
                  <a:prstClr val="white"/>
                </a:solidFill>
                <a:latin typeface="Calibri Light"/>
                <a:ea typeface="微软雅黑 Light"/>
              </a:rPr>
              <a:t>B</a:t>
            </a:r>
            <a:endParaRPr lang="zh-TW" altLang="en-US" sz="1200" kern="0" dirty="0">
              <a:solidFill>
                <a:prstClr val="white"/>
              </a:solidFill>
              <a:latin typeface="Calibri Light"/>
              <a:ea typeface="微软雅黑 Light"/>
            </a:endParaRPr>
          </a:p>
        </p:txBody>
      </p:sp>
      <p:sp>
        <p:nvSpPr>
          <p:cNvPr id="45" name="橢圓 44"/>
          <p:cNvSpPr/>
          <p:nvPr/>
        </p:nvSpPr>
        <p:spPr>
          <a:xfrm>
            <a:off x="6475534"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sp>
        <p:nvSpPr>
          <p:cNvPr id="59" name="圓角矩形 24">
            <a:extLst>
              <a:ext uri="{FF2B5EF4-FFF2-40B4-BE49-F238E27FC236}">
                <a16:creationId xmlns:a16="http://schemas.microsoft.com/office/drawing/2014/main" id="{A0D1FF1B-31E6-4FB8-BC5C-619D0200D873}"/>
              </a:ext>
            </a:extLst>
          </p:cNvPr>
          <p:cNvSpPr/>
          <p:nvPr/>
        </p:nvSpPr>
        <p:spPr>
          <a:xfrm>
            <a:off x="824762" y="5358933"/>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prstClr val="black"/>
                </a:solidFill>
                <a:latin typeface="Microsoft JhengHei" panose="020B0604030504040204" pitchFamily="34" charset="-120"/>
                <a:ea typeface="Microsoft JhengHei" panose="020B0604030504040204" pitchFamily="34" charset="-120"/>
              </a:rPr>
              <a:t>Initializing</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8" y="575665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prstClr val="black"/>
                </a:solidFill>
              </a:rPr>
              <a:t>The process flow of new algorithm within the learning</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solidFill>
                  <a:prstClr val="black"/>
                </a:solidFill>
              </a:rPr>
              <a:pPr algn="r">
                <a:defRPr/>
              </a:pPr>
              <a:t>12</a:t>
            </a:fld>
            <a:endParaRPr lang="zh-CN" altLang="en-US" sz="1200" dirty="0">
              <a:solidFill>
                <a:prstClr val="black"/>
              </a:solidFill>
            </a:endParaRPr>
          </a:p>
        </p:txBody>
      </p:sp>
      <p:cxnSp>
        <p:nvCxnSpPr>
          <p:cNvPr id="41" name="直線單箭頭接點 21">
            <a:extLst>
              <a:ext uri="{FF2B5EF4-FFF2-40B4-BE49-F238E27FC236}">
                <a16:creationId xmlns:a16="http://schemas.microsoft.com/office/drawing/2014/main" id="{C3A8CB1A-1F0C-1C41-B8DC-4A36A49C34C9}"/>
              </a:ext>
            </a:extLst>
          </p:cNvPr>
          <p:cNvCxnSpPr>
            <a:cxnSpLocks/>
          </p:cNvCxnSpPr>
          <p:nvPr/>
        </p:nvCxnSpPr>
        <p:spPr>
          <a:xfrm flipH="1" flipV="1">
            <a:off x="1340305" y="2941060"/>
            <a:ext cx="2915" cy="1684861"/>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12">
            <a:extLst>
              <a:ext uri="{FF2B5EF4-FFF2-40B4-BE49-F238E27FC236}">
                <a16:creationId xmlns:a16="http://schemas.microsoft.com/office/drawing/2014/main" id="{827080FD-5902-F64F-86E4-BB454F639830}"/>
              </a:ext>
            </a:extLst>
          </p:cNvPr>
          <p:cNvCxnSpPr>
            <a:cxnSpLocks/>
          </p:cNvCxnSpPr>
          <p:nvPr/>
        </p:nvCxnSpPr>
        <p:spPr>
          <a:xfrm>
            <a:off x="2043350" y="2573333"/>
            <a:ext cx="699785" cy="0"/>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10">
            <a:extLst>
              <a:ext uri="{FF2B5EF4-FFF2-40B4-BE49-F238E27FC236}">
                <a16:creationId xmlns:a16="http://schemas.microsoft.com/office/drawing/2014/main" id="{ADFB5750-51CC-2044-ADB9-CD2982D05193}"/>
              </a:ext>
            </a:extLst>
          </p:cNvPr>
          <p:cNvCxnSpPr/>
          <p:nvPr/>
        </p:nvCxnSpPr>
        <p:spPr>
          <a:xfrm>
            <a:off x="3262571" y="2904015"/>
            <a:ext cx="0" cy="559924"/>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25">
            <a:extLst>
              <a:ext uri="{FF2B5EF4-FFF2-40B4-BE49-F238E27FC236}">
                <a16:creationId xmlns:a16="http://schemas.microsoft.com/office/drawing/2014/main" id="{926C2DF7-27AF-DB44-9C67-01CDE9C74DDD}"/>
              </a:ext>
            </a:extLst>
          </p:cNvPr>
          <p:cNvCxnSpPr/>
          <p:nvPr/>
        </p:nvCxnSpPr>
        <p:spPr>
          <a:xfrm>
            <a:off x="3817979" y="3769003"/>
            <a:ext cx="1052472" cy="13629"/>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29">
            <a:extLst>
              <a:ext uri="{FF2B5EF4-FFF2-40B4-BE49-F238E27FC236}">
                <a16:creationId xmlns:a16="http://schemas.microsoft.com/office/drawing/2014/main" id="{03ACBFE6-B584-1C4D-A00F-067D7F76E7BD}"/>
              </a:ext>
            </a:extLst>
          </p:cNvPr>
          <p:cNvCxnSpPr/>
          <p:nvPr/>
        </p:nvCxnSpPr>
        <p:spPr>
          <a:xfrm flipV="1">
            <a:off x="5524684" y="3775817"/>
            <a:ext cx="1961966" cy="7294"/>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32">
            <a:extLst>
              <a:ext uri="{FF2B5EF4-FFF2-40B4-BE49-F238E27FC236}">
                <a16:creationId xmlns:a16="http://schemas.microsoft.com/office/drawing/2014/main" id="{648171EB-AF0D-4945-BD51-941B581C4DA6}"/>
              </a:ext>
            </a:extLst>
          </p:cNvPr>
          <p:cNvCxnSpPr/>
          <p:nvPr/>
        </p:nvCxnSpPr>
        <p:spPr>
          <a:xfrm flipH="1">
            <a:off x="3867288" y="4625063"/>
            <a:ext cx="2961690" cy="0"/>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25">
            <a:extLst>
              <a:ext uri="{FF2B5EF4-FFF2-40B4-BE49-F238E27FC236}">
                <a16:creationId xmlns:a16="http://schemas.microsoft.com/office/drawing/2014/main" id="{926C2DF7-27AF-DB44-9C67-01CDE9C74DDD}"/>
              </a:ext>
            </a:extLst>
          </p:cNvPr>
          <p:cNvCxnSpPr>
            <a:cxnSpLocks/>
          </p:cNvCxnSpPr>
          <p:nvPr/>
        </p:nvCxnSpPr>
        <p:spPr>
          <a:xfrm flipH="1" flipV="1">
            <a:off x="1723788" y="4762324"/>
            <a:ext cx="860258" cy="4177"/>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21">
            <a:extLst>
              <a:ext uri="{FF2B5EF4-FFF2-40B4-BE49-F238E27FC236}">
                <a16:creationId xmlns:a16="http://schemas.microsoft.com/office/drawing/2014/main" id="{C3A8CB1A-1F0C-1C41-B8DC-4A36A49C34C9}"/>
              </a:ext>
            </a:extLst>
          </p:cNvPr>
          <p:cNvCxnSpPr>
            <a:cxnSpLocks/>
          </p:cNvCxnSpPr>
          <p:nvPr/>
        </p:nvCxnSpPr>
        <p:spPr>
          <a:xfrm flipH="1" flipV="1">
            <a:off x="1469767" y="2940202"/>
            <a:ext cx="2915" cy="1684861"/>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12">
            <a:extLst>
              <a:ext uri="{FF2B5EF4-FFF2-40B4-BE49-F238E27FC236}">
                <a16:creationId xmlns:a16="http://schemas.microsoft.com/office/drawing/2014/main" id="{827080FD-5902-F64F-86E4-BB454F639830}"/>
              </a:ext>
            </a:extLst>
          </p:cNvPr>
          <p:cNvCxnSpPr>
            <a:cxnSpLocks/>
          </p:cNvCxnSpPr>
          <p:nvPr/>
        </p:nvCxnSpPr>
        <p:spPr>
          <a:xfrm>
            <a:off x="2028277" y="2708920"/>
            <a:ext cx="699785" cy="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10">
            <a:extLst>
              <a:ext uri="{FF2B5EF4-FFF2-40B4-BE49-F238E27FC236}">
                <a16:creationId xmlns:a16="http://schemas.microsoft.com/office/drawing/2014/main" id="{ADFB5750-51CC-2044-ADB9-CD2982D05193}"/>
              </a:ext>
            </a:extLst>
          </p:cNvPr>
          <p:cNvCxnSpPr/>
          <p:nvPr/>
        </p:nvCxnSpPr>
        <p:spPr>
          <a:xfrm>
            <a:off x="3131840" y="2905473"/>
            <a:ext cx="0" cy="559924"/>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25">
            <a:extLst>
              <a:ext uri="{FF2B5EF4-FFF2-40B4-BE49-F238E27FC236}">
                <a16:creationId xmlns:a16="http://schemas.microsoft.com/office/drawing/2014/main" id="{926C2DF7-27AF-DB44-9C67-01CDE9C74DDD}"/>
              </a:ext>
            </a:extLst>
          </p:cNvPr>
          <p:cNvCxnSpPr/>
          <p:nvPr/>
        </p:nvCxnSpPr>
        <p:spPr>
          <a:xfrm>
            <a:off x="3818703" y="3838873"/>
            <a:ext cx="1052472" cy="13629"/>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29">
            <a:extLst>
              <a:ext uri="{FF2B5EF4-FFF2-40B4-BE49-F238E27FC236}">
                <a16:creationId xmlns:a16="http://schemas.microsoft.com/office/drawing/2014/main" id="{03ACBFE6-B584-1C4D-A00F-067D7F76E7BD}"/>
              </a:ext>
            </a:extLst>
          </p:cNvPr>
          <p:cNvCxnSpPr/>
          <p:nvPr/>
        </p:nvCxnSpPr>
        <p:spPr>
          <a:xfrm flipV="1">
            <a:off x="5536795" y="3843651"/>
            <a:ext cx="1866532" cy="13629"/>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11">
            <a:extLst>
              <a:ext uri="{FF2B5EF4-FFF2-40B4-BE49-F238E27FC236}">
                <a16:creationId xmlns:a16="http://schemas.microsoft.com/office/drawing/2014/main" id="{9FA77A25-7C24-8C40-B59A-22FD91413720}"/>
              </a:ext>
            </a:extLst>
          </p:cNvPr>
          <p:cNvCxnSpPr/>
          <p:nvPr/>
        </p:nvCxnSpPr>
        <p:spPr>
          <a:xfrm>
            <a:off x="7420868" y="3817954"/>
            <a:ext cx="0" cy="33652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11">
            <a:extLst>
              <a:ext uri="{FF2B5EF4-FFF2-40B4-BE49-F238E27FC236}">
                <a16:creationId xmlns:a16="http://schemas.microsoft.com/office/drawing/2014/main" id="{9FA77A25-7C24-8C40-B59A-22FD91413720}"/>
              </a:ext>
            </a:extLst>
          </p:cNvPr>
          <p:cNvCxnSpPr/>
          <p:nvPr/>
        </p:nvCxnSpPr>
        <p:spPr>
          <a:xfrm>
            <a:off x="7495138" y="3817954"/>
            <a:ext cx="0" cy="336520"/>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32">
            <a:extLst>
              <a:ext uri="{FF2B5EF4-FFF2-40B4-BE49-F238E27FC236}">
                <a16:creationId xmlns:a16="http://schemas.microsoft.com/office/drawing/2014/main" id="{648171EB-AF0D-4945-BD51-941B581C4DA6}"/>
              </a:ext>
            </a:extLst>
          </p:cNvPr>
          <p:cNvCxnSpPr/>
          <p:nvPr/>
        </p:nvCxnSpPr>
        <p:spPr>
          <a:xfrm flipH="1">
            <a:off x="6328462" y="5099306"/>
            <a:ext cx="565554" cy="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32">
            <a:extLst>
              <a:ext uri="{FF2B5EF4-FFF2-40B4-BE49-F238E27FC236}">
                <a16:creationId xmlns:a16="http://schemas.microsoft.com/office/drawing/2014/main" id="{648171EB-AF0D-4945-BD51-941B581C4DA6}"/>
              </a:ext>
            </a:extLst>
          </p:cNvPr>
          <p:cNvCxnSpPr/>
          <p:nvPr/>
        </p:nvCxnSpPr>
        <p:spPr>
          <a:xfrm flipH="1" flipV="1">
            <a:off x="3875393" y="5078943"/>
            <a:ext cx="223937" cy="910"/>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11">
            <a:extLst>
              <a:ext uri="{FF2B5EF4-FFF2-40B4-BE49-F238E27FC236}">
                <a16:creationId xmlns:a16="http://schemas.microsoft.com/office/drawing/2014/main" id="{9FA77A25-7C24-8C40-B59A-22FD91413720}"/>
              </a:ext>
            </a:extLst>
          </p:cNvPr>
          <p:cNvCxnSpPr/>
          <p:nvPr/>
        </p:nvCxnSpPr>
        <p:spPr>
          <a:xfrm flipV="1">
            <a:off x="1399776" y="4980901"/>
            <a:ext cx="0" cy="397135"/>
          </a:xfrm>
          <a:prstGeom prst="straightConnector1">
            <a:avLst/>
          </a:prstGeom>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10">
            <a:extLst>
              <a:ext uri="{FF2B5EF4-FFF2-40B4-BE49-F238E27FC236}">
                <a16:creationId xmlns:a16="http://schemas.microsoft.com/office/drawing/2014/main" id="{ADFB5750-51CC-2044-ADB9-CD2982D05193}"/>
              </a:ext>
            </a:extLst>
          </p:cNvPr>
          <p:cNvCxnSpPr/>
          <p:nvPr/>
        </p:nvCxnSpPr>
        <p:spPr>
          <a:xfrm flipV="1">
            <a:off x="1482632" y="4980901"/>
            <a:ext cx="0" cy="378257"/>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21">
            <a:extLst>
              <a:ext uri="{FF2B5EF4-FFF2-40B4-BE49-F238E27FC236}">
                <a16:creationId xmlns:a16="http://schemas.microsoft.com/office/drawing/2014/main" id="{C3A8CB1A-1F0C-1C41-B8DC-4A36A49C34C9}"/>
              </a:ext>
            </a:extLst>
          </p:cNvPr>
          <p:cNvCxnSpPr>
            <a:cxnSpLocks/>
          </p:cNvCxnSpPr>
          <p:nvPr/>
        </p:nvCxnSpPr>
        <p:spPr>
          <a:xfrm flipV="1">
            <a:off x="1326966" y="4971582"/>
            <a:ext cx="0" cy="375754"/>
          </a:xfrm>
          <a:prstGeom prst="straightConnector1">
            <a:avLst/>
          </a:prstGeom>
          <a:ln w="38100">
            <a:solidFill>
              <a:srgbClr val="92D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25">
            <a:extLst>
              <a:ext uri="{FF2B5EF4-FFF2-40B4-BE49-F238E27FC236}">
                <a16:creationId xmlns:a16="http://schemas.microsoft.com/office/drawing/2014/main" id="{926C2DF7-27AF-DB44-9C67-01CDE9C74DDD}"/>
              </a:ext>
            </a:extLst>
          </p:cNvPr>
          <p:cNvCxnSpPr>
            <a:cxnSpLocks/>
          </p:cNvCxnSpPr>
          <p:nvPr/>
        </p:nvCxnSpPr>
        <p:spPr>
          <a:xfrm flipH="1" flipV="1">
            <a:off x="1723788" y="4894345"/>
            <a:ext cx="860258" cy="4177"/>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0" name="文字方塊 79">
            <a:extLst>
              <a:ext uri="{FF2B5EF4-FFF2-40B4-BE49-F238E27FC236}">
                <a16:creationId xmlns:a16="http://schemas.microsoft.com/office/drawing/2014/main" id="{1D3C53C1-1FD6-4E89-837D-F47DAA2763BA}"/>
              </a:ext>
            </a:extLst>
          </p:cNvPr>
          <p:cNvSpPr txBox="1"/>
          <p:nvPr/>
        </p:nvSpPr>
        <p:spPr>
          <a:xfrm>
            <a:off x="4099330" y="2859832"/>
            <a:ext cx="3303997" cy="276999"/>
          </a:xfrm>
          <a:prstGeom prst="rect">
            <a:avLst/>
          </a:prstGeom>
          <a:solidFill>
            <a:schemeClr val="bg2"/>
          </a:solidFill>
        </p:spPr>
        <p:txBody>
          <a:bodyPr wrap="square" rtlCol="0">
            <a:spAutoFit/>
          </a:bodyPr>
          <a:lstStyle/>
          <a:p>
            <a:r>
              <a:rPr lang="en-US" altLang="zh-TW" sz="1200" dirty="0">
                <a:solidFill>
                  <a:srgbClr val="FF0000"/>
                </a:solidFill>
              </a:rPr>
              <a:t>Percentages of taking blue, green, and red paths?</a:t>
            </a:r>
            <a:endParaRPr lang="zh-TW" altLang="en-US" sz="1200" dirty="0">
              <a:solidFill>
                <a:srgbClr val="FF0000"/>
              </a:solidFill>
            </a:endParaRPr>
          </a:p>
        </p:txBody>
      </p:sp>
      <p:sp>
        <p:nvSpPr>
          <p:cNvPr id="52" name="文字方塊 51">
            <a:extLst>
              <a:ext uri="{FF2B5EF4-FFF2-40B4-BE49-F238E27FC236}">
                <a16:creationId xmlns:a16="http://schemas.microsoft.com/office/drawing/2014/main" id="{F08936E8-F1E8-4B70-B033-4873FBD75988}"/>
              </a:ext>
            </a:extLst>
          </p:cNvPr>
          <p:cNvSpPr txBox="1"/>
          <p:nvPr/>
        </p:nvSpPr>
        <p:spPr>
          <a:xfrm>
            <a:off x="2789217" y="5596114"/>
            <a:ext cx="973178" cy="276999"/>
          </a:xfrm>
          <a:prstGeom prst="rect">
            <a:avLst/>
          </a:prstGeom>
          <a:solidFill>
            <a:schemeClr val="bg2"/>
          </a:solidFill>
        </p:spPr>
        <p:txBody>
          <a:bodyPr wrap="square" rtlCol="0">
            <a:spAutoFit/>
          </a:bodyPr>
          <a:lstStyle/>
          <a:p>
            <a:r>
              <a:rPr lang="en-US" altLang="zh-TW" sz="1200" dirty="0">
                <a:solidFill>
                  <a:srgbClr val="FF0000"/>
                </a:solidFill>
              </a:rPr>
              <a:t>Success rate?</a:t>
            </a:r>
            <a:endParaRPr lang="zh-TW" altLang="en-US" sz="1200" dirty="0">
              <a:solidFill>
                <a:srgbClr val="FF0000"/>
              </a:solidFill>
            </a:endParaRPr>
          </a:p>
        </p:txBody>
      </p:sp>
      <p:cxnSp>
        <p:nvCxnSpPr>
          <p:cNvPr id="68" name="弧形接點 29">
            <a:extLst>
              <a:ext uri="{FF2B5EF4-FFF2-40B4-BE49-F238E27FC236}">
                <a16:creationId xmlns:a16="http://schemas.microsoft.com/office/drawing/2014/main" id="{D33DFFA0-E18C-4945-BC5B-867F7F8AAE37}"/>
              </a:ext>
            </a:extLst>
          </p:cNvPr>
          <p:cNvCxnSpPr/>
          <p:nvPr/>
        </p:nvCxnSpPr>
        <p:spPr>
          <a:xfrm rot="10800000" flipH="1">
            <a:off x="2784030" y="5170029"/>
            <a:ext cx="347810" cy="575484"/>
          </a:xfrm>
          <a:prstGeom prst="curvedConnector4">
            <a:avLst>
              <a:gd name="adj1" fmla="val -65726"/>
              <a:gd name="adj2" fmla="val 68719"/>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文字方塊 72">
            <a:extLst>
              <a:ext uri="{FF2B5EF4-FFF2-40B4-BE49-F238E27FC236}">
                <a16:creationId xmlns:a16="http://schemas.microsoft.com/office/drawing/2014/main" id="{A124D40E-1E8F-4C11-8A21-F1B4186AC236}"/>
              </a:ext>
            </a:extLst>
          </p:cNvPr>
          <p:cNvSpPr txBox="1"/>
          <p:nvPr/>
        </p:nvSpPr>
        <p:spPr>
          <a:xfrm>
            <a:off x="2599374" y="1936479"/>
            <a:ext cx="2552038" cy="276999"/>
          </a:xfrm>
          <a:prstGeom prst="rect">
            <a:avLst/>
          </a:prstGeom>
          <a:solidFill>
            <a:schemeClr val="bg2"/>
          </a:solidFill>
        </p:spPr>
        <p:txBody>
          <a:bodyPr wrap="square" rtlCol="0">
            <a:spAutoFit/>
          </a:bodyPr>
          <a:lstStyle/>
          <a:p>
            <a:r>
              <a:rPr lang="en-US" altLang="zh-TW" sz="1200" dirty="0">
                <a:solidFill>
                  <a:srgbClr val="FF0000"/>
                </a:solidFill>
              </a:rPr>
              <a:t>Is the LTS principle good for learning?</a:t>
            </a:r>
            <a:endParaRPr lang="zh-TW" altLang="en-US" sz="1200" dirty="0">
              <a:solidFill>
                <a:srgbClr val="FF0000"/>
              </a:solidFill>
            </a:endParaRPr>
          </a:p>
        </p:txBody>
      </p:sp>
      <p:cxnSp>
        <p:nvCxnSpPr>
          <p:cNvPr id="74" name="弧形接點 29">
            <a:extLst>
              <a:ext uri="{FF2B5EF4-FFF2-40B4-BE49-F238E27FC236}">
                <a16:creationId xmlns:a16="http://schemas.microsoft.com/office/drawing/2014/main" id="{D33DFFA0-E18C-4945-BC5B-867F7F8AAE37}"/>
              </a:ext>
            </a:extLst>
          </p:cNvPr>
          <p:cNvCxnSpPr/>
          <p:nvPr/>
        </p:nvCxnSpPr>
        <p:spPr>
          <a:xfrm rot="10800000" flipV="1">
            <a:off x="3701303" y="2213477"/>
            <a:ext cx="317870" cy="21042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文字方塊 80">
            <a:extLst>
              <a:ext uri="{FF2B5EF4-FFF2-40B4-BE49-F238E27FC236}">
                <a16:creationId xmlns:a16="http://schemas.microsoft.com/office/drawing/2014/main" id="{84F9D71D-C3B5-4622-ACEF-F13A4A38122D}"/>
              </a:ext>
            </a:extLst>
          </p:cNvPr>
          <p:cNvSpPr txBox="1"/>
          <p:nvPr/>
        </p:nvSpPr>
        <p:spPr>
          <a:xfrm>
            <a:off x="93410" y="1486092"/>
            <a:ext cx="1070479" cy="830997"/>
          </a:xfrm>
          <a:prstGeom prst="rect">
            <a:avLst/>
          </a:prstGeom>
          <a:solidFill>
            <a:schemeClr val="bg2"/>
          </a:solidFill>
        </p:spPr>
        <p:txBody>
          <a:bodyPr wrap="square" rtlCol="0">
            <a:spAutoFit/>
          </a:bodyPr>
          <a:lstStyle/>
          <a:p>
            <a:r>
              <a:rPr lang="en-US" altLang="zh-TW" sz="1200" dirty="0">
                <a:solidFill>
                  <a:srgbClr val="FF0000"/>
                </a:solidFill>
              </a:rPr>
              <a:t>Is the total amount of training time acceptable?</a:t>
            </a:r>
            <a:endParaRPr lang="zh-TW" altLang="en-US" sz="1200" dirty="0">
              <a:solidFill>
                <a:srgbClr val="FF0000"/>
              </a:solidFill>
            </a:endParaRPr>
          </a:p>
        </p:txBody>
      </p:sp>
      <p:cxnSp>
        <p:nvCxnSpPr>
          <p:cNvPr id="82" name="弧形接點 29">
            <a:extLst>
              <a:ext uri="{FF2B5EF4-FFF2-40B4-BE49-F238E27FC236}">
                <a16:creationId xmlns:a16="http://schemas.microsoft.com/office/drawing/2014/main" id="{D33DFFA0-E18C-4945-BC5B-867F7F8AAE37}"/>
              </a:ext>
            </a:extLst>
          </p:cNvPr>
          <p:cNvCxnSpPr>
            <a:stCxn id="80" idx="1"/>
          </p:cNvCxnSpPr>
          <p:nvPr/>
        </p:nvCxnSpPr>
        <p:spPr>
          <a:xfrm rot="10800000" flipV="1">
            <a:off x="3288696" y="2998332"/>
            <a:ext cx="810634" cy="20057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499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Four versions</a:t>
            </a:r>
            <a:endParaRPr lang="zh-TW" altLang="en-US" b="1" dirty="0"/>
          </a:p>
        </p:txBody>
      </p:sp>
      <mc:AlternateContent xmlns:mc="http://schemas.openxmlformats.org/markup-compatibility/2006" xmlns:a14="http://schemas.microsoft.com/office/drawing/2010/main">
        <mc:Choice Requires="a14">
          <p:graphicFrame>
            <p:nvGraphicFramePr>
              <p:cNvPr id="4" name="內容版面配置區 3"/>
              <p:cNvGraphicFramePr>
                <a:graphicFrameLocks noGrp="1"/>
              </p:cNvGraphicFramePr>
              <p:nvPr>
                <p:ph idx="1"/>
                <p:extLst>
                  <p:ext uri="{D42A27DB-BD31-4B8C-83A1-F6EECF244321}">
                    <p14:modId xmlns:p14="http://schemas.microsoft.com/office/powerpoint/2010/main" val="3350329669"/>
                  </p:ext>
                </p:extLst>
              </p:nvPr>
            </p:nvGraphicFramePr>
            <p:xfrm>
              <a:off x="1043608" y="2420889"/>
              <a:ext cx="6912768" cy="3064764"/>
            </p:xfrm>
            <a:graphic>
              <a:graphicData uri="http://schemas.openxmlformats.org/drawingml/2006/table">
                <a:tbl>
                  <a:tblPr firstRow="1" firstCol="1" bandRow="1">
                    <a:tableStyleId>{5C22544A-7EE6-4342-B048-85BDC9FD1C3A}</a:tableStyleId>
                  </a:tblPr>
                  <a:tblGrid>
                    <a:gridCol w="1887044">
                      <a:extLst>
                        <a:ext uri="{9D8B030D-6E8A-4147-A177-3AD203B41FA5}">
                          <a16:colId xmlns:a16="http://schemas.microsoft.com/office/drawing/2014/main" val="4278295968"/>
                        </a:ext>
                      </a:extLst>
                    </a:gridCol>
                    <a:gridCol w="2512444">
                      <a:extLst>
                        <a:ext uri="{9D8B030D-6E8A-4147-A177-3AD203B41FA5}">
                          <a16:colId xmlns:a16="http://schemas.microsoft.com/office/drawing/2014/main" val="1474020701"/>
                        </a:ext>
                      </a:extLst>
                    </a:gridCol>
                    <a:gridCol w="2513280">
                      <a:extLst>
                        <a:ext uri="{9D8B030D-6E8A-4147-A177-3AD203B41FA5}">
                          <a16:colId xmlns:a16="http://schemas.microsoft.com/office/drawing/2014/main" val="4201081597"/>
                        </a:ext>
                      </a:extLst>
                    </a:gridCol>
                  </a:tblGrid>
                  <a:tr h="947544">
                    <a:tc>
                      <a:txBody>
                        <a:bodyPr/>
                        <a:lstStyle/>
                        <a:p>
                          <a:pPr algn="ctr">
                            <a:spcAft>
                              <a:spcPts val="600"/>
                            </a:spcAft>
                          </a:pPr>
                          <a:r>
                            <a:rPr lang="en-US" sz="1600" kern="0" dirty="0">
                              <a:effectLst/>
                            </a:rPr>
                            <a:t>Version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selection 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regularizing 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688010100"/>
                      </a:ext>
                    </a:extLst>
                  </a:tr>
                  <a:tr h="529305">
                    <a:tc>
                      <a:txBody>
                        <a:bodyPr/>
                        <a:lstStyle/>
                        <a:p>
                          <a:pPr algn="ctr">
                            <a:spcAft>
                              <a:spcPts val="600"/>
                            </a:spcAft>
                          </a:pPr>
                          <a:r>
                            <a:rPr lang="en-US" sz="1600" kern="0" dirty="0">
                              <a:effectLst/>
                            </a:rPr>
                            <a:t>CSI-100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i="0" smtClean="0">
                                        <a:solidFill>
                                          <a:schemeClr val="tx1"/>
                                        </a:solidFill>
                                        <a:effectLst/>
                                        <a:latin typeface="Cambria Math" panose="02040503050406030204" pitchFamily="18" charset="0"/>
                                      </a:rPr>
                                      <m:t>PO</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Reorganizing(100)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972536408"/>
                      </a:ext>
                    </a:extLst>
                  </a:tr>
                  <a:tr h="529305">
                    <a:tc>
                      <a:txBody>
                        <a:bodyPr/>
                        <a:lstStyle/>
                        <a:p>
                          <a:pPr algn="ctr">
                            <a:spcAft>
                              <a:spcPts val="600"/>
                            </a:spcAft>
                          </a:pPr>
                          <a:r>
                            <a:rPr lang="en-US" sz="1600" kern="0" dirty="0">
                              <a:effectLst/>
                            </a:rPr>
                            <a:t>CSI-LTS-0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a:solidFill>
                                          <a:schemeClr val="tx1"/>
                                        </a:solidFill>
                                        <a:effectLst/>
                                        <a:latin typeface="Cambria Math"/>
                                      </a:rPr>
                                      <m:t>LTS</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altLang="zh-TW" sz="1600" kern="0" dirty="0">
                              <a:effectLst/>
                            </a:rPr>
                            <a:t>Reorganizing(0)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85391542"/>
                      </a:ext>
                    </a:extLst>
                  </a:tr>
                  <a:tr h="529305">
                    <a:tc>
                      <a:txBody>
                        <a:bodyPr/>
                        <a:lstStyle/>
                        <a:p>
                          <a:pPr algn="ctr">
                            <a:spcAft>
                              <a:spcPts val="600"/>
                            </a:spcAft>
                          </a:pPr>
                          <a:r>
                            <a:rPr lang="en-US" sz="1600" kern="0" dirty="0">
                              <a:effectLst/>
                            </a:rPr>
                            <a:t>CSI-LTS-100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a:solidFill>
                                          <a:schemeClr val="tx1"/>
                                        </a:solidFill>
                                        <a:effectLst/>
                                        <a:latin typeface="Cambria Math"/>
                                      </a:rPr>
                                      <m:t>LTS</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spcAft>
                              <a:spcPts val="600"/>
                            </a:spcAft>
                          </a:pPr>
                          <a:r>
                            <a:rPr lang="en-US" altLang="zh-TW" sz="1600" kern="0" dirty="0">
                              <a:effectLst/>
                            </a:rPr>
                            <a:t>Reorganizing(100)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410208676"/>
                      </a:ext>
                    </a:extLst>
                  </a:tr>
                  <a:tr h="529305">
                    <a:tc>
                      <a:txBody>
                        <a:bodyPr/>
                        <a:lstStyle/>
                        <a:p>
                          <a:pPr algn="ctr">
                            <a:spcAft>
                              <a:spcPts val="600"/>
                            </a:spcAft>
                          </a:pPr>
                          <a:r>
                            <a:rPr lang="en-US" sz="1600" kern="0" dirty="0">
                              <a:effectLst/>
                            </a:rPr>
                            <a:t>CSI-LTS-500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14:m>
                            <m:oMathPara xmlns:m="http://schemas.openxmlformats.org/officeDocument/2006/math">
                              <m:oMathParaPr>
                                <m:jc m:val="centerGroup"/>
                              </m:oMathParaPr>
                              <m:oMath xmlns:m="http://schemas.openxmlformats.org/officeDocument/2006/math">
                                <m:sSubSup>
                                  <m:sSubSupPr>
                                    <m:ctrlPr>
                                      <a:rPr lang="zh-TW" altLang="zh-TW" sz="1600" b="0" i="1" smtClean="0">
                                        <a:solidFill>
                                          <a:schemeClr val="tx1"/>
                                        </a:solidFill>
                                        <a:effectLst/>
                                        <a:latin typeface="Cambria Math" panose="02040503050406030204" pitchFamily="18" charset="0"/>
                                      </a:rPr>
                                    </m:ctrlPr>
                                  </m:sSubSupPr>
                                  <m:e>
                                    <m:r>
                                      <m:rPr>
                                        <m:sty m:val="p"/>
                                      </m:rPr>
                                      <a:rPr lang="en-US" altLang="zh-TW" sz="1600" b="0">
                                        <a:solidFill>
                                          <a:schemeClr val="tx1"/>
                                        </a:solidFill>
                                        <a:effectLst/>
                                        <a:latin typeface="Cambria Math"/>
                                      </a:rPr>
                                      <m:t>LTS</m:t>
                                    </m:r>
                                  </m:e>
                                  <m:sub>
                                    <m:r>
                                      <a:rPr lang="en-US" altLang="zh-TW" sz="1600" b="0" i="1">
                                        <a:solidFill>
                                          <a:schemeClr val="tx1"/>
                                        </a:solidFill>
                                        <a:effectLst/>
                                        <a:latin typeface="Cambria Math"/>
                                      </a:rPr>
                                      <m:t>𝑛</m:t>
                                    </m:r>
                                  </m:sub>
                                  <m:sup>
                                    <m:r>
                                      <a:rPr lang="en-US" altLang="zh-TW" sz="1600" b="0" i="1" smtClean="0">
                                        <a:solidFill>
                                          <a:schemeClr val="tx1"/>
                                        </a:solidFill>
                                        <a:effectLst/>
                                        <a:latin typeface="Cambria Math"/>
                                      </a:rPr>
                                      <m:t>𝑁</m:t>
                                    </m:r>
                                  </m:sup>
                                </m:sSubSup>
                              </m:oMath>
                            </m:oMathPara>
                          </a14:m>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spcAft>
                              <a:spcPts val="600"/>
                            </a:spcAft>
                          </a:pPr>
                          <a:r>
                            <a:rPr lang="en-US" altLang="zh-TW" sz="1600" kern="0" dirty="0">
                              <a:effectLst/>
                            </a:rPr>
                            <a:t>Reorganizing(500)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23341980"/>
                      </a:ext>
                    </a:extLst>
                  </a:tr>
                </a:tbl>
              </a:graphicData>
            </a:graphic>
          </p:graphicFrame>
        </mc:Choice>
        <mc:Fallback xmlns="">
          <p:graphicFrame>
            <p:nvGraphicFramePr>
              <p:cNvPr id="4" name="內容版面配置區 3"/>
              <p:cNvGraphicFramePr>
                <a:graphicFrameLocks noGrp="1"/>
              </p:cNvGraphicFramePr>
              <p:nvPr>
                <p:ph idx="1"/>
                <p:extLst>
                  <p:ext uri="{D42A27DB-BD31-4B8C-83A1-F6EECF244321}">
                    <p14:modId xmlns:p14="http://schemas.microsoft.com/office/powerpoint/2010/main" val="3350329669"/>
                  </p:ext>
                </p:extLst>
              </p:nvPr>
            </p:nvGraphicFramePr>
            <p:xfrm>
              <a:off x="1043608" y="2420889"/>
              <a:ext cx="6912768" cy="3064764"/>
            </p:xfrm>
            <a:graphic>
              <a:graphicData uri="http://schemas.openxmlformats.org/drawingml/2006/table">
                <a:tbl>
                  <a:tblPr firstRow="1" firstCol="1" bandRow="1">
                    <a:tableStyleId>{5C22544A-7EE6-4342-B048-85BDC9FD1C3A}</a:tableStyleId>
                  </a:tblPr>
                  <a:tblGrid>
                    <a:gridCol w="1887044">
                      <a:extLst>
                        <a:ext uri="{9D8B030D-6E8A-4147-A177-3AD203B41FA5}">
                          <a16:colId xmlns:a16="http://schemas.microsoft.com/office/drawing/2014/main" xmlns="" val="4278295968"/>
                        </a:ext>
                      </a:extLst>
                    </a:gridCol>
                    <a:gridCol w="2512444">
                      <a:extLst>
                        <a:ext uri="{9D8B030D-6E8A-4147-A177-3AD203B41FA5}">
                          <a16:colId xmlns:a16="http://schemas.microsoft.com/office/drawing/2014/main" xmlns="" val="1474020701"/>
                        </a:ext>
                      </a:extLst>
                    </a:gridCol>
                    <a:gridCol w="2513280">
                      <a:extLst>
                        <a:ext uri="{9D8B030D-6E8A-4147-A177-3AD203B41FA5}">
                          <a16:colId xmlns:a16="http://schemas.microsoft.com/office/drawing/2014/main" xmlns="" val="4201081597"/>
                        </a:ext>
                      </a:extLst>
                    </a:gridCol>
                  </a:tblGrid>
                  <a:tr h="947544">
                    <a:tc>
                      <a:txBody>
                        <a:bodyPr/>
                        <a:lstStyle/>
                        <a:p>
                          <a:pPr algn="ctr">
                            <a:spcAft>
                              <a:spcPts val="600"/>
                            </a:spcAft>
                          </a:pPr>
                          <a:r>
                            <a:rPr lang="en-US" sz="1600" kern="0" dirty="0">
                              <a:effectLst/>
                            </a:rPr>
                            <a:t>Version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selection 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600"/>
                            </a:spcAft>
                          </a:pPr>
                          <a:r>
                            <a:rPr lang="en-US" sz="1600" kern="0" dirty="0">
                              <a:effectLst/>
                            </a:rPr>
                            <a:t>The </a:t>
                          </a:r>
                          <a:r>
                            <a:rPr lang="en-US" sz="1600" kern="0" dirty="0" smtClean="0">
                              <a:effectLst/>
                            </a:rPr>
                            <a:t>regularizing </a:t>
                          </a:r>
                          <a:r>
                            <a:rPr lang="en-US" sz="1600" kern="0" dirty="0">
                              <a:effectLst/>
                            </a:rPr>
                            <a:t>module</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2688010100"/>
                      </a:ext>
                    </a:extLst>
                  </a:tr>
                  <a:tr h="529305">
                    <a:tc>
                      <a:txBody>
                        <a:bodyPr/>
                        <a:lstStyle/>
                        <a:p>
                          <a:pPr algn="ctr">
                            <a:spcAft>
                              <a:spcPts val="600"/>
                            </a:spcAft>
                          </a:pPr>
                          <a:r>
                            <a:rPr lang="en-US" sz="1600" kern="0" dirty="0">
                              <a:effectLst/>
                            </a:rPr>
                            <a:t>CSI-100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rotWithShape="1">
                          <a:blip r:embed="rId2"/>
                          <a:stretch>
                            <a:fillRect l="-75243" t="-181395" r="-100243" b="-303488"/>
                          </a:stretch>
                        </a:blipFill>
                      </a:tcPr>
                    </a:tc>
                    <a:tc>
                      <a:txBody>
                        <a:bodyPr/>
                        <a:lstStyle/>
                        <a:p>
                          <a:pPr algn="ctr">
                            <a:spcAft>
                              <a:spcPts val="600"/>
                            </a:spcAft>
                          </a:pPr>
                          <a:r>
                            <a:rPr lang="en-US" sz="1600" kern="0" dirty="0">
                              <a:effectLst/>
                            </a:rPr>
                            <a:t>Reorganizing(100)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xmlns="" val="972536408"/>
                      </a:ext>
                    </a:extLst>
                  </a:tr>
                  <a:tr h="529305">
                    <a:tc>
                      <a:txBody>
                        <a:bodyPr/>
                        <a:lstStyle/>
                        <a:p>
                          <a:pPr algn="ctr">
                            <a:spcAft>
                              <a:spcPts val="600"/>
                            </a:spcAft>
                          </a:pPr>
                          <a:r>
                            <a:rPr lang="en-US" sz="1600" kern="0" dirty="0">
                              <a:effectLst/>
                            </a:rPr>
                            <a:t>CSI-LTS-0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rotWithShape="1">
                          <a:blip r:embed="rId2"/>
                          <a:stretch>
                            <a:fillRect l="-75243" t="-278161" r="-100243" b="-200000"/>
                          </a:stretch>
                        </a:blipFill>
                      </a:tcPr>
                    </a:tc>
                    <a:tc>
                      <a:txBody>
                        <a:bodyPr/>
                        <a:lstStyle/>
                        <a:p>
                          <a:pPr algn="ctr">
                            <a:spcAft>
                              <a:spcPts val="600"/>
                            </a:spcAft>
                          </a:pPr>
                          <a:r>
                            <a:rPr lang="en-US" altLang="zh-TW" sz="1600" kern="0" dirty="0">
                              <a:effectLst/>
                            </a:rPr>
                            <a:t>Reorganizing(0)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385391542"/>
                      </a:ext>
                    </a:extLst>
                  </a:tr>
                  <a:tr h="529305">
                    <a:tc>
                      <a:txBody>
                        <a:bodyPr/>
                        <a:lstStyle/>
                        <a:p>
                          <a:pPr algn="ctr">
                            <a:spcAft>
                              <a:spcPts val="600"/>
                            </a:spcAft>
                          </a:pPr>
                          <a:r>
                            <a:rPr lang="en-US" sz="1600" kern="0" dirty="0">
                              <a:effectLst/>
                            </a:rPr>
                            <a:t>CSI-LTS-100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rotWithShape="1">
                          <a:blip r:embed="rId2"/>
                          <a:stretch>
                            <a:fillRect l="-75243" t="-378161" r="-100243" b="-100000"/>
                          </a:stretch>
                        </a:blipFill>
                      </a:tcPr>
                    </a:tc>
                    <a:tc>
                      <a:txBody>
                        <a:bodyPr/>
                        <a:lstStyle/>
                        <a:p>
                          <a:pPr algn="ctr">
                            <a:spcAft>
                              <a:spcPts val="600"/>
                            </a:spcAft>
                          </a:pPr>
                          <a:r>
                            <a:rPr lang="en-US" altLang="zh-TW" sz="1600" kern="0" dirty="0">
                              <a:effectLst/>
                            </a:rPr>
                            <a:t>Reorganizing(100)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410208676"/>
                      </a:ext>
                    </a:extLst>
                  </a:tr>
                  <a:tr h="529305">
                    <a:tc>
                      <a:txBody>
                        <a:bodyPr/>
                        <a:lstStyle/>
                        <a:p>
                          <a:pPr algn="ctr">
                            <a:spcAft>
                              <a:spcPts val="600"/>
                            </a:spcAft>
                          </a:pPr>
                          <a:r>
                            <a:rPr lang="en-US" sz="1600" kern="0" dirty="0">
                              <a:effectLst/>
                            </a:rPr>
                            <a:t>CSI-LTS-500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endParaRPr lang="zh-TW"/>
                        </a:p>
                      </a:txBody>
                      <a:tcPr marL="68580" marR="68580" marT="0" marB="0" anchor="ctr">
                        <a:blipFill rotWithShape="1">
                          <a:blip r:embed="rId2"/>
                          <a:stretch>
                            <a:fillRect l="-75243" t="-478161" r="-100243"/>
                          </a:stretch>
                        </a:blipFill>
                      </a:tcPr>
                    </a:tc>
                    <a:tc>
                      <a:txBody>
                        <a:bodyPr/>
                        <a:lstStyle/>
                        <a:p>
                          <a:pPr algn="ctr">
                            <a:spcAft>
                              <a:spcPts val="600"/>
                            </a:spcAft>
                          </a:pPr>
                          <a:r>
                            <a:rPr lang="en-US" altLang="zh-TW" sz="1600" kern="0" dirty="0">
                              <a:effectLst/>
                            </a:rPr>
                            <a:t>Reorganizing(500)</a:t>
                          </a:r>
                          <a:endParaRPr lang="zh-TW" altLang="zh-TW" sz="1600" kern="100" dirty="0">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23341980"/>
                      </a:ext>
                    </a:extLst>
                  </a:tr>
                </a:tbl>
              </a:graphicData>
            </a:graphic>
          </p:graphicFrame>
        </mc:Fallback>
      </mc:AlternateContent>
      <p:sp>
        <p:nvSpPr>
          <p:cNvPr id="5" name="文字方塊 4"/>
          <p:cNvSpPr txBox="1"/>
          <p:nvPr/>
        </p:nvSpPr>
        <p:spPr>
          <a:xfrm>
            <a:off x="467544" y="1290268"/>
            <a:ext cx="8208912" cy="769441"/>
          </a:xfrm>
          <a:prstGeom prst="rect">
            <a:avLst/>
          </a:prstGeom>
          <a:solidFill>
            <a:schemeClr val="bg1"/>
          </a:solidFill>
        </p:spPr>
        <p:txBody>
          <a:bodyPr wrap="square" rtlCol="0">
            <a:spAutoFit/>
          </a:bodyPr>
          <a:lstStyle/>
          <a:p>
            <a:r>
              <a:rPr lang="en-US" altLang="zh-TW" sz="2200" dirty="0"/>
              <a:t>For the validation purpose, there are four versions of the proposed learning algorithm</a:t>
            </a:r>
            <a:r>
              <a:rPr lang="zh-TW" altLang="en-US" sz="2200" dirty="0"/>
              <a:t> </a:t>
            </a:r>
            <a:r>
              <a:rPr lang="en-US" altLang="zh-TW" sz="2200" dirty="0"/>
              <a:t>(i.e., four different </a:t>
            </a:r>
            <a:r>
              <a:rPr lang="en-US" altLang="zh-TW" sz="2200" dirty="0">
                <a:solidFill>
                  <a:srgbClr val="FF0000"/>
                </a:solidFill>
              </a:rPr>
              <a:t>module arrangements</a:t>
            </a:r>
            <a:r>
              <a:rPr lang="en-US" altLang="zh-TW" sz="2200" dirty="0"/>
              <a:t>).</a:t>
            </a:r>
            <a:endParaRPr lang="zh-TW" altLang="en-US" sz="2200" dirty="0"/>
          </a:p>
        </p:txBody>
      </p:sp>
      <p:sp>
        <p:nvSpPr>
          <p:cNvPr id="6" name="投影片編號版面配置區 3">
            <a:extLst>
              <a:ext uri="{FF2B5EF4-FFF2-40B4-BE49-F238E27FC236}">
                <a16:creationId xmlns:a16="http://schemas.microsoft.com/office/drawing/2014/main" id="{478FFC98-C9FA-4A0E-B6BF-D9D8F0A620FE}"/>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13</a:t>
            </a:fld>
            <a:endParaRPr lang="zh-TW" altLang="en-US" sz="1400" dirty="0">
              <a:solidFill>
                <a:prstClr val="black">
                  <a:tint val="75000"/>
                </a:prstClr>
              </a:solidFill>
            </a:endParaRPr>
          </a:p>
        </p:txBody>
      </p:sp>
    </p:spTree>
    <p:extLst>
      <p:ext uri="{BB962C8B-B14F-4D97-AF65-F5344CB8AC3E}">
        <p14:creationId xmlns:p14="http://schemas.microsoft.com/office/powerpoint/2010/main" val="57462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內容版面配置區 3"/>
              <p:cNvGraphicFramePr>
                <a:graphicFrameLocks noGrp="1"/>
              </p:cNvGraphicFramePr>
              <p:nvPr>
                <p:ph idx="1"/>
                <p:extLst>
                  <p:ext uri="{D42A27DB-BD31-4B8C-83A1-F6EECF244321}">
                    <p14:modId xmlns:p14="http://schemas.microsoft.com/office/powerpoint/2010/main" val="1873394437"/>
                  </p:ext>
                </p:extLst>
              </p:nvPr>
            </p:nvGraphicFramePr>
            <p:xfrm>
              <a:off x="179512" y="1268760"/>
              <a:ext cx="8712968" cy="4752528"/>
            </p:xfrm>
            <a:graphic>
              <a:graphicData uri="http://schemas.openxmlformats.org/drawingml/2006/table">
                <a:tbl>
                  <a:tblPr firstRow="1" firstCol="1" bandRow="1">
                    <a:tableStyleId>{5C22544A-7EE6-4342-B048-85BDC9FD1C3A}</a:tableStyleId>
                  </a:tblPr>
                  <a:tblGrid>
                    <a:gridCol w="8712968">
                      <a:extLst>
                        <a:ext uri="{9D8B030D-6E8A-4147-A177-3AD203B41FA5}">
                          <a16:colId xmlns:a16="http://schemas.microsoft.com/office/drawing/2014/main" val="20000"/>
                        </a:ext>
                      </a:extLst>
                    </a:gridCol>
                  </a:tblGrid>
                  <a:tr h="4752528">
                    <a:tc>
                      <a:txBody>
                        <a:bodyPr/>
                        <a:lstStyle/>
                        <a:p>
                          <a:pPr marL="625475" indent="-625475">
                            <a:spcAft>
                              <a:spcPts val="0"/>
                            </a:spcAft>
                          </a:pPr>
                          <a:r>
                            <a:rPr lang="en-US" sz="1800" b="0" dirty="0">
                              <a:solidFill>
                                <a:schemeClr val="tx1"/>
                              </a:solidFill>
                              <a:effectLst/>
                            </a:rPr>
                            <a:t>SLFN: the single-hidden layer feed-forward network. (i.e., the 2-layer network</a:t>
                          </a:r>
                          <a:r>
                            <a:rPr lang="en-US" sz="1800" b="0" baseline="0" dirty="0">
                              <a:solidFill>
                                <a:schemeClr val="tx1"/>
                              </a:solidFill>
                              <a:effectLst/>
                            </a:rPr>
                            <a:t> and the</a:t>
                          </a:r>
                          <a:r>
                            <a:rPr lang="en-US" sz="1800" b="0" dirty="0">
                              <a:solidFill>
                                <a:schemeClr val="tx1"/>
                              </a:solidFill>
                              <a:effectLst/>
                            </a:rPr>
                            <a:t> 1-hidden-layer neural network (1HLNN))</a:t>
                          </a:r>
                        </a:p>
                        <a:p>
                          <a:pPr marL="355600" marR="0" lvl="0" indent="-35560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effectLst/>
                            </a:rPr>
                            <a:t>The acceptability of SLFN is determined by </a:t>
                          </a:r>
                          <a:r>
                            <a:rPr lang="en-US" altLang="zh-TW" sz="1800" b="0" kern="1200" dirty="0">
                              <a:solidFill>
                                <a:schemeClr val="tx1"/>
                              </a:solidFill>
                              <a:effectLst/>
                              <a:latin typeface="+mn-lt"/>
                              <a:ea typeface="+mn-ea"/>
                              <a:cs typeface="+mn-cs"/>
                            </a:rPr>
                            <a:t>the </a:t>
                          </a:r>
                          <a:r>
                            <a:rPr lang="en-US" altLang="zh-TW" sz="1800" b="0" kern="1200" dirty="0" err="1">
                              <a:solidFill>
                                <a:schemeClr val="tx1"/>
                              </a:solidFill>
                              <a:effectLst/>
                              <a:latin typeface="+mn-lt"/>
                              <a:ea typeface="+mn-ea"/>
                              <a:cs typeface="+mn-cs"/>
                            </a:rPr>
                            <a:t>SeC</a:t>
                          </a:r>
                          <a:r>
                            <a:rPr lang="en-US" altLang="zh-TW" sz="1800" b="0" kern="1200" dirty="0">
                              <a:solidFill>
                                <a:schemeClr val="tx1"/>
                              </a:solidFill>
                              <a:effectLst/>
                              <a:latin typeface="+mn-lt"/>
                              <a:ea typeface="+mn-ea"/>
                              <a:cs typeface="+mn-cs"/>
                            </a:rPr>
                            <a:t> regarding </a:t>
                          </a:r>
                          <a:r>
                            <a:rPr lang="en-US" altLang="zh-TW" sz="1800" b="0" dirty="0">
                              <a:solidFill>
                                <a:schemeClr val="tx1"/>
                              </a:solidFill>
                              <a:effectLst/>
                            </a:rPr>
                            <a:t>{</a:t>
                          </a:r>
                          <a:r>
                            <a:rPr lang="en-US" altLang="zh-TW" sz="1800" b="0" i="1" dirty="0">
                              <a:solidFill>
                                <a:schemeClr val="tx1"/>
                              </a:solidFill>
                              <a:effectLst/>
                            </a:rPr>
                            <a:t>f</a:t>
                          </a:r>
                          <a:r>
                            <a:rPr lang="en-US" altLang="zh-TW" sz="1800" b="0" dirty="0">
                              <a:solidFill>
                                <a:schemeClr val="tx1"/>
                              </a:solidFill>
                              <a:effectLst/>
                            </a:rPr>
                            <a:t>(</a:t>
                          </a:r>
                          <a:r>
                            <a:rPr lang="en-US" altLang="zh-TW" sz="1800" b="1" dirty="0">
                              <a:solidFill>
                                <a:schemeClr val="tx1"/>
                              </a:solidFill>
                              <a:effectLst/>
                            </a:rPr>
                            <a:t>x</a:t>
                          </a:r>
                          <a:r>
                            <a:rPr lang="en-US" altLang="zh-TW" sz="1800" b="0" i="1" baseline="30000" dirty="0">
                              <a:solidFill>
                                <a:schemeClr val="tx1"/>
                              </a:solidFill>
                              <a:effectLst/>
                            </a:rPr>
                            <a:t>c</a:t>
                          </a:r>
                          <a:r>
                            <a:rPr lang="en-US" altLang="zh-TW" sz="1800" b="0" dirty="0">
                              <a:solidFill>
                                <a:schemeClr val="tx1"/>
                              </a:solidFill>
                              <a:effectLst/>
                            </a:rPr>
                            <a:t>, </a:t>
                          </a:r>
                          <a:r>
                            <a:rPr lang="en-US" altLang="zh-TW" sz="1800" b="1" dirty="0">
                              <a:solidFill>
                                <a:schemeClr val="tx1"/>
                              </a:solidFill>
                              <a:effectLst/>
                            </a:rPr>
                            <a:t>w</a:t>
                          </a:r>
                          <a:r>
                            <a:rPr lang="en-US" altLang="zh-TW" sz="1800" b="0" dirty="0">
                              <a:solidFill>
                                <a:schemeClr val="tx1"/>
                              </a:solidFill>
                              <a:effectLst/>
                            </a:rPr>
                            <a:t>) </a:t>
                          </a:r>
                          <a:r>
                            <a:rPr lang="en-US" altLang="zh-TW" sz="1800" b="0" dirty="0">
                              <a:solidFill>
                                <a:schemeClr val="tx1"/>
                              </a:solidFill>
                              <a:effectLst/>
                              <a:sym typeface="Symbol"/>
                            </a:rPr>
                            <a:t></a:t>
                          </a:r>
                          <a:r>
                            <a:rPr lang="en-US" altLang="zh-TW" sz="1800" b="0" dirty="0">
                              <a:solidFill>
                                <a:schemeClr val="tx1"/>
                              </a:solidFill>
                              <a:effectLst/>
                            </a:rPr>
                            <a:t> c </a:t>
                          </a:r>
                          <a:r>
                            <a:rPr lang="en-US" altLang="zh-TW" sz="1800" b="0" dirty="0">
                              <a:solidFill>
                                <a:schemeClr val="tx1"/>
                              </a:solidFill>
                              <a:effectLst/>
                              <a:sym typeface="Symbol"/>
                            </a:rPr>
                            <a:t></a:t>
                          </a:r>
                          <a:r>
                            <a:rPr lang="en-US" altLang="zh-TW" sz="1800" b="0" dirty="0">
                              <a:solidFill>
                                <a:schemeClr val="tx1"/>
                              </a:solidFill>
                              <a:effectLst/>
                            </a:rPr>
                            <a:t> </a:t>
                          </a:r>
                          <a:r>
                            <a:rPr lang="en-US" altLang="zh-TW" sz="1800" b="1" dirty="0">
                              <a:solidFill>
                                <a:schemeClr val="tx1"/>
                              </a:solidFill>
                              <a:effectLst/>
                            </a:rPr>
                            <a:t>I</a:t>
                          </a:r>
                          <a:r>
                            <a:rPr lang="en-US" altLang="zh-TW" sz="1800" b="0" dirty="0">
                              <a:solidFill>
                                <a:schemeClr val="tx1"/>
                              </a:solidFill>
                              <a:effectLst/>
                            </a:rPr>
                            <a:t>(</a:t>
                          </a:r>
                          <a:r>
                            <a:rPr lang="en-US" altLang="zh-TW" sz="1800" b="0" i="1" dirty="0">
                              <a:solidFill>
                                <a:schemeClr val="tx1"/>
                              </a:solidFill>
                              <a:effectLst/>
                            </a:rPr>
                            <a:t>n</a:t>
                          </a:r>
                          <a:r>
                            <a:rPr lang="en-US" altLang="zh-TW" sz="1800" b="0" dirty="0">
                              <a:solidFill>
                                <a:schemeClr val="tx1"/>
                              </a:solidFill>
                              <a:effectLst/>
                            </a:rPr>
                            <a:t>)}.</a:t>
                          </a:r>
                          <a:endParaRPr lang="en-US" sz="1800" b="0" dirty="0">
                            <a:solidFill>
                              <a:schemeClr val="tx1"/>
                            </a:solidFill>
                            <a:effectLst/>
                          </a:endParaRPr>
                        </a:p>
                        <a:p>
                          <a:pPr marL="1520825" indent="-1520825">
                            <a:spcAft>
                              <a:spcPts val="0"/>
                            </a:spcAft>
                          </a:pPr>
                          <a:r>
                            <a:rPr lang="en-US" altLang="zh-TW" sz="1800" b="0" dirty="0">
                              <a:solidFill>
                                <a:schemeClr val="tx1"/>
                              </a:solidFill>
                              <a:effectLst/>
                            </a:rPr>
                            <a:t>Matching(100): the module that </a:t>
                          </a:r>
                          <a:r>
                            <a:rPr lang="en-US" altLang="zh-TW" sz="1800" b="0" dirty="0">
                              <a:solidFill>
                                <a:schemeClr val="tx1"/>
                              </a:solidFill>
                            </a:rPr>
                            <a:t>helps tune weights </a:t>
                          </a:r>
                          <a:r>
                            <a:rPr lang="en-US" altLang="zh-TW" sz="1800" b="0" dirty="0">
                              <a:solidFill>
                                <a:schemeClr val="tx1"/>
                              </a:solidFill>
                              <a:effectLst/>
                            </a:rPr>
                            <a:t>one hundred time epochs </a:t>
                          </a:r>
                          <a:r>
                            <a:rPr lang="en-US" altLang="zh-TW" sz="1800" b="0" dirty="0">
                              <a:solidFill>
                                <a:schemeClr val="tx1"/>
                              </a:solidFill>
                            </a:rPr>
                            <a:t>to obtain an acceptable SLFN.</a:t>
                          </a:r>
                          <a:r>
                            <a:rPr lang="en-US" altLang="zh-TW" sz="1800" b="0" dirty="0">
                              <a:solidFill>
                                <a:schemeClr val="tx1"/>
                              </a:solidFill>
                              <a:effectLst/>
                            </a:rPr>
                            <a:t> </a:t>
                          </a:r>
                          <a:endParaRPr lang="zh-TW" sz="1800" b="0" dirty="0">
                            <a:solidFill>
                              <a:schemeClr val="tx1"/>
                            </a:solidFill>
                            <a:effectLst/>
                          </a:endParaRPr>
                        </a:p>
                        <a:p>
                          <a:pPr marL="1077913" indent="-1077913">
                            <a:spcAft>
                              <a:spcPts val="0"/>
                            </a:spcAft>
                          </a:pPr>
                          <a:r>
                            <a:rPr lang="en-US" altLang="zh-TW" sz="1800" b="0" dirty="0">
                              <a:solidFill>
                                <a:schemeClr val="tx1"/>
                              </a:solidFill>
                              <a:effectLst/>
                            </a:rPr>
                            <a:t>Cramming: the module that adds an extra hidden node to the current SLFN </a:t>
                          </a:r>
                          <a:r>
                            <a:rPr lang="en-US" altLang="zh-TW" sz="1800" b="0" dirty="0">
                              <a:solidFill>
                                <a:schemeClr val="tx1"/>
                              </a:solidFill>
                            </a:rPr>
                            <a:t>to obtain a new SLFN that is acceptable</a:t>
                          </a:r>
                          <a:r>
                            <a:rPr lang="en-US" altLang="zh-TW" sz="1800" b="0" dirty="0">
                              <a:solidFill>
                                <a:schemeClr val="tx1"/>
                              </a:solidFill>
                              <a:effectLst/>
                            </a:rPr>
                            <a:t>.</a:t>
                          </a:r>
                          <a:endParaRPr lang="zh-TW" altLang="zh-TW" sz="1800" b="0" dirty="0">
                            <a:solidFill>
                              <a:schemeClr val="tx1"/>
                            </a:solidFill>
                            <a:effectLst/>
                          </a:endParaRPr>
                        </a:p>
                        <a:p>
                          <a:pPr marL="625475" indent="-625475">
                            <a:spcAft>
                              <a:spcPts val="0"/>
                            </a:spcAft>
                          </a:pPr>
                          <a14:m>
                            <m:oMath xmlns:m="http://schemas.openxmlformats.org/officeDocument/2006/math">
                              <m:sSubSup>
                                <m:sSubSupPr>
                                  <m:ctrlPr>
                                    <a:rPr lang="zh-TW" altLang="zh-TW" sz="1800" b="0" i="1">
                                      <a:solidFill>
                                        <a:schemeClr val="tx1"/>
                                      </a:solidFill>
                                      <a:effectLst/>
                                      <a:latin typeface="Cambria Math" panose="02040503050406030204" pitchFamily="18" charset="0"/>
                                    </a:rPr>
                                  </m:ctrlPr>
                                </m:sSubSupPr>
                                <m:e>
                                  <m:r>
                                    <m:rPr>
                                      <m:sty m:val="p"/>
                                    </m:rPr>
                                    <a:rPr lang="en-US" altLang="zh-TW" sz="1800" b="0">
                                      <a:solidFill>
                                        <a:schemeClr val="tx1"/>
                                      </a:solidFill>
                                      <a:effectLst/>
                                      <a:latin typeface="Cambria Math"/>
                                    </a:rPr>
                                    <m:t>LTS</m:t>
                                  </m:r>
                                </m:e>
                                <m:sub>
                                  <m:r>
                                    <a:rPr lang="en-US" altLang="zh-TW" sz="1800" b="0" i="1">
                                      <a:solidFill>
                                        <a:schemeClr val="tx1"/>
                                      </a:solidFill>
                                      <a:effectLst/>
                                      <a:latin typeface="Cambria Math"/>
                                    </a:rPr>
                                    <m:t>𝑛</m:t>
                                  </m:r>
                                </m:sub>
                                <m:sup>
                                  <m:r>
                                    <a:rPr lang="en-US" altLang="zh-TW" sz="1800" b="0" i="1" smtClean="0">
                                      <a:solidFill>
                                        <a:schemeClr val="tx1"/>
                                      </a:solidFill>
                                      <a:effectLst/>
                                      <a:latin typeface="Cambria Math"/>
                                    </a:rPr>
                                    <m:t>𝑁</m:t>
                                  </m:r>
                                </m:sup>
                              </m:sSubSup>
                            </m:oMath>
                          </a14:m>
                          <a:r>
                            <a:rPr lang="en-US" altLang="zh-TW" sz="1800" b="0" dirty="0">
                              <a:solidFill>
                                <a:schemeClr val="tx1"/>
                              </a:solidFill>
                              <a:effectLst/>
                            </a:rPr>
                            <a:t>: the module that follows the least trimmed squares principle to pick up </a:t>
                          </a:r>
                          <a:r>
                            <a:rPr lang="en-US" altLang="zh-TW" sz="1800" b="0" i="1" dirty="0">
                              <a:solidFill>
                                <a:schemeClr val="tx1"/>
                              </a:solidFill>
                              <a:effectLst/>
                            </a:rPr>
                            <a:t>n</a:t>
                          </a:r>
                          <a:r>
                            <a:rPr lang="en-US" altLang="zh-TW" sz="1800" b="0" dirty="0">
                              <a:solidFill>
                                <a:schemeClr val="tx1"/>
                              </a:solidFill>
                              <a:effectLst/>
                            </a:rPr>
                            <a:t> training data from </a:t>
                          </a:r>
                          <a:r>
                            <a:rPr lang="en-US" altLang="zh-TW" sz="1800" b="0" i="1" dirty="0">
                              <a:solidFill>
                                <a:schemeClr val="tx1"/>
                              </a:solidFill>
                              <a:effectLst/>
                            </a:rPr>
                            <a:t>N</a:t>
                          </a:r>
                          <a:r>
                            <a:rPr lang="en-US" altLang="zh-TW" sz="1800" b="0" dirty="0">
                              <a:solidFill>
                                <a:schemeClr val="tx1"/>
                              </a:solidFill>
                              <a:effectLst/>
                            </a:rPr>
                            <a:t> training data.</a:t>
                          </a:r>
                        </a:p>
                        <a:p>
                          <a:pPr marL="533400" marR="0" lvl="0" indent="-53340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zh-TW" altLang="zh-TW" sz="1800" b="0" i="1" smtClean="0">
                                      <a:solidFill>
                                        <a:schemeClr val="tx1"/>
                                      </a:solidFill>
                                      <a:effectLst/>
                                      <a:latin typeface="Cambria Math" panose="02040503050406030204" pitchFamily="18" charset="0"/>
                                    </a:rPr>
                                  </m:ctrlPr>
                                </m:sSubSupPr>
                                <m:e>
                                  <m:r>
                                    <m:rPr>
                                      <m:sty m:val="p"/>
                                    </m:rPr>
                                    <a:rPr lang="en-US" altLang="zh-TW" sz="1800" b="0" i="0" smtClean="0">
                                      <a:solidFill>
                                        <a:schemeClr val="tx1"/>
                                      </a:solidFill>
                                      <a:effectLst/>
                                      <a:latin typeface="Cambria Math" panose="02040503050406030204" pitchFamily="18" charset="0"/>
                                    </a:rPr>
                                    <m:t>PO</m:t>
                                  </m:r>
                                </m:e>
                                <m:sub>
                                  <m:r>
                                    <a:rPr lang="en-US" altLang="zh-TW" sz="1800" b="0" i="1">
                                      <a:solidFill>
                                        <a:schemeClr val="tx1"/>
                                      </a:solidFill>
                                      <a:effectLst/>
                                      <a:latin typeface="Cambria Math"/>
                                    </a:rPr>
                                    <m:t>𝑛</m:t>
                                  </m:r>
                                </m:sub>
                                <m:sup>
                                  <m:r>
                                    <a:rPr lang="en-US" altLang="zh-TW" sz="1800" b="0" i="1" smtClean="0">
                                      <a:solidFill>
                                        <a:schemeClr val="tx1"/>
                                      </a:solidFill>
                                      <a:effectLst/>
                                      <a:latin typeface="Cambria Math"/>
                                    </a:rPr>
                                    <m:t>𝑁</m:t>
                                  </m:r>
                                </m:sup>
                              </m:sSubSup>
                            </m:oMath>
                          </a14:m>
                          <a:r>
                            <a:rPr lang="en-US" altLang="zh-TW" sz="1800" b="0" dirty="0">
                              <a:solidFill>
                                <a:schemeClr val="tx1"/>
                              </a:solidFill>
                              <a:effectLst/>
                            </a:rPr>
                            <a:t>: the module that follows the pre-order</a:t>
                          </a:r>
                          <a:r>
                            <a:rPr lang="en-US" altLang="zh-TW" sz="1800" b="0" baseline="0" dirty="0">
                              <a:solidFill>
                                <a:schemeClr val="tx1"/>
                              </a:solidFill>
                              <a:effectLst/>
                            </a:rPr>
                            <a:t> </a:t>
                          </a:r>
                          <a:r>
                            <a:rPr lang="en-US" altLang="zh-TW" sz="1800" b="0" dirty="0">
                              <a:solidFill>
                                <a:schemeClr val="tx1"/>
                              </a:solidFill>
                              <a:effectLst/>
                            </a:rPr>
                            <a:t>principle to pick up first </a:t>
                          </a:r>
                          <a:r>
                            <a:rPr lang="en-US" altLang="zh-TW" sz="1800" b="0" i="1" dirty="0">
                              <a:solidFill>
                                <a:schemeClr val="tx1"/>
                              </a:solidFill>
                              <a:effectLst/>
                            </a:rPr>
                            <a:t>n</a:t>
                          </a:r>
                          <a:r>
                            <a:rPr lang="en-US" altLang="zh-TW" sz="1800" b="0" dirty="0">
                              <a:solidFill>
                                <a:schemeClr val="tx1"/>
                              </a:solidFill>
                              <a:effectLst/>
                            </a:rPr>
                            <a:t> training data from </a:t>
                          </a:r>
                          <a:r>
                            <a:rPr lang="en-US" altLang="zh-TW" sz="1800" b="0" i="1" dirty="0">
                              <a:solidFill>
                                <a:schemeClr val="tx1"/>
                              </a:solidFill>
                              <a:effectLst/>
                            </a:rPr>
                            <a:t>N</a:t>
                          </a:r>
                          <a:r>
                            <a:rPr lang="en-US" altLang="zh-TW" sz="1800" b="0" dirty="0">
                              <a:solidFill>
                                <a:schemeClr val="tx1"/>
                              </a:solidFill>
                              <a:effectLst/>
                            </a:rPr>
                            <a:t> training data.</a:t>
                          </a:r>
                        </a:p>
                        <a:p>
                          <a:pPr marL="1792288" indent="-1792288">
                            <a:spcAft>
                              <a:spcPts val="0"/>
                            </a:spcAft>
                          </a:pPr>
                          <a:r>
                            <a:rPr lang="en-US" altLang="zh-TW" sz="1800" b="0" kern="1200" dirty="0">
                              <a:solidFill>
                                <a:schemeClr val="tx1"/>
                              </a:solidFill>
                              <a:effectLst/>
                              <a:latin typeface="+mn-lt"/>
                              <a:ea typeface="+mn-ea"/>
                              <a:cs typeface="+mn-cs"/>
                            </a:rPr>
                            <a:t>Reorganizing(100): the module that helps </a:t>
                          </a:r>
                          <a:r>
                            <a:rPr lang="en-US" altLang="zh-TW" sz="1800" b="0" dirty="0">
                              <a:solidFill>
                                <a:schemeClr val="tx1"/>
                              </a:solidFill>
                            </a:rPr>
                            <a:t>further regularize weights </a:t>
                          </a:r>
                          <a:r>
                            <a:rPr lang="en-US" altLang="zh-TW" sz="1800" b="0" dirty="0">
                              <a:solidFill>
                                <a:schemeClr val="tx1"/>
                              </a:solidFill>
                              <a:effectLst/>
                            </a:rPr>
                            <a:t>one hundred epochs </a:t>
                          </a:r>
                          <a:r>
                            <a:rPr lang="en-US" altLang="zh-TW" sz="1800" b="0" kern="1200" dirty="0">
                              <a:solidFill>
                                <a:schemeClr val="tx1"/>
                              </a:solidFill>
                              <a:effectLst/>
                              <a:latin typeface="+mn-lt"/>
                              <a:ea typeface="+mn-ea"/>
                              <a:cs typeface="+mn-cs"/>
                            </a:rPr>
                            <a:t>as well as identify and remove the potentially irrelevant hidden node.</a:t>
                          </a:r>
                        </a:p>
                        <a:p>
                          <a:pPr marL="1792288" marR="0" lvl="0" indent="-1792288" algn="l" defTabSz="914400" rtl="0" eaLnBrk="1" fontAlgn="auto" latinLnBrk="0" hangingPunct="1">
                            <a:lnSpc>
                              <a:spcPct val="100000"/>
                            </a:lnSpc>
                            <a:spcBef>
                              <a:spcPts val="0"/>
                            </a:spcBef>
                            <a:spcAft>
                              <a:spcPts val="0"/>
                            </a:spcAft>
                            <a:buClrTx/>
                            <a:buSzTx/>
                            <a:buFontTx/>
                            <a:buNone/>
                            <a:tabLst/>
                            <a:defRPr/>
                          </a:pPr>
                          <a:r>
                            <a:rPr lang="en-US" altLang="zh-TW" sz="1800" b="0" kern="1200" dirty="0">
                              <a:solidFill>
                                <a:schemeClr val="tx1"/>
                              </a:solidFill>
                              <a:effectLst/>
                              <a:latin typeface="+mn-lt"/>
                              <a:ea typeface="+mn-ea"/>
                              <a:cs typeface="+mn-cs"/>
                            </a:rPr>
                            <a:t>Reorganizing(500): the module that helps </a:t>
                          </a:r>
                          <a:r>
                            <a:rPr lang="en-US" altLang="zh-TW" sz="1800" b="0" dirty="0">
                              <a:solidFill>
                                <a:schemeClr val="tx1"/>
                              </a:solidFill>
                            </a:rPr>
                            <a:t>further regularize weights </a:t>
                          </a:r>
                          <a:r>
                            <a:rPr lang="en-US" altLang="zh-TW" sz="1800" b="0" dirty="0">
                              <a:solidFill>
                                <a:schemeClr val="tx1"/>
                              </a:solidFill>
                              <a:effectLst/>
                            </a:rPr>
                            <a:t>five hundred epochs </a:t>
                          </a:r>
                          <a:r>
                            <a:rPr lang="en-US" altLang="zh-TW" sz="1800" b="0" kern="1200" dirty="0">
                              <a:solidFill>
                                <a:schemeClr val="tx1"/>
                              </a:solidFill>
                              <a:effectLst/>
                              <a:latin typeface="+mn-lt"/>
                              <a:ea typeface="+mn-ea"/>
                              <a:cs typeface="+mn-cs"/>
                            </a:rPr>
                            <a:t>as well as identify and remove the potentially irrelevant hidden node.</a:t>
                          </a:r>
                        </a:p>
                        <a:p>
                          <a:pPr marL="1611313" marR="0" lvl="0" indent="-1611313" algn="l" defTabSz="914400" rtl="0" eaLnBrk="1" fontAlgn="auto" latinLnBrk="0" hangingPunct="1">
                            <a:lnSpc>
                              <a:spcPct val="100000"/>
                            </a:lnSpc>
                            <a:spcBef>
                              <a:spcPts val="0"/>
                            </a:spcBef>
                            <a:spcAft>
                              <a:spcPts val="0"/>
                            </a:spcAft>
                            <a:buClrTx/>
                            <a:buSzTx/>
                            <a:buFontTx/>
                            <a:buNone/>
                            <a:tabLst/>
                            <a:defRPr/>
                          </a:pPr>
                          <a:r>
                            <a:rPr lang="en-US" altLang="zh-TW" sz="1800" b="0" kern="1200" dirty="0">
                              <a:solidFill>
                                <a:schemeClr val="tx1"/>
                              </a:solidFill>
                              <a:effectLst/>
                              <a:latin typeface="+mn-lt"/>
                              <a:ea typeface="+mn-ea"/>
                              <a:cs typeface="+mn-cs"/>
                            </a:rPr>
                            <a:t>Reorganizing(0): the module that helps merely identify and remove the potentially irrelevant hidden node.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mc:Choice>
        <mc:Fallback xmlns="">
          <p:graphicFrame>
            <p:nvGraphicFramePr>
              <p:cNvPr id="4" name="內容版面配置區 3"/>
              <p:cNvGraphicFramePr>
                <a:graphicFrameLocks noGrp="1"/>
              </p:cNvGraphicFramePr>
              <p:nvPr>
                <p:ph idx="1"/>
                <p:extLst>
                  <p:ext uri="{D42A27DB-BD31-4B8C-83A1-F6EECF244321}">
                    <p14:modId xmlns:p14="http://schemas.microsoft.com/office/powerpoint/2010/main" val="1873394437"/>
                  </p:ext>
                </p:extLst>
              </p:nvPr>
            </p:nvGraphicFramePr>
            <p:xfrm>
              <a:off x="179512" y="1268760"/>
              <a:ext cx="8712968" cy="4752528"/>
            </p:xfrm>
            <a:graphic>
              <a:graphicData uri="http://schemas.openxmlformats.org/drawingml/2006/table">
                <a:tbl>
                  <a:tblPr firstRow="1" firstCol="1" bandRow="1">
                    <a:tableStyleId>{5C22544A-7EE6-4342-B048-85BDC9FD1C3A}</a:tableStyleId>
                  </a:tblPr>
                  <a:tblGrid>
                    <a:gridCol w="8712968">
                      <a:extLst>
                        <a:ext uri="{9D8B030D-6E8A-4147-A177-3AD203B41FA5}">
                          <a16:colId xmlns:a16="http://schemas.microsoft.com/office/drawing/2014/main" val="20000"/>
                        </a:ext>
                      </a:extLst>
                    </a:gridCol>
                  </a:tblGrid>
                  <a:tr h="4752528">
                    <a:tc>
                      <a:txBody>
                        <a:bodyPr/>
                        <a:lstStyle/>
                        <a:p>
                          <a:endParaRPr lang="zh-TW"/>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 t="-1667" r="-140" b="-1154"/>
                          </a:stretch>
                        </a:blipFill>
                      </a:tcPr>
                    </a:tc>
                    <a:extLst>
                      <a:ext uri="{0D108BD9-81ED-4DB2-BD59-A6C34878D82A}">
                        <a16:rowId xmlns:a16="http://schemas.microsoft.com/office/drawing/2014/main" val="10000"/>
                      </a:ext>
                    </a:extLst>
                  </a:tr>
                </a:tbl>
              </a:graphicData>
            </a:graphic>
          </p:graphicFrame>
        </mc:Fallback>
      </mc:AlternateContent>
      <p:sp>
        <p:nvSpPr>
          <p:cNvPr id="3" name="標題 1"/>
          <p:cNvSpPr>
            <a:spLocks noGrp="1"/>
          </p:cNvSpPr>
          <p:nvPr>
            <p:ph type="title"/>
          </p:nvPr>
        </p:nvSpPr>
        <p:spPr>
          <a:xfrm>
            <a:off x="457200" y="274638"/>
            <a:ext cx="8229600" cy="1143000"/>
          </a:xfrm>
        </p:spPr>
        <p:txBody>
          <a:bodyPr>
            <a:normAutofit/>
          </a:bodyPr>
          <a:lstStyle/>
          <a:p>
            <a:r>
              <a:rPr lang="en-US" altLang="zh-TW" b="1" dirty="0"/>
              <a:t>Notations</a:t>
            </a:r>
            <a:endParaRPr lang="zh-TW" altLang="en-US" b="1" dirty="0"/>
          </a:p>
        </p:txBody>
      </p:sp>
      <p:sp>
        <p:nvSpPr>
          <p:cNvPr id="5" name="投影片編號版面配置區 3">
            <a:extLst>
              <a:ext uri="{FF2B5EF4-FFF2-40B4-BE49-F238E27FC236}">
                <a16:creationId xmlns:a16="http://schemas.microsoft.com/office/drawing/2014/main" id="{807807DF-0924-4E52-9798-7ED23F4273CB}"/>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14</a:t>
            </a:fld>
            <a:endParaRPr lang="zh-TW" altLang="en-US" sz="1400" dirty="0">
              <a:solidFill>
                <a:prstClr val="black">
                  <a:tint val="75000"/>
                </a:prstClr>
              </a:solidFill>
            </a:endParaRPr>
          </a:p>
        </p:txBody>
      </p:sp>
    </p:spTree>
    <p:extLst>
      <p:ext uri="{BB962C8B-B14F-4D97-AF65-F5344CB8AC3E}">
        <p14:creationId xmlns:p14="http://schemas.microsoft.com/office/powerpoint/2010/main" val="286497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6C153D4C-BAB3-4B9B-8424-81F8FA0B3144}" type="slidenum">
              <a:rPr lang="zh-TW" altLang="en-US" smtClean="0">
                <a:solidFill>
                  <a:prstClr val="black">
                    <a:tint val="75000"/>
                  </a:prstClr>
                </a:solidFill>
              </a:rPr>
              <a:pPr>
                <a:defRPr/>
              </a:pPr>
              <a:t>15</a:t>
            </a:fld>
            <a:endParaRPr lang="zh-TW" altLang="en-US" dirty="0">
              <a:solidFill>
                <a:prstClr val="black">
                  <a:tint val="75000"/>
                </a:prstClr>
              </a:solidFill>
            </a:endParaRPr>
          </a:p>
        </p:txBody>
      </p:sp>
      <p:sp>
        <p:nvSpPr>
          <p:cNvPr id="24" name="菱形 23"/>
          <p:cNvSpPr/>
          <p:nvPr/>
        </p:nvSpPr>
        <p:spPr>
          <a:xfrm>
            <a:off x="6341905" y="3578536"/>
            <a:ext cx="1570268" cy="106699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fontAlgn="auto">
              <a:spcBef>
                <a:spcPts val="0"/>
              </a:spcBef>
              <a:spcAft>
                <a:spcPts val="0"/>
              </a:spcAft>
              <a:defRPr/>
            </a:pPr>
            <a:r>
              <a:rPr lang="en-US" altLang="zh-TW" dirty="0" err="1">
                <a:solidFill>
                  <a:prstClr val="black"/>
                </a:solidFill>
              </a:rPr>
              <a:t>SeC</a:t>
            </a:r>
            <a:endParaRPr lang="zh-TW" altLang="en-US" dirty="0">
              <a:solidFill>
                <a:prstClr val="black"/>
              </a:solidFill>
            </a:endParaRPr>
          </a:p>
        </p:txBody>
      </p:sp>
      <p:cxnSp>
        <p:nvCxnSpPr>
          <p:cNvPr id="25" name="直線單箭頭接點 24"/>
          <p:cNvCxnSpPr>
            <a:cxnSpLocks/>
          </p:cNvCxnSpPr>
          <p:nvPr/>
        </p:nvCxnSpPr>
        <p:spPr>
          <a:xfrm flipV="1">
            <a:off x="1658616" y="2645024"/>
            <a:ext cx="0" cy="85142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cxnSpLocks/>
          </p:cNvCxnSpPr>
          <p:nvPr/>
        </p:nvCxnSpPr>
        <p:spPr>
          <a:xfrm flipH="1">
            <a:off x="5221110" y="4108406"/>
            <a:ext cx="1072822"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7127039" y="4677024"/>
            <a:ext cx="0" cy="95991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6962329" y="5717999"/>
            <a:ext cx="329420" cy="34289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fontAlgn="auto">
              <a:spcBef>
                <a:spcPts val="0"/>
              </a:spcBef>
              <a:spcAft>
                <a:spcPts val="0"/>
              </a:spcAft>
              <a:defRPr/>
            </a:pPr>
            <a:r>
              <a:rPr lang="en-US" altLang="zh-TW" dirty="0">
                <a:solidFill>
                  <a:prstClr val="white"/>
                </a:solidFill>
              </a:rPr>
              <a:t>A</a:t>
            </a:r>
            <a:endParaRPr lang="zh-TW" altLang="en-US" dirty="0">
              <a:solidFill>
                <a:prstClr val="white"/>
              </a:solidFill>
            </a:endParaRPr>
          </a:p>
        </p:txBody>
      </p:sp>
      <p:cxnSp>
        <p:nvCxnSpPr>
          <p:cNvPr id="29" name="直線單箭頭接點 28"/>
          <p:cNvCxnSpPr>
            <a:cxnSpLocks/>
          </p:cNvCxnSpPr>
          <p:nvPr/>
        </p:nvCxnSpPr>
        <p:spPr>
          <a:xfrm>
            <a:off x="7192496" y="1729924"/>
            <a:ext cx="0" cy="6071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p:cNvCxnSpPr>
          <p:nvPr/>
        </p:nvCxnSpPr>
        <p:spPr>
          <a:xfrm>
            <a:off x="1626727" y="2645022"/>
            <a:ext cx="233871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5991906" y="3782636"/>
            <a:ext cx="604050" cy="307777"/>
          </a:xfrm>
          <a:prstGeom prst="rect">
            <a:avLst/>
          </a:prstGeom>
          <a:noFill/>
        </p:spPr>
        <p:txBody>
          <a:bodyPr wrap="square" rtlCol="0">
            <a:spAutoFit/>
          </a:bodyPr>
          <a:lstStyle/>
          <a:p>
            <a:pPr fontAlgn="auto">
              <a:spcBef>
                <a:spcPts val="0"/>
              </a:spcBef>
              <a:spcAft>
                <a:spcPts val="0"/>
              </a:spcAft>
              <a:defRPr/>
            </a:pPr>
            <a:r>
              <a:rPr lang="en-US" altLang="zh-TW" sz="1400" dirty="0">
                <a:solidFill>
                  <a:prstClr val="black"/>
                </a:solidFill>
                <a:latin typeface="Calibri" panose="020F0502020204030204"/>
                <a:ea typeface="新細明體" panose="02020500000000000000" pitchFamily="18" charset="-120"/>
              </a:rPr>
              <a:t>False</a:t>
            </a:r>
            <a:endParaRPr lang="zh-TW" altLang="en-US" sz="1400" dirty="0">
              <a:solidFill>
                <a:prstClr val="black"/>
              </a:solidFill>
              <a:latin typeface="Calibri" panose="020F0502020204030204"/>
              <a:ea typeface="新細明體" panose="02020500000000000000" pitchFamily="18" charset="-120"/>
            </a:endParaRPr>
          </a:p>
        </p:txBody>
      </p:sp>
      <p:sp>
        <p:nvSpPr>
          <p:cNvPr id="32" name="文字方塊 31"/>
          <p:cNvSpPr txBox="1"/>
          <p:nvPr/>
        </p:nvSpPr>
        <p:spPr>
          <a:xfrm>
            <a:off x="6651061" y="4637451"/>
            <a:ext cx="640688" cy="307777"/>
          </a:xfrm>
          <a:prstGeom prst="rect">
            <a:avLst/>
          </a:prstGeom>
          <a:noFill/>
        </p:spPr>
        <p:txBody>
          <a:bodyPr wrap="square" rtlCol="0">
            <a:spAutoFit/>
          </a:bodyPr>
          <a:lstStyle/>
          <a:p>
            <a:pPr fontAlgn="auto">
              <a:spcBef>
                <a:spcPts val="0"/>
              </a:spcBef>
              <a:spcAft>
                <a:spcPts val="0"/>
              </a:spcAft>
              <a:defRPr/>
            </a:pPr>
            <a:r>
              <a:rPr lang="en-US" altLang="zh-TW" sz="1400" dirty="0">
                <a:solidFill>
                  <a:prstClr val="black"/>
                </a:solidFill>
                <a:latin typeface="Calibri" panose="020F0502020204030204"/>
                <a:ea typeface="新細明體" panose="02020500000000000000" pitchFamily="18" charset="-120"/>
              </a:rPr>
              <a:t>True</a:t>
            </a:r>
            <a:endParaRPr lang="zh-TW" altLang="en-US" sz="1400" dirty="0">
              <a:solidFill>
                <a:prstClr val="black"/>
              </a:solidFill>
              <a:latin typeface="Calibri" panose="020F0502020204030204"/>
              <a:ea typeface="新細明體" panose="02020500000000000000" pitchFamily="18" charset="-120"/>
            </a:endParaRPr>
          </a:p>
        </p:txBody>
      </p:sp>
      <p:sp>
        <p:nvSpPr>
          <p:cNvPr id="33" name="文字方塊 32"/>
          <p:cNvSpPr txBox="1"/>
          <p:nvPr/>
        </p:nvSpPr>
        <p:spPr>
          <a:xfrm>
            <a:off x="7291749" y="1752433"/>
            <a:ext cx="604050" cy="369332"/>
          </a:xfrm>
          <a:prstGeom prst="rect">
            <a:avLst/>
          </a:prstGeom>
          <a:noFill/>
        </p:spPr>
        <p:txBody>
          <a:bodyPr wrap="square" rtlCol="0">
            <a:spAutoFit/>
          </a:bodyPr>
          <a:lstStyle/>
          <a:p>
            <a:pPr fontAlgn="auto">
              <a:spcBef>
                <a:spcPts val="0"/>
              </a:spcBef>
              <a:spcAft>
                <a:spcPts val="0"/>
              </a:spcAft>
              <a:defRPr/>
            </a:pPr>
            <a:r>
              <a:rPr lang="en-US" altLang="zh-TW" dirty="0" err="1">
                <a:solidFill>
                  <a:prstClr val="black"/>
                </a:solidFill>
                <a:latin typeface="Calibri" panose="020F0502020204030204"/>
                <a:ea typeface="新細明體" panose="02020500000000000000" pitchFamily="18" charset="-120"/>
              </a:rPr>
              <a:t>i</a:t>
            </a:r>
            <a:r>
              <a:rPr lang="en-US" altLang="zh-TW" dirty="0">
                <a:solidFill>
                  <a:prstClr val="black"/>
                </a:solidFill>
                <a:latin typeface="Calibri" panose="020F0502020204030204"/>
                <a:ea typeface="新細明體" panose="02020500000000000000" pitchFamily="18" charset="-120"/>
              </a:rPr>
              <a:t> = 1</a:t>
            </a:r>
            <a:endParaRPr lang="zh-TW" altLang="en-US" dirty="0">
              <a:solidFill>
                <a:prstClr val="black"/>
              </a:solidFill>
              <a:latin typeface="Calibri" panose="020F0502020204030204"/>
              <a:ea typeface="新細明體" panose="02020500000000000000" pitchFamily="18" charset="-120"/>
            </a:endParaRPr>
          </a:p>
        </p:txBody>
      </p:sp>
      <p:sp>
        <p:nvSpPr>
          <p:cNvPr id="36" name="圓角矩形 35"/>
          <p:cNvSpPr/>
          <p:nvPr/>
        </p:nvSpPr>
        <p:spPr>
          <a:xfrm>
            <a:off x="6634236" y="2344879"/>
            <a:ext cx="1106116" cy="600291"/>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dirty="0">
                <a:solidFill>
                  <a:prstClr val="black"/>
                </a:solidFill>
              </a:rPr>
              <a:t>forward</a:t>
            </a:r>
          </a:p>
          <a:p>
            <a:pPr algn="ctr" fontAlgn="auto">
              <a:spcBef>
                <a:spcPts val="0"/>
              </a:spcBef>
              <a:spcAft>
                <a:spcPts val="0"/>
              </a:spcAft>
              <a:defRPr/>
            </a:pPr>
            <a:r>
              <a:rPr lang="en-US" altLang="zh-TW" dirty="0">
                <a:solidFill>
                  <a:prstClr val="black"/>
                </a:solidFill>
              </a:rPr>
              <a:t>operation</a:t>
            </a:r>
          </a:p>
        </p:txBody>
      </p:sp>
      <p:cxnSp>
        <p:nvCxnSpPr>
          <p:cNvPr id="37" name="直線單箭頭接點 36"/>
          <p:cNvCxnSpPr>
            <a:cxnSpLocks/>
          </p:cNvCxnSpPr>
          <p:nvPr/>
        </p:nvCxnSpPr>
        <p:spPr>
          <a:xfrm>
            <a:off x="4716016" y="2633077"/>
            <a:ext cx="1881450"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p:cNvSpPr/>
          <p:nvPr/>
        </p:nvSpPr>
        <p:spPr>
          <a:xfrm>
            <a:off x="3975759" y="2418347"/>
            <a:ext cx="677149" cy="453350"/>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dirty="0" err="1">
                <a:solidFill>
                  <a:prstClr val="black"/>
                </a:solidFill>
              </a:rPr>
              <a:t>i</a:t>
            </a:r>
            <a:r>
              <a:rPr lang="en-US" altLang="zh-TW" dirty="0">
                <a:solidFill>
                  <a:prstClr val="black"/>
                </a:solidFill>
              </a:rPr>
              <a:t>++</a:t>
            </a:r>
          </a:p>
        </p:txBody>
      </p:sp>
      <p:cxnSp>
        <p:nvCxnSpPr>
          <p:cNvPr id="58" name="直線單箭頭接點 57"/>
          <p:cNvCxnSpPr>
            <a:cxnSpLocks/>
          </p:cNvCxnSpPr>
          <p:nvPr/>
        </p:nvCxnSpPr>
        <p:spPr>
          <a:xfrm>
            <a:off x="1661132" y="4677024"/>
            <a:ext cx="0" cy="92011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橢圓 58"/>
          <p:cNvSpPr/>
          <p:nvPr/>
        </p:nvSpPr>
        <p:spPr>
          <a:xfrm>
            <a:off x="1462018" y="5638709"/>
            <a:ext cx="329420" cy="342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dirty="0">
                <a:solidFill>
                  <a:prstClr val="white"/>
                </a:solidFill>
              </a:rPr>
              <a:t>B</a:t>
            </a:r>
            <a:endParaRPr lang="zh-TW" altLang="en-US" dirty="0">
              <a:solidFill>
                <a:prstClr val="white"/>
              </a:solidFill>
            </a:endParaRPr>
          </a:p>
        </p:txBody>
      </p:sp>
      <p:sp>
        <p:nvSpPr>
          <p:cNvPr id="62" name="文字方塊 61"/>
          <p:cNvSpPr txBox="1"/>
          <p:nvPr/>
        </p:nvSpPr>
        <p:spPr>
          <a:xfrm>
            <a:off x="7318167" y="5535245"/>
            <a:ext cx="1420502" cy="646331"/>
          </a:xfrm>
          <a:prstGeom prst="rect">
            <a:avLst/>
          </a:prstGeom>
          <a:noFill/>
        </p:spPr>
        <p:txBody>
          <a:bodyPr wrap="square" rtlCol="0">
            <a:spAutoFit/>
          </a:bodyPr>
          <a:lstStyle/>
          <a:p>
            <a:pPr>
              <a:defRPr/>
            </a:pPr>
            <a:r>
              <a:rPr lang="en-US" altLang="zh-TW" i="1" dirty="0">
                <a:solidFill>
                  <a:srgbClr val="FF0000"/>
                </a:solidFill>
              </a:rPr>
              <a:t>Acceptable SLFN</a:t>
            </a:r>
            <a:endParaRPr lang="zh-TW" altLang="en-US" dirty="0">
              <a:solidFill>
                <a:srgbClr val="FF0000"/>
              </a:solidFill>
            </a:endParaRPr>
          </a:p>
        </p:txBody>
      </p:sp>
      <p:sp>
        <p:nvSpPr>
          <p:cNvPr id="63" name="文字方塊 62"/>
          <p:cNvSpPr txBox="1"/>
          <p:nvPr/>
        </p:nvSpPr>
        <p:spPr>
          <a:xfrm>
            <a:off x="1805148" y="5533862"/>
            <a:ext cx="1640716" cy="646331"/>
          </a:xfrm>
          <a:prstGeom prst="rect">
            <a:avLst/>
          </a:prstGeom>
          <a:noFill/>
        </p:spPr>
        <p:txBody>
          <a:bodyPr wrap="square" rtlCol="0">
            <a:spAutoFit/>
          </a:bodyPr>
          <a:lstStyle/>
          <a:p>
            <a:pPr>
              <a:defRPr/>
            </a:pPr>
            <a:r>
              <a:rPr lang="en-US" altLang="zh-TW" i="1" dirty="0">
                <a:solidFill>
                  <a:srgbClr val="FF0000"/>
                </a:solidFill>
              </a:rPr>
              <a:t>Unacceptable SLFN</a:t>
            </a:r>
            <a:endParaRPr lang="zh-TW" altLang="en-US" dirty="0">
              <a:solidFill>
                <a:srgbClr val="FF0000"/>
              </a:solidFill>
            </a:endParaRPr>
          </a:p>
        </p:txBody>
      </p:sp>
      <p:sp>
        <p:nvSpPr>
          <p:cNvPr id="64" name="圓角矩形 5">
            <a:extLst>
              <a:ext uri="{FF2B5EF4-FFF2-40B4-BE49-F238E27FC236}">
                <a16:creationId xmlns:a16="http://schemas.microsoft.com/office/drawing/2014/main" id="{E3E7782E-5BB8-4EEF-B557-75C8F64715EB}"/>
              </a:ext>
            </a:extLst>
          </p:cNvPr>
          <p:cNvSpPr/>
          <p:nvPr/>
        </p:nvSpPr>
        <p:spPr>
          <a:xfrm>
            <a:off x="4030651" y="3810996"/>
            <a:ext cx="1179840" cy="635168"/>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dirty="0">
                <a:solidFill>
                  <a:prstClr val="black"/>
                </a:solidFill>
              </a:rPr>
              <a:t>backward</a:t>
            </a:r>
            <a:r>
              <a:rPr lang="zh-TW" altLang="en-US" dirty="0">
                <a:solidFill>
                  <a:prstClr val="black"/>
                </a:solidFill>
              </a:rPr>
              <a:t> </a:t>
            </a:r>
            <a:r>
              <a:rPr lang="en-US" altLang="zh-TW" dirty="0">
                <a:solidFill>
                  <a:prstClr val="black"/>
                </a:solidFill>
              </a:rPr>
              <a:t>operation</a:t>
            </a:r>
          </a:p>
        </p:txBody>
      </p:sp>
      <p:cxnSp>
        <p:nvCxnSpPr>
          <p:cNvPr id="65" name="直線單箭頭接點 64">
            <a:extLst>
              <a:ext uri="{FF2B5EF4-FFF2-40B4-BE49-F238E27FC236}">
                <a16:creationId xmlns:a16="http://schemas.microsoft.com/office/drawing/2014/main" id="{A9938BC9-31D9-4988-815E-3D4C22087773}"/>
              </a:ext>
            </a:extLst>
          </p:cNvPr>
          <p:cNvCxnSpPr>
            <a:cxnSpLocks/>
          </p:cNvCxnSpPr>
          <p:nvPr/>
        </p:nvCxnSpPr>
        <p:spPr>
          <a:xfrm flipH="1">
            <a:off x="2441317" y="4096631"/>
            <a:ext cx="152412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菱形 65">
            <a:extLst>
              <a:ext uri="{FF2B5EF4-FFF2-40B4-BE49-F238E27FC236}">
                <a16:creationId xmlns:a16="http://schemas.microsoft.com/office/drawing/2014/main" id="{D95C62DA-C71A-49CE-8981-65D11BB368BE}"/>
              </a:ext>
            </a:extLst>
          </p:cNvPr>
          <p:cNvSpPr/>
          <p:nvPr/>
        </p:nvSpPr>
        <p:spPr>
          <a:xfrm>
            <a:off x="905269" y="3512813"/>
            <a:ext cx="1524128" cy="1132721"/>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fontAlgn="auto">
              <a:spcBef>
                <a:spcPts val="0"/>
              </a:spcBef>
              <a:spcAft>
                <a:spcPts val="0"/>
              </a:spcAft>
              <a:defRPr/>
            </a:pPr>
            <a:r>
              <a:rPr lang="en-US" altLang="zh-TW" dirty="0" err="1">
                <a:solidFill>
                  <a:srgbClr val="FF0000"/>
                </a:solidFill>
              </a:rPr>
              <a:t>i</a:t>
            </a:r>
            <a:r>
              <a:rPr lang="en-US" altLang="zh-TW" dirty="0">
                <a:solidFill>
                  <a:srgbClr val="FF0000"/>
                </a:solidFill>
              </a:rPr>
              <a:t> </a:t>
            </a:r>
            <a:r>
              <a:rPr lang="en-US" altLang="zh-TW" dirty="0">
                <a:solidFill>
                  <a:srgbClr val="FF0000"/>
                </a:solidFill>
                <a:sym typeface="Symbol" panose="05050102010706020507" pitchFamily="18" charset="2"/>
              </a:rPr>
              <a:t></a:t>
            </a:r>
            <a:r>
              <a:rPr lang="en-US" altLang="zh-TW" dirty="0">
                <a:solidFill>
                  <a:srgbClr val="FF0000"/>
                </a:solidFill>
              </a:rPr>
              <a:t> 100</a:t>
            </a:r>
            <a:endParaRPr lang="zh-TW" altLang="en-US" dirty="0">
              <a:solidFill>
                <a:srgbClr val="FF0000"/>
              </a:solidFill>
            </a:endParaRPr>
          </a:p>
        </p:txBody>
      </p:sp>
      <p:cxnSp>
        <p:nvCxnSpPr>
          <p:cNvPr id="67" name="直線單箭頭接點 66">
            <a:extLst>
              <a:ext uri="{FF2B5EF4-FFF2-40B4-BE49-F238E27FC236}">
                <a16:creationId xmlns:a16="http://schemas.microsoft.com/office/drawing/2014/main" id="{6A1F8701-43E6-4E56-872A-6E442954D11B}"/>
              </a:ext>
            </a:extLst>
          </p:cNvPr>
          <p:cNvCxnSpPr>
            <a:cxnSpLocks/>
          </p:cNvCxnSpPr>
          <p:nvPr/>
        </p:nvCxnSpPr>
        <p:spPr>
          <a:xfrm>
            <a:off x="7142097" y="2963301"/>
            <a:ext cx="0" cy="6071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1DB3CDAD-6047-4E3D-8A3D-1201374EB64B}"/>
              </a:ext>
            </a:extLst>
          </p:cNvPr>
          <p:cNvSpPr txBox="1"/>
          <p:nvPr/>
        </p:nvSpPr>
        <p:spPr>
          <a:xfrm>
            <a:off x="1017999" y="3217065"/>
            <a:ext cx="608728" cy="307777"/>
          </a:xfrm>
          <a:prstGeom prst="rect">
            <a:avLst/>
          </a:prstGeom>
          <a:noFill/>
        </p:spPr>
        <p:txBody>
          <a:bodyPr wrap="square" rtlCol="0">
            <a:spAutoFit/>
          </a:bodyPr>
          <a:lstStyle/>
          <a:p>
            <a:pPr fontAlgn="auto">
              <a:spcBef>
                <a:spcPts val="0"/>
              </a:spcBef>
              <a:spcAft>
                <a:spcPts val="0"/>
              </a:spcAft>
              <a:defRPr/>
            </a:pPr>
            <a:r>
              <a:rPr lang="en-US" altLang="zh-TW" sz="1400" dirty="0">
                <a:solidFill>
                  <a:prstClr val="black"/>
                </a:solidFill>
                <a:latin typeface="Calibri" panose="020F0502020204030204"/>
                <a:ea typeface="新細明體" panose="02020500000000000000" pitchFamily="18" charset="-120"/>
              </a:rPr>
              <a:t>False</a:t>
            </a:r>
            <a:endParaRPr lang="zh-TW" altLang="en-US" sz="1400" dirty="0">
              <a:solidFill>
                <a:prstClr val="black"/>
              </a:solidFill>
              <a:latin typeface="Calibri" panose="020F0502020204030204"/>
              <a:ea typeface="新細明體" panose="02020500000000000000" pitchFamily="18" charset="-120"/>
            </a:endParaRPr>
          </a:p>
        </p:txBody>
      </p:sp>
      <p:sp>
        <p:nvSpPr>
          <p:cNvPr id="69" name="文字方塊 68">
            <a:extLst>
              <a:ext uri="{FF2B5EF4-FFF2-40B4-BE49-F238E27FC236}">
                <a16:creationId xmlns:a16="http://schemas.microsoft.com/office/drawing/2014/main" id="{E29B6CF6-D368-4351-9E93-CD8D0DA63F57}"/>
              </a:ext>
            </a:extLst>
          </p:cNvPr>
          <p:cNvSpPr txBox="1"/>
          <p:nvPr/>
        </p:nvSpPr>
        <p:spPr>
          <a:xfrm>
            <a:off x="1032437" y="4548407"/>
            <a:ext cx="640688" cy="307777"/>
          </a:xfrm>
          <a:prstGeom prst="rect">
            <a:avLst/>
          </a:prstGeom>
          <a:noFill/>
        </p:spPr>
        <p:txBody>
          <a:bodyPr wrap="square" rtlCol="0">
            <a:spAutoFit/>
          </a:bodyPr>
          <a:lstStyle/>
          <a:p>
            <a:pPr fontAlgn="auto">
              <a:spcBef>
                <a:spcPts val="0"/>
              </a:spcBef>
              <a:spcAft>
                <a:spcPts val="0"/>
              </a:spcAft>
              <a:defRPr/>
            </a:pPr>
            <a:r>
              <a:rPr lang="en-US" altLang="zh-TW" sz="1400" dirty="0">
                <a:solidFill>
                  <a:prstClr val="black"/>
                </a:solidFill>
                <a:latin typeface="Calibri" panose="020F0502020204030204"/>
                <a:ea typeface="新細明體" panose="02020500000000000000" pitchFamily="18" charset="-120"/>
              </a:rPr>
              <a:t>True</a:t>
            </a:r>
            <a:endParaRPr lang="zh-TW" altLang="en-US" sz="1400" dirty="0">
              <a:solidFill>
                <a:prstClr val="black"/>
              </a:solidFill>
              <a:latin typeface="Calibri" panose="020F0502020204030204"/>
              <a:ea typeface="新細明體" panose="02020500000000000000" pitchFamily="18" charset="-120"/>
            </a:endParaRPr>
          </a:p>
        </p:txBody>
      </p:sp>
      <p:sp>
        <p:nvSpPr>
          <p:cNvPr id="34" name="圓角矩形 5">
            <a:extLst>
              <a:ext uri="{FF2B5EF4-FFF2-40B4-BE49-F238E27FC236}">
                <a16:creationId xmlns:a16="http://schemas.microsoft.com/office/drawing/2014/main" id="{0F4CB1A1-A425-4D54-B5F6-13A95789EA22}"/>
              </a:ext>
            </a:extLst>
          </p:cNvPr>
          <p:cNvSpPr/>
          <p:nvPr/>
        </p:nvSpPr>
        <p:spPr>
          <a:xfrm>
            <a:off x="4485901" y="839246"/>
            <a:ext cx="1958304" cy="1023979"/>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100</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Optimizer</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Learning rate = 0.01</a:t>
            </a:r>
          </a:p>
          <a:p>
            <a:pPr marL="180975" indent="-180975" fontAlgn="auto">
              <a:spcBef>
                <a:spcPts val="0"/>
              </a:spcBef>
              <a:spcAft>
                <a:spcPts val="0"/>
              </a:spcAft>
              <a:buFont typeface="Arial" panose="020B0604020202020204" pitchFamily="34" charset="0"/>
              <a:buChar char="•"/>
              <a:defRPr/>
            </a:pP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5" name="文字方塊 34">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defRPr/>
            </a:pPr>
            <a:r>
              <a:rPr kumimoji="1" lang="en-US" altLang="zh-TW" sz="2000" b="1" dirty="0">
                <a:solidFill>
                  <a:prstClr val="white"/>
                </a:solidFill>
                <a:latin typeface="Microsoft JhengHei" panose="020B0604030504040204" pitchFamily="34" charset="-120"/>
                <a:ea typeface="Microsoft JhengHei" panose="020B0604030504040204" pitchFamily="34" charset="-120"/>
              </a:rPr>
              <a:t>Matching(100)</a:t>
            </a:r>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DCF47035-7877-48B0-93C0-981AC123751C}"/>
                  </a:ext>
                </a:extLst>
              </p:cNvPr>
              <p:cNvSpPr txBox="1"/>
              <p:nvPr/>
            </p:nvSpPr>
            <p:spPr>
              <a:xfrm>
                <a:off x="867802" y="839244"/>
                <a:ext cx="2120023" cy="462884"/>
              </a:xfrm>
              <a:prstGeom prst="rect">
                <a:avLst/>
              </a:prstGeom>
              <a:noFill/>
            </p:spPr>
            <p:txBody>
              <a:bodyPr wrap="square" rtlCol="0">
                <a:spAutoFit/>
              </a:bodyPr>
              <a:lstStyle/>
              <a:p>
                <a:pPr defTabSz="68580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1200" i="1" smtClean="0">
                              <a:solidFill>
                                <a:schemeClr val="tx1"/>
                              </a:solidFill>
                              <a:latin typeface="Cambria Math" panose="02040503050406030204" pitchFamily="18" charset="0"/>
                              <a:sym typeface="Symbol" panose="05050102010706020507" pitchFamily="18" charset="2"/>
                            </a:rPr>
                          </m:ctrlPr>
                        </m:sSubPr>
                        <m:e>
                          <m:r>
                            <a:rPr lang="en-US" altLang="zh-TW" sz="1200">
                              <a:solidFill>
                                <a:schemeClr val="tx1"/>
                              </a:solidFill>
                              <a:latin typeface="Cambria Math"/>
                            </a:rPr>
                            <m:t>𝐸</m:t>
                          </m:r>
                        </m:e>
                        <m:sub>
                          <m:r>
                            <a:rPr lang="en-US" altLang="zh-TW" sz="1200" b="0" i="1" smtClean="0">
                              <a:solidFill>
                                <a:schemeClr val="tx1"/>
                              </a:solidFill>
                              <a:latin typeface="Cambria Math" panose="02040503050406030204" pitchFamily="18" charset="0"/>
                              <a:sym typeface="Symbol" panose="05050102010706020507" pitchFamily="18" charset="2"/>
                            </a:rPr>
                            <m:t>𝑛</m:t>
                          </m:r>
                        </m:sub>
                      </m:sSub>
                      <m:d>
                        <m:dPr>
                          <m:ctrlPr>
                            <a:rPr lang="en-US" altLang="zh-TW" sz="1200" i="1">
                              <a:solidFill>
                                <a:schemeClr val="tx1"/>
                              </a:solidFill>
                              <a:latin typeface="Cambria Math" panose="02040503050406030204" pitchFamily="18" charset="0"/>
                            </a:rPr>
                          </m:ctrlPr>
                        </m:dPr>
                        <m:e>
                          <m:r>
                            <a:rPr lang="en-US" altLang="zh-TW" sz="1200" b="1">
                              <a:solidFill>
                                <a:schemeClr val="tx1"/>
                              </a:solidFill>
                              <a:latin typeface="Cambria Math" panose="02040503050406030204" pitchFamily="18" charset="0"/>
                            </a:rPr>
                            <m:t>𝐰</m:t>
                          </m:r>
                        </m:e>
                      </m:d>
                      <m:r>
                        <a:rPr lang="en-US" altLang="zh-TW" sz="1200" i="1">
                          <a:solidFill>
                            <a:schemeClr val="tx1"/>
                          </a:solidFill>
                          <a:latin typeface="Cambria Math" panose="02040503050406030204" pitchFamily="18" charset="0"/>
                        </a:rPr>
                        <m:t>≡</m:t>
                      </m:r>
                      <m:f>
                        <m:fPr>
                          <m:ctrlPr>
                            <a:rPr lang="en-US" altLang="zh-TW" sz="1200" i="1">
                              <a:solidFill>
                                <a:schemeClr val="tx1"/>
                              </a:solidFill>
                              <a:latin typeface="Cambria Math" panose="02040503050406030204" pitchFamily="18" charset="0"/>
                              <a:ea typeface="微軟正黑體" panose="020B0604030504040204" pitchFamily="34" charset="-120"/>
                            </a:rPr>
                          </m:ctrlPr>
                        </m:fPr>
                        <m:num>
                          <m:nary>
                            <m:naryPr>
                              <m:chr m:val="∑"/>
                              <m:supHide m:val="on"/>
                              <m:ctrlPr>
                                <a:rPr lang="en-US" altLang="zh-TW" sz="1200" i="1">
                                  <a:solidFill>
                                    <a:schemeClr val="tx1"/>
                                  </a:solidFill>
                                  <a:latin typeface="Cambria Math" panose="02040503050406030204" pitchFamily="18" charset="0"/>
                                  <a:ea typeface="微軟正黑體" panose="020B0604030504040204" pitchFamily="34" charset="-120"/>
                                </a:rPr>
                              </m:ctrlPr>
                            </m:naryPr>
                            <m:sub>
                              <m:r>
                                <m:rPr>
                                  <m:brk m:alnAt="23"/>
                                </m:rPr>
                                <a:rPr lang="en-US" altLang="zh-TW" sz="1200">
                                  <a:solidFill>
                                    <a:schemeClr val="tx1"/>
                                  </a:solidFill>
                                  <a:latin typeface="Cambria Math"/>
                                  <a:ea typeface="微軟正黑體" panose="020B0604030504040204" pitchFamily="34" charset="-120"/>
                                </a:rPr>
                                <m:t>𝑐</m:t>
                              </m:r>
                            </m:sub>
                            <m:sup/>
                            <m:e>
                              <m:sSup>
                                <m:sSupPr>
                                  <m:ctrlPr>
                                    <a:rPr lang="en-US" altLang="zh-TW" sz="1200" i="1">
                                      <a:solidFill>
                                        <a:schemeClr val="tx1"/>
                                      </a:solidFill>
                                      <a:latin typeface="Cambria Math" panose="02040503050406030204" pitchFamily="18" charset="0"/>
                                      <a:ea typeface="微軟正黑體" panose="020B0604030504040204" pitchFamily="34" charset="-120"/>
                                    </a:rPr>
                                  </m:ctrlPr>
                                </m:sSupPr>
                                <m:e>
                                  <m:d>
                                    <m:dPr>
                                      <m:ctrlPr>
                                        <a:rPr lang="en-US" altLang="zh-TW" sz="1200" i="1">
                                          <a:solidFill>
                                            <a:schemeClr val="tx1"/>
                                          </a:solidFill>
                                          <a:latin typeface="Cambria Math" panose="02040503050406030204" pitchFamily="18" charset="0"/>
                                          <a:ea typeface="微軟正黑體" panose="020B0604030504040204" pitchFamily="34" charset="-120"/>
                                        </a:rPr>
                                      </m:ctrlPr>
                                    </m:dPr>
                                    <m:e>
                                      <m:r>
                                        <a:rPr lang="en-US" altLang="zh-TW" sz="1200">
                                          <a:solidFill>
                                            <a:schemeClr val="tx1"/>
                                          </a:solidFill>
                                          <a:latin typeface="Cambria Math"/>
                                          <a:ea typeface="微軟正黑體" panose="020B0604030504040204" pitchFamily="34" charset="-120"/>
                                        </a:rPr>
                                        <m:t>𝑓</m:t>
                                      </m:r>
                                      <m:d>
                                        <m:dPr>
                                          <m:ctrlPr>
                                            <a:rPr lang="en-US" altLang="zh-TW" sz="1200" i="1">
                                              <a:solidFill>
                                                <a:schemeClr val="tx1"/>
                                              </a:solidFill>
                                              <a:latin typeface="Cambria Math" panose="02040503050406030204" pitchFamily="18" charset="0"/>
                                              <a:ea typeface="微軟正黑體" panose="020B0604030504040204" pitchFamily="34" charset="-120"/>
                                            </a:rPr>
                                          </m:ctrlPr>
                                        </m:dPr>
                                        <m:e>
                                          <m:sSup>
                                            <m:sSupPr>
                                              <m:ctrlPr>
                                                <a:rPr lang="en-US" altLang="zh-TW" sz="1200" i="1">
                                                  <a:solidFill>
                                                    <a:schemeClr val="tx1"/>
                                                  </a:solidFill>
                                                  <a:latin typeface="Cambria Math" panose="02040503050406030204" pitchFamily="18" charset="0"/>
                                                  <a:ea typeface="微軟正黑體" panose="020B0604030504040204" pitchFamily="34" charset="-120"/>
                                                </a:rPr>
                                              </m:ctrlPr>
                                            </m:sSupPr>
                                            <m:e>
                                              <m:r>
                                                <a:rPr lang="en-US" altLang="zh-TW" sz="1200">
                                                  <a:solidFill>
                                                    <a:schemeClr val="tx1"/>
                                                  </a:solidFill>
                                                  <a:latin typeface="Cambria Math"/>
                                                  <a:ea typeface="微軟正黑體" panose="020B0604030504040204" pitchFamily="34" charset="-120"/>
                                                </a:rPr>
                                                <m:t>𝐱</m:t>
                                              </m:r>
                                            </m:e>
                                            <m:sup>
                                              <m:r>
                                                <a:rPr lang="en-US" altLang="zh-TW" sz="1200">
                                                  <a:solidFill>
                                                    <a:schemeClr val="tx1"/>
                                                  </a:solidFill>
                                                  <a:latin typeface="Cambria Math"/>
                                                  <a:ea typeface="微軟正黑體" panose="020B0604030504040204" pitchFamily="34" charset="-120"/>
                                                </a:rPr>
                                                <m:t>𝑐</m:t>
                                              </m:r>
                                            </m:sup>
                                          </m:sSup>
                                          <m:r>
                                            <a:rPr lang="en-US" altLang="zh-TW" sz="1200">
                                              <a:solidFill>
                                                <a:schemeClr val="tx1"/>
                                              </a:solidFill>
                                              <a:latin typeface="Cambria Math"/>
                                              <a:ea typeface="微軟正黑體" panose="020B0604030504040204" pitchFamily="34" charset="-120"/>
                                            </a:rPr>
                                            <m:t>,</m:t>
                                          </m:r>
                                          <m:r>
                                            <a:rPr lang="en-US" altLang="zh-TW" sz="1200">
                                              <a:solidFill>
                                                <a:schemeClr val="tx1"/>
                                              </a:solidFill>
                                              <a:latin typeface="Cambria Math"/>
                                              <a:ea typeface="微軟正黑體" panose="020B0604030504040204" pitchFamily="34" charset="-120"/>
                                            </a:rPr>
                                            <m:t>𝐰</m:t>
                                          </m:r>
                                        </m:e>
                                      </m:d>
                                      <m:r>
                                        <a:rPr lang="en-US" altLang="zh-TW" sz="1200">
                                          <a:solidFill>
                                            <a:schemeClr val="tx1"/>
                                          </a:solidFill>
                                          <a:latin typeface="Cambria Math"/>
                                          <a:ea typeface="微軟正黑體" panose="020B0604030504040204" pitchFamily="34" charset="-120"/>
                                        </a:rPr>
                                        <m:t>−</m:t>
                                      </m:r>
                                      <m:sSup>
                                        <m:sSupPr>
                                          <m:ctrlPr>
                                            <a:rPr lang="en-US" altLang="zh-TW" sz="1200" i="1">
                                              <a:solidFill>
                                                <a:schemeClr val="tx1"/>
                                              </a:solidFill>
                                              <a:latin typeface="Cambria Math" panose="02040503050406030204" pitchFamily="18" charset="0"/>
                                              <a:ea typeface="微軟正黑體" panose="020B0604030504040204" pitchFamily="34" charset="-120"/>
                                            </a:rPr>
                                          </m:ctrlPr>
                                        </m:sSupPr>
                                        <m:e>
                                          <m:r>
                                            <a:rPr lang="en-US" altLang="zh-TW" sz="1200">
                                              <a:solidFill>
                                                <a:schemeClr val="tx1"/>
                                              </a:solidFill>
                                              <a:latin typeface="Cambria Math"/>
                                              <a:ea typeface="微軟正黑體" panose="020B0604030504040204" pitchFamily="34" charset="-120"/>
                                            </a:rPr>
                                            <m:t>𝑦</m:t>
                                          </m:r>
                                        </m:e>
                                        <m:sup>
                                          <m:r>
                                            <a:rPr lang="en-US" altLang="zh-TW" sz="1200">
                                              <a:solidFill>
                                                <a:schemeClr val="tx1"/>
                                              </a:solidFill>
                                              <a:latin typeface="Cambria Math"/>
                                              <a:ea typeface="微軟正黑體" panose="020B0604030504040204" pitchFamily="34" charset="-120"/>
                                            </a:rPr>
                                            <m:t>𝑐</m:t>
                                          </m:r>
                                        </m:sup>
                                      </m:sSup>
                                    </m:e>
                                  </m:d>
                                </m:e>
                                <m:sup>
                                  <m:r>
                                    <a:rPr lang="en-US" altLang="zh-TW" sz="1200">
                                      <a:solidFill>
                                        <a:schemeClr val="tx1"/>
                                      </a:solidFill>
                                      <a:latin typeface="Cambria Math"/>
                                      <a:ea typeface="微軟正黑體" panose="020B0604030504040204" pitchFamily="34" charset="-120"/>
                                    </a:rPr>
                                    <m:t>2</m:t>
                                  </m:r>
                                </m:sup>
                              </m:sSup>
                            </m:e>
                          </m:nary>
                        </m:num>
                        <m:den>
                          <m:r>
                            <a:rPr lang="en-US" altLang="zh-TW" sz="1200" b="0" i="1" smtClean="0">
                              <a:solidFill>
                                <a:schemeClr val="tx1"/>
                              </a:solidFill>
                              <a:latin typeface="Cambria Math" panose="02040503050406030204" pitchFamily="18" charset="0"/>
                              <a:ea typeface="微軟正黑體" panose="020B0604030504040204" pitchFamily="34" charset="-120"/>
                            </a:rPr>
                            <m:t>𝑛</m:t>
                          </m:r>
                        </m:den>
                      </m:f>
                    </m:oMath>
                  </m:oMathPara>
                </a14:m>
                <a:endParaRPr lang="zh-TW" altLang="en-US" sz="1200" dirty="0">
                  <a:solidFill>
                    <a:prstClr val="black"/>
                  </a:solidFill>
                  <a:latin typeface="Calibri" panose="020F0502020204030204"/>
                  <a:ea typeface="新細明體" panose="02020500000000000000" pitchFamily="18" charset="-120"/>
                </a:endParaRPr>
              </a:p>
            </p:txBody>
          </p:sp>
        </mc:Choice>
        <mc:Fallback xmlns="">
          <p:sp>
            <p:nvSpPr>
              <p:cNvPr id="42" name="文字方塊 41">
                <a:extLst>
                  <a:ext uri="{FF2B5EF4-FFF2-40B4-BE49-F238E27FC236}">
                    <a16:creationId xmlns:a16="http://schemas.microsoft.com/office/drawing/2014/main" xmlns:a14="http://schemas.microsoft.com/office/drawing/2010/main" xmlns="" id="{DCF47035-7877-48B0-93C0-981AC123751C}"/>
                  </a:ext>
                </a:extLst>
              </p:cNvPr>
              <p:cNvSpPr txBox="1">
                <a:spLocks noRot="1" noChangeAspect="1" noMove="1" noResize="1" noEditPoints="1" noAdjustHandles="1" noChangeArrowheads="1" noChangeShapeType="1" noTextEdit="1"/>
              </p:cNvSpPr>
              <p:nvPr/>
            </p:nvSpPr>
            <p:spPr>
              <a:xfrm>
                <a:off x="867802" y="839244"/>
                <a:ext cx="2120023" cy="462884"/>
              </a:xfrm>
              <a:prstGeom prst="rect">
                <a:avLst/>
              </a:prstGeom>
              <a:blipFill rotWithShape="1">
                <a:blip r:embed="rId2"/>
                <a:stretch>
                  <a:fillRect t="-57895" b="-5526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006286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群組 80"/>
          <p:cNvGrpSpPr/>
          <p:nvPr/>
        </p:nvGrpSpPr>
        <p:grpSpPr>
          <a:xfrm>
            <a:off x="1626018" y="2099107"/>
            <a:ext cx="5855666" cy="4531850"/>
            <a:chOff x="6497438" y="1234873"/>
            <a:chExt cx="5329879" cy="4531850"/>
          </a:xfrm>
        </p:grpSpPr>
        <mc:AlternateContent xmlns:mc="http://schemas.openxmlformats.org/markup-compatibility/2006" xmlns:a14="http://schemas.microsoft.com/office/drawing/2010/main">
          <mc:Choice Requires="a14">
            <p:sp>
              <p:nvSpPr>
                <p:cNvPr id="40" name="圓角矩形 39"/>
                <p:cNvSpPr/>
                <p:nvPr/>
              </p:nvSpPr>
              <p:spPr>
                <a:xfrm>
                  <a:off x="7391118" y="2103015"/>
                  <a:ext cx="2053382" cy="387521"/>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defRPr/>
                  </a:pPr>
                  <a:r>
                    <a:rPr lang="en-US" altLang="zh-TW" sz="1200" dirty="0">
                      <a:solidFill>
                        <a:prstClr val="black"/>
                      </a:solidFill>
                    </a:rPr>
                    <a:t>backward operation to obtain </a:t>
                  </a:r>
                  <a14:m>
                    <m:oMath xmlns:m="http://schemas.openxmlformats.org/officeDocument/2006/math">
                      <m:r>
                        <a:rPr lang="en-US" altLang="zh-TW" sz="1200">
                          <a:solidFill>
                            <a:prstClr val="black"/>
                          </a:solidFill>
                          <a:latin typeface="Cambria Math" panose="02040503050406030204" pitchFamily="18" charset="0"/>
                        </a:rPr>
                        <m:t>𝐰</m:t>
                      </m:r>
                      <m:r>
                        <a:rPr lang="en-US" altLang="zh-TW" sz="1200">
                          <a:solidFill>
                            <a:prstClr val="black"/>
                          </a:solidFill>
                          <a:latin typeface="Cambria Math" panose="02040503050406030204" pitchFamily="18" charset="0"/>
                        </a:rPr>
                        <m:t>′</m:t>
                      </m:r>
                    </m:oMath>
                  </a14:m>
                  <a:endParaRPr lang="en-US" altLang="zh-TW" sz="1200" dirty="0">
                    <a:solidFill>
                      <a:prstClr val="black"/>
                    </a:solidFill>
                  </a:endParaRPr>
                </a:p>
              </p:txBody>
            </p:sp>
          </mc:Choice>
          <mc:Fallback xmlns="">
            <p:sp>
              <p:nvSpPr>
                <p:cNvPr id="40" name="圓角矩形 39"/>
                <p:cNvSpPr>
                  <a:spLocks noRot="1" noChangeAspect="1" noMove="1" noResize="1" noEditPoints="1" noAdjustHandles="1" noChangeArrowheads="1" noChangeShapeType="1" noTextEdit="1"/>
                </p:cNvSpPr>
                <p:nvPr/>
              </p:nvSpPr>
              <p:spPr>
                <a:xfrm>
                  <a:off x="7391118" y="2103015"/>
                  <a:ext cx="2053382" cy="387521"/>
                </a:xfrm>
                <a:prstGeom prst="roundRect">
                  <a:avLst>
                    <a:gd name="adj" fmla="val 0"/>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42" name="直線單箭頭接點 41"/>
            <p:cNvCxnSpPr>
              <a:endCxn id="66" idx="1"/>
            </p:cNvCxnSpPr>
            <p:nvPr/>
          </p:nvCxnSpPr>
          <p:spPr>
            <a:xfrm flipV="1">
              <a:off x="9302948" y="4010413"/>
              <a:ext cx="387706" cy="232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a:off x="8431180" y="1234873"/>
              <a:ext cx="9490" cy="30813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菱形 48"/>
                <p:cNvSpPr/>
                <p:nvPr/>
              </p:nvSpPr>
              <p:spPr>
                <a:xfrm>
                  <a:off x="7848978" y="5039791"/>
                  <a:ext cx="1203105" cy="72693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67" i="1" smtClean="0">
                            <a:solidFill>
                              <a:prstClr val="black"/>
                            </a:solidFill>
                            <a:latin typeface="Cambria Math" panose="02040503050406030204" pitchFamily="18" charset="0"/>
                          </a:rPr>
                          <m:t>𝜂</m:t>
                        </m:r>
                        <m:r>
                          <a:rPr lang="en-US" altLang="zh-TW" sz="1467" b="1" i="1">
                            <a:solidFill>
                              <a:prstClr val="black"/>
                            </a:solidFill>
                            <a:latin typeface="Cambria Math" panose="02040503050406030204" pitchFamily="18" charset="0"/>
                            <a:ea typeface="Cambria Math" panose="02040503050406030204" pitchFamily="18" charset="0"/>
                          </a:rPr>
                          <m:t>&gt;</m:t>
                        </m:r>
                        <m:r>
                          <m:rPr>
                            <m:nor/>
                          </m:rPr>
                          <a:rPr lang="el-GR" altLang="zh-TW" sz="1467" dirty="0">
                            <a:solidFill>
                              <a:prstClr val="black"/>
                            </a:solidFill>
                          </a:rPr>
                          <m:t>ε</m:t>
                        </m:r>
                        <m:r>
                          <a:rPr lang="en-US" altLang="zh-TW" sz="1467" i="1" baseline="-25000" dirty="0" smtClean="0">
                            <a:solidFill>
                              <a:prstClr val="black"/>
                            </a:solidFill>
                            <a:latin typeface="Cambria Math"/>
                          </a:rPr>
                          <m:t>1</m:t>
                        </m:r>
                      </m:oMath>
                    </m:oMathPara>
                  </a14:m>
                  <a:endParaRPr lang="zh-TW" altLang="en-US" sz="1467" dirty="0">
                    <a:solidFill>
                      <a:prstClr val="black"/>
                    </a:solidFill>
                  </a:endParaRPr>
                </a:p>
              </p:txBody>
            </p:sp>
          </mc:Choice>
          <mc:Fallback xmlns="">
            <p:sp>
              <p:nvSpPr>
                <p:cNvPr id="49" name="菱形 48"/>
                <p:cNvSpPr>
                  <a:spLocks noRot="1" noChangeAspect="1" noMove="1" noResize="1" noEditPoints="1" noAdjustHandles="1" noChangeArrowheads="1" noChangeShapeType="1" noTextEdit="1"/>
                </p:cNvSpPr>
                <p:nvPr/>
              </p:nvSpPr>
              <p:spPr>
                <a:xfrm>
                  <a:off x="7848978" y="5039791"/>
                  <a:ext cx="1203105" cy="726932"/>
                </a:xfrm>
                <a:prstGeom prst="diamond">
                  <a:avLst/>
                </a:prstGeom>
                <a:blipFill rotWithShape="1">
                  <a:blip r:embed="rId4"/>
                  <a:stretch>
                    <a:fillRect/>
                  </a:stretch>
                </a:blipFill>
              </p:spPr>
              <p:txBody>
                <a:bodyPr/>
                <a:lstStyle/>
                <a:p>
                  <a:r>
                    <a:rPr lang="zh-TW" altLang="en-US">
                      <a:noFill/>
                    </a:rPr>
                    <a:t> </a:t>
                  </a:r>
                </a:p>
              </p:txBody>
            </p:sp>
          </mc:Fallback>
        </mc:AlternateContent>
        <p:sp>
          <p:nvSpPr>
            <p:cNvPr id="50" name="圓角矩形 49"/>
            <p:cNvSpPr/>
            <p:nvPr/>
          </p:nvSpPr>
          <p:spPr>
            <a:xfrm>
              <a:off x="10117311" y="5179664"/>
              <a:ext cx="758023" cy="397533"/>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rPr>
                <a:t>Restore </a:t>
              </a:r>
              <a:r>
                <a:rPr lang="en-US" altLang="zh-TW" sz="1200" b="1" dirty="0">
                  <a:solidFill>
                    <a:prstClr val="black"/>
                  </a:solidFill>
                </a:rPr>
                <a:t>w</a:t>
              </a:r>
            </a:p>
          </p:txBody>
        </p:sp>
        <p:cxnSp>
          <p:nvCxnSpPr>
            <p:cNvPr id="52" name="直線單箭頭接點 51"/>
            <p:cNvCxnSpPr/>
            <p:nvPr/>
          </p:nvCxnSpPr>
          <p:spPr>
            <a:xfrm>
              <a:off x="8447587" y="2490536"/>
              <a:ext cx="84" cy="109047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8475563" y="4511552"/>
              <a:ext cx="11439" cy="56325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圓角矩形 56"/>
                <p:cNvSpPr/>
                <p:nvPr/>
              </p:nvSpPr>
              <p:spPr>
                <a:xfrm>
                  <a:off x="6497438" y="3707920"/>
                  <a:ext cx="917593" cy="552138"/>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latin typeface="Cambria Math" panose="02040503050406030204" pitchFamily="18" charset="0"/>
                    </a:rPr>
                    <a:t>Restore</a:t>
                  </a:r>
                  <a:r>
                    <a:rPr lang="en-US" altLang="zh-TW" sz="1200" b="1" dirty="0">
                      <a:solidFill>
                        <a:prstClr val="black"/>
                      </a:solidFill>
                      <a:latin typeface="Cambria Math" panose="02040503050406030204" pitchFamily="18" charset="0"/>
                    </a:rPr>
                    <a:t> w</a:t>
                  </a:r>
                </a:p>
                <a:p>
                  <a:pPr algn="ctr" defTabSz="914354" fontAlgn="auto">
                    <a:spcBef>
                      <a:spcPts val="0"/>
                    </a:spcBef>
                    <a:spcAft>
                      <a:spcPts val="0"/>
                    </a:spcAft>
                    <a:defRPr/>
                  </a:pPr>
                  <a:r>
                    <a:rPr lang="en-US" altLang="zh-TW" sz="1200" dirty="0">
                      <a:solidFill>
                        <a:prstClr val="black"/>
                      </a:solidFill>
                    </a:rPr>
                    <a:t>&amp; </a:t>
                  </a:r>
                  <a14:m>
                    <m:oMath xmlns:m="http://schemas.openxmlformats.org/officeDocument/2006/math">
                      <m:r>
                        <a:rPr lang="en-US" altLang="zh-TW" sz="1200" i="1">
                          <a:solidFill>
                            <a:prstClr val="black"/>
                          </a:solidFill>
                          <a:latin typeface="Cambria Math" panose="02040503050406030204" pitchFamily="18" charset="0"/>
                        </a:rPr>
                        <m:t>0.7</m:t>
                      </m:r>
                      <m:r>
                        <a:rPr lang="zh-TW" altLang="en-US" sz="1200" i="1">
                          <a:solidFill>
                            <a:prstClr val="black"/>
                          </a:solidFill>
                          <a:latin typeface="Cambria Math" panose="02040503050406030204" pitchFamily="18" charset="0"/>
                        </a:rPr>
                        <m:t>𝜂</m:t>
                      </m:r>
                      <m:r>
                        <a:rPr lang="en-US" altLang="zh-TW" sz="1200" i="1">
                          <a:solidFill>
                            <a:prstClr val="black"/>
                          </a:solidFill>
                          <a:latin typeface="Cambria Math" panose="02040503050406030204" pitchFamily="18" charset="0"/>
                          <a:ea typeface="Cambria Math" panose="02040503050406030204" pitchFamily="18" charset="0"/>
                        </a:rPr>
                        <m:t>→</m:t>
                      </m:r>
                      <m:r>
                        <a:rPr lang="zh-TW" altLang="en-US" sz="1200" i="1">
                          <a:solidFill>
                            <a:prstClr val="black"/>
                          </a:solidFill>
                          <a:latin typeface="Cambria Math" panose="02040503050406030204" pitchFamily="18" charset="0"/>
                        </a:rPr>
                        <m:t>𝜂</m:t>
                      </m:r>
                    </m:oMath>
                  </a14:m>
                  <a:endParaRPr lang="en-US" altLang="zh-TW" sz="1200" dirty="0">
                    <a:solidFill>
                      <a:prstClr val="black"/>
                    </a:solidFill>
                  </a:endParaRPr>
                </a:p>
              </p:txBody>
            </p:sp>
          </mc:Choice>
          <mc:Fallback xmlns="">
            <p:sp>
              <p:nvSpPr>
                <p:cNvPr id="57" name="圓角矩形 56"/>
                <p:cNvSpPr>
                  <a:spLocks noRot="1" noChangeAspect="1" noMove="1" noResize="1" noEditPoints="1" noAdjustHandles="1" noChangeArrowheads="1" noChangeShapeType="1" noTextEdit="1"/>
                </p:cNvSpPr>
                <p:nvPr/>
              </p:nvSpPr>
              <p:spPr>
                <a:xfrm>
                  <a:off x="6497438" y="3707920"/>
                  <a:ext cx="917593" cy="552138"/>
                </a:xfrm>
                <a:prstGeom prst="roundRect">
                  <a:avLst>
                    <a:gd name="adj" fmla="val 0"/>
                  </a:avLst>
                </a:prstGeom>
                <a:blipFill rotWithShape="1">
                  <a:blip r:embed="rId5"/>
                  <a:stretch>
                    <a:fillRect/>
                  </a:stretch>
                </a:blipFill>
                <a:ln>
                  <a:solidFill>
                    <a:schemeClr val="tx1"/>
                  </a:solidFill>
                </a:ln>
              </p:spPr>
              <p:txBody>
                <a:bodyPr/>
                <a:lstStyle/>
                <a:p>
                  <a:r>
                    <a:rPr lang="zh-TW" altLang="en-US">
                      <a:noFill/>
                    </a:rPr>
                    <a:t> </a:t>
                  </a:r>
                </a:p>
              </p:txBody>
            </p:sp>
          </mc:Fallback>
        </mc:AlternateContent>
        <p:cxnSp>
          <p:nvCxnSpPr>
            <p:cNvPr id="59" name="直線單箭頭接點 58"/>
            <p:cNvCxnSpPr/>
            <p:nvPr/>
          </p:nvCxnSpPr>
          <p:spPr>
            <a:xfrm>
              <a:off x="11471872" y="4011682"/>
              <a:ext cx="35544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0" idx="3"/>
            </p:cNvCxnSpPr>
            <p:nvPr/>
          </p:nvCxnSpPr>
          <p:spPr>
            <a:xfrm>
              <a:off x="10875333" y="5378431"/>
              <a:ext cx="409272" cy="55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菱形 65"/>
            <p:cNvSpPr/>
            <p:nvPr/>
          </p:nvSpPr>
          <p:spPr>
            <a:xfrm>
              <a:off x="9690654" y="3592806"/>
              <a:ext cx="1785518" cy="83521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a:defRPr/>
              </a:pPr>
              <a:r>
                <a:rPr lang="en-US" altLang="zh-TW" sz="1200" dirty="0" err="1">
                  <a:solidFill>
                    <a:schemeClr val="tx1"/>
                  </a:solidFill>
                </a:rPr>
                <a:t>SeC</a:t>
              </a:r>
              <a:endParaRPr lang="zh-TW" altLang="en-US" sz="1200" dirty="0">
                <a:solidFill>
                  <a:schemeClr val="tx1"/>
                </a:solidFill>
              </a:endParaRPr>
            </a:p>
          </p:txBody>
        </p:sp>
      </p:grpSp>
      <p:cxnSp>
        <p:nvCxnSpPr>
          <p:cNvPr id="84" name="直線單箭頭接點 83"/>
          <p:cNvCxnSpPr/>
          <p:nvPr/>
        </p:nvCxnSpPr>
        <p:spPr>
          <a:xfrm flipH="1">
            <a:off x="4310537" y="1770728"/>
            <a:ext cx="3128106" cy="1906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flipH="1" flipV="1">
            <a:off x="2127042" y="3161009"/>
            <a:ext cx="20816" cy="139647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V="1">
            <a:off x="7481683" y="4102828"/>
            <a:ext cx="3860" cy="75966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2168441" y="3161009"/>
            <a:ext cx="422981"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H="1">
            <a:off x="2131100" y="6259547"/>
            <a:ext cx="1006061" cy="573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2158640" y="5151049"/>
            <a:ext cx="4236" cy="112483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49" idx="3"/>
          </p:cNvCxnSpPr>
          <p:nvPr/>
        </p:nvCxnSpPr>
        <p:spPr>
          <a:xfrm>
            <a:off x="4432674" y="6267498"/>
            <a:ext cx="1170312" cy="379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66" idx="2"/>
          </p:cNvCxnSpPr>
          <p:nvPr/>
        </p:nvCxnSpPr>
        <p:spPr>
          <a:xfrm>
            <a:off x="6115069" y="5292254"/>
            <a:ext cx="9026" cy="75164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菱形 71"/>
              <p:cNvSpPr/>
              <p:nvPr/>
            </p:nvSpPr>
            <p:spPr>
              <a:xfrm>
                <a:off x="2928388" y="4445249"/>
                <a:ext cx="1754354" cy="89552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altLang="zh-TW" sz="1467" i="1">
                          <a:solidFill>
                            <a:prstClr val="black"/>
                          </a:solidFill>
                          <a:latin typeface="Cambria Math" panose="02040503050406030204" pitchFamily="18" charset="0"/>
                        </a:rPr>
                        <m:t> </m:t>
                      </m:r>
                      <m:sSub>
                        <m:sSubPr>
                          <m:ctrlPr>
                            <a:rPr lang="en-US" altLang="zh-TW" sz="1467" i="1">
                              <a:solidFill>
                                <a:prstClr val="black"/>
                              </a:solidFill>
                              <a:latin typeface="Cambria Math" panose="02040503050406030204" pitchFamily="18" charset="0"/>
                            </a:rPr>
                          </m:ctrlPr>
                        </m:sSubPr>
                        <m:e>
                          <m:r>
                            <a:rPr lang="en-US" altLang="zh-TW" sz="1467" i="1">
                              <a:solidFill>
                                <a:prstClr val="black"/>
                              </a:solidFill>
                              <a:latin typeface="Cambria Math" panose="02040503050406030204" pitchFamily="18" charset="0"/>
                            </a:rPr>
                            <m:t>𝐸</m:t>
                          </m:r>
                        </m:e>
                        <m:sub>
                          <m:r>
                            <m:rPr>
                              <m:sty m:val="p"/>
                            </m:rPr>
                            <a:rPr lang="en-US" altLang="zh-TW" sz="1467" i="1">
                              <a:solidFill>
                                <a:prstClr val="black"/>
                              </a:solidFill>
                              <a:latin typeface="Cambria Math" panose="02040503050406030204" pitchFamily="18" charset="0"/>
                            </a:rPr>
                            <m:t>N</m:t>
                          </m:r>
                        </m:sub>
                      </m:sSub>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r>
                            <a:rPr lang="en-US" altLang="zh-TW" sz="1467" b="1" i="1">
                              <a:solidFill>
                                <a:prstClr val="black"/>
                              </a:solidFill>
                              <a:latin typeface="Cambria Math" panose="02040503050406030204" pitchFamily="18" charset="0"/>
                            </a:rPr>
                            <m:t>′</m:t>
                          </m:r>
                        </m:e>
                      </m:d>
                      <m:r>
                        <a:rPr lang="en-US" altLang="zh-TW" sz="1467" b="1" i="1">
                          <a:solidFill>
                            <a:prstClr val="black"/>
                          </a:solidFill>
                          <a:latin typeface="Cambria Math" panose="02040503050406030204" pitchFamily="18" charset="0"/>
                          <a:ea typeface="Cambria Math" panose="02040503050406030204" pitchFamily="18" charset="0"/>
                        </a:rPr>
                        <m:t>≤</m:t>
                      </m:r>
                      <m:r>
                        <a:rPr lang="en-US" altLang="zh-TW" sz="1467" i="1">
                          <a:solidFill>
                            <a:prstClr val="black"/>
                          </a:solidFill>
                          <a:latin typeface="Cambria Math" panose="02040503050406030204" pitchFamily="18" charset="0"/>
                        </a:rPr>
                        <m:t>𝐸</m:t>
                      </m:r>
                      <m:r>
                        <m:rPr>
                          <m:sty m:val="p"/>
                        </m:rPr>
                        <a:rPr lang="en-US" altLang="zh-TW" sz="1467" i="1" baseline="-25000">
                          <a:solidFill>
                            <a:prstClr val="black"/>
                          </a:solidFill>
                          <a:latin typeface="Cambria Math" panose="02040503050406030204" pitchFamily="18" charset="0"/>
                        </a:rPr>
                        <m:t>N</m:t>
                      </m:r>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e>
                      </m:d>
                    </m:oMath>
                  </m:oMathPara>
                </a14:m>
                <a:endParaRPr lang="zh-TW" altLang="en-US" sz="1467" dirty="0">
                  <a:solidFill>
                    <a:prstClr val="black"/>
                  </a:solidFill>
                </a:endParaRPr>
              </a:p>
            </p:txBody>
          </p:sp>
        </mc:Choice>
        <mc:Fallback xmlns="">
          <p:sp>
            <p:nvSpPr>
              <p:cNvPr id="72" name="菱形 71"/>
              <p:cNvSpPr>
                <a:spLocks noRot="1" noChangeAspect="1" noMove="1" noResize="1" noEditPoints="1" noAdjustHandles="1" noChangeArrowheads="1" noChangeShapeType="1" noTextEdit="1"/>
              </p:cNvSpPr>
              <p:nvPr/>
            </p:nvSpPr>
            <p:spPr>
              <a:xfrm>
                <a:off x="2928388" y="4445249"/>
                <a:ext cx="1754354" cy="895524"/>
              </a:xfrm>
              <a:prstGeom prst="diamond">
                <a:avLst/>
              </a:prstGeom>
              <a:blipFill rotWithShape="1">
                <a:blip r:embed="rId7"/>
                <a:stretch>
                  <a:fillRect/>
                </a:stretch>
              </a:blipFill>
            </p:spPr>
            <p:txBody>
              <a:bodyPr/>
              <a:lstStyle/>
              <a:p>
                <a:r>
                  <a:rPr lang="zh-TW" altLang="en-US">
                    <a:noFill/>
                  </a:rPr>
                  <a:t> </a:t>
                </a:r>
              </a:p>
            </p:txBody>
          </p:sp>
        </mc:Fallback>
      </mc:AlternateContent>
      <p:cxnSp>
        <p:nvCxnSpPr>
          <p:cNvPr id="74" name="直線單箭頭接點 73"/>
          <p:cNvCxnSpPr>
            <a:stCxn id="44" idx="0"/>
          </p:cNvCxnSpPr>
          <p:nvPr/>
        </p:nvCxnSpPr>
        <p:spPr>
          <a:xfrm flipH="1" flipV="1">
            <a:off x="7430907" y="1789794"/>
            <a:ext cx="52708" cy="15649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828720" y="1200879"/>
            <a:ext cx="453038" cy="276999"/>
          </a:xfrm>
          <a:prstGeom prst="rect">
            <a:avLst/>
          </a:prstGeom>
          <a:noFill/>
        </p:spPr>
        <p:txBody>
          <a:bodyPr wrap="square" rtlCol="0">
            <a:spAutoFit/>
          </a:bodyPr>
          <a:lstStyle/>
          <a:p>
            <a:pPr fontAlgn="auto">
              <a:spcBef>
                <a:spcPts val="0"/>
              </a:spcBef>
              <a:spcAft>
                <a:spcPts val="0"/>
              </a:spcAft>
              <a:defRPr/>
            </a:pPr>
            <a:r>
              <a:rPr lang="en-US" altLang="zh-TW" sz="1200" dirty="0" err="1">
                <a:solidFill>
                  <a:prstClr val="black"/>
                </a:solidFill>
                <a:latin typeface="Calibri" panose="020F0502020204030204"/>
                <a:ea typeface="新細明體" panose="02020500000000000000" pitchFamily="18" charset="-120"/>
              </a:rPr>
              <a:t>i</a:t>
            </a:r>
            <a:r>
              <a:rPr lang="en-US" altLang="zh-TW" sz="1200" dirty="0">
                <a:solidFill>
                  <a:prstClr val="black"/>
                </a:solidFill>
                <a:latin typeface="Calibri" panose="020F0502020204030204"/>
                <a:ea typeface="新細明體" panose="02020500000000000000" pitchFamily="18" charset="-120"/>
              </a:rPr>
              <a:t> = 1</a:t>
            </a:r>
            <a:endParaRPr lang="zh-TW" altLang="en-US" sz="1200" dirty="0">
              <a:solidFill>
                <a:prstClr val="black"/>
              </a:solidFill>
              <a:latin typeface="Calibri" panose="020F0502020204030204"/>
              <a:ea typeface="新細明體" panose="02020500000000000000" pitchFamily="18" charset="-120"/>
            </a:endParaRPr>
          </a:p>
        </p:txBody>
      </p:sp>
      <p:sp>
        <p:nvSpPr>
          <p:cNvPr id="32" name="菱形 31"/>
          <p:cNvSpPr/>
          <p:nvPr/>
        </p:nvSpPr>
        <p:spPr>
          <a:xfrm>
            <a:off x="3190504" y="1477878"/>
            <a:ext cx="1120034" cy="616073"/>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fontAlgn="auto">
              <a:spcBef>
                <a:spcPts val="0"/>
              </a:spcBef>
              <a:spcAft>
                <a:spcPts val="0"/>
              </a:spcAft>
              <a:defRPr/>
            </a:pPr>
            <a:r>
              <a:rPr lang="en-US" altLang="zh-TW" sz="1200" dirty="0" err="1">
                <a:solidFill>
                  <a:srgbClr val="FF0000"/>
                </a:solidFill>
              </a:rPr>
              <a:t>i</a:t>
            </a:r>
            <a:r>
              <a:rPr lang="en-US" altLang="zh-TW" sz="1200" dirty="0">
                <a:solidFill>
                  <a:srgbClr val="FF0000"/>
                </a:solidFill>
              </a:rPr>
              <a:t> </a:t>
            </a:r>
            <a:r>
              <a:rPr lang="en-US" altLang="zh-TW" sz="1200" dirty="0">
                <a:solidFill>
                  <a:srgbClr val="FF0000"/>
                </a:solidFill>
                <a:sym typeface="Symbol"/>
              </a:rPr>
              <a:t></a:t>
            </a:r>
            <a:r>
              <a:rPr lang="en-US" altLang="zh-TW" sz="1200" dirty="0">
                <a:solidFill>
                  <a:srgbClr val="FF0000"/>
                </a:solidFill>
              </a:rPr>
              <a:t> 0</a:t>
            </a:r>
            <a:endParaRPr lang="zh-TW" altLang="en-US" sz="1200" dirty="0">
              <a:solidFill>
                <a:srgbClr val="FF0000"/>
              </a:solidFill>
            </a:endParaRPr>
          </a:p>
        </p:txBody>
      </p:sp>
      <p:cxnSp>
        <p:nvCxnSpPr>
          <p:cNvPr id="33" name="直線單箭頭接點 32"/>
          <p:cNvCxnSpPr/>
          <p:nvPr/>
        </p:nvCxnSpPr>
        <p:spPr>
          <a:xfrm>
            <a:off x="3768546" y="1161619"/>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flipV="1">
            <a:off x="2702712" y="1772485"/>
            <a:ext cx="459772" cy="77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圓角矩形 43"/>
              <p:cNvSpPr/>
              <p:nvPr/>
            </p:nvSpPr>
            <p:spPr>
              <a:xfrm>
                <a:off x="7120645" y="3354770"/>
                <a:ext cx="725939" cy="717165"/>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14:m>
                  <m:oMath xmlns:m="http://schemas.openxmlformats.org/officeDocument/2006/math">
                    <m:sSup>
                      <m:sSupPr>
                        <m:ctrlPr>
                          <a:rPr lang="en-US" altLang="zh-TW" sz="1000" i="1">
                            <a:solidFill>
                              <a:prstClr val="black"/>
                            </a:solidFill>
                            <a:latin typeface="Cambria Math" panose="02040503050406030204" pitchFamily="18" charset="0"/>
                          </a:rPr>
                        </m:ctrlPr>
                      </m:sSupPr>
                      <m:e>
                        <m:r>
                          <a:rPr lang="en-US" altLang="zh-TW" sz="1000" b="1">
                            <a:solidFill>
                              <a:prstClr val="black"/>
                            </a:solidFill>
                            <a:latin typeface="Cambria Math" panose="02040503050406030204" pitchFamily="18" charset="0"/>
                          </a:rPr>
                          <m:t>𝐰</m:t>
                        </m:r>
                      </m:e>
                      <m:sup>
                        <m:r>
                          <a:rPr lang="en-US" altLang="zh-TW" sz="1000">
                            <a:solidFill>
                              <a:prstClr val="black"/>
                            </a:solidFill>
                            <a:latin typeface="Cambria Math" panose="02040503050406030204" pitchFamily="18" charset="0"/>
                          </a:rPr>
                          <m:t>′</m:t>
                        </m:r>
                      </m:sup>
                    </m:sSup>
                    <m:r>
                      <a:rPr lang="en-US" altLang="zh-TW" sz="1000">
                        <a:solidFill>
                          <a:prstClr val="black"/>
                        </a:solidFill>
                        <a:latin typeface="Cambria Math" panose="02040503050406030204" pitchFamily="18" charset="0"/>
                      </a:rPr>
                      <m:t>→</m:t>
                    </m:r>
                    <m:r>
                      <a:rPr lang="en-US" altLang="zh-TW" sz="1000" b="1">
                        <a:solidFill>
                          <a:prstClr val="black"/>
                        </a:solidFill>
                        <a:latin typeface="Cambria Math" panose="02040503050406030204" pitchFamily="18" charset="0"/>
                      </a:rPr>
                      <m:t>𝐰</m:t>
                    </m:r>
                  </m:oMath>
                </a14:m>
                <a:r>
                  <a:rPr lang="en-US" altLang="zh-TW" sz="1000" dirty="0">
                    <a:solidFill>
                      <a:prstClr val="black"/>
                    </a:solidFill>
                  </a:rPr>
                  <a:t> </a:t>
                </a:r>
                <a:br>
                  <a:rPr lang="en-US" altLang="zh-TW" sz="1000" dirty="0">
                    <a:solidFill>
                      <a:prstClr val="black"/>
                    </a:solidFill>
                  </a:rPr>
                </a:br>
                <a14:m>
                  <m:oMathPara xmlns:m="http://schemas.openxmlformats.org/officeDocument/2006/math">
                    <m:oMathParaPr>
                      <m:jc m:val="centerGroup"/>
                    </m:oMathParaPr>
                    <m:oMath xmlns:m="http://schemas.openxmlformats.org/officeDocument/2006/math">
                      <m:r>
                        <a:rPr lang="en-US" altLang="zh-TW" sz="1000">
                          <a:solidFill>
                            <a:prstClr val="black"/>
                          </a:solidFill>
                          <a:latin typeface="Cambria Math" panose="02040503050406030204" pitchFamily="18" charset="0"/>
                        </a:rPr>
                        <m:t>1.2</m:t>
                      </m:r>
                      <m:r>
                        <a:rPr lang="en-US" altLang="zh-TW" sz="1000">
                          <a:solidFill>
                            <a:prstClr val="black"/>
                          </a:solidFill>
                          <a:latin typeface="Cambria Math"/>
                        </a:rPr>
                        <m:t> </m:t>
                      </m:r>
                      <m:r>
                        <a:rPr lang="zh-TW" altLang="en-US" sz="1000" i="1">
                          <a:solidFill>
                            <a:prstClr val="black"/>
                          </a:solidFill>
                          <a:latin typeface="Cambria Math" panose="02040503050406030204" pitchFamily="18" charset="0"/>
                        </a:rPr>
                        <m:t>𝜂</m:t>
                      </m:r>
                      <m:r>
                        <a:rPr lang="en-US" altLang="zh-TW" sz="1000">
                          <a:solidFill>
                            <a:prstClr val="black"/>
                          </a:solidFill>
                          <a:latin typeface="Cambria Math" panose="02040503050406030204" pitchFamily="18" charset="0"/>
                        </a:rPr>
                        <m:t>→</m:t>
                      </m:r>
                      <m:r>
                        <a:rPr lang="zh-TW" altLang="en-US" sz="1000" i="1">
                          <a:solidFill>
                            <a:prstClr val="black"/>
                          </a:solidFill>
                          <a:latin typeface="Cambria Math" panose="02040503050406030204" pitchFamily="18" charset="0"/>
                        </a:rPr>
                        <m:t>𝜂</m:t>
                      </m:r>
                    </m:oMath>
                  </m:oMathPara>
                </a14:m>
                <a:endParaRPr lang="en-US" altLang="zh-TW" sz="1000" dirty="0">
                  <a:solidFill>
                    <a:prstClr val="black"/>
                  </a:solidFill>
                  <a:latin typeface="Cambria Math" panose="02040503050406030204" pitchFamily="18" charset="0"/>
                </a:endParaRPr>
              </a:p>
              <a:p>
                <a:pPr algn="ctr" defTabSz="914354" fontAlgn="auto">
                  <a:spcBef>
                    <a:spcPts val="0"/>
                  </a:spcBef>
                  <a:spcAft>
                    <a:spcPts val="0"/>
                  </a:spcAft>
                  <a:defRPr/>
                </a:pPr>
                <a:r>
                  <a:rPr lang="en-US" altLang="zh-TW" sz="1000" dirty="0">
                    <a:solidFill>
                      <a:prstClr val="black"/>
                    </a:solidFill>
                    <a:latin typeface="Cambria Math" panose="02040503050406030204" pitchFamily="18" charset="0"/>
                  </a:rPr>
                  <a:t>i+1 </a:t>
                </a:r>
                <a14:m>
                  <m:oMath xmlns:m="http://schemas.openxmlformats.org/officeDocument/2006/math">
                    <m:r>
                      <a:rPr lang="en-US" altLang="zh-TW" sz="1000">
                        <a:solidFill>
                          <a:prstClr val="black"/>
                        </a:solidFill>
                        <a:latin typeface="Cambria Math" panose="02040503050406030204" pitchFamily="18" charset="0"/>
                      </a:rPr>
                      <m:t>→</m:t>
                    </m:r>
                  </m:oMath>
                </a14:m>
                <a:r>
                  <a:rPr lang="en-US" altLang="zh-TW" sz="1000" dirty="0">
                    <a:solidFill>
                      <a:prstClr val="black"/>
                    </a:solidFill>
                    <a:latin typeface="Cambria Math" panose="02040503050406030204" pitchFamily="18" charset="0"/>
                    <a:sym typeface="Wingdings" panose="05000000000000000000" pitchFamily="2" charset="2"/>
                  </a:rPr>
                  <a:t> </a:t>
                </a:r>
                <a:r>
                  <a:rPr lang="en-US" altLang="zh-TW" sz="1000" dirty="0" err="1">
                    <a:solidFill>
                      <a:prstClr val="black"/>
                    </a:solidFill>
                    <a:latin typeface="Cambria Math" panose="02040503050406030204" pitchFamily="18" charset="0"/>
                    <a:sym typeface="Wingdings" panose="05000000000000000000" pitchFamily="2" charset="2"/>
                  </a:rPr>
                  <a:t>i</a:t>
                </a:r>
                <a:endParaRPr lang="en-US" altLang="zh-TW" sz="1000" dirty="0">
                  <a:solidFill>
                    <a:prstClr val="black"/>
                  </a:solidFill>
                  <a:latin typeface="Cambria Math" panose="02040503050406030204" pitchFamily="18" charset="0"/>
                </a:endParaRPr>
              </a:p>
            </p:txBody>
          </p:sp>
        </mc:Choice>
        <mc:Fallback xmlns="">
          <p:sp>
            <p:nvSpPr>
              <p:cNvPr id="44" name="圓角矩形 43"/>
              <p:cNvSpPr>
                <a:spLocks noRot="1" noChangeAspect="1" noMove="1" noResize="1" noEditPoints="1" noAdjustHandles="1" noChangeArrowheads="1" noChangeShapeType="1" noTextEdit="1"/>
              </p:cNvSpPr>
              <p:nvPr/>
            </p:nvSpPr>
            <p:spPr>
              <a:xfrm>
                <a:off x="7120644" y="3354770"/>
                <a:ext cx="725939" cy="717165"/>
              </a:xfrm>
              <a:prstGeom prst="roundRect">
                <a:avLst>
                  <a:gd name="adj" fmla="val 0"/>
                </a:avLst>
              </a:prstGeom>
              <a:blipFill rotWithShape="1">
                <a:blip r:embed="rId8"/>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圓角矩形 54"/>
              <p:cNvSpPr/>
              <p:nvPr/>
            </p:nvSpPr>
            <p:spPr>
              <a:xfrm>
                <a:off x="3448946" y="1200879"/>
                <a:ext cx="236544" cy="231315"/>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00" i="1">
                          <a:solidFill>
                            <a:prstClr val="black"/>
                          </a:solidFill>
                          <a:latin typeface="Cambria Math" panose="02040503050406030204" pitchFamily="18" charset="0"/>
                        </a:rPr>
                        <m:t>𝜂</m:t>
                      </m:r>
                    </m:oMath>
                  </m:oMathPara>
                </a14:m>
                <a:endParaRPr lang="en-US" altLang="zh-TW" sz="1400" dirty="0">
                  <a:solidFill>
                    <a:prstClr val="black"/>
                  </a:solidFill>
                </a:endParaRPr>
              </a:p>
            </p:txBody>
          </p:sp>
        </mc:Choice>
        <mc:Fallback xmlns="">
          <p:sp>
            <p:nvSpPr>
              <p:cNvPr id="55" name="圓角矩形 54"/>
              <p:cNvSpPr>
                <a:spLocks noRot="1" noChangeAspect="1" noMove="1" noResize="1" noEditPoints="1" noAdjustHandles="1" noChangeArrowheads="1" noChangeShapeType="1" noTextEdit="1"/>
              </p:cNvSpPr>
              <p:nvPr/>
            </p:nvSpPr>
            <p:spPr>
              <a:xfrm>
                <a:off x="3448946" y="1200877"/>
                <a:ext cx="236544" cy="231315"/>
              </a:xfrm>
              <a:prstGeom prst="roundRect">
                <a:avLst>
                  <a:gd name="adj" fmla="val 0"/>
                </a:avLst>
              </a:prstGeom>
              <a:blipFill rotWithShape="1">
                <a:blip r:embed="rId9"/>
                <a:stretch>
                  <a:fillRect l="-2326" b="-11905"/>
                </a:stretch>
              </a:blipFill>
              <a:ln>
                <a:solidFill>
                  <a:schemeClr val="bg1"/>
                </a:solidFill>
              </a:ln>
            </p:spPr>
            <p:txBody>
              <a:bodyPr/>
              <a:lstStyle/>
              <a:p>
                <a:r>
                  <a:rPr lang="zh-TW" altLang="en-US">
                    <a:noFill/>
                  </a:rPr>
                  <a:t> </a:t>
                </a:r>
              </a:p>
            </p:txBody>
          </p:sp>
        </mc:Fallback>
      </mc:AlternateContent>
      <p:sp>
        <p:nvSpPr>
          <p:cNvPr id="56" name="文字方塊 55">
            <a:extLst>
              <a:ext uri="{FF2B5EF4-FFF2-40B4-BE49-F238E27FC236}">
                <a16:creationId xmlns:a16="http://schemas.microsoft.com/office/drawing/2014/main" id="{26247B77-ECCC-4851-8DBD-063393FC26A6}"/>
              </a:ext>
            </a:extLst>
          </p:cNvPr>
          <p:cNvSpPr txBox="1"/>
          <p:nvPr/>
        </p:nvSpPr>
        <p:spPr>
          <a:xfrm>
            <a:off x="2591421" y="699961"/>
            <a:ext cx="2366998"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accomplishes the learning goal</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5" name="圓角矩形 64"/>
          <p:cNvSpPr/>
          <p:nvPr/>
        </p:nvSpPr>
        <p:spPr>
          <a:xfrm>
            <a:off x="3431555" y="2396225"/>
            <a:ext cx="658783" cy="23089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spcAft>
                <a:spcPts val="0"/>
              </a:spcAft>
              <a:defRPr/>
            </a:pPr>
            <a:r>
              <a:rPr lang="en-US" sz="1000" kern="100" dirty="0">
                <a:solidFill>
                  <a:prstClr val="black"/>
                </a:solidFill>
                <a:latin typeface="Times New Roman"/>
                <a:ea typeface="新細明體"/>
                <a:cs typeface="Times New Roman"/>
              </a:rPr>
              <a:t>Store</a:t>
            </a:r>
            <a:r>
              <a:rPr lang="en-US" sz="1000" b="1" kern="100" dirty="0">
                <a:solidFill>
                  <a:prstClr val="black"/>
                </a:solidFill>
                <a:ea typeface="新細明體"/>
                <a:cs typeface="Times New Roman"/>
              </a:rPr>
              <a:t> </a:t>
            </a:r>
            <a:r>
              <a:rPr lang="en-US" sz="1000" b="1" kern="100" dirty="0">
                <a:solidFill>
                  <a:prstClr val="black"/>
                </a:solidFill>
                <a:latin typeface="Times New Roman"/>
                <a:ea typeface="新細明體"/>
                <a:cs typeface="Times New Roman"/>
              </a:rPr>
              <a:t>w</a:t>
            </a:r>
            <a:endParaRPr lang="zh-TW" altLang="en-US" sz="1000" kern="100" dirty="0">
              <a:solidFill>
                <a:prstClr val="black"/>
              </a:solidFill>
              <a:cs typeface="Times New Roman"/>
            </a:endParaRPr>
          </a:p>
        </p:txBody>
      </p:sp>
      <p:cxnSp>
        <p:nvCxnSpPr>
          <p:cNvPr id="67" name="直線單箭頭接點 66"/>
          <p:cNvCxnSpPr/>
          <p:nvPr/>
        </p:nvCxnSpPr>
        <p:spPr>
          <a:xfrm>
            <a:off x="3750520" y="2627123"/>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0D337E54-6DA7-4573-9AA7-6375A64FF44C}"/>
              </a:ext>
            </a:extLst>
          </p:cNvPr>
          <p:cNvSpPr txBox="1"/>
          <p:nvPr/>
        </p:nvSpPr>
        <p:spPr>
          <a:xfrm>
            <a:off x="521922" y="1553137"/>
            <a:ext cx="2166782"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 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9" name="文字方塊 68">
            <a:extLst>
              <a:ext uri="{FF2B5EF4-FFF2-40B4-BE49-F238E27FC236}">
                <a16:creationId xmlns:a16="http://schemas.microsoft.com/office/drawing/2014/main" id="{0D337E54-6DA7-4573-9AA7-6375A64FF44C}"/>
              </a:ext>
            </a:extLst>
          </p:cNvPr>
          <p:cNvSpPr txBox="1"/>
          <p:nvPr/>
        </p:nvSpPr>
        <p:spPr>
          <a:xfrm>
            <a:off x="6892651" y="6025960"/>
            <a:ext cx="2094332"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mc:AlternateContent xmlns:mc="http://schemas.openxmlformats.org/markup-compatibility/2006" xmlns:a14="http://schemas.microsoft.com/office/drawing/2010/main">
        <mc:Choice Requires="a14">
          <p:sp>
            <p:nvSpPr>
              <p:cNvPr id="53" name="圓角矩形 5">
                <a:extLst>
                  <a:ext uri="{FF2B5EF4-FFF2-40B4-BE49-F238E27FC236}">
                    <a16:creationId xmlns:a16="http://schemas.microsoft.com/office/drawing/2014/main" id="{0F4CB1A1-A425-4D54-B5F6-13A95789EA22}"/>
                  </a:ext>
                </a:extLst>
              </p:cNvPr>
              <p:cNvSpPr/>
              <p:nvPr/>
            </p:nvSpPr>
            <p:spPr>
              <a:xfrm>
                <a:off x="55503" y="2937919"/>
                <a:ext cx="1998247" cy="1507323"/>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0</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Learning rate = 0.01</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Optimizer</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180975" indent="-180975" fontAlgn="auto">
                  <a:spcBef>
                    <a:spcPts val="0"/>
                  </a:spcBef>
                  <a:spcAft>
                    <a:spcPts val="0"/>
                  </a:spcAft>
                  <a:buFont typeface="Arial" panose="020B0604020202020204" pitchFamily="34" charset="0"/>
                  <a:buChar char="•"/>
                  <a:defRPr/>
                </a:pP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53"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55503" y="2937919"/>
                <a:ext cx="1998247" cy="1507323"/>
              </a:xfrm>
              <a:prstGeom prst="roundRect">
                <a:avLst>
                  <a:gd name="adj" fmla="val 0"/>
                </a:avLst>
              </a:prstGeom>
              <a:blipFill>
                <a:blip r:embed="rId10"/>
                <a:stretch>
                  <a:fillRect t="-2811" b="-6024"/>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
        <p:nvSpPr>
          <p:cNvPr id="71" name="圓角矩形 22">
            <a:extLst>
              <a:ext uri="{FF2B5EF4-FFF2-40B4-BE49-F238E27FC236}">
                <a16:creationId xmlns:a16="http://schemas.microsoft.com/office/drawing/2014/main" id="{59E882F5-FCA9-4C35-98CC-A5F8B8159C3B}"/>
              </a:ext>
            </a:extLst>
          </p:cNvPr>
          <p:cNvSpPr/>
          <p:nvPr/>
        </p:nvSpPr>
        <p:spPr>
          <a:xfrm>
            <a:off x="2726422" y="3942068"/>
            <a:ext cx="2042223" cy="259737"/>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1200" dirty="0">
                <a:solidFill>
                  <a:prstClr val="black"/>
                </a:solidFill>
              </a:rPr>
              <a:t>forward operation</a:t>
            </a:r>
          </a:p>
        </p:txBody>
      </p:sp>
      <p:sp>
        <p:nvSpPr>
          <p:cNvPr id="75" name="文字方塊 732"/>
          <p:cNvSpPr txBox="1"/>
          <p:nvPr/>
        </p:nvSpPr>
        <p:spPr>
          <a:xfrm>
            <a:off x="7031762" y="491101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6" name="文字方塊 732"/>
          <p:cNvSpPr txBox="1"/>
          <p:nvPr/>
        </p:nvSpPr>
        <p:spPr>
          <a:xfrm>
            <a:off x="4508716" y="4646231"/>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7" name="文字方塊 732"/>
          <p:cNvSpPr txBox="1"/>
          <p:nvPr/>
        </p:nvSpPr>
        <p:spPr>
          <a:xfrm>
            <a:off x="2804738" y="602596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8" name="文字方塊 732"/>
          <p:cNvSpPr txBox="1"/>
          <p:nvPr/>
        </p:nvSpPr>
        <p:spPr>
          <a:xfrm>
            <a:off x="2862289" y="1529613"/>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9" name="文字方塊 732"/>
          <p:cNvSpPr txBox="1"/>
          <p:nvPr/>
        </p:nvSpPr>
        <p:spPr>
          <a:xfrm>
            <a:off x="3799282" y="20794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0" name="文字方塊 732"/>
          <p:cNvSpPr txBox="1"/>
          <p:nvPr/>
        </p:nvSpPr>
        <p:spPr>
          <a:xfrm>
            <a:off x="3823821" y="5309958"/>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2" name="文字方塊 732"/>
          <p:cNvSpPr txBox="1"/>
          <p:nvPr/>
        </p:nvSpPr>
        <p:spPr>
          <a:xfrm>
            <a:off x="4369500" y="6046647"/>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3" name="文字方塊 732"/>
          <p:cNvSpPr txBox="1"/>
          <p:nvPr/>
        </p:nvSpPr>
        <p:spPr>
          <a:xfrm>
            <a:off x="6178220" y="5292256"/>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70" name="投影片編號版面配置區 1">
            <a:extLst>
              <a:ext uri="{FF2B5EF4-FFF2-40B4-BE49-F238E27FC236}">
                <a16:creationId xmlns:a16="http://schemas.microsoft.com/office/drawing/2014/main" id="{94276EEC-191F-48DA-B451-4D5EB0DC5826}"/>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16</a:t>
            </a:fld>
            <a:endParaRPr lang="zh-TW" altLang="en-US" dirty="0">
              <a:solidFill>
                <a:prstClr val="black">
                  <a:tint val="75000"/>
                </a:prstClr>
              </a:solidFill>
            </a:endParaRPr>
          </a:p>
        </p:txBody>
      </p:sp>
      <p:sp>
        <p:nvSpPr>
          <p:cNvPr id="73" name="文字方塊 72">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Regularizing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(0)</a:t>
            </a:r>
            <a:endParaRPr lang="en-US" altLang="zh-TW" sz="2000" dirty="0">
              <a:solidFill>
                <a:prstClr val="white"/>
              </a:solidFill>
            </a:endParaRPr>
          </a:p>
        </p:txBody>
      </p:sp>
      <mc:AlternateContent xmlns:mc="http://schemas.openxmlformats.org/markup-compatibility/2006" xmlns:a14="http://schemas.microsoft.com/office/drawing/2010/main">
        <mc:Choice Requires="a14">
          <p:sp>
            <p:nvSpPr>
              <p:cNvPr id="89" name="文字方塊 88">
                <a:extLst>
                  <a:ext uri="{FF2B5EF4-FFF2-40B4-BE49-F238E27FC236}">
                    <a16:creationId xmlns:a16="http://schemas.microsoft.com/office/drawing/2014/main" id="{DCF47035-7877-48B0-93C0-981AC123751C}"/>
                  </a:ext>
                </a:extLst>
              </p:cNvPr>
              <p:cNvSpPr txBox="1"/>
              <p:nvPr/>
            </p:nvSpPr>
            <p:spPr>
              <a:xfrm>
                <a:off x="4863804" y="1119807"/>
                <a:ext cx="4290870" cy="529825"/>
              </a:xfrm>
              <a:prstGeom prst="rect">
                <a:avLst/>
              </a:prstGeom>
              <a:noFill/>
            </p:spPr>
            <p:txBody>
              <a:bodyPr wrap="square" rtlCol="0">
                <a:spAutoFit/>
              </a:bodyPr>
              <a:lstStyle/>
              <a:p>
                <a:pPr defTabSz="68580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1000" i="1" smtClean="0">
                              <a:solidFill>
                                <a:schemeClr val="tx1"/>
                              </a:solidFill>
                              <a:latin typeface="Cambria Math" panose="02040503050406030204" pitchFamily="18" charset="0"/>
                              <a:sym typeface="Symbol" panose="05050102010706020507" pitchFamily="18" charset="2"/>
                            </a:rPr>
                          </m:ctrlPr>
                        </m:sSubPr>
                        <m:e>
                          <m:r>
                            <a:rPr lang="en-US" altLang="zh-TW" sz="1000">
                              <a:solidFill>
                                <a:schemeClr val="tx1"/>
                              </a:solidFill>
                              <a:latin typeface="Cambria Math"/>
                            </a:rPr>
                            <m:t>𝐸</m:t>
                          </m:r>
                        </m:e>
                        <m:sub>
                          <m:r>
                            <a:rPr lang="en-US" altLang="zh-TW" sz="1000" b="0" i="1" smtClean="0">
                              <a:solidFill>
                                <a:schemeClr val="tx1"/>
                              </a:solidFill>
                              <a:latin typeface="Cambria Math" panose="02040503050406030204" pitchFamily="18" charset="0"/>
                              <a:sym typeface="Symbol" panose="05050102010706020507" pitchFamily="18" charset="2"/>
                            </a:rPr>
                            <m:t>𝑛</m:t>
                          </m:r>
                        </m:sub>
                      </m:sSub>
                      <m:d>
                        <m:dPr>
                          <m:ctrlPr>
                            <a:rPr lang="en-US" altLang="zh-TW" sz="1000" i="1">
                              <a:solidFill>
                                <a:schemeClr val="tx1"/>
                              </a:solidFill>
                              <a:latin typeface="Cambria Math" panose="02040503050406030204" pitchFamily="18" charset="0"/>
                            </a:rPr>
                          </m:ctrlPr>
                        </m:dPr>
                        <m:e>
                          <m:r>
                            <a:rPr lang="en-US" altLang="zh-TW" sz="1000" b="1">
                              <a:solidFill>
                                <a:schemeClr val="tx1"/>
                              </a:solidFill>
                              <a:latin typeface="Cambria Math" panose="02040503050406030204" pitchFamily="18" charset="0"/>
                            </a:rPr>
                            <m:t>𝐰</m:t>
                          </m:r>
                        </m:e>
                      </m:d>
                      <m:r>
                        <a:rPr lang="en-US" altLang="zh-TW" sz="1000" i="1">
                          <a:solidFill>
                            <a:schemeClr val="tx1"/>
                          </a:solidFill>
                          <a:latin typeface="Cambria Math" panose="02040503050406030204" pitchFamily="18" charset="0"/>
                        </a:rPr>
                        <m:t>≡</m:t>
                      </m:r>
                      <m:f>
                        <m:fPr>
                          <m:ctrlPr>
                            <a:rPr lang="en-US" altLang="zh-TW" sz="1000" i="1">
                              <a:solidFill>
                                <a:schemeClr val="tx1"/>
                              </a:solidFill>
                              <a:latin typeface="Cambria Math" panose="02040503050406030204" pitchFamily="18" charset="0"/>
                              <a:ea typeface="微軟正黑體" panose="020B0604030504040204" pitchFamily="34" charset="-120"/>
                            </a:rPr>
                          </m:ctrlPr>
                        </m:fPr>
                        <m:num>
                          <m:nary>
                            <m:naryPr>
                              <m:chr m:val="∑"/>
                              <m:supHide m:val="on"/>
                              <m:ctrlPr>
                                <a:rPr lang="en-US" altLang="zh-TW" sz="1000" i="1">
                                  <a:solidFill>
                                    <a:schemeClr val="tx1"/>
                                  </a:solidFill>
                                  <a:latin typeface="Cambria Math" panose="02040503050406030204" pitchFamily="18" charset="0"/>
                                  <a:ea typeface="微軟正黑體" panose="020B0604030504040204" pitchFamily="34" charset="-120"/>
                                </a:rPr>
                              </m:ctrlPr>
                            </m:naryPr>
                            <m:sub>
                              <m:r>
                                <m:rPr>
                                  <m:brk m:alnAt="23"/>
                                </m:rPr>
                                <a:rPr lang="en-US" altLang="zh-TW" sz="1000">
                                  <a:solidFill>
                                    <a:schemeClr val="tx1"/>
                                  </a:solidFill>
                                  <a:latin typeface="Cambria Math"/>
                                  <a:ea typeface="微軟正黑體" panose="020B0604030504040204" pitchFamily="34" charset="-120"/>
                                </a:rPr>
                                <m:t>𝑐</m:t>
                              </m:r>
                            </m:sub>
                            <m:sup/>
                            <m:e>
                              <m:sSup>
                                <m:sSupPr>
                                  <m:ctrlPr>
                                    <a:rPr lang="en-US" altLang="zh-TW" sz="1000" i="1">
                                      <a:solidFill>
                                        <a:schemeClr val="tx1"/>
                                      </a:solidFill>
                                      <a:latin typeface="Cambria Math" panose="02040503050406030204" pitchFamily="18" charset="0"/>
                                      <a:ea typeface="微軟正黑體" panose="020B0604030504040204" pitchFamily="34" charset="-120"/>
                                    </a:rPr>
                                  </m:ctrlPr>
                                </m:sSupPr>
                                <m:e>
                                  <m:d>
                                    <m:dPr>
                                      <m:ctrlPr>
                                        <a:rPr lang="en-US" altLang="zh-TW" sz="1000" i="1">
                                          <a:solidFill>
                                            <a:schemeClr val="tx1"/>
                                          </a:solidFill>
                                          <a:latin typeface="Cambria Math" panose="02040503050406030204" pitchFamily="18" charset="0"/>
                                          <a:ea typeface="微軟正黑體" panose="020B0604030504040204" pitchFamily="34" charset="-120"/>
                                        </a:rPr>
                                      </m:ctrlPr>
                                    </m:dPr>
                                    <m:e>
                                      <m:r>
                                        <a:rPr lang="en-US" altLang="zh-TW" sz="1000">
                                          <a:solidFill>
                                            <a:schemeClr val="tx1"/>
                                          </a:solidFill>
                                          <a:latin typeface="Cambria Math"/>
                                          <a:ea typeface="微軟正黑體" panose="020B0604030504040204" pitchFamily="34" charset="-120"/>
                                        </a:rPr>
                                        <m:t>𝑓</m:t>
                                      </m:r>
                                      <m:d>
                                        <m:dPr>
                                          <m:ctrlPr>
                                            <a:rPr lang="en-US" altLang="zh-TW" sz="1000" i="1">
                                              <a:solidFill>
                                                <a:schemeClr val="tx1"/>
                                              </a:solidFill>
                                              <a:latin typeface="Cambria Math" panose="02040503050406030204" pitchFamily="18" charset="0"/>
                                              <a:ea typeface="微軟正黑體" panose="020B0604030504040204" pitchFamily="34" charset="-120"/>
                                            </a:rPr>
                                          </m:ctrlPr>
                                        </m:dPr>
                                        <m:e>
                                          <m:sSup>
                                            <m:sSupPr>
                                              <m:ctrlPr>
                                                <a:rPr lang="en-US" altLang="zh-TW" sz="1000" i="1">
                                                  <a:solidFill>
                                                    <a:schemeClr val="tx1"/>
                                                  </a:solidFill>
                                                  <a:latin typeface="Cambria Math" panose="02040503050406030204" pitchFamily="18" charset="0"/>
                                                  <a:ea typeface="微軟正黑體" panose="020B0604030504040204" pitchFamily="34" charset="-120"/>
                                                </a:rPr>
                                              </m:ctrlPr>
                                            </m:sSupPr>
                                            <m:e>
                                              <m:r>
                                                <a:rPr lang="en-US" altLang="zh-TW" sz="1000">
                                                  <a:solidFill>
                                                    <a:schemeClr val="tx1"/>
                                                  </a:solidFill>
                                                  <a:latin typeface="Cambria Math"/>
                                                  <a:ea typeface="微軟正黑體" panose="020B0604030504040204" pitchFamily="34" charset="-120"/>
                                                </a:rPr>
                                                <m:t>𝐱</m:t>
                                              </m:r>
                                            </m:e>
                                            <m:sup>
                                              <m:r>
                                                <a:rPr lang="en-US" altLang="zh-TW" sz="1000">
                                                  <a:solidFill>
                                                    <a:schemeClr val="tx1"/>
                                                  </a:solidFill>
                                                  <a:latin typeface="Cambria Math"/>
                                                  <a:ea typeface="微軟正黑體" panose="020B0604030504040204" pitchFamily="34" charset="-120"/>
                                                </a:rPr>
                                                <m:t>𝑐</m:t>
                                              </m:r>
                                            </m:sup>
                                          </m:sSup>
                                          <m:r>
                                            <a:rPr lang="en-US" altLang="zh-TW" sz="1000">
                                              <a:solidFill>
                                                <a:schemeClr val="tx1"/>
                                              </a:solidFill>
                                              <a:latin typeface="Cambria Math"/>
                                              <a:ea typeface="微軟正黑體" panose="020B0604030504040204" pitchFamily="34" charset="-120"/>
                                            </a:rPr>
                                            <m:t>,</m:t>
                                          </m:r>
                                          <m:r>
                                            <a:rPr lang="en-US" altLang="zh-TW" sz="1000">
                                              <a:solidFill>
                                                <a:schemeClr val="tx1"/>
                                              </a:solidFill>
                                              <a:latin typeface="Cambria Math"/>
                                              <a:ea typeface="微軟正黑體" panose="020B0604030504040204" pitchFamily="34" charset="-120"/>
                                            </a:rPr>
                                            <m:t>𝐰</m:t>
                                          </m:r>
                                        </m:e>
                                      </m:d>
                                      <m:r>
                                        <a:rPr lang="en-US" altLang="zh-TW" sz="1000">
                                          <a:solidFill>
                                            <a:schemeClr val="tx1"/>
                                          </a:solidFill>
                                          <a:latin typeface="Cambria Math"/>
                                          <a:ea typeface="微軟正黑體" panose="020B0604030504040204" pitchFamily="34" charset="-120"/>
                                        </a:rPr>
                                        <m:t>−</m:t>
                                      </m:r>
                                      <m:sSup>
                                        <m:sSupPr>
                                          <m:ctrlPr>
                                            <a:rPr lang="en-US" altLang="zh-TW" sz="1000" i="1">
                                              <a:solidFill>
                                                <a:schemeClr val="tx1"/>
                                              </a:solidFill>
                                              <a:latin typeface="Cambria Math" panose="02040503050406030204" pitchFamily="18" charset="0"/>
                                              <a:ea typeface="微軟正黑體" panose="020B0604030504040204" pitchFamily="34" charset="-120"/>
                                            </a:rPr>
                                          </m:ctrlPr>
                                        </m:sSupPr>
                                        <m:e>
                                          <m:r>
                                            <a:rPr lang="en-US" altLang="zh-TW" sz="1000">
                                              <a:solidFill>
                                                <a:schemeClr val="tx1"/>
                                              </a:solidFill>
                                              <a:latin typeface="Cambria Math"/>
                                              <a:ea typeface="微軟正黑體" panose="020B0604030504040204" pitchFamily="34" charset="-120"/>
                                            </a:rPr>
                                            <m:t>𝑦</m:t>
                                          </m:r>
                                        </m:e>
                                        <m:sup>
                                          <m:r>
                                            <a:rPr lang="en-US" altLang="zh-TW" sz="1000">
                                              <a:solidFill>
                                                <a:schemeClr val="tx1"/>
                                              </a:solidFill>
                                              <a:latin typeface="Cambria Math"/>
                                              <a:ea typeface="微軟正黑體" panose="020B0604030504040204" pitchFamily="34" charset="-120"/>
                                            </a:rPr>
                                            <m:t>𝑐</m:t>
                                          </m:r>
                                        </m:sup>
                                      </m:sSup>
                                    </m:e>
                                  </m:d>
                                </m:e>
                                <m:sup>
                                  <m:r>
                                    <a:rPr lang="en-US" altLang="zh-TW" sz="1000">
                                      <a:solidFill>
                                        <a:schemeClr val="tx1"/>
                                      </a:solidFill>
                                      <a:latin typeface="Cambria Math"/>
                                      <a:ea typeface="微軟正黑體" panose="020B0604030504040204" pitchFamily="34" charset="-120"/>
                                    </a:rPr>
                                    <m:t>2</m:t>
                                  </m:r>
                                </m:sup>
                              </m:sSup>
                            </m:e>
                          </m:nary>
                        </m:num>
                        <m:den>
                          <m:r>
                            <a:rPr lang="en-US" altLang="zh-TW" sz="1000" b="0" i="1" smtClean="0">
                              <a:solidFill>
                                <a:schemeClr val="tx1"/>
                              </a:solidFill>
                              <a:latin typeface="Cambria Math" panose="02040503050406030204" pitchFamily="18" charset="0"/>
                              <a:ea typeface="微軟正黑體" panose="020B0604030504040204" pitchFamily="34" charset="-120"/>
                            </a:rPr>
                            <m:t>𝑛</m:t>
                          </m:r>
                        </m:den>
                      </m:f>
                      <m:r>
                        <m:rPr>
                          <m:nor/>
                        </m:rPr>
                        <a:rPr lang="en-US" altLang="zh-TW" sz="1000" dirty="0"/>
                        <m:t>+</m:t>
                      </m:r>
                      <m:f>
                        <m:fPr>
                          <m:ctrlPr>
                            <a:rPr lang="en-US" altLang="zh-TW" sz="1000" i="1">
                              <a:latin typeface="Cambria Math" panose="02040503050406030204" pitchFamily="18" charset="0"/>
                              <a:sym typeface="Symbol" panose="05050102010706020507" pitchFamily="18" charset="2"/>
                            </a:rPr>
                          </m:ctrlPr>
                        </m:fPr>
                        <m:num>
                          <m:r>
                            <m:rPr>
                              <m:nor/>
                            </m:rPr>
                            <a:rPr lang="en-US" altLang="zh-TW" sz="1000" dirty="0">
                              <a:sym typeface="Symbol" panose="05050102010706020507" pitchFamily="18" charset="2"/>
                            </a:rPr>
                            <m:t>0.001</m:t>
                          </m:r>
                        </m:num>
                        <m:den>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+1+</m:t>
                          </m:r>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m:t>
                          </m:r>
                          <m:r>
                            <a:rPr lang="en-US" altLang="zh-TW" sz="1000" i="1">
                              <a:latin typeface="Cambria Math" panose="02040503050406030204" pitchFamily="18" charset="0"/>
                              <a:sym typeface="Symbol" panose="05050102010706020507" pitchFamily="18" charset="2"/>
                            </a:rPr>
                            <m:t>𝑚</m:t>
                          </m:r>
                          <m:r>
                            <a:rPr lang="en-US" altLang="zh-TW" sz="1000" i="1">
                              <a:latin typeface="Cambria Math" panose="02040503050406030204" pitchFamily="18" charset="0"/>
                              <a:sym typeface="Symbol" panose="05050102010706020507" pitchFamily="18" charset="2"/>
                            </a:rPr>
                            <m:t>+1)</m:t>
                          </m:r>
                        </m:den>
                      </m:f>
                      <m:r>
                        <m:rPr>
                          <m:nor/>
                        </m:rPr>
                        <a:rPr lang="en-US" altLang="zh-TW" sz="1000" dirty="0"/>
                        <m:t>(</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m:t>
                          </m:r>
                          <m:r>
                            <a:rPr lang="en-US" altLang="zh-TW" sz="1000" i="1">
                              <a:latin typeface="Cambria Math"/>
                            </a:rPr>
                            <m:t>0</m:t>
                          </m:r>
                        </m:sub>
                        <m:sup>
                          <m:r>
                            <a:rPr lang="en-US" altLang="zh-TW" sz="1000" i="1">
                              <a:latin typeface="Cambria Math"/>
                            </a:rPr>
                            <m:t>𝑝</m:t>
                          </m:r>
                        </m:sup>
                        <m:e>
                          <m:r>
                            <m:rPr>
                              <m:nor/>
                            </m:rPr>
                            <a:rPr lang="en-US" altLang="zh-TW" sz="1000" dirty="0"/>
                            <m:t>(</m:t>
                          </m:r>
                          <m:sSubSup>
                            <m:sSubSupPr>
                              <m:ctrlPr>
                                <a:rPr lang="en-US" altLang="zh-TW" sz="1000" i="1">
                                  <a:solidFill>
                                    <a:prstClr val="black"/>
                                  </a:solidFill>
                                  <a:latin typeface="Cambria Math" panose="02040503050406030204" pitchFamily="18" charset="0"/>
                                </a:rPr>
                              </m:ctrlPr>
                            </m:sSubSupPr>
                            <m:e>
                              <m:r>
                                <m:rPr>
                                  <m:sty m:val="p"/>
                                </m:rPr>
                                <a:rPr lang="en-US" altLang="zh-TW" sz="1000">
                                  <a:solidFill>
                                    <a:prstClr val="black"/>
                                  </a:solidFill>
                                  <a:latin typeface="Cambria Math" panose="02040503050406030204" pitchFamily="18" charset="0"/>
                                </a:rPr>
                                <m:t>w</m:t>
                              </m:r>
                            </m:e>
                            <m:sub>
                              <m:r>
                                <a:rPr lang="en-US" altLang="zh-TW" sz="1000" i="1">
                                  <a:solidFill>
                                    <a:prstClr val="black"/>
                                  </a:solidFill>
                                  <a:latin typeface="Cambria Math" panose="02040503050406030204" pitchFamily="18" charset="0"/>
                                </a:rPr>
                                <m:t>𝑖</m:t>
                              </m:r>
                            </m:sub>
                            <m:sup>
                              <m:r>
                                <m:rPr>
                                  <m:sty m:val="p"/>
                                </m:rPr>
                                <a:rPr lang="en-US" altLang="zh-TW" sz="1000">
                                  <a:solidFill>
                                    <a:prstClr val="black"/>
                                  </a:solidFill>
                                  <a:latin typeface="Cambria Math" panose="02040503050406030204" pitchFamily="18" charset="0"/>
                                </a:rPr>
                                <m:t>o</m:t>
                              </m:r>
                            </m:sup>
                          </m:sSubSup>
                          <m:r>
                            <m:rPr>
                              <m:nor/>
                            </m:rPr>
                            <a:rPr lang="en-US" altLang="zh-TW" sz="1000" dirty="0"/>
                            <m:t>)</m:t>
                          </m:r>
                          <m:r>
                            <m:rPr>
                              <m:nor/>
                            </m:rPr>
                            <a:rPr lang="en-US" altLang="zh-TW" sz="1000" baseline="30000" dirty="0"/>
                            <m:t>2</m:t>
                          </m:r>
                        </m:e>
                      </m:nary>
                      <m:r>
                        <m:rPr>
                          <m:nor/>
                        </m:rPr>
                        <a:rPr lang="en-US" altLang="zh-TW" sz="1000" dirty="0"/>
                        <m:t> + </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=1</m:t>
                          </m:r>
                        </m:sub>
                        <m:sup>
                          <m:r>
                            <a:rPr lang="en-US" altLang="zh-TW" sz="1000" i="1">
                              <a:latin typeface="Cambria Math"/>
                            </a:rPr>
                            <m:t>𝑝</m:t>
                          </m:r>
                        </m:sup>
                        <m:e>
                          <m:nary>
                            <m:naryPr>
                              <m:chr m:val="∑"/>
                              <m:ctrlPr>
                                <a:rPr lang="en-US" altLang="zh-TW" sz="1000" i="1" dirty="0">
                                  <a:latin typeface="Cambria Math" panose="02040503050406030204" pitchFamily="18" charset="0"/>
                                </a:rPr>
                              </m:ctrlPr>
                            </m:naryPr>
                            <m:sub>
                              <m:r>
                                <m:rPr>
                                  <m:brk m:alnAt="23"/>
                                </m:rPr>
                                <a:rPr lang="en-US" altLang="zh-TW" sz="1000" i="1" dirty="0">
                                  <a:latin typeface="Cambria Math" panose="02040503050406030204" pitchFamily="18" charset="0"/>
                                </a:rPr>
                                <m:t>𝑗</m:t>
                              </m:r>
                              <m:r>
                                <a:rPr lang="en-US" altLang="zh-TW" sz="1000" i="1" dirty="0">
                                  <a:latin typeface="Cambria Math" panose="02040503050406030204" pitchFamily="18" charset="0"/>
                                </a:rPr>
                                <m:t>=</m:t>
                              </m:r>
                              <m:r>
                                <a:rPr lang="en-US" altLang="zh-TW" sz="1000" i="1" dirty="0">
                                  <a:latin typeface="Cambria Math"/>
                                </a:rPr>
                                <m:t>0</m:t>
                              </m:r>
                            </m:sub>
                            <m:sup>
                              <m:r>
                                <a:rPr lang="en-US" altLang="zh-TW" sz="1000" i="1" dirty="0">
                                  <a:latin typeface="Cambria Math" panose="02040503050406030204" pitchFamily="18" charset="0"/>
                                </a:rPr>
                                <m:t>𝑚</m:t>
                              </m:r>
                            </m:sup>
                            <m:e>
                              <m:sSubSup>
                                <m:sSubSupPr>
                                  <m:ctrlPr>
                                    <a:rPr lang="en-US" altLang="zh-TW" sz="1000" i="1">
                                      <a:solidFill>
                                        <a:prstClr val="black"/>
                                      </a:solidFill>
                                      <a:latin typeface="Cambria Math" panose="02040503050406030204" pitchFamily="18" charset="0"/>
                                    </a:rPr>
                                  </m:ctrlPr>
                                </m:sSubSupPr>
                                <m:e>
                                  <m:r>
                                    <a:rPr lang="en-US" altLang="zh-TW" sz="1000" i="1">
                                      <a:solidFill>
                                        <a:prstClr val="black"/>
                                      </a:solidFill>
                                      <a:latin typeface="Cambria Math"/>
                                    </a:rPr>
                                    <m:t>(</m:t>
                                  </m:r>
                                  <m:r>
                                    <a:rPr lang="en-US" altLang="zh-TW" sz="1000" i="1">
                                      <a:solidFill>
                                        <a:prstClr val="black"/>
                                      </a:solidFill>
                                      <a:latin typeface="Cambria Math" panose="02040503050406030204" pitchFamily="18" charset="0"/>
                                    </a:rPr>
                                    <m:t>𝑤</m:t>
                                  </m:r>
                                </m:e>
                                <m:sub>
                                  <m:r>
                                    <a:rPr lang="en-US" altLang="zh-TW" sz="1000" i="1">
                                      <a:solidFill>
                                        <a:prstClr val="black"/>
                                      </a:solidFill>
                                      <a:latin typeface="Cambria Math" panose="02040503050406030204" pitchFamily="18" charset="0"/>
                                    </a:rPr>
                                    <m:t>𝑖𝑗</m:t>
                                  </m:r>
                                </m:sub>
                                <m:sup>
                                  <m:r>
                                    <a:rPr lang="en-US" altLang="zh-TW" sz="1000" i="1">
                                      <a:solidFill>
                                        <a:prstClr val="black"/>
                                      </a:solidFill>
                                      <a:latin typeface="Cambria Math" panose="02040503050406030204" pitchFamily="18" charset="0"/>
                                    </a:rPr>
                                    <m:t>𝐻</m:t>
                                  </m:r>
                                </m:sup>
                              </m:sSubSup>
                            </m:e>
                          </m:nary>
                          <m:r>
                            <m:rPr>
                              <m:nor/>
                            </m:rPr>
                            <a:rPr lang="en-US" altLang="zh-TW" sz="1000" dirty="0"/>
                            <m:t>)</m:t>
                          </m:r>
                          <m:r>
                            <m:rPr>
                              <m:nor/>
                            </m:rPr>
                            <a:rPr lang="en-US" altLang="zh-TW" sz="1000" baseline="30000" dirty="0"/>
                            <m:t>2</m:t>
                          </m:r>
                        </m:e>
                      </m:nary>
                      <m:r>
                        <m:rPr>
                          <m:nor/>
                        </m:rPr>
                        <a:rPr lang="en-US" altLang="zh-TW" sz="1000" dirty="0"/>
                        <m:t>)</m:t>
                      </m:r>
                    </m:oMath>
                  </m:oMathPara>
                </a14:m>
                <a:endParaRPr lang="zh-TW" altLang="en-US" sz="1000" dirty="0">
                  <a:solidFill>
                    <a:prstClr val="black"/>
                  </a:solidFill>
                  <a:latin typeface="Calibri" panose="020F0502020204030204"/>
                  <a:ea typeface="新細明體" panose="02020500000000000000" pitchFamily="18" charset="-120"/>
                </a:endParaRPr>
              </a:p>
            </p:txBody>
          </p:sp>
        </mc:Choice>
        <mc:Fallback xmlns="">
          <p:sp>
            <p:nvSpPr>
              <p:cNvPr id="89" name="文字方塊 88">
                <a:extLst>
                  <a:ext uri="{FF2B5EF4-FFF2-40B4-BE49-F238E27FC236}">
                    <a16:creationId xmlns:a16="http://schemas.microsoft.com/office/drawing/2014/main" xmlns:a14="http://schemas.microsoft.com/office/drawing/2010/main" xmlns="" id="{DCF47035-7877-48B0-93C0-981AC123751C}"/>
                  </a:ext>
                </a:extLst>
              </p:cNvPr>
              <p:cNvSpPr txBox="1">
                <a:spLocks noRot="1" noChangeAspect="1" noMove="1" noResize="1" noEditPoints="1" noAdjustHandles="1" noChangeArrowheads="1" noChangeShapeType="1" noTextEdit="1"/>
              </p:cNvSpPr>
              <p:nvPr/>
            </p:nvSpPr>
            <p:spPr>
              <a:xfrm>
                <a:off x="4863804" y="1119807"/>
                <a:ext cx="4290870" cy="529825"/>
              </a:xfrm>
              <a:prstGeom prst="rect">
                <a:avLst/>
              </a:prstGeom>
              <a:blipFill rotWithShape="1">
                <a:blip r:embed="rId11"/>
                <a:stretch>
                  <a:fillRect t="-88506" r="-10369" b="-13448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8062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群組 80"/>
          <p:cNvGrpSpPr/>
          <p:nvPr/>
        </p:nvGrpSpPr>
        <p:grpSpPr>
          <a:xfrm>
            <a:off x="1626018" y="2099107"/>
            <a:ext cx="5855666" cy="4531850"/>
            <a:chOff x="6497438" y="1234873"/>
            <a:chExt cx="5329879" cy="4531850"/>
          </a:xfrm>
        </p:grpSpPr>
        <mc:AlternateContent xmlns:mc="http://schemas.openxmlformats.org/markup-compatibility/2006" xmlns:a14="http://schemas.microsoft.com/office/drawing/2010/main">
          <mc:Choice Requires="a14">
            <p:sp>
              <p:nvSpPr>
                <p:cNvPr id="40" name="圓角矩形 39"/>
                <p:cNvSpPr/>
                <p:nvPr/>
              </p:nvSpPr>
              <p:spPr>
                <a:xfrm>
                  <a:off x="7391118" y="2103015"/>
                  <a:ext cx="2053382" cy="387521"/>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defRPr/>
                  </a:pPr>
                  <a:r>
                    <a:rPr lang="en-US" altLang="zh-TW" sz="1200" dirty="0">
                      <a:solidFill>
                        <a:prstClr val="black"/>
                      </a:solidFill>
                    </a:rPr>
                    <a:t>backward operation to obtain </a:t>
                  </a:r>
                  <a14:m>
                    <m:oMath xmlns:m="http://schemas.openxmlformats.org/officeDocument/2006/math">
                      <m:r>
                        <a:rPr lang="en-US" altLang="zh-TW" sz="1200">
                          <a:solidFill>
                            <a:prstClr val="black"/>
                          </a:solidFill>
                          <a:latin typeface="Cambria Math" panose="02040503050406030204" pitchFamily="18" charset="0"/>
                        </a:rPr>
                        <m:t>𝐰</m:t>
                      </m:r>
                      <m:r>
                        <a:rPr lang="en-US" altLang="zh-TW" sz="1200">
                          <a:solidFill>
                            <a:prstClr val="black"/>
                          </a:solidFill>
                          <a:latin typeface="Cambria Math" panose="02040503050406030204" pitchFamily="18" charset="0"/>
                        </a:rPr>
                        <m:t>′</m:t>
                      </m:r>
                    </m:oMath>
                  </a14:m>
                  <a:endParaRPr lang="en-US" altLang="zh-TW" sz="1200" dirty="0">
                    <a:solidFill>
                      <a:prstClr val="black"/>
                    </a:solidFill>
                  </a:endParaRPr>
                </a:p>
              </p:txBody>
            </p:sp>
          </mc:Choice>
          <mc:Fallback xmlns="">
            <p:sp>
              <p:nvSpPr>
                <p:cNvPr id="40" name="圓角矩形 39"/>
                <p:cNvSpPr>
                  <a:spLocks noRot="1" noChangeAspect="1" noMove="1" noResize="1" noEditPoints="1" noAdjustHandles="1" noChangeArrowheads="1" noChangeShapeType="1" noTextEdit="1"/>
                </p:cNvSpPr>
                <p:nvPr/>
              </p:nvSpPr>
              <p:spPr>
                <a:xfrm>
                  <a:off x="7391118" y="2103015"/>
                  <a:ext cx="2053382" cy="387521"/>
                </a:xfrm>
                <a:prstGeom prst="roundRect">
                  <a:avLst>
                    <a:gd name="adj" fmla="val 0"/>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42" name="直線單箭頭接點 41"/>
            <p:cNvCxnSpPr>
              <a:endCxn id="66" idx="1"/>
            </p:cNvCxnSpPr>
            <p:nvPr/>
          </p:nvCxnSpPr>
          <p:spPr>
            <a:xfrm flipV="1">
              <a:off x="9302948" y="4010413"/>
              <a:ext cx="387706" cy="232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a:off x="8431180" y="1234873"/>
              <a:ext cx="9490" cy="30813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菱形 48"/>
                <p:cNvSpPr/>
                <p:nvPr/>
              </p:nvSpPr>
              <p:spPr>
                <a:xfrm>
                  <a:off x="7848978" y="5039791"/>
                  <a:ext cx="1203105" cy="72693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67" i="1" smtClean="0">
                            <a:solidFill>
                              <a:prstClr val="black"/>
                            </a:solidFill>
                            <a:latin typeface="Cambria Math" panose="02040503050406030204" pitchFamily="18" charset="0"/>
                          </a:rPr>
                          <m:t>𝜂</m:t>
                        </m:r>
                        <m:r>
                          <a:rPr lang="en-US" altLang="zh-TW" sz="1467" b="1" i="1">
                            <a:solidFill>
                              <a:prstClr val="black"/>
                            </a:solidFill>
                            <a:latin typeface="Cambria Math" panose="02040503050406030204" pitchFamily="18" charset="0"/>
                            <a:ea typeface="Cambria Math" panose="02040503050406030204" pitchFamily="18" charset="0"/>
                          </a:rPr>
                          <m:t>&gt;</m:t>
                        </m:r>
                        <m:r>
                          <m:rPr>
                            <m:nor/>
                          </m:rPr>
                          <a:rPr lang="el-GR" altLang="zh-TW" sz="1467" dirty="0">
                            <a:solidFill>
                              <a:prstClr val="black"/>
                            </a:solidFill>
                          </a:rPr>
                          <m:t>ε</m:t>
                        </m:r>
                        <m:r>
                          <a:rPr lang="en-US" altLang="zh-TW" sz="1467" i="1" baseline="-25000" dirty="0" smtClean="0">
                            <a:solidFill>
                              <a:prstClr val="black"/>
                            </a:solidFill>
                            <a:latin typeface="Cambria Math"/>
                          </a:rPr>
                          <m:t>1</m:t>
                        </m:r>
                      </m:oMath>
                    </m:oMathPara>
                  </a14:m>
                  <a:endParaRPr lang="zh-TW" altLang="en-US" sz="1467" dirty="0">
                    <a:solidFill>
                      <a:prstClr val="black"/>
                    </a:solidFill>
                  </a:endParaRPr>
                </a:p>
              </p:txBody>
            </p:sp>
          </mc:Choice>
          <mc:Fallback xmlns="">
            <p:sp>
              <p:nvSpPr>
                <p:cNvPr id="49" name="菱形 48"/>
                <p:cNvSpPr>
                  <a:spLocks noRot="1" noChangeAspect="1" noMove="1" noResize="1" noEditPoints="1" noAdjustHandles="1" noChangeArrowheads="1" noChangeShapeType="1" noTextEdit="1"/>
                </p:cNvSpPr>
                <p:nvPr/>
              </p:nvSpPr>
              <p:spPr>
                <a:xfrm>
                  <a:off x="7848978" y="5039791"/>
                  <a:ext cx="1203105" cy="726932"/>
                </a:xfrm>
                <a:prstGeom prst="diamond">
                  <a:avLst/>
                </a:prstGeom>
                <a:blipFill rotWithShape="1">
                  <a:blip r:embed="rId4"/>
                  <a:stretch>
                    <a:fillRect/>
                  </a:stretch>
                </a:blipFill>
              </p:spPr>
              <p:txBody>
                <a:bodyPr/>
                <a:lstStyle/>
                <a:p>
                  <a:r>
                    <a:rPr lang="zh-TW" altLang="en-US">
                      <a:noFill/>
                    </a:rPr>
                    <a:t> </a:t>
                  </a:r>
                </a:p>
              </p:txBody>
            </p:sp>
          </mc:Fallback>
        </mc:AlternateContent>
        <p:sp>
          <p:nvSpPr>
            <p:cNvPr id="50" name="圓角矩形 49"/>
            <p:cNvSpPr/>
            <p:nvPr/>
          </p:nvSpPr>
          <p:spPr>
            <a:xfrm>
              <a:off x="10117311" y="5179664"/>
              <a:ext cx="758023" cy="397533"/>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rPr>
                <a:t>Restore </a:t>
              </a:r>
              <a:r>
                <a:rPr lang="en-US" altLang="zh-TW" sz="1200" b="1" dirty="0">
                  <a:solidFill>
                    <a:prstClr val="black"/>
                  </a:solidFill>
                </a:rPr>
                <a:t>w</a:t>
              </a:r>
            </a:p>
          </p:txBody>
        </p:sp>
        <p:cxnSp>
          <p:nvCxnSpPr>
            <p:cNvPr id="52" name="直線單箭頭接點 51"/>
            <p:cNvCxnSpPr/>
            <p:nvPr/>
          </p:nvCxnSpPr>
          <p:spPr>
            <a:xfrm>
              <a:off x="8447587" y="2490536"/>
              <a:ext cx="84" cy="109047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8475563" y="4511552"/>
              <a:ext cx="11439" cy="56325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圓角矩形 56"/>
                <p:cNvSpPr/>
                <p:nvPr/>
              </p:nvSpPr>
              <p:spPr>
                <a:xfrm>
                  <a:off x="6497438" y="3707920"/>
                  <a:ext cx="917593" cy="552138"/>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latin typeface="Cambria Math" panose="02040503050406030204" pitchFamily="18" charset="0"/>
                    </a:rPr>
                    <a:t>Restore</a:t>
                  </a:r>
                  <a:r>
                    <a:rPr lang="en-US" altLang="zh-TW" sz="1200" b="1" dirty="0">
                      <a:solidFill>
                        <a:prstClr val="black"/>
                      </a:solidFill>
                      <a:latin typeface="Cambria Math" panose="02040503050406030204" pitchFamily="18" charset="0"/>
                    </a:rPr>
                    <a:t> w</a:t>
                  </a:r>
                </a:p>
                <a:p>
                  <a:pPr algn="ctr" defTabSz="914354" fontAlgn="auto">
                    <a:spcBef>
                      <a:spcPts val="0"/>
                    </a:spcBef>
                    <a:spcAft>
                      <a:spcPts val="0"/>
                    </a:spcAft>
                    <a:defRPr/>
                  </a:pPr>
                  <a:r>
                    <a:rPr lang="en-US" altLang="zh-TW" sz="1200" dirty="0">
                      <a:solidFill>
                        <a:prstClr val="black"/>
                      </a:solidFill>
                    </a:rPr>
                    <a:t>&amp; </a:t>
                  </a:r>
                  <a14:m>
                    <m:oMath xmlns:m="http://schemas.openxmlformats.org/officeDocument/2006/math">
                      <m:r>
                        <a:rPr lang="en-US" altLang="zh-TW" sz="1200" i="1">
                          <a:solidFill>
                            <a:prstClr val="black"/>
                          </a:solidFill>
                          <a:latin typeface="Cambria Math" panose="02040503050406030204" pitchFamily="18" charset="0"/>
                        </a:rPr>
                        <m:t>0.7</m:t>
                      </m:r>
                      <m:r>
                        <a:rPr lang="zh-TW" altLang="en-US" sz="1200" i="1">
                          <a:solidFill>
                            <a:prstClr val="black"/>
                          </a:solidFill>
                          <a:latin typeface="Cambria Math" panose="02040503050406030204" pitchFamily="18" charset="0"/>
                        </a:rPr>
                        <m:t>𝜂</m:t>
                      </m:r>
                      <m:r>
                        <a:rPr lang="en-US" altLang="zh-TW" sz="1200" i="1">
                          <a:solidFill>
                            <a:prstClr val="black"/>
                          </a:solidFill>
                          <a:latin typeface="Cambria Math" panose="02040503050406030204" pitchFamily="18" charset="0"/>
                          <a:ea typeface="Cambria Math" panose="02040503050406030204" pitchFamily="18" charset="0"/>
                        </a:rPr>
                        <m:t>→</m:t>
                      </m:r>
                      <m:r>
                        <a:rPr lang="zh-TW" altLang="en-US" sz="1200" i="1">
                          <a:solidFill>
                            <a:prstClr val="black"/>
                          </a:solidFill>
                          <a:latin typeface="Cambria Math" panose="02040503050406030204" pitchFamily="18" charset="0"/>
                        </a:rPr>
                        <m:t>𝜂</m:t>
                      </m:r>
                    </m:oMath>
                  </a14:m>
                  <a:endParaRPr lang="en-US" altLang="zh-TW" sz="1200" dirty="0">
                    <a:solidFill>
                      <a:prstClr val="black"/>
                    </a:solidFill>
                  </a:endParaRPr>
                </a:p>
              </p:txBody>
            </p:sp>
          </mc:Choice>
          <mc:Fallback xmlns="">
            <p:sp>
              <p:nvSpPr>
                <p:cNvPr id="57" name="圓角矩形 56"/>
                <p:cNvSpPr>
                  <a:spLocks noRot="1" noChangeAspect="1" noMove="1" noResize="1" noEditPoints="1" noAdjustHandles="1" noChangeArrowheads="1" noChangeShapeType="1" noTextEdit="1"/>
                </p:cNvSpPr>
                <p:nvPr/>
              </p:nvSpPr>
              <p:spPr>
                <a:xfrm>
                  <a:off x="6497438" y="3707920"/>
                  <a:ext cx="917593" cy="552138"/>
                </a:xfrm>
                <a:prstGeom prst="roundRect">
                  <a:avLst>
                    <a:gd name="adj" fmla="val 0"/>
                  </a:avLst>
                </a:prstGeom>
                <a:blipFill rotWithShape="1">
                  <a:blip r:embed="rId5"/>
                  <a:stretch>
                    <a:fillRect/>
                  </a:stretch>
                </a:blipFill>
                <a:ln>
                  <a:solidFill>
                    <a:schemeClr val="tx1"/>
                  </a:solidFill>
                </a:ln>
              </p:spPr>
              <p:txBody>
                <a:bodyPr/>
                <a:lstStyle/>
                <a:p>
                  <a:r>
                    <a:rPr lang="zh-TW" altLang="en-US">
                      <a:noFill/>
                    </a:rPr>
                    <a:t> </a:t>
                  </a:r>
                </a:p>
              </p:txBody>
            </p:sp>
          </mc:Fallback>
        </mc:AlternateContent>
        <p:cxnSp>
          <p:nvCxnSpPr>
            <p:cNvPr id="59" name="直線單箭頭接點 58"/>
            <p:cNvCxnSpPr/>
            <p:nvPr/>
          </p:nvCxnSpPr>
          <p:spPr>
            <a:xfrm>
              <a:off x="11471872" y="4011682"/>
              <a:ext cx="35544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0" idx="3"/>
            </p:cNvCxnSpPr>
            <p:nvPr/>
          </p:nvCxnSpPr>
          <p:spPr>
            <a:xfrm>
              <a:off x="10875333" y="5378431"/>
              <a:ext cx="409272" cy="55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菱形 65"/>
            <p:cNvSpPr/>
            <p:nvPr/>
          </p:nvSpPr>
          <p:spPr>
            <a:xfrm>
              <a:off x="9690654" y="3592806"/>
              <a:ext cx="1785518" cy="83521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a:defRPr/>
              </a:pPr>
              <a:r>
                <a:rPr lang="en-US" altLang="zh-TW" sz="1200" dirty="0" err="1">
                  <a:solidFill>
                    <a:schemeClr val="tx1"/>
                  </a:solidFill>
                </a:rPr>
                <a:t>SeC</a:t>
              </a:r>
              <a:endParaRPr lang="zh-TW" altLang="en-US" sz="1200" dirty="0">
                <a:solidFill>
                  <a:schemeClr val="tx1"/>
                </a:solidFill>
              </a:endParaRPr>
            </a:p>
          </p:txBody>
        </p:sp>
      </p:grpSp>
      <p:cxnSp>
        <p:nvCxnSpPr>
          <p:cNvPr id="84" name="直線單箭頭接點 83"/>
          <p:cNvCxnSpPr/>
          <p:nvPr/>
        </p:nvCxnSpPr>
        <p:spPr>
          <a:xfrm flipH="1">
            <a:off x="4310537" y="1770728"/>
            <a:ext cx="3128106" cy="1906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flipH="1" flipV="1">
            <a:off x="2127042" y="3161009"/>
            <a:ext cx="20816" cy="139647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V="1">
            <a:off x="7481683" y="4102828"/>
            <a:ext cx="3860" cy="75966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2168441" y="3161009"/>
            <a:ext cx="422981"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H="1">
            <a:off x="2131100" y="6259547"/>
            <a:ext cx="1006061" cy="573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2158640" y="5151049"/>
            <a:ext cx="4236" cy="112483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49" idx="3"/>
          </p:cNvCxnSpPr>
          <p:nvPr/>
        </p:nvCxnSpPr>
        <p:spPr>
          <a:xfrm>
            <a:off x="4432674" y="6267498"/>
            <a:ext cx="1170312" cy="379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66" idx="2"/>
          </p:cNvCxnSpPr>
          <p:nvPr/>
        </p:nvCxnSpPr>
        <p:spPr>
          <a:xfrm>
            <a:off x="6115069" y="5292254"/>
            <a:ext cx="9026" cy="75164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菱形 71"/>
              <p:cNvSpPr/>
              <p:nvPr/>
            </p:nvSpPr>
            <p:spPr>
              <a:xfrm>
                <a:off x="2928388" y="4445249"/>
                <a:ext cx="1754354" cy="89552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altLang="zh-TW" sz="1467" i="1">
                          <a:solidFill>
                            <a:prstClr val="black"/>
                          </a:solidFill>
                          <a:latin typeface="Cambria Math" panose="02040503050406030204" pitchFamily="18" charset="0"/>
                        </a:rPr>
                        <m:t> </m:t>
                      </m:r>
                      <m:sSub>
                        <m:sSubPr>
                          <m:ctrlPr>
                            <a:rPr lang="en-US" altLang="zh-TW" sz="1467" i="1">
                              <a:solidFill>
                                <a:prstClr val="black"/>
                              </a:solidFill>
                              <a:latin typeface="Cambria Math" panose="02040503050406030204" pitchFamily="18" charset="0"/>
                            </a:rPr>
                          </m:ctrlPr>
                        </m:sSubPr>
                        <m:e>
                          <m:r>
                            <a:rPr lang="en-US" altLang="zh-TW" sz="1467" i="1">
                              <a:solidFill>
                                <a:prstClr val="black"/>
                              </a:solidFill>
                              <a:latin typeface="Cambria Math" panose="02040503050406030204" pitchFamily="18" charset="0"/>
                            </a:rPr>
                            <m:t>𝐸</m:t>
                          </m:r>
                        </m:e>
                        <m:sub>
                          <m:r>
                            <m:rPr>
                              <m:sty m:val="p"/>
                            </m:rPr>
                            <a:rPr lang="en-US" altLang="zh-TW" sz="1467" i="1">
                              <a:solidFill>
                                <a:prstClr val="black"/>
                              </a:solidFill>
                              <a:latin typeface="Cambria Math" panose="02040503050406030204" pitchFamily="18" charset="0"/>
                            </a:rPr>
                            <m:t>N</m:t>
                          </m:r>
                        </m:sub>
                      </m:sSub>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r>
                            <a:rPr lang="en-US" altLang="zh-TW" sz="1467" b="1" i="1">
                              <a:solidFill>
                                <a:prstClr val="black"/>
                              </a:solidFill>
                              <a:latin typeface="Cambria Math" panose="02040503050406030204" pitchFamily="18" charset="0"/>
                            </a:rPr>
                            <m:t>′</m:t>
                          </m:r>
                        </m:e>
                      </m:d>
                      <m:r>
                        <a:rPr lang="en-US" altLang="zh-TW" sz="1467" b="1" i="1">
                          <a:solidFill>
                            <a:prstClr val="black"/>
                          </a:solidFill>
                          <a:latin typeface="Cambria Math" panose="02040503050406030204" pitchFamily="18" charset="0"/>
                          <a:ea typeface="Cambria Math" panose="02040503050406030204" pitchFamily="18" charset="0"/>
                        </a:rPr>
                        <m:t>≤</m:t>
                      </m:r>
                      <m:r>
                        <a:rPr lang="en-US" altLang="zh-TW" sz="1467" i="1">
                          <a:solidFill>
                            <a:prstClr val="black"/>
                          </a:solidFill>
                          <a:latin typeface="Cambria Math" panose="02040503050406030204" pitchFamily="18" charset="0"/>
                        </a:rPr>
                        <m:t>𝐸</m:t>
                      </m:r>
                      <m:r>
                        <m:rPr>
                          <m:sty m:val="p"/>
                        </m:rPr>
                        <a:rPr lang="en-US" altLang="zh-TW" sz="1467" i="1" baseline="-25000">
                          <a:solidFill>
                            <a:prstClr val="black"/>
                          </a:solidFill>
                          <a:latin typeface="Cambria Math" panose="02040503050406030204" pitchFamily="18" charset="0"/>
                        </a:rPr>
                        <m:t>N</m:t>
                      </m:r>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e>
                      </m:d>
                    </m:oMath>
                  </m:oMathPara>
                </a14:m>
                <a:endParaRPr lang="zh-TW" altLang="en-US" sz="1467" dirty="0">
                  <a:solidFill>
                    <a:prstClr val="black"/>
                  </a:solidFill>
                </a:endParaRPr>
              </a:p>
            </p:txBody>
          </p:sp>
        </mc:Choice>
        <mc:Fallback xmlns="">
          <p:sp>
            <p:nvSpPr>
              <p:cNvPr id="72" name="菱形 71"/>
              <p:cNvSpPr>
                <a:spLocks noRot="1" noChangeAspect="1" noMove="1" noResize="1" noEditPoints="1" noAdjustHandles="1" noChangeArrowheads="1" noChangeShapeType="1" noTextEdit="1"/>
              </p:cNvSpPr>
              <p:nvPr/>
            </p:nvSpPr>
            <p:spPr>
              <a:xfrm>
                <a:off x="2928388" y="4445249"/>
                <a:ext cx="1754354" cy="895524"/>
              </a:xfrm>
              <a:prstGeom prst="diamond">
                <a:avLst/>
              </a:prstGeom>
              <a:blipFill rotWithShape="1">
                <a:blip r:embed="rId7"/>
                <a:stretch>
                  <a:fillRect/>
                </a:stretch>
              </a:blipFill>
            </p:spPr>
            <p:txBody>
              <a:bodyPr/>
              <a:lstStyle/>
              <a:p>
                <a:r>
                  <a:rPr lang="zh-TW" altLang="en-US">
                    <a:noFill/>
                  </a:rPr>
                  <a:t> </a:t>
                </a:r>
              </a:p>
            </p:txBody>
          </p:sp>
        </mc:Fallback>
      </mc:AlternateContent>
      <p:cxnSp>
        <p:nvCxnSpPr>
          <p:cNvPr id="74" name="直線單箭頭接點 73"/>
          <p:cNvCxnSpPr>
            <a:stCxn id="44" idx="0"/>
          </p:cNvCxnSpPr>
          <p:nvPr/>
        </p:nvCxnSpPr>
        <p:spPr>
          <a:xfrm flipH="1" flipV="1">
            <a:off x="7430907" y="1789794"/>
            <a:ext cx="52708" cy="15649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828720" y="1200879"/>
            <a:ext cx="453038" cy="276999"/>
          </a:xfrm>
          <a:prstGeom prst="rect">
            <a:avLst/>
          </a:prstGeom>
          <a:noFill/>
        </p:spPr>
        <p:txBody>
          <a:bodyPr wrap="square" rtlCol="0">
            <a:spAutoFit/>
          </a:bodyPr>
          <a:lstStyle/>
          <a:p>
            <a:pPr fontAlgn="auto">
              <a:spcBef>
                <a:spcPts val="0"/>
              </a:spcBef>
              <a:spcAft>
                <a:spcPts val="0"/>
              </a:spcAft>
              <a:defRPr/>
            </a:pPr>
            <a:r>
              <a:rPr lang="en-US" altLang="zh-TW" sz="1200" dirty="0" err="1">
                <a:solidFill>
                  <a:prstClr val="black"/>
                </a:solidFill>
                <a:latin typeface="Calibri" panose="020F0502020204030204"/>
                <a:ea typeface="新細明體" panose="02020500000000000000" pitchFamily="18" charset="-120"/>
              </a:rPr>
              <a:t>i</a:t>
            </a:r>
            <a:r>
              <a:rPr lang="en-US" altLang="zh-TW" sz="1200" dirty="0">
                <a:solidFill>
                  <a:prstClr val="black"/>
                </a:solidFill>
                <a:latin typeface="Calibri" panose="020F0502020204030204"/>
                <a:ea typeface="新細明體" panose="02020500000000000000" pitchFamily="18" charset="-120"/>
              </a:rPr>
              <a:t> = 1</a:t>
            </a:r>
            <a:endParaRPr lang="zh-TW" altLang="en-US" sz="1200" dirty="0">
              <a:solidFill>
                <a:prstClr val="black"/>
              </a:solidFill>
              <a:latin typeface="Calibri" panose="020F0502020204030204"/>
              <a:ea typeface="新細明體" panose="02020500000000000000" pitchFamily="18" charset="-120"/>
            </a:endParaRPr>
          </a:p>
        </p:txBody>
      </p:sp>
      <p:sp>
        <p:nvSpPr>
          <p:cNvPr id="32" name="菱形 31"/>
          <p:cNvSpPr/>
          <p:nvPr/>
        </p:nvSpPr>
        <p:spPr>
          <a:xfrm>
            <a:off x="3190504" y="1477878"/>
            <a:ext cx="1120034" cy="616073"/>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fontAlgn="auto">
              <a:spcBef>
                <a:spcPts val="0"/>
              </a:spcBef>
              <a:spcAft>
                <a:spcPts val="0"/>
              </a:spcAft>
              <a:defRPr/>
            </a:pPr>
            <a:r>
              <a:rPr lang="en-US" altLang="zh-TW" sz="1200" dirty="0" err="1">
                <a:solidFill>
                  <a:srgbClr val="FF0000"/>
                </a:solidFill>
              </a:rPr>
              <a:t>i</a:t>
            </a:r>
            <a:r>
              <a:rPr lang="en-US" altLang="zh-TW" sz="1200" dirty="0">
                <a:solidFill>
                  <a:srgbClr val="FF0000"/>
                </a:solidFill>
              </a:rPr>
              <a:t> </a:t>
            </a:r>
            <a:r>
              <a:rPr lang="en-US" altLang="zh-TW" sz="1200" dirty="0">
                <a:solidFill>
                  <a:srgbClr val="FF0000"/>
                </a:solidFill>
                <a:sym typeface="Symbol"/>
              </a:rPr>
              <a:t></a:t>
            </a:r>
            <a:r>
              <a:rPr lang="en-US" altLang="zh-TW" sz="1200" dirty="0">
                <a:solidFill>
                  <a:srgbClr val="FF0000"/>
                </a:solidFill>
              </a:rPr>
              <a:t> 100</a:t>
            </a:r>
            <a:endParaRPr lang="zh-TW" altLang="en-US" sz="1200" dirty="0">
              <a:solidFill>
                <a:srgbClr val="FF0000"/>
              </a:solidFill>
            </a:endParaRPr>
          </a:p>
        </p:txBody>
      </p:sp>
      <p:cxnSp>
        <p:nvCxnSpPr>
          <p:cNvPr id="33" name="直線單箭頭接點 32"/>
          <p:cNvCxnSpPr/>
          <p:nvPr/>
        </p:nvCxnSpPr>
        <p:spPr>
          <a:xfrm>
            <a:off x="3768546" y="1161619"/>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flipV="1">
            <a:off x="2702712" y="1772485"/>
            <a:ext cx="459772" cy="77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圓角矩形 43"/>
              <p:cNvSpPr/>
              <p:nvPr/>
            </p:nvSpPr>
            <p:spPr>
              <a:xfrm>
                <a:off x="7120645" y="3354770"/>
                <a:ext cx="725939" cy="717165"/>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14:m>
                  <m:oMath xmlns:m="http://schemas.openxmlformats.org/officeDocument/2006/math">
                    <m:sSup>
                      <m:sSupPr>
                        <m:ctrlPr>
                          <a:rPr lang="en-US" altLang="zh-TW" sz="1000" i="1">
                            <a:solidFill>
                              <a:prstClr val="black"/>
                            </a:solidFill>
                            <a:latin typeface="Cambria Math" panose="02040503050406030204" pitchFamily="18" charset="0"/>
                          </a:rPr>
                        </m:ctrlPr>
                      </m:sSupPr>
                      <m:e>
                        <m:r>
                          <a:rPr lang="en-US" altLang="zh-TW" sz="1000" b="1">
                            <a:solidFill>
                              <a:prstClr val="black"/>
                            </a:solidFill>
                            <a:latin typeface="Cambria Math" panose="02040503050406030204" pitchFamily="18" charset="0"/>
                          </a:rPr>
                          <m:t>𝐰</m:t>
                        </m:r>
                      </m:e>
                      <m:sup>
                        <m:r>
                          <a:rPr lang="en-US" altLang="zh-TW" sz="1000">
                            <a:solidFill>
                              <a:prstClr val="black"/>
                            </a:solidFill>
                            <a:latin typeface="Cambria Math" panose="02040503050406030204" pitchFamily="18" charset="0"/>
                          </a:rPr>
                          <m:t>′</m:t>
                        </m:r>
                      </m:sup>
                    </m:sSup>
                    <m:r>
                      <a:rPr lang="en-US" altLang="zh-TW" sz="1000">
                        <a:solidFill>
                          <a:prstClr val="black"/>
                        </a:solidFill>
                        <a:latin typeface="Cambria Math" panose="02040503050406030204" pitchFamily="18" charset="0"/>
                      </a:rPr>
                      <m:t>→</m:t>
                    </m:r>
                    <m:r>
                      <a:rPr lang="en-US" altLang="zh-TW" sz="1000" b="1">
                        <a:solidFill>
                          <a:prstClr val="black"/>
                        </a:solidFill>
                        <a:latin typeface="Cambria Math" panose="02040503050406030204" pitchFamily="18" charset="0"/>
                      </a:rPr>
                      <m:t>𝐰</m:t>
                    </m:r>
                  </m:oMath>
                </a14:m>
                <a:r>
                  <a:rPr lang="en-US" altLang="zh-TW" sz="1000" dirty="0">
                    <a:solidFill>
                      <a:prstClr val="black"/>
                    </a:solidFill>
                  </a:rPr>
                  <a:t> </a:t>
                </a:r>
                <a:br>
                  <a:rPr lang="en-US" altLang="zh-TW" sz="1000" dirty="0">
                    <a:solidFill>
                      <a:prstClr val="black"/>
                    </a:solidFill>
                  </a:rPr>
                </a:br>
                <a14:m>
                  <m:oMathPara xmlns:m="http://schemas.openxmlformats.org/officeDocument/2006/math">
                    <m:oMathParaPr>
                      <m:jc m:val="centerGroup"/>
                    </m:oMathParaPr>
                    <m:oMath xmlns:m="http://schemas.openxmlformats.org/officeDocument/2006/math">
                      <m:r>
                        <a:rPr lang="en-US" altLang="zh-TW" sz="1000">
                          <a:solidFill>
                            <a:prstClr val="black"/>
                          </a:solidFill>
                          <a:latin typeface="Cambria Math" panose="02040503050406030204" pitchFamily="18" charset="0"/>
                        </a:rPr>
                        <m:t>1.2</m:t>
                      </m:r>
                      <m:r>
                        <a:rPr lang="en-US" altLang="zh-TW" sz="1000">
                          <a:solidFill>
                            <a:prstClr val="black"/>
                          </a:solidFill>
                          <a:latin typeface="Cambria Math"/>
                        </a:rPr>
                        <m:t> </m:t>
                      </m:r>
                      <m:r>
                        <a:rPr lang="zh-TW" altLang="en-US" sz="1000" i="1">
                          <a:solidFill>
                            <a:prstClr val="black"/>
                          </a:solidFill>
                          <a:latin typeface="Cambria Math" panose="02040503050406030204" pitchFamily="18" charset="0"/>
                        </a:rPr>
                        <m:t>𝜂</m:t>
                      </m:r>
                      <m:r>
                        <a:rPr lang="en-US" altLang="zh-TW" sz="1000">
                          <a:solidFill>
                            <a:prstClr val="black"/>
                          </a:solidFill>
                          <a:latin typeface="Cambria Math" panose="02040503050406030204" pitchFamily="18" charset="0"/>
                        </a:rPr>
                        <m:t>→</m:t>
                      </m:r>
                      <m:r>
                        <a:rPr lang="zh-TW" altLang="en-US" sz="1000" i="1">
                          <a:solidFill>
                            <a:prstClr val="black"/>
                          </a:solidFill>
                          <a:latin typeface="Cambria Math" panose="02040503050406030204" pitchFamily="18" charset="0"/>
                        </a:rPr>
                        <m:t>𝜂</m:t>
                      </m:r>
                    </m:oMath>
                  </m:oMathPara>
                </a14:m>
                <a:endParaRPr lang="en-US" altLang="zh-TW" sz="1000" dirty="0">
                  <a:solidFill>
                    <a:prstClr val="black"/>
                  </a:solidFill>
                  <a:latin typeface="Cambria Math" panose="02040503050406030204" pitchFamily="18" charset="0"/>
                </a:endParaRPr>
              </a:p>
              <a:p>
                <a:pPr algn="ctr" defTabSz="914354" fontAlgn="auto">
                  <a:spcBef>
                    <a:spcPts val="0"/>
                  </a:spcBef>
                  <a:spcAft>
                    <a:spcPts val="0"/>
                  </a:spcAft>
                  <a:defRPr/>
                </a:pPr>
                <a:r>
                  <a:rPr lang="en-US" altLang="zh-TW" sz="1000" dirty="0">
                    <a:solidFill>
                      <a:prstClr val="black"/>
                    </a:solidFill>
                    <a:latin typeface="Cambria Math" panose="02040503050406030204" pitchFamily="18" charset="0"/>
                  </a:rPr>
                  <a:t>i+1 </a:t>
                </a:r>
                <a14:m>
                  <m:oMath xmlns:m="http://schemas.openxmlformats.org/officeDocument/2006/math">
                    <m:r>
                      <a:rPr lang="en-US" altLang="zh-TW" sz="1000">
                        <a:solidFill>
                          <a:prstClr val="black"/>
                        </a:solidFill>
                        <a:latin typeface="Cambria Math" panose="02040503050406030204" pitchFamily="18" charset="0"/>
                      </a:rPr>
                      <m:t>→</m:t>
                    </m:r>
                  </m:oMath>
                </a14:m>
                <a:r>
                  <a:rPr lang="en-US" altLang="zh-TW" sz="1000" dirty="0">
                    <a:solidFill>
                      <a:prstClr val="black"/>
                    </a:solidFill>
                    <a:latin typeface="Cambria Math" panose="02040503050406030204" pitchFamily="18" charset="0"/>
                    <a:sym typeface="Wingdings" panose="05000000000000000000" pitchFamily="2" charset="2"/>
                  </a:rPr>
                  <a:t> </a:t>
                </a:r>
                <a:r>
                  <a:rPr lang="en-US" altLang="zh-TW" sz="1000" dirty="0" err="1">
                    <a:solidFill>
                      <a:prstClr val="black"/>
                    </a:solidFill>
                    <a:latin typeface="Cambria Math" panose="02040503050406030204" pitchFamily="18" charset="0"/>
                    <a:sym typeface="Wingdings" panose="05000000000000000000" pitchFamily="2" charset="2"/>
                  </a:rPr>
                  <a:t>i</a:t>
                </a:r>
                <a:endParaRPr lang="en-US" altLang="zh-TW" sz="1000" dirty="0">
                  <a:solidFill>
                    <a:prstClr val="black"/>
                  </a:solidFill>
                  <a:latin typeface="Cambria Math" panose="02040503050406030204" pitchFamily="18" charset="0"/>
                </a:endParaRPr>
              </a:p>
            </p:txBody>
          </p:sp>
        </mc:Choice>
        <mc:Fallback xmlns="">
          <p:sp>
            <p:nvSpPr>
              <p:cNvPr id="44" name="圓角矩形 43"/>
              <p:cNvSpPr>
                <a:spLocks noRot="1" noChangeAspect="1" noMove="1" noResize="1" noEditPoints="1" noAdjustHandles="1" noChangeArrowheads="1" noChangeShapeType="1" noTextEdit="1"/>
              </p:cNvSpPr>
              <p:nvPr/>
            </p:nvSpPr>
            <p:spPr>
              <a:xfrm>
                <a:off x="7120644" y="3354770"/>
                <a:ext cx="725939" cy="717165"/>
              </a:xfrm>
              <a:prstGeom prst="roundRect">
                <a:avLst>
                  <a:gd name="adj" fmla="val 0"/>
                </a:avLst>
              </a:prstGeom>
              <a:blipFill rotWithShape="1">
                <a:blip r:embed="rId8"/>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圓角矩形 54"/>
              <p:cNvSpPr/>
              <p:nvPr/>
            </p:nvSpPr>
            <p:spPr>
              <a:xfrm>
                <a:off x="3448946" y="1200879"/>
                <a:ext cx="236544" cy="231315"/>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00" i="1">
                          <a:solidFill>
                            <a:prstClr val="black"/>
                          </a:solidFill>
                          <a:latin typeface="Cambria Math" panose="02040503050406030204" pitchFamily="18" charset="0"/>
                        </a:rPr>
                        <m:t>𝜂</m:t>
                      </m:r>
                    </m:oMath>
                  </m:oMathPara>
                </a14:m>
                <a:endParaRPr lang="en-US" altLang="zh-TW" sz="1400" dirty="0">
                  <a:solidFill>
                    <a:prstClr val="black"/>
                  </a:solidFill>
                </a:endParaRPr>
              </a:p>
            </p:txBody>
          </p:sp>
        </mc:Choice>
        <mc:Fallback xmlns="">
          <p:sp>
            <p:nvSpPr>
              <p:cNvPr id="55" name="圓角矩形 54"/>
              <p:cNvSpPr>
                <a:spLocks noRot="1" noChangeAspect="1" noMove="1" noResize="1" noEditPoints="1" noAdjustHandles="1" noChangeArrowheads="1" noChangeShapeType="1" noTextEdit="1"/>
              </p:cNvSpPr>
              <p:nvPr/>
            </p:nvSpPr>
            <p:spPr>
              <a:xfrm>
                <a:off x="3448946" y="1200877"/>
                <a:ext cx="236544" cy="231315"/>
              </a:xfrm>
              <a:prstGeom prst="roundRect">
                <a:avLst>
                  <a:gd name="adj" fmla="val 0"/>
                </a:avLst>
              </a:prstGeom>
              <a:blipFill rotWithShape="1">
                <a:blip r:embed="rId9"/>
                <a:stretch>
                  <a:fillRect l="-2326" b="-11905"/>
                </a:stretch>
              </a:blipFill>
              <a:ln>
                <a:solidFill>
                  <a:schemeClr val="bg1"/>
                </a:solidFill>
              </a:ln>
            </p:spPr>
            <p:txBody>
              <a:bodyPr/>
              <a:lstStyle/>
              <a:p>
                <a:r>
                  <a:rPr lang="zh-TW" altLang="en-US">
                    <a:noFill/>
                  </a:rPr>
                  <a:t> </a:t>
                </a:r>
              </a:p>
            </p:txBody>
          </p:sp>
        </mc:Fallback>
      </mc:AlternateContent>
      <p:sp>
        <p:nvSpPr>
          <p:cNvPr id="56" name="文字方塊 55">
            <a:extLst>
              <a:ext uri="{FF2B5EF4-FFF2-40B4-BE49-F238E27FC236}">
                <a16:creationId xmlns:a16="http://schemas.microsoft.com/office/drawing/2014/main" id="{26247B77-ECCC-4851-8DBD-063393FC26A6}"/>
              </a:ext>
            </a:extLst>
          </p:cNvPr>
          <p:cNvSpPr txBox="1"/>
          <p:nvPr/>
        </p:nvSpPr>
        <p:spPr>
          <a:xfrm>
            <a:off x="2591421" y="699961"/>
            <a:ext cx="2366998"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accomplishes the learning goal</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5" name="圓角矩形 64"/>
          <p:cNvSpPr/>
          <p:nvPr/>
        </p:nvSpPr>
        <p:spPr>
          <a:xfrm>
            <a:off x="3431555" y="2396225"/>
            <a:ext cx="658783" cy="23089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spcAft>
                <a:spcPts val="0"/>
              </a:spcAft>
              <a:defRPr/>
            </a:pPr>
            <a:r>
              <a:rPr lang="en-US" sz="1000" kern="100" dirty="0">
                <a:solidFill>
                  <a:prstClr val="black"/>
                </a:solidFill>
                <a:latin typeface="Times New Roman"/>
                <a:ea typeface="新細明體"/>
                <a:cs typeface="Times New Roman"/>
              </a:rPr>
              <a:t>Store</a:t>
            </a:r>
            <a:r>
              <a:rPr lang="en-US" sz="1000" b="1" kern="100" dirty="0">
                <a:solidFill>
                  <a:prstClr val="black"/>
                </a:solidFill>
                <a:ea typeface="新細明體"/>
                <a:cs typeface="Times New Roman"/>
              </a:rPr>
              <a:t> </a:t>
            </a:r>
            <a:r>
              <a:rPr lang="en-US" sz="1000" b="1" kern="100" dirty="0">
                <a:solidFill>
                  <a:prstClr val="black"/>
                </a:solidFill>
                <a:latin typeface="Times New Roman"/>
                <a:ea typeface="新細明體"/>
                <a:cs typeface="Times New Roman"/>
              </a:rPr>
              <a:t>w</a:t>
            </a:r>
            <a:endParaRPr lang="zh-TW" altLang="en-US" sz="1000" kern="100" dirty="0">
              <a:solidFill>
                <a:prstClr val="black"/>
              </a:solidFill>
              <a:cs typeface="Times New Roman"/>
            </a:endParaRPr>
          </a:p>
        </p:txBody>
      </p:sp>
      <p:cxnSp>
        <p:nvCxnSpPr>
          <p:cNvPr id="67" name="直線單箭頭接點 66"/>
          <p:cNvCxnSpPr/>
          <p:nvPr/>
        </p:nvCxnSpPr>
        <p:spPr>
          <a:xfrm>
            <a:off x="3750520" y="2627123"/>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0D337E54-6DA7-4573-9AA7-6375A64FF44C}"/>
              </a:ext>
            </a:extLst>
          </p:cNvPr>
          <p:cNvSpPr txBox="1"/>
          <p:nvPr/>
        </p:nvSpPr>
        <p:spPr>
          <a:xfrm>
            <a:off x="521922" y="1553137"/>
            <a:ext cx="2166782"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9" name="文字方塊 68">
            <a:extLst>
              <a:ext uri="{FF2B5EF4-FFF2-40B4-BE49-F238E27FC236}">
                <a16:creationId xmlns:a16="http://schemas.microsoft.com/office/drawing/2014/main" id="{0D337E54-6DA7-4573-9AA7-6375A64FF44C}"/>
              </a:ext>
            </a:extLst>
          </p:cNvPr>
          <p:cNvSpPr txBox="1"/>
          <p:nvPr/>
        </p:nvSpPr>
        <p:spPr>
          <a:xfrm>
            <a:off x="6892651" y="6025960"/>
            <a:ext cx="2094332"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mc:AlternateContent xmlns:mc="http://schemas.openxmlformats.org/markup-compatibility/2006" xmlns:a14="http://schemas.microsoft.com/office/drawing/2010/main">
        <mc:Choice Requires="a14">
          <p:sp>
            <p:nvSpPr>
              <p:cNvPr id="53" name="圓角矩形 5">
                <a:extLst>
                  <a:ext uri="{FF2B5EF4-FFF2-40B4-BE49-F238E27FC236}">
                    <a16:creationId xmlns:a16="http://schemas.microsoft.com/office/drawing/2014/main" id="{0F4CB1A1-A425-4D54-B5F6-13A95789EA22}"/>
                  </a:ext>
                </a:extLst>
              </p:cNvPr>
              <p:cNvSpPr/>
              <p:nvPr/>
            </p:nvSpPr>
            <p:spPr>
              <a:xfrm>
                <a:off x="129447" y="2937919"/>
                <a:ext cx="1951231" cy="1519121"/>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100</a:t>
                </a:r>
              </a:p>
              <a:p>
                <a:pPr marL="180975" indent="-180975">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Learning rate = 0.01</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Optimizer</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180975" indent="-180975" fontAlgn="auto">
                  <a:spcBef>
                    <a:spcPts val="0"/>
                  </a:spcBef>
                  <a:spcAft>
                    <a:spcPts val="0"/>
                  </a:spcAft>
                  <a:buFont typeface="Arial" panose="020B0604020202020204" pitchFamily="34" charset="0"/>
                  <a:buChar char="•"/>
                  <a:defRPr/>
                </a:pP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53"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129447" y="2937919"/>
                <a:ext cx="1951231" cy="1519121"/>
              </a:xfrm>
              <a:prstGeom prst="roundRect">
                <a:avLst>
                  <a:gd name="adj" fmla="val 0"/>
                </a:avLst>
              </a:prstGeom>
              <a:blipFill>
                <a:blip r:embed="rId10"/>
                <a:stretch>
                  <a:fillRect t="-2390" b="-5578"/>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
        <p:nvSpPr>
          <p:cNvPr id="71" name="圓角矩形 22">
            <a:extLst>
              <a:ext uri="{FF2B5EF4-FFF2-40B4-BE49-F238E27FC236}">
                <a16:creationId xmlns:a16="http://schemas.microsoft.com/office/drawing/2014/main" id="{59E882F5-FCA9-4C35-98CC-A5F8B8159C3B}"/>
              </a:ext>
            </a:extLst>
          </p:cNvPr>
          <p:cNvSpPr/>
          <p:nvPr/>
        </p:nvSpPr>
        <p:spPr>
          <a:xfrm>
            <a:off x="2726422" y="3942068"/>
            <a:ext cx="2042223" cy="259737"/>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1200" dirty="0">
                <a:solidFill>
                  <a:prstClr val="black"/>
                </a:solidFill>
              </a:rPr>
              <a:t>forward operation</a:t>
            </a:r>
          </a:p>
        </p:txBody>
      </p:sp>
      <p:sp>
        <p:nvSpPr>
          <p:cNvPr id="75" name="文字方塊 732"/>
          <p:cNvSpPr txBox="1"/>
          <p:nvPr/>
        </p:nvSpPr>
        <p:spPr>
          <a:xfrm>
            <a:off x="7031762" y="491101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6" name="文字方塊 732"/>
          <p:cNvSpPr txBox="1"/>
          <p:nvPr/>
        </p:nvSpPr>
        <p:spPr>
          <a:xfrm>
            <a:off x="4508716" y="4646231"/>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7" name="文字方塊 732"/>
          <p:cNvSpPr txBox="1"/>
          <p:nvPr/>
        </p:nvSpPr>
        <p:spPr>
          <a:xfrm>
            <a:off x="2804738" y="602596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8" name="文字方塊 732"/>
          <p:cNvSpPr txBox="1"/>
          <p:nvPr/>
        </p:nvSpPr>
        <p:spPr>
          <a:xfrm>
            <a:off x="2862289" y="1529613"/>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9" name="文字方塊 732"/>
          <p:cNvSpPr txBox="1"/>
          <p:nvPr/>
        </p:nvSpPr>
        <p:spPr>
          <a:xfrm>
            <a:off x="3799282" y="20794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0" name="文字方塊 732"/>
          <p:cNvSpPr txBox="1"/>
          <p:nvPr/>
        </p:nvSpPr>
        <p:spPr>
          <a:xfrm>
            <a:off x="3823821" y="5309958"/>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2" name="文字方塊 732"/>
          <p:cNvSpPr txBox="1"/>
          <p:nvPr/>
        </p:nvSpPr>
        <p:spPr>
          <a:xfrm>
            <a:off x="4369500" y="6046647"/>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3" name="文字方塊 732"/>
          <p:cNvSpPr txBox="1"/>
          <p:nvPr/>
        </p:nvSpPr>
        <p:spPr>
          <a:xfrm>
            <a:off x="6178220" y="5292256"/>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70" name="投影片編號版面配置區 1">
            <a:extLst>
              <a:ext uri="{FF2B5EF4-FFF2-40B4-BE49-F238E27FC236}">
                <a16:creationId xmlns:a16="http://schemas.microsoft.com/office/drawing/2014/main" id="{94276EEC-191F-48DA-B451-4D5EB0DC5826}"/>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17</a:t>
            </a:fld>
            <a:endParaRPr lang="zh-TW" altLang="en-US" dirty="0">
              <a:solidFill>
                <a:prstClr val="black">
                  <a:tint val="75000"/>
                </a:prstClr>
              </a:solidFill>
            </a:endParaRPr>
          </a:p>
        </p:txBody>
      </p:sp>
      <p:sp>
        <p:nvSpPr>
          <p:cNvPr id="73" name="文字方塊 72">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Regularizing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(100)</a:t>
            </a:r>
            <a:endParaRPr lang="en-US" altLang="zh-TW" sz="2000" dirty="0">
              <a:solidFill>
                <a:prstClr val="white"/>
              </a:solidFill>
            </a:endParaRPr>
          </a:p>
        </p:txBody>
      </p:sp>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DCF47035-7877-48B0-93C0-981AC123751C}"/>
                  </a:ext>
                </a:extLst>
              </p:cNvPr>
              <p:cNvSpPr txBox="1"/>
              <p:nvPr/>
            </p:nvSpPr>
            <p:spPr>
              <a:xfrm>
                <a:off x="4863804" y="1119807"/>
                <a:ext cx="4290870" cy="529825"/>
              </a:xfrm>
              <a:prstGeom prst="rect">
                <a:avLst/>
              </a:prstGeom>
              <a:noFill/>
            </p:spPr>
            <p:txBody>
              <a:bodyPr wrap="square" rtlCol="0">
                <a:spAutoFit/>
              </a:bodyPr>
              <a:lstStyle/>
              <a:p>
                <a:pPr defTabSz="68580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1000" i="1" smtClean="0">
                              <a:solidFill>
                                <a:srgbClr val="FF0000"/>
                              </a:solidFill>
                              <a:latin typeface="Cambria Math" panose="02040503050406030204" pitchFamily="18" charset="0"/>
                              <a:sym typeface="Symbol" panose="05050102010706020507" pitchFamily="18" charset="2"/>
                            </a:rPr>
                          </m:ctrlPr>
                        </m:sSubPr>
                        <m:e>
                          <m:r>
                            <a:rPr lang="en-US" altLang="zh-TW" sz="1000">
                              <a:solidFill>
                                <a:srgbClr val="FF0000"/>
                              </a:solidFill>
                              <a:latin typeface="Cambria Math"/>
                            </a:rPr>
                            <m:t>𝐸</m:t>
                          </m:r>
                        </m:e>
                        <m:sub>
                          <m:r>
                            <a:rPr lang="en-US" altLang="zh-TW" sz="1000" b="0" i="1" smtClean="0">
                              <a:solidFill>
                                <a:srgbClr val="FF0000"/>
                              </a:solidFill>
                              <a:latin typeface="Cambria Math" panose="02040503050406030204" pitchFamily="18" charset="0"/>
                              <a:sym typeface="Symbol" panose="05050102010706020507" pitchFamily="18" charset="2"/>
                            </a:rPr>
                            <m:t>𝑛</m:t>
                          </m:r>
                        </m:sub>
                      </m:sSub>
                      <m:d>
                        <m:dPr>
                          <m:ctrlPr>
                            <a:rPr lang="en-US" altLang="zh-TW" sz="1000" i="1">
                              <a:solidFill>
                                <a:prstClr val="black"/>
                              </a:solidFill>
                              <a:latin typeface="Cambria Math" panose="02040503050406030204" pitchFamily="18" charset="0"/>
                            </a:rPr>
                          </m:ctrlPr>
                        </m:dPr>
                        <m:e>
                          <m:r>
                            <a:rPr lang="en-US" altLang="zh-TW" sz="1000" b="1">
                              <a:solidFill>
                                <a:prstClr val="black"/>
                              </a:solidFill>
                              <a:latin typeface="Cambria Math" panose="02040503050406030204" pitchFamily="18" charset="0"/>
                            </a:rPr>
                            <m:t>𝐰</m:t>
                          </m:r>
                        </m:e>
                      </m:d>
                      <m:r>
                        <a:rPr lang="en-US" altLang="zh-TW" sz="1000" i="1">
                          <a:solidFill>
                            <a:prstClr val="black"/>
                          </a:solidFill>
                          <a:latin typeface="Cambria Math" panose="02040503050406030204" pitchFamily="18" charset="0"/>
                        </a:rPr>
                        <m:t>≡</m:t>
                      </m:r>
                      <m:f>
                        <m:fPr>
                          <m:ctrlPr>
                            <a:rPr lang="en-US" altLang="zh-TW" sz="1000" i="1">
                              <a:latin typeface="Cambria Math" panose="02040503050406030204" pitchFamily="18" charset="0"/>
                              <a:ea typeface="微軟正黑體" panose="020B0604030504040204" pitchFamily="34" charset="-120"/>
                            </a:rPr>
                          </m:ctrlPr>
                        </m:fPr>
                        <m:num>
                          <m:nary>
                            <m:naryPr>
                              <m:chr m:val="∑"/>
                              <m:supHide m:val="on"/>
                              <m:ctrlPr>
                                <a:rPr lang="en-US" altLang="zh-TW" sz="1000" i="1">
                                  <a:latin typeface="Cambria Math" panose="02040503050406030204" pitchFamily="18" charset="0"/>
                                  <a:ea typeface="微軟正黑體" panose="020B0604030504040204" pitchFamily="34" charset="-120"/>
                                </a:rPr>
                              </m:ctrlPr>
                            </m:naryPr>
                            <m:sub>
                              <m:r>
                                <m:rPr>
                                  <m:brk m:alnAt="23"/>
                                </m:rPr>
                                <a:rPr lang="en-US" altLang="zh-TW" sz="1000">
                                  <a:latin typeface="Cambria Math"/>
                                  <a:ea typeface="微軟正黑體" panose="020B0604030504040204" pitchFamily="34" charset="-120"/>
                                </a:rPr>
                                <m:t>𝑐</m:t>
                              </m:r>
                            </m:sub>
                            <m:sup/>
                            <m:e>
                              <m:sSup>
                                <m:sSupPr>
                                  <m:ctrlPr>
                                    <a:rPr lang="en-US" altLang="zh-TW" sz="1000" i="1">
                                      <a:latin typeface="Cambria Math" panose="02040503050406030204" pitchFamily="18" charset="0"/>
                                      <a:ea typeface="微軟正黑體" panose="020B0604030504040204" pitchFamily="34" charset="-120"/>
                                    </a:rPr>
                                  </m:ctrlPr>
                                </m:sSupPr>
                                <m:e>
                                  <m:d>
                                    <m:dPr>
                                      <m:ctrlPr>
                                        <a:rPr lang="en-US" altLang="zh-TW" sz="1000" i="1">
                                          <a:latin typeface="Cambria Math" panose="02040503050406030204" pitchFamily="18" charset="0"/>
                                          <a:ea typeface="微軟正黑體" panose="020B0604030504040204" pitchFamily="34" charset="-120"/>
                                        </a:rPr>
                                      </m:ctrlPr>
                                    </m:dPr>
                                    <m:e>
                                      <m:r>
                                        <a:rPr lang="en-US" altLang="zh-TW" sz="1000">
                                          <a:latin typeface="Cambria Math"/>
                                          <a:ea typeface="微軟正黑體" panose="020B0604030504040204" pitchFamily="34" charset="-120"/>
                                        </a:rPr>
                                        <m:t>𝑓</m:t>
                                      </m:r>
                                      <m:d>
                                        <m:dPr>
                                          <m:ctrlPr>
                                            <a:rPr lang="en-US" altLang="zh-TW" sz="1000" i="1">
                                              <a:latin typeface="Cambria Math" panose="02040503050406030204" pitchFamily="18" charset="0"/>
                                              <a:ea typeface="微軟正黑體" panose="020B0604030504040204" pitchFamily="34" charset="-120"/>
                                            </a:rPr>
                                          </m:ctrlPr>
                                        </m:dPr>
                                        <m:e>
                                          <m:sSup>
                                            <m:sSupPr>
                                              <m:ctrlPr>
                                                <a:rPr lang="en-US" altLang="zh-TW" sz="1000" i="1">
                                                  <a:latin typeface="Cambria Math" panose="02040503050406030204" pitchFamily="18" charset="0"/>
                                                  <a:ea typeface="微軟正黑體" panose="020B0604030504040204" pitchFamily="34" charset="-120"/>
                                                </a:rPr>
                                              </m:ctrlPr>
                                            </m:sSupPr>
                                            <m:e>
                                              <m:r>
                                                <a:rPr lang="en-US" altLang="zh-TW" sz="1000">
                                                  <a:latin typeface="Cambria Math"/>
                                                  <a:ea typeface="微軟正黑體" panose="020B0604030504040204" pitchFamily="34" charset="-120"/>
                                                </a:rPr>
                                                <m:t>𝐱</m:t>
                                              </m:r>
                                            </m:e>
                                            <m:sup>
                                              <m:r>
                                                <a:rPr lang="en-US" altLang="zh-TW" sz="1000">
                                                  <a:latin typeface="Cambria Math"/>
                                                  <a:ea typeface="微軟正黑體" panose="020B0604030504040204" pitchFamily="34" charset="-120"/>
                                                </a:rPr>
                                                <m:t>𝑐</m:t>
                                              </m:r>
                                            </m:sup>
                                          </m:sSup>
                                          <m:r>
                                            <a:rPr lang="en-US" altLang="zh-TW" sz="1000">
                                              <a:latin typeface="Cambria Math"/>
                                              <a:ea typeface="微軟正黑體" panose="020B0604030504040204" pitchFamily="34" charset="-120"/>
                                            </a:rPr>
                                            <m:t>,</m:t>
                                          </m:r>
                                          <m:r>
                                            <a:rPr lang="en-US" altLang="zh-TW" sz="1000">
                                              <a:latin typeface="Cambria Math"/>
                                              <a:ea typeface="微軟正黑體" panose="020B0604030504040204" pitchFamily="34" charset="-120"/>
                                            </a:rPr>
                                            <m:t>𝐰</m:t>
                                          </m:r>
                                        </m:e>
                                      </m:d>
                                      <m:r>
                                        <a:rPr lang="en-US" altLang="zh-TW" sz="1000">
                                          <a:latin typeface="Cambria Math"/>
                                          <a:ea typeface="微軟正黑體" panose="020B0604030504040204" pitchFamily="34" charset="-120"/>
                                        </a:rPr>
                                        <m:t>−</m:t>
                                      </m:r>
                                      <m:sSup>
                                        <m:sSupPr>
                                          <m:ctrlPr>
                                            <a:rPr lang="en-US" altLang="zh-TW" sz="1000" i="1">
                                              <a:latin typeface="Cambria Math" panose="02040503050406030204" pitchFamily="18" charset="0"/>
                                              <a:ea typeface="微軟正黑體" panose="020B0604030504040204" pitchFamily="34" charset="-120"/>
                                            </a:rPr>
                                          </m:ctrlPr>
                                        </m:sSupPr>
                                        <m:e>
                                          <m:r>
                                            <a:rPr lang="en-US" altLang="zh-TW" sz="1000">
                                              <a:latin typeface="Cambria Math"/>
                                              <a:ea typeface="微軟正黑體" panose="020B0604030504040204" pitchFamily="34" charset="-120"/>
                                            </a:rPr>
                                            <m:t>𝑦</m:t>
                                          </m:r>
                                        </m:e>
                                        <m:sup>
                                          <m:r>
                                            <a:rPr lang="en-US" altLang="zh-TW" sz="1000">
                                              <a:latin typeface="Cambria Math"/>
                                              <a:ea typeface="微軟正黑體" panose="020B0604030504040204" pitchFamily="34" charset="-120"/>
                                            </a:rPr>
                                            <m:t>𝑐</m:t>
                                          </m:r>
                                        </m:sup>
                                      </m:sSup>
                                    </m:e>
                                  </m:d>
                                </m:e>
                                <m:sup>
                                  <m:r>
                                    <a:rPr lang="en-US" altLang="zh-TW" sz="1000">
                                      <a:latin typeface="Cambria Math"/>
                                      <a:ea typeface="微軟正黑體" panose="020B0604030504040204" pitchFamily="34" charset="-120"/>
                                    </a:rPr>
                                    <m:t>2</m:t>
                                  </m:r>
                                </m:sup>
                              </m:sSup>
                            </m:e>
                          </m:nary>
                        </m:num>
                        <m:den>
                          <m:r>
                            <a:rPr lang="en-US" altLang="zh-TW" sz="1000" b="0" i="1" smtClean="0">
                              <a:latin typeface="Cambria Math" panose="02040503050406030204" pitchFamily="18" charset="0"/>
                              <a:ea typeface="微軟正黑體" panose="020B0604030504040204" pitchFamily="34" charset="-120"/>
                            </a:rPr>
                            <m:t>𝑛</m:t>
                          </m:r>
                        </m:den>
                      </m:f>
                      <m:r>
                        <m:rPr>
                          <m:nor/>
                        </m:rPr>
                        <a:rPr lang="en-US" altLang="zh-TW" sz="1000" dirty="0"/>
                        <m:t>+</m:t>
                      </m:r>
                      <m:f>
                        <m:fPr>
                          <m:ctrlPr>
                            <a:rPr lang="en-US" altLang="zh-TW" sz="1000" i="1">
                              <a:latin typeface="Cambria Math" panose="02040503050406030204" pitchFamily="18" charset="0"/>
                              <a:sym typeface="Symbol" panose="05050102010706020507" pitchFamily="18" charset="2"/>
                            </a:rPr>
                          </m:ctrlPr>
                        </m:fPr>
                        <m:num>
                          <m:r>
                            <m:rPr>
                              <m:nor/>
                            </m:rPr>
                            <a:rPr lang="en-US" altLang="zh-TW" sz="1000" dirty="0">
                              <a:sym typeface="Symbol" panose="05050102010706020507" pitchFamily="18" charset="2"/>
                            </a:rPr>
                            <m:t>0.001</m:t>
                          </m:r>
                        </m:num>
                        <m:den>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+1+</m:t>
                          </m:r>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m:t>
                          </m:r>
                          <m:r>
                            <a:rPr lang="en-US" altLang="zh-TW" sz="1000" i="1">
                              <a:latin typeface="Cambria Math" panose="02040503050406030204" pitchFamily="18" charset="0"/>
                              <a:sym typeface="Symbol" panose="05050102010706020507" pitchFamily="18" charset="2"/>
                            </a:rPr>
                            <m:t>𝑚</m:t>
                          </m:r>
                          <m:r>
                            <a:rPr lang="en-US" altLang="zh-TW" sz="1000" i="1">
                              <a:latin typeface="Cambria Math" panose="02040503050406030204" pitchFamily="18" charset="0"/>
                              <a:sym typeface="Symbol" panose="05050102010706020507" pitchFamily="18" charset="2"/>
                            </a:rPr>
                            <m:t>+1)</m:t>
                          </m:r>
                        </m:den>
                      </m:f>
                      <m:r>
                        <m:rPr>
                          <m:nor/>
                        </m:rPr>
                        <a:rPr lang="en-US" altLang="zh-TW" sz="1000" dirty="0"/>
                        <m:t>(</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m:t>
                          </m:r>
                          <m:r>
                            <a:rPr lang="en-US" altLang="zh-TW" sz="1000" i="1">
                              <a:latin typeface="Cambria Math"/>
                            </a:rPr>
                            <m:t>0</m:t>
                          </m:r>
                        </m:sub>
                        <m:sup>
                          <m:r>
                            <a:rPr lang="en-US" altLang="zh-TW" sz="1000" i="1">
                              <a:latin typeface="Cambria Math"/>
                            </a:rPr>
                            <m:t>𝑝</m:t>
                          </m:r>
                        </m:sup>
                        <m:e>
                          <m:r>
                            <m:rPr>
                              <m:nor/>
                            </m:rPr>
                            <a:rPr lang="en-US" altLang="zh-TW" sz="1000" dirty="0"/>
                            <m:t>(</m:t>
                          </m:r>
                          <m:sSubSup>
                            <m:sSubSupPr>
                              <m:ctrlPr>
                                <a:rPr lang="en-US" altLang="zh-TW" sz="1000" i="1">
                                  <a:solidFill>
                                    <a:prstClr val="black"/>
                                  </a:solidFill>
                                  <a:latin typeface="Cambria Math" panose="02040503050406030204" pitchFamily="18" charset="0"/>
                                </a:rPr>
                              </m:ctrlPr>
                            </m:sSubSupPr>
                            <m:e>
                              <m:r>
                                <m:rPr>
                                  <m:sty m:val="p"/>
                                </m:rPr>
                                <a:rPr lang="en-US" altLang="zh-TW" sz="1000">
                                  <a:solidFill>
                                    <a:prstClr val="black"/>
                                  </a:solidFill>
                                  <a:latin typeface="Cambria Math" panose="02040503050406030204" pitchFamily="18" charset="0"/>
                                </a:rPr>
                                <m:t>w</m:t>
                              </m:r>
                            </m:e>
                            <m:sub>
                              <m:r>
                                <a:rPr lang="en-US" altLang="zh-TW" sz="1000" i="1">
                                  <a:solidFill>
                                    <a:prstClr val="black"/>
                                  </a:solidFill>
                                  <a:latin typeface="Cambria Math" panose="02040503050406030204" pitchFamily="18" charset="0"/>
                                </a:rPr>
                                <m:t>𝑖</m:t>
                              </m:r>
                            </m:sub>
                            <m:sup>
                              <m:r>
                                <m:rPr>
                                  <m:sty m:val="p"/>
                                </m:rPr>
                                <a:rPr lang="en-US" altLang="zh-TW" sz="1000">
                                  <a:solidFill>
                                    <a:prstClr val="black"/>
                                  </a:solidFill>
                                  <a:latin typeface="Cambria Math" panose="02040503050406030204" pitchFamily="18" charset="0"/>
                                </a:rPr>
                                <m:t>o</m:t>
                              </m:r>
                            </m:sup>
                          </m:sSubSup>
                          <m:r>
                            <m:rPr>
                              <m:nor/>
                            </m:rPr>
                            <a:rPr lang="en-US" altLang="zh-TW" sz="1000" dirty="0"/>
                            <m:t>)</m:t>
                          </m:r>
                          <m:r>
                            <m:rPr>
                              <m:nor/>
                            </m:rPr>
                            <a:rPr lang="en-US" altLang="zh-TW" sz="1000" baseline="30000" dirty="0"/>
                            <m:t>2</m:t>
                          </m:r>
                        </m:e>
                      </m:nary>
                      <m:r>
                        <m:rPr>
                          <m:nor/>
                        </m:rPr>
                        <a:rPr lang="en-US" altLang="zh-TW" sz="1000" dirty="0"/>
                        <m:t> + </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=1</m:t>
                          </m:r>
                        </m:sub>
                        <m:sup>
                          <m:r>
                            <a:rPr lang="en-US" altLang="zh-TW" sz="1000" i="1">
                              <a:latin typeface="Cambria Math"/>
                            </a:rPr>
                            <m:t>𝑝</m:t>
                          </m:r>
                        </m:sup>
                        <m:e>
                          <m:nary>
                            <m:naryPr>
                              <m:chr m:val="∑"/>
                              <m:ctrlPr>
                                <a:rPr lang="en-US" altLang="zh-TW" sz="1000" i="1" dirty="0">
                                  <a:latin typeface="Cambria Math" panose="02040503050406030204" pitchFamily="18" charset="0"/>
                                </a:rPr>
                              </m:ctrlPr>
                            </m:naryPr>
                            <m:sub>
                              <m:r>
                                <m:rPr>
                                  <m:brk m:alnAt="23"/>
                                </m:rPr>
                                <a:rPr lang="en-US" altLang="zh-TW" sz="1000" i="1" dirty="0">
                                  <a:latin typeface="Cambria Math" panose="02040503050406030204" pitchFamily="18" charset="0"/>
                                </a:rPr>
                                <m:t>𝑗</m:t>
                              </m:r>
                              <m:r>
                                <a:rPr lang="en-US" altLang="zh-TW" sz="1000" i="1" dirty="0">
                                  <a:latin typeface="Cambria Math" panose="02040503050406030204" pitchFamily="18" charset="0"/>
                                </a:rPr>
                                <m:t>=</m:t>
                              </m:r>
                              <m:r>
                                <a:rPr lang="en-US" altLang="zh-TW" sz="1000" i="1" dirty="0">
                                  <a:latin typeface="Cambria Math"/>
                                </a:rPr>
                                <m:t>0</m:t>
                              </m:r>
                            </m:sub>
                            <m:sup>
                              <m:r>
                                <a:rPr lang="en-US" altLang="zh-TW" sz="1000" i="1" dirty="0">
                                  <a:latin typeface="Cambria Math" panose="02040503050406030204" pitchFamily="18" charset="0"/>
                                </a:rPr>
                                <m:t>𝑚</m:t>
                              </m:r>
                            </m:sup>
                            <m:e>
                              <m:sSubSup>
                                <m:sSubSupPr>
                                  <m:ctrlPr>
                                    <a:rPr lang="en-US" altLang="zh-TW" sz="1000" i="1">
                                      <a:solidFill>
                                        <a:prstClr val="black"/>
                                      </a:solidFill>
                                      <a:latin typeface="Cambria Math" panose="02040503050406030204" pitchFamily="18" charset="0"/>
                                    </a:rPr>
                                  </m:ctrlPr>
                                </m:sSubSupPr>
                                <m:e>
                                  <m:r>
                                    <a:rPr lang="en-US" altLang="zh-TW" sz="1000" i="1">
                                      <a:solidFill>
                                        <a:prstClr val="black"/>
                                      </a:solidFill>
                                      <a:latin typeface="Cambria Math"/>
                                    </a:rPr>
                                    <m:t>(</m:t>
                                  </m:r>
                                  <m:r>
                                    <a:rPr lang="en-US" altLang="zh-TW" sz="1000" i="1">
                                      <a:solidFill>
                                        <a:prstClr val="black"/>
                                      </a:solidFill>
                                      <a:latin typeface="Cambria Math" panose="02040503050406030204" pitchFamily="18" charset="0"/>
                                    </a:rPr>
                                    <m:t>𝑤</m:t>
                                  </m:r>
                                </m:e>
                                <m:sub>
                                  <m:r>
                                    <a:rPr lang="en-US" altLang="zh-TW" sz="1000" i="1">
                                      <a:solidFill>
                                        <a:prstClr val="black"/>
                                      </a:solidFill>
                                      <a:latin typeface="Cambria Math" panose="02040503050406030204" pitchFamily="18" charset="0"/>
                                    </a:rPr>
                                    <m:t>𝑖𝑗</m:t>
                                  </m:r>
                                </m:sub>
                                <m:sup>
                                  <m:r>
                                    <a:rPr lang="en-US" altLang="zh-TW" sz="1000" i="1">
                                      <a:solidFill>
                                        <a:prstClr val="black"/>
                                      </a:solidFill>
                                      <a:latin typeface="Cambria Math" panose="02040503050406030204" pitchFamily="18" charset="0"/>
                                    </a:rPr>
                                    <m:t>𝐻</m:t>
                                  </m:r>
                                </m:sup>
                              </m:sSubSup>
                            </m:e>
                          </m:nary>
                          <m:r>
                            <m:rPr>
                              <m:nor/>
                            </m:rPr>
                            <a:rPr lang="en-US" altLang="zh-TW" sz="1000" dirty="0"/>
                            <m:t>)</m:t>
                          </m:r>
                          <m:r>
                            <m:rPr>
                              <m:nor/>
                            </m:rPr>
                            <a:rPr lang="en-US" altLang="zh-TW" sz="1000" baseline="30000" dirty="0"/>
                            <m:t>2</m:t>
                          </m:r>
                        </m:e>
                      </m:nary>
                      <m:r>
                        <m:rPr>
                          <m:nor/>
                        </m:rPr>
                        <a:rPr lang="en-US" altLang="zh-TW" sz="1000" dirty="0"/>
                        <m:t>)</m:t>
                      </m:r>
                    </m:oMath>
                  </m:oMathPara>
                </a14:m>
                <a:endParaRPr lang="zh-TW" altLang="en-US" sz="1000" dirty="0">
                  <a:solidFill>
                    <a:prstClr val="black"/>
                  </a:solidFill>
                  <a:latin typeface="Calibri" panose="020F0502020204030204"/>
                  <a:ea typeface="新細明體" panose="02020500000000000000" pitchFamily="18" charset="-120"/>
                </a:endParaRPr>
              </a:p>
            </p:txBody>
          </p:sp>
        </mc:Choice>
        <mc:Fallback xmlns="">
          <p:sp>
            <p:nvSpPr>
              <p:cNvPr id="47" name="文字方塊 46">
                <a:extLst>
                  <a:ext uri="{FF2B5EF4-FFF2-40B4-BE49-F238E27FC236}">
                    <a16:creationId xmlns="" xmlns:a16="http://schemas.microsoft.com/office/drawing/2014/main" xmlns:a14="http://schemas.microsoft.com/office/drawing/2010/main" id="{DCF47035-7877-48B0-93C0-981AC123751C}"/>
                  </a:ext>
                </a:extLst>
              </p:cNvPr>
              <p:cNvSpPr txBox="1">
                <a:spLocks noRot="1" noChangeAspect="1" noMove="1" noResize="1" noEditPoints="1" noAdjustHandles="1" noChangeArrowheads="1" noChangeShapeType="1" noTextEdit="1"/>
              </p:cNvSpPr>
              <p:nvPr/>
            </p:nvSpPr>
            <p:spPr>
              <a:xfrm>
                <a:off x="4863804" y="1119805"/>
                <a:ext cx="4290870" cy="529825"/>
              </a:xfrm>
              <a:prstGeom prst="rect">
                <a:avLst/>
              </a:prstGeom>
              <a:blipFill rotWithShape="1">
                <a:blip r:embed="rId11"/>
                <a:stretch>
                  <a:fillRect t="-88506" r="-10369" b="-13448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4500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群組 80"/>
          <p:cNvGrpSpPr/>
          <p:nvPr/>
        </p:nvGrpSpPr>
        <p:grpSpPr>
          <a:xfrm>
            <a:off x="1626018" y="2099107"/>
            <a:ext cx="5855666" cy="4531850"/>
            <a:chOff x="6497438" y="1234873"/>
            <a:chExt cx="5329879" cy="4531850"/>
          </a:xfrm>
        </p:grpSpPr>
        <mc:AlternateContent xmlns:mc="http://schemas.openxmlformats.org/markup-compatibility/2006" xmlns:a14="http://schemas.microsoft.com/office/drawing/2010/main">
          <mc:Choice Requires="a14">
            <p:sp>
              <p:nvSpPr>
                <p:cNvPr id="40" name="圓角矩形 39"/>
                <p:cNvSpPr/>
                <p:nvPr/>
              </p:nvSpPr>
              <p:spPr>
                <a:xfrm>
                  <a:off x="7391118" y="2103015"/>
                  <a:ext cx="2053382" cy="387521"/>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a:defRPr/>
                  </a:pPr>
                  <a:r>
                    <a:rPr lang="en-US" altLang="zh-TW" sz="1200" dirty="0">
                      <a:solidFill>
                        <a:prstClr val="black"/>
                      </a:solidFill>
                    </a:rPr>
                    <a:t>backward operation to obtain </a:t>
                  </a:r>
                  <a14:m>
                    <m:oMath xmlns:m="http://schemas.openxmlformats.org/officeDocument/2006/math">
                      <m:r>
                        <a:rPr lang="en-US" altLang="zh-TW" sz="1200">
                          <a:solidFill>
                            <a:prstClr val="black"/>
                          </a:solidFill>
                          <a:latin typeface="Cambria Math" panose="02040503050406030204" pitchFamily="18" charset="0"/>
                        </a:rPr>
                        <m:t>𝐰</m:t>
                      </m:r>
                      <m:r>
                        <a:rPr lang="en-US" altLang="zh-TW" sz="1200">
                          <a:solidFill>
                            <a:prstClr val="black"/>
                          </a:solidFill>
                          <a:latin typeface="Cambria Math" panose="02040503050406030204" pitchFamily="18" charset="0"/>
                        </a:rPr>
                        <m:t>′</m:t>
                      </m:r>
                    </m:oMath>
                  </a14:m>
                  <a:endParaRPr lang="en-US" altLang="zh-TW" sz="1200" dirty="0">
                    <a:solidFill>
                      <a:prstClr val="black"/>
                    </a:solidFill>
                  </a:endParaRPr>
                </a:p>
              </p:txBody>
            </p:sp>
          </mc:Choice>
          <mc:Fallback xmlns="">
            <p:sp>
              <p:nvSpPr>
                <p:cNvPr id="40" name="圓角矩形 39"/>
                <p:cNvSpPr>
                  <a:spLocks noRot="1" noChangeAspect="1" noMove="1" noResize="1" noEditPoints="1" noAdjustHandles="1" noChangeArrowheads="1" noChangeShapeType="1" noTextEdit="1"/>
                </p:cNvSpPr>
                <p:nvPr/>
              </p:nvSpPr>
              <p:spPr>
                <a:xfrm>
                  <a:off x="7391118" y="2103015"/>
                  <a:ext cx="2053382" cy="387521"/>
                </a:xfrm>
                <a:prstGeom prst="roundRect">
                  <a:avLst>
                    <a:gd name="adj" fmla="val 0"/>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42" name="直線單箭頭接點 41"/>
            <p:cNvCxnSpPr>
              <a:endCxn id="66" idx="1"/>
            </p:cNvCxnSpPr>
            <p:nvPr/>
          </p:nvCxnSpPr>
          <p:spPr>
            <a:xfrm flipV="1">
              <a:off x="9302948" y="4010413"/>
              <a:ext cx="387706" cy="232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H="1">
              <a:off x="8431180" y="1234873"/>
              <a:ext cx="9490" cy="30813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菱形 48"/>
                <p:cNvSpPr/>
                <p:nvPr/>
              </p:nvSpPr>
              <p:spPr>
                <a:xfrm>
                  <a:off x="7848978" y="5039791"/>
                  <a:ext cx="1203105" cy="72693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67" i="1" smtClean="0">
                            <a:solidFill>
                              <a:prstClr val="black"/>
                            </a:solidFill>
                            <a:latin typeface="Cambria Math" panose="02040503050406030204" pitchFamily="18" charset="0"/>
                          </a:rPr>
                          <m:t>𝜂</m:t>
                        </m:r>
                        <m:r>
                          <a:rPr lang="en-US" altLang="zh-TW" sz="1467" b="1" i="1">
                            <a:solidFill>
                              <a:prstClr val="black"/>
                            </a:solidFill>
                            <a:latin typeface="Cambria Math" panose="02040503050406030204" pitchFamily="18" charset="0"/>
                            <a:ea typeface="Cambria Math" panose="02040503050406030204" pitchFamily="18" charset="0"/>
                          </a:rPr>
                          <m:t>&gt;</m:t>
                        </m:r>
                        <m:r>
                          <m:rPr>
                            <m:nor/>
                          </m:rPr>
                          <a:rPr lang="el-GR" altLang="zh-TW" sz="1467" dirty="0">
                            <a:solidFill>
                              <a:prstClr val="black"/>
                            </a:solidFill>
                          </a:rPr>
                          <m:t>ε</m:t>
                        </m:r>
                        <m:r>
                          <a:rPr lang="en-US" altLang="zh-TW" sz="1467" i="1" baseline="-25000" dirty="0" smtClean="0">
                            <a:solidFill>
                              <a:prstClr val="black"/>
                            </a:solidFill>
                            <a:latin typeface="Cambria Math"/>
                          </a:rPr>
                          <m:t>1</m:t>
                        </m:r>
                      </m:oMath>
                    </m:oMathPara>
                  </a14:m>
                  <a:endParaRPr lang="zh-TW" altLang="en-US" sz="1467" dirty="0">
                    <a:solidFill>
                      <a:prstClr val="black"/>
                    </a:solidFill>
                  </a:endParaRPr>
                </a:p>
              </p:txBody>
            </p:sp>
          </mc:Choice>
          <mc:Fallback xmlns="">
            <p:sp>
              <p:nvSpPr>
                <p:cNvPr id="49" name="菱形 48"/>
                <p:cNvSpPr>
                  <a:spLocks noRot="1" noChangeAspect="1" noMove="1" noResize="1" noEditPoints="1" noAdjustHandles="1" noChangeArrowheads="1" noChangeShapeType="1" noTextEdit="1"/>
                </p:cNvSpPr>
                <p:nvPr/>
              </p:nvSpPr>
              <p:spPr>
                <a:xfrm>
                  <a:off x="7848978" y="5039791"/>
                  <a:ext cx="1203105" cy="726932"/>
                </a:xfrm>
                <a:prstGeom prst="diamond">
                  <a:avLst/>
                </a:prstGeom>
                <a:blipFill rotWithShape="1">
                  <a:blip r:embed="rId4"/>
                  <a:stretch>
                    <a:fillRect/>
                  </a:stretch>
                </a:blipFill>
              </p:spPr>
              <p:txBody>
                <a:bodyPr/>
                <a:lstStyle/>
                <a:p>
                  <a:r>
                    <a:rPr lang="zh-TW" altLang="en-US">
                      <a:noFill/>
                    </a:rPr>
                    <a:t> </a:t>
                  </a:r>
                </a:p>
              </p:txBody>
            </p:sp>
          </mc:Fallback>
        </mc:AlternateContent>
        <p:sp>
          <p:nvSpPr>
            <p:cNvPr id="50" name="圓角矩形 49"/>
            <p:cNvSpPr/>
            <p:nvPr/>
          </p:nvSpPr>
          <p:spPr>
            <a:xfrm>
              <a:off x="10117311" y="5179664"/>
              <a:ext cx="758023" cy="397533"/>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rPr>
                <a:t>Restore </a:t>
              </a:r>
              <a:r>
                <a:rPr lang="en-US" altLang="zh-TW" sz="1200" b="1" dirty="0">
                  <a:solidFill>
                    <a:prstClr val="black"/>
                  </a:solidFill>
                </a:rPr>
                <a:t>w</a:t>
              </a:r>
            </a:p>
          </p:txBody>
        </p:sp>
        <p:cxnSp>
          <p:nvCxnSpPr>
            <p:cNvPr id="52" name="直線單箭頭接點 51"/>
            <p:cNvCxnSpPr/>
            <p:nvPr/>
          </p:nvCxnSpPr>
          <p:spPr>
            <a:xfrm>
              <a:off x="8447587" y="2490536"/>
              <a:ext cx="84" cy="109047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8475563" y="4511552"/>
              <a:ext cx="11439" cy="56325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圓角矩形 56"/>
                <p:cNvSpPr/>
                <p:nvPr/>
              </p:nvSpPr>
              <p:spPr>
                <a:xfrm>
                  <a:off x="6497438" y="3707920"/>
                  <a:ext cx="917593" cy="552138"/>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r>
                    <a:rPr lang="en-US" altLang="zh-TW" sz="1200" dirty="0">
                      <a:solidFill>
                        <a:prstClr val="black"/>
                      </a:solidFill>
                      <a:latin typeface="Cambria Math" panose="02040503050406030204" pitchFamily="18" charset="0"/>
                    </a:rPr>
                    <a:t>Restore</a:t>
                  </a:r>
                  <a:r>
                    <a:rPr lang="en-US" altLang="zh-TW" sz="1200" b="1" dirty="0">
                      <a:solidFill>
                        <a:prstClr val="black"/>
                      </a:solidFill>
                      <a:latin typeface="Cambria Math" panose="02040503050406030204" pitchFamily="18" charset="0"/>
                    </a:rPr>
                    <a:t> w</a:t>
                  </a:r>
                </a:p>
                <a:p>
                  <a:pPr algn="ctr" defTabSz="914354" fontAlgn="auto">
                    <a:spcBef>
                      <a:spcPts val="0"/>
                    </a:spcBef>
                    <a:spcAft>
                      <a:spcPts val="0"/>
                    </a:spcAft>
                    <a:defRPr/>
                  </a:pPr>
                  <a:r>
                    <a:rPr lang="en-US" altLang="zh-TW" sz="1200" dirty="0">
                      <a:solidFill>
                        <a:prstClr val="black"/>
                      </a:solidFill>
                    </a:rPr>
                    <a:t>&amp; </a:t>
                  </a:r>
                  <a14:m>
                    <m:oMath xmlns:m="http://schemas.openxmlformats.org/officeDocument/2006/math">
                      <m:r>
                        <a:rPr lang="en-US" altLang="zh-TW" sz="1200" i="1">
                          <a:solidFill>
                            <a:prstClr val="black"/>
                          </a:solidFill>
                          <a:latin typeface="Cambria Math" panose="02040503050406030204" pitchFamily="18" charset="0"/>
                        </a:rPr>
                        <m:t>0.7</m:t>
                      </m:r>
                      <m:r>
                        <a:rPr lang="zh-TW" altLang="en-US" sz="1200" i="1">
                          <a:solidFill>
                            <a:prstClr val="black"/>
                          </a:solidFill>
                          <a:latin typeface="Cambria Math" panose="02040503050406030204" pitchFamily="18" charset="0"/>
                        </a:rPr>
                        <m:t>𝜂</m:t>
                      </m:r>
                      <m:r>
                        <a:rPr lang="en-US" altLang="zh-TW" sz="1200" i="1">
                          <a:solidFill>
                            <a:prstClr val="black"/>
                          </a:solidFill>
                          <a:latin typeface="Cambria Math" panose="02040503050406030204" pitchFamily="18" charset="0"/>
                          <a:ea typeface="Cambria Math" panose="02040503050406030204" pitchFamily="18" charset="0"/>
                        </a:rPr>
                        <m:t>→</m:t>
                      </m:r>
                      <m:r>
                        <a:rPr lang="zh-TW" altLang="en-US" sz="1200" i="1">
                          <a:solidFill>
                            <a:prstClr val="black"/>
                          </a:solidFill>
                          <a:latin typeface="Cambria Math" panose="02040503050406030204" pitchFamily="18" charset="0"/>
                        </a:rPr>
                        <m:t>𝜂</m:t>
                      </m:r>
                    </m:oMath>
                  </a14:m>
                  <a:endParaRPr lang="en-US" altLang="zh-TW" sz="1200" dirty="0">
                    <a:solidFill>
                      <a:prstClr val="black"/>
                    </a:solidFill>
                  </a:endParaRPr>
                </a:p>
              </p:txBody>
            </p:sp>
          </mc:Choice>
          <mc:Fallback xmlns="">
            <p:sp>
              <p:nvSpPr>
                <p:cNvPr id="57" name="圓角矩形 56"/>
                <p:cNvSpPr>
                  <a:spLocks noRot="1" noChangeAspect="1" noMove="1" noResize="1" noEditPoints="1" noAdjustHandles="1" noChangeArrowheads="1" noChangeShapeType="1" noTextEdit="1"/>
                </p:cNvSpPr>
                <p:nvPr/>
              </p:nvSpPr>
              <p:spPr>
                <a:xfrm>
                  <a:off x="6497438" y="3707920"/>
                  <a:ext cx="917593" cy="552138"/>
                </a:xfrm>
                <a:prstGeom prst="roundRect">
                  <a:avLst>
                    <a:gd name="adj" fmla="val 0"/>
                  </a:avLst>
                </a:prstGeom>
                <a:blipFill rotWithShape="1">
                  <a:blip r:embed="rId5"/>
                  <a:stretch>
                    <a:fillRect/>
                  </a:stretch>
                </a:blipFill>
                <a:ln>
                  <a:solidFill>
                    <a:schemeClr val="tx1"/>
                  </a:solidFill>
                </a:ln>
              </p:spPr>
              <p:txBody>
                <a:bodyPr/>
                <a:lstStyle/>
                <a:p>
                  <a:r>
                    <a:rPr lang="zh-TW" altLang="en-US">
                      <a:noFill/>
                    </a:rPr>
                    <a:t> </a:t>
                  </a:r>
                </a:p>
              </p:txBody>
            </p:sp>
          </mc:Fallback>
        </mc:AlternateContent>
        <p:cxnSp>
          <p:nvCxnSpPr>
            <p:cNvPr id="59" name="直線單箭頭接點 58"/>
            <p:cNvCxnSpPr/>
            <p:nvPr/>
          </p:nvCxnSpPr>
          <p:spPr>
            <a:xfrm>
              <a:off x="11471872" y="4011682"/>
              <a:ext cx="35544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0" idx="3"/>
            </p:cNvCxnSpPr>
            <p:nvPr/>
          </p:nvCxnSpPr>
          <p:spPr>
            <a:xfrm>
              <a:off x="10875333" y="5378431"/>
              <a:ext cx="409272" cy="55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菱形 65"/>
            <p:cNvSpPr/>
            <p:nvPr/>
          </p:nvSpPr>
          <p:spPr>
            <a:xfrm>
              <a:off x="9690654" y="3592806"/>
              <a:ext cx="1785518" cy="83521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a:defRPr/>
              </a:pPr>
              <a:r>
                <a:rPr lang="en-US" altLang="zh-TW" sz="1200" dirty="0" err="1">
                  <a:solidFill>
                    <a:schemeClr val="tx1"/>
                  </a:solidFill>
                </a:rPr>
                <a:t>SeC</a:t>
              </a:r>
              <a:endParaRPr lang="zh-TW" altLang="en-US" sz="1200" dirty="0">
                <a:solidFill>
                  <a:schemeClr val="tx1"/>
                </a:solidFill>
              </a:endParaRPr>
            </a:p>
          </p:txBody>
        </p:sp>
      </p:grpSp>
      <p:cxnSp>
        <p:nvCxnSpPr>
          <p:cNvPr id="84" name="直線單箭頭接點 83"/>
          <p:cNvCxnSpPr/>
          <p:nvPr/>
        </p:nvCxnSpPr>
        <p:spPr>
          <a:xfrm flipH="1">
            <a:off x="4310537" y="1770728"/>
            <a:ext cx="3128106" cy="1906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p:nvPr/>
        </p:nvCxnSpPr>
        <p:spPr>
          <a:xfrm flipH="1" flipV="1">
            <a:off x="2127042" y="3161009"/>
            <a:ext cx="20816" cy="139647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V="1">
            <a:off x="7481683" y="4102828"/>
            <a:ext cx="3860" cy="75966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2168441" y="3161009"/>
            <a:ext cx="422981"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H="1">
            <a:off x="2131100" y="6259547"/>
            <a:ext cx="1006061" cy="573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2158640" y="5151049"/>
            <a:ext cx="4236" cy="112483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49" idx="3"/>
          </p:cNvCxnSpPr>
          <p:nvPr/>
        </p:nvCxnSpPr>
        <p:spPr>
          <a:xfrm>
            <a:off x="4432674" y="6267498"/>
            <a:ext cx="1170312" cy="379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66" idx="2"/>
          </p:cNvCxnSpPr>
          <p:nvPr/>
        </p:nvCxnSpPr>
        <p:spPr>
          <a:xfrm>
            <a:off x="6115069" y="5292254"/>
            <a:ext cx="9026" cy="75164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菱形 71"/>
              <p:cNvSpPr/>
              <p:nvPr/>
            </p:nvSpPr>
            <p:spPr>
              <a:xfrm>
                <a:off x="2928388" y="4445249"/>
                <a:ext cx="1754354" cy="89552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defTabSz="914354"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altLang="zh-TW" sz="1467" i="1">
                          <a:solidFill>
                            <a:prstClr val="black"/>
                          </a:solidFill>
                          <a:latin typeface="Cambria Math" panose="02040503050406030204" pitchFamily="18" charset="0"/>
                        </a:rPr>
                        <m:t> </m:t>
                      </m:r>
                      <m:sSub>
                        <m:sSubPr>
                          <m:ctrlPr>
                            <a:rPr lang="en-US" altLang="zh-TW" sz="1467" i="1">
                              <a:solidFill>
                                <a:prstClr val="black"/>
                              </a:solidFill>
                              <a:latin typeface="Cambria Math" panose="02040503050406030204" pitchFamily="18" charset="0"/>
                            </a:rPr>
                          </m:ctrlPr>
                        </m:sSubPr>
                        <m:e>
                          <m:r>
                            <a:rPr lang="en-US" altLang="zh-TW" sz="1467" i="1">
                              <a:solidFill>
                                <a:prstClr val="black"/>
                              </a:solidFill>
                              <a:latin typeface="Cambria Math" panose="02040503050406030204" pitchFamily="18" charset="0"/>
                            </a:rPr>
                            <m:t>𝐸</m:t>
                          </m:r>
                        </m:e>
                        <m:sub>
                          <m:r>
                            <m:rPr>
                              <m:sty m:val="p"/>
                            </m:rPr>
                            <a:rPr lang="en-US" altLang="zh-TW" sz="1467" i="1">
                              <a:solidFill>
                                <a:prstClr val="black"/>
                              </a:solidFill>
                              <a:latin typeface="Cambria Math" panose="02040503050406030204" pitchFamily="18" charset="0"/>
                            </a:rPr>
                            <m:t>N</m:t>
                          </m:r>
                        </m:sub>
                      </m:sSub>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r>
                            <a:rPr lang="en-US" altLang="zh-TW" sz="1467" b="1" i="1">
                              <a:solidFill>
                                <a:prstClr val="black"/>
                              </a:solidFill>
                              <a:latin typeface="Cambria Math" panose="02040503050406030204" pitchFamily="18" charset="0"/>
                            </a:rPr>
                            <m:t>′</m:t>
                          </m:r>
                        </m:e>
                      </m:d>
                      <m:r>
                        <a:rPr lang="en-US" altLang="zh-TW" sz="1467" b="1" i="1">
                          <a:solidFill>
                            <a:prstClr val="black"/>
                          </a:solidFill>
                          <a:latin typeface="Cambria Math" panose="02040503050406030204" pitchFamily="18" charset="0"/>
                          <a:ea typeface="Cambria Math" panose="02040503050406030204" pitchFamily="18" charset="0"/>
                        </a:rPr>
                        <m:t>≤</m:t>
                      </m:r>
                      <m:r>
                        <a:rPr lang="en-US" altLang="zh-TW" sz="1467" i="1">
                          <a:solidFill>
                            <a:prstClr val="black"/>
                          </a:solidFill>
                          <a:latin typeface="Cambria Math" panose="02040503050406030204" pitchFamily="18" charset="0"/>
                        </a:rPr>
                        <m:t>𝐸</m:t>
                      </m:r>
                      <m:r>
                        <m:rPr>
                          <m:sty m:val="p"/>
                        </m:rPr>
                        <a:rPr lang="en-US" altLang="zh-TW" sz="1467" i="1" baseline="-25000">
                          <a:solidFill>
                            <a:prstClr val="black"/>
                          </a:solidFill>
                          <a:latin typeface="Cambria Math" panose="02040503050406030204" pitchFamily="18" charset="0"/>
                        </a:rPr>
                        <m:t>N</m:t>
                      </m:r>
                      <m:d>
                        <m:dPr>
                          <m:ctrlPr>
                            <a:rPr lang="en-US" altLang="zh-TW" sz="1467" i="1">
                              <a:solidFill>
                                <a:prstClr val="black"/>
                              </a:solidFill>
                              <a:latin typeface="Cambria Math" panose="02040503050406030204" pitchFamily="18" charset="0"/>
                            </a:rPr>
                          </m:ctrlPr>
                        </m:dPr>
                        <m:e>
                          <m:r>
                            <a:rPr lang="en-US" altLang="zh-TW" sz="1467" b="1">
                              <a:solidFill>
                                <a:prstClr val="black"/>
                              </a:solidFill>
                              <a:latin typeface="Cambria Math" panose="02040503050406030204" pitchFamily="18" charset="0"/>
                            </a:rPr>
                            <m:t>𝐰</m:t>
                          </m:r>
                        </m:e>
                      </m:d>
                    </m:oMath>
                  </m:oMathPara>
                </a14:m>
                <a:endParaRPr lang="zh-TW" altLang="en-US" sz="1467" dirty="0">
                  <a:solidFill>
                    <a:prstClr val="black"/>
                  </a:solidFill>
                </a:endParaRPr>
              </a:p>
            </p:txBody>
          </p:sp>
        </mc:Choice>
        <mc:Fallback xmlns="">
          <p:sp>
            <p:nvSpPr>
              <p:cNvPr id="72" name="菱形 71"/>
              <p:cNvSpPr>
                <a:spLocks noRot="1" noChangeAspect="1" noMove="1" noResize="1" noEditPoints="1" noAdjustHandles="1" noChangeArrowheads="1" noChangeShapeType="1" noTextEdit="1"/>
              </p:cNvSpPr>
              <p:nvPr/>
            </p:nvSpPr>
            <p:spPr>
              <a:xfrm>
                <a:off x="2928388" y="4445249"/>
                <a:ext cx="1754354" cy="895524"/>
              </a:xfrm>
              <a:prstGeom prst="diamond">
                <a:avLst/>
              </a:prstGeom>
              <a:blipFill rotWithShape="1">
                <a:blip r:embed="rId7"/>
                <a:stretch>
                  <a:fillRect/>
                </a:stretch>
              </a:blipFill>
            </p:spPr>
            <p:txBody>
              <a:bodyPr/>
              <a:lstStyle/>
              <a:p>
                <a:r>
                  <a:rPr lang="zh-TW" altLang="en-US">
                    <a:noFill/>
                  </a:rPr>
                  <a:t> </a:t>
                </a:r>
              </a:p>
            </p:txBody>
          </p:sp>
        </mc:Fallback>
      </mc:AlternateContent>
      <p:cxnSp>
        <p:nvCxnSpPr>
          <p:cNvPr id="74" name="直線單箭頭接點 73"/>
          <p:cNvCxnSpPr>
            <a:stCxn id="44" idx="0"/>
          </p:cNvCxnSpPr>
          <p:nvPr/>
        </p:nvCxnSpPr>
        <p:spPr>
          <a:xfrm flipH="1" flipV="1">
            <a:off x="7430907" y="1789794"/>
            <a:ext cx="52708" cy="15649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828720" y="1200879"/>
            <a:ext cx="453038" cy="276999"/>
          </a:xfrm>
          <a:prstGeom prst="rect">
            <a:avLst/>
          </a:prstGeom>
          <a:noFill/>
        </p:spPr>
        <p:txBody>
          <a:bodyPr wrap="square" rtlCol="0">
            <a:spAutoFit/>
          </a:bodyPr>
          <a:lstStyle/>
          <a:p>
            <a:pPr fontAlgn="auto">
              <a:spcBef>
                <a:spcPts val="0"/>
              </a:spcBef>
              <a:spcAft>
                <a:spcPts val="0"/>
              </a:spcAft>
              <a:defRPr/>
            </a:pPr>
            <a:r>
              <a:rPr lang="en-US" altLang="zh-TW" sz="1200" dirty="0" err="1">
                <a:solidFill>
                  <a:prstClr val="black"/>
                </a:solidFill>
                <a:latin typeface="Calibri" panose="020F0502020204030204"/>
                <a:ea typeface="新細明體" panose="02020500000000000000" pitchFamily="18" charset="-120"/>
              </a:rPr>
              <a:t>i</a:t>
            </a:r>
            <a:r>
              <a:rPr lang="en-US" altLang="zh-TW" sz="1200" dirty="0">
                <a:solidFill>
                  <a:prstClr val="black"/>
                </a:solidFill>
                <a:latin typeface="Calibri" panose="020F0502020204030204"/>
                <a:ea typeface="新細明體" panose="02020500000000000000" pitchFamily="18" charset="-120"/>
              </a:rPr>
              <a:t> = 1</a:t>
            </a:r>
            <a:endParaRPr lang="zh-TW" altLang="en-US" sz="1200" dirty="0">
              <a:solidFill>
                <a:prstClr val="black"/>
              </a:solidFill>
              <a:latin typeface="Calibri" panose="020F0502020204030204"/>
              <a:ea typeface="新細明體" panose="02020500000000000000" pitchFamily="18" charset="-120"/>
            </a:endParaRPr>
          </a:p>
        </p:txBody>
      </p:sp>
      <p:sp>
        <p:nvSpPr>
          <p:cNvPr id="32" name="菱形 31"/>
          <p:cNvSpPr/>
          <p:nvPr/>
        </p:nvSpPr>
        <p:spPr>
          <a:xfrm>
            <a:off x="3190504" y="1477878"/>
            <a:ext cx="1120034" cy="616073"/>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rtlCol="0" anchor="ctr"/>
          <a:lstStyle/>
          <a:p>
            <a:pPr algn="ctr" fontAlgn="auto">
              <a:spcBef>
                <a:spcPts val="0"/>
              </a:spcBef>
              <a:spcAft>
                <a:spcPts val="0"/>
              </a:spcAft>
              <a:defRPr/>
            </a:pPr>
            <a:r>
              <a:rPr lang="en-US" altLang="zh-TW" sz="1200" dirty="0" err="1">
                <a:solidFill>
                  <a:srgbClr val="FF0000"/>
                </a:solidFill>
              </a:rPr>
              <a:t>i</a:t>
            </a:r>
            <a:r>
              <a:rPr lang="en-US" altLang="zh-TW" sz="1200" dirty="0">
                <a:solidFill>
                  <a:srgbClr val="FF0000"/>
                </a:solidFill>
              </a:rPr>
              <a:t> </a:t>
            </a:r>
            <a:r>
              <a:rPr lang="en-US" altLang="zh-TW" sz="1200" dirty="0">
                <a:solidFill>
                  <a:srgbClr val="FF0000"/>
                </a:solidFill>
                <a:sym typeface="Symbol"/>
              </a:rPr>
              <a:t></a:t>
            </a:r>
            <a:r>
              <a:rPr lang="en-US" altLang="zh-TW" sz="1200" dirty="0">
                <a:solidFill>
                  <a:srgbClr val="FF0000"/>
                </a:solidFill>
              </a:rPr>
              <a:t> 500</a:t>
            </a:r>
            <a:endParaRPr lang="zh-TW" altLang="en-US" sz="1200" dirty="0">
              <a:solidFill>
                <a:srgbClr val="FF0000"/>
              </a:solidFill>
            </a:endParaRPr>
          </a:p>
        </p:txBody>
      </p:sp>
      <p:cxnSp>
        <p:nvCxnSpPr>
          <p:cNvPr id="33" name="直線單箭頭接點 32"/>
          <p:cNvCxnSpPr/>
          <p:nvPr/>
        </p:nvCxnSpPr>
        <p:spPr>
          <a:xfrm>
            <a:off x="3768546" y="1161619"/>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flipV="1">
            <a:off x="2702712" y="1772485"/>
            <a:ext cx="459772" cy="777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圓角矩形 43"/>
              <p:cNvSpPr/>
              <p:nvPr/>
            </p:nvSpPr>
            <p:spPr>
              <a:xfrm>
                <a:off x="7120645" y="3354770"/>
                <a:ext cx="725939" cy="717165"/>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fontAlgn="auto">
                  <a:spcBef>
                    <a:spcPts val="0"/>
                  </a:spcBef>
                  <a:spcAft>
                    <a:spcPts val="0"/>
                  </a:spcAft>
                  <a:defRPr/>
                </a:pPr>
                <a14:m>
                  <m:oMath xmlns:m="http://schemas.openxmlformats.org/officeDocument/2006/math">
                    <m:sSup>
                      <m:sSupPr>
                        <m:ctrlPr>
                          <a:rPr lang="en-US" altLang="zh-TW" sz="1000" i="1">
                            <a:solidFill>
                              <a:prstClr val="black"/>
                            </a:solidFill>
                            <a:latin typeface="Cambria Math" panose="02040503050406030204" pitchFamily="18" charset="0"/>
                          </a:rPr>
                        </m:ctrlPr>
                      </m:sSupPr>
                      <m:e>
                        <m:r>
                          <a:rPr lang="en-US" altLang="zh-TW" sz="1000" b="1">
                            <a:solidFill>
                              <a:prstClr val="black"/>
                            </a:solidFill>
                            <a:latin typeface="Cambria Math" panose="02040503050406030204" pitchFamily="18" charset="0"/>
                          </a:rPr>
                          <m:t>𝐰</m:t>
                        </m:r>
                      </m:e>
                      <m:sup>
                        <m:r>
                          <a:rPr lang="en-US" altLang="zh-TW" sz="1000">
                            <a:solidFill>
                              <a:prstClr val="black"/>
                            </a:solidFill>
                            <a:latin typeface="Cambria Math" panose="02040503050406030204" pitchFamily="18" charset="0"/>
                          </a:rPr>
                          <m:t>′</m:t>
                        </m:r>
                      </m:sup>
                    </m:sSup>
                    <m:r>
                      <a:rPr lang="en-US" altLang="zh-TW" sz="1000">
                        <a:solidFill>
                          <a:prstClr val="black"/>
                        </a:solidFill>
                        <a:latin typeface="Cambria Math" panose="02040503050406030204" pitchFamily="18" charset="0"/>
                      </a:rPr>
                      <m:t>→</m:t>
                    </m:r>
                    <m:r>
                      <a:rPr lang="en-US" altLang="zh-TW" sz="1000" b="1">
                        <a:solidFill>
                          <a:prstClr val="black"/>
                        </a:solidFill>
                        <a:latin typeface="Cambria Math" panose="02040503050406030204" pitchFamily="18" charset="0"/>
                      </a:rPr>
                      <m:t>𝐰</m:t>
                    </m:r>
                  </m:oMath>
                </a14:m>
                <a:r>
                  <a:rPr lang="en-US" altLang="zh-TW" sz="1000" dirty="0">
                    <a:solidFill>
                      <a:prstClr val="black"/>
                    </a:solidFill>
                  </a:rPr>
                  <a:t> </a:t>
                </a:r>
                <a:br>
                  <a:rPr lang="en-US" altLang="zh-TW" sz="1000" dirty="0">
                    <a:solidFill>
                      <a:prstClr val="black"/>
                    </a:solidFill>
                  </a:rPr>
                </a:br>
                <a14:m>
                  <m:oMathPara xmlns:m="http://schemas.openxmlformats.org/officeDocument/2006/math">
                    <m:oMathParaPr>
                      <m:jc m:val="centerGroup"/>
                    </m:oMathParaPr>
                    <m:oMath xmlns:m="http://schemas.openxmlformats.org/officeDocument/2006/math">
                      <m:r>
                        <a:rPr lang="en-US" altLang="zh-TW" sz="1000">
                          <a:solidFill>
                            <a:prstClr val="black"/>
                          </a:solidFill>
                          <a:latin typeface="Cambria Math" panose="02040503050406030204" pitchFamily="18" charset="0"/>
                        </a:rPr>
                        <m:t>1.2</m:t>
                      </m:r>
                      <m:r>
                        <a:rPr lang="en-US" altLang="zh-TW" sz="1000">
                          <a:solidFill>
                            <a:prstClr val="black"/>
                          </a:solidFill>
                          <a:latin typeface="Cambria Math"/>
                        </a:rPr>
                        <m:t> </m:t>
                      </m:r>
                      <m:r>
                        <a:rPr lang="zh-TW" altLang="en-US" sz="1000" i="1">
                          <a:solidFill>
                            <a:prstClr val="black"/>
                          </a:solidFill>
                          <a:latin typeface="Cambria Math" panose="02040503050406030204" pitchFamily="18" charset="0"/>
                        </a:rPr>
                        <m:t>𝜂</m:t>
                      </m:r>
                      <m:r>
                        <a:rPr lang="en-US" altLang="zh-TW" sz="1000">
                          <a:solidFill>
                            <a:prstClr val="black"/>
                          </a:solidFill>
                          <a:latin typeface="Cambria Math" panose="02040503050406030204" pitchFamily="18" charset="0"/>
                        </a:rPr>
                        <m:t>→</m:t>
                      </m:r>
                      <m:r>
                        <a:rPr lang="zh-TW" altLang="en-US" sz="1000" i="1">
                          <a:solidFill>
                            <a:prstClr val="black"/>
                          </a:solidFill>
                          <a:latin typeface="Cambria Math" panose="02040503050406030204" pitchFamily="18" charset="0"/>
                        </a:rPr>
                        <m:t>𝜂</m:t>
                      </m:r>
                    </m:oMath>
                  </m:oMathPara>
                </a14:m>
                <a:endParaRPr lang="en-US" altLang="zh-TW" sz="1000" dirty="0">
                  <a:solidFill>
                    <a:prstClr val="black"/>
                  </a:solidFill>
                  <a:latin typeface="Cambria Math" panose="02040503050406030204" pitchFamily="18" charset="0"/>
                </a:endParaRPr>
              </a:p>
              <a:p>
                <a:pPr algn="ctr" defTabSz="914354" fontAlgn="auto">
                  <a:spcBef>
                    <a:spcPts val="0"/>
                  </a:spcBef>
                  <a:spcAft>
                    <a:spcPts val="0"/>
                  </a:spcAft>
                  <a:defRPr/>
                </a:pPr>
                <a:r>
                  <a:rPr lang="en-US" altLang="zh-TW" sz="1000" dirty="0">
                    <a:solidFill>
                      <a:prstClr val="black"/>
                    </a:solidFill>
                    <a:latin typeface="Cambria Math" panose="02040503050406030204" pitchFamily="18" charset="0"/>
                  </a:rPr>
                  <a:t>i+1 </a:t>
                </a:r>
                <a14:m>
                  <m:oMath xmlns:m="http://schemas.openxmlformats.org/officeDocument/2006/math">
                    <m:r>
                      <a:rPr lang="en-US" altLang="zh-TW" sz="1000">
                        <a:solidFill>
                          <a:prstClr val="black"/>
                        </a:solidFill>
                        <a:latin typeface="Cambria Math" panose="02040503050406030204" pitchFamily="18" charset="0"/>
                      </a:rPr>
                      <m:t>→</m:t>
                    </m:r>
                  </m:oMath>
                </a14:m>
                <a:r>
                  <a:rPr lang="en-US" altLang="zh-TW" sz="1000" dirty="0">
                    <a:solidFill>
                      <a:prstClr val="black"/>
                    </a:solidFill>
                    <a:latin typeface="Cambria Math" panose="02040503050406030204" pitchFamily="18" charset="0"/>
                    <a:sym typeface="Wingdings" panose="05000000000000000000" pitchFamily="2" charset="2"/>
                  </a:rPr>
                  <a:t> </a:t>
                </a:r>
                <a:r>
                  <a:rPr lang="en-US" altLang="zh-TW" sz="1000" dirty="0" err="1">
                    <a:solidFill>
                      <a:prstClr val="black"/>
                    </a:solidFill>
                    <a:latin typeface="Cambria Math" panose="02040503050406030204" pitchFamily="18" charset="0"/>
                    <a:sym typeface="Wingdings" panose="05000000000000000000" pitchFamily="2" charset="2"/>
                  </a:rPr>
                  <a:t>i</a:t>
                </a:r>
                <a:endParaRPr lang="en-US" altLang="zh-TW" sz="1000" dirty="0">
                  <a:solidFill>
                    <a:prstClr val="black"/>
                  </a:solidFill>
                  <a:latin typeface="Cambria Math" panose="02040503050406030204" pitchFamily="18" charset="0"/>
                </a:endParaRPr>
              </a:p>
            </p:txBody>
          </p:sp>
        </mc:Choice>
        <mc:Fallback xmlns="">
          <p:sp>
            <p:nvSpPr>
              <p:cNvPr id="44" name="圓角矩形 43"/>
              <p:cNvSpPr>
                <a:spLocks noRot="1" noChangeAspect="1" noMove="1" noResize="1" noEditPoints="1" noAdjustHandles="1" noChangeArrowheads="1" noChangeShapeType="1" noTextEdit="1"/>
              </p:cNvSpPr>
              <p:nvPr/>
            </p:nvSpPr>
            <p:spPr>
              <a:xfrm>
                <a:off x="7120644" y="3354770"/>
                <a:ext cx="725939" cy="717165"/>
              </a:xfrm>
              <a:prstGeom prst="roundRect">
                <a:avLst>
                  <a:gd name="adj" fmla="val 0"/>
                </a:avLst>
              </a:prstGeom>
              <a:blipFill rotWithShape="1">
                <a:blip r:embed="rId8"/>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圓角矩形 54"/>
              <p:cNvSpPr/>
              <p:nvPr/>
            </p:nvSpPr>
            <p:spPr>
              <a:xfrm>
                <a:off x="3448946" y="1200879"/>
                <a:ext cx="236544" cy="231315"/>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zh-TW" altLang="en-US" sz="1400" i="1">
                          <a:solidFill>
                            <a:prstClr val="black"/>
                          </a:solidFill>
                          <a:latin typeface="Cambria Math" panose="02040503050406030204" pitchFamily="18" charset="0"/>
                        </a:rPr>
                        <m:t>𝜂</m:t>
                      </m:r>
                    </m:oMath>
                  </m:oMathPara>
                </a14:m>
                <a:endParaRPr lang="en-US" altLang="zh-TW" sz="1400" dirty="0">
                  <a:solidFill>
                    <a:prstClr val="black"/>
                  </a:solidFill>
                </a:endParaRPr>
              </a:p>
            </p:txBody>
          </p:sp>
        </mc:Choice>
        <mc:Fallback xmlns="">
          <p:sp>
            <p:nvSpPr>
              <p:cNvPr id="55" name="圓角矩形 54"/>
              <p:cNvSpPr>
                <a:spLocks noRot="1" noChangeAspect="1" noMove="1" noResize="1" noEditPoints="1" noAdjustHandles="1" noChangeArrowheads="1" noChangeShapeType="1" noTextEdit="1"/>
              </p:cNvSpPr>
              <p:nvPr/>
            </p:nvSpPr>
            <p:spPr>
              <a:xfrm>
                <a:off x="3448946" y="1200877"/>
                <a:ext cx="236544" cy="231315"/>
              </a:xfrm>
              <a:prstGeom prst="roundRect">
                <a:avLst>
                  <a:gd name="adj" fmla="val 0"/>
                </a:avLst>
              </a:prstGeom>
              <a:blipFill rotWithShape="1">
                <a:blip r:embed="rId9"/>
                <a:stretch>
                  <a:fillRect l="-2326" b="-11905"/>
                </a:stretch>
              </a:blipFill>
              <a:ln>
                <a:solidFill>
                  <a:schemeClr val="bg1"/>
                </a:solidFill>
              </a:ln>
            </p:spPr>
            <p:txBody>
              <a:bodyPr/>
              <a:lstStyle/>
              <a:p>
                <a:r>
                  <a:rPr lang="zh-TW" altLang="en-US">
                    <a:noFill/>
                  </a:rPr>
                  <a:t> </a:t>
                </a:r>
              </a:p>
            </p:txBody>
          </p:sp>
        </mc:Fallback>
      </mc:AlternateContent>
      <p:sp>
        <p:nvSpPr>
          <p:cNvPr id="56" name="文字方塊 55">
            <a:extLst>
              <a:ext uri="{FF2B5EF4-FFF2-40B4-BE49-F238E27FC236}">
                <a16:creationId xmlns:a16="http://schemas.microsoft.com/office/drawing/2014/main" id="{26247B77-ECCC-4851-8DBD-063393FC26A6}"/>
              </a:ext>
            </a:extLst>
          </p:cNvPr>
          <p:cNvSpPr txBox="1"/>
          <p:nvPr/>
        </p:nvSpPr>
        <p:spPr>
          <a:xfrm>
            <a:off x="2591421" y="699961"/>
            <a:ext cx="2366998"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accomplishes the learning goal</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5" name="圓角矩形 64"/>
          <p:cNvSpPr/>
          <p:nvPr/>
        </p:nvSpPr>
        <p:spPr>
          <a:xfrm>
            <a:off x="3431555" y="2396225"/>
            <a:ext cx="658783" cy="23089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spcAft>
                <a:spcPts val="0"/>
              </a:spcAft>
              <a:defRPr/>
            </a:pPr>
            <a:r>
              <a:rPr lang="en-US" sz="1000" kern="100" dirty="0">
                <a:solidFill>
                  <a:prstClr val="black"/>
                </a:solidFill>
                <a:latin typeface="Times New Roman"/>
                <a:ea typeface="新細明體"/>
                <a:cs typeface="Times New Roman"/>
              </a:rPr>
              <a:t>Store</a:t>
            </a:r>
            <a:r>
              <a:rPr lang="en-US" sz="1000" b="1" kern="100" dirty="0">
                <a:solidFill>
                  <a:prstClr val="black"/>
                </a:solidFill>
                <a:ea typeface="新細明體"/>
                <a:cs typeface="Times New Roman"/>
              </a:rPr>
              <a:t> </a:t>
            </a:r>
            <a:r>
              <a:rPr lang="en-US" sz="1000" b="1" kern="100" dirty="0">
                <a:solidFill>
                  <a:prstClr val="black"/>
                </a:solidFill>
                <a:latin typeface="Times New Roman"/>
                <a:ea typeface="新細明體"/>
                <a:cs typeface="Times New Roman"/>
              </a:rPr>
              <a:t>w</a:t>
            </a:r>
            <a:endParaRPr lang="zh-TW" altLang="en-US" sz="1000" kern="100" dirty="0">
              <a:solidFill>
                <a:prstClr val="black"/>
              </a:solidFill>
              <a:cs typeface="Times New Roman"/>
            </a:endParaRPr>
          </a:p>
        </p:txBody>
      </p:sp>
      <p:cxnSp>
        <p:nvCxnSpPr>
          <p:cNvPr id="67" name="直線單箭頭接點 66"/>
          <p:cNvCxnSpPr/>
          <p:nvPr/>
        </p:nvCxnSpPr>
        <p:spPr>
          <a:xfrm>
            <a:off x="3750520" y="2627123"/>
            <a:ext cx="0" cy="31199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0D337E54-6DA7-4573-9AA7-6375A64FF44C}"/>
              </a:ext>
            </a:extLst>
          </p:cNvPr>
          <p:cNvSpPr txBox="1"/>
          <p:nvPr/>
        </p:nvSpPr>
        <p:spPr>
          <a:xfrm>
            <a:off x="521922" y="1553137"/>
            <a:ext cx="2166782"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69" name="文字方塊 68">
            <a:extLst>
              <a:ext uri="{FF2B5EF4-FFF2-40B4-BE49-F238E27FC236}">
                <a16:creationId xmlns:a16="http://schemas.microsoft.com/office/drawing/2014/main" id="{0D337E54-6DA7-4573-9AA7-6375A64FF44C}"/>
              </a:ext>
            </a:extLst>
          </p:cNvPr>
          <p:cNvSpPr txBox="1"/>
          <p:nvPr/>
        </p:nvSpPr>
        <p:spPr>
          <a:xfrm>
            <a:off x="6892650" y="6025960"/>
            <a:ext cx="2242324" cy="438580"/>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r>
              <a:rPr kumimoji="1" lang="zh-TW" altLang="en-US" sz="1200" dirty="0">
                <a:solidFill>
                  <a:prstClr val="white"/>
                </a:solidFill>
                <a:latin typeface="Microsoft JhengHei" panose="020B0604030504040204" pitchFamily="34" charset="-120"/>
                <a:ea typeface="Microsoft JhengHei" panose="020B0604030504040204" pitchFamily="34" charset="-120"/>
              </a:rPr>
              <a:t> </a:t>
            </a:r>
            <a:r>
              <a:rPr kumimoji="1" lang="en-US" altLang="zh-TW" sz="1200" dirty="0">
                <a:solidFill>
                  <a:prstClr val="white"/>
                </a:solidFill>
                <a:latin typeface="Microsoft JhengHei" panose="020B0604030504040204" pitchFamily="34" charset="-120"/>
                <a:ea typeface="Microsoft JhengHei" panose="020B0604030504040204" pitchFamily="34" charset="-120"/>
              </a:rPr>
              <a:t>that has a preference on weights</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mc:AlternateContent xmlns:mc="http://schemas.openxmlformats.org/markup-compatibility/2006" xmlns:a14="http://schemas.microsoft.com/office/drawing/2010/main">
        <mc:Choice Requires="a14">
          <p:sp>
            <p:nvSpPr>
              <p:cNvPr id="53" name="圓角矩形 5">
                <a:extLst>
                  <a:ext uri="{FF2B5EF4-FFF2-40B4-BE49-F238E27FC236}">
                    <a16:creationId xmlns:a16="http://schemas.microsoft.com/office/drawing/2014/main" id="{0F4CB1A1-A425-4D54-B5F6-13A95789EA22}"/>
                  </a:ext>
                </a:extLst>
              </p:cNvPr>
              <p:cNvSpPr/>
              <p:nvPr/>
            </p:nvSpPr>
            <p:spPr>
              <a:xfrm>
                <a:off x="80058" y="2937924"/>
                <a:ext cx="1983617" cy="1507325"/>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500</a:t>
                </a:r>
              </a:p>
              <a:p>
                <a:pPr marL="180975" indent="-180975">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Learning rate = 0.01</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Optimizer</a:t>
                </a: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180975" indent="-180975" fontAlgn="auto">
                  <a:spcBef>
                    <a:spcPts val="0"/>
                  </a:spcBef>
                  <a:spcAft>
                    <a:spcPts val="0"/>
                  </a:spcAft>
                  <a:buFont typeface="Arial" panose="020B0604020202020204" pitchFamily="34" charset="0"/>
                  <a:buChar char="•"/>
                  <a:defRPr/>
                </a:pP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180975" indent="-1809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53"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80058" y="2937924"/>
                <a:ext cx="1983617" cy="1507325"/>
              </a:xfrm>
              <a:prstGeom prst="roundRect">
                <a:avLst>
                  <a:gd name="adj" fmla="val 0"/>
                </a:avLst>
              </a:prstGeom>
              <a:blipFill>
                <a:blip r:embed="rId10"/>
                <a:stretch>
                  <a:fillRect t="-2811" b="-6024"/>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
        <p:nvSpPr>
          <p:cNvPr id="71" name="圓角矩形 22">
            <a:extLst>
              <a:ext uri="{FF2B5EF4-FFF2-40B4-BE49-F238E27FC236}">
                <a16:creationId xmlns:a16="http://schemas.microsoft.com/office/drawing/2014/main" id="{59E882F5-FCA9-4C35-98CC-A5F8B8159C3B}"/>
              </a:ext>
            </a:extLst>
          </p:cNvPr>
          <p:cNvSpPr/>
          <p:nvPr/>
        </p:nvSpPr>
        <p:spPr>
          <a:xfrm>
            <a:off x="2726422" y="3942068"/>
            <a:ext cx="2042223" cy="259737"/>
          </a:xfrm>
          <a:prstGeom prst="roundRect">
            <a:avLst>
              <a:gd name="adj" fmla="val 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1200" dirty="0">
                <a:solidFill>
                  <a:prstClr val="black"/>
                </a:solidFill>
              </a:rPr>
              <a:t>forward operation</a:t>
            </a:r>
          </a:p>
        </p:txBody>
      </p:sp>
      <p:sp>
        <p:nvSpPr>
          <p:cNvPr id="75" name="文字方塊 732"/>
          <p:cNvSpPr txBox="1"/>
          <p:nvPr/>
        </p:nvSpPr>
        <p:spPr>
          <a:xfrm>
            <a:off x="7031762" y="491101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6" name="文字方塊 732"/>
          <p:cNvSpPr txBox="1"/>
          <p:nvPr/>
        </p:nvSpPr>
        <p:spPr>
          <a:xfrm>
            <a:off x="4508716" y="4646231"/>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7" name="文字方塊 732"/>
          <p:cNvSpPr txBox="1"/>
          <p:nvPr/>
        </p:nvSpPr>
        <p:spPr>
          <a:xfrm>
            <a:off x="2804738" y="6025962"/>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8" name="文字方塊 732"/>
          <p:cNvSpPr txBox="1"/>
          <p:nvPr/>
        </p:nvSpPr>
        <p:spPr>
          <a:xfrm>
            <a:off x="2862289" y="1529613"/>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79" name="文字方塊 732"/>
          <p:cNvSpPr txBox="1"/>
          <p:nvPr/>
        </p:nvSpPr>
        <p:spPr>
          <a:xfrm>
            <a:off x="3799282" y="20794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0" name="文字方塊 732"/>
          <p:cNvSpPr txBox="1"/>
          <p:nvPr/>
        </p:nvSpPr>
        <p:spPr>
          <a:xfrm>
            <a:off x="3823821" y="5309958"/>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2" name="文字方塊 732"/>
          <p:cNvSpPr txBox="1"/>
          <p:nvPr/>
        </p:nvSpPr>
        <p:spPr>
          <a:xfrm>
            <a:off x="4369500" y="6046647"/>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83" name="文字方塊 732"/>
          <p:cNvSpPr txBox="1"/>
          <p:nvPr/>
        </p:nvSpPr>
        <p:spPr>
          <a:xfrm>
            <a:off x="6178220" y="5292256"/>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70" name="投影片編號版面配置區 1">
            <a:extLst>
              <a:ext uri="{FF2B5EF4-FFF2-40B4-BE49-F238E27FC236}">
                <a16:creationId xmlns:a16="http://schemas.microsoft.com/office/drawing/2014/main" id="{94276EEC-191F-48DA-B451-4D5EB0DC5826}"/>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18</a:t>
            </a:fld>
            <a:endParaRPr lang="zh-TW" altLang="en-US" dirty="0">
              <a:solidFill>
                <a:prstClr val="black">
                  <a:tint val="75000"/>
                </a:prstClr>
              </a:solidFill>
            </a:endParaRPr>
          </a:p>
        </p:txBody>
      </p:sp>
      <p:sp>
        <p:nvSpPr>
          <p:cNvPr id="73" name="文字方塊 72">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Regularizing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(500)</a:t>
            </a:r>
            <a:endParaRPr lang="en-US" altLang="zh-TW" sz="2000" dirty="0">
              <a:solidFill>
                <a:prstClr val="white"/>
              </a:solidFill>
            </a:endParaRPr>
          </a:p>
        </p:txBody>
      </p:sp>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DCF47035-7877-48B0-93C0-981AC123751C}"/>
                  </a:ext>
                </a:extLst>
              </p:cNvPr>
              <p:cNvSpPr txBox="1"/>
              <p:nvPr/>
            </p:nvSpPr>
            <p:spPr>
              <a:xfrm>
                <a:off x="4863804" y="1119807"/>
                <a:ext cx="4290870" cy="529825"/>
              </a:xfrm>
              <a:prstGeom prst="rect">
                <a:avLst/>
              </a:prstGeom>
              <a:noFill/>
            </p:spPr>
            <p:txBody>
              <a:bodyPr wrap="square" rtlCol="0">
                <a:spAutoFit/>
              </a:bodyPr>
              <a:lstStyle/>
              <a:p>
                <a:pPr defTabSz="685800" fontAlgn="auto">
                  <a:spcBef>
                    <a:spcPts val="0"/>
                  </a:spcBef>
                  <a:spcAft>
                    <a:spcPts val="0"/>
                  </a:spcAft>
                </a:pPr>
                <a14:m>
                  <m:oMathPara xmlns:m="http://schemas.openxmlformats.org/officeDocument/2006/math">
                    <m:oMathParaPr>
                      <m:jc m:val="left"/>
                    </m:oMathParaPr>
                    <m:oMath xmlns:m="http://schemas.openxmlformats.org/officeDocument/2006/math">
                      <m:sSub>
                        <m:sSubPr>
                          <m:ctrlPr>
                            <a:rPr lang="en-US" altLang="zh-TW" sz="1000" i="1" smtClean="0">
                              <a:solidFill>
                                <a:srgbClr val="FF0000"/>
                              </a:solidFill>
                              <a:latin typeface="Cambria Math" panose="02040503050406030204" pitchFamily="18" charset="0"/>
                              <a:sym typeface="Symbol" panose="05050102010706020507" pitchFamily="18" charset="2"/>
                            </a:rPr>
                          </m:ctrlPr>
                        </m:sSubPr>
                        <m:e>
                          <m:r>
                            <a:rPr lang="en-US" altLang="zh-TW" sz="1000">
                              <a:solidFill>
                                <a:srgbClr val="FF0000"/>
                              </a:solidFill>
                              <a:latin typeface="Cambria Math"/>
                            </a:rPr>
                            <m:t>𝐸</m:t>
                          </m:r>
                        </m:e>
                        <m:sub>
                          <m:r>
                            <a:rPr lang="en-US" altLang="zh-TW" sz="1000" b="0" i="1" smtClean="0">
                              <a:solidFill>
                                <a:srgbClr val="FF0000"/>
                              </a:solidFill>
                              <a:latin typeface="Cambria Math" panose="02040503050406030204" pitchFamily="18" charset="0"/>
                              <a:sym typeface="Symbol" panose="05050102010706020507" pitchFamily="18" charset="2"/>
                            </a:rPr>
                            <m:t>𝑛</m:t>
                          </m:r>
                        </m:sub>
                      </m:sSub>
                      <m:d>
                        <m:dPr>
                          <m:ctrlPr>
                            <a:rPr lang="en-US" altLang="zh-TW" sz="1000" i="1">
                              <a:solidFill>
                                <a:prstClr val="black"/>
                              </a:solidFill>
                              <a:latin typeface="Cambria Math" panose="02040503050406030204" pitchFamily="18" charset="0"/>
                            </a:rPr>
                          </m:ctrlPr>
                        </m:dPr>
                        <m:e>
                          <m:r>
                            <a:rPr lang="en-US" altLang="zh-TW" sz="1000" b="1">
                              <a:solidFill>
                                <a:prstClr val="black"/>
                              </a:solidFill>
                              <a:latin typeface="Cambria Math" panose="02040503050406030204" pitchFamily="18" charset="0"/>
                            </a:rPr>
                            <m:t>𝐰</m:t>
                          </m:r>
                        </m:e>
                      </m:d>
                      <m:r>
                        <a:rPr lang="en-US" altLang="zh-TW" sz="1000" i="1">
                          <a:solidFill>
                            <a:prstClr val="black"/>
                          </a:solidFill>
                          <a:latin typeface="Cambria Math" panose="02040503050406030204" pitchFamily="18" charset="0"/>
                        </a:rPr>
                        <m:t>≡</m:t>
                      </m:r>
                      <m:f>
                        <m:fPr>
                          <m:ctrlPr>
                            <a:rPr lang="en-US" altLang="zh-TW" sz="1000" i="1">
                              <a:latin typeface="Cambria Math" panose="02040503050406030204" pitchFamily="18" charset="0"/>
                              <a:ea typeface="微軟正黑體" panose="020B0604030504040204" pitchFamily="34" charset="-120"/>
                            </a:rPr>
                          </m:ctrlPr>
                        </m:fPr>
                        <m:num>
                          <m:nary>
                            <m:naryPr>
                              <m:chr m:val="∑"/>
                              <m:supHide m:val="on"/>
                              <m:ctrlPr>
                                <a:rPr lang="en-US" altLang="zh-TW" sz="1000" i="1">
                                  <a:latin typeface="Cambria Math" panose="02040503050406030204" pitchFamily="18" charset="0"/>
                                  <a:ea typeface="微軟正黑體" panose="020B0604030504040204" pitchFamily="34" charset="-120"/>
                                </a:rPr>
                              </m:ctrlPr>
                            </m:naryPr>
                            <m:sub>
                              <m:r>
                                <m:rPr>
                                  <m:brk m:alnAt="23"/>
                                </m:rPr>
                                <a:rPr lang="en-US" altLang="zh-TW" sz="1000">
                                  <a:latin typeface="Cambria Math"/>
                                  <a:ea typeface="微軟正黑體" panose="020B0604030504040204" pitchFamily="34" charset="-120"/>
                                </a:rPr>
                                <m:t>𝑐</m:t>
                              </m:r>
                            </m:sub>
                            <m:sup/>
                            <m:e>
                              <m:sSup>
                                <m:sSupPr>
                                  <m:ctrlPr>
                                    <a:rPr lang="en-US" altLang="zh-TW" sz="1000" i="1">
                                      <a:latin typeface="Cambria Math" panose="02040503050406030204" pitchFamily="18" charset="0"/>
                                      <a:ea typeface="微軟正黑體" panose="020B0604030504040204" pitchFamily="34" charset="-120"/>
                                    </a:rPr>
                                  </m:ctrlPr>
                                </m:sSupPr>
                                <m:e>
                                  <m:d>
                                    <m:dPr>
                                      <m:ctrlPr>
                                        <a:rPr lang="en-US" altLang="zh-TW" sz="1000" i="1">
                                          <a:latin typeface="Cambria Math" panose="02040503050406030204" pitchFamily="18" charset="0"/>
                                          <a:ea typeface="微軟正黑體" panose="020B0604030504040204" pitchFamily="34" charset="-120"/>
                                        </a:rPr>
                                      </m:ctrlPr>
                                    </m:dPr>
                                    <m:e>
                                      <m:r>
                                        <a:rPr lang="en-US" altLang="zh-TW" sz="1000">
                                          <a:latin typeface="Cambria Math"/>
                                          <a:ea typeface="微軟正黑體" panose="020B0604030504040204" pitchFamily="34" charset="-120"/>
                                        </a:rPr>
                                        <m:t>𝑓</m:t>
                                      </m:r>
                                      <m:d>
                                        <m:dPr>
                                          <m:ctrlPr>
                                            <a:rPr lang="en-US" altLang="zh-TW" sz="1000" i="1">
                                              <a:latin typeface="Cambria Math" panose="02040503050406030204" pitchFamily="18" charset="0"/>
                                              <a:ea typeface="微軟正黑體" panose="020B0604030504040204" pitchFamily="34" charset="-120"/>
                                            </a:rPr>
                                          </m:ctrlPr>
                                        </m:dPr>
                                        <m:e>
                                          <m:sSup>
                                            <m:sSupPr>
                                              <m:ctrlPr>
                                                <a:rPr lang="en-US" altLang="zh-TW" sz="1000" i="1">
                                                  <a:latin typeface="Cambria Math" panose="02040503050406030204" pitchFamily="18" charset="0"/>
                                                  <a:ea typeface="微軟正黑體" panose="020B0604030504040204" pitchFamily="34" charset="-120"/>
                                                </a:rPr>
                                              </m:ctrlPr>
                                            </m:sSupPr>
                                            <m:e>
                                              <m:r>
                                                <a:rPr lang="en-US" altLang="zh-TW" sz="1000">
                                                  <a:latin typeface="Cambria Math"/>
                                                  <a:ea typeface="微軟正黑體" panose="020B0604030504040204" pitchFamily="34" charset="-120"/>
                                                </a:rPr>
                                                <m:t>𝐱</m:t>
                                              </m:r>
                                            </m:e>
                                            <m:sup>
                                              <m:r>
                                                <a:rPr lang="en-US" altLang="zh-TW" sz="1000">
                                                  <a:latin typeface="Cambria Math"/>
                                                  <a:ea typeface="微軟正黑體" panose="020B0604030504040204" pitchFamily="34" charset="-120"/>
                                                </a:rPr>
                                                <m:t>𝑐</m:t>
                                              </m:r>
                                            </m:sup>
                                          </m:sSup>
                                          <m:r>
                                            <a:rPr lang="en-US" altLang="zh-TW" sz="1000">
                                              <a:latin typeface="Cambria Math"/>
                                              <a:ea typeface="微軟正黑體" panose="020B0604030504040204" pitchFamily="34" charset="-120"/>
                                            </a:rPr>
                                            <m:t>,</m:t>
                                          </m:r>
                                          <m:r>
                                            <a:rPr lang="en-US" altLang="zh-TW" sz="1000">
                                              <a:latin typeface="Cambria Math"/>
                                              <a:ea typeface="微軟正黑體" panose="020B0604030504040204" pitchFamily="34" charset="-120"/>
                                            </a:rPr>
                                            <m:t>𝐰</m:t>
                                          </m:r>
                                        </m:e>
                                      </m:d>
                                      <m:r>
                                        <a:rPr lang="en-US" altLang="zh-TW" sz="1000">
                                          <a:latin typeface="Cambria Math"/>
                                          <a:ea typeface="微軟正黑體" panose="020B0604030504040204" pitchFamily="34" charset="-120"/>
                                        </a:rPr>
                                        <m:t>−</m:t>
                                      </m:r>
                                      <m:sSup>
                                        <m:sSupPr>
                                          <m:ctrlPr>
                                            <a:rPr lang="en-US" altLang="zh-TW" sz="1000" i="1">
                                              <a:latin typeface="Cambria Math" panose="02040503050406030204" pitchFamily="18" charset="0"/>
                                              <a:ea typeface="微軟正黑體" panose="020B0604030504040204" pitchFamily="34" charset="-120"/>
                                            </a:rPr>
                                          </m:ctrlPr>
                                        </m:sSupPr>
                                        <m:e>
                                          <m:r>
                                            <a:rPr lang="en-US" altLang="zh-TW" sz="1000">
                                              <a:latin typeface="Cambria Math"/>
                                              <a:ea typeface="微軟正黑體" panose="020B0604030504040204" pitchFamily="34" charset="-120"/>
                                            </a:rPr>
                                            <m:t>𝑦</m:t>
                                          </m:r>
                                        </m:e>
                                        <m:sup>
                                          <m:r>
                                            <a:rPr lang="en-US" altLang="zh-TW" sz="1000">
                                              <a:latin typeface="Cambria Math"/>
                                              <a:ea typeface="微軟正黑體" panose="020B0604030504040204" pitchFamily="34" charset="-120"/>
                                            </a:rPr>
                                            <m:t>𝑐</m:t>
                                          </m:r>
                                        </m:sup>
                                      </m:sSup>
                                    </m:e>
                                  </m:d>
                                </m:e>
                                <m:sup>
                                  <m:r>
                                    <a:rPr lang="en-US" altLang="zh-TW" sz="1000">
                                      <a:latin typeface="Cambria Math"/>
                                      <a:ea typeface="微軟正黑體" panose="020B0604030504040204" pitchFamily="34" charset="-120"/>
                                    </a:rPr>
                                    <m:t>2</m:t>
                                  </m:r>
                                </m:sup>
                              </m:sSup>
                            </m:e>
                          </m:nary>
                        </m:num>
                        <m:den>
                          <m:r>
                            <a:rPr lang="en-US" altLang="zh-TW" sz="1000" b="0" i="1" smtClean="0">
                              <a:latin typeface="Cambria Math" panose="02040503050406030204" pitchFamily="18" charset="0"/>
                              <a:ea typeface="微軟正黑體" panose="020B0604030504040204" pitchFamily="34" charset="-120"/>
                            </a:rPr>
                            <m:t>𝑛</m:t>
                          </m:r>
                        </m:den>
                      </m:f>
                      <m:r>
                        <m:rPr>
                          <m:nor/>
                        </m:rPr>
                        <a:rPr lang="en-US" altLang="zh-TW" sz="1000" dirty="0"/>
                        <m:t>+</m:t>
                      </m:r>
                      <m:f>
                        <m:fPr>
                          <m:ctrlPr>
                            <a:rPr lang="en-US" altLang="zh-TW" sz="1000" i="1">
                              <a:latin typeface="Cambria Math" panose="02040503050406030204" pitchFamily="18" charset="0"/>
                              <a:sym typeface="Symbol" panose="05050102010706020507" pitchFamily="18" charset="2"/>
                            </a:rPr>
                          </m:ctrlPr>
                        </m:fPr>
                        <m:num>
                          <m:r>
                            <m:rPr>
                              <m:nor/>
                            </m:rPr>
                            <a:rPr lang="en-US" altLang="zh-TW" sz="1000" dirty="0">
                              <a:sym typeface="Symbol" panose="05050102010706020507" pitchFamily="18" charset="2"/>
                            </a:rPr>
                            <m:t>0.001</m:t>
                          </m:r>
                        </m:num>
                        <m:den>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+1+</m:t>
                          </m:r>
                          <m:r>
                            <a:rPr lang="en-US" altLang="zh-TW" sz="1000" i="1">
                              <a:latin typeface="Cambria Math" panose="02040503050406030204" pitchFamily="18" charset="0"/>
                              <a:sym typeface="Symbol" panose="05050102010706020507" pitchFamily="18" charset="2"/>
                            </a:rPr>
                            <m:t>𝑝</m:t>
                          </m:r>
                          <m:r>
                            <a:rPr lang="en-US" altLang="zh-TW" sz="1000" i="1">
                              <a:latin typeface="Cambria Math" panose="02040503050406030204" pitchFamily="18" charset="0"/>
                              <a:sym typeface="Symbol" panose="05050102010706020507" pitchFamily="18" charset="2"/>
                            </a:rPr>
                            <m:t>(</m:t>
                          </m:r>
                          <m:r>
                            <a:rPr lang="en-US" altLang="zh-TW" sz="1000" i="1">
                              <a:latin typeface="Cambria Math" panose="02040503050406030204" pitchFamily="18" charset="0"/>
                              <a:sym typeface="Symbol" panose="05050102010706020507" pitchFamily="18" charset="2"/>
                            </a:rPr>
                            <m:t>𝑚</m:t>
                          </m:r>
                          <m:r>
                            <a:rPr lang="en-US" altLang="zh-TW" sz="1000" i="1">
                              <a:latin typeface="Cambria Math" panose="02040503050406030204" pitchFamily="18" charset="0"/>
                              <a:sym typeface="Symbol" panose="05050102010706020507" pitchFamily="18" charset="2"/>
                            </a:rPr>
                            <m:t>+1)</m:t>
                          </m:r>
                        </m:den>
                      </m:f>
                      <m:r>
                        <m:rPr>
                          <m:nor/>
                        </m:rPr>
                        <a:rPr lang="en-US" altLang="zh-TW" sz="1000" dirty="0"/>
                        <m:t>(</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m:t>
                          </m:r>
                          <m:r>
                            <a:rPr lang="en-US" altLang="zh-TW" sz="1000" i="1">
                              <a:latin typeface="Cambria Math"/>
                            </a:rPr>
                            <m:t>0</m:t>
                          </m:r>
                        </m:sub>
                        <m:sup>
                          <m:r>
                            <a:rPr lang="en-US" altLang="zh-TW" sz="1000" i="1">
                              <a:latin typeface="Cambria Math"/>
                            </a:rPr>
                            <m:t>𝑝</m:t>
                          </m:r>
                        </m:sup>
                        <m:e>
                          <m:r>
                            <m:rPr>
                              <m:nor/>
                            </m:rPr>
                            <a:rPr lang="en-US" altLang="zh-TW" sz="1000" dirty="0"/>
                            <m:t>(</m:t>
                          </m:r>
                          <m:sSubSup>
                            <m:sSubSupPr>
                              <m:ctrlPr>
                                <a:rPr lang="en-US" altLang="zh-TW" sz="1000" i="1">
                                  <a:solidFill>
                                    <a:prstClr val="black"/>
                                  </a:solidFill>
                                  <a:latin typeface="Cambria Math" panose="02040503050406030204" pitchFamily="18" charset="0"/>
                                </a:rPr>
                              </m:ctrlPr>
                            </m:sSubSupPr>
                            <m:e>
                              <m:r>
                                <m:rPr>
                                  <m:sty m:val="p"/>
                                </m:rPr>
                                <a:rPr lang="en-US" altLang="zh-TW" sz="1000">
                                  <a:solidFill>
                                    <a:prstClr val="black"/>
                                  </a:solidFill>
                                  <a:latin typeface="Cambria Math" panose="02040503050406030204" pitchFamily="18" charset="0"/>
                                </a:rPr>
                                <m:t>w</m:t>
                              </m:r>
                            </m:e>
                            <m:sub>
                              <m:r>
                                <a:rPr lang="en-US" altLang="zh-TW" sz="1000" i="1">
                                  <a:solidFill>
                                    <a:prstClr val="black"/>
                                  </a:solidFill>
                                  <a:latin typeface="Cambria Math" panose="02040503050406030204" pitchFamily="18" charset="0"/>
                                </a:rPr>
                                <m:t>𝑖</m:t>
                              </m:r>
                            </m:sub>
                            <m:sup>
                              <m:r>
                                <m:rPr>
                                  <m:sty m:val="p"/>
                                </m:rPr>
                                <a:rPr lang="en-US" altLang="zh-TW" sz="1000">
                                  <a:solidFill>
                                    <a:prstClr val="black"/>
                                  </a:solidFill>
                                  <a:latin typeface="Cambria Math" panose="02040503050406030204" pitchFamily="18" charset="0"/>
                                </a:rPr>
                                <m:t>o</m:t>
                              </m:r>
                            </m:sup>
                          </m:sSubSup>
                          <m:r>
                            <m:rPr>
                              <m:nor/>
                            </m:rPr>
                            <a:rPr lang="en-US" altLang="zh-TW" sz="1000" dirty="0"/>
                            <m:t>)</m:t>
                          </m:r>
                          <m:r>
                            <m:rPr>
                              <m:nor/>
                            </m:rPr>
                            <a:rPr lang="en-US" altLang="zh-TW" sz="1000" baseline="30000" dirty="0"/>
                            <m:t>2</m:t>
                          </m:r>
                        </m:e>
                      </m:nary>
                      <m:r>
                        <m:rPr>
                          <m:nor/>
                        </m:rPr>
                        <a:rPr lang="en-US" altLang="zh-TW" sz="1000" dirty="0"/>
                        <m:t> + </m:t>
                      </m:r>
                      <m:nary>
                        <m:naryPr>
                          <m:chr m:val="∑"/>
                          <m:ctrlPr>
                            <a:rPr lang="en-US" altLang="zh-TW" sz="1000" i="1">
                              <a:latin typeface="Cambria Math" panose="02040503050406030204" pitchFamily="18" charset="0"/>
                            </a:rPr>
                          </m:ctrlPr>
                        </m:naryPr>
                        <m:sub>
                          <m:r>
                            <a:rPr lang="en-US" altLang="zh-TW" sz="1000" i="1">
                              <a:latin typeface="Cambria Math"/>
                            </a:rPr>
                            <m:t>𝑖</m:t>
                          </m:r>
                          <m:r>
                            <a:rPr lang="en-US" altLang="zh-TW" sz="1000" i="1">
                              <a:latin typeface="Cambria Math" panose="02040503050406030204" pitchFamily="18" charset="0"/>
                            </a:rPr>
                            <m:t>=1</m:t>
                          </m:r>
                        </m:sub>
                        <m:sup>
                          <m:r>
                            <a:rPr lang="en-US" altLang="zh-TW" sz="1000" i="1">
                              <a:latin typeface="Cambria Math"/>
                            </a:rPr>
                            <m:t>𝑝</m:t>
                          </m:r>
                        </m:sup>
                        <m:e>
                          <m:nary>
                            <m:naryPr>
                              <m:chr m:val="∑"/>
                              <m:ctrlPr>
                                <a:rPr lang="en-US" altLang="zh-TW" sz="1000" i="1" dirty="0">
                                  <a:latin typeface="Cambria Math" panose="02040503050406030204" pitchFamily="18" charset="0"/>
                                </a:rPr>
                              </m:ctrlPr>
                            </m:naryPr>
                            <m:sub>
                              <m:r>
                                <m:rPr>
                                  <m:brk m:alnAt="23"/>
                                </m:rPr>
                                <a:rPr lang="en-US" altLang="zh-TW" sz="1000" i="1" dirty="0">
                                  <a:latin typeface="Cambria Math" panose="02040503050406030204" pitchFamily="18" charset="0"/>
                                </a:rPr>
                                <m:t>𝑗</m:t>
                              </m:r>
                              <m:r>
                                <a:rPr lang="en-US" altLang="zh-TW" sz="1000" i="1" dirty="0">
                                  <a:latin typeface="Cambria Math" panose="02040503050406030204" pitchFamily="18" charset="0"/>
                                </a:rPr>
                                <m:t>=</m:t>
                              </m:r>
                              <m:r>
                                <a:rPr lang="en-US" altLang="zh-TW" sz="1000" i="1" dirty="0">
                                  <a:latin typeface="Cambria Math"/>
                                </a:rPr>
                                <m:t>0</m:t>
                              </m:r>
                            </m:sub>
                            <m:sup>
                              <m:r>
                                <a:rPr lang="en-US" altLang="zh-TW" sz="1000" i="1" dirty="0">
                                  <a:latin typeface="Cambria Math" panose="02040503050406030204" pitchFamily="18" charset="0"/>
                                </a:rPr>
                                <m:t>𝑚</m:t>
                              </m:r>
                            </m:sup>
                            <m:e>
                              <m:sSubSup>
                                <m:sSubSupPr>
                                  <m:ctrlPr>
                                    <a:rPr lang="en-US" altLang="zh-TW" sz="1000" i="1">
                                      <a:solidFill>
                                        <a:prstClr val="black"/>
                                      </a:solidFill>
                                      <a:latin typeface="Cambria Math" panose="02040503050406030204" pitchFamily="18" charset="0"/>
                                    </a:rPr>
                                  </m:ctrlPr>
                                </m:sSubSupPr>
                                <m:e>
                                  <m:r>
                                    <a:rPr lang="en-US" altLang="zh-TW" sz="1000" i="1">
                                      <a:solidFill>
                                        <a:prstClr val="black"/>
                                      </a:solidFill>
                                      <a:latin typeface="Cambria Math"/>
                                    </a:rPr>
                                    <m:t>(</m:t>
                                  </m:r>
                                  <m:r>
                                    <a:rPr lang="en-US" altLang="zh-TW" sz="1000" i="1">
                                      <a:solidFill>
                                        <a:prstClr val="black"/>
                                      </a:solidFill>
                                      <a:latin typeface="Cambria Math" panose="02040503050406030204" pitchFamily="18" charset="0"/>
                                    </a:rPr>
                                    <m:t>𝑤</m:t>
                                  </m:r>
                                </m:e>
                                <m:sub>
                                  <m:r>
                                    <a:rPr lang="en-US" altLang="zh-TW" sz="1000" i="1">
                                      <a:solidFill>
                                        <a:prstClr val="black"/>
                                      </a:solidFill>
                                      <a:latin typeface="Cambria Math" panose="02040503050406030204" pitchFamily="18" charset="0"/>
                                    </a:rPr>
                                    <m:t>𝑖𝑗</m:t>
                                  </m:r>
                                </m:sub>
                                <m:sup>
                                  <m:r>
                                    <a:rPr lang="en-US" altLang="zh-TW" sz="1000" i="1">
                                      <a:solidFill>
                                        <a:prstClr val="black"/>
                                      </a:solidFill>
                                      <a:latin typeface="Cambria Math" panose="02040503050406030204" pitchFamily="18" charset="0"/>
                                    </a:rPr>
                                    <m:t>𝐻</m:t>
                                  </m:r>
                                </m:sup>
                              </m:sSubSup>
                            </m:e>
                          </m:nary>
                          <m:r>
                            <m:rPr>
                              <m:nor/>
                            </m:rPr>
                            <a:rPr lang="en-US" altLang="zh-TW" sz="1000" dirty="0"/>
                            <m:t>)</m:t>
                          </m:r>
                          <m:r>
                            <m:rPr>
                              <m:nor/>
                            </m:rPr>
                            <a:rPr lang="en-US" altLang="zh-TW" sz="1000" baseline="30000" dirty="0"/>
                            <m:t>2</m:t>
                          </m:r>
                        </m:e>
                      </m:nary>
                      <m:r>
                        <m:rPr>
                          <m:nor/>
                        </m:rPr>
                        <a:rPr lang="en-US" altLang="zh-TW" sz="1000" dirty="0"/>
                        <m:t>)</m:t>
                      </m:r>
                    </m:oMath>
                  </m:oMathPara>
                </a14:m>
                <a:endParaRPr lang="zh-TW" altLang="en-US" sz="1000" dirty="0">
                  <a:solidFill>
                    <a:prstClr val="black"/>
                  </a:solidFill>
                  <a:latin typeface="Calibri" panose="020F0502020204030204"/>
                  <a:ea typeface="新細明體" panose="02020500000000000000" pitchFamily="18" charset="-120"/>
                </a:endParaRPr>
              </a:p>
            </p:txBody>
          </p:sp>
        </mc:Choice>
        <mc:Fallback xmlns="">
          <p:sp>
            <p:nvSpPr>
              <p:cNvPr id="47" name="文字方塊 46">
                <a:extLst>
                  <a:ext uri="{FF2B5EF4-FFF2-40B4-BE49-F238E27FC236}">
                    <a16:creationId xmlns="" xmlns:a16="http://schemas.microsoft.com/office/drawing/2014/main" xmlns:a14="http://schemas.microsoft.com/office/drawing/2010/main" id="{DCF47035-7877-48B0-93C0-981AC123751C}"/>
                  </a:ext>
                </a:extLst>
              </p:cNvPr>
              <p:cNvSpPr txBox="1">
                <a:spLocks noRot="1" noChangeAspect="1" noMove="1" noResize="1" noEditPoints="1" noAdjustHandles="1" noChangeArrowheads="1" noChangeShapeType="1" noTextEdit="1"/>
              </p:cNvSpPr>
              <p:nvPr/>
            </p:nvSpPr>
            <p:spPr>
              <a:xfrm>
                <a:off x="4863804" y="1119805"/>
                <a:ext cx="4290870" cy="529825"/>
              </a:xfrm>
              <a:prstGeom prst="rect">
                <a:avLst/>
              </a:prstGeom>
              <a:blipFill rotWithShape="1">
                <a:blip r:embed="rId11"/>
                <a:stretch>
                  <a:fillRect t="-88506" r="-10369" b="-13448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450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群組 66"/>
          <p:cNvGrpSpPr/>
          <p:nvPr/>
        </p:nvGrpSpPr>
        <p:grpSpPr>
          <a:xfrm>
            <a:off x="1076005" y="2178654"/>
            <a:ext cx="7114775" cy="3929953"/>
            <a:chOff x="1676800" y="2250673"/>
            <a:chExt cx="7651915" cy="3929953"/>
          </a:xfrm>
        </p:grpSpPr>
        <p:grpSp>
          <p:nvGrpSpPr>
            <p:cNvPr id="4" name="群組 3"/>
            <p:cNvGrpSpPr/>
            <p:nvPr/>
          </p:nvGrpSpPr>
          <p:grpSpPr>
            <a:xfrm>
              <a:off x="2080016" y="2250673"/>
              <a:ext cx="7248699" cy="3929953"/>
              <a:chOff x="3037680" y="1966661"/>
              <a:chExt cx="7908053" cy="4179405"/>
            </a:xfrm>
          </p:grpSpPr>
          <mc:AlternateContent xmlns:mc="http://schemas.openxmlformats.org/markup-compatibility/2006" xmlns:a14="http://schemas.microsoft.com/office/drawing/2010/main">
            <mc:Choice Requires="a14">
              <p:sp>
                <p:nvSpPr>
                  <p:cNvPr id="6" name="菱形 5"/>
                  <p:cNvSpPr/>
                  <p:nvPr/>
                </p:nvSpPr>
                <p:spPr>
                  <a:xfrm>
                    <a:off x="3037680" y="4613299"/>
                    <a:ext cx="1476393" cy="745437"/>
                  </a:xfrm>
                  <a:prstGeom prst="diamond">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a:t>
                    </a:r>
                    <a:r>
                      <a:rPr lang="en-US" altLang="zh-TW" sz="1400" b="1" dirty="0">
                        <a:solidFill>
                          <a:prstClr val="black"/>
                        </a:solidFill>
                      </a:rPr>
                      <a:t> </a:t>
                    </a:r>
                    <a14:m>
                      <m:oMath xmlns:m="http://schemas.openxmlformats.org/officeDocument/2006/math">
                        <m:r>
                          <a:rPr lang="en-US" altLang="zh-TW" sz="1400" b="1" i="1" dirty="0">
                            <a:solidFill>
                              <a:prstClr val="black"/>
                            </a:solidFill>
                            <a:latin typeface="Cambria Math" panose="02040503050406030204" pitchFamily="18" charset="0"/>
                          </a:rPr>
                          <m:t>&gt;</m:t>
                        </m:r>
                        <m:r>
                          <a:rPr lang="en-US" altLang="zh-TW" sz="1400" b="1">
                            <a:solidFill>
                              <a:prstClr val="black"/>
                            </a:solidFill>
                            <a:latin typeface="Cambria Math" panose="02040503050406030204" pitchFamily="18" charset="0"/>
                          </a:rPr>
                          <m:t> </m:t>
                        </m:r>
                      </m:oMath>
                    </a14:m>
                    <a:r>
                      <a:rPr lang="en-US" altLang="zh-TW" sz="1400" i="1" dirty="0">
                        <a:solidFill>
                          <a:prstClr val="black"/>
                        </a:solidFill>
                      </a:rPr>
                      <a:t>p</a:t>
                    </a:r>
                    <a:endParaRPr lang="zh-TW" altLang="en-US" sz="1400" b="1" dirty="0">
                      <a:solidFill>
                        <a:prstClr val="black"/>
                      </a:solidFill>
                    </a:endParaRPr>
                  </a:p>
                </p:txBody>
              </p:sp>
            </mc:Choice>
            <mc:Fallback xmlns="">
              <p:sp>
                <p:nvSpPr>
                  <p:cNvPr id="6" name="菱形 5"/>
                  <p:cNvSpPr>
                    <a:spLocks noRot="1" noChangeAspect="1" noMove="1" noResize="1" noEditPoints="1" noAdjustHandles="1" noChangeArrowheads="1" noChangeShapeType="1" noTextEdit="1"/>
                  </p:cNvSpPr>
                  <p:nvPr/>
                </p:nvSpPr>
                <p:spPr>
                  <a:xfrm>
                    <a:off x="3037680" y="4613299"/>
                    <a:ext cx="1476393" cy="745437"/>
                  </a:xfrm>
                  <a:prstGeom prst="diamond">
                    <a:avLst/>
                  </a:prstGeom>
                  <a:blipFill rotWithShape="1">
                    <a:blip r:embed="rId2"/>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10" name="矩形 9"/>
              <p:cNvSpPr/>
              <p:nvPr/>
            </p:nvSpPr>
            <p:spPr>
              <a:xfrm>
                <a:off x="9272343" y="4644763"/>
                <a:ext cx="1673390" cy="890353"/>
              </a:xfrm>
              <a:prstGeom prst="rect">
                <a:avLst/>
              </a:prstGeom>
              <a:solidFill>
                <a:schemeClr val="bg2">
                  <a:lumMod val="75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sz="1600" b="1" dirty="0">
                    <a:solidFill>
                      <a:prstClr val="black"/>
                    </a:solidFill>
                  </a:rPr>
                  <a:t>Matching(100)</a:t>
                </a:r>
                <a:endParaRPr lang="zh-TW" altLang="en-US" sz="1600" b="1" dirty="0">
                  <a:solidFill>
                    <a:prstClr val="black"/>
                  </a:solidFill>
                </a:endParaRPr>
              </a:p>
            </p:txBody>
          </p:sp>
          <p:sp>
            <p:nvSpPr>
              <p:cNvPr id="12" name="圓角矩形 11"/>
              <p:cNvSpPr/>
              <p:nvPr/>
            </p:nvSpPr>
            <p:spPr>
              <a:xfrm>
                <a:off x="4977581" y="2116124"/>
                <a:ext cx="643378" cy="409449"/>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 </a:t>
                </a:r>
                <a:r>
                  <a:rPr lang="en-US" altLang="zh-TW" sz="1400" b="1" dirty="0">
                    <a:solidFill>
                      <a:prstClr val="black"/>
                    </a:solidFill>
                  </a:rPr>
                  <a:t>++</a:t>
                </a:r>
                <a:endParaRPr lang="zh-TW" altLang="en-US" sz="1400" b="1" dirty="0">
                  <a:solidFill>
                    <a:prstClr val="black"/>
                  </a:solidFill>
                </a:endParaRPr>
              </a:p>
            </p:txBody>
          </p:sp>
          <p:sp>
            <p:nvSpPr>
              <p:cNvPr id="14" name="矩形 13"/>
              <p:cNvSpPr/>
              <p:nvPr/>
            </p:nvSpPr>
            <p:spPr>
              <a:xfrm>
                <a:off x="6249596" y="1966661"/>
                <a:ext cx="1883254" cy="759862"/>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Restore the network </a:t>
                </a:r>
                <a:r>
                  <a:rPr lang="en-US" altLang="zh-TW" sz="1200" b="1" dirty="0">
                    <a:solidFill>
                      <a:schemeClr val="tx1"/>
                    </a:solidFill>
                  </a:rPr>
                  <a:t>and w</a:t>
                </a:r>
                <a:endParaRPr lang="zh-TW" altLang="en-US" sz="1200" b="1" dirty="0">
                  <a:solidFill>
                    <a:schemeClr val="tx1"/>
                  </a:solidFill>
                </a:endParaRPr>
              </a:p>
            </p:txBody>
          </p:sp>
          <p:cxnSp>
            <p:nvCxnSpPr>
              <p:cNvPr id="15" name="直線單箭頭接點 14"/>
              <p:cNvCxnSpPr>
                <a:cxnSpLocks/>
              </p:cNvCxnSpPr>
              <p:nvPr/>
            </p:nvCxnSpPr>
            <p:spPr>
              <a:xfrm flipV="1">
                <a:off x="4514073" y="4973342"/>
                <a:ext cx="329134" cy="649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941695" y="5057668"/>
                <a:ext cx="33064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cxnSpLocks/>
              </p:cNvCxnSpPr>
              <p:nvPr/>
            </p:nvCxnSpPr>
            <p:spPr>
              <a:xfrm flipH="1">
                <a:off x="5685862" y="3353961"/>
                <a:ext cx="420981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肘形接點 23"/>
              <p:cNvCxnSpPr>
                <a:stCxn id="6" idx="2"/>
              </p:cNvCxnSpPr>
              <p:nvPr/>
            </p:nvCxnSpPr>
            <p:spPr>
              <a:xfrm rot="16200000" flipH="1">
                <a:off x="3938478" y="5196134"/>
                <a:ext cx="787330" cy="1112533"/>
              </a:xfrm>
              <a:prstGeom prst="bentConnector2">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flipV="1">
                <a:off x="9895676" y="3353961"/>
                <a:ext cx="7062" cy="125933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3780491" y="2305712"/>
                <a:ext cx="15261" cy="22756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 name="直線單箭頭接點 27"/>
            <p:cNvCxnSpPr/>
            <p:nvPr/>
          </p:nvCxnSpPr>
          <p:spPr>
            <a:xfrm flipV="1">
              <a:off x="1676800" y="5089815"/>
              <a:ext cx="403216" cy="672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1688950" y="4782835"/>
              <a:ext cx="584713" cy="276999"/>
            </a:xfrm>
            <a:prstGeom prst="rect">
              <a:avLst/>
            </a:prstGeom>
            <a:noFill/>
          </p:spPr>
          <p:txBody>
            <a:bodyPr wrap="square" rtlCol="0">
              <a:spAutoFit/>
            </a:bodyPr>
            <a:lstStyle/>
            <a:p>
              <a:pPr fontAlgn="auto">
                <a:spcBef>
                  <a:spcPts val="0"/>
                </a:spcBef>
                <a:spcAft>
                  <a:spcPts val="0"/>
                </a:spcAft>
                <a:defRPr/>
              </a:pPr>
              <a:r>
                <a:rPr lang="en-US" altLang="zh-TW" sz="1200" i="1" dirty="0">
                  <a:solidFill>
                    <a:prstClr val="black"/>
                  </a:solidFill>
                  <a:latin typeface="Calibri"/>
                  <a:ea typeface="新細明體"/>
                </a:rPr>
                <a:t>k</a:t>
              </a:r>
              <a:r>
                <a:rPr lang="en-US" altLang="zh-TW" sz="1200" b="1" dirty="0">
                  <a:solidFill>
                    <a:prstClr val="black"/>
                  </a:solidFill>
                  <a:latin typeface="Calibri"/>
                  <a:ea typeface="新細明體"/>
                </a:rPr>
                <a:t> = 1</a:t>
              </a:r>
              <a:endParaRPr lang="zh-TW" altLang="en-US" sz="1200" b="1" dirty="0">
                <a:solidFill>
                  <a:prstClr val="black"/>
                </a:solidFill>
                <a:latin typeface="Calibri"/>
                <a:ea typeface="新細明體"/>
              </a:endParaRPr>
            </a:p>
          </p:txBody>
        </p:sp>
      </p:grpSp>
      <mc:AlternateContent xmlns:mc="http://schemas.openxmlformats.org/markup-compatibility/2006" xmlns:a14="http://schemas.microsoft.com/office/drawing/2010/main">
        <mc:Choice Requires="a14">
          <p:sp>
            <p:nvSpPr>
              <p:cNvPr id="32" name="矩形 31"/>
              <p:cNvSpPr/>
              <p:nvPr/>
            </p:nvSpPr>
            <p:spPr>
              <a:xfrm>
                <a:off x="5306323" y="4561311"/>
                <a:ext cx="1153933" cy="1045370"/>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schemeClr val="tx1"/>
                    </a:solidFill>
                  </a:rPr>
                  <a:t>Use </a:t>
                </a:r>
                <a14:m>
                  <m:oMath xmlns:m="http://schemas.openxmlformats.org/officeDocument/2006/math">
                    <m:r>
                      <a:rPr lang="en-US" altLang="zh-TW" sz="1200" b="1">
                        <a:solidFill>
                          <a:schemeClr val="tx1"/>
                        </a:solidFill>
                        <a:latin typeface="Cambria Math" panose="02040503050406030204" pitchFamily="18" charset="0"/>
                      </a:rPr>
                      <m:t>𝐰</m:t>
                    </m:r>
                    <m:r>
                      <a:rPr lang="en-US" altLang="zh-TW" sz="1200" i="1" baseline="-25000">
                        <a:solidFill>
                          <a:schemeClr val="tx1"/>
                        </a:solidFill>
                        <a:latin typeface="Cambria Math"/>
                      </a:rPr>
                      <m:t>𝑘</m:t>
                    </m:r>
                    <m:r>
                      <m:rPr>
                        <m:nor/>
                      </m:rPr>
                      <a:rPr lang="en-US" altLang="zh-TW" sz="1200" dirty="0">
                        <a:solidFill>
                          <a:schemeClr val="tx1"/>
                        </a:solidFill>
                      </a:rPr>
                      <m:t>’</m:t>
                    </m:r>
                  </m:oMath>
                </a14:m>
                <a:r>
                  <a:rPr lang="en-US" altLang="zh-TW" sz="1200" b="1" dirty="0">
                    <a:solidFill>
                      <a:schemeClr val="tx1"/>
                    </a:solidFill>
                  </a:rPr>
                  <a:t> (i.e</a:t>
                </a:r>
                <a:r>
                  <a:rPr lang="en-US" altLang="zh-TW" sz="1200" b="1" dirty="0">
                    <a:solidFill>
                      <a:prstClr val="black"/>
                    </a:solidFill>
                  </a:rPr>
                  <a:t>., temporarily ignore the </a:t>
                </a:r>
                <a14:m>
                  <m:oMath xmlns:m="http://schemas.openxmlformats.org/officeDocument/2006/math">
                    <m:sSup>
                      <m:sSupPr>
                        <m:ctrlPr>
                          <a:rPr lang="en-US" altLang="zh-TW" sz="1200" b="1" i="1">
                            <a:solidFill>
                              <a:prstClr val="black"/>
                            </a:solidFill>
                            <a:latin typeface="Cambria Math" panose="02040503050406030204" pitchFamily="18" charset="0"/>
                          </a:rPr>
                        </m:ctrlPr>
                      </m:sSupPr>
                      <m:e>
                        <m:r>
                          <a:rPr lang="en-US" altLang="zh-TW" sz="1200" i="1">
                            <a:solidFill>
                              <a:prstClr val="black"/>
                            </a:solidFill>
                            <a:latin typeface="Cambria Math"/>
                          </a:rPr>
                          <m:t>𝑘</m:t>
                        </m:r>
                      </m:e>
                      <m:sup>
                        <m:r>
                          <a:rPr lang="en-US" altLang="zh-TW" sz="1200" b="1">
                            <a:solidFill>
                              <a:prstClr val="black"/>
                            </a:solidFill>
                            <a:latin typeface="Cambria Math" panose="02040503050406030204" pitchFamily="18" charset="0"/>
                          </a:rPr>
                          <m:t>𝑡h</m:t>
                        </m:r>
                      </m:sup>
                    </m:sSup>
                  </m:oMath>
                </a14:m>
                <a:r>
                  <a:rPr lang="zh-TW" altLang="en-US" sz="1200" b="1" dirty="0">
                    <a:solidFill>
                      <a:prstClr val="black"/>
                    </a:solidFill>
                  </a:rPr>
                  <a:t> </a:t>
                </a:r>
                <a:r>
                  <a:rPr lang="en-US" altLang="zh-TW" sz="1200" b="1" dirty="0">
                    <a:solidFill>
                      <a:prstClr val="black"/>
                    </a:solidFill>
                  </a:rPr>
                  <a:t>hidden node) </a:t>
                </a:r>
                <a:endParaRPr lang="zh-TW" altLang="en-US" sz="1200" b="1" dirty="0">
                  <a:solidFill>
                    <a:prstClr val="black"/>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5306322" y="4561311"/>
                <a:ext cx="1153933" cy="1045370"/>
              </a:xfrm>
              <a:prstGeom prst="rect">
                <a:avLst/>
              </a:prstGeom>
              <a:blipFill rotWithShape="1">
                <a:blip r:embed="rId3"/>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34" name="橢圓 33"/>
          <p:cNvSpPr/>
          <p:nvPr/>
        </p:nvSpPr>
        <p:spPr>
          <a:xfrm>
            <a:off x="7643306" y="4310221"/>
            <a:ext cx="247065" cy="342899"/>
          </a:xfrm>
          <a:prstGeom prst="ellipse">
            <a:avLst/>
          </a:prstGeom>
          <a:solidFill>
            <a:srgbClr val="304371"/>
          </a:solidFill>
          <a:ln w="12700" cap="flat" cmpd="sng" algn="ctr">
            <a:solidFill>
              <a:srgbClr val="304371">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B</a:t>
            </a:r>
            <a:endParaRPr lang="zh-TW" altLang="en-US" sz="1467" kern="0" dirty="0">
              <a:solidFill>
                <a:prstClr val="white"/>
              </a:solidFill>
              <a:latin typeface="Calibri Light"/>
              <a:ea typeface="微软雅黑 Light"/>
            </a:endParaRPr>
          </a:p>
        </p:txBody>
      </p:sp>
      <p:sp>
        <p:nvSpPr>
          <p:cNvPr id="35" name="橢圓 34"/>
          <p:cNvSpPr/>
          <p:nvPr/>
        </p:nvSpPr>
        <p:spPr>
          <a:xfrm>
            <a:off x="6934961" y="4320467"/>
            <a:ext cx="247065" cy="342899"/>
          </a:xfrm>
          <a:prstGeom prst="ellipse">
            <a:avLst/>
          </a:prstGeom>
          <a:solidFill>
            <a:srgbClr val="C00000"/>
          </a:solidFill>
          <a:ln w="12700" cap="flat" cmpd="sng" algn="ctr">
            <a:solidFill>
              <a:srgbClr val="A5A5A5">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A</a:t>
            </a:r>
            <a:endParaRPr lang="zh-TW" altLang="en-US" sz="1467" kern="0" dirty="0">
              <a:solidFill>
                <a:prstClr val="white"/>
              </a:solidFill>
              <a:latin typeface="Calibri Light"/>
              <a:ea typeface="微软雅黑 Light"/>
            </a:endParaRPr>
          </a:p>
        </p:txBody>
      </p:sp>
      <p:cxnSp>
        <p:nvCxnSpPr>
          <p:cNvPr id="38" name="直線單箭頭接點 37"/>
          <p:cNvCxnSpPr/>
          <p:nvPr/>
        </p:nvCxnSpPr>
        <p:spPr>
          <a:xfrm flipH="1">
            <a:off x="5854181" y="2547788"/>
            <a:ext cx="1656297" cy="1187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0" idx="0"/>
          </p:cNvCxnSpPr>
          <p:nvPr/>
        </p:nvCxnSpPr>
        <p:spPr>
          <a:xfrm flipV="1">
            <a:off x="7477682" y="2606763"/>
            <a:ext cx="0" cy="209014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6247B77-ECCC-4851-8DBD-063393FC26A6}"/>
              </a:ext>
            </a:extLst>
          </p:cNvPr>
          <p:cNvSpPr txBox="1"/>
          <p:nvPr/>
        </p:nvSpPr>
        <p:spPr>
          <a:xfrm>
            <a:off x="92255" y="4653118"/>
            <a:ext cx="969379"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26247B77-ECCC-4851-8DBD-063393FC26A6}"/>
              </a:ext>
            </a:extLst>
          </p:cNvPr>
          <p:cNvSpPr txBox="1"/>
          <p:nvPr/>
        </p:nvSpPr>
        <p:spPr>
          <a:xfrm>
            <a:off x="3048305" y="5759503"/>
            <a:ext cx="990108"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cxnSp>
        <p:nvCxnSpPr>
          <p:cNvPr id="40" name="直線單箭頭接點 39"/>
          <p:cNvCxnSpPr/>
          <p:nvPr/>
        </p:nvCxnSpPr>
        <p:spPr>
          <a:xfrm flipH="1">
            <a:off x="3707905" y="2535908"/>
            <a:ext cx="418251" cy="1187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p:cNvSpPr/>
          <p:nvPr/>
        </p:nvSpPr>
        <p:spPr>
          <a:xfrm>
            <a:off x="3135336" y="3290644"/>
            <a:ext cx="517254" cy="385011"/>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p </a:t>
            </a:r>
            <a:r>
              <a:rPr lang="en-US" altLang="zh-TW" sz="1400" b="1" dirty="0">
                <a:solidFill>
                  <a:prstClr val="black"/>
                </a:solidFill>
              </a:rPr>
              <a:t>--</a:t>
            </a:r>
            <a:endParaRPr lang="zh-TW" altLang="en-US" sz="1400" b="1" dirty="0">
              <a:solidFill>
                <a:prstClr val="black"/>
              </a:solidFill>
            </a:endParaRPr>
          </a:p>
        </p:txBody>
      </p:sp>
      <p:cxnSp>
        <p:nvCxnSpPr>
          <p:cNvPr id="48" name="直線單箭頭接點 47"/>
          <p:cNvCxnSpPr/>
          <p:nvPr/>
        </p:nvCxnSpPr>
        <p:spPr>
          <a:xfrm flipH="1">
            <a:off x="2111750" y="2535907"/>
            <a:ext cx="93655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2180816" y="3499285"/>
            <a:ext cx="913602"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003724" y="4670291"/>
            <a:ext cx="990108"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000" b="1" dirty="0">
                <a:solidFill>
                  <a:srgbClr val="FF0000"/>
                </a:solidFill>
              </a:rPr>
              <a:t>Regularizing(0)</a:t>
            </a:r>
            <a:endParaRPr lang="zh-TW" altLang="en-US" sz="1000" b="1" dirty="0">
              <a:solidFill>
                <a:srgbClr val="FF0000"/>
              </a:solidFill>
            </a:endParaRPr>
          </a:p>
        </p:txBody>
      </p:sp>
      <p:cxnSp>
        <p:nvCxnSpPr>
          <p:cNvPr id="59" name="直線單箭頭接點 58"/>
          <p:cNvCxnSpPr>
            <a:cxnSpLocks/>
          </p:cNvCxnSpPr>
          <p:nvPr/>
        </p:nvCxnSpPr>
        <p:spPr>
          <a:xfrm flipV="1">
            <a:off x="5095569" y="5068064"/>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092149D-9089-477A-B3B2-8257EA20721E}"/>
              </a:ext>
            </a:extLst>
          </p:cNvPr>
          <p:cNvSpPr/>
          <p:nvPr/>
        </p:nvSpPr>
        <p:spPr>
          <a:xfrm>
            <a:off x="4240803" y="4710816"/>
            <a:ext cx="848044"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Store the network </a:t>
            </a:r>
            <a:r>
              <a:rPr lang="en-US" altLang="zh-TW" sz="1200" b="1" dirty="0">
                <a:solidFill>
                  <a:schemeClr val="tx1"/>
                </a:solidFill>
              </a:rPr>
              <a:t>and w</a:t>
            </a:r>
            <a:endParaRPr lang="zh-TW" altLang="en-US" sz="1200" b="1" dirty="0">
              <a:solidFill>
                <a:schemeClr val="tx1"/>
              </a:solidFill>
            </a:endParaRPr>
          </a:p>
        </p:txBody>
      </p:sp>
      <p:cxnSp>
        <p:nvCxnSpPr>
          <p:cNvPr id="39" name="直線單箭頭接點 38">
            <a:extLst>
              <a:ext uri="{FF2B5EF4-FFF2-40B4-BE49-F238E27FC236}">
                <a16:creationId xmlns:a16="http://schemas.microsoft.com/office/drawing/2014/main" id="{0C304AAA-7591-41A1-9CFE-8C97A2F1754C}"/>
              </a:ext>
            </a:extLst>
          </p:cNvPr>
          <p:cNvCxnSpPr>
            <a:cxnSpLocks/>
          </p:cNvCxnSpPr>
          <p:nvPr/>
        </p:nvCxnSpPr>
        <p:spPr>
          <a:xfrm flipV="1">
            <a:off x="4000555" y="5082843"/>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26247B77-ECCC-4851-8DBD-063393FC26A6}"/>
              </a:ext>
            </a:extLst>
          </p:cNvPr>
          <p:cNvSpPr txBox="1"/>
          <p:nvPr/>
        </p:nvSpPr>
        <p:spPr>
          <a:xfrm>
            <a:off x="6578714" y="1495220"/>
            <a:ext cx="1863529" cy="253914"/>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The acceptability is </a:t>
            </a:r>
            <a:r>
              <a:rPr kumimoji="1" lang="en-US" altLang="zh-TW" sz="1200" dirty="0" err="1">
                <a:solidFill>
                  <a:prstClr val="white"/>
                </a:solidFill>
                <a:latin typeface="Microsoft JhengHei" panose="020B0604030504040204" pitchFamily="34" charset="-120"/>
                <a:ea typeface="Microsoft JhengHei" panose="020B0604030504040204" pitchFamily="34" charset="-120"/>
              </a:rPr>
              <a:t>SeC</a:t>
            </a:r>
            <a:endParaRPr lang="zh-TW" altLang="en-US" sz="1200" dirty="0">
              <a:solidFill>
                <a:prstClr val="white"/>
              </a:solidFill>
            </a:endParaRPr>
          </a:p>
        </p:txBody>
      </p:sp>
      <p:sp>
        <p:nvSpPr>
          <p:cNvPr id="55" name="文字方塊 732"/>
          <p:cNvSpPr txBox="1"/>
          <p:nvPr/>
        </p:nvSpPr>
        <p:spPr>
          <a:xfrm>
            <a:off x="2547596" y="47406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56" name="文字方塊 732"/>
          <p:cNvSpPr txBox="1"/>
          <p:nvPr/>
        </p:nvSpPr>
        <p:spPr>
          <a:xfrm>
            <a:off x="2063090" y="5366644"/>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49" name="投影片編號版面配置區 1">
            <a:extLst>
              <a:ext uri="{FF2B5EF4-FFF2-40B4-BE49-F238E27FC236}">
                <a16:creationId xmlns:a16="http://schemas.microsoft.com/office/drawing/2014/main" id="{5CD20CCB-00A5-43BA-81AE-1EB0B2EA7E7B}"/>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19</a:t>
            </a:fld>
            <a:endParaRPr lang="zh-TW" altLang="en-US" dirty="0">
              <a:solidFill>
                <a:prstClr val="black">
                  <a:tint val="75000"/>
                </a:prstClr>
              </a:solidFill>
            </a:endParaRPr>
          </a:p>
        </p:txBody>
      </p:sp>
      <p:sp>
        <p:nvSpPr>
          <p:cNvPr id="52" name="文字方塊 51">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Reorganizing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(0)</a:t>
            </a:r>
            <a:endParaRPr lang="en-US" altLang="zh-TW" sz="2000" dirty="0">
              <a:solidFill>
                <a:prstClr val="white"/>
              </a:solidFill>
            </a:endParaRPr>
          </a:p>
        </p:txBody>
      </p:sp>
      <mc:AlternateContent xmlns:mc="http://schemas.openxmlformats.org/markup-compatibility/2006" xmlns:a14="http://schemas.microsoft.com/office/drawing/2010/main">
        <mc:Choice Requires="a14">
          <p:sp>
            <p:nvSpPr>
              <p:cNvPr id="65" name="圓角矩形 5">
                <a:extLst>
                  <a:ext uri="{FF2B5EF4-FFF2-40B4-BE49-F238E27FC236}">
                    <a16:creationId xmlns:a16="http://schemas.microsoft.com/office/drawing/2014/main" id="{0F4CB1A1-A425-4D54-B5F6-13A95789EA22}"/>
                  </a:ext>
                </a:extLst>
              </p:cNvPr>
              <p:cNvSpPr/>
              <p:nvPr/>
            </p:nvSpPr>
            <p:spPr>
              <a:xfrm>
                <a:off x="132276" y="1116373"/>
                <a:ext cx="1887458" cy="1297788"/>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optimizers</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Two learning rates </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sets of </a:t>
                </a: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Two sets of 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65"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132276" y="1116373"/>
                <a:ext cx="1887458" cy="1297788"/>
              </a:xfrm>
              <a:prstGeom prst="roundRect">
                <a:avLst>
                  <a:gd name="adj" fmla="val 0"/>
                </a:avLst>
              </a:prstGeom>
              <a:blipFill>
                <a:blip r:embed="rId4"/>
                <a:stretch>
                  <a:fillRect l="-322" t="-2791" b="-6977"/>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Tree>
    <p:extLst>
      <p:ext uri="{BB962C8B-B14F-4D97-AF65-F5344CB8AC3E}">
        <p14:creationId xmlns:p14="http://schemas.microsoft.com/office/powerpoint/2010/main" val="41838068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4010DB-635D-4F80-ACED-132FA0A6FA67}"/>
              </a:ext>
            </a:extLst>
          </p:cNvPr>
          <p:cNvSpPr>
            <a:spLocks noGrp="1"/>
          </p:cNvSpPr>
          <p:nvPr>
            <p:ph type="title"/>
          </p:nvPr>
        </p:nvSpPr>
        <p:spPr/>
        <p:txBody>
          <a:bodyPr/>
          <a:lstStyle/>
          <a:p>
            <a:r>
              <a:rPr lang="en-US" altLang="zh-TW" b="1" dirty="0"/>
              <a:t>Algorithm development</a:t>
            </a:r>
            <a:br>
              <a:rPr lang="en-US" altLang="zh-TW" b="1" dirty="0"/>
            </a:br>
            <a:r>
              <a:rPr lang="en-US" altLang="zh-TW" sz="1400" b="1" dirty="0"/>
              <a:t>(</a:t>
            </a:r>
            <a:r>
              <a:rPr lang="en-US" altLang="zh-TW" sz="1400" dirty="0">
                <a:hlinkClick r:id="rId2"/>
              </a:rPr>
              <a:t>Algorithm - Wikipedia</a:t>
            </a:r>
            <a:r>
              <a:rPr lang="en-US" altLang="zh-TW" sz="1400" b="1" dirty="0"/>
              <a:t>)</a:t>
            </a:r>
            <a:endParaRPr lang="zh-TW" altLang="en-US" sz="1400" b="1" dirty="0"/>
          </a:p>
        </p:txBody>
      </p:sp>
      <p:sp>
        <p:nvSpPr>
          <p:cNvPr id="3" name="內容版面配置區 2">
            <a:extLst>
              <a:ext uri="{FF2B5EF4-FFF2-40B4-BE49-F238E27FC236}">
                <a16:creationId xmlns:a16="http://schemas.microsoft.com/office/drawing/2014/main" id="{C9C7FE8C-CB88-4C73-92D9-4849364F6F5D}"/>
              </a:ext>
            </a:extLst>
          </p:cNvPr>
          <p:cNvSpPr>
            <a:spLocks noGrp="1"/>
          </p:cNvSpPr>
          <p:nvPr>
            <p:ph idx="1"/>
          </p:nvPr>
        </p:nvSpPr>
        <p:spPr>
          <a:xfrm>
            <a:off x="251520" y="1484784"/>
            <a:ext cx="8640960" cy="5373216"/>
          </a:xfrm>
        </p:spPr>
        <p:txBody>
          <a:bodyPr>
            <a:normAutofit fontScale="92500" lnSpcReduction="10000"/>
          </a:bodyPr>
          <a:lstStyle/>
          <a:p>
            <a:pPr>
              <a:lnSpc>
                <a:spcPct val="120000"/>
              </a:lnSpc>
            </a:pPr>
            <a:r>
              <a:rPr lang="en-US" altLang="zh-TW" dirty="0">
                <a:latin typeface="Times New Roman" panose="02020603050405020304" pitchFamily="18" charset="0"/>
                <a:cs typeface="Times New Roman" panose="02020603050405020304" pitchFamily="18" charset="0"/>
              </a:rPr>
              <a:t>Typical steps in the development of algorithms:</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Problem definition</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Development of a model</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Specification of the algorithm</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Designing an algorithm</a:t>
            </a:r>
          </a:p>
          <a:p>
            <a:pPr marL="442913" indent="-266700">
              <a:lnSpc>
                <a:spcPct val="120000"/>
              </a:lnSpc>
              <a:spcBef>
                <a:spcPts val="0"/>
              </a:spcBef>
              <a:buFont typeface="Wingdings" panose="05000000000000000000" pitchFamily="2" charset="2"/>
              <a:buChar char="ü"/>
            </a:pPr>
            <a:r>
              <a:rPr lang="en-US" altLang="zh-TW" dirty="0">
                <a:solidFill>
                  <a:srgbClr val="FF0000"/>
                </a:solidFill>
                <a:latin typeface="Times New Roman" panose="02020603050405020304" pitchFamily="18" charset="0"/>
                <a:cs typeface="Times New Roman" panose="02020603050405020304" pitchFamily="18" charset="0"/>
              </a:rPr>
              <a:t>Checking the correctness of the algorithm</a:t>
            </a:r>
          </a:p>
          <a:p>
            <a:pPr marL="442913" indent="-266700">
              <a:lnSpc>
                <a:spcPct val="120000"/>
              </a:lnSpc>
              <a:spcBef>
                <a:spcPts val="0"/>
              </a:spcBef>
              <a:buFont typeface="Wingdings" panose="05000000000000000000" pitchFamily="2" charset="2"/>
              <a:buChar char="ü"/>
            </a:pPr>
            <a:r>
              <a:rPr lang="en-US" altLang="zh-TW" dirty="0">
                <a:solidFill>
                  <a:srgbClr val="FF0000"/>
                </a:solidFill>
                <a:latin typeface="Times New Roman" panose="02020603050405020304" pitchFamily="18" charset="0"/>
                <a:cs typeface="Times New Roman" panose="02020603050405020304" pitchFamily="18" charset="0"/>
              </a:rPr>
              <a:t>Analysis of algorithm</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Implementation of algorithm</a:t>
            </a:r>
          </a:p>
          <a:p>
            <a:pPr marL="442913" indent="-266700">
              <a:lnSpc>
                <a:spcPct val="120000"/>
              </a:lnSpc>
              <a:spcBef>
                <a:spcPts val="0"/>
              </a:spcBef>
              <a:buFont typeface="Wingdings" panose="05000000000000000000" pitchFamily="2" charset="2"/>
              <a:buChar char="ü"/>
            </a:pPr>
            <a:r>
              <a:rPr lang="en-US" altLang="zh-TW" dirty="0">
                <a:solidFill>
                  <a:srgbClr val="FF0000"/>
                </a:solidFill>
                <a:latin typeface="Times New Roman" panose="02020603050405020304" pitchFamily="18" charset="0"/>
                <a:cs typeface="Times New Roman" panose="02020603050405020304" pitchFamily="18" charset="0"/>
              </a:rPr>
              <a:t>Program testing</a:t>
            </a:r>
          </a:p>
          <a:p>
            <a:pPr marL="442913" indent="-266700">
              <a:lnSpc>
                <a:spcPct val="120000"/>
              </a:lnSpc>
              <a:spcBef>
                <a:spcPts val="0"/>
              </a:spcBef>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Documentation preparation</a:t>
            </a:r>
          </a:p>
        </p:txBody>
      </p:sp>
      <p:sp>
        <p:nvSpPr>
          <p:cNvPr id="9" name="投影片編號版面配置區 3">
            <a:extLst>
              <a:ext uri="{FF2B5EF4-FFF2-40B4-BE49-F238E27FC236}">
                <a16:creationId xmlns:a16="http://schemas.microsoft.com/office/drawing/2014/main" id="{E03DAA78-F1E5-4AC8-B23D-FAAB066E3290}"/>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2</a:t>
            </a:fld>
            <a:endParaRPr lang="zh-TW" altLang="en-US" sz="1400" dirty="0">
              <a:solidFill>
                <a:prstClr val="black">
                  <a:tint val="75000"/>
                </a:prstClr>
              </a:solidFill>
            </a:endParaRPr>
          </a:p>
        </p:txBody>
      </p:sp>
      <p:sp>
        <p:nvSpPr>
          <p:cNvPr id="5" name="文字方塊 4">
            <a:extLst>
              <a:ext uri="{FF2B5EF4-FFF2-40B4-BE49-F238E27FC236}">
                <a16:creationId xmlns:a16="http://schemas.microsoft.com/office/drawing/2014/main" id="{2CCE7DAC-2D3D-4470-BB96-E6282F7C45A6}"/>
              </a:ext>
            </a:extLst>
          </p:cNvPr>
          <p:cNvSpPr txBox="1"/>
          <p:nvPr/>
        </p:nvSpPr>
        <p:spPr>
          <a:xfrm>
            <a:off x="104966" y="116631"/>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3202561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群組 66"/>
          <p:cNvGrpSpPr/>
          <p:nvPr/>
        </p:nvGrpSpPr>
        <p:grpSpPr>
          <a:xfrm>
            <a:off x="1076005" y="2178654"/>
            <a:ext cx="7114775" cy="3929953"/>
            <a:chOff x="1676800" y="2250673"/>
            <a:chExt cx="7651915" cy="3929953"/>
          </a:xfrm>
        </p:grpSpPr>
        <p:grpSp>
          <p:nvGrpSpPr>
            <p:cNvPr id="4" name="群組 3"/>
            <p:cNvGrpSpPr/>
            <p:nvPr/>
          </p:nvGrpSpPr>
          <p:grpSpPr>
            <a:xfrm>
              <a:off x="2080016" y="2250673"/>
              <a:ext cx="7248699" cy="3929953"/>
              <a:chOff x="3037680" y="1966661"/>
              <a:chExt cx="7908053" cy="4179405"/>
            </a:xfrm>
          </p:grpSpPr>
          <mc:AlternateContent xmlns:mc="http://schemas.openxmlformats.org/markup-compatibility/2006" xmlns:a14="http://schemas.microsoft.com/office/drawing/2010/main">
            <mc:Choice Requires="a14">
              <p:sp>
                <p:nvSpPr>
                  <p:cNvPr id="6" name="菱形 5"/>
                  <p:cNvSpPr/>
                  <p:nvPr/>
                </p:nvSpPr>
                <p:spPr>
                  <a:xfrm>
                    <a:off x="3037680" y="4613299"/>
                    <a:ext cx="1476393" cy="745437"/>
                  </a:xfrm>
                  <a:prstGeom prst="diamond">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a:t>
                    </a:r>
                    <a:r>
                      <a:rPr lang="en-US" altLang="zh-TW" sz="1400" b="1" dirty="0">
                        <a:solidFill>
                          <a:prstClr val="black"/>
                        </a:solidFill>
                      </a:rPr>
                      <a:t> </a:t>
                    </a:r>
                    <a14:m>
                      <m:oMath xmlns:m="http://schemas.openxmlformats.org/officeDocument/2006/math">
                        <m:r>
                          <a:rPr lang="en-US" altLang="zh-TW" sz="1400" b="1" i="1" dirty="0">
                            <a:solidFill>
                              <a:prstClr val="black"/>
                            </a:solidFill>
                            <a:latin typeface="Cambria Math" panose="02040503050406030204" pitchFamily="18" charset="0"/>
                          </a:rPr>
                          <m:t>&gt;</m:t>
                        </m:r>
                        <m:r>
                          <a:rPr lang="en-US" altLang="zh-TW" sz="1400" b="1">
                            <a:solidFill>
                              <a:prstClr val="black"/>
                            </a:solidFill>
                            <a:latin typeface="Cambria Math" panose="02040503050406030204" pitchFamily="18" charset="0"/>
                          </a:rPr>
                          <m:t> </m:t>
                        </m:r>
                      </m:oMath>
                    </a14:m>
                    <a:r>
                      <a:rPr lang="en-US" altLang="zh-TW" sz="1400" i="1" dirty="0">
                        <a:solidFill>
                          <a:prstClr val="black"/>
                        </a:solidFill>
                      </a:rPr>
                      <a:t>p</a:t>
                    </a:r>
                    <a:endParaRPr lang="zh-TW" altLang="en-US" sz="1400" b="1" dirty="0">
                      <a:solidFill>
                        <a:prstClr val="black"/>
                      </a:solidFill>
                    </a:endParaRPr>
                  </a:p>
                </p:txBody>
              </p:sp>
            </mc:Choice>
            <mc:Fallback xmlns="">
              <p:sp>
                <p:nvSpPr>
                  <p:cNvPr id="6" name="菱形 5"/>
                  <p:cNvSpPr>
                    <a:spLocks noRot="1" noChangeAspect="1" noMove="1" noResize="1" noEditPoints="1" noAdjustHandles="1" noChangeArrowheads="1" noChangeShapeType="1" noTextEdit="1"/>
                  </p:cNvSpPr>
                  <p:nvPr/>
                </p:nvSpPr>
                <p:spPr>
                  <a:xfrm>
                    <a:off x="3037680" y="4613299"/>
                    <a:ext cx="1476393" cy="745437"/>
                  </a:xfrm>
                  <a:prstGeom prst="diamond">
                    <a:avLst/>
                  </a:prstGeom>
                  <a:blipFill rotWithShape="1">
                    <a:blip r:embed="rId2"/>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10" name="矩形 9"/>
              <p:cNvSpPr/>
              <p:nvPr/>
            </p:nvSpPr>
            <p:spPr>
              <a:xfrm>
                <a:off x="9272343" y="4644763"/>
                <a:ext cx="1673390" cy="890353"/>
              </a:xfrm>
              <a:prstGeom prst="rect">
                <a:avLst/>
              </a:prstGeom>
              <a:solidFill>
                <a:schemeClr val="bg2">
                  <a:lumMod val="75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sz="1600" b="1" dirty="0">
                    <a:solidFill>
                      <a:prstClr val="black"/>
                    </a:solidFill>
                  </a:rPr>
                  <a:t>Matching(100)</a:t>
                </a:r>
                <a:endParaRPr lang="zh-TW" altLang="en-US" sz="1600" b="1" dirty="0">
                  <a:solidFill>
                    <a:prstClr val="black"/>
                  </a:solidFill>
                </a:endParaRPr>
              </a:p>
            </p:txBody>
          </p:sp>
          <p:sp>
            <p:nvSpPr>
              <p:cNvPr id="12" name="圓角矩形 11"/>
              <p:cNvSpPr/>
              <p:nvPr/>
            </p:nvSpPr>
            <p:spPr>
              <a:xfrm>
                <a:off x="4977581" y="2116124"/>
                <a:ext cx="643378" cy="409449"/>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 </a:t>
                </a:r>
                <a:r>
                  <a:rPr lang="en-US" altLang="zh-TW" sz="1400" b="1" dirty="0">
                    <a:solidFill>
                      <a:prstClr val="black"/>
                    </a:solidFill>
                  </a:rPr>
                  <a:t>++</a:t>
                </a:r>
                <a:endParaRPr lang="zh-TW" altLang="en-US" sz="1400" b="1" dirty="0">
                  <a:solidFill>
                    <a:prstClr val="black"/>
                  </a:solidFill>
                </a:endParaRPr>
              </a:p>
            </p:txBody>
          </p:sp>
          <p:sp>
            <p:nvSpPr>
              <p:cNvPr id="14" name="矩形 13"/>
              <p:cNvSpPr/>
              <p:nvPr/>
            </p:nvSpPr>
            <p:spPr>
              <a:xfrm>
                <a:off x="6249596" y="1966661"/>
                <a:ext cx="1883254" cy="759862"/>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Restore the network </a:t>
                </a:r>
                <a:r>
                  <a:rPr lang="en-US" altLang="zh-TW" sz="1200" b="1" dirty="0">
                    <a:solidFill>
                      <a:schemeClr val="tx1"/>
                    </a:solidFill>
                  </a:rPr>
                  <a:t>and w</a:t>
                </a:r>
                <a:endParaRPr lang="zh-TW" altLang="en-US" sz="1200" b="1" dirty="0">
                  <a:solidFill>
                    <a:schemeClr val="tx1"/>
                  </a:solidFill>
                </a:endParaRPr>
              </a:p>
            </p:txBody>
          </p:sp>
          <p:cxnSp>
            <p:nvCxnSpPr>
              <p:cNvPr id="15" name="直線單箭頭接點 14"/>
              <p:cNvCxnSpPr>
                <a:cxnSpLocks/>
              </p:cNvCxnSpPr>
              <p:nvPr/>
            </p:nvCxnSpPr>
            <p:spPr>
              <a:xfrm flipV="1">
                <a:off x="4514073" y="4973342"/>
                <a:ext cx="329134" cy="649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941695" y="5057668"/>
                <a:ext cx="33064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cxnSpLocks/>
              </p:cNvCxnSpPr>
              <p:nvPr/>
            </p:nvCxnSpPr>
            <p:spPr>
              <a:xfrm flipH="1">
                <a:off x="5685862" y="3353961"/>
                <a:ext cx="420981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肘形接點 23"/>
              <p:cNvCxnSpPr>
                <a:stCxn id="6" idx="2"/>
              </p:cNvCxnSpPr>
              <p:nvPr/>
            </p:nvCxnSpPr>
            <p:spPr>
              <a:xfrm rot="16200000" flipH="1">
                <a:off x="3938478" y="5196134"/>
                <a:ext cx="787330" cy="1112533"/>
              </a:xfrm>
              <a:prstGeom prst="bentConnector2">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flipV="1">
                <a:off x="9895676" y="3353961"/>
                <a:ext cx="7062" cy="125933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3780491" y="2305712"/>
                <a:ext cx="15261" cy="22756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 name="直線單箭頭接點 27"/>
            <p:cNvCxnSpPr/>
            <p:nvPr/>
          </p:nvCxnSpPr>
          <p:spPr>
            <a:xfrm flipV="1">
              <a:off x="1676800" y="5089815"/>
              <a:ext cx="403216" cy="672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1688950" y="4782835"/>
              <a:ext cx="584713" cy="276999"/>
            </a:xfrm>
            <a:prstGeom prst="rect">
              <a:avLst/>
            </a:prstGeom>
            <a:noFill/>
          </p:spPr>
          <p:txBody>
            <a:bodyPr wrap="square" rtlCol="0">
              <a:spAutoFit/>
            </a:bodyPr>
            <a:lstStyle/>
            <a:p>
              <a:pPr fontAlgn="auto">
                <a:spcBef>
                  <a:spcPts val="0"/>
                </a:spcBef>
                <a:spcAft>
                  <a:spcPts val="0"/>
                </a:spcAft>
                <a:defRPr/>
              </a:pPr>
              <a:r>
                <a:rPr lang="en-US" altLang="zh-TW" sz="1200" i="1" dirty="0">
                  <a:solidFill>
                    <a:prstClr val="black"/>
                  </a:solidFill>
                  <a:latin typeface="Calibri"/>
                  <a:ea typeface="新細明體"/>
                </a:rPr>
                <a:t>k</a:t>
              </a:r>
              <a:r>
                <a:rPr lang="en-US" altLang="zh-TW" sz="1200" b="1" dirty="0">
                  <a:solidFill>
                    <a:prstClr val="black"/>
                  </a:solidFill>
                  <a:latin typeface="Calibri"/>
                  <a:ea typeface="新細明體"/>
                </a:rPr>
                <a:t> = 1</a:t>
              </a:r>
              <a:endParaRPr lang="zh-TW" altLang="en-US" sz="1200" b="1" dirty="0">
                <a:solidFill>
                  <a:prstClr val="black"/>
                </a:solidFill>
                <a:latin typeface="Calibri"/>
                <a:ea typeface="新細明體"/>
              </a:endParaRPr>
            </a:p>
          </p:txBody>
        </p:sp>
      </p:grpSp>
      <mc:AlternateContent xmlns:mc="http://schemas.openxmlformats.org/markup-compatibility/2006" xmlns:a14="http://schemas.microsoft.com/office/drawing/2010/main">
        <mc:Choice Requires="a14">
          <p:sp>
            <p:nvSpPr>
              <p:cNvPr id="32" name="矩形 31"/>
              <p:cNvSpPr/>
              <p:nvPr/>
            </p:nvSpPr>
            <p:spPr>
              <a:xfrm>
                <a:off x="5306323" y="4561311"/>
                <a:ext cx="1153933" cy="1045370"/>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schemeClr val="tx1"/>
                    </a:solidFill>
                  </a:rPr>
                  <a:t>Use </a:t>
                </a:r>
                <a14:m>
                  <m:oMath xmlns:m="http://schemas.openxmlformats.org/officeDocument/2006/math">
                    <m:r>
                      <a:rPr lang="en-US" altLang="zh-TW" sz="1200" b="1">
                        <a:solidFill>
                          <a:schemeClr val="tx1"/>
                        </a:solidFill>
                        <a:latin typeface="Cambria Math" panose="02040503050406030204" pitchFamily="18" charset="0"/>
                      </a:rPr>
                      <m:t>𝐰</m:t>
                    </m:r>
                    <m:r>
                      <a:rPr lang="en-US" altLang="zh-TW" sz="1200" i="1" baseline="-25000">
                        <a:solidFill>
                          <a:schemeClr val="tx1"/>
                        </a:solidFill>
                        <a:latin typeface="Cambria Math"/>
                      </a:rPr>
                      <m:t>𝑘</m:t>
                    </m:r>
                    <m:r>
                      <m:rPr>
                        <m:nor/>
                      </m:rPr>
                      <a:rPr lang="en-US" altLang="zh-TW" sz="1200" dirty="0">
                        <a:solidFill>
                          <a:schemeClr val="tx1"/>
                        </a:solidFill>
                      </a:rPr>
                      <m:t>’</m:t>
                    </m:r>
                  </m:oMath>
                </a14:m>
                <a:r>
                  <a:rPr lang="en-US" altLang="zh-TW" sz="1200" b="1" dirty="0">
                    <a:solidFill>
                      <a:schemeClr val="tx1"/>
                    </a:solidFill>
                  </a:rPr>
                  <a:t> (i.e</a:t>
                </a:r>
                <a:r>
                  <a:rPr lang="en-US" altLang="zh-TW" sz="1200" b="1" dirty="0">
                    <a:solidFill>
                      <a:prstClr val="black"/>
                    </a:solidFill>
                  </a:rPr>
                  <a:t>., temporarily ignore the </a:t>
                </a:r>
                <a14:m>
                  <m:oMath xmlns:m="http://schemas.openxmlformats.org/officeDocument/2006/math">
                    <m:sSup>
                      <m:sSupPr>
                        <m:ctrlPr>
                          <a:rPr lang="en-US" altLang="zh-TW" sz="1200" b="1" i="1">
                            <a:solidFill>
                              <a:prstClr val="black"/>
                            </a:solidFill>
                            <a:latin typeface="Cambria Math" panose="02040503050406030204" pitchFamily="18" charset="0"/>
                          </a:rPr>
                        </m:ctrlPr>
                      </m:sSupPr>
                      <m:e>
                        <m:r>
                          <a:rPr lang="en-US" altLang="zh-TW" sz="1200" i="1">
                            <a:solidFill>
                              <a:prstClr val="black"/>
                            </a:solidFill>
                            <a:latin typeface="Cambria Math"/>
                          </a:rPr>
                          <m:t>𝑘</m:t>
                        </m:r>
                      </m:e>
                      <m:sup>
                        <m:r>
                          <a:rPr lang="en-US" altLang="zh-TW" sz="1200" b="1">
                            <a:solidFill>
                              <a:prstClr val="black"/>
                            </a:solidFill>
                            <a:latin typeface="Cambria Math" panose="02040503050406030204" pitchFamily="18" charset="0"/>
                          </a:rPr>
                          <m:t>𝑡h</m:t>
                        </m:r>
                      </m:sup>
                    </m:sSup>
                  </m:oMath>
                </a14:m>
                <a:r>
                  <a:rPr lang="zh-TW" altLang="en-US" sz="1200" b="1" dirty="0">
                    <a:solidFill>
                      <a:prstClr val="black"/>
                    </a:solidFill>
                  </a:rPr>
                  <a:t> </a:t>
                </a:r>
                <a:r>
                  <a:rPr lang="en-US" altLang="zh-TW" sz="1200" b="1" dirty="0">
                    <a:solidFill>
                      <a:prstClr val="black"/>
                    </a:solidFill>
                  </a:rPr>
                  <a:t>hidden node) </a:t>
                </a:r>
                <a:endParaRPr lang="zh-TW" altLang="en-US" sz="1200" b="1" dirty="0">
                  <a:solidFill>
                    <a:prstClr val="black"/>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5306322" y="4561311"/>
                <a:ext cx="1153933" cy="1045370"/>
              </a:xfrm>
              <a:prstGeom prst="rect">
                <a:avLst/>
              </a:prstGeom>
              <a:blipFill rotWithShape="1">
                <a:blip r:embed="rId3"/>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34" name="橢圓 33"/>
          <p:cNvSpPr/>
          <p:nvPr/>
        </p:nvSpPr>
        <p:spPr>
          <a:xfrm>
            <a:off x="7643306" y="4310221"/>
            <a:ext cx="247065" cy="342899"/>
          </a:xfrm>
          <a:prstGeom prst="ellipse">
            <a:avLst/>
          </a:prstGeom>
          <a:solidFill>
            <a:srgbClr val="304371"/>
          </a:solidFill>
          <a:ln w="12700" cap="flat" cmpd="sng" algn="ctr">
            <a:solidFill>
              <a:srgbClr val="304371">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B</a:t>
            </a:r>
            <a:endParaRPr lang="zh-TW" altLang="en-US" sz="1467" kern="0" dirty="0">
              <a:solidFill>
                <a:prstClr val="white"/>
              </a:solidFill>
              <a:latin typeface="Calibri Light"/>
              <a:ea typeface="微软雅黑 Light"/>
            </a:endParaRPr>
          </a:p>
        </p:txBody>
      </p:sp>
      <p:sp>
        <p:nvSpPr>
          <p:cNvPr id="35" name="橢圓 34"/>
          <p:cNvSpPr/>
          <p:nvPr/>
        </p:nvSpPr>
        <p:spPr>
          <a:xfrm>
            <a:off x="6934961" y="4320467"/>
            <a:ext cx="247065" cy="342899"/>
          </a:xfrm>
          <a:prstGeom prst="ellipse">
            <a:avLst/>
          </a:prstGeom>
          <a:solidFill>
            <a:srgbClr val="C00000"/>
          </a:solidFill>
          <a:ln w="12700" cap="flat" cmpd="sng" algn="ctr">
            <a:solidFill>
              <a:srgbClr val="A5A5A5">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A</a:t>
            </a:r>
            <a:endParaRPr lang="zh-TW" altLang="en-US" sz="1467" kern="0" dirty="0">
              <a:solidFill>
                <a:prstClr val="white"/>
              </a:solidFill>
              <a:latin typeface="Calibri Light"/>
              <a:ea typeface="微软雅黑 Light"/>
            </a:endParaRPr>
          </a:p>
        </p:txBody>
      </p:sp>
      <p:cxnSp>
        <p:nvCxnSpPr>
          <p:cNvPr id="38" name="直線單箭頭接點 37"/>
          <p:cNvCxnSpPr/>
          <p:nvPr/>
        </p:nvCxnSpPr>
        <p:spPr>
          <a:xfrm flipH="1">
            <a:off x="5854181" y="2547788"/>
            <a:ext cx="1656297" cy="1187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0" idx="0"/>
          </p:cNvCxnSpPr>
          <p:nvPr/>
        </p:nvCxnSpPr>
        <p:spPr>
          <a:xfrm flipV="1">
            <a:off x="7477682" y="2606763"/>
            <a:ext cx="0" cy="209014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6247B77-ECCC-4851-8DBD-063393FC26A6}"/>
              </a:ext>
            </a:extLst>
          </p:cNvPr>
          <p:cNvSpPr txBox="1"/>
          <p:nvPr/>
        </p:nvSpPr>
        <p:spPr>
          <a:xfrm>
            <a:off x="92255" y="4653118"/>
            <a:ext cx="969379"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26247B77-ECCC-4851-8DBD-063393FC26A6}"/>
              </a:ext>
            </a:extLst>
          </p:cNvPr>
          <p:cNvSpPr txBox="1"/>
          <p:nvPr/>
        </p:nvSpPr>
        <p:spPr>
          <a:xfrm>
            <a:off x="3048305" y="5759503"/>
            <a:ext cx="990108"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cxnSp>
        <p:nvCxnSpPr>
          <p:cNvPr id="40" name="直線單箭頭接點 39"/>
          <p:cNvCxnSpPr/>
          <p:nvPr/>
        </p:nvCxnSpPr>
        <p:spPr>
          <a:xfrm flipH="1">
            <a:off x="3707905" y="2535908"/>
            <a:ext cx="418251" cy="1187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p:cNvSpPr/>
          <p:nvPr/>
        </p:nvSpPr>
        <p:spPr>
          <a:xfrm>
            <a:off x="3135336" y="3290644"/>
            <a:ext cx="517254" cy="385011"/>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p </a:t>
            </a:r>
            <a:r>
              <a:rPr lang="en-US" altLang="zh-TW" sz="1400" b="1" dirty="0">
                <a:solidFill>
                  <a:prstClr val="black"/>
                </a:solidFill>
              </a:rPr>
              <a:t>--</a:t>
            </a:r>
            <a:endParaRPr lang="zh-TW" altLang="en-US" sz="1400" b="1" dirty="0">
              <a:solidFill>
                <a:prstClr val="black"/>
              </a:solidFill>
            </a:endParaRPr>
          </a:p>
        </p:txBody>
      </p:sp>
      <p:cxnSp>
        <p:nvCxnSpPr>
          <p:cNvPr id="48" name="直線單箭頭接點 47"/>
          <p:cNvCxnSpPr/>
          <p:nvPr/>
        </p:nvCxnSpPr>
        <p:spPr>
          <a:xfrm flipH="1">
            <a:off x="2111750" y="2535907"/>
            <a:ext cx="93655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2180816" y="3499285"/>
            <a:ext cx="913602"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003724" y="4670291"/>
            <a:ext cx="990108"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900" b="1" dirty="0">
                <a:solidFill>
                  <a:srgbClr val="FF0000"/>
                </a:solidFill>
              </a:rPr>
              <a:t>Regularizing(100)</a:t>
            </a:r>
            <a:endParaRPr lang="zh-TW" altLang="en-US" sz="900" b="1" dirty="0">
              <a:solidFill>
                <a:srgbClr val="FF0000"/>
              </a:solidFill>
            </a:endParaRPr>
          </a:p>
        </p:txBody>
      </p:sp>
      <p:cxnSp>
        <p:nvCxnSpPr>
          <p:cNvPr id="59" name="直線單箭頭接點 58"/>
          <p:cNvCxnSpPr>
            <a:cxnSpLocks/>
          </p:cNvCxnSpPr>
          <p:nvPr/>
        </p:nvCxnSpPr>
        <p:spPr>
          <a:xfrm flipV="1">
            <a:off x="5095569" y="5068064"/>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092149D-9089-477A-B3B2-8257EA20721E}"/>
              </a:ext>
            </a:extLst>
          </p:cNvPr>
          <p:cNvSpPr/>
          <p:nvPr/>
        </p:nvSpPr>
        <p:spPr>
          <a:xfrm>
            <a:off x="4240803" y="4710816"/>
            <a:ext cx="848044"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Store the network </a:t>
            </a:r>
            <a:r>
              <a:rPr lang="en-US" altLang="zh-TW" sz="1200" b="1" dirty="0">
                <a:solidFill>
                  <a:schemeClr val="tx1"/>
                </a:solidFill>
              </a:rPr>
              <a:t>and w</a:t>
            </a:r>
            <a:endParaRPr lang="zh-TW" altLang="en-US" sz="1200" b="1" dirty="0">
              <a:solidFill>
                <a:schemeClr val="tx1"/>
              </a:solidFill>
            </a:endParaRPr>
          </a:p>
        </p:txBody>
      </p:sp>
      <p:cxnSp>
        <p:nvCxnSpPr>
          <p:cNvPr id="39" name="直線單箭頭接點 38">
            <a:extLst>
              <a:ext uri="{FF2B5EF4-FFF2-40B4-BE49-F238E27FC236}">
                <a16:creationId xmlns:a16="http://schemas.microsoft.com/office/drawing/2014/main" id="{0C304AAA-7591-41A1-9CFE-8C97A2F1754C}"/>
              </a:ext>
            </a:extLst>
          </p:cNvPr>
          <p:cNvCxnSpPr>
            <a:cxnSpLocks/>
          </p:cNvCxnSpPr>
          <p:nvPr/>
        </p:nvCxnSpPr>
        <p:spPr>
          <a:xfrm flipV="1">
            <a:off x="4000555" y="5082843"/>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26247B77-ECCC-4851-8DBD-063393FC26A6}"/>
              </a:ext>
            </a:extLst>
          </p:cNvPr>
          <p:cNvSpPr txBox="1"/>
          <p:nvPr/>
        </p:nvSpPr>
        <p:spPr>
          <a:xfrm>
            <a:off x="6578714" y="1495220"/>
            <a:ext cx="1863529" cy="253914"/>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The acceptability is </a:t>
            </a:r>
            <a:r>
              <a:rPr kumimoji="1" lang="en-US" altLang="zh-TW" sz="1200" dirty="0" err="1">
                <a:solidFill>
                  <a:prstClr val="white"/>
                </a:solidFill>
                <a:latin typeface="Microsoft JhengHei" panose="020B0604030504040204" pitchFamily="34" charset="-120"/>
                <a:ea typeface="Microsoft JhengHei" panose="020B0604030504040204" pitchFamily="34" charset="-120"/>
              </a:rPr>
              <a:t>SeC</a:t>
            </a:r>
            <a:endParaRPr lang="zh-TW" altLang="en-US" sz="1200" dirty="0">
              <a:solidFill>
                <a:prstClr val="white"/>
              </a:solidFill>
            </a:endParaRPr>
          </a:p>
        </p:txBody>
      </p:sp>
      <mc:AlternateContent xmlns:mc="http://schemas.openxmlformats.org/markup-compatibility/2006" xmlns:a14="http://schemas.microsoft.com/office/drawing/2010/main">
        <mc:Choice Requires="a14">
          <p:sp>
            <p:nvSpPr>
              <p:cNvPr id="51" name="圓角矩形 5">
                <a:extLst>
                  <a:ext uri="{FF2B5EF4-FFF2-40B4-BE49-F238E27FC236}">
                    <a16:creationId xmlns:a16="http://schemas.microsoft.com/office/drawing/2014/main" id="{0F4CB1A1-A425-4D54-B5F6-13A95789EA22}"/>
                  </a:ext>
                </a:extLst>
              </p:cNvPr>
              <p:cNvSpPr/>
              <p:nvPr/>
            </p:nvSpPr>
            <p:spPr>
              <a:xfrm>
                <a:off x="132276" y="1116373"/>
                <a:ext cx="1887458" cy="1291061"/>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optimizers</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Two learning rates</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sets of </a:t>
                </a: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Two sets of 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51"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132276" y="1116373"/>
                <a:ext cx="1887458" cy="1291061"/>
              </a:xfrm>
              <a:prstGeom prst="roundRect">
                <a:avLst>
                  <a:gd name="adj" fmla="val 0"/>
                </a:avLst>
              </a:prstGeom>
              <a:blipFill>
                <a:blip r:embed="rId4"/>
                <a:stretch>
                  <a:fillRect l="-322" t="-2804" b="-7009"/>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
        <p:nvSpPr>
          <p:cNvPr id="55" name="文字方塊 732"/>
          <p:cNvSpPr txBox="1"/>
          <p:nvPr/>
        </p:nvSpPr>
        <p:spPr>
          <a:xfrm>
            <a:off x="2547596" y="47406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56" name="文字方塊 732"/>
          <p:cNvSpPr txBox="1"/>
          <p:nvPr/>
        </p:nvSpPr>
        <p:spPr>
          <a:xfrm>
            <a:off x="2063090" y="5366644"/>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49" name="投影片編號版面配置區 1">
            <a:extLst>
              <a:ext uri="{FF2B5EF4-FFF2-40B4-BE49-F238E27FC236}">
                <a16:creationId xmlns:a16="http://schemas.microsoft.com/office/drawing/2014/main" id="{5CD20CCB-00A5-43BA-81AE-1EB0B2EA7E7B}"/>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20</a:t>
            </a:fld>
            <a:endParaRPr lang="zh-TW" altLang="en-US" dirty="0">
              <a:solidFill>
                <a:prstClr val="black">
                  <a:tint val="75000"/>
                </a:prstClr>
              </a:solidFill>
            </a:endParaRPr>
          </a:p>
        </p:txBody>
      </p:sp>
      <p:sp>
        <p:nvSpPr>
          <p:cNvPr id="52" name="文字方塊 51">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Reorganizing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(100)</a:t>
            </a:r>
            <a:endParaRPr lang="en-US" altLang="zh-TW" sz="2000" dirty="0">
              <a:solidFill>
                <a:prstClr val="white"/>
              </a:solidFill>
            </a:endParaRPr>
          </a:p>
        </p:txBody>
      </p:sp>
    </p:spTree>
    <p:extLst>
      <p:ext uri="{BB962C8B-B14F-4D97-AF65-F5344CB8AC3E}">
        <p14:creationId xmlns:p14="http://schemas.microsoft.com/office/powerpoint/2010/main" val="22116399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群組 66"/>
          <p:cNvGrpSpPr/>
          <p:nvPr/>
        </p:nvGrpSpPr>
        <p:grpSpPr>
          <a:xfrm>
            <a:off x="1076005" y="2178654"/>
            <a:ext cx="7114775" cy="3929953"/>
            <a:chOff x="1676800" y="2250673"/>
            <a:chExt cx="7651915" cy="3929953"/>
          </a:xfrm>
        </p:grpSpPr>
        <p:grpSp>
          <p:nvGrpSpPr>
            <p:cNvPr id="4" name="群組 3"/>
            <p:cNvGrpSpPr/>
            <p:nvPr/>
          </p:nvGrpSpPr>
          <p:grpSpPr>
            <a:xfrm>
              <a:off x="2080016" y="2250673"/>
              <a:ext cx="7248699" cy="3929953"/>
              <a:chOff x="3037680" y="1966661"/>
              <a:chExt cx="7908053" cy="4179405"/>
            </a:xfrm>
          </p:grpSpPr>
          <mc:AlternateContent xmlns:mc="http://schemas.openxmlformats.org/markup-compatibility/2006" xmlns:a14="http://schemas.microsoft.com/office/drawing/2010/main">
            <mc:Choice Requires="a14">
              <p:sp>
                <p:nvSpPr>
                  <p:cNvPr id="6" name="菱形 5"/>
                  <p:cNvSpPr/>
                  <p:nvPr/>
                </p:nvSpPr>
                <p:spPr>
                  <a:xfrm>
                    <a:off x="3037680" y="4613299"/>
                    <a:ext cx="1476393" cy="745437"/>
                  </a:xfrm>
                  <a:prstGeom prst="diamond">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a:t>
                    </a:r>
                    <a:r>
                      <a:rPr lang="en-US" altLang="zh-TW" sz="1400" b="1" dirty="0">
                        <a:solidFill>
                          <a:prstClr val="black"/>
                        </a:solidFill>
                      </a:rPr>
                      <a:t> </a:t>
                    </a:r>
                    <a14:m>
                      <m:oMath xmlns:m="http://schemas.openxmlformats.org/officeDocument/2006/math">
                        <m:r>
                          <a:rPr lang="en-US" altLang="zh-TW" sz="1400" b="1" i="1" dirty="0">
                            <a:solidFill>
                              <a:prstClr val="black"/>
                            </a:solidFill>
                            <a:latin typeface="Cambria Math" panose="02040503050406030204" pitchFamily="18" charset="0"/>
                          </a:rPr>
                          <m:t>&gt;</m:t>
                        </m:r>
                        <m:r>
                          <a:rPr lang="en-US" altLang="zh-TW" sz="1400" b="1">
                            <a:solidFill>
                              <a:prstClr val="black"/>
                            </a:solidFill>
                            <a:latin typeface="Cambria Math" panose="02040503050406030204" pitchFamily="18" charset="0"/>
                          </a:rPr>
                          <m:t> </m:t>
                        </m:r>
                      </m:oMath>
                    </a14:m>
                    <a:r>
                      <a:rPr lang="en-US" altLang="zh-TW" sz="1400" i="1" dirty="0">
                        <a:solidFill>
                          <a:prstClr val="black"/>
                        </a:solidFill>
                      </a:rPr>
                      <a:t>p</a:t>
                    </a:r>
                    <a:endParaRPr lang="zh-TW" altLang="en-US" sz="1400" b="1" dirty="0">
                      <a:solidFill>
                        <a:prstClr val="black"/>
                      </a:solidFill>
                    </a:endParaRPr>
                  </a:p>
                </p:txBody>
              </p:sp>
            </mc:Choice>
            <mc:Fallback xmlns="">
              <p:sp>
                <p:nvSpPr>
                  <p:cNvPr id="6" name="菱形 5"/>
                  <p:cNvSpPr>
                    <a:spLocks noRot="1" noChangeAspect="1" noMove="1" noResize="1" noEditPoints="1" noAdjustHandles="1" noChangeArrowheads="1" noChangeShapeType="1" noTextEdit="1"/>
                  </p:cNvSpPr>
                  <p:nvPr/>
                </p:nvSpPr>
                <p:spPr>
                  <a:xfrm>
                    <a:off x="3037680" y="4613299"/>
                    <a:ext cx="1476393" cy="745437"/>
                  </a:xfrm>
                  <a:prstGeom prst="diamond">
                    <a:avLst/>
                  </a:prstGeom>
                  <a:blipFill rotWithShape="1">
                    <a:blip r:embed="rId2"/>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10" name="矩形 9"/>
              <p:cNvSpPr/>
              <p:nvPr/>
            </p:nvSpPr>
            <p:spPr>
              <a:xfrm>
                <a:off x="9272343" y="4644763"/>
                <a:ext cx="1673390" cy="890353"/>
              </a:xfrm>
              <a:prstGeom prst="rect">
                <a:avLst/>
              </a:prstGeom>
              <a:solidFill>
                <a:schemeClr val="bg2">
                  <a:lumMod val="75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r>
                  <a:rPr lang="en-US" altLang="zh-TW" sz="1600" b="1" dirty="0">
                    <a:solidFill>
                      <a:prstClr val="black"/>
                    </a:solidFill>
                  </a:rPr>
                  <a:t>Matching(100)</a:t>
                </a:r>
                <a:endParaRPr lang="zh-TW" altLang="en-US" sz="1600" b="1" dirty="0">
                  <a:solidFill>
                    <a:prstClr val="black"/>
                  </a:solidFill>
                </a:endParaRPr>
              </a:p>
            </p:txBody>
          </p:sp>
          <p:sp>
            <p:nvSpPr>
              <p:cNvPr id="12" name="圓角矩形 11"/>
              <p:cNvSpPr/>
              <p:nvPr/>
            </p:nvSpPr>
            <p:spPr>
              <a:xfrm>
                <a:off x="4977581" y="2116124"/>
                <a:ext cx="643378" cy="409449"/>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k </a:t>
                </a:r>
                <a:r>
                  <a:rPr lang="en-US" altLang="zh-TW" sz="1400" b="1" dirty="0">
                    <a:solidFill>
                      <a:prstClr val="black"/>
                    </a:solidFill>
                  </a:rPr>
                  <a:t>++</a:t>
                </a:r>
                <a:endParaRPr lang="zh-TW" altLang="en-US" sz="1400" b="1" dirty="0">
                  <a:solidFill>
                    <a:prstClr val="black"/>
                  </a:solidFill>
                </a:endParaRPr>
              </a:p>
            </p:txBody>
          </p:sp>
          <p:sp>
            <p:nvSpPr>
              <p:cNvPr id="14" name="矩形 13"/>
              <p:cNvSpPr/>
              <p:nvPr/>
            </p:nvSpPr>
            <p:spPr>
              <a:xfrm>
                <a:off x="6249596" y="1966661"/>
                <a:ext cx="1883254" cy="759862"/>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Restore the network </a:t>
                </a:r>
                <a:r>
                  <a:rPr lang="en-US" altLang="zh-TW" sz="1200" b="1" dirty="0">
                    <a:solidFill>
                      <a:schemeClr val="tx1"/>
                    </a:solidFill>
                  </a:rPr>
                  <a:t>and w</a:t>
                </a:r>
                <a:endParaRPr lang="zh-TW" altLang="en-US" sz="1200" b="1" dirty="0">
                  <a:solidFill>
                    <a:schemeClr val="tx1"/>
                  </a:solidFill>
                </a:endParaRPr>
              </a:p>
            </p:txBody>
          </p:sp>
          <p:cxnSp>
            <p:nvCxnSpPr>
              <p:cNvPr id="15" name="直線單箭頭接點 14"/>
              <p:cNvCxnSpPr>
                <a:cxnSpLocks/>
              </p:cNvCxnSpPr>
              <p:nvPr/>
            </p:nvCxnSpPr>
            <p:spPr>
              <a:xfrm flipV="1">
                <a:off x="4514073" y="4973342"/>
                <a:ext cx="329134" cy="649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941695" y="5057668"/>
                <a:ext cx="330648"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cxnSpLocks/>
              </p:cNvCxnSpPr>
              <p:nvPr/>
            </p:nvCxnSpPr>
            <p:spPr>
              <a:xfrm flipH="1">
                <a:off x="5685862" y="3353961"/>
                <a:ext cx="420981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肘形接點 23"/>
              <p:cNvCxnSpPr>
                <a:stCxn id="6" idx="2"/>
              </p:cNvCxnSpPr>
              <p:nvPr/>
            </p:nvCxnSpPr>
            <p:spPr>
              <a:xfrm rot="16200000" flipH="1">
                <a:off x="3938478" y="5196134"/>
                <a:ext cx="787330" cy="1112533"/>
              </a:xfrm>
              <a:prstGeom prst="bentConnector2">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flipV="1">
                <a:off x="9895676" y="3353961"/>
                <a:ext cx="7062" cy="125933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a:off x="3780491" y="2305712"/>
                <a:ext cx="15261" cy="22756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 name="直線單箭頭接點 27"/>
            <p:cNvCxnSpPr/>
            <p:nvPr/>
          </p:nvCxnSpPr>
          <p:spPr>
            <a:xfrm flipV="1">
              <a:off x="1676800" y="5089815"/>
              <a:ext cx="403216" cy="672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1688950" y="4782835"/>
              <a:ext cx="584713" cy="276999"/>
            </a:xfrm>
            <a:prstGeom prst="rect">
              <a:avLst/>
            </a:prstGeom>
            <a:noFill/>
          </p:spPr>
          <p:txBody>
            <a:bodyPr wrap="square" rtlCol="0">
              <a:spAutoFit/>
            </a:bodyPr>
            <a:lstStyle/>
            <a:p>
              <a:pPr fontAlgn="auto">
                <a:spcBef>
                  <a:spcPts val="0"/>
                </a:spcBef>
                <a:spcAft>
                  <a:spcPts val="0"/>
                </a:spcAft>
                <a:defRPr/>
              </a:pPr>
              <a:r>
                <a:rPr lang="en-US" altLang="zh-TW" sz="1200" i="1" dirty="0">
                  <a:solidFill>
                    <a:prstClr val="black"/>
                  </a:solidFill>
                  <a:latin typeface="Calibri"/>
                  <a:ea typeface="新細明體"/>
                </a:rPr>
                <a:t>k</a:t>
              </a:r>
              <a:r>
                <a:rPr lang="en-US" altLang="zh-TW" sz="1200" b="1" dirty="0">
                  <a:solidFill>
                    <a:prstClr val="black"/>
                  </a:solidFill>
                  <a:latin typeface="Calibri"/>
                  <a:ea typeface="新細明體"/>
                </a:rPr>
                <a:t> = 1</a:t>
              </a:r>
              <a:endParaRPr lang="zh-TW" altLang="en-US" sz="1200" b="1" dirty="0">
                <a:solidFill>
                  <a:prstClr val="black"/>
                </a:solidFill>
                <a:latin typeface="Calibri"/>
                <a:ea typeface="新細明體"/>
              </a:endParaRPr>
            </a:p>
          </p:txBody>
        </p:sp>
      </p:grpSp>
      <mc:AlternateContent xmlns:mc="http://schemas.openxmlformats.org/markup-compatibility/2006" xmlns:a14="http://schemas.microsoft.com/office/drawing/2010/main">
        <mc:Choice Requires="a14">
          <p:sp>
            <p:nvSpPr>
              <p:cNvPr id="32" name="矩形 31"/>
              <p:cNvSpPr/>
              <p:nvPr/>
            </p:nvSpPr>
            <p:spPr>
              <a:xfrm>
                <a:off x="5306323" y="4561311"/>
                <a:ext cx="1153933" cy="1045370"/>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schemeClr val="tx1"/>
                    </a:solidFill>
                  </a:rPr>
                  <a:t>Use </a:t>
                </a:r>
                <a14:m>
                  <m:oMath xmlns:m="http://schemas.openxmlformats.org/officeDocument/2006/math">
                    <m:r>
                      <a:rPr lang="en-US" altLang="zh-TW" sz="1200" b="1">
                        <a:solidFill>
                          <a:schemeClr val="tx1"/>
                        </a:solidFill>
                        <a:latin typeface="Cambria Math" panose="02040503050406030204" pitchFamily="18" charset="0"/>
                      </a:rPr>
                      <m:t>𝐰</m:t>
                    </m:r>
                    <m:r>
                      <a:rPr lang="en-US" altLang="zh-TW" sz="1200" i="1" baseline="-25000">
                        <a:solidFill>
                          <a:schemeClr val="tx1"/>
                        </a:solidFill>
                        <a:latin typeface="Cambria Math"/>
                      </a:rPr>
                      <m:t>𝑘</m:t>
                    </m:r>
                    <m:r>
                      <m:rPr>
                        <m:nor/>
                      </m:rPr>
                      <a:rPr lang="en-US" altLang="zh-TW" sz="1200" dirty="0">
                        <a:solidFill>
                          <a:schemeClr val="tx1"/>
                        </a:solidFill>
                      </a:rPr>
                      <m:t>’</m:t>
                    </m:r>
                  </m:oMath>
                </a14:m>
                <a:r>
                  <a:rPr lang="en-US" altLang="zh-TW" sz="1200" b="1" dirty="0">
                    <a:solidFill>
                      <a:schemeClr val="tx1"/>
                    </a:solidFill>
                  </a:rPr>
                  <a:t> (i.e</a:t>
                </a:r>
                <a:r>
                  <a:rPr lang="en-US" altLang="zh-TW" sz="1200" b="1" dirty="0">
                    <a:solidFill>
                      <a:prstClr val="black"/>
                    </a:solidFill>
                  </a:rPr>
                  <a:t>., temporarily ignore the </a:t>
                </a:r>
                <a14:m>
                  <m:oMath xmlns:m="http://schemas.openxmlformats.org/officeDocument/2006/math">
                    <m:sSup>
                      <m:sSupPr>
                        <m:ctrlPr>
                          <a:rPr lang="en-US" altLang="zh-TW" sz="1200" b="1" i="1">
                            <a:solidFill>
                              <a:prstClr val="black"/>
                            </a:solidFill>
                            <a:latin typeface="Cambria Math" panose="02040503050406030204" pitchFamily="18" charset="0"/>
                          </a:rPr>
                        </m:ctrlPr>
                      </m:sSupPr>
                      <m:e>
                        <m:r>
                          <a:rPr lang="en-US" altLang="zh-TW" sz="1200" i="1">
                            <a:solidFill>
                              <a:prstClr val="black"/>
                            </a:solidFill>
                            <a:latin typeface="Cambria Math"/>
                          </a:rPr>
                          <m:t>𝑘</m:t>
                        </m:r>
                      </m:e>
                      <m:sup>
                        <m:r>
                          <a:rPr lang="en-US" altLang="zh-TW" sz="1200" b="1">
                            <a:solidFill>
                              <a:prstClr val="black"/>
                            </a:solidFill>
                            <a:latin typeface="Cambria Math" panose="02040503050406030204" pitchFamily="18" charset="0"/>
                          </a:rPr>
                          <m:t>𝑡h</m:t>
                        </m:r>
                      </m:sup>
                    </m:sSup>
                  </m:oMath>
                </a14:m>
                <a:r>
                  <a:rPr lang="zh-TW" altLang="en-US" sz="1200" b="1" dirty="0">
                    <a:solidFill>
                      <a:prstClr val="black"/>
                    </a:solidFill>
                  </a:rPr>
                  <a:t> </a:t>
                </a:r>
                <a:r>
                  <a:rPr lang="en-US" altLang="zh-TW" sz="1200" b="1" dirty="0">
                    <a:solidFill>
                      <a:prstClr val="black"/>
                    </a:solidFill>
                  </a:rPr>
                  <a:t>hidden node) </a:t>
                </a:r>
                <a:endParaRPr lang="zh-TW" altLang="en-US" sz="1200" b="1" dirty="0">
                  <a:solidFill>
                    <a:prstClr val="black"/>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5306322" y="4561311"/>
                <a:ext cx="1153933" cy="1045370"/>
              </a:xfrm>
              <a:prstGeom prst="rect">
                <a:avLst/>
              </a:prstGeom>
              <a:blipFill rotWithShape="1">
                <a:blip r:embed="rId3"/>
                <a:stretch>
                  <a:fillRect/>
                </a:stretch>
              </a:blipFill>
              <a:ln/>
              <a:effectLst>
                <a:outerShdw blurRad="50800" dist="38100" dir="5400000" algn="t" rotWithShape="0">
                  <a:prstClr val="black">
                    <a:alpha val="40000"/>
                  </a:prstClr>
                </a:outerShdw>
              </a:effectLst>
            </p:spPr>
            <p:txBody>
              <a:bodyPr/>
              <a:lstStyle/>
              <a:p>
                <a:r>
                  <a:rPr lang="zh-TW" altLang="en-US">
                    <a:noFill/>
                  </a:rPr>
                  <a:t> </a:t>
                </a:r>
              </a:p>
            </p:txBody>
          </p:sp>
        </mc:Fallback>
      </mc:AlternateContent>
      <p:sp>
        <p:nvSpPr>
          <p:cNvPr id="34" name="橢圓 33"/>
          <p:cNvSpPr/>
          <p:nvPr/>
        </p:nvSpPr>
        <p:spPr>
          <a:xfrm>
            <a:off x="7643306" y="4310221"/>
            <a:ext cx="247065" cy="342899"/>
          </a:xfrm>
          <a:prstGeom prst="ellipse">
            <a:avLst/>
          </a:prstGeom>
          <a:solidFill>
            <a:srgbClr val="304371"/>
          </a:solidFill>
          <a:ln w="12700" cap="flat" cmpd="sng" algn="ctr">
            <a:solidFill>
              <a:srgbClr val="304371">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B</a:t>
            </a:r>
            <a:endParaRPr lang="zh-TW" altLang="en-US" sz="1467" kern="0" dirty="0">
              <a:solidFill>
                <a:prstClr val="white"/>
              </a:solidFill>
              <a:latin typeface="Calibri Light"/>
              <a:ea typeface="微软雅黑 Light"/>
            </a:endParaRPr>
          </a:p>
        </p:txBody>
      </p:sp>
      <p:sp>
        <p:nvSpPr>
          <p:cNvPr id="35" name="橢圓 34"/>
          <p:cNvSpPr/>
          <p:nvPr/>
        </p:nvSpPr>
        <p:spPr>
          <a:xfrm>
            <a:off x="6934961" y="4320467"/>
            <a:ext cx="247065" cy="342899"/>
          </a:xfrm>
          <a:prstGeom prst="ellipse">
            <a:avLst/>
          </a:prstGeom>
          <a:solidFill>
            <a:srgbClr val="C00000"/>
          </a:solidFill>
          <a:ln w="12700" cap="flat" cmpd="sng" algn="ctr">
            <a:solidFill>
              <a:srgbClr val="A5A5A5">
                <a:shade val="50000"/>
              </a:srgbClr>
            </a:solidFill>
            <a:prstDash val="solid"/>
            <a:miter lim="800000"/>
          </a:ln>
          <a:effectLst/>
        </p:spPr>
        <p:txBody>
          <a:bodyPr lIns="121917" tIns="60959" rIns="121917" bIns="60959" rtlCol="0" anchor="ctr"/>
          <a:lstStyle/>
          <a:p>
            <a:pPr algn="ctr" defTabSz="914354" fontAlgn="auto">
              <a:spcBef>
                <a:spcPts val="0"/>
              </a:spcBef>
              <a:spcAft>
                <a:spcPts val="0"/>
              </a:spcAft>
              <a:defRPr/>
            </a:pPr>
            <a:r>
              <a:rPr lang="en-US" altLang="zh-TW" sz="1467" kern="0" dirty="0">
                <a:solidFill>
                  <a:prstClr val="white"/>
                </a:solidFill>
                <a:latin typeface="Calibri Light"/>
                <a:ea typeface="微软雅黑 Light"/>
              </a:rPr>
              <a:t>A</a:t>
            </a:r>
            <a:endParaRPr lang="zh-TW" altLang="en-US" sz="1467" kern="0" dirty="0">
              <a:solidFill>
                <a:prstClr val="white"/>
              </a:solidFill>
              <a:latin typeface="Calibri Light"/>
              <a:ea typeface="微软雅黑 Light"/>
            </a:endParaRPr>
          </a:p>
        </p:txBody>
      </p:sp>
      <p:cxnSp>
        <p:nvCxnSpPr>
          <p:cNvPr id="38" name="直線單箭頭接點 37"/>
          <p:cNvCxnSpPr/>
          <p:nvPr/>
        </p:nvCxnSpPr>
        <p:spPr>
          <a:xfrm flipH="1">
            <a:off x="5854181" y="2547788"/>
            <a:ext cx="1656297" cy="1187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0" idx="0"/>
          </p:cNvCxnSpPr>
          <p:nvPr/>
        </p:nvCxnSpPr>
        <p:spPr>
          <a:xfrm flipV="1">
            <a:off x="7477682" y="2606763"/>
            <a:ext cx="0" cy="209014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26247B77-ECCC-4851-8DBD-063393FC26A6}"/>
              </a:ext>
            </a:extLst>
          </p:cNvPr>
          <p:cNvSpPr txBox="1"/>
          <p:nvPr/>
        </p:nvSpPr>
        <p:spPr>
          <a:xfrm>
            <a:off x="92255" y="4653118"/>
            <a:ext cx="969379"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26247B77-ECCC-4851-8DBD-063393FC26A6}"/>
              </a:ext>
            </a:extLst>
          </p:cNvPr>
          <p:cNvSpPr txBox="1"/>
          <p:nvPr/>
        </p:nvSpPr>
        <p:spPr>
          <a:xfrm>
            <a:off x="3048305" y="5759503"/>
            <a:ext cx="990108" cy="623246"/>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An acceptable SLFN</a:t>
            </a:r>
            <a:endParaRPr kumimoji="1" lang="zh-TW" altLang="en-US" sz="1200" dirty="0">
              <a:solidFill>
                <a:prstClr val="white"/>
              </a:solidFill>
              <a:latin typeface="Microsoft JhengHei" panose="020B0604030504040204" pitchFamily="34" charset="-120"/>
              <a:ea typeface="Microsoft JhengHei" panose="020B0604030504040204" pitchFamily="34" charset="-120"/>
            </a:endParaRPr>
          </a:p>
        </p:txBody>
      </p:sp>
      <p:cxnSp>
        <p:nvCxnSpPr>
          <p:cNvPr id="40" name="直線單箭頭接點 39"/>
          <p:cNvCxnSpPr/>
          <p:nvPr/>
        </p:nvCxnSpPr>
        <p:spPr>
          <a:xfrm flipH="1">
            <a:off x="3707905" y="2535908"/>
            <a:ext cx="418251" cy="11878"/>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p:cNvSpPr/>
          <p:nvPr/>
        </p:nvSpPr>
        <p:spPr>
          <a:xfrm>
            <a:off x="3135336" y="3290644"/>
            <a:ext cx="517254" cy="385011"/>
          </a:xfrm>
          <a:prstGeom prst="round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400" i="1" dirty="0">
                <a:solidFill>
                  <a:prstClr val="black"/>
                </a:solidFill>
              </a:rPr>
              <a:t>p </a:t>
            </a:r>
            <a:r>
              <a:rPr lang="en-US" altLang="zh-TW" sz="1400" b="1" dirty="0">
                <a:solidFill>
                  <a:prstClr val="black"/>
                </a:solidFill>
              </a:rPr>
              <a:t>--</a:t>
            </a:r>
            <a:endParaRPr lang="zh-TW" altLang="en-US" sz="1400" b="1" dirty="0">
              <a:solidFill>
                <a:prstClr val="black"/>
              </a:solidFill>
            </a:endParaRPr>
          </a:p>
        </p:txBody>
      </p:sp>
      <p:cxnSp>
        <p:nvCxnSpPr>
          <p:cNvPr id="48" name="直線單箭頭接點 47"/>
          <p:cNvCxnSpPr/>
          <p:nvPr/>
        </p:nvCxnSpPr>
        <p:spPr>
          <a:xfrm flipH="1">
            <a:off x="2111750" y="2535907"/>
            <a:ext cx="936555"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2180816" y="3499285"/>
            <a:ext cx="913602"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003724" y="4670291"/>
            <a:ext cx="990108"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900" b="1" dirty="0">
                <a:solidFill>
                  <a:srgbClr val="FF0000"/>
                </a:solidFill>
              </a:rPr>
              <a:t>Regularizing(500)</a:t>
            </a:r>
            <a:endParaRPr lang="zh-TW" altLang="en-US" sz="900" b="1" dirty="0">
              <a:solidFill>
                <a:srgbClr val="FF0000"/>
              </a:solidFill>
            </a:endParaRPr>
          </a:p>
        </p:txBody>
      </p:sp>
      <p:cxnSp>
        <p:nvCxnSpPr>
          <p:cNvPr id="59" name="直線單箭頭接點 58"/>
          <p:cNvCxnSpPr>
            <a:cxnSpLocks/>
          </p:cNvCxnSpPr>
          <p:nvPr/>
        </p:nvCxnSpPr>
        <p:spPr>
          <a:xfrm flipV="1">
            <a:off x="5095569" y="5068064"/>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092149D-9089-477A-B3B2-8257EA20721E}"/>
              </a:ext>
            </a:extLst>
          </p:cNvPr>
          <p:cNvSpPr/>
          <p:nvPr/>
        </p:nvSpPr>
        <p:spPr>
          <a:xfrm>
            <a:off x="4240803" y="4710816"/>
            <a:ext cx="848044" cy="714509"/>
          </a:xfrm>
          <a:prstGeom prst="rect">
            <a:avLst/>
          </a:prstGeom>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fontAlgn="auto">
              <a:spcBef>
                <a:spcPts val="0"/>
              </a:spcBef>
              <a:spcAft>
                <a:spcPts val="0"/>
              </a:spcAft>
              <a:defRPr/>
            </a:pPr>
            <a:r>
              <a:rPr lang="en-US" altLang="zh-TW" sz="1200" b="1" dirty="0">
                <a:solidFill>
                  <a:prstClr val="black"/>
                </a:solidFill>
              </a:rPr>
              <a:t>Store the network </a:t>
            </a:r>
            <a:r>
              <a:rPr lang="en-US" altLang="zh-TW" sz="1200" b="1" dirty="0">
                <a:solidFill>
                  <a:schemeClr val="tx1"/>
                </a:solidFill>
              </a:rPr>
              <a:t>and w</a:t>
            </a:r>
            <a:endParaRPr lang="zh-TW" altLang="en-US" sz="1200" b="1" dirty="0">
              <a:solidFill>
                <a:schemeClr val="tx1"/>
              </a:solidFill>
            </a:endParaRPr>
          </a:p>
        </p:txBody>
      </p:sp>
      <p:cxnSp>
        <p:nvCxnSpPr>
          <p:cNvPr id="39" name="直線單箭頭接點 38">
            <a:extLst>
              <a:ext uri="{FF2B5EF4-FFF2-40B4-BE49-F238E27FC236}">
                <a16:creationId xmlns:a16="http://schemas.microsoft.com/office/drawing/2014/main" id="{0C304AAA-7591-41A1-9CFE-8C97A2F1754C}"/>
              </a:ext>
            </a:extLst>
          </p:cNvPr>
          <p:cNvCxnSpPr>
            <a:cxnSpLocks/>
          </p:cNvCxnSpPr>
          <p:nvPr/>
        </p:nvCxnSpPr>
        <p:spPr>
          <a:xfrm flipV="1">
            <a:off x="4000555" y="5082843"/>
            <a:ext cx="210752" cy="1593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文字方塊 43">
            <a:extLst>
              <a:ext uri="{FF2B5EF4-FFF2-40B4-BE49-F238E27FC236}">
                <a16:creationId xmlns:a16="http://schemas.microsoft.com/office/drawing/2014/main" id="{26247B77-ECCC-4851-8DBD-063393FC26A6}"/>
              </a:ext>
            </a:extLst>
          </p:cNvPr>
          <p:cNvSpPr txBox="1"/>
          <p:nvPr/>
        </p:nvSpPr>
        <p:spPr>
          <a:xfrm>
            <a:off x="6578714" y="1495220"/>
            <a:ext cx="1863529" cy="253914"/>
          </a:xfrm>
          <a:prstGeom prst="rect">
            <a:avLst/>
          </a:prstGeom>
          <a:solidFill>
            <a:srgbClr val="00B0F0"/>
          </a:solidFill>
        </p:spPr>
        <p:txBody>
          <a:bodyPr wrap="square" lIns="68552" tIns="34289" rIns="68552" bIns="34289" rtlCol="0">
            <a:spAutoFit/>
          </a:bodyPr>
          <a:lstStyle/>
          <a:p>
            <a:pPr defTabSz="685460">
              <a:defRPr/>
            </a:pPr>
            <a:r>
              <a:rPr kumimoji="1" lang="en-US" altLang="zh-TW" sz="1200" dirty="0">
                <a:solidFill>
                  <a:prstClr val="white"/>
                </a:solidFill>
                <a:latin typeface="Microsoft JhengHei" panose="020B0604030504040204" pitchFamily="34" charset="-120"/>
                <a:ea typeface="Microsoft JhengHei" panose="020B0604030504040204" pitchFamily="34" charset="-120"/>
              </a:rPr>
              <a:t>The acceptability is </a:t>
            </a:r>
            <a:r>
              <a:rPr kumimoji="1" lang="en-US" altLang="zh-TW" sz="1200" dirty="0" err="1">
                <a:solidFill>
                  <a:prstClr val="white"/>
                </a:solidFill>
                <a:latin typeface="Microsoft JhengHei" panose="020B0604030504040204" pitchFamily="34" charset="-120"/>
                <a:ea typeface="Microsoft JhengHei" panose="020B0604030504040204" pitchFamily="34" charset="-120"/>
              </a:rPr>
              <a:t>SeC</a:t>
            </a:r>
            <a:endParaRPr lang="zh-TW" altLang="en-US" sz="1200" dirty="0">
              <a:solidFill>
                <a:prstClr val="white"/>
              </a:solidFill>
            </a:endParaRPr>
          </a:p>
        </p:txBody>
      </p:sp>
      <p:sp>
        <p:nvSpPr>
          <p:cNvPr id="55" name="文字方塊 732"/>
          <p:cNvSpPr txBox="1"/>
          <p:nvPr/>
        </p:nvSpPr>
        <p:spPr>
          <a:xfrm>
            <a:off x="2547596" y="4740615"/>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False</a:t>
            </a:r>
            <a:endParaRPr lang="zh-TW" altLang="en-US" sz="1000" kern="100" dirty="0">
              <a:solidFill>
                <a:prstClr val="black"/>
              </a:solidFill>
              <a:latin typeface="Calibri"/>
              <a:ea typeface="新細明體"/>
              <a:cs typeface="Times New Roman"/>
            </a:endParaRPr>
          </a:p>
        </p:txBody>
      </p:sp>
      <p:sp>
        <p:nvSpPr>
          <p:cNvPr id="56" name="文字方塊 732"/>
          <p:cNvSpPr txBox="1"/>
          <p:nvPr/>
        </p:nvSpPr>
        <p:spPr>
          <a:xfrm>
            <a:off x="2063090" y="5366644"/>
            <a:ext cx="399144" cy="240039"/>
          </a:xfrm>
          <a:prstGeom prst="rect">
            <a:avLst/>
          </a:prstGeom>
          <a:no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spcAft>
                <a:spcPts val="0"/>
              </a:spcAft>
              <a:defRPr/>
            </a:pPr>
            <a:r>
              <a:rPr lang="en-US" sz="1000" kern="100" dirty="0">
                <a:solidFill>
                  <a:prstClr val="black"/>
                </a:solidFill>
                <a:latin typeface="Calibri"/>
                <a:ea typeface="新細明體"/>
                <a:cs typeface="Times New Roman"/>
              </a:rPr>
              <a:t>True</a:t>
            </a:r>
            <a:endParaRPr lang="zh-TW" altLang="en-US" sz="1000" kern="100" dirty="0">
              <a:solidFill>
                <a:prstClr val="black"/>
              </a:solidFill>
              <a:latin typeface="Calibri"/>
              <a:ea typeface="新細明體"/>
              <a:cs typeface="Times New Roman"/>
            </a:endParaRPr>
          </a:p>
        </p:txBody>
      </p:sp>
      <p:sp>
        <p:nvSpPr>
          <p:cNvPr id="49" name="投影片編號版面配置區 1">
            <a:extLst>
              <a:ext uri="{FF2B5EF4-FFF2-40B4-BE49-F238E27FC236}">
                <a16:creationId xmlns:a16="http://schemas.microsoft.com/office/drawing/2014/main" id="{5CD20CCB-00A5-43BA-81AE-1EB0B2EA7E7B}"/>
              </a:ext>
            </a:extLst>
          </p:cNvPr>
          <p:cNvSpPr>
            <a:spLocks noGrp="1"/>
          </p:cNvSpPr>
          <p:nvPr>
            <p:ph type="sldNum" sz="quarter" idx="12"/>
          </p:nvPr>
        </p:nvSpPr>
        <p:spPr>
          <a:xfrm>
            <a:off x="6553200" y="6356358"/>
            <a:ext cx="2133600" cy="365125"/>
          </a:xfrm>
        </p:spPr>
        <p:txBody>
          <a:bodyPr/>
          <a:lstStyle/>
          <a:p>
            <a:pPr>
              <a:defRPr/>
            </a:pPr>
            <a:fld id="{6C153D4C-BAB3-4B9B-8424-81F8FA0B3144}" type="slidenum">
              <a:rPr lang="zh-TW" altLang="en-US" smtClean="0">
                <a:solidFill>
                  <a:prstClr val="black">
                    <a:tint val="75000"/>
                  </a:prstClr>
                </a:solidFill>
              </a:rPr>
              <a:pPr>
                <a:defRPr/>
              </a:pPr>
              <a:t>21</a:t>
            </a:fld>
            <a:endParaRPr lang="zh-TW" altLang="en-US" dirty="0">
              <a:solidFill>
                <a:prstClr val="black">
                  <a:tint val="75000"/>
                </a:prstClr>
              </a:solidFill>
            </a:endParaRPr>
          </a:p>
        </p:txBody>
      </p:sp>
      <p:sp>
        <p:nvSpPr>
          <p:cNvPr id="52" name="文字方塊 51">
            <a:extLst>
              <a:ext uri="{FF2B5EF4-FFF2-40B4-BE49-F238E27FC236}">
                <a16:creationId xmlns:a16="http://schemas.microsoft.com/office/drawing/2014/main" id="{B61D38D1-B387-471A-B9C0-7143068A5B6A}"/>
              </a:ext>
            </a:extLst>
          </p:cNvPr>
          <p:cNvSpPr txBox="1"/>
          <p:nvPr/>
        </p:nvSpPr>
        <p:spPr>
          <a:xfrm>
            <a:off x="3148677" y="87168"/>
            <a:ext cx="2843230" cy="377024"/>
          </a:xfrm>
          <a:prstGeom prst="rect">
            <a:avLst/>
          </a:prstGeom>
          <a:solidFill>
            <a:srgbClr val="304371"/>
          </a:solidFill>
        </p:spPr>
        <p:txBody>
          <a:bodyPr wrap="square" lIns="68552" tIns="34289" rIns="68552" bIns="34289" rtlCol="0">
            <a:spAutoFit/>
          </a:bodyPr>
          <a:lstStyle/>
          <a:p>
            <a:pPr algn="ctr" defTabSz="685460"/>
            <a:r>
              <a:rPr kumimoji="1" lang="en-US" altLang="zh-TW" sz="2000" b="1" dirty="0">
                <a:solidFill>
                  <a:prstClr val="white"/>
                </a:solidFill>
                <a:latin typeface="Microsoft JhengHei" panose="020B0604030504040204" pitchFamily="34" charset="-120"/>
                <a:ea typeface="Microsoft JhengHei" panose="020B0604030504040204" pitchFamily="34" charset="-120"/>
              </a:rPr>
              <a:t>Reorganizing</a:t>
            </a:r>
            <a:r>
              <a:rPr kumimoji="1" lang="en-US" altLang="zh-TW" sz="2000" b="1" dirty="0">
                <a:solidFill>
                  <a:schemeClr val="bg1"/>
                </a:solidFill>
                <a:latin typeface="Microsoft JhengHei" panose="020B0604030504040204" pitchFamily="34" charset="-120"/>
                <a:ea typeface="Microsoft JhengHei" panose="020B0604030504040204" pitchFamily="34" charset="-120"/>
              </a:rPr>
              <a:t>(500)</a:t>
            </a:r>
            <a:endParaRPr lang="en-US" altLang="zh-TW" sz="2000" dirty="0">
              <a:solidFill>
                <a:prstClr val="white"/>
              </a:solidFill>
            </a:endParaRPr>
          </a:p>
        </p:txBody>
      </p:sp>
      <mc:AlternateContent xmlns:mc="http://schemas.openxmlformats.org/markup-compatibility/2006" xmlns:a14="http://schemas.microsoft.com/office/drawing/2010/main">
        <mc:Choice Requires="a14">
          <p:sp>
            <p:nvSpPr>
              <p:cNvPr id="43" name="圓角矩形 5">
                <a:extLst>
                  <a:ext uri="{FF2B5EF4-FFF2-40B4-BE49-F238E27FC236}">
                    <a16:creationId xmlns:a16="http://schemas.microsoft.com/office/drawing/2014/main" id="{0F4CB1A1-A425-4D54-B5F6-13A95789EA22}"/>
                  </a:ext>
                </a:extLst>
              </p:cNvPr>
              <p:cNvSpPr/>
              <p:nvPr/>
            </p:nvSpPr>
            <p:spPr>
              <a:xfrm>
                <a:off x="132276" y="1116373"/>
                <a:ext cx="1887458" cy="1297788"/>
              </a:xfrm>
              <a:prstGeom prst="roundRect">
                <a:avLst>
                  <a:gd name="adj" fmla="val 0"/>
                </a:avLst>
              </a:prstGeom>
              <a:solidFill>
                <a:srgbClr val="FFC000"/>
              </a:solid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defRPr/>
                </a:pPr>
                <a:r>
                  <a:rPr lang="en-US" altLang="zh-TW" sz="1400" kern="0" dirty="0">
                    <a:solidFill>
                      <a:prstClr val="black"/>
                    </a:solidFill>
                    <a:latin typeface="Calibri" panose="020F0502020204030204"/>
                    <a:ea typeface="新細明體"/>
                  </a:rPr>
                  <a:t>Hyperparameters:</a:t>
                </a:r>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optimizers</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Two learning rates</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0.001</a:t>
                </a: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Two sets of </a:t>
                </a:r>
                <a:r>
                  <a:rPr lang="el-GR"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ε</a:t>
                </a:r>
                <a:r>
                  <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r>
                      <m:rPr>
                        <m:nor/>
                      </m:rPr>
                      <a:rPr lang="el-GR" altLang="zh-TW" sz="1400" kern="0" dirty="0" smtClean="0">
                        <a:solidFill>
                          <a:prstClr val="black"/>
                        </a:solidFill>
                        <a:latin typeface="Calibri" panose="020F0502020204030204"/>
                        <a:ea typeface="新細明體"/>
                      </a:rPr>
                      <m:t>ε</m:t>
                    </m:r>
                    <m:r>
                      <a:rPr lang="en-US" altLang="zh-TW" sz="1400" i="1" kern="0" baseline="-25000" dirty="0" smtClean="0">
                        <a:solidFill>
                          <a:prstClr val="black"/>
                        </a:solidFill>
                        <a:latin typeface="Cambria Math" panose="02040503050406030204" pitchFamily="18" charset="0"/>
                      </a:rPr>
                      <m:t>1</m:t>
                    </m:r>
                  </m:oMath>
                </a14:m>
                <a:endParaRPr lang="en-US" altLang="zh-TW" sz="1400" kern="0"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endParaRPr>
              </a:p>
              <a:p>
                <a:pPr marL="92075" indent="-92075" fontAlgn="auto">
                  <a:spcBef>
                    <a:spcPts val="0"/>
                  </a:spcBef>
                  <a:spcAft>
                    <a:spcPts val="0"/>
                  </a:spcAft>
                  <a:buFont typeface="Arial" panose="020B0604020202020204" pitchFamily="34" charset="0"/>
                  <a:buChar char="•"/>
                  <a:defRPr/>
                </a:pP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Two sets of 1.2</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&amp;</a:t>
                </a:r>
                <a:r>
                  <a:rPr lang="zh-TW" altLang="en-US" sz="1400" kern="0" dirty="0">
                    <a:solidFill>
                      <a:prstClr val="black"/>
                    </a:solidFill>
                    <a:latin typeface="Times New Roman" panose="02020603050405020304" pitchFamily="18" charset="0"/>
                    <a:ea typeface="新細明體"/>
                    <a:cs typeface="Times New Roman" panose="02020603050405020304" pitchFamily="18" charset="0"/>
                  </a:rPr>
                  <a:t> </a:t>
                </a:r>
                <a:r>
                  <a:rPr lang="en-US" altLang="zh-TW" sz="1400" kern="0" dirty="0">
                    <a:solidFill>
                      <a:prstClr val="black"/>
                    </a:solidFill>
                    <a:latin typeface="Times New Roman" panose="02020603050405020304" pitchFamily="18" charset="0"/>
                    <a:ea typeface="新細明體"/>
                    <a:cs typeface="Times New Roman" panose="02020603050405020304" pitchFamily="18" charset="0"/>
                  </a:rPr>
                  <a:t>0.7</a:t>
                </a:r>
                <a:endParaRPr lang="en-US" altLang="zh-TW" sz="1400" kern="0" dirty="0">
                  <a:solidFill>
                    <a:prstClr val="black"/>
                  </a:solidFill>
                  <a:latin typeface="Calibri" panose="020F0502020204030204"/>
                  <a:ea typeface="新細明體"/>
                </a:endParaRPr>
              </a:p>
            </p:txBody>
          </p:sp>
        </mc:Choice>
        <mc:Fallback xmlns="">
          <p:sp>
            <p:nvSpPr>
              <p:cNvPr id="43" name="圓角矩形 5">
                <a:extLst>
                  <a:ext uri="{FF2B5EF4-FFF2-40B4-BE49-F238E27FC236}">
                    <a16:creationId xmlns:a16="http://schemas.microsoft.com/office/drawing/2014/main" id="{0F4CB1A1-A425-4D54-B5F6-13A95789EA22}"/>
                  </a:ext>
                </a:extLst>
              </p:cNvPr>
              <p:cNvSpPr>
                <a:spLocks noRot="1" noChangeAspect="1" noMove="1" noResize="1" noEditPoints="1" noAdjustHandles="1" noChangeArrowheads="1" noChangeShapeType="1" noTextEdit="1"/>
              </p:cNvSpPr>
              <p:nvPr/>
            </p:nvSpPr>
            <p:spPr>
              <a:xfrm>
                <a:off x="132276" y="1116373"/>
                <a:ext cx="1887458" cy="1297788"/>
              </a:xfrm>
              <a:prstGeom prst="roundRect">
                <a:avLst>
                  <a:gd name="adj" fmla="val 0"/>
                </a:avLst>
              </a:prstGeom>
              <a:blipFill>
                <a:blip r:embed="rId4"/>
                <a:stretch>
                  <a:fillRect l="-322" t="-2791" b="-6977"/>
                </a:stretch>
              </a:blipFill>
              <a:ln w="12700" cap="flat" cmpd="sng" algn="ctr">
                <a:solidFill>
                  <a:sysClr val="windowText" lastClr="000000"/>
                </a:solidFill>
                <a:prstDash val="solid"/>
                <a:miter lim="800000"/>
              </a:ln>
              <a:effectLst/>
            </p:spPr>
            <p:txBody>
              <a:bodyPr/>
              <a:lstStyle/>
              <a:p>
                <a:r>
                  <a:rPr lang="zh-TW" altLang="en-US">
                    <a:noFill/>
                  </a:rPr>
                  <a:t> </a:t>
                </a:r>
              </a:p>
            </p:txBody>
          </p:sp>
        </mc:Fallback>
      </mc:AlternateContent>
    </p:spTree>
    <p:extLst>
      <p:ext uri="{BB962C8B-B14F-4D97-AF65-F5344CB8AC3E}">
        <p14:creationId xmlns:p14="http://schemas.microsoft.com/office/powerpoint/2010/main" val="22116399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8" y="2322982"/>
            <a:ext cx="7350743" cy="3047192"/>
            <a:chOff x="84136" y="20568"/>
            <a:chExt cx="10031954"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263471"/>
              <a:ext cx="660627"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prstClr val="black"/>
                  </a:solidFill>
                  <a:latin typeface="Microsoft JhengHei" panose="020B0604030504040204" pitchFamily="34" charset="-120"/>
                  <a:ea typeface="Microsoft JhengHei" panose="020B0604030504040204" pitchFamily="34" charset="-120"/>
                </a:rPr>
                <a:t>n</a:t>
              </a:r>
              <a:r>
                <a:rPr lang="en-US" altLang="zh-TW" sz="1200" dirty="0">
                  <a:solidFill>
                    <a:prstClr val="black"/>
                  </a:solidFill>
                  <a:latin typeface="Microsoft JhengHei" panose="020B0604030504040204" pitchFamily="34" charset="-120"/>
                  <a:ea typeface="Microsoft JhengHei" panose="020B0604030504040204" pitchFamily="34" charset="-120"/>
                </a:rPr>
                <a:t> ++</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dirty="0" err="1">
                  <a:solidFill>
                    <a:prstClr val="black"/>
                  </a:solidFill>
                </a:rPr>
                <a:t>SeC</a:t>
              </a:r>
              <a:endParaRPr lang="en-US" altLang="zh-TW" sz="1400" dirty="0">
                <a:solidFill>
                  <a:prstClr val="black"/>
                </a:solidFill>
              </a:endParaRPr>
            </a:p>
          </p:txBody>
        </p:sp>
        <p:cxnSp>
          <p:nvCxnSpPr>
            <p:cNvPr id="35" name="直線單箭頭接點 25">
              <a:extLst>
                <a:ext uri="{FF2B5EF4-FFF2-40B4-BE49-F238E27FC236}">
                  <a16:creationId xmlns:a16="http://schemas.microsoft.com/office/drawing/2014/main" id="{926C2DF7-27AF-DB44-9C67-01CDE9C74DDD}"/>
                </a:ext>
              </a:extLst>
            </p:cNvPr>
            <p:cNvCxnSpPr>
              <a:stCxn id="33" idx="3"/>
            </p:cNvCxnSpPr>
            <p:nvPr/>
          </p:nvCxnSpPr>
          <p:spPr>
            <a:xfrm>
              <a:off x="4305082" y="1542562"/>
              <a:ext cx="1436365"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5" y="1895220"/>
              <a:ext cx="1613965"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Matching(100)</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81"/>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fontAlgn="auto">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TW" altLang="zh-TW" sz="1400" i="1">
                              <a:solidFill>
                                <a:schemeClr val="tx1"/>
                              </a:solidFill>
                              <a:latin typeface="Cambria Math" panose="02040503050406030204" pitchFamily="18" charset="0"/>
                            </a:rPr>
                          </m:ctrlPr>
                        </m:sSubSupPr>
                        <m:e>
                          <m:r>
                            <m:rPr>
                              <m:sty m:val="p"/>
                            </m:rPr>
                            <a:rPr lang="en-US" altLang="zh-TW" sz="1400">
                              <a:solidFill>
                                <a:schemeClr val="tx1"/>
                              </a:solidFill>
                              <a:latin typeface="Cambria Math" panose="02040503050406030204" pitchFamily="18" charset="0"/>
                            </a:rPr>
                            <m:t>PO</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lang="zh-TW" altLang="en-US" sz="1400" dirty="0">
                  <a:solidFill>
                    <a:prstClr val="black"/>
                  </a:solidFill>
                  <a:cs typeface="Calibri" panose="020F0502020204030204" pitchFamily="34" charset="0"/>
                </a:endParaRPr>
              </a:p>
            </p:txBody>
          </p:sp>
        </mc:Choice>
        <mc:Fallback xmlns="">
          <p:sp>
            <p:nvSpPr>
              <p:cNvPr id="51" name="圓角矩形 50">
                <a:extLst>
                  <a:ext uri="{FF2B5EF4-FFF2-40B4-BE49-F238E27FC236}">
                    <a16:creationId xmlns:a16="http://schemas.microsoft.com/office/drawing/2014/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a:blip r:embed="rId3"/>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1" y="500160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p:cNvCxnSpPr>
          <p:nvPr/>
        </p:nvCxnSpPr>
        <p:spPr>
          <a:xfrm flipH="1">
            <a:off x="1755747" y="4813764"/>
            <a:ext cx="682225"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05957" y="4497077"/>
            <a:ext cx="132877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Reorganizing(100)</a:t>
            </a:r>
            <a:endParaRPr lang="zh-TW" altLang="en-US" sz="12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7" y="2090370"/>
            <a:ext cx="500809" cy="246221"/>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1"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5"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B</a:t>
            </a:r>
            <a:endParaRPr lang="zh-TW" altLang="en-US" sz="1200" kern="0" dirty="0">
              <a:solidFill>
                <a:prstClr val="white"/>
              </a:solidFill>
              <a:latin typeface="Calibri Light"/>
              <a:ea typeface="微软雅黑 Light"/>
            </a:endParaRPr>
          </a:p>
        </p:txBody>
      </p:sp>
      <p:sp>
        <p:nvSpPr>
          <p:cNvPr id="45" name="橢圓 44"/>
          <p:cNvSpPr/>
          <p:nvPr/>
        </p:nvSpPr>
        <p:spPr>
          <a:xfrm>
            <a:off x="6475535"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5"/>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schemeClr val="tx1"/>
                </a:solidFill>
                <a:latin typeface="Microsoft JhengHei" panose="020B0604030504040204" pitchFamily="34" charset="-120"/>
                <a:ea typeface="Microsoft JhengHei" panose="020B0604030504040204" pitchFamily="34" charset="-120"/>
              </a:rPr>
              <a:t>Initializing</a:t>
            </a:r>
            <a:endParaRPr lang="zh-TW" altLang="en-US" sz="1200" dirty="0">
              <a:solidFill>
                <a:schemeClr val="tx1"/>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9" y="575665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CSI-100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3"/>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pPr algn="r">
                <a:defRPr/>
              </a:pPr>
              <a:t>22</a:t>
            </a:fld>
            <a:endParaRPr lang="zh-CN" altLang="en-US" sz="1200" dirty="0"/>
          </a:p>
        </p:txBody>
      </p:sp>
    </p:spTree>
    <p:extLst>
      <p:ext uri="{BB962C8B-B14F-4D97-AF65-F5344CB8AC3E}">
        <p14:creationId xmlns:p14="http://schemas.microsoft.com/office/powerpoint/2010/main" val="64068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8" y="2322982"/>
            <a:ext cx="7350743" cy="3047192"/>
            <a:chOff x="84136" y="20568"/>
            <a:chExt cx="10031954"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263471"/>
              <a:ext cx="660627"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prstClr val="black"/>
                  </a:solidFill>
                  <a:latin typeface="Microsoft JhengHei" panose="020B0604030504040204" pitchFamily="34" charset="-120"/>
                  <a:ea typeface="Microsoft JhengHei" panose="020B0604030504040204" pitchFamily="34" charset="-120"/>
                </a:rPr>
                <a:t>n</a:t>
              </a:r>
              <a:r>
                <a:rPr lang="en-US" altLang="zh-TW" sz="1200" dirty="0">
                  <a:solidFill>
                    <a:prstClr val="black"/>
                  </a:solidFill>
                  <a:latin typeface="Microsoft JhengHei" panose="020B0604030504040204" pitchFamily="34" charset="-120"/>
                  <a:ea typeface="Microsoft JhengHei" panose="020B0604030504040204" pitchFamily="34" charset="-120"/>
                </a:rPr>
                <a:t> ++</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dirty="0" err="1">
                  <a:solidFill>
                    <a:prstClr val="black"/>
                  </a:solidFill>
                </a:rPr>
                <a:t>SeC</a:t>
              </a:r>
              <a:endParaRPr lang="en-US" altLang="zh-TW" sz="1400" dirty="0">
                <a:solidFill>
                  <a:prstClr val="black"/>
                </a:solidFill>
              </a:endParaRPr>
            </a:p>
          </p:txBody>
        </p:sp>
        <p:cxnSp>
          <p:nvCxnSpPr>
            <p:cNvPr id="35" name="直線單箭頭接點 25">
              <a:extLst>
                <a:ext uri="{FF2B5EF4-FFF2-40B4-BE49-F238E27FC236}">
                  <a16:creationId xmlns:a16="http://schemas.microsoft.com/office/drawing/2014/main" id="{926C2DF7-27AF-DB44-9C67-01CDE9C74DDD}"/>
                </a:ext>
              </a:extLst>
            </p:cNvPr>
            <p:cNvCxnSpPr>
              <a:stCxn id="33" idx="3"/>
            </p:cNvCxnSpPr>
            <p:nvPr/>
          </p:nvCxnSpPr>
          <p:spPr>
            <a:xfrm>
              <a:off x="4305082" y="1542562"/>
              <a:ext cx="1436365"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5" y="1895220"/>
              <a:ext cx="1613965"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Matching(100)</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81"/>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fontAlgn="auto">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TW" altLang="zh-TW" sz="1400" i="1" smtClean="0">
                              <a:solidFill>
                                <a:schemeClr val="tx1"/>
                              </a:solidFill>
                              <a:latin typeface="Cambria Math" panose="02040503050406030204" pitchFamily="18" charset="0"/>
                            </a:rPr>
                          </m:ctrlPr>
                        </m:sSubSupPr>
                        <m:e>
                          <m:r>
                            <m:rPr>
                              <m:sty m:val="p"/>
                            </m:rPr>
                            <a:rPr lang="en-US" altLang="zh-TW" sz="1400" b="0" i="0" smtClean="0">
                              <a:solidFill>
                                <a:schemeClr val="tx1"/>
                              </a:solidFill>
                              <a:latin typeface="Cambria Math"/>
                            </a:rPr>
                            <m:t>LTS</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lang="zh-TW" altLang="en-US" sz="1400" dirty="0">
                  <a:solidFill>
                    <a:prstClr val="black"/>
                  </a:solidFill>
                  <a:cs typeface="Calibri" panose="020F0502020204030204" pitchFamily="34" charset="0"/>
                </a:endParaRPr>
              </a:p>
            </p:txBody>
          </p:sp>
        </mc:Choice>
        <mc:Fallback xmlns="">
          <p:sp>
            <p:nvSpPr>
              <p:cNvPr id="51" name="圓角矩形 50">
                <a:extLst>
                  <a:ext uri="{FF2B5EF4-FFF2-40B4-BE49-F238E27FC236}">
                    <a16:creationId xmlns="" xmlns:a16="http://schemas.microsoft.com/office/drawing/2014/main" xmlns:a14="http://schemas.microsoft.com/office/drawing/2010/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1" y="500160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p:cNvCxnSpPr>
          <p:nvPr/>
        </p:nvCxnSpPr>
        <p:spPr>
          <a:xfrm flipH="1">
            <a:off x="1755747" y="4813764"/>
            <a:ext cx="682225"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05957" y="4497077"/>
            <a:ext cx="132877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Reorganizing(0)</a:t>
            </a:r>
            <a:endParaRPr lang="zh-TW" altLang="en-US" sz="12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7" y="2090370"/>
            <a:ext cx="500809" cy="246221"/>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1"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5"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B</a:t>
            </a:r>
            <a:endParaRPr lang="zh-TW" altLang="en-US" sz="1200" kern="0" dirty="0">
              <a:solidFill>
                <a:prstClr val="white"/>
              </a:solidFill>
              <a:latin typeface="Calibri Light"/>
              <a:ea typeface="微软雅黑 Light"/>
            </a:endParaRPr>
          </a:p>
        </p:txBody>
      </p:sp>
      <p:sp>
        <p:nvSpPr>
          <p:cNvPr id="45" name="橢圓 44"/>
          <p:cNvSpPr/>
          <p:nvPr/>
        </p:nvSpPr>
        <p:spPr>
          <a:xfrm>
            <a:off x="6475535"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5"/>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schemeClr val="tx1"/>
                </a:solidFill>
                <a:latin typeface="Microsoft JhengHei" panose="020B0604030504040204" pitchFamily="34" charset="-120"/>
                <a:ea typeface="Microsoft JhengHei" panose="020B0604030504040204" pitchFamily="34" charset="-120"/>
              </a:rPr>
              <a:t>Initializing</a:t>
            </a:r>
            <a:endParaRPr lang="zh-TW" altLang="en-US" sz="1200" dirty="0">
              <a:solidFill>
                <a:schemeClr val="tx1"/>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9" y="575665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CSI-LTS-0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3"/>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pPr algn="r">
                <a:defRPr/>
              </a:pPr>
              <a:t>23</a:t>
            </a:fld>
            <a:endParaRPr lang="zh-CN" altLang="en-US" sz="1200" dirty="0"/>
          </a:p>
        </p:txBody>
      </p:sp>
    </p:spTree>
    <p:extLst>
      <p:ext uri="{BB962C8B-B14F-4D97-AF65-F5344CB8AC3E}">
        <p14:creationId xmlns:p14="http://schemas.microsoft.com/office/powerpoint/2010/main" val="2153686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8" y="2322982"/>
            <a:ext cx="7350743" cy="3047192"/>
            <a:chOff x="84136" y="20568"/>
            <a:chExt cx="10031954"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263471"/>
              <a:ext cx="660627"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prstClr val="black"/>
                  </a:solidFill>
                  <a:latin typeface="Microsoft JhengHei" panose="020B0604030504040204" pitchFamily="34" charset="-120"/>
                  <a:ea typeface="Microsoft JhengHei" panose="020B0604030504040204" pitchFamily="34" charset="-120"/>
                </a:rPr>
                <a:t>n</a:t>
              </a:r>
              <a:r>
                <a:rPr lang="en-US" altLang="zh-TW" sz="1200" dirty="0">
                  <a:solidFill>
                    <a:prstClr val="black"/>
                  </a:solidFill>
                  <a:latin typeface="Microsoft JhengHei" panose="020B0604030504040204" pitchFamily="34" charset="-120"/>
                  <a:ea typeface="Microsoft JhengHei" panose="020B0604030504040204" pitchFamily="34" charset="-120"/>
                </a:rPr>
                <a:t> ++</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dirty="0" err="1">
                  <a:solidFill>
                    <a:prstClr val="black"/>
                  </a:solidFill>
                </a:rPr>
                <a:t>SeC</a:t>
              </a:r>
              <a:endParaRPr lang="en-US" altLang="zh-TW" sz="1400" dirty="0">
                <a:solidFill>
                  <a:prstClr val="black"/>
                </a:solidFill>
              </a:endParaRPr>
            </a:p>
          </p:txBody>
        </p:sp>
        <p:cxnSp>
          <p:nvCxnSpPr>
            <p:cNvPr id="35" name="直線單箭頭接點 25">
              <a:extLst>
                <a:ext uri="{FF2B5EF4-FFF2-40B4-BE49-F238E27FC236}">
                  <a16:creationId xmlns:a16="http://schemas.microsoft.com/office/drawing/2014/main" id="{926C2DF7-27AF-DB44-9C67-01CDE9C74DDD}"/>
                </a:ext>
              </a:extLst>
            </p:cNvPr>
            <p:cNvCxnSpPr>
              <a:stCxn id="33" idx="3"/>
            </p:cNvCxnSpPr>
            <p:nvPr/>
          </p:nvCxnSpPr>
          <p:spPr>
            <a:xfrm>
              <a:off x="4305082" y="1542562"/>
              <a:ext cx="1436365"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5" y="1895220"/>
              <a:ext cx="1613965"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Matching(100)</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81"/>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fontAlgn="auto">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TW" altLang="zh-TW" sz="1400" i="1" smtClean="0">
                              <a:solidFill>
                                <a:schemeClr val="tx1"/>
                              </a:solidFill>
                              <a:latin typeface="Cambria Math" panose="02040503050406030204" pitchFamily="18" charset="0"/>
                            </a:rPr>
                          </m:ctrlPr>
                        </m:sSubSupPr>
                        <m:e>
                          <m:r>
                            <m:rPr>
                              <m:sty m:val="p"/>
                            </m:rPr>
                            <a:rPr lang="en-US" altLang="zh-TW" sz="1400" b="0" i="0" smtClean="0">
                              <a:solidFill>
                                <a:schemeClr val="tx1"/>
                              </a:solidFill>
                              <a:latin typeface="Cambria Math"/>
                            </a:rPr>
                            <m:t>LTS</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lang="zh-TW" altLang="en-US" sz="1400" dirty="0">
                  <a:solidFill>
                    <a:prstClr val="black"/>
                  </a:solidFill>
                  <a:cs typeface="Calibri" panose="020F0502020204030204" pitchFamily="34" charset="0"/>
                </a:endParaRPr>
              </a:p>
            </p:txBody>
          </p:sp>
        </mc:Choice>
        <mc:Fallback xmlns="">
          <p:sp>
            <p:nvSpPr>
              <p:cNvPr id="51" name="圓角矩形 50">
                <a:extLst>
                  <a:ext uri="{FF2B5EF4-FFF2-40B4-BE49-F238E27FC236}">
                    <a16:creationId xmlns="" xmlns:a16="http://schemas.microsoft.com/office/drawing/2014/main" xmlns:a14="http://schemas.microsoft.com/office/drawing/2010/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1" y="500160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p:cNvCxnSpPr>
          <p:nvPr/>
        </p:nvCxnSpPr>
        <p:spPr>
          <a:xfrm flipH="1">
            <a:off x="1755747" y="4813764"/>
            <a:ext cx="682225"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05957" y="4497077"/>
            <a:ext cx="132877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Reorganizing(100)</a:t>
            </a:r>
            <a:endParaRPr lang="zh-TW" altLang="en-US" sz="12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7" y="2090370"/>
            <a:ext cx="500809" cy="246221"/>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1"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5"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B</a:t>
            </a:r>
            <a:endParaRPr lang="zh-TW" altLang="en-US" sz="1200" kern="0" dirty="0">
              <a:solidFill>
                <a:prstClr val="white"/>
              </a:solidFill>
              <a:latin typeface="Calibri Light"/>
              <a:ea typeface="微软雅黑 Light"/>
            </a:endParaRPr>
          </a:p>
        </p:txBody>
      </p:sp>
      <p:sp>
        <p:nvSpPr>
          <p:cNvPr id="45" name="橢圓 44"/>
          <p:cNvSpPr/>
          <p:nvPr/>
        </p:nvSpPr>
        <p:spPr>
          <a:xfrm>
            <a:off x="6475535"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5"/>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schemeClr val="tx1"/>
                </a:solidFill>
                <a:latin typeface="Microsoft JhengHei" panose="020B0604030504040204" pitchFamily="34" charset="-120"/>
                <a:ea typeface="Microsoft JhengHei" panose="020B0604030504040204" pitchFamily="34" charset="-120"/>
              </a:rPr>
              <a:t>Initializing</a:t>
            </a:r>
            <a:endParaRPr lang="zh-TW" altLang="en-US" sz="1200" dirty="0">
              <a:solidFill>
                <a:schemeClr val="tx1"/>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9" y="575665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CSI-LTS-100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3"/>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pPr algn="r">
                <a:defRPr/>
              </a:pPr>
              <a:t>24</a:t>
            </a:fld>
            <a:endParaRPr lang="zh-CN" altLang="en-US" sz="1200" dirty="0"/>
          </a:p>
        </p:txBody>
      </p:sp>
    </p:spTree>
    <p:extLst>
      <p:ext uri="{BB962C8B-B14F-4D97-AF65-F5344CB8AC3E}">
        <p14:creationId xmlns:p14="http://schemas.microsoft.com/office/powerpoint/2010/main" val="829824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8" y="2322982"/>
            <a:ext cx="7350743" cy="3047192"/>
            <a:chOff x="84136" y="20568"/>
            <a:chExt cx="10031954"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204947" y="1263471"/>
              <a:ext cx="660627"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i="1" dirty="0">
                  <a:solidFill>
                    <a:prstClr val="black"/>
                  </a:solidFill>
                  <a:latin typeface="Microsoft JhengHei" panose="020B0604030504040204" pitchFamily="34" charset="-120"/>
                  <a:ea typeface="Microsoft JhengHei" panose="020B0604030504040204" pitchFamily="34" charset="-120"/>
                </a:rPr>
                <a:t>n</a:t>
              </a:r>
              <a:r>
                <a:rPr lang="en-US" altLang="zh-TW" sz="1200" dirty="0">
                  <a:solidFill>
                    <a:prstClr val="black"/>
                  </a:solidFill>
                  <a:latin typeface="Microsoft JhengHei" panose="020B0604030504040204" pitchFamily="34" charset="-120"/>
                  <a:ea typeface="Microsoft JhengHei" panose="020B0604030504040204" pitchFamily="34" charset="-120"/>
                </a:rPr>
                <a:t> ++</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i="1" dirty="0">
                  <a:solidFill>
                    <a:prstClr val="black"/>
                  </a:solidFill>
                  <a:cs typeface="Calibri" panose="020F0502020204030204" pitchFamily="34" charset="0"/>
                </a:rPr>
                <a:t>n</a:t>
              </a:r>
              <a:r>
                <a:rPr lang="en-US" altLang="zh-TW" sz="1400" dirty="0">
                  <a:solidFill>
                    <a:prstClr val="black"/>
                  </a:solidFill>
                  <a:cs typeface="Calibri" panose="020F0502020204030204" pitchFamily="34" charset="0"/>
                </a:rPr>
                <a:t> </a:t>
              </a:r>
              <a:r>
                <a:rPr lang="en-US" altLang="zh-TW" sz="1400" dirty="0">
                  <a:solidFill>
                    <a:prstClr val="black"/>
                  </a:solidFill>
                  <a:cs typeface="Calibri" panose="020F0502020204030204" pitchFamily="34" charset="0"/>
                  <a:sym typeface="Symbol" panose="05050102010706020507" pitchFamily="18" charset="2"/>
                </a:rPr>
                <a:t></a:t>
              </a:r>
              <a:r>
                <a:rPr lang="en-US" altLang="zh-TW" sz="1400" dirty="0">
                  <a:solidFill>
                    <a:prstClr val="black"/>
                  </a:solidFill>
                  <a:cs typeface="Calibri" panose="020F0502020204030204" pitchFamily="34" charset="0"/>
                </a:rPr>
                <a:t> </a:t>
              </a:r>
              <a:r>
                <a:rPr lang="en-US" altLang="zh-TW" sz="1400" i="1" dirty="0">
                  <a:solidFill>
                    <a:prstClr val="black"/>
                  </a:solidFill>
                  <a:cs typeface="Calibri" panose="020F0502020204030204" pitchFamily="34" charset="0"/>
                </a:rPr>
                <a:t>N</a:t>
              </a:r>
              <a:endParaRPr lang="zh-TW" altLang="en-US" sz="1400" i="1" dirty="0">
                <a:solidFill>
                  <a:prstClr val="black"/>
                </a:solidFill>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620079" y="1189904"/>
              <a:ext cx="1685003" cy="7053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algn="ctr" fontAlgn="auto">
                <a:spcBef>
                  <a:spcPts val="0"/>
                </a:spcBef>
                <a:spcAft>
                  <a:spcPts val="0"/>
                </a:spcAft>
              </a:pPr>
              <a:r>
                <a:rPr lang="en-US" altLang="zh-TW" sz="1400" dirty="0" err="1">
                  <a:solidFill>
                    <a:prstClr val="black"/>
                  </a:solidFill>
                </a:rPr>
                <a:t>SeC</a:t>
              </a:r>
              <a:endParaRPr lang="en-US" altLang="zh-TW" sz="1400" dirty="0">
                <a:solidFill>
                  <a:prstClr val="black"/>
                </a:solidFill>
              </a:endParaRPr>
            </a:p>
          </p:txBody>
        </p:sp>
        <p:cxnSp>
          <p:nvCxnSpPr>
            <p:cNvPr id="35" name="直線單箭頭接點 25">
              <a:extLst>
                <a:ext uri="{FF2B5EF4-FFF2-40B4-BE49-F238E27FC236}">
                  <a16:creationId xmlns:a16="http://schemas.microsoft.com/office/drawing/2014/main" id="{926C2DF7-27AF-DB44-9C67-01CDE9C74DDD}"/>
                </a:ext>
              </a:extLst>
            </p:cNvPr>
            <p:cNvCxnSpPr>
              <a:stCxn id="33" idx="3"/>
            </p:cNvCxnSpPr>
            <p:nvPr/>
          </p:nvCxnSpPr>
          <p:spPr>
            <a:xfrm>
              <a:off x="4305082" y="1542562"/>
              <a:ext cx="1436365"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False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Save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5" y="1895220"/>
              <a:ext cx="1613965"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Matching(100)</a:t>
              </a:r>
              <a:endParaRPr lang="zh-TW" altLang="en-US" sz="1200" dirty="0">
                <a:solidFill>
                  <a:prstClr val="black"/>
                </a:solidFill>
                <a:latin typeface="Microsoft JhengHei" panose="020B0604030504040204" pitchFamily="34" charset="-120"/>
                <a:ea typeface="Microsoft JhengHei" panose="020B0604030504040204" pitchFamily="34" charset="-120"/>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400" dirty="0">
                  <a:solidFill>
                    <a:prstClr val="black"/>
                  </a:solidFill>
                  <a:cs typeface="Calibri" panose="020F0502020204030204" pitchFamily="34" charset="0"/>
                </a:rPr>
                <a:t>Cramming</a:t>
              </a:r>
              <a:endParaRPr lang="zh-TW" altLang="en-US" sz="1400" dirty="0">
                <a:solidFill>
                  <a:prstClr val="black"/>
                </a:solidFill>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latin typeface="Microsoft JhengHei" panose="020B0604030504040204" pitchFamily="34" charset="-120"/>
                  <a:ea typeface="Microsoft JhengHei" panose="020B0604030504040204" pitchFamily="34" charset="-120"/>
                </a:rPr>
                <a:t>Restore </a:t>
              </a:r>
              <a:r>
                <a:rPr lang="en-US" altLang="zh-TW" sz="1200" b="1" dirty="0">
                  <a:solidFill>
                    <a:prstClr val="black"/>
                  </a:solidFill>
                  <a:latin typeface="Microsoft JhengHei" panose="020B0604030504040204" pitchFamily="34" charset="-120"/>
                  <a:ea typeface="Microsoft JhengHei" panose="020B0604030504040204" pitchFamily="34" charset="-120"/>
                </a:rPr>
                <a:t>w</a:t>
              </a:r>
              <a:endParaRPr lang="zh-TW" altLang="en-US" sz="1200" b="1" dirty="0">
                <a:solidFill>
                  <a:prstClr val="black"/>
                </a:solidFill>
                <a:latin typeface="Microsoft JhengHei" panose="020B0604030504040204" pitchFamily="34" charset="-120"/>
                <a:ea typeface="Microsoft JhengHei" panose="020B0604030504040204" pitchFamily="34" charset="-120"/>
              </a:endParaRPr>
            </a:p>
          </p:txBody>
        </p:sp>
      </p:grpSp>
      <mc:AlternateContent xmlns:mc="http://schemas.openxmlformats.org/markup-compatibility/2006" xmlns:a14="http://schemas.microsoft.com/office/drawing/2010/main">
        <mc:Choice Requires="a14">
          <p:sp>
            <p:nvSpPr>
              <p:cNvPr id="51" name="圓角矩形 50">
                <a:extLst>
                  <a:ext uri="{FF2B5EF4-FFF2-40B4-BE49-F238E27FC236}">
                    <a16:creationId xmlns:a16="http://schemas.microsoft.com/office/drawing/2014/main" id="{9AD5A1A0-E5BE-6546-AEE7-71F317C52132}"/>
                  </a:ext>
                </a:extLst>
              </p:cNvPr>
              <p:cNvSpPr/>
              <p:nvPr/>
            </p:nvSpPr>
            <p:spPr>
              <a:xfrm>
                <a:off x="2728062" y="2384981"/>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algn="ctr" fontAlgn="auto">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zh-TW" altLang="zh-TW" sz="1400" i="1" smtClean="0">
                              <a:solidFill>
                                <a:schemeClr val="tx1"/>
                              </a:solidFill>
                              <a:latin typeface="Cambria Math" panose="02040503050406030204" pitchFamily="18" charset="0"/>
                            </a:rPr>
                          </m:ctrlPr>
                        </m:sSubSupPr>
                        <m:e>
                          <m:r>
                            <m:rPr>
                              <m:sty m:val="p"/>
                            </m:rPr>
                            <a:rPr lang="en-US" altLang="zh-TW" sz="1400" b="0" i="0" smtClean="0">
                              <a:solidFill>
                                <a:schemeClr val="tx1"/>
                              </a:solidFill>
                              <a:latin typeface="Cambria Math"/>
                            </a:rPr>
                            <m:t>LTS</m:t>
                          </m:r>
                        </m:e>
                        <m:sub>
                          <m:r>
                            <a:rPr lang="en-US" altLang="zh-TW" sz="1400" i="1">
                              <a:solidFill>
                                <a:schemeClr val="tx1"/>
                              </a:solidFill>
                              <a:latin typeface="Cambria Math"/>
                            </a:rPr>
                            <m:t>𝑛</m:t>
                          </m:r>
                        </m:sub>
                        <m:sup>
                          <m:r>
                            <a:rPr lang="en-US" altLang="zh-TW" sz="1400" i="1">
                              <a:solidFill>
                                <a:schemeClr val="tx1"/>
                              </a:solidFill>
                              <a:latin typeface="Cambria Math"/>
                            </a:rPr>
                            <m:t>𝑁</m:t>
                          </m:r>
                        </m:sup>
                      </m:sSubSup>
                    </m:oMath>
                  </m:oMathPara>
                </a14:m>
                <a:endParaRPr lang="zh-TW" altLang="en-US" sz="1400" dirty="0">
                  <a:solidFill>
                    <a:prstClr val="black"/>
                  </a:solidFill>
                  <a:cs typeface="Calibri" panose="020F0502020204030204" pitchFamily="34" charset="0"/>
                </a:endParaRPr>
              </a:p>
            </p:txBody>
          </p:sp>
        </mc:Choice>
        <mc:Fallback xmlns="">
          <p:sp>
            <p:nvSpPr>
              <p:cNvPr id="51" name="圓角矩形 50">
                <a:extLst>
                  <a:ext uri="{FF2B5EF4-FFF2-40B4-BE49-F238E27FC236}">
                    <a16:creationId xmlns="" xmlns:a16="http://schemas.microsoft.com/office/drawing/2014/main" xmlns:a14="http://schemas.microsoft.com/office/drawing/2010/main" id="{9AD5A1A0-E5BE-6546-AEE7-71F317C52132}"/>
                  </a:ext>
                </a:extLst>
              </p:cNvPr>
              <p:cNvSpPr>
                <a:spLocks noRot="1" noChangeAspect="1" noMove="1" noResize="1" noEditPoints="1" noAdjustHandles="1" noChangeArrowheads="1" noChangeShapeType="1" noTextEdit="1"/>
              </p:cNvSpPr>
              <p:nvPr/>
            </p:nvSpPr>
            <p:spPr>
              <a:xfrm>
                <a:off x="2728062" y="2384979"/>
                <a:ext cx="973240" cy="474853"/>
              </a:xfrm>
              <a:prstGeom prst="roundRect">
                <a:avLst/>
              </a:prstGeom>
              <a:blipFill rotWithShape="1">
                <a:blip r:embed="rId3"/>
                <a:stretch>
                  <a:fillRect/>
                </a:stretch>
              </a:blipFill>
              <a:ln>
                <a:solidFill>
                  <a:schemeClr val="tx1"/>
                </a:solidFill>
              </a:ln>
            </p:spPr>
            <p:txBody>
              <a:bodyPr/>
              <a:lstStyle/>
              <a:p>
                <a:r>
                  <a:rPr lang="zh-TW" altLang="en-US">
                    <a:noFill/>
                  </a:rPr>
                  <a:t> </a:t>
                </a:r>
              </a:p>
            </p:txBody>
          </p:sp>
        </mc:Fallback>
      </mc:AlternateContent>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1" y="500160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p:cNvCxnSpPr>
          <p:nvPr/>
        </p:nvCxnSpPr>
        <p:spPr>
          <a:xfrm flipH="1">
            <a:off x="1755747" y="4813764"/>
            <a:ext cx="682225" cy="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05957" y="4497077"/>
            <a:ext cx="132877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prstClr val="black"/>
                </a:solidFill>
                <a:cs typeface="Calibri" panose="020F0502020204030204" pitchFamily="34" charset="0"/>
              </a:rPr>
              <a:t>Reorganizing(500)</a:t>
            </a:r>
            <a:endParaRPr lang="zh-TW" altLang="en-US" sz="1200" dirty="0">
              <a:solidFill>
                <a:prstClr val="black"/>
              </a:solidFill>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7" y="2090370"/>
            <a:ext cx="500809" cy="246221"/>
          </a:xfrm>
          <a:prstGeom prst="rect">
            <a:avLst/>
          </a:prstGeom>
          <a:noFill/>
        </p:spPr>
        <p:txBody>
          <a:bodyPr wrap="square" rtlCol="0">
            <a:spAutoFit/>
          </a:bodyPr>
          <a:lstStyle/>
          <a:p>
            <a:pPr fontAlgn="auto">
              <a:spcBef>
                <a:spcPts val="0"/>
              </a:spcBef>
              <a:spcAft>
                <a:spcPts val="0"/>
              </a:spcAft>
            </a:pPr>
            <a:r>
              <a:rPr lang="en-US" altLang="zh-TW" sz="1000" dirty="0">
                <a:solidFill>
                  <a:prstClr val="black"/>
                </a:solidFill>
                <a:latin typeface="Microsoft JhengHei" panose="020B0604030504040204" pitchFamily="34" charset="-120"/>
                <a:ea typeface="Microsoft JhengHei" panose="020B0604030504040204" pitchFamily="34" charset="-120"/>
              </a:rPr>
              <a:t>True</a:t>
            </a:r>
            <a:endParaRPr lang="zh-TW" altLang="en-US" sz="1000" dirty="0">
              <a:solidFill>
                <a:prstClr val="black"/>
              </a:solidFill>
              <a:latin typeface="Microsoft JhengHei" panose="020B0604030504040204" pitchFamily="34" charset="-120"/>
              <a:ea typeface="Microsoft JhengHei" panose="020B0604030504040204" pitchFamily="34" charset="-120"/>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1"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5"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B</a:t>
            </a:r>
            <a:endParaRPr lang="zh-TW" altLang="en-US" sz="1200" kern="0" dirty="0">
              <a:solidFill>
                <a:prstClr val="white"/>
              </a:solidFill>
              <a:latin typeface="Calibri Light"/>
              <a:ea typeface="微软雅黑 Light"/>
            </a:endParaRPr>
          </a:p>
        </p:txBody>
      </p:sp>
      <p:sp>
        <p:nvSpPr>
          <p:cNvPr id="45" name="橢圓 44"/>
          <p:cNvSpPr/>
          <p:nvPr/>
        </p:nvSpPr>
        <p:spPr>
          <a:xfrm>
            <a:off x="6475535"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algn="ctr" defTabSz="685766" fontAlgn="auto">
              <a:spcBef>
                <a:spcPts val="0"/>
              </a:spcBef>
              <a:spcAft>
                <a:spcPts val="0"/>
              </a:spcAft>
              <a:defRPr/>
            </a:pPr>
            <a:r>
              <a:rPr lang="en-US" altLang="zh-TW" sz="1200" kern="0" dirty="0">
                <a:solidFill>
                  <a:prstClr val="white"/>
                </a:solidFill>
                <a:latin typeface="Calibri Light"/>
                <a:ea typeface="微软雅黑 Light"/>
              </a:rPr>
              <a:t>A</a:t>
            </a:r>
            <a:endParaRPr lang="zh-TW" altLang="en-US" sz="1200" kern="0" dirty="0">
              <a:solidFill>
                <a:prstClr val="white"/>
              </a:solidFill>
              <a:latin typeface="Calibri Light"/>
              <a:ea typeface="微软雅黑 Light"/>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5"/>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TW" sz="1200" dirty="0">
                <a:solidFill>
                  <a:schemeClr val="tx1"/>
                </a:solidFill>
                <a:latin typeface="Microsoft JhengHei" panose="020B0604030504040204" pitchFamily="34" charset="-120"/>
                <a:ea typeface="Microsoft JhengHei" panose="020B0604030504040204" pitchFamily="34" charset="-120"/>
              </a:rPr>
              <a:t>Initializing</a:t>
            </a:r>
            <a:endParaRPr lang="zh-TW" altLang="en-US" sz="1200" dirty="0">
              <a:solidFill>
                <a:schemeClr val="tx1"/>
              </a:solidFill>
              <a:latin typeface="Microsoft JhengHei" panose="020B0604030504040204" pitchFamily="34" charset="-120"/>
              <a:ea typeface="Microsoft JhengHei" panose="020B0604030504040204" pitchFamily="34" charset="-120"/>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9" y="5756659"/>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8"/>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proposed CSI-LTS-500</a:t>
            </a: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3"/>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3A7A091-F146-430F-BA88-1B0CCFC6C729}" type="slidenum">
              <a:rPr lang="zh-CN" altLang="en-US" sz="1200" smtClean="0"/>
              <a:pPr algn="r">
                <a:defRPr/>
              </a:pPr>
              <a:t>25</a:t>
            </a:fld>
            <a:endParaRPr lang="zh-CN" altLang="en-US" sz="1200" dirty="0"/>
          </a:p>
        </p:txBody>
      </p:sp>
    </p:spTree>
    <p:extLst>
      <p:ext uri="{BB962C8B-B14F-4D97-AF65-F5344CB8AC3E}">
        <p14:creationId xmlns:p14="http://schemas.microsoft.com/office/powerpoint/2010/main" val="2796601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274638"/>
            <a:ext cx="8496944" cy="1143000"/>
          </a:xfrm>
        </p:spPr>
        <p:txBody>
          <a:bodyPr>
            <a:normAutofit fontScale="90000"/>
          </a:bodyPr>
          <a:lstStyle/>
          <a:p>
            <a:pPr algn="l"/>
            <a:r>
              <a:rPr lang="en-US" altLang="zh-TW" dirty="0"/>
              <a:t>The evolution of total amount of adopted hidden nodes in the learning process of the 1</a:t>
            </a:r>
            <a:r>
              <a:rPr lang="en-US" altLang="zh-TW" baseline="30000" dirty="0"/>
              <a:t>st</a:t>
            </a:r>
            <a:r>
              <a:rPr lang="en-US" altLang="zh-TW" dirty="0"/>
              <a:t> data set </a:t>
            </a:r>
            <a:endParaRPr lang="zh-TW" altLang="en-US" dirty="0"/>
          </a:p>
        </p:txBody>
      </p:sp>
      <p:pic>
        <p:nvPicPr>
          <p:cNvPr id="7" name="圖片 6"/>
          <p:cNvPicPr/>
          <p:nvPr/>
        </p:nvPicPr>
        <p:blipFill rotWithShape="1">
          <a:blip r:embed="rId2">
            <a:extLst>
              <a:ext uri="{28A0092B-C50C-407E-A947-70E740481C1C}">
                <a14:useLocalDpi xmlns:a14="http://schemas.microsoft.com/office/drawing/2010/main" val="0"/>
              </a:ext>
            </a:extLst>
          </a:blip>
          <a:srcRect l="8450" t="10144" r="8168" b="4584"/>
          <a:stretch/>
        </p:blipFill>
        <p:spPr bwMode="auto">
          <a:xfrm>
            <a:off x="467544" y="2115820"/>
            <a:ext cx="8352928" cy="4553540"/>
          </a:xfrm>
          <a:prstGeom prst="rect">
            <a:avLst/>
          </a:prstGeom>
          <a:ln>
            <a:noFill/>
          </a:ln>
          <a:extLst>
            <a:ext uri="{53640926-AAD7-44D8-BBD7-CCE9431645EC}">
              <a14:shadowObscured xmlns:a14="http://schemas.microsoft.com/office/drawing/2010/main"/>
            </a:ext>
          </a:extLst>
        </p:spPr>
      </p:pic>
      <p:sp>
        <p:nvSpPr>
          <p:cNvPr id="8" name="文字方塊 7"/>
          <p:cNvSpPr txBox="1"/>
          <p:nvPr/>
        </p:nvSpPr>
        <p:spPr>
          <a:xfrm>
            <a:off x="1799694" y="2852936"/>
            <a:ext cx="5544616" cy="1477328"/>
          </a:xfrm>
          <a:prstGeom prst="rect">
            <a:avLst/>
          </a:prstGeom>
          <a:solidFill>
            <a:schemeClr val="bg2"/>
          </a:solidFill>
        </p:spPr>
        <p:txBody>
          <a:bodyPr wrap="square" rtlCol="0">
            <a:spAutoFit/>
          </a:bodyPr>
          <a:lstStyle/>
          <a:p>
            <a:r>
              <a:rPr lang="en-US" altLang="zh-TW" dirty="0"/>
              <a:t>As expected, there are cramming actions triggered frequently in the early stage of the learning process of CSI-100. In contrast, in the early stage of the learning process of CSI-LTS-100, the cramming module does not be triggered because of the LTS principle. </a:t>
            </a:r>
            <a:endParaRPr lang="zh-TW" altLang="en-US" dirty="0"/>
          </a:p>
        </p:txBody>
      </p:sp>
      <p:sp>
        <p:nvSpPr>
          <p:cNvPr id="5" name="投影片編號版面配置區 3">
            <a:extLst>
              <a:ext uri="{FF2B5EF4-FFF2-40B4-BE49-F238E27FC236}">
                <a16:creationId xmlns:a16="http://schemas.microsoft.com/office/drawing/2014/main" id="{E55EDD29-6F10-41CD-8ACD-4C734E225D6F}"/>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26</a:t>
            </a:fld>
            <a:endParaRPr lang="zh-TW" altLang="en-US" sz="1400" dirty="0">
              <a:solidFill>
                <a:prstClr val="black">
                  <a:tint val="75000"/>
                </a:prstClr>
              </a:solidFill>
            </a:endParaRPr>
          </a:p>
        </p:txBody>
      </p:sp>
    </p:spTree>
    <p:extLst>
      <p:ext uri="{BB962C8B-B14F-4D97-AF65-F5344CB8AC3E}">
        <p14:creationId xmlns:p14="http://schemas.microsoft.com/office/powerpoint/2010/main" val="86077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kern="100" dirty="0"/>
              <a:t>Total amount of adopted hidden nodes</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218391597"/>
              </p:ext>
            </p:extLst>
          </p:nvPr>
        </p:nvGraphicFramePr>
        <p:xfrm>
          <a:off x="467544" y="716800"/>
          <a:ext cx="8208912" cy="6112005"/>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13.85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9.55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10.20</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2843808" y="3"/>
            <a:ext cx="5544616"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4 hidden nodes to 25 hidden nodes. </a:t>
            </a:r>
            <a:endParaRPr lang="zh-TW" altLang="en-US" dirty="0"/>
          </a:p>
          <a:p>
            <a:pPr marL="285750" indent="-285750">
              <a:buFont typeface="Arial" panose="020B0604020202020204" pitchFamily="34" charset="0"/>
              <a:buChar char="•"/>
            </a:pPr>
            <a:r>
              <a:rPr lang="en-US" altLang="zh-TW" dirty="0"/>
              <a:t>CSI-LTS-0: from 3 hidden nodes to 30 hidden nodes. </a:t>
            </a:r>
            <a:endParaRPr lang="zh-TW" altLang="en-US" dirty="0"/>
          </a:p>
          <a:p>
            <a:pPr marL="285750" indent="-285750">
              <a:buFont typeface="Arial" panose="020B0604020202020204" pitchFamily="34" charset="0"/>
              <a:buChar char="•"/>
            </a:pPr>
            <a:r>
              <a:rPr lang="en-US" altLang="zh-TW" dirty="0"/>
              <a:t>CSI-LTS-100: from 6 hidden nodes to 12 hidden nodes. </a:t>
            </a:r>
            <a:endParaRPr lang="zh-TW" altLang="en-US" dirty="0"/>
          </a:p>
          <a:p>
            <a:pPr marL="285750" indent="-285750">
              <a:buFont typeface="Arial" panose="020B0604020202020204" pitchFamily="34" charset="0"/>
              <a:buChar char="•"/>
            </a:pPr>
            <a:r>
              <a:rPr lang="en-US" altLang="zh-TW" dirty="0"/>
              <a:t>CSI-LTS-500: from 5 hidden nodes to 15 hidden nodes. </a:t>
            </a:r>
            <a:endParaRPr lang="zh-TW" altLang="en-US" dirty="0"/>
          </a:p>
        </p:txBody>
      </p:sp>
      <p:sp>
        <p:nvSpPr>
          <p:cNvPr id="6" name="文字方塊 5"/>
          <p:cNvSpPr txBox="1"/>
          <p:nvPr/>
        </p:nvSpPr>
        <p:spPr>
          <a:xfrm>
            <a:off x="2843808" y="2832282"/>
            <a:ext cx="5544616" cy="923330"/>
          </a:xfrm>
          <a:prstGeom prst="rect">
            <a:avLst/>
          </a:prstGeom>
          <a:solidFill>
            <a:schemeClr val="bg2"/>
          </a:solidFill>
        </p:spPr>
        <p:txBody>
          <a:bodyPr wrap="square" rtlCol="0">
            <a:spAutoFit/>
          </a:bodyPr>
          <a:lstStyle/>
          <a:p>
            <a:r>
              <a:rPr lang="en-US" altLang="zh-TW" dirty="0">
                <a:solidFill>
                  <a:srgbClr val="FF0000"/>
                </a:solidFill>
              </a:rPr>
              <a:t>The adoption of LTS and the regularizing module helps reduce the total amount of adopted hidden nodes, in average.</a:t>
            </a:r>
            <a:endParaRPr lang="zh-TW" altLang="en-US" dirty="0">
              <a:solidFill>
                <a:srgbClr val="FF0000"/>
              </a:solidFill>
            </a:endParaRPr>
          </a:p>
        </p:txBody>
      </p:sp>
      <p:sp>
        <p:nvSpPr>
          <p:cNvPr id="7" name="文字方塊 6"/>
          <p:cNvSpPr txBox="1"/>
          <p:nvPr/>
        </p:nvSpPr>
        <p:spPr>
          <a:xfrm>
            <a:off x="2685900" y="5270387"/>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total amount of adopted hidden nodes, the average and standard deviation of CSI-LTS-100 are the smallest.</a:t>
            </a:r>
            <a:r>
              <a:rPr lang="en-US" altLang="zh-TW" dirty="0"/>
              <a:t> </a:t>
            </a:r>
            <a:endParaRPr lang="zh-TW" altLang="en-US" dirty="0"/>
          </a:p>
        </p:txBody>
      </p:sp>
    </p:spTree>
    <p:extLst>
      <p:ext uri="{BB962C8B-B14F-4D97-AF65-F5344CB8AC3E}">
        <p14:creationId xmlns:p14="http://schemas.microsoft.com/office/powerpoint/2010/main" val="15958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dirty="0"/>
              <a:t>The percentages of Step 4, Step 6.1 and Step 6.2 </a:t>
            </a:r>
            <a:endParaRPr lang="zh-TW" altLang="en-US" dirty="0"/>
          </a:p>
        </p:txBody>
      </p:sp>
      <p:sp>
        <p:nvSpPr>
          <p:cNvPr id="3" name="內容版面配置區 2"/>
          <p:cNvSpPr>
            <a:spLocks noGrp="1"/>
          </p:cNvSpPr>
          <p:nvPr>
            <p:ph idx="1"/>
          </p:nvPr>
        </p:nvSpPr>
        <p:spPr>
          <a:xfrm>
            <a:off x="457200" y="1628800"/>
            <a:ext cx="8229600" cy="1584171"/>
          </a:xfrm>
        </p:spPr>
        <p:txBody>
          <a:bodyPr>
            <a:normAutofit/>
          </a:bodyPr>
          <a:lstStyle/>
          <a:p>
            <a:pPr marL="0" indent="0">
              <a:buNone/>
            </a:pPr>
            <a:r>
              <a:rPr lang="en-US" altLang="zh-TW" dirty="0"/>
              <a:t>To learn the new data, the proposed algorithm has one of the following three paths to get an acceptable SLFN: </a:t>
            </a:r>
            <a:endParaRPr lang="zh-TW" altLang="zh-TW" dirty="0"/>
          </a:p>
        </p:txBody>
      </p:sp>
      <p:sp>
        <p:nvSpPr>
          <p:cNvPr id="4" name="投影片編號版面配置區 3">
            <a:extLst>
              <a:ext uri="{FF2B5EF4-FFF2-40B4-BE49-F238E27FC236}">
                <a16:creationId xmlns:a16="http://schemas.microsoft.com/office/drawing/2014/main" id="{A1FF3721-45CB-4E7F-8F0D-70CEC148C753}"/>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28</a:t>
            </a:fld>
            <a:endParaRPr lang="zh-TW" altLang="en-US" sz="1400" dirty="0">
              <a:solidFill>
                <a:prstClr val="black">
                  <a:tint val="75000"/>
                </a:prstClr>
              </a:solidFill>
            </a:endParaRPr>
          </a:p>
        </p:txBody>
      </p:sp>
      <p:sp>
        <p:nvSpPr>
          <p:cNvPr id="5" name="內容版面配置區 2">
            <a:extLst>
              <a:ext uri="{FF2B5EF4-FFF2-40B4-BE49-F238E27FC236}">
                <a16:creationId xmlns:a16="http://schemas.microsoft.com/office/drawing/2014/main" id="{D37C2B28-5EBA-4761-AD2D-8B6D5EFC3773}"/>
              </a:ext>
            </a:extLst>
          </p:cNvPr>
          <p:cNvSpPr txBox="1">
            <a:spLocks/>
          </p:cNvSpPr>
          <p:nvPr/>
        </p:nvSpPr>
        <p:spPr>
          <a:xfrm>
            <a:off x="251520" y="3247811"/>
            <a:ext cx="3384376" cy="2678049"/>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0975" indent="-180975"/>
            <a:r>
              <a:rPr lang="en-US" altLang="zh-TW" dirty="0">
                <a:solidFill>
                  <a:srgbClr val="FF0000"/>
                </a:solidFill>
              </a:rPr>
              <a:t>Step 4</a:t>
            </a:r>
            <a:r>
              <a:rPr lang="en-US" altLang="zh-TW" dirty="0"/>
              <a:t>: </a:t>
            </a:r>
            <a:r>
              <a:rPr lang="en-US" altLang="zh-TW" dirty="0">
                <a:solidFill>
                  <a:srgbClr val="0070C0"/>
                </a:solidFill>
              </a:rPr>
              <a:t>blue</a:t>
            </a:r>
            <a:r>
              <a:rPr lang="zh-TW" altLang="en-US" dirty="0"/>
              <a:t> </a:t>
            </a:r>
            <a:r>
              <a:rPr lang="en-US" altLang="zh-TW" dirty="0"/>
              <a:t>– the current SLFN is acceptable since the new data is acceptable.</a:t>
            </a:r>
            <a:endParaRPr lang="zh-TW" altLang="zh-TW" dirty="0"/>
          </a:p>
          <a:p>
            <a:pPr marL="180975" indent="-180975"/>
            <a:r>
              <a:rPr lang="en-US" altLang="zh-TW" dirty="0">
                <a:solidFill>
                  <a:srgbClr val="FF0000"/>
                </a:solidFill>
              </a:rPr>
              <a:t>Step 6.1</a:t>
            </a:r>
            <a:r>
              <a:rPr lang="en-US" altLang="zh-TW" dirty="0"/>
              <a:t>: </a:t>
            </a:r>
            <a:r>
              <a:rPr lang="en-US" altLang="zh-TW" dirty="0">
                <a:solidFill>
                  <a:srgbClr val="92D050"/>
                </a:solidFill>
              </a:rPr>
              <a:t>green</a:t>
            </a:r>
            <a:r>
              <a:rPr lang="en-US" altLang="zh-TW" dirty="0"/>
              <a:t> – use the matching module to get an acceptable SLFN.</a:t>
            </a:r>
            <a:endParaRPr lang="zh-TW" altLang="zh-TW" dirty="0"/>
          </a:p>
          <a:p>
            <a:pPr marL="180975" indent="-180975"/>
            <a:r>
              <a:rPr lang="en-US" altLang="zh-TW" dirty="0">
                <a:solidFill>
                  <a:srgbClr val="FF0000"/>
                </a:solidFill>
              </a:rPr>
              <a:t>Step 6.2</a:t>
            </a:r>
            <a:r>
              <a:rPr lang="en-US" altLang="zh-TW" dirty="0"/>
              <a:t>: </a:t>
            </a:r>
            <a:r>
              <a:rPr lang="en-US" altLang="zh-TW" dirty="0">
                <a:solidFill>
                  <a:srgbClr val="FF0000"/>
                </a:solidFill>
              </a:rPr>
              <a:t>red</a:t>
            </a:r>
            <a:r>
              <a:rPr lang="en-US" altLang="zh-TW" dirty="0"/>
              <a:t> – use the cramming module to get an acceptable SLFN.</a:t>
            </a:r>
            <a:endParaRPr lang="zh-TW" altLang="en-US" dirty="0"/>
          </a:p>
        </p:txBody>
      </p:sp>
      <p:pic>
        <p:nvPicPr>
          <p:cNvPr id="7" name="圖片 6">
            <a:extLst>
              <a:ext uri="{FF2B5EF4-FFF2-40B4-BE49-F238E27FC236}">
                <a16:creationId xmlns:a16="http://schemas.microsoft.com/office/drawing/2014/main" id="{4FFDC92F-D0FD-4DC8-B917-7A1483067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517" y="3289353"/>
            <a:ext cx="5166482" cy="2623684"/>
          </a:xfrm>
          <a:prstGeom prst="rect">
            <a:avLst/>
          </a:prstGeom>
        </p:spPr>
      </p:pic>
    </p:spTree>
    <p:extLst>
      <p:ext uri="{BB962C8B-B14F-4D97-AF65-F5344CB8AC3E}">
        <p14:creationId xmlns:p14="http://schemas.microsoft.com/office/powerpoint/2010/main" val="3982301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472561116"/>
              </p:ext>
            </p:extLst>
          </p:nvPr>
        </p:nvGraphicFramePr>
        <p:xfrm>
          <a:off x="4067946" y="44624"/>
          <a:ext cx="4808008" cy="667512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a:effectLst/>
                        </a:rPr>
                        <a:t>Step 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6.2</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21.25%</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30.00%</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16.25%</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8.75%</a:t>
                      </a:r>
                      <a:endParaRPr lang="zh-TW" sz="1800" kern="12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67.75%</a:t>
                      </a:r>
                      <a:endParaRPr lang="zh-TW" sz="1800" kern="1200" dirty="0">
                        <a:solidFill>
                          <a:srgbClr val="FF0000"/>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11.13%</a:t>
                      </a:r>
                      <a:endParaRPr lang="zh-TW" sz="1800" kern="1200" dirty="0">
                        <a:solidFill>
                          <a:srgbClr val="FF0000"/>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rgbClr val="FF0000"/>
                          </a:solidFill>
                          <a:effectLst/>
                          <a:latin typeface="+mn-lt"/>
                          <a:ea typeface="+mn-ea"/>
                          <a:cs typeface="+mn-cs"/>
                        </a:rPr>
                        <a:t>21.13%</a:t>
                      </a:r>
                      <a:endParaRPr lang="zh-TW" sz="1800" kern="1200" dirty="0">
                        <a:solidFill>
                          <a:srgbClr val="FF0000"/>
                        </a:solidFill>
                        <a:effectLst/>
                        <a:latin typeface="+mn-lt"/>
                        <a:ea typeface="+mn-ea"/>
                        <a:cs typeface="+mn-cs"/>
                      </a:endParaRPr>
                    </a:p>
                  </a:txBody>
                  <a:tcPr marL="68580" marR="68580" marT="0" marB="0" anchor="ctr"/>
                </a:tc>
                <a:tc>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6.13%</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7.28%</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9.27%</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dirty="0"/>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308324"/>
          </a:xfrm>
          <a:prstGeom prst="rect">
            <a:avLst/>
          </a:prstGeom>
          <a:solidFill>
            <a:schemeClr val="bg2"/>
          </a:solidFill>
        </p:spPr>
        <p:txBody>
          <a:bodyPr wrap="square" rtlCol="0">
            <a:spAutoFit/>
          </a:bodyPr>
          <a:lstStyle/>
          <a:p>
            <a:r>
              <a:rPr lang="en-US" altLang="zh-TW" dirty="0"/>
              <a:t>There are approximately </a:t>
            </a:r>
            <a:r>
              <a:rPr lang="en-US" altLang="zh-TW" dirty="0">
                <a:solidFill>
                  <a:srgbClr val="FF0000"/>
                </a:solidFill>
              </a:rPr>
              <a:t>67.75% </a:t>
            </a:r>
            <a:r>
              <a:rPr lang="en-US" altLang="zh-TW" dirty="0"/>
              <a:t>of training data that are acceptable and thus the current SLFN is acceptable, </a:t>
            </a:r>
            <a:r>
              <a:rPr lang="en-US" altLang="zh-TW" dirty="0">
                <a:solidFill>
                  <a:srgbClr val="FF0000"/>
                </a:solidFill>
              </a:rPr>
              <a:t>11.13%</a:t>
            </a:r>
            <a:r>
              <a:rPr lang="en-US" altLang="zh-TW" dirty="0"/>
              <a:t> of training data are learned by using the matching module and </a:t>
            </a:r>
            <a:r>
              <a:rPr lang="en-US" altLang="zh-TW" dirty="0">
                <a:solidFill>
                  <a:srgbClr val="FF0000"/>
                </a:solidFill>
              </a:rPr>
              <a:t>21.13% </a:t>
            </a:r>
            <a:r>
              <a:rPr lang="en-US" altLang="zh-TW" dirty="0"/>
              <a:t>of training data are learned by using the cramming module.</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CSI-100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91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sz="4800" b="1" dirty="0"/>
              <a:t>Debug the code of new algorithm</a:t>
            </a:r>
            <a:endParaRPr lang="zh-TW" altLang="en-US" sz="4800" b="1" dirty="0"/>
          </a:p>
        </p:txBody>
      </p:sp>
      <p:sp>
        <p:nvSpPr>
          <p:cNvPr id="3" name="內容版面配置區 2"/>
          <p:cNvSpPr>
            <a:spLocks noGrp="1"/>
          </p:cNvSpPr>
          <p:nvPr>
            <p:ph idx="1"/>
          </p:nvPr>
        </p:nvSpPr>
        <p:spPr>
          <a:xfrm>
            <a:off x="107505" y="1340770"/>
            <a:ext cx="8928992" cy="5165721"/>
          </a:xfrm>
        </p:spPr>
        <p:txBody>
          <a:bodyPr/>
          <a:lstStyle/>
          <a:p>
            <a:r>
              <a:rPr lang="en-US" altLang="zh-TW" sz="2400" dirty="0">
                <a:solidFill>
                  <a:srgbClr val="FF0000"/>
                </a:solidFill>
                <a:sym typeface="Wingdings" panose="05000000000000000000" pitchFamily="2" charset="2"/>
              </a:rPr>
              <a:t>Cannot validate </a:t>
            </a:r>
            <a:r>
              <a:rPr lang="en-US" altLang="zh-TW" sz="2400" dirty="0">
                <a:sym typeface="Wingdings" panose="05000000000000000000" pitchFamily="2" charset="2"/>
              </a:rPr>
              <a:t>any learning algorithm through the </a:t>
            </a:r>
            <a:r>
              <a:rPr lang="en-US" altLang="zh-TW" sz="2400" b="1" dirty="0">
                <a:sym typeface="Wingdings" panose="05000000000000000000" pitchFamily="2" charset="2"/>
              </a:rPr>
              <a:t>mathematical proof</a:t>
            </a:r>
            <a:r>
              <a:rPr lang="en-US" altLang="zh-TW" sz="2400" dirty="0">
                <a:sym typeface="Wingdings" panose="05000000000000000000" pitchFamily="2" charset="2"/>
              </a:rPr>
              <a:t>.</a:t>
            </a:r>
          </a:p>
          <a:p>
            <a:r>
              <a:rPr lang="en-US" altLang="zh-TW" sz="2400" dirty="0">
                <a:solidFill>
                  <a:srgbClr val="FF0000"/>
                </a:solidFill>
                <a:sym typeface="Wingdings" panose="05000000000000000000" pitchFamily="2" charset="2"/>
              </a:rPr>
              <a:t>Code </a:t>
            </a:r>
            <a:r>
              <a:rPr lang="en-US" altLang="zh-TW" sz="2400" dirty="0">
                <a:sym typeface="Wingdings" panose="05000000000000000000" pitchFamily="2" charset="2"/>
              </a:rPr>
              <a:t>the new algorithm </a:t>
            </a:r>
            <a:r>
              <a:rPr lang="en-US" altLang="zh-TW" sz="2400" dirty="0">
                <a:solidFill>
                  <a:srgbClr val="FF0000"/>
                </a:solidFill>
                <a:sym typeface="Wingdings" panose="05000000000000000000" pitchFamily="2" charset="2"/>
              </a:rPr>
              <a:t>first</a:t>
            </a:r>
            <a:r>
              <a:rPr lang="en-US" altLang="zh-TW" sz="2400" dirty="0">
                <a:sym typeface="Wingdings" panose="05000000000000000000" pitchFamily="2" charset="2"/>
              </a:rPr>
              <a:t>.</a:t>
            </a:r>
          </a:p>
          <a:p>
            <a:r>
              <a:rPr lang="en-US" altLang="zh-TW" sz="2400" dirty="0">
                <a:sym typeface="Wingdings" panose="05000000000000000000" pitchFamily="2" charset="2"/>
              </a:rPr>
              <a:t>How can I do if the code is wrong or if the result of implementing the code is unsatisfied?   </a:t>
            </a:r>
            <a:r>
              <a:rPr lang="en-US" altLang="zh-TW" sz="2400" dirty="0">
                <a:solidFill>
                  <a:srgbClr val="FF0000"/>
                </a:solidFill>
                <a:sym typeface="Wingdings" panose="05000000000000000000" pitchFamily="2" charset="2"/>
              </a:rPr>
              <a:t>Debug! Debug! And Debug!</a:t>
            </a:r>
          </a:p>
          <a:p>
            <a:pPr marL="715963" indent="-715963">
              <a:buNone/>
            </a:pPr>
            <a:r>
              <a:rPr lang="en-US" altLang="zh-TW" sz="2400" dirty="0">
                <a:sym typeface="Wingdings" panose="05000000000000000000" pitchFamily="2" charset="2"/>
              </a:rPr>
              <a:t>First: Debug </a:t>
            </a:r>
            <a:r>
              <a:rPr lang="en-US" altLang="zh-TW" sz="2400" dirty="0">
                <a:solidFill>
                  <a:srgbClr val="FF0000"/>
                </a:solidFill>
                <a:sym typeface="Wingdings" panose="05000000000000000000" pitchFamily="2" charset="2"/>
              </a:rPr>
              <a:t>each block/module </a:t>
            </a:r>
            <a:r>
              <a:rPr lang="en-US" altLang="zh-TW" sz="2400" dirty="0">
                <a:sym typeface="Wingdings" panose="05000000000000000000" pitchFamily="2" charset="2"/>
              </a:rPr>
              <a:t>through </a:t>
            </a:r>
            <a:r>
              <a:rPr lang="en-US" altLang="zh-TW" sz="2400" dirty="0">
                <a:solidFill>
                  <a:srgbClr val="0070C0"/>
                </a:solidFill>
                <a:sym typeface="Wingdings" panose="05000000000000000000" pitchFamily="2" charset="2"/>
              </a:rPr>
              <a:t>printing out </a:t>
            </a:r>
            <a:r>
              <a:rPr lang="en-US" altLang="zh-TW" sz="2400" dirty="0">
                <a:sym typeface="Wingdings" panose="05000000000000000000" pitchFamily="2" charset="2"/>
              </a:rPr>
              <a:t>some information associated with the block/module.</a:t>
            </a:r>
          </a:p>
          <a:p>
            <a:pPr marL="715963" indent="-715963">
              <a:buNone/>
            </a:pPr>
            <a:r>
              <a:rPr lang="en-US" altLang="zh-TW" sz="2400" dirty="0">
                <a:sym typeface="Wingdings" panose="05000000000000000000" pitchFamily="2" charset="2"/>
              </a:rPr>
              <a:t>Second: Debug </a:t>
            </a:r>
            <a:r>
              <a:rPr lang="en-US" altLang="zh-TW" sz="2400" dirty="0">
                <a:solidFill>
                  <a:srgbClr val="FF0000"/>
                </a:solidFill>
                <a:sym typeface="Wingdings" panose="05000000000000000000" pitchFamily="2" charset="2"/>
              </a:rPr>
              <a:t>the consistency amongst several consecutive blocks </a:t>
            </a:r>
            <a:r>
              <a:rPr lang="en-US" altLang="zh-TW" sz="2400" dirty="0">
                <a:sym typeface="Wingdings" panose="05000000000000000000" pitchFamily="2" charset="2"/>
              </a:rPr>
              <a:t>through </a:t>
            </a:r>
            <a:r>
              <a:rPr lang="en-US" altLang="zh-TW" sz="2400" dirty="0">
                <a:solidFill>
                  <a:srgbClr val="0070C0"/>
                </a:solidFill>
                <a:sym typeface="Wingdings" panose="05000000000000000000" pitchFamily="2" charset="2"/>
              </a:rPr>
              <a:t>printing out </a:t>
            </a:r>
            <a:r>
              <a:rPr lang="en-US" altLang="zh-TW" sz="2400" dirty="0">
                <a:sym typeface="Wingdings" panose="05000000000000000000" pitchFamily="2" charset="2"/>
              </a:rPr>
              <a:t>some data flow between these consecutive blocks.</a:t>
            </a:r>
          </a:p>
          <a:p>
            <a:pPr marL="715963" indent="-715963">
              <a:buNone/>
            </a:pPr>
            <a:r>
              <a:rPr lang="en-US" altLang="zh-TW" sz="2400" dirty="0">
                <a:sym typeface="Wingdings" panose="05000000000000000000" pitchFamily="2" charset="2"/>
              </a:rPr>
              <a:t>Third: Debug </a:t>
            </a:r>
            <a:r>
              <a:rPr lang="en-US" altLang="zh-TW" sz="2400" dirty="0">
                <a:solidFill>
                  <a:srgbClr val="FF0000"/>
                </a:solidFill>
                <a:sym typeface="Wingdings" panose="05000000000000000000" pitchFamily="2" charset="2"/>
              </a:rPr>
              <a:t>the logic of the whole algorithm </a:t>
            </a:r>
            <a:r>
              <a:rPr lang="en-US" altLang="zh-TW" sz="2400" dirty="0">
                <a:sym typeface="Wingdings" panose="05000000000000000000" pitchFamily="2" charset="2"/>
              </a:rPr>
              <a:t>through </a:t>
            </a:r>
            <a:r>
              <a:rPr lang="en-US" altLang="zh-TW" sz="2400" dirty="0">
                <a:solidFill>
                  <a:srgbClr val="0070C0"/>
                </a:solidFill>
                <a:sym typeface="Wingdings" panose="05000000000000000000" pitchFamily="2" charset="2"/>
              </a:rPr>
              <a:t>printing out </a:t>
            </a:r>
            <a:r>
              <a:rPr lang="en-US" altLang="zh-TW" sz="2400" dirty="0">
                <a:sym typeface="Wingdings" panose="05000000000000000000" pitchFamily="2" charset="2"/>
              </a:rPr>
              <a:t>some results.</a:t>
            </a:r>
          </a:p>
        </p:txBody>
      </p:sp>
      <p:sp>
        <p:nvSpPr>
          <p:cNvPr id="4" name="投影片編號版面配置區 3"/>
          <p:cNvSpPr>
            <a:spLocks noGrp="1"/>
          </p:cNvSpPr>
          <p:nvPr>
            <p:ph type="sldNum" sz="quarter" idx="12"/>
          </p:nvPr>
        </p:nvSpPr>
        <p:spPr/>
        <p:txBody>
          <a:bodyPr/>
          <a:lstStyle/>
          <a:p>
            <a:pPr>
              <a:defRPr/>
            </a:pPr>
            <a:fld id="{D3A7A091-F146-430F-BA88-1B0CCFC6C729}" type="slidenum">
              <a:rPr lang="zh-CN" altLang="en-US">
                <a:solidFill>
                  <a:prstClr val="black">
                    <a:tint val="75000"/>
                  </a:prstClr>
                </a:solidFill>
              </a:rPr>
              <a:pPr>
                <a:defRPr/>
              </a:pPr>
              <a:t>3</a:t>
            </a:fld>
            <a:endParaRPr lang="zh-CN" altLang="en-US">
              <a:solidFill>
                <a:prstClr val="black">
                  <a:tint val="75000"/>
                </a:prstClr>
              </a:solidFill>
            </a:endParaRPr>
          </a:p>
        </p:txBody>
      </p:sp>
      <p:sp>
        <p:nvSpPr>
          <p:cNvPr id="5" name="文字方塊 4">
            <a:extLst>
              <a:ext uri="{FF2B5EF4-FFF2-40B4-BE49-F238E27FC236}">
                <a16:creationId xmlns:a16="http://schemas.microsoft.com/office/drawing/2014/main" id="{A3BDFB71-2520-4E8D-A106-F6FB430169DF}"/>
              </a:ext>
            </a:extLst>
          </p:cNvPr>
          <p:cNvSpPr txBox="1"/>
          <p:nvPr/>
        </p:nvSpPr>
        <p:spPr>
          <a:xfrm>
            <a:off x="104966" y="116631"/>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32786295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1804263481"/>
              </p:ext>
            </p:extLst>
          </p:nvPr>
        </p:nvGraphicFramePr>
        <p:xfrm>
          <a:off x="4067946" y="44624"/>
          <a:ext cx="4808008" cy="667512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a:effectLst/>
                        </a:rPr>
                        <a:t>Step 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6.2</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a:solidFill>
                            <a:schemeClr val="dk1"/>
                          </a:solidFill>
                          <a:effectLst/>
                          <a:latin typeface="+mn-lt"/>
                          <a:ea typeface="+mn-ea"/>
                          <a:cs typeface="+mn-cs"/>
                        </a:rPr>
                        <a:t>35.00%</a:t>
                      </a:r>
                      <a:endParaRPr lang="zh-TW" sz="1800" kern="120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83.75%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60.00%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8.75%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57.50%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38.75%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63.31%</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14.31%</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22.38%</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7.30%</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7.37%</a:t>
                      </a:r>
                      <a:endParaRPr lang="zh-TW" sz="1800" kern="12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200" dirty="0">
                          <a:solidFill>
                            <a:schemeClr val="dk1"/>
                          </a:solidFill>
                          <a:effectLst/>
                          <a:latin typeface="+mn-lt"/>
                          <a:ea typeface="+mn-ea"/>
                          <a:cs typeface="+mn-cs"/>
                        </a:rPr>
                        <a:t>10.36%</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dirty="0"/>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308324"/>
          </a:xfrm>
          <a:prstGeom prst="rect">
            <a:avLst/>
          </a:prstGeom>
          <a:solidFill>
            <a:schemeClr val="bg2"/>
          </a:solidFill>
        </p:spPr>
        <p:txBody>
          <a:bodyPr wrap="square" rtlCol="0">
            <a:spAutoFit/>
          </a:bodyPr>
          <a:lstStyle/>
          <a:p>
            <a:r>
              <a:rPr lang="en-US" altLang="zh-TW" dirty="0"/>
              <a:t>There are approximately </a:t>
            </a:r>
            <a:r>
              <a:rPr lang="en-US" altLang="zh-TW" dirty="0">
                <a:solidFill>
                  <a:srgbClr val="FF0000"/>
                </a:solidFill>
              </a:rPr>
              <a:t>63.31% </a:t>
            </a:r>
            <a:r>
              <a:rPr lang="en-US" altLang="zh-TW" dirty="0"/>
              <a:t>of training data that are acceptable and thus the current SLFN is acceptable, </a:t>
            </a:r>
            <a:r>
              <a:rPr lang="en-US" altLang="zh-TW" dirty="0">
                <a:solidFill>
                  <a:srgbClr val="FF0000"/>
                </a:solidFill>
              </a:rPr>
              <a:t>14.31%</a:t>
            </a:r>
            <a:r>
              <a:rPr lang="en-US" altLang="zh-TW" dirty="0"/>
              <a:t> of training data are learned by using the matching module and </a:t>
            </a:r>
            <a:r>
              <a:rPr lang="en-US" altLang="zh-TW" dirty="0">
                <a:solidFill>
                  <a:srgbClr val="FF0000"/>
                </a:solidFill>
              </a:rPr>
              <a:t>22.38% </a:t>
            </a:r>
            <a:r>
              <a:rPr lang="en-US" altLang="zh-TW" dirty="0"/>
              <a:t>of training data are learned by using the cramming module.</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CSI-LTS-0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955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4067944" y="44624"/>
          <a:ext cx="4725854" cy="658368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126126">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a:effectLst/>
                        </a:rPr>
                        <a:t>Step 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6.2</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73.75%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12.50%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21.25%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70%</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20.00%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8.75%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13.75%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18.75%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66.25%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17.50%</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68.75%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11.25%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63.75%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76.25%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7.5%</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16.25%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71.25%</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18.75%</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70.88%</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12.81%</a:t>
                      </a:r>
                      <a:endParaRPr lang="zh-TW" sz="1800">
                        <a:effectLst/>
                        <a:latin typeface="新細明體"/>
                        <a:ea typeface="SimSun"/>
                        <a:cs typeface="新細明體"/>
                      </a:endParaRPr>
                    </a:p>
                  </a:txBody>
                  <a:tcPr marL="55934" marR="55934" marT="0" marB="0" anchor="ctr"/>
                </a:tc>
                <a:tc gridSpan="2">
                  <a:txBody>
                    <a:bodyPr/>
                    <a:lstStyle/>
                    <a:p>
                      <a:pPr algn="ctr">
                        <a:spcAft>
                          <a:spcPts val="0"/>
                        </a:spcAft>
                      </a:pPr>
                      <a:r>
                        <a:rPr lang="en-US" sz="1800">
                          <a:effectLst/>
                        </a:rPr>
                        <a:t>16.31%</a:t>
                      </a:r>
                      <a:endParaRPr lang="zh-TW" sz="1800">
                        <a:effectLst/>
                        <a:latin typeface="新細明體"/>
                        <a:ea typeface="SimSun"/>
                        <a:cs typeface="新細明體"/>
                      </a:endParaRPr>
                    </a:p>
                  </a:txBody>
                  <a:tcPr marL="55934" marR="55934" marT="0" marB="0" anchor="ctr"/>
                </a:tc>
                <a:tc hMerge="1">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3.51%</a:t>
                      </a:r>
                      <a:endParaRPr lang="zh-TW" sz="1800" dirty="0">
                        <a:effectLst/>
                        <a:latin typeface="新細明體"/>
                        <a:ea typeface="SimSun"/>
                        <a:cs typeface="新細明體"/>
                      </a:endParaRPr>
                    </a:p>
                  </a:txBody>
                  <a:tcPr marL="55934" marR="55934" marT="0" marB="0" anchor="ctr"/>
                </a:tc>
                <a:tc>
                  <a:txBody>
                    <a:bodyPr/>
                    <a:lstStyle/>
                    <a:p>
                      <a:pPr algn="ctr">
                        <a:spcAft>
                          <a:spcPts val="0"/>
                        </a:spcAft>
                      </a:pPr>
                      <a:r>
                        <a:rPr lang="en-US" sz="1800" dirty="0">
                          <a:effectLst/>
                        </a:rPr>
                        <a:t>3.99%</a:t>
                      </a:r>
                      <a:endParaRPr lang="zh-TW" sz="1800" dirty="0">
                        <a:effectLst/>
                        <a:latin typeface="新細明體"/>
                        <a:ea typeface="SimSun"/>
                        <a:cs typeface="新細明體"/>
                      </a:endParaRPr>
                    </a:p>
                  </a:txBody>
                  <a:tcPr marL="55934" marR="55934" marT="0" marB="0" anchor="ctr"/>
                </a:tc>
                <a:tc gridSpan="2">
                  <a:txBody>
                    <a:bodyPr/>
                    <a:lstStyle/>
                    <a:p>
                      <a:pPr algn="ctr">
                        <a:spcAft>
                          <a:spcPts val="0"/>
                        </a:spcAft>
                      </a:pPr>
                      <a:r>
                        <a:rPr lang="en-US" sz="1800" dirty="0">
                          <a:effectLst/>
                        </a:rPr>
                        <a:t>2.42%</a:t>
                      </a:r>
                      <a:endParaRPr lang="zh-TW" sz="1800" dirty="0">
                        <a:effectLst/>
                        <a:latin typeface="新細明體"/>
                        <a:ea typeface="SimSun"/>
                        <a:cs typeface="新細明體"/>
                      </a:endParaRPr>
                    </a:p>
                  </a:txBody>
                  <a:tcPr marL="55934" marR="55934" marT="0" marB="0" anchor="ctr"/>
                </a:tc>
                <a:tc hMerge="1">
                  <a:txBody>
                    <a:bodyPr/>
                    <a:lstStyle/>
                    <a:p>
                      <a:endParaRPr lang="zh-TW" altLang="en-US"/>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308324"/>
          </a:xfrm>
          <a:prstGeom prst="rect">
            <a:avLst/>
          </a:prstGeom>
          <a:solidFill>
            <a:schemeClr val="bg2"/>
          </a:solidFill>
        </p:spPr>
        <p:txBody>
          <a:bodyPr wrap="square" rtlCol="0">
            <a:spAutoFit/>
          </a:bodyPr>
          <a:lstStyle/>
          <a:p>
            <a:r>
              <a:rPr lang="en-US" altLang="zh-TW" dirty="0"/>
              <a:t>There are approximately </a:t>
            </a:r>
            <a:r>
              <a:rPr lang="en-US" altLang="zh-TW" dirty="0">
                <a:solidFill>
                  <a:srgbClr val="FF0000"/>
                </a:solidFill>
              </a:rPr>
              <a:t>70.88% </a:t>
            </a:r>
            <a:r>
              <a:rPr lang="en-US" altLang="zh-TW" dirty="0"/>
              <a:t>of training data that are acceptable and thus the current SLFN is acceptable, </a:t>
            </a:r>
            <a:r>
              <a:rPr lang="en-US" altLang="zh-TW" dirty="0">
                <a:solidFill>
                  <a:srgbClr val="FF0000"/>
                </a:solidFill>
              </a:rPr>
              <a:t>12.81%</a:t>
            </a:r>
            <a:r>
              <a:rPr lang="en-US" altLang="zh-TW" dirty="0"/>
              <a:t> of training data are learned by using the matching module and </a:t>
            </a:r>
            <a:r>
              <a:rPr lang="en-US" altLang="zh-TW" dirty="0">
                <a:solidFill>
                  <a:srgbClr val="FF0000"/>
                </a:solidFill>
              </a:rPr>
              <a:t>16.31% </a:t>
            </a:r>
            <a:r>
              <a:rPr lang="en-US" altLang="zh-TW" dirty="0"/>
              <a:t>of training data are learned by using the cramming module.</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CSI-LTS-100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350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21932223"/>
              </p:ext>
            </p:extLst>
          </p:nvPr>
        </p:nvGraphicFramePr>
        <p:xfrm>
          <a:off x="4067946" y="44624"/>
          <a:ext cx="4808008" cy="6675120"/>
        </p:xfrm>
        <a:graphic>
          <a:graphicData uri="http://schemas.openxmlformats.org/drawingml/2006/table">
            <a:tbl>
              <a:tblPr firstRow="1" firstCol="1" bandRow="1">
                <a:tableStyleId>{5C22544A-7EE6-4342-B048-85BDC9FD1C3A}</a:tableStyleId>
              </a:tblPr>
              <a:tblGrid>
                <a:gridCol w="100811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15353">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210495">
                <a:tc>
                  <a:txBody>
                    <a:bodyPr/>
                    <a:lstStyle/>
                    <a:p>
                      <a:pPr algn="ctr">
                        <a:spcAft>
                          <a:spcPts val="0"/>
                        </a:spcAft>
                      </a:pPr>
                      <a:r>
                        <a:rPr lang="en-US" sz="1800">
                          <a:effectLst/>
                        </a:rPr>
                        <a:t>Set No.</a:t>
                      </a:r>
                      <a:endParaRPr lang="zh-TW" sz="1800">
                        <a:effectLst/>
                        <a:latin typeface="新細明體"/>
                        <a:ea typeface="SimSun"/>
                        <a:cs typeface="新細明體"/>
                      </a:endParaRPr>
                    </a:p>
                  </a:txBody>
                  <a:tcPr marL="55934" marR="55934" marT="0" marB="0"/>
                </a:tc>
                <a:tc>
                  <a:txBody>
                    <a:bodyPr/>
                    <a:lstStyle/>
                    <a:p>
                      <a:pPr algn="ctr">
                        <a:spcAft>
                          <a:spcPts val="0"/>
                        </a:spcAft>
                      </a:pPr>
                      <a:r>
                        <a:rPr lang="en-US" sz="1800">
                          <a:effectLst/>
                        </a:rPr>
                        <a:t>Step 4</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6.1</a:t>
                      </a:r>
                      <a:endParaRPr lang="zh-TW" sz="1800">
                        <a:effectLst/>
                        <a:latin typeface="新細明體"/>
                        <a:ea typeface="SimSun"/>
                        <a:cs typeface="新細明體"/>
                      </a:endParaRPr>
                    </a:p>
                  </a:txBody>
                  <a:tcPr marL="55934" marR="55934" marT="0" marB="0" anchor="ctr"/>
                </a:tc>
                <a:tc>
                  <a:txBody>
                    <a:bodyPr/>
                    <a:lstStyle/>
                    <a:p>
                      <a:pPr algn="ctr">
                        <a:spcAft>
                          <a:spcPts val="0"/>
                        </a:spcAft>
                      </a:pPr>
                      <a:r>
                        <a:rPr lang="en-US" sz="1800">
                          <a:effectLst/>
                        </a:rPr>
                        <a:t>Step 6.2</a:t>
                      </a:r>
                      <a:endParaRPr lang="zh-TW" sz="1800">
                        <a:effectLst/>
                        <a:latin typeface="新細明體"/>
                        <a:ea typeface="SimSun"/>
                        <a:cs typeface="新細明體"/>
                      </a:endParaRPr>
                    </a:p>
                  </a:txBody>
                  <a:tcPr marL="55934" marR="55934"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0"/>
                  </a:ext>
                </a:extLst>
              </a:tr>
              <a:tr h="268248">
                <a:tc>
                  <a:txBody>
                    <a:bodyPr/>
                    <a:lstStyle/>
                    <a:p>
                      <a:pPr algn="ctr">
                        <a:spcAft>
                          <a:spcPts val="0"/>
                        </a:spcAft>
                      </a:pPr>
                      <a:r>
                        <a:rPr lang="en-US" sz="1800">
                          <a:effectLst/>
                        </a:rPr>
                        <a:t>1</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1"/>
                  </a:ext>
                </a:extLst>
              </a:tr>
              <a:tr h="268248">
                <a:tc>
                  <a:txBody>
                    <a:bodyPr/>
                    <a:lstStyle/>
                    <a:p>
                      <a:pPr algn="ctr">
                        <a:spcAft>
                          <a:spcPts val="0"/>
                        </a:spcAft>
                      </a:pPr>
                      <a:r>
                        <a:rPr lang="en-US" sz="1800">
                          <a:effectLst/>
                        </a:rPr>
                        <a:t>2</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2"/>
                  </a:ext>
                </a:extLst>
              </a:tr>
              <a:tr h="268248">
                <a:tc>
                  <a:txBody>
                    <a:bodyPr/>
                    <a:lstStyle/>
                    <a:p>
                      <a:pPr algn="ctr">
                        <a:spcAft>
                          <a:spcPts val="0"/>
                        </a:spcAft>
                      </a:pPr>
                      <a:r>
                        <a:rPr lang="en-US" sz="1800">
                          <a:effectLst/>
                        </a:rPr>
                        <a:t>3</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3"/>
                  </a:ext>
                </a:extLst>
              </a:tr>
              <a:tr h="268248">
                <a:tc>
                  <a:txBody>
                    <a:bodyPr/>
                    <a:lstStyle/>
                    <a:p>
                      <a:pPr algn="ctr">
                        <a:spcAft>
                          <a:spcPts val="0"/>
                        </a:spcAft>
                      </a:pPr>
                      <a:r>
                        <a:rPr lang="en-US" sz="1800">
                          <a:effectLst/>
                        </a:rPr>
                        <a:t>4</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4"/>
                  </a:ext>
                </a:extLst>
              </a:tr>
              <a:tr h="268248">
                <a:tc>
                  <a:txBody>
                    <a:bodyPr/>
                    <a:lstStyle/>
                    <a:p>
                      <a:pPr algn="ctr">
                        <a:spcAft>
                          <a:spcPts val="0"/>
                        </a:spcAft>
                      </a:pPr>
                      <a:r>
                        <a:rPr lang="en-US" sz="1800">
                          <a:effectLst/>
                        </a:rPr>
                        <a:t>5</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5"/>
                  </a:ext>
                </a:extLst>
              </a:tr>
              <a:tr h="268248">
                <a:tc>
                  <a:txBody>
                    <a:bodyPr/>
                    <a:lstStyle/>
                    <a:p>
                      <a:pPr algn="ctr">
                        <a:spcAft>
                          <a:spcPts val="0"/>
                        </a:spcAft>
                      </a:pPr>
                      <a:r>
                        <a:rPr lang="en-US" sz="1800">
                          <a:effectLst/>
                        </a:rPr>
                        <a:t>6</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6"/>
                  </a:ext>
                </a:extLst>
              </a:tr>
              <a:tr h="268248">
                <a:tc>
                  <a:txBody>
                    <a:bodyPr/>
                    <a:lstStyle/>
                    <a:p>
                      <a:pPr algn="ctr">
                        <a:spcAft>
                          <a:spcPts val="0"/>
                        </a:spcAft>
                      </a:pPr>
                      <a:r>
                        <a:rPr lang="en-US" sz="1800">
                          <a:effectLst/>
                        </a:rPr>
                        <a:t>7</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7"/>
                  </a:ext>
                </a:extLst>
              </a:tr>
              <a:tr h="268248">
                <a:tc>
                  <a:txBody>
                    <a:bodyPr/>
                    <a:lstStyle/>
                    <a:p>
                      <a:pPr algn="ctr">
                        <a:spcAft>
                          <a:spcPts val="0"/>
                        </a:spcAft>
                      </a:pPr>
                      <a:r>
                        <a:rPr lang="en-US" sz="1800">
                          <a:effectLst/>
                        </a:rPr>
                        <a:t>8</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8"/>
                  </a:ext>
                </a:extLst>
              </a:tr>
              <a:tr h="268248">
                <a:tc>
                  <a:txBody>
                    <a:bodyPr/>
                    <a:lstStyle/>
                    <a:p>
                      <a:pPr algn="ctr">
                        <a:spcAft>
                          <a:spcPts val="0"/>
                        </a:spcAft>
                      </a:pPr>
                      <a:r>
                        <a:rPr lang="en-US" sz="1800">
                          <a:effectLst/>
                        </a:rPr>
                        <a:t>9</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09"/>
                  </a:ext>
                </a:extLst>
              </a:tr>
              <a:tr h="268248">
                <a:tc>
                  <a:txBody>
                    <a:bodyPr/>
                    <a:lstStyle/>
                    <a:p>
                      <a:pPr algn="ctr">
                        <a:spcAft>
                          <a:spcPts val="0"/>
                        </a:spcAft>
                      </a:pPr>
                      <a:r>
                        <a:rPr lang="en-US" sz="1800">
                          <a:effectLst/>
                        </a:rPr>
                        <a:t>10</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11.25%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13.75%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0"/>
                  </a:ext>
                </a:extLst>
              </a:tr>
              <a:tr h="268248">
                <a:tc>
                  <a:txBody>
                    <a:bodyPr/>
                    <a:lstStyle/>
                    <a:p>
                      <a:pPr algn="ctr">
                        <a:spcAft>
                          <a:spcPts val="0"/>
                        </a:spcAft>
                      </a:pPr>
                      <a:r>
                        <a:rPr lang="en-US" sz="1800">
                          <a:effectLst/>
                        </a:rPr>
                        <a:t>11</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50.00%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1"/>
                  </a:ext>
                </a:extLst>
              </a:tr>
              <a:tr h="268248">
                <a:tc>
                  <a:txBody>
                    <a:bodyPr/>
                    <a:lstStyle/>
                    <a:p>
                      <a:pPr algn="ctr">
                        <a:spcAft>
                          <a:spcPts val="0"/>
                        </a:spcAft>
                      </a:pPr>
                      <a:r>
                        <a:rPr lang="en-US" sz="1800">
                          <a:effectLst/>
                        </a:rPr>
                        <a:t>12</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15.00%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2"/>
                  </a:ext>
                </a:extLst>
              </a:tr>
              <a:tr h="268248">
                <a:tc>
                  <a:txBody>
                    <a:bodyPr/>
                    <a:lstStyle/>
                    <a:p>
                      <a:pPr algn="ctr">
                        <a:spcAft>
                          <a:spcPts val="0"/>
                        </a:spcAft>
                      </a:pPr>
                      <a:r>
                        <a:rPr lang="en-US" sz="1800">
                          <a:effectLst/>
                        </a:rPr>
                        <a:t>13</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3"/>
                  </a:ext>
                </a:extLst>
              </a:tr>
              <a:tr h="268248">
                <a:tc>
                  <a:txBody>
                    <a:bodyPr/>
                    <a:lstStyle/>
                    <a:p>
                      <a:pPr algn="ctr">
                        <a:spcAft>
                          <a:spcPts val="0"/>
                        </a:spcAft>
                      </a:pPr>
                      <a:r>
                        <a:rPr lang="en-US" sz="1800">
                          <a:effectLst/>
                        </a:rPr>
                        <a:t>14</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4"/>
                  </a:ext>
                </a:extLst>
              </a:tr>
              <a:tr h="268248">
                <a:tc>
                  <a:txBody>
                    <a:bodyPr/>
                    <a:lstStyle/>
                    <a:p>
                      <a:pPr algn="ctr">
                        <a:spcAft>
                          <a:spcPts val="0"/>
                        </a:spcAft>
                      </a:pPr>
                      <a:r>
                        <a:rPr lang="en-US" sz="1800">
                          <a:effectLst/>
                        </a:rPr>
                        <a:t>15</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5"/>
                  </a:ext>
                </a:extLst>
              </a:tr>
              <a:tr h="268248">
                <a:tc>
                  <a:txBody>
                    <a:bodyPr/>
                    <a:lstStyle/>
                    <a:p>
                      <a:pPr algn="ctr">
                        <a:spcAft>
                          <a:spcPts val="0"/>
                        </a:spcAft>
                      </a:pPr>
                      <a:r>
                        <a:rPr lang="en-US" sz="1800">
                          <a:effectLst/>
                        </a:rPr>
                        <a:t>16</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21.25%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6"/>
                  </a:ext>
                </a:extLst>
              </a:tr>
              <a:tr h="268248">
                <a:tc>
                  <a:txBody>
                    <a:bodyPr/>
                    <a:lstStyle/>
                    <a:p>
                      <a:pPr algn="ctr">
                        <a:spcAft>
                          <a:spcPts val="0"/>
                        </a:spcAft>
                      </a:pPr>
                      <a:r>
                        <a:rPr lang="en-US" sz="1800">
                          <a:effectLst/>
                        </a:rPr>
                        <a:t>17</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65.00%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18.75%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7"/>
                  </a:ext>
                </a:extLst>
              </a:tr>
              <a:tr h="268248">
                <a:tc>
                  <a:txBody>
                    <a:bodyPr/>
                    <a:lstStyle/>
                    <a:p>
                      <a:pPr algn="ctr">
                        <a:spcAft>
                          <a:spcPts val="0"/>
                        </a:spcAft>
                      </a:pPr>
                      <a:r>
                        <a:rPr lang="en-US" sz="1800">
                          <a:effectLst/>
                        </a:rPr>
                        <a:t>18</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62.50%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27.50%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10.00%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8"/>
                  </a:ext>
                </a:extLst>
              </a:tr>
              <a:tr h="268248">
                <a:tc>
                  <a:txBody>
                    <a:bodyPr/>
                    <a:lstStyle/>
                    <a:p>
                      <a:pPr algn="ctr">
                        <a:spcAft>
                          <a:spcPts val="0"/>
                        </a:spcAft>
                      </a:pPr>
                      <a:r>
                        <a:rPr lang="en-US" sz="1800">
                          <a:effectLst/>
                        </a:rPr>
                        <a:t>19</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58.75%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33.75%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19"/>
                  </a:ext>
                </a:extLst>
              </a:tr>
              <a:tr h="268248">
                <a:tc>
                  <a:txBody>
                    <a:bodyPr/>
                    <a:lstStyle/>
                    <a:p>
                      <a:pPr algn="ctr">
                        <a:spcAft>
                          <a:spcPts val="0"/>
                        </a:spcAft>
                      </a:pPr>
                      <a:r>
                        <a:rPr lang="en-US" sz="1800">
                          <a:effectLst/>
                        </a:rPr>
                        <a:t>20</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76.25%</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7.50%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16.25%</a:t>
                      </a:r>
                      <a:endParaRPr lang="zh-TW" sz="1800" kern="1200" dirty="0">
                        <a:solidFill>
                          <a:schemeClr val="dk1"/>
                        </a:solidFill>
                        <a:effectLst/>
                        <a:latin typeface="+mn-lt"/>
                        <a:ea typeface="+mn-ea"/>
                        <a:cs typeface="+mn-cs"/>
                      </a:endParaRPr>
                    </a:p>
                  </a:txBody>
                  <a:tcPr marL="68580" marR="68580" marT="0" marB="0" anchor="ctr"/>
                </a:tc>
                <a:tc>
                  <a:txBody>
                    <a:bodyPr/>
                    <a:lstStyle/>
                    <a:p>
                      <a:pPr>
                        <a:spcAft>
                          <a:spcPts val="0"/>
                        </a:spcAft>
                      </a:pPr>
                      <a:r>
                        <a:rPr lang="zh-TW" sz="1000">
                          <a:effectLst/>
                        </a:rPr>
                        <a:t> </a:t>
                      </a:r>
                      <a:endParaRPr lang="zh-TW" sz="1000">
                        <a:effectLst/>
                        <a:latin typeface="新細明體"/>
                        <a:ea typeface="SimSun"/>
                        <a:cs typeface="新細明體"/>
                      </a:endParaRPr>
                    </a:p>
                  </a:txBody>
                  <a:tcPr marL="0" marR="0" marT="0" marB="0" anchor="ctr"/>
                </a:tc>
                <a:extLst>
                  <a:ext uri="{0D108BD9-81ED-4DB2-BD59-A6C34878D82A}">
                    <a16:rowId xmlns:a16="http://schemas.microsoft.com/office/drawing/2014/main" val="10020"/>
                  </a:ext>
                </a:extLst>
              </a:tr>
              <a:tr h="268248">
                <a:tc>
                  <a:txBody>
                    <a:bodyPr/>
                    <a:lstStyle/>
                    <a:p>
                      <a:pPr algn="ctr">
                        <a:spcAft>
                          <a:spcPts val="0"/>
                        </a:spcAft>
                      </a:pPr>
                      <a:r>
                        <a:rPr lang="en-US" sz="1800">
                          <a:effectLst/>
                        </a:rPr>
                        <a:t>Average</a:t>
                      </a:r>
                      <a:endParaRPr lang="zh-TW" sz="180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rgbClr val="FF0000"/>
                          </a:solidFill>
                          <a:effectLst/>
                          <a:latin typeface="+mn-lt"/>
                          <a:ea typeface="+mn-ea"/>
                          <a:cs typeface="+mn-cs"/>
                        </a:rPr>
                        <a:t>68.44%</a:t>
                      </a:r>
                      <a:endParaRPr lang="zh-TW" sz="1800" kern="1200" dirty="0">
                        <a:solidFill>
                          <a:srgbClr val="FF0000"/>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rgbClr val="FF0000"/>
                          </a:solidFill>
                          <a:effectLst/>
                          <a:latin typeface="+mn-lt"/>
                          <a:ea typeface="+mn-ea"/>
                          <a:cs typeface="+mn-cs"/>
                        </a:rPr>
                        <a:t>15.63%</a:t>
                      </a:r>
                      <a:endParaRPr lang="zh-TW" sz="1800" kern="1200" dirty="0">
                        <a:solidFill>
                          <a:srgbClr val="FF0000"/>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rgbClr val="FF0000"/>
                          </a:solidFill>
                          <a:effectLst/>
                          <a:latin typeface="+mn-lt"/>
                          <a:ea typeface="+mn-ea"/>
                          <a:cs typeface="+mn-cs"/>
                        </a:rPr>
                        <a:t>15.94%</a:t>
                      </a:r>
                      <a:endParaRPr lang="zh-TW" sz="1800" kern="1200" dirty="0">
                        <a:solidFill>
                          <a:srgbClr val="FF0000"/>
                        </a:solidFill>
                        <a:effectLst/>
                        <a:latin typeface="+mn-lt"/>
                        <a:ea typeface="+mn-ea"/>
                        <a:cs typeface="+mn-cs"/>
                      </a:endParaRPr>
                    </a:p>
                  </a:txBody>
                  <a:tcPr marL="68580" marR="68580" marT="0" marB="0" anchor="ctr"/>
                </a:tc>
                <a:tc>
                  <a:txBody>
                    <a:bodyPr/>
                    <a:lstStyle/>
                    <a:p>
                      <a:endParaRPr lang="zh-TW" altLang="en-US"/>
                    </a:p>
                  </a:txBody>
                  <a:tcPr/>
                </a:tc>
                <a:extLst>
                  <a:ext uri="{0D108BD9-81ED-4DB2-BD59-A6C34878D82A}">
                    <a16:rowId xmlns:a16="http://schemas.microsoft.com/office/drawing/2014/main" val="10021"/>
                  </a:ext>
                </a:extLst>
              </a:tr>
              <a:tr h="420989">
                <a:tc>
                  <a:txBody>
                    <a:bodyPr/>
                    <a:lstStyle/>
                    <a:p>
                      <a:pPr algn="ctr">
                        <a:spcAft>
                          <a:spcPts val="0"/>
                        </a:spcAft>
                      </a:pPr>
                      <a:r>
                        <a:rPr lang="en-US" sz="1800" dirty="0">
                          <a:effectLst/>
                        </a:rPr>
                        <a:t>Standard deviation</a:t>
                      </a:r>
                      <a:endParaRPr lang="zh-TW" sz="1800" dirty="0">
                        <a:effectLst/>
                        <a:latin typeface="新細明體"/>
                        <a:ea typeface="SimSun"/>
                        <a:cs typeface="新細明體"/>
                      </a:endParaRPr>
                    </a:p>
                  </a:txBody>
                  <a:tcPr marL="55934" marR="55934"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6.70%</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8.63%</a:t>
                      </a:r>
                      <a:endParaRPr lang="zh-TW" sz="1800" kern="1200" dirty="0">
                        <a:solidFill>
                          <a:schemeClr val="dk1"/>
                        </a:solidFill>
                        <a:effectLst/>
                        <a:latin typeface="+mn-lt"/>
                        <a:ea typeface="+mn-ea"/>
                        <a:cs typeface="+mn-cs"/>
                      </a:endParaRPr>
                    </a:p>
                  </a:txBody>
                  <a:tcPr marL="68580" marR="68580" marT="0" marB="0" anchor="ctr"/>
                </a:tc>
                <a:tc>
                  <a:txBody>
                    <a:bodyPr/>
                    <a:lstStyle/>
                    <a:p>
                      <a:pPr marL="0" indent="0" algn="ctr" defTabSz="914400" rtl="0" eaLnBrk="1" latinLnBrk="0" hangingPunct="1">
                        <a:spcAft>
                          <a:spcPts val="0"/>
                        </a:spcAft>
                      </a:pPr>
                      <a:r>
                        <a:rPr lang="en-US" sz="1800" kern="1200" dirty="0">
                          <a:solidFill>
                            <a:schemeClr val="dk1"/>
                          </a:solidFill>
                          <a:effectLst/>
                          <a:latin typeface="+mn-lt"/>
                          <a:ea typeface="+mn-ea"/>
                          <a:cs typeface="+mn-cs"/>
                        </a:rPr>
                        <a:t>3.56%</a:t>
                      </a:r>
                      <a:endParaRPr lang="zh-TW" sz="1800" kern="1200" dirty="0">
                        <a:solidFill>
                          <a:schemeClr val="dk1"/>
                        </a:solidFill>
                        <a:effectLst/>
                        <a:latin typeface="+mn-lt"/>
                        <a:ea typeface="+mn-ea"/>
                        <a:cs typeface="+mn-cs"/>
                      </a:endParaRPr>
                    </a:p>
                  </a:txBody>
                  <a:tcPr marL="68580" marR="68580" marT="0" marB="0" anchor="ctr"/>
                </a:tc>
                <a:tc>
                  <a:txBody>
                    <a:bodyPr/>
                    <a:lstStyle/>
                    <a:p>
                      <a:endParaRPr lang="zh-TW" altLang="en-US" dirty="0"/>
                    </a:p>
                  </a:txBody>
                  <a:tcPr/>
                </a:tc>
                <a:extLst>
                  <a:ext uri="{0D108BD9-81ED-4DB2-BD59-A6C34878D82A}">
                    <a16:rowId xmlns:a16="http://schemas.microsoft.com/office/drawing/2014/main" val="10022"/>
                  </a:ext>
                </a:extLst>
              </a:tr>
            </a:tbl>
          </a:graphicData>
        </a:graphic>
      </p:graphicFrame>
      <p:sp>
        <p:nvSpPr>
          <p:cNvPr id="5" name="文字方塊 4"/>
          <p:cNvSpPr txBox="1"/>
          <p:nvPr/>
        </p:nvSpPr>
        <p:spPr>
          <a:xfrm>
            <a:off x="257460" y="3933059"/>
            <a:ext cx="3522454" cy="2308324"/>
          </a:xfrm>
          <a:prstGeom prst="rect">
            <a:avLst/>
          </a:prstGeom>
          <a:solidFill>
            <a:schemeClr val="bg2"/>
          </a:solidFill>
        </p:spPr>
        <p:txBody>
          <a:bodyPr wrap="square" rtlCol="0">
            <a:spAutoFit/>
          </a:bodyPr>
          <a:lstStyle/>
          <a:p>
            <a:r>
              <a:rPr lang="en-US" altLang="zh-TW" dirty="0"/>
              <a:t>There are approximately </a:t>
            </a:r>
            <a:r>
              <a:rPr lang="en-US" altLang="zh-TW" dirty="0">
                <a:solidFill>
                  <a:srgbClr val="FF0000"/>
                </a:solidFill>
              </a:rPr>
              <a:t>68.44% </a:t>
            </a:r>
            <a:r>
              <a:rPr lang="en-US" altLang="zh-TW" dirty="0"/>
              <a:t>of training data that are acceptable and thus the current SLFN is acceptable, </a:t>
            </a:r>
            <a:r>
              <a:rPr lang="en-US" altLang="zh-TW" dirty="0">
                <a:solidFill>
                  <a:srgbClr val="FF0000"/>
                </a:solidFill>
              </a:rPr>
              <a:t>15.63%</a:t>
            </a:r>
            <a:r>
              <a:rPr lang="en-US" altLang="zh-TW" dirty="0"/>
              <a:t> of training data are learned by using the matching module and </a:t>
            </a:r>
            <a:r>
              <a:rPr lang="en-US" altLang="zh-TW" dirty="0">
                <a:solidFill>
                  <a:srgbClr val="FF0000"/>
                </a:solidFill>
              </a:rPr>
              <a:t>15.94% </a:t>
            </a:r>
            <a:r>
              <a:rPr lang="en-US" altLang="zh-TW" dirty="0"/>
              <a:t>of training data are learned by using the cramming module.</a:t>
            </a:r>
            <a:endParaRPr lang="zh-TW" altLang="en-US" dirty="0"/>
          </a:p>
        </p:txBody>
      </p:sp>
      <p:sp>
        <p:nvSpPr>
          <p:cNvPr id="6" name="內容版面配置區 2"/>
          <p:cNvSpPr txBox="1">
            <a:spLocks/>
          </p:cNvSpPr>
          <p:nvPr/>
        </p:nvSpPr>
        <p:spPr>
          <a:xfrm>
            <a:off x="257459" y="116635"/>
            <a:ext cx="3610744" cy="4320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kumimoji="1" lang="en-US" altLang="zh-TW" sz="1800" dirty="0">
                <a:latin typeface="Times New Roman" panose="02020603050405020304" pitchFamily="18" charset="0"/>
                <a:cs typeface="Times New Roman" panose="02020603050405020304" pitchFamily="18" charset="0"/>
              </a:rPr>
              <a:t>CSI-LTS-500</a:t>
            </a:r>
            <a:endParaRPr kumimoji="1"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849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Autofit/>
          </a:bodyPr>
          <a:lstStyle/>
          <a:p>
            <a:pPr>
              <a:spcAft>
                <a:spcPts val="0"/>
              </a:spcAft>
            </a:pPr>
            <a:r>
              <a:rPr lang="en-US" altLang="zh-TW" sz="3600" dirty="0"/>
              <a:t>The occurrence percentages of Step 4</a:t>
            </a:r>
            <a:endParaRPr lang="zh-TW" altLang="zh-TW" sz="3600" kern="100" dirty="0">
              <a:latin typeface="新細明體"/>
              <a:cs typeface="新細明體"/>
            </a:endParaRPr>
          </a:p>
        </p:txBody>
      </p:sp>
      <p:graphicFrame>
        <p:nvGraphicFramePr>
          <p:cNvPr id="4" name="內容版面配置區 3"/>
          <p:cNvGraphicFramePr>
            <a:graphicFrameLocks noGrp="1"/>
          </p:cNvGraphicFramePr>
          <p:nvPr>
            <p:ph idx="1"/>
            <p:extLst/>
          </p:nvPr>
        </p:nvGraphicFramePr>
        <p:xfrm>
          <a:off x="467544" y="716796"/>
          <a:ext cx="8208912" cy="591198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CSI-100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CSI-LTS-0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CSI-LTS-100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effectLst/>
                          <a:latin typeface="Times New Roman" panose="02020603050405020304" pitchFamily="18" charset="0"/>
                          <a:ea typeface="新細明體" panose="02020500000000000000" pitchFamily="18" charset="-120"/>
                          <a:cs typeface="Times New Roman" panose="02020603050405020304" pitchFamily="18" charset="0"/>
                        </a:rPr>
                        <a:t>CSI-LTS-500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77.50%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66.25%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70.00%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72.50%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63.75%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65.00%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76.25%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58.75%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57.50%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71.25%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76.25%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4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67.75%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63.31%</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70.88%</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68.44%</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6.13%</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4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3.51%</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4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3419874" y="23899"/>
            <a:ext cx="4032448"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58.75%</a:t>
            </a:r>
            <a:r>
              <a:rPr lang="zh-TW" altLang="en-US" dirty="0"/>
              <a:t> </a:t>
            </a:r>
            <a:r>
              <a:rPr lang="en-US" altLang="zh-TW" dirty="0"/>
              <a:t>to 78.75%. </a:t>
            </a:r>
            <a:endParaRPr lang="zh-TW" altLang="en-US" dirty="0"/>
          </a:p>
          <a:p>
            <a:pPr marL="285750" indent="-285750">
              <a:buFont typeface="Arial" panose="020B0604020202020204" pitchFamily="34" charset="0"/>
              <a:buChar char="•"/>
            </a:pPr>
            <a:r>
              <a:rPr lang="en-US" altLang="zh-TW" dirty="0"/>
              <a:t>CSI-LTS-0: from 52.50%</a:t>
            </a:r>
            <a:r>
              <a:rPr lang="zh-TW" altLang="en-US" dirty="0"/>
              <a:t> </a:t>
            </a:r>
            <a:r>
              <a:rPr lang="en-US" altLang="zh-TW" dirty="0"/>
              <a:t>to 83.75%. </a:t>
            </a:r>
            <a:endParaRPr lang="zh-TW" altLang="en-US" dirty="0"/>
          </a:p>
          <a:p>
            <a:pPr marL="285750" indent="-285750">
              <a:buFont typeface="Arial" panose="020B0604020202020204" pitchFamily="34" charset="0"/>
              <a:buChar char="•"/>
            </a:pPr>
            <a:r>
              <a:rPr lang="en-US" altLang="zh-TW" dirty="0"/>
              <a:t>CSI-LTS-100: from 63.75%</a:t>
            </a:r>
            <a:r>
              <a:rPr lang="zh-TW" altLang="en-US" dirty="0"/>
              <a:t> </a:t>
            </a:r>
            <a:r>
              <a:rPr lang="en-US" altLang="zh-TW" dirty="0"/>
              <a:t>to 76.25%. </a:t>
            </a:r>
            <a:endParaRPr lang="zh-TW" altLang="en-US" dirty="0"/>
          </a:p>
          <a:p>
            <a:pPr marL="285750" indent="-285750">
              <a:buFont typeface="Arial" panose="020B0604020202020204" pitchFamily="34" charset="0"/>
              <a:buChar char="•"/>
            </a:pPr>
            <a:r>
              <a:rPr lang="en-US" altLang="zh-TW" dirty="0"/>
              <a:t>CSI-LTS-500: from 50.00%</a:t>
            </a:r>
            <a:r>
              <a:rPr lang="zh-TW" altLang="en-US" dirty="0"/>
              <a:t> </a:t>
            </a:r>
            <a:r>
              <a:rPr lang="en-US" altLang="zh-TW" dirty="0"/>
              <a:t>to 77.50%. </a:t>
            </a:r>
            <a:endParaRPr lang="zh-TW" altLang="en-US" dirty="0"/>
          </a:p>
        </p:txBody>
      </p:sp>
      <p:sp>
        <p:nvSpPr>
          <p:cNvPr id="8" name="文字方塊 7"/>
          <p:cNvSpPr txBox="1"/>
          <p:nvPr/>
        </p:nvSpPr>
        <p:spPr>
          <a:xfrm>
            <a:off x="2843808" y="5013180"/>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occurrence percentage of Step 4, the average of CSI-LTS-100 is the largest and the standard deviation of CSI-LTS-100 is the smallest.</a:t>
            </a:r>
            <a:r>
              <a:rPr lang="en-US" altLang="zh-TW" dirty="0"/>
              <a:t> </a:t>
            </a:r>
            <a:endParaRPr lang="zh-TW" altLang="en-US" dirty="0"/>
          </a:p>
        </p:txBody>
      </p:sp>
      <p:sp>
        <p:nvSpPr>
          <p:cNvPr id="6" name="文字方塊 5"/>
          <p:cNvSpPr txBox="1"/>
          <p:nvPr/>
        </p:nvSpPr>
        <p:spPr>
          <a:xfrm>
            <a:off x="2843808" y="3429004"/>
            <a:ext cx="5544616" cy="646331"/>
          </a:xfrm>
          <a:prstGeom prst="rect">
            <a:avLst/>
          </a:prstGeom>
          <a:solidFill>
            <a:schemeClr val="bg2"/>
          </a:solidFill>
        </p:spPr>
        <p:txBody>
          <a:bodyPr wrap="square" rtlCol="0">
            <a:spAutoFit/>
          </a:bodyPr>
          <a:lstStyle/>
          <a:p>
            <a:r>
              <a:rPr lang="en-US" altLang="zh-TW" dirty="0">
                <a:solidFill>
                  <a:srgbClr val="FF0000"/>
                </a:solidFill>
              </a:rPr>
              <a:t>The average occurrence percentage of Step 4 over these four versions is 67.59% and the standard deviation is 7%.</a:t>
            </a:r>
            <a:r>
              <a:rPr lang="en-US" altLang="zh-TW" dirty="0"/>
              <a:t> </a:t>
            </a:r>
            <a:endParaRPr lang="zh-TW" altLang="en-US" dirty="0"/>
          </a:p>
        </p:txBody>
      </p:sp>
    </p:spTree>
    <p:extLst>
      <p:ext uri="{BB962C8B-B14F-4D97-AF65-F5344CB8AC3E}">
        <p14:creationId xmlns:p14="http://schemas.microsoft.com/office/powerpoint/2010/main" val="313090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Autofit/>
          </a:bodyPr>
          <a:lstStyle/>
          <a:p>
            <a:pPr>
              <a:spcAft>
                <a:spcPts val="0"/>
              </a:spcAft>
            </a:pPr>
            <a:r>
              <a:rPr lang="en-US" altLang="zh-TW" sz="3600" dirty="0"/>
              <a:t>The occurrence percentages of Step 6.1</a:t>
            </a:r>
            <a:endParaRPr lang="zh-TW" altLang="zh-TW" sz="3600" kern="100" dirty="0">
              <a:latin typeface="新細明體"/>
              <a:cs typeface="新細明體"/>
            </a:endParaRPr>
          </a:p>
        </p:txBody>
      </p:sp>
      <p:graphicFrame>
        <p:nvGraphicFramePr>
          <p:cNvPr id="4" name="內容版面配置區 3"/>
          <p:cNvGraphicFramePr>
            <a:graphicFrameLocks noGrp="1"/>
          </p:cNvGraphicFramePr>
          <p:nvPr>
            <p:ph idx="1"/>
            <p:extLst/>
          </p:nvPr>
        </p:nvGraphicFramePr>
        <p:xfrm>
          <a:off x="467544" y="716796"/>
          <a:ext cx="8208912" cy="591198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11.13%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14.31%</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12.81%</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15.63%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7.28%</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7.37%</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3.99%</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8.63%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3455876" y="116637"/>
            <a:ext cx="4032448"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2.50%</a:t>
            </a:r>
            <a:r>
              <a:rPr lang="zh-TW" altLang="en-US" dirty="0"/>
              <a:t> </a:t>
            </a:r>
            <a:r>
              <a:rPr lang="en-US" altLang="zh-TW" dirty="0"/>
              <a:t>to 26.25%. </a:t>
            </a:r>
            <a:endParaRPr lang="zh-TW" altLang="en-US" dirty="0"/>
          </a:p>
          <a:p>
            <a:pPr marL="285750" indent="-285750">
              <a:buFont typeface="Arial" panose="020B0604020202020204" pitchFamily="34" charset="0"/>
              <a:buChar char="•"/>
            </a:pPr>
            <a:r>
              <a:rPr lang="en-US" altLang="zh-TW" dirty="0"/>
              <a:t>CSI-LTS-0: from 3.75%</a:t>
            </a:r>
            <a:r>
              <a:rPr lang="zh-TW" altLang="en-US" dirty="0"/>
              <a:t> </a:t>
            </a:r>
            <a:r>
              <a:rPr lang="en-US" altLang="zh-TW" dirty="0"/>
              <a:t>to 30.00%. </a:t>
            </a:r>
            <a:endParaRPr lang="zh-TW" altLang="en-US" dirty="0"/>
          </a:p>
          <a:p>
            <a:pPr marL="285750" indent="-285750">
              <a:buFont typeface="Arial" panose="020B0604020202020204" pitchFamily="34" charset="0"/>
              <a:buChar char="•"/>
            </a:pPr>
            <a:r>
              <a:rPr lang="en-US" altLang="zh-TW" dirty="0"/>
              <a:t>CSI-LTS-100: from 5.00%</a:t>
            </a:r>
            <a:r>
              <a:rPr lang="zh-TW" altLang="en-US" dirty="0"/>
              <a:t> </a:t>
            </a:r>
            <a:r>
              <a:rPr lang="en-US" altLang="zh-TW" dirty="0"/>
              <a:t>to 20.00%. </a:t>
            </a:r>
            <a:endParaRPr lang="zh-TW" altLang="en-US" dirty="0"/>
          </a:p>
          <a:p>
            <a:pPr marL="285750" indent="-285750">
              <a:buFont typeface="Arial" panose="020B0604020202020204" pitchFamily="34" charset="0"/>
              <a:buChar char="•"/>
            </a:pPr>
            <a:r>
              <a:rPr lang="en-US" altLang="zh-TW" dirty="0"/>
              <a:t>CSI-LTS-500: from 3.75%</a:t>
            </a:r>
            <a:r>
              <a:rPr lang="zh-TW" altLang="en-US" dirty="0"/>
              <a:t> </a:t>
            </a:r>
            <a:r>
              <a:rPr lang="en-US" altLang="zh-TW" dirty="0"/>
              <a:t>to 33.75%. </a:t>
            </a:r>
            <a:endParaRPr lang="zh-TW" altLang="en-US" dirty="0"/>
          </a:p>
        </p:txBody>
      </p:sp>
      <p:sp>
        <p:nvSpPr>
          <p:cNvPr id="8" name="文字方塊 7"/>
          <p:cNvSpPr txBox="1"/>
          <p:nvPr/>
        </p:nvSpPr>
        <p:spPr>
          <a:xfrm>
            <a:off x="2699792" y="5085188"/>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occurrence percentage of Step 6.1, the average of CSI-LTS-500 is the largest and the standard deviation of CSI-LTS-100 is the smallest.</a:t>
            </a:r>
            <a:r>
              <a:rPr lang="en-US" altLang="zh-TW" dirty="0"/>
              <a:t> </a:t>
            </a:r>
            <a:endParaRPr lang="zh-TW" altLang="en-US" dirty="0"/>
          </a:p>
        </p:txBody>
      </p:sp>
      <p:sp>
        <p:nvSpPr>
          <p:cNvPr id="6" name="文字方塊 5"/>
          <p:cNvSpPr txBox="1"/>
          <p:nvPr/>
        </p:nvSpPr>
        <p:spPr>
          <a:xfrm>
            <a:off x="2843808" y="3429004"/>
            <a:ext cx="5544616" cy="923330"/>
          </a:xfrm>
          <a:prstGeom prst="rect">
            <a:avLst/>
          </a:prstGeom>
          <a:solidFill>
            <a:schemeClr val="bg2"/>
          </a:solidFill>
        </p:spPr>
        <p:txBody>
          <a:bodyPr wrap="square" rtlCol="0">
            <a:spAutoFit/>
          </a:bodyPr>
          <a:lstStyle/>
          <a:p>
            <a:r>
              <a:rPr lang="en-US" altLang="zh-TW" dirty="0">
                <a:solidFill>
                  <a:srgbClr val="FF0000"/>
                </a:solidFill>
              </a:rPr>
              <a:t>The average occurrence percentage of Step 6.1 over these four versions is 13.47% and the standard deviation is 7%.</a:t>
            </a:r>
            <a:r>
              <a:rPr lang="en-US" altLang="zh-TW" dirty="0"/>
              <a:t> </a:t>
            </a:r>
            <a:endParaRPr lang="zh-TW" altLang="en-US" dirty="0"/>
          </a:p>
        </p:txBody>
      </p:sp>
    </p:spTree>
    <p:extLst>
      <p:ext uri="{BB962C8B-B14F-4D97-AF65-F5344CB8AC3E}">
        <p14:creationId xmlns:p14="http://schemas.microsoft.com/office/powerpoint/2010/main" val="253254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Autofit/>
          </a:bodyPr>
          <a:lstStyle/>
          <a:p>
            <a:pPr>
              <a:spcAft>
                <a:spcPts val="0"/>
              </a:spcAft>
            </a:pPr>
            <a:r>
              <a:rPr lang="en-US" altLang="zh-TW" sz="3600" dirty="0"/>
              <a:t>The occurrence percentages of Step 6.2</a:t>
            </a:r>
            <a:endParaRPr lang="zh-TW" altLang="zh-TW" sz="3600" kern="100" dirty="0">
              <a:latin typeface="新細明體"/>
              <a:cs typeface="新細明體"/>
            </a:endParaRPr>
          </a:p>
        </p:txBody>
      </p:sp>
      <p:graphicFrame>
        <p:nvGraphicFramePr>
          <p:cNvPr id="4" name="內容版面配置區 3"/>
          <p:cNvGraphicFramePr>
            <a:graphicFrameLocks noGrp="1"/>
          </p:cNvGraphicFramePr>
          <p:nvPr>
            <p:ph idx="1"/>
            <p:extLst/>
          </p:nvPr>
        </p:nvGraphicFramePr>
        <p:xfrm>
          <a:off x="467544" y="716796"/>
          <a:ext cx="8208912" cy="591198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CSI-LTS-100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0" indent="0" algn="ctr">
                        <a:spcAft>
                          <a:spcPts val="0"/>
                        </a:spcAft>
                      </a:pPr>
                      <a:r>
                        <a:rPr lang="en-US" sz="1200" kern="100" dirty="0">
                          <a:effectLst/>
                          <a:latin typeface="Times New Roman" panose="02020603050405020304" pitchFamily="18" charset="0"/>
                          <a:ea typeface="新細明體" panose="02020500000000000000" pitchFamily="18" charset="-120"/>
                          <a:cs typeface="Times New Roman" panose="02020603050405020304" pitchFamily="18" charset="0"/>
                        </a:rPr>
                        <a:t>CSI-LTS-500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7.50%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38.75%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21.13%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22.38%</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16.31%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b="1"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15.94%</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9.27%</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10.36%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marL="304800" algn="ctr">
                        <a:spcAft>
                          <a:spcPts val="0"/>
                        </a:spcAft>
                      </a:pPr>
                      <a:r>
                        <a:rPr lang="en-US"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3449592" y="4218"/>
            <a:ext cx="4032448"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6.25%</a:t>
            </a:r>
            <a:r>
              <a:rPr lang="zh-TW" altLang="en-US" dirty="0"/>
              <a:t> </a:t>
            </a:r>
            <a:r>
              <a:rPr lang="en-US" altLang="zh-TW" dirty="0"/>
              <a:t>to 37.50%. </a:t>
            </a:r>
            <a:endParaRPr lang="zh-TW" altLang="en-US" dirty="0"/>
          </a:p>
          <a:p>
            <a:pPr marL="285750" indent="-285750">
              <a:buFont typeface="Arial" panose="020B0604020202020204" pitchFamily="34" charset="0"/>
              <a:buChar char="•"/>
            </a:pPr>
            <a:r>
              <a:rPr lang="en-US" altLang="zh-TW" dirty="0"/>
              <a:t>CSI-LTS-0: from 7.50%</a:t>
            </a:r>
            <a:r>
              <a:rPr lang="zh-TW" altLang="en-US" dirty="0"/>
              <a:t> </a:t>
            </a:r>
            <a:r>
              <a:rPr lang="en-US" altLang="zh-TW" dirty="0"/>
              <a:t>to 38.75%. </a:t>
            </a:r>
            <a:endParaRPr lang="zh-TW" altLang="en-US" dirty="0"/>
          </a:p>
          <a:p>
            <a:pPr marL="285750" indent="-285750">
              <a:buFont typeface="Arial" panose="020B0604020202020204" pitchFamily="34" charset="0"/>
              <a:buChar char="•"/>
            </a:pPr>
            <a:r>
              <a:rPr lang="en-US" altLang="zh-TW" dirty="0"/>
              <a:t>CSI-LTS-100: from 11.25%</a:t>
            </a:r>
            <a:r>
              <a:rPr lang="zh-TW" altLang="en-US" dirty="0"/>
              <a:t> </a:t>
            </a:r>
            <a:r>
              <a:rPr lang="en-US" altLang="zh-TW" dirty="0"/>
              <a:t>to 20.00%. </a:t>
            </a:r>
            <a:endParaRPr lang="zh-TW" altLang="en-US" dirty="0"/>
          </a:p>
          <a:p>
            <a:pPr marL="285750" indent="-285750">
              <a:buFont typeface="Arial" panose="020B0604020202020204" pitchFamily="34" charset="0"/>
              <a:buChar char="•"/>
            </a:pPr>
            <a:r>
              <a:rPr lang="en-US" altLang="zh-TW" dirty="0"/>
              <a:t>CSI-LTS-500: from 7.50%</a:t>
            </a:r>
            <a:r>
              <a:rPr lang="zh-TW" altLang="en-US" dirty="0"/>
              <a:t> </a:t>
            </a:r>
            <a:r>
              <a:rPr lang="en-US" altLang="zh-TW" dirty="0"/>
              <a:t>to 21.25%. </a:t>
            </a:r>
            <a:endParaRPr lang="zh-TW" altLang="en-US" dirty="0"/>
          </a:p>
        </p:txBody>
      </p:sp>
      <p:sp>
        <p:nvSpPr>
          <p:cNvPr id="8" name="文字方塊 7"/>
          <p:cNvSpPr txBox="1"/>
          <p:nvPr/>
        </p:nvSpPr>
        <p:spPr>
          <a:xfrm>
            <a:off x="2693508" y="5085188"/>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occurrence percentage of Step 6.2, the average of CSI-LTS-0 is the largest and the standard deviation of CSI-LTS-100 is the smallest.</a:t>
            </a:r>
            <a:r>
              <a:rPr lang="en-US" altLang="zh-TW" dirty="0"/>
              <a:t> </a:t>
            </a:r>
            <a:endParaRPr lang="zh-TW" altLang="en-US" dirty="0"/>
          </a:p>
        </p:txBody>
      </p:sp>
      <p:sp>
        <p:nvSpPr>
          <p:cNvPr id="6" name="文字方塊 5"/>
          <p:cNvSpPr txBox="1"/>
          <p:nvPr/>
        </p:nvSpPr>
        <p:spPr>
          <a:xfrm>
            <a:off x="2843808" y="3429004"/>
            <a:ext cx="5544616" cy="923330"/>
          </a:xfrm>
          <a:prstGeom prst="rect">
            <a:avLst/>
          </a:prstGeom>
          <a:solidFill>
            <a:schemeClr val="bg2"/>
          </a:solidFill>
        </p:spPr>
        <p:txBody>
          <a:bodyPr wrap="square" rtlCol="0">
            <a:spAutoFit/>
          </a:bodyPr>
          <a:lstStyle/>
          <a:p>
            <a:r>
              <a:rPr lang="en-US" altLang="zh-TW" dirty="0">
                <a:solidFill>
                  <a:srgbClr val="FF0000"/>
                </a:solidFill>
              </a:rPr>
              <a:t>The average occurrence percentage of Step 6.2 over these four versions is 18.94% and the standard deviation is 8%.</a:t>
            </a:r>
            <a:r>
              <a:rPr lang="en-US" altLang="zh-TW" dirty="0"/>
              <a:t> </a:t>
            </a:r>
            <a:endParaRPr lang="zh-TW" altLang="en-US" dirty="0"/>
          </a:p>
        </p:txBody>
      </p:sp>
    </p:spTree>
    <p:extLst>
      <p:ext uri="{BB962C8B-B14F-4D97-AF65-F5344CB8AC3E}">
        <p14:creationId xmlns:p14="http://schemas.microsoft.com/office/powerpoint/2010/main" val="382543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kern="100" dirty="0"/>
              <a:t>Total amount of cramming occurrences</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73304073"/>
              </p:ext>
            </p:extLst>
          </p:nvPr>
        </p:nvGraphicFramePr>
        <p:xfrm>
          <a:off x="467544" y="716800"/>
          <a:ext cx="8208912" cy="6112005"/>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14.90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11.05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10.75</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2.8</a:t>
                      </a:r>
                    </a:p>
                  </a:txBody>
                  <a:tcPr marL="9525" marR="9525" marT="9525"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2692659" y="2538"/>
            <a:ext cx="5544616"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3 occurrences to 28 occurrences. </a:t>
            </a:r>
            <a:endParaRPr lang="zh-TW" altLang="en-US" dirty="0"/>
          </a:p>
          <a:p>
            <a:pPr marL="285750" indent="-285750">
              <a:buFont typeface="Arial" panose="020B0604020202020204" pitchFamily="34" charset="0"/>
              <a:buChar char="•"/>
            </a:pPr>
            <a:r>
              <a:rPr lang="en-US" altLang="zh-TW" dirty="0"/>
              <a:t>CSI-LTS-0: from 2 occurrences to 29 occurrences. </a:t>
            </a:r>
            <a:endParaRPr lang="zh-TW" altLang="en-US" dirty="0"/>
          </a:p>
          <a:p>
            <a:pPr marL="285750" indent="-285750">
              <a:buFont typeface="Arial" panose="020B0604020202020204" pitchFamily="34" charset="0"/>
              <a:buChar char="•"/>
            </a:pPr>
            <a:r>
              <a:rPr lang="en-US" altLang="zh-TW" dirty="0"/>
              <a:t>CSI-LTS-100: from 7 occurrences to 14 occurrences. </a:t>
            </a:r>
            <a:endParaRPr lang="zh-TW" altLang="en-US" dirty="0"/>
          </a:p>
          <a:p>
            <a:pPr marL="285750" indent="-285750">
              <a:buFont typeface="Arial" panose="020B0604020202020204" pitchFamily="34" charset="0"/>
              <a:buChar char="•"/>
            </a:pPr>
            <a:r>
              <a:rPr lang="en-US" altLang="zh-TW" dirty="0"/>
              <a:t>CSI-LTS-500: from 4 occurrences to 15 occurrences. </a:t>
            </a:r>
            <a:endParaRPr lang="zh-TW" altLang="en-US" dirty="0"/>
          </a:p>
        </p:txBody>
      </p:sp>
      <p:sp>
        <p:nvSpPr>
          <p:cNvPr id="6" name="文字方塊 5"/>
          <p:cNvSpPr txBox="1"/>
          <p:nvPr/>
        </p:nvSpPr>
        <p:spPr>
          <a:xfrm>
            <a:off x="2699792" y="5229200"/>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total amount of cramming occurrences, the average of CSI-LTS-500 is the smallest, while the standard deviation of CSI-LTS-100 is the smallest.</a:t>
            </a:r>
            <a:endParaRPr lang="zh-TW" altLang="en-US" dirty="0"/>
          </a:p>
        </p:txBody>
      </p:sp>
      <p:sp>
        <p:nvSpPr>
          <p:cNvPr id="7" name="文字方塊 6"/>
          <p:cNvSpPr txBox="1"/>
          <p:nvPr/>
        </p:nvSpPr>
        <p:spPr>
          <a:xfrm>
            <a:off x="2699792" y="3861052"/>
            <a:ext cx="5544616" cy="923330"/>
          </a:xfrm>
          <a:prstGeom prst="rect">
            <a:avLst/>
          </a:prstGeom>
          <a:solidFill>
            <a:schemeClr val="bg2"/>
          </a:solidFill>
        </p:spPr>
        <p:txBody>
          <a:bodyPr wrap="square" rtlCol="0">
            <a:spAutoFit/>
          </a:bodyPr>
          <a:lstStyle/>
          <a:p>
            <a:r>
              <a:rPr lang="en-US" altLang="zh-TW" dirty="0">
                <a:solidFill>
                  <a:srgbClr val="FF0000"/>
                </a:solidFill>
              </a:rPr>
              <a:t>The adoption of LTS and the regularizing module helps reduce the total amount of cramming occurrences, in average.</a:t>
            </a:r>
            <a:endParaRPr lang="zh-TW" altLang="en-US" dirty="0">
              <a:solidFill>
                <a:srgbClr val="FF0000"/>
              </a:solidFill>
            </a:endParaRPr>
          </a:p>
        </p:txBody>
      </p:sp>
    </p:spTree>
    <p:extLst>
      <p:ext uri="{BB962C8B-B14F-4D97-AF65-F5344CB8AC3E}">
        <p14:creationId xmlns:p14="http://schemas.microsoft.com/office/powerpoint/2010/main" val="340446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0"/>
            <a:ext cx="8229600" cy="764704"/>
          </a:xfrm>
        </p:spPr>
        <p:txBody>
          <a:bodyPr>
            <a:normAutofit fontScale="90000"/>
          </a:bodyPr>
          <a:lstStyle/>
          <a:p>
            <a:pPr>
              <a:spcAft>
                <a:spcPts val="0"/>
              </a:spcAft>
            </a:pPr>
            <a:r>
              <a:rPr lang="en-US" altLang="zh-TW" kern="100" dirty="0"/>
              <a:t>Total amount of </a:t>
            </a:r>
            <a:r>
              <a:rPr lang="en-US" altLang="zh-TW" dirty="0"/>
              <a:t>hidden nodes that had been pruned within the learning process</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183090170"/>
              </p:ext>
            </p:extLst>
          </p:nvPr>
        </p:nvGraphicFramePr>
        <p:xfrm>
          <a:off x="467544" y="836711"/>
          <a:ext cx="8208912" cy="5992093"/>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339697">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5</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a:spcAft>
                          <a:spcPts val="0"/>
                        </a:spcAft>
                      </a:pPr>
                      <a:r>
                        <a:rPr lang="en-US" sz="1600" kern="100" dirty="0">
                          <a:effectLst/>
                        </a:rPr>
                        <a:t>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a:spcAft>
                          <a:spcPts val="0"/>
                        </a:spcAft>
                      </a:pPr>
                      <a:r>
                        <a:rPr lang="en-US" sz="1600" kern="100" dirty="0">
                          <a:effectLst/>
                        </a:rPr>
                        <a:t>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9525" marR="9525" marT="9525" marB="0" anchor="ctr"/>
                </a:tc>
                <a:tc>
                  <a:txBody>
                    <a:bodyPr/>
                    <a:lstStyle/>
                    <a:p>
                      <a:pPr algn="ctr">
                        <a:spcAft>
                          <a:spcPts val="0"/>
                        </a:spcAft>
                      </a:pPr>
                      <a:r>
                        <a:rPr lang="en-US" sz="1600" kern="100" dirty="0">
                          <a:effectLst/>
                        </a:rPr>
                        <a:t>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a:t>
                      </a:r>
                    </a:p>
                  </a:txBody>
                  <a:tcPr marL="9525" marR="9525" marT="9525" marB="0" anchor="ctr"/>
                </a:tc>
                <a:tc>
                  <a:txBody>
                    <a:bodyPr/>
                    <a:lstStyle/>
                    <a:p>
                      <a:pPr algn="ctr">
                        <a:spcAft>
                          <a:spcPts val="0"/>
                        </a:spcAft>
                      </a:pPr>
                      <a:r>
                        <a:rPr lang="en-US" sz="1600" kern="100" dirty="0">
                          <a:effectLst/>
                        </a:rPr>
                        <a:t>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a:t>
                      </a:r>
                    </a:p>
                  </a:txBody>
                  <a:tcPr marL="9525" marR="9525" marT="9525" marB="0" anchor="ctr"/>
                </a:tc>
                <a:tc>
                  <a:txBody>
                    <a:bodyPr/>
                    <a:lstStyle/>
                    <a:p>
                      <a:pPr algn="ctr">
                        <a:spcAft>
                          <a:spcPts val="0"/>
                        </a:spcAft>
                      </a:pPr>
                      <a:r>
                        <a:rPr lang="en-US" sz="1600" kern="100" dirty="0">
                          <a:effectLst/>
                        </a:rPr>
                        <a:t>2.50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1.55</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0.9</a:t>
                      </a:r>
                    </a:p>
                  </a:txBody>
                  <a:tcPr marL="9525" marR="9525" marT="9525" marB="0" anchor="ctr"/>
                </a:tc>
                <a:tc>
                  <a:txBody>
                    <a:bodyPr/>
                    <a:lstStyle/>
                    <a:p>
                      <a:pPr algn="ctr">
                        <a:spcAft>
                          <a:spcPts val="0"/>
                        </a:spcAft>
                      </a:pPr>
                      <a:r>
                        <a:rPr lang="en-US" sz="1600" kern="100" dirty="0">
                          <a:effectLst/>
                        </a:rPr>
                        <a:t>1.76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9525" marR="9525" marT="9525" marB="0" anchor="ctr"/>
                </a:tc>
                <a:extLst>
                  <a:ext uri="{0D108BD9-81ED-4DB2-BD59-A6C34878D82A}">
                    <a16:rowId xmlns:a16="http://schemas.microsoft.com/office/drawing/2014/main" val="10022"/>
                  </a:ext>
                </a:extLst>
              </a:tr>
            </a:tbl>
          </a:graphicData>
        </a:graphic>
      </p:graphicFrame>
      <p:sp>
        <p:nvSpPr>
          <p:cNvPr id="6" name="文字方塊 5"/>
          <p:cNvSpPr txBox="1"/>
          <p:nvPr/>
        </p:nvSpPr>
        <p:spPr>
          <a:xfrm>
            <a:off x="1979713" y="188640"/>
            <a:ext cx="5832647" cy="1477328"/>
          </a:xfrm>
          <a:prstGeom prst="rect">
            <a:avLst/>
          </a:prstGeom>
          <a:solidFill>
            <a:schemeClr val="bg2"/>
          </a:solidFill>
        </p:spPr>
        <p:txBody>
          <a:bodyPr wrap="square" rtlCol="0">
            <a:spAutoFit/>
          </a:bodyPr>
          <a:lstStyle/>
          <a:p>
            <a:r>
              <a:rPr lang="en-US" altLang="zh-TW" dirty="0"/>
              <a:t>The percentage of the reorganizing module that </a:t>
            </a:r>
            <a:r>
              <a:rPr lang="en-US" altLang="zh-TW" dirty="0">
                <a:solidFill>
                  <a:srgbClr val="FF0000"/>
                </a:solidFill>
              </a:rPr>
              <a:t>does work </a:t>
            </a:r>
          </a:p>
          <a:p>
            <a:pPr marL="285750" indent="-285750">
              <a:buFont typeface="Arial" panose="020B0604020202020204" pitchFamily="34" charset="0"/>
              <a:buChar char="•"/>
            </a:pPr>
            <a:r>
              <a:rPr lang="en-US" altLang="zh-TW" dirty="0"/>
              <a:t>CSI-100: </a:t>
            </a:r>
            <a:r>
              <a:rPr lang="en-US" altLang="zh-TW" dirty="0">
                <a:solidFill>
                  <a:srgbClr val="FF0000"/>
                </a:solidFill>
              </a:rPr>
              <a:t>fourteen out of twenty trials</a:t>
            </a:r>
            <a:r>
              <a:rPr lang="en-US" altLang="zh-TW" dirty="0"/>
              <a:t>. </a:t>
            </a:r>
            <a:endParaRPr lang="zh-TW" altLang="en-US" dirty="0"/>
          </a:p>
          <a:p>
            <a:pPr marL="285750" indent="-285750">
              <a:buFont typeface="Arial" panose="020B0604020202020204" pitchFamily="34" charset="0"/>
              <a:buChar char="•"/>
            </a:pPr>
            <a:r>
              <a:rPr lang="en-US" altLang="zh-TW" dirty="0"/>
              <a:t>CSI-LTS-0: </a:t>
            </a:r>
            <a:r>
              <a:rPr lang="en-US" altLang="zh-TW" dirty="0">
                <a:solidFill>
                  <a:srgbClr val="FF0000"/>
                </a:solidFill>
              </a:rPr>
              <a:t>eight out of twenty trials</a:t>
            </a:r>
            <a:r>
              <a:rPr lang="en-US" altLang="zh-TW" dirty="0"/>
              <a:t>. </a:t>
            </a:r>
            <a:endParaRPr lang="zh-TW" altLang="en-US" dirty="0"/>
          </a:p>
          <a:p>
            <a:pPr marL="285750" indent="-285750">
              <a:buFont typeface="Arial" panose="020B0604020202020204" pitchFamily="34" charset="0"/>
              <a:buChar char="•"/>
            </a:pPr>
            <a:r>
              <a:rPr lang="en-US" altLang="zh-TW" dirty="0"/>
              <a:t>CSI-LTS-100:</a:t>
            </a:r>
            <a:r>
              <a:rPr lang="en-US" altLang="zh-TW" dirty="0">
                <a:solidFill>
                  <a:srgbClr val="FF0000"/>
                </a:solidFill>
              </a:rPr>
              <a:t> seventeen out of twenty trials</a:t>
            </a:r>
            <a:r>
              <a:rPr lang="en-US" altLang="zh-TW" dirty="0"/>
              <a:t>. </a:t>
            </a:r>
            <a:endParaRPr lang="zh-TW" altLang="en-US" dirty="0"/>
          </a:p>
          <a:p>
            <a:pPr marL="285750" indent="-285750">
              <a:buFont typeface="Arial" panose="020B0604020202020204" pitchFamily="34" charset="0"/>
              <a:buChar char="•"/>
            </a:pPr>
            <a:r>
              <a:rPr lang="en-US" altLang="zh-TW" dirty="0"/>
              <a:t>CSI-LTS-500: </a:t>
            </a:r>
            <a:r>
              <a:rPr lang="en-US" altLang="zh-TW" dirty="0">
                <a:solidFill>
                  <a:srgbClr val="FF0000"/>
                </a:solidFill>
              </a:rPr>
              <a:t>sixteen out of twenty trials</a:t>
            </a:r>
            <a:r>
              <a:rPr lang="en-US" altLang="zh-TW" dirty="0"/>
              <a:t>. </a:t>
            </a:r>
            <a:endParaRPr lang="zh-TW" altLang="en-US" dirty="0"/>
          </a:p>
        </p:txBody>
      </p:sp>
      <p:sp>
        <p:nvSpPr>
          <p:cNvPr id="7" name="文字方塊 6"/>
          <p:cNvSpPr txBox="1"/>
          <p:nvPr/>
        </p:nvSpPr>
        <p:spPr>
          <a:xfrm>
            <a:off x="2699792" y="5229204"/>
            <a:ext cx="5544616" cy="923330"/>
          </a:xfrm>
          <a:prstGeom prst="rect">
            <a:avLst/>
          </a:prstGeom>
          <a:solidFill>
            <a:schemeClr val="bg2"/>
          </a:solidFill>
        </p:spPr>
        <p:txBody>
          <a:bodyPr wrap="square" rtlCol="0">
            <a:spAutoFit/>
          </a:bodyPr>
          <a:lstStyle/>
          <a:p>
            <a:r>
              <a:rPr lang="en-US" altLang="zh-TW" dirty="0">
                <a:solidFill>
                  <a:srgbClr val="FF0000"/>
                </a:solidFill>
              </a:rPr>
              <a:t>In terms of the </a:t>
            </a:r>
            <a:r>
              <a:rPr lang="en-US" altLang="zh-TW" kern="100" dirty="0">
                <a:solidFill>
                  <a:srgbClr val="FF0000"/>
                </a:solidFill>
              </a:rPr>
              <a:t>amount of </a:t>
            </a:r>
            <a:r>
              <a:rPr lang="en-US" altLang="zh-TW" dirty="0">
                <a:solidFill>
                  <a:srgbClr val="FF0000"/>
                </a:solidFill>
              </a:rPr>
              <a:t>hidden nodes pruned, the average of CSI-LTS-100 is the largest, while the standard deviation of CSI-LTS-0 is the smallest.</a:t>
            </a:r>
            <a:endParaRPr lang="zh-TW" altLang="en-US" dirty="0"/>
          </a:p>
        </p:txBody>
      </p:sp>
      <p:sp>
        <p:nvSpPr>
          <p:cNvPr id="8" name="文字方塊 7"/>
          <p:cNvSpPr txBox="1"/>
          <p:nvPr/>
        </p:nvSpPr>
        <p:spPr>
          <a:xfrm>
            <a:off x="2843808" y="3429004"/>
            <a:ext cx="4968552" cy="923330"/>
          </a:xfrm>
          <a:prstGeom prst="rect">
            <a:avLst/>
          </a:prstGeom>
          <a:solidFill>
            <a:schemeClr val="bg2"/>
          </a:solidFill>
        </p:spPr>
        <p:txBody>
          <a:bodyPr wrap="square" rtlCol="0">
            <a:spAutoFit/>
          </a:bodyPr>
          <a:lstStyle/>
          <a:p>
            <a:r>
              <a:rPr lang="en-US" altLang="zh-TW" dirty="0">
                <a:solidFill>
                  <a:srgbClr val="FF0000"/>
                </a:solidFill>
              </a:rPr>
              <a:t>The average </a:t>
            </a:r>
            <a:r>
              <a:rPr lang="en-US" altLang="zh-TW" kern="100" dirty="0">
                <a:solidFill>
                  <a:srgbClr val="FF0000"/>
                </a:solidFill>
              </a:rPr>
              <a:t>amount of </a:t>
            </a:r>
            <a:r>
              <a:rPr lang="en-US" altLang="zh-TW" dirty="0">
                <a:solidFill>
                  <a:srgbClr val="FF0000"/>
                </a:solidFill>
              </a:rPr>
              <a:t>hidden nodes pruned over these four versions is 1.69 and the standard deviation is 1.75.</a:t>
            </a:r>
            <a:r>
              <a:rPr lang="en-US" altLang="zh-TW" dirty="0"/>
              <a:t> </a:t>
            </a:r>
            <a:endParaRPr lang="zh-TW" altLang="en-US" dirty="0"/>
          </a:p>
        </p:txBody>
      </p:sp>
    </p:spTree>
    <p:extLst>
      <p:ext uri="{BB962C8B-B14F-4D97-AF65-F5344CB8AC3E}">
        <p14:creationId xmlns:p14="http://schemas.microsoft.com/office/powerpoint/2010/main" val="40763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99593" y="1916832"/>
            <a:ext cx="7632848" cy="3312368"/>
          </a:xfrm>
        </p:spPr>
        <p:txBody>
          <a:bodyPr>
            <a:normAutofit/>
          </a:bodyPr>
          <a:lstStyle/>
          <a:p>
            <a:r>
              <a:rPr lang="en-US" altLang="zh-TW" dirty="0"/>
              <a:t>The experiment observations show that more than one hidden nodes may be pruned within a reorganizing occurrence.</a:t>
            </a:r>
          </a:p>
        </p:txBody>
      </p:sp>
      <p:sp>
        <p:nvSpPr>
          <p:cNvPr id="5" name="標題 1"/>
          <p:cNvSpPr>
            <a:spLocks noGrp="1"/>
          </p:cNvSpPr>
          <p:nvPr>
            <p:ph type="title"/>
          </p:nvPr>
        </p:nvSpPr>
        <p:spPr>
          <a:xfrm>
            <a:off x="457200" y="274638"/>
            <a:ext cx="8229600" cy="1143000"/>
          </a:xfrm>
        </p:spPr>
        <p:txBody>
          <a:bodyPr>
            <a:normAutofit/>
          </a:bodyPr>
          <a:lstStyle/>
          <a:p>
            <a:r>
              <a:rPr lang="en-US" altLang="zh-TW" dirty="0"/>
              <a:t>The reorganizing effort </a:t>
            </a:r>
            <a:endParaRPr lang="zh-TW" altLang="en-US" dirty="0"/>
          </a:p>
        </p:txBody>
      </p:sp>
      <p:sp>
        <p:nvSpPr>
          <p:cNvPr id="4" name="投影片編號版面配置區 3">
            <a:extLst>
              <a:ext uri="{FF2B5EF4-FFF2-40B4-BE49-F238E27FC236}">
                <a16:creationId xmlns:a16="http://schemas.microsoft.com/office/drawing/2014/main" id="{647DC6CA-05AE-4AEE-AE29-4FFBAF70B33F}"/>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38</a:t>
            </a:fld>
            <a:endParaRPr lang="zh-TW" altLang="en-US" sz="1400" dirty="0">
              <a:solidFill>
                <a:prstClr val="black">
                  <a:tint val="75000"/>
                </a:prstClr>
              </a:solidFill>
            </a:endParaRPr>
          </a:p>
        </p:txBody>
      </p:sp>
    </p:spTree>
    <p:extLst>
      <p:ext uri="{BB962C8B-B14F-4D97-AF65-F5344CB8AC3E}">
        <p14:creationId xmlns:p14="http://schemas.microsoft.com/office/powerpoint/2010/main" val="2712049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93658" y="2348881"/>
            <a:ext cx="6172200" cy="1584175"/>
          </a:xfrm>
        </p:spPr>
        <p:txBody>
          <a:bodyPr>
            <a:normAutofit/>
          </a:bodyPr>
          <a:lstStyle/>
          <a:p>
            <a:pPr marL="0" indent="0">
              <a:buNone/>
            </a:pPr>
            <a:r>
              <a:rPr lang="en-US" altLang="zh-TW" dirty="0"/>
              <a:t>This study also examines an issue in the medical domain: whether the proposed learning algorithm can have </a:t>
            </a:r>
            <a:r>
              <a:rPr lang="en-US" altLang="zh-TW" dirty="0">
                <a:solidFill>
                  <a:srgbClr val="FF0000"/>
                </a:solidFill>
              </a:rPr>
              <a:t>better accuracy </a:t>
            </a:r>
            <a:r>
              <a:rPr lang="en-US" altLang="zh-TW" dirty="0"/>
              <a:t>of diagnoses than other methods in the current literature.</a:t>
            </a:r>
          </a:p>
        </p:txBody>
      </p:sp>
      <p:sp>
        <p:nvSpPr>
          <p:cNvPr id="2" name="文字方塊 1"/>
          <p:cNvSpPr txBox="1"/>
          <p:nvPr/>
        </p:nvSpPr>
        <p:spPr>
          <a:xfrm>
            <a:off x="617899" y="972684"/>
            <a:ext cx="7835774" cy="1338828"/>
          </a:xfrm>
          <a:prstGeom prst="rect">
            <a:avLst/>
          </a:prstGeom>
          <a:solidFill>
            <a:schemeClr val="bg2"/>
          </a:solidFill>
        </p:spPr>
        <p:txBody>
          <a:bodyPr wrap="square" rtlCol="0">
            <a:spAutoFit/>
          </a:bodyPr>
          <a:lstStyle/>
          <a:p>
            <a:pPr defTabSz="685800"/>
            <a:r>
              <a:rPr lang="en-US" altLang="zh-TW" sz="1350" dirty="0">
                <a:solidFill>
                  <a:prstClr val="black"/>
                </a:solidFill>
                <a:latin typeface="Calibri"/>
                <a:ea typeface="新細明體" panose="02020500000000000000" pitchFamily="18" charset="-120"/>
              </a:rPr>
              <a:t>Generating diagnostic rules from cardiac SPECT data (Kurgan at al., 2001). This problem involved database containing cardiac SPECT heart images collected on 267 patients in stress and rest studies. CLIP3 algorithm was applied to generate diagnostic rules for overall diagnosis of the patient’s study, by using information of partial, in the predefined regions of the heart muscle, diagnoses. This is a two-classes problem: first class describes normal patients (55 examples), and second patients with coronary artery disease (212 examples). Three diagnostic rules were generated. The rules accuracy was </a:t>
            </a:r>
            <a:r>
              <a:rPr lang="en-US" altLang="zh-TW" sz="1350" dirty="0">
                <a:solidFill>
                  <a:srgbClr val="FF0000"/>
                </a:solidFill>
                <a:latin typeface="Calibri"/>
                <a:ea typeface="新細明體" panose="02020500000000000000" pitchFamily="18" charset="-120"/>
              </a:rPr>
              <a:t>84%</a:t>
            </a:r>
            <a:r>
              <a:rPr lang="en-US" altLang="zh-TW" sz="1350" dirty="0">
                <a:solidFill>
                  <a:prstClr val="black"/>
                </a:solidFill>
                <a:latin typeface="Calibri"/>
                <a:ea typeface="新細明體" panose="02020500000000000000" pitchFamily="18" charset="-120"/>
              </a:rPr>
              <a:t>.</a:t>
            </a:r>
            <a:endParaRPr lang="zh-TW" altLang="en-US" sz="1350" dirty="0">
              <a:solidFill>
                <a:prstClr val="black"/>
              </a:solidFill>
              <a:latin typeface="Calibri"/>
              <a:ea typeface="新細明體" panose="02020500000000000000" pitchFamily="18" charset="-120"/>
            </a:endParaRPr>
          </a:p>
        </p:txBody>
      </p:sp>
      <p:sp>
        <p:nvSpPr>
          <p:cNvPr id="6" name="文字方塊 5"/>
          <p:cNvSpPr txBox="1"/>
          <p:nvPr/>
        </p:nvSpPr>
        <p:spPr>
          <a:xfrm>
            <a:off x="4247968" y="322598"/>
            <a:ext cx="3672408" cy="300082"/>
          </a:xfrm>
          <a:prstGeom prst="rect">
            <a:avLst/>
          </a:prstGeom>
          <a:solidFill>
            <a:schemeClr val="bg2"/>
          </a:solidFill>
        </p:spPr>
        <p:txBody>
          <a:bodyPr wrap="square" rtlCol="0">
            <a:spAutoFit/>
          </a:bodyPr>
          <a:lstStyle/>
          <a:p>
            <a:pPr defTabSz="685800"/>
            <a:r>
              <a:rPr lang="en-US" altLang="zh-TW" sz="1350" kern="100" dirty="0">
                <a:solidFill>
                  <a:srgbClr val="FF0000"/>
                </a:solidFill>
                <a:latin typeface="Calibri"/>
                <a:ea typeface="新細明體" panose="02020500000000000000" pitchFamily="18" charset="-120"/>
              </a:rPr>
              <a:t>The best case over all training and testing samples</a:t>
            </a:r>
            <a:endParaRPr lang="zh-TW" altLang="zh-TW" sz="1350" kern="100" dirty="0">
              <a:solidFill>
                <a:srgbClr val="FF0000"/>
              </a:solidFill>
              <a:latin typeface="新細明體"/>
              <a:ea typeface="新細明體" panose="02020500000000000000" pitchFamily="18" charset="-120"/>
              <a:cs typeface="新細明體"/>
            </a:endParaRPr>
          </a:p>
        </p:txBody>
      </p:sp>
      <p:cxnSp>
        <p:nvCxnSpPr>
          <p:cNvPr id="7" name="弧形接點 20">
            <a:extLst>
              <a:ext uri="{FF2B5EF4-FFF2-40B4-BE49-F238E27FC236}">
                <a16:creationId xmlns:a16="http://schemas.microsoft.com/office/drawing/2014/main" id="{3BCCADE5-2853-4E4F-BAC9-640F627AC6CD}"/>
              </a:ext>
            </a:extLst>
          </p:cNvPr>
          <p:cNvCxnSpPr/>
          <p:nvPr/>
        </p:nvCxnSpPr>
        <p:spPr>
          <a:xfrm rot="5400000">
            <a:off x="4938067" y="914747"/>
            <a:ext cx="1428110" cy="8641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8" name="投影片編號版面配置區 3">
            <a:extLst>
              <a:ext uri="{FF2B5EF4-FFF2-40B4-BE49-F238E27FC236}">
                <a16:creationId xmlns:a16="http://schemas.microsoft.com/office/drawing/2014/main" id="{2A71437A-F07D-43F7-A75C-D595674AD618}"/>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39</a:t>
            </a:fld>
            <a:endParaRPr lang="zh-TW" altLang="en-US" sz="1400" dirty="0">
              <a:solidFill>
                <a:prstClr val="black">
                  <a:tint val="75000"/>
                </a:prstClr>
              </a:solidFill>
            </a:endParaRPr>
          </a:p>
        </p:txBody>
      </p:sp>
    </p:spTree>
    <p:extLst>
      <p:ext uri="{BB962C8B-B14F-4D97-AF65-F5344CB8AC3E}">
        <p14:creationId xmlns:p14="http://schemas.microsoft.com/office/powerpoint/2010/main" val="332638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9"/>
            <a:ext cx="9144000" cy="1143000"/>
          </a:xfrm>
        </p:spPr>
        <p:txBody>
          <a:bodyPr>
            <a:noAutofit/>
          </a:bodyPr>
          <a:lstStyle/>
          <a:p>
            <a:pPr algn="ctr"/>
            <a:r>
              <a:rPr lang="en-US" altLang="zh-TW" sz="4000" b="1" dirty="0"/>
              <a:t>Fix the algorithm when you find the bug</a:t>
            </a:r>
            <a:endParaRPr lang="zh-TW" altLang="en-US" sz="4000" b="1" dirty="0"/>
          </a:p>
        </p:txBody>
      </p:sp>
      <p:sp>
        <p:nvSpPr>
          <p:cNvPr id="3" name="內容版面配置區 2"/>
          <p:cNvSpPr>
            <a:spLocks noGrp="1"/>
          </p:cNvSpPr>
          <p:nvPr>
            <p:ph idx="1"/>
          </p:nvPr>
        </p:nvSpPr>
        <p:spPr>
          <a:xfrm>
            <a:off x="457200" y="1417641"/>
            <a:ext cx="8325464" cy="5323727"/>
          </a:xfrm>
        </p:spPr>
        <p:txBody>
          <a:bodyPr/>
          <a:lstStyle/>
          <a:p>
            <a:pPr marL="514350" indent="-514350">
              <a:buFont typeface="+mj-lt"/>
              <a:buAutoNum type="arabicPeriod"/>
            </a:pPr>
            <a:r>
              <a:rPr lang="en-US" altLang="zh-TW" sz="2800" dirty="0">
                <a:sym typeface="Wingdings" panose="05000000000000000000" pitchFamily="2" charset="2"/>
              </a:rPr>
              <a:t>Debug each block/module through printing out some information regarding it.   </a:t>
            </a:r>
            <a:r>
              <a:rPr lang="en-US" altLang="zh-TW" sz="2800" dirty="0">
                <a:solidFill>
                  <a:srgbClr val="FF0000"/>
                </a:solidFill>
                <a:sym typeface="Wingdings" panose="05000000000000000000" pitchFamily="2" charset="2"/>
              </a:rPr>
              <a:t>Fix the bugs </a:t>
            </a:r>
            <a:r>
              <a:rPr lang="en-US" altLang="zh-TW" sz="2800" dirty="0">
                <a:sym typeface="Wingdings" panose="05000000000000000000" pitchFamily="2" charset="2"/>
              </a:rPr>
              <a:t>of each block/module or </a:t>
            </a:r>
            <a:r>
              <a:rPr lang="en-US" altLang="zh-TW" sz="2800" dirty="0">
                <a:solidFill>
                  <a:srgbClr val="FF0000"/>
                </a:solidFill>
                <a:sym typeface="Wingdings" panose="05000000000000000000" pitchFamily="2" charset="2"/>
              </a:rPr>
              <a:t>replace</a:t>
            </a:r>
            <a:r>
              <a:rPr lang="en-US" altLang="zh-TW" sz="2800" dirty="0">
                <a:sym typeface="Wingdings" panose="05000000000000000000" pitchFamily="2" charset="2"/>
              </a:rPr>
              <a:t> it.</a:t>
            </a:r>
          </a:p>
          <a:p>
            <a:pPr marL="514350" indent="-514350">
              <a:buFont typeface="+mj-lt"/>
              <a:buAutoNum type="arabicPeriod"/>
            </a:pPr>
            <a:r>
              <a:rPr lang="en-US" altLang="zh-TW" sz="2800" dirty="0">
                <a:sym typeface="Wingdings" panose="05000000000000000000" pitchFamily="2" charset="2"/>
              </a:rPr>
              <a:t>Debug the consistency amongst several consecutive blocks through printing out some information regarding the data flow of these consecutive blocks.  </a:t>
            </a:r>
            <a:r>
              <a:rPr lang="en-US" altLang="zh-TW" sz="2800" dirty="0">
                <a:solidFill>
                  <a:srgbClr val="FF0000"/>
                </a:solidFill>
                <a:sym typeface="Wingdings" panose="05000000000000000000" pitchFamily="2" charset="2"/>
              </a:rPr>
              <a:t>Fix the inconsistency </a:t>
            </a:r>
            <a:r>
              <a:rPr lang="en-US" altLang="zh-TW" sz="2800" dirty="0">
                <a:sym typeface="Wingdings" panose="05000000000000000000" pitchFamily="2" charset="2"/>
              </a:rPr>
              <a:t>via fine-tuning or </a:t>
            </a:r>
            <a:r>
              <a:rPr lang="en-US" altLang="zh-TW" sz="2800" dirty="0">
                <a:solidFill>
                  <a:srgbClr val="FF0000"/>
                </a:solidFill>
                <a:sym typeface="Wingdings" panose="05000000000000000000" pitchFamily="2" charset="2"/>
              </a:rPr>
              <a:t>replacing</a:t>
            </a:r>
            <a:r>
              <a:rPr lang="en-US" altLang="zh-TW" sz="2800" dirty="0">
                <a:sym typeface="Wingdings" panose="05000000000000000000" pitchFamily="2" charset="2"/>
              </a:rPr>
              <a:t> some blocks.</a:t>
            </a:r>
          </a:p>
          <a:p>
            <a:pPr marL="514350" indent="-514350">
              <a:buFont typeface="+mj-lt"/>
              <a:buAutoNum type="arabicPeriod"/>
            </a:pPr>
            <a:r>
              <a:rPr lang="en-US" altLang="zh-TW" sz="2800" dirty="0">
                <a:sym typeface="Wingdings" panose="05000000000000000000" pitchFamily="2" charset="2"/>
              </a:rPr>
              <a:t>Debug the logic of the whole algorithm through printing out some results.  </a:t>
            </a:r>
            <a:r>
              <a:rPr lang="en-US" altLang="zh-TW" sz="2800" dirty="0">
                <a:solidFill>
                  <a:srgbClr val="FF0000"/>
                </a:solidFill>
                <a:sym typeface="Wingdings" panose="05000000000000000000" pitchFamily="2" charset="2"/>
              </a:rPr>
              <a:t>Fix the logic </a:t>
            </a:r>
            <a:r>
              <a:rPr lang="en-US" altLang="zh-TW" sz="2800" dirty="0">
                <a:sym typeface="Wingdings" panose="05000000000000000000" pitchFamily="2" charset="2"/>
              </a:rPr>
              <a:t>via fine-tuning some blocks or </a:t>
            </a:r>
            <a:r>
              <a:rPr lang="en-US" altLang="zh-TW" sz="2800" dirty="0">
                <a:solidFill>
                  <a:srgbClr val="FF0000"/>
                </a:solidFill>
                <a:sym typeface="Wingdings" panose="05000000000000000000" pitchFamily="2" charset="2"/>
              </a:rPr>
              <a:t>replacing</a:t>
            </a:r>
            <a:r>
              <a:rPr lang="en-US" altLang="zh-TW" sz="2800" dirty="0">
                <a:sym typeface="Wingdings" panose="05000000000000000000" pitchFamily="2" charset="2"/>
              </a:rPr>
              <a:t> them.</a:t>
            </a:r>
            <a:r>
              <a:rPr lang="zh-TW" altLang="en-US" sz="2800" dirty="0">
                <a:sym typeface="Wingdings" panose="05000000000000000000" pitchFamily="2" charset="2"/>
              </a:rPr>
              <a:t> </a:t>
            </a:r>
            <a:r>
              <a:rPr lang="en-US" altLang="zh-TW" sz="2800" dirty="0">
                <a:solidFill>
                  <a:srgbClr val="0070C0"/>
                </a:solidFill>
                <a:sym typeface="Wingdings" panose="05000000000000000000" pitchFamily="2" charset="2"/>
              </a:rPr>
              <a:t>This is the core of validating the new algorithm.</a:t>
            </a:r>
          </a:p>
        </p:txBody>
      </p:sp>
      <p:sp>
        <p:nvSpPr>
          <p:cNvPr id="4" name="投影片編號版面配置區 3"/>
          <p:cNvSpPr>
            <a:spLocks noGrp="1"/>
          </p:cNvSpPr>
          <p:nvPr>
            <p:ph type="sldNum" sz="quarter" idx="12"/>
          </p:nvPr>
        </p:nvSpPr>
        <p:spPr/>
        <p:txBody>
          <a:bodyPr/>
          <a:lstStyle/>
          <a:p>
            <a:pPr>
              <a:defRPr/>
            </a:pPr>
            <a:fld id="{D3A7A091-F146-430F-BA88-1B0CCFC6C729}" type="slidenum">
              <a:rPr lang="zh-CN" altLang="en-US">
                <a:solidFill>
                  <a:prstClr val="black">
                    <a:tint val="75000"/>
                  </a:prstClr>
                </a:solidFill>
              </a:rPr>
              <a:pPr>
                <a:defRPr/>
              </a:pPr>
              <a:t>4</a:t>
            </a:fld>
            <a:endParaRPr lang="zh-CN" altLang="en-US">
              <a:solidFill>
                <a:prstClr val="black">
                  <a:tint val="75000"/>
                </a:prstClr>
              </a:solidFill>
            </a:endParaRPr>
          </a:p>
        </p:txBody>
      </p:sp>
      <p:sp>
        <p:nvSpPr>
          <p:cNvPr id="5" name="文字方塊 4">
            <a:extLst>
              <a:ext uri="{FF2B5EF4-FFF2-40B4-BE49-F238E27FC236}">
                <a16:creationId xmlns:a16="http://schemas.microsoft.com/office/drawing/2014/main" id="{86DBAE1B-240A-489A-98D4-179A228DE7D3}"/>
              </a:ext>
            </a:extLst>
          </p:cNvPr>
          <p:cNvSpPr txBox="1"/>
          <p:nvPr/>
        </p:nvSpPr>
        <p:spPr>
          <a:xfrm>
            <a:off x="104966" y="116631"/>
            <a:ext cx="2232246" cy="369332"/>
          </a:xfrm>
          <a:prstGeom prst="rect">
            <a:avLst/>
          </a:prstGeom>
          <a:noFill/>
        </p:spPr>
        <p:txBody>
          <a:bodyPr wrap="square" rtlCol="0">
            <a:spAutoFit/>
          </a:bodyPr>
          <a:lstStyle/>
          <a:p>
            <a:pPr fontAlgn="auto">
              <a:spcBef>
                <a:spcPts val="0"/>
              </a:spcBef>
              <a:spcAft>
                <a:spcPts val="0"/>
              </a:spcAft>
            </a:pPr>
            <a:r>
              <a:rPr lang="en-US" altLang="zh-TW" dirty="0">
                <a:solidFill>
                  <a:prstClr val="black"/>
                </a:solidFill>
                <a:latin typeface="Calibri" panose="020F0502020204030204"/>
                <a:ea typeface="新細明體"/>
              </a:rPr>
              <a:t>Where we are now...</a:t>
            </a:r>
            <a:endParaRPr lang="zh-TW" altLang="en-US" dirty="0">
              <a:solidFill>
                <a:prstClr val="black"/>
              </a:solidFill>
              <a:latin typeface="Calibri" panose="020F0502020204030204"/>
              <a:ea typeface="新細明體"/>
            </a:endParaRPr>
          </a:p>
        </p:txBody>
      </p:sp>
    </p:spTree>
    <p:extLst>
      <p:ext uri="{BB962C8B-B14F-4D97-AF65-F5344CB8AC3E}">
        <p14:creationId xmlns:p14="http://schemas.microsoft.com/office/powerpoint/2010/main" val="5327313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6731"/>
            <a:ext cx="8229600" cy="1143000"/>
          </a:xfrm>
        </p:spPr>
        <p:txBody>
          <a:bodyPr>
            <a:normAutofit/>
          </a:bodyPr>
          <a:lstStyle/>
          <a:p>
            <a:pPr algn="ctr"/>
            <a:r>
              <a:rPr lang="en-US" altLang="zh-TW" sz="4000" b="1" dirty="0">
                <a:latin typeface="Times New Roman" panose="02020603050405020304" pitchFamily="18" charset="0"/>
                <a:ea typeface="微軟正黑體" panose="020B0604030504040204" pitchFamily="34" charset="-120"/>
                <a:cs typeface="Times New Roman" panose="02020603050405020304" pitchFamily="18" charset="0"/>
              </a:rPr>
              <a:t>Inferencing mechanism</a:t>
            </a:r>
            <a:endParaRPr lang="zh-TW" altLang="en-US" sz="4000" b="1" dirty="0">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389018" y="1196752"/>
                <a:ext cx="8229600" cy="1295484"/>
              </a:xfrm>
            </p:spPr>
            <p:txBody>
              <a:bodyPr>
                <a:normAutofit/>
              </a:bodyPr>
              <a:lstStyle/>
              <a:p>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When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&gt;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is satisfied, </a:t>
                </a:r>
                <a14:m>
                  <m:oMath xmlns:m="http://schemas.openxmlformats.org/officeDocument/2006/math">
                    <m:r>
                      <a:rPr lang="en-US" altLang="zh-TW" sz="2000" i="1">
                        <a:latin typeface="Cambria Math" panose="02040503050406030204" pitchFamily="18" charset="0"/>
                      </a:rPr>
                      <m:t>𝑓</m:t>
                    </m:r>
                    <m:d>
                      <m:dPr>
                        <m:ctrlPr>
                          <a:rPr lang="en-US" altLang="zh-TW" sz="2000" b="1" i="1">
                            <a:latin typeface="Cambria Math" panose="02040503050406030204" pitchFamily="18" charset="0"/>
                          </a:rPr>
                        </m:ctrlPr>
                      </m:dPr>
                      <m:e>
                        <m:sSup>
                          <m:sSupPr>
                            <m:ctrlPr>
                              <a:rPr lang="en-US" altLang="zh-TW" sz="2000" b="1" i="1">
                                <a:latin typeface="Cambria Math" panose="02040503050406030204" pitchFamily="18" charset="0"/>
                              </a:rPr>
                            </m:ctrlPr>
                          </m:sSupPr>
                          <m:e>
                            <m:r>
                              <a:rPr lang="en-US" altLang="zh-TW" sz="2000" b="1">
                                <a:latin typeface="Cambria Math" panose="02040503050406030204" pitchFamily="18" charset="0"/>
                              </a:rPr>
                              <m:t>𝐱</m:t>
                            </m:r>
                          </m:e>
                          <m:sup>
                            <m:r>
                              <a:rPr lang="en-US" altLang="zh-TW" sz="2000" i="1">
                                <a:latin typeface="Cambria Math" panose="02040503050406030204" pitchFamily="18" charset="0"/>
                              </a:rPr>
                              <m:t>𝑐</m:t>
                            </m:r>
                          </m:sup>
                        </m:sSup>
                        <m:r>
                          <a:rPr lang="en-US" altLang="zh-TW" sz="2000" b="1" i="1">
                            <a:latin typeface="Cambria Math" panose="02040503050406030204" pitchFamily="18" charset="0"/>
                          </a:rPr>
                          <m:t>,</m:t>
                        </m:r>
                        <m:r>
                          <a:rPr lang="en-US" altLang="zh-TW" sz="2000" b="1">
                            <a:latin typeface="Cambria Math" panose="02040503050406030204" pitchFamily="18" charset="0"/>
                          </a:rPr>
                          <m:t>𝐰</m:t>
                        </m:r>
                      </m:e>
                    </m:d>
                  </m:oMath>
                </a14:m>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all </a:t>
                </a:r>
                <a:r>
                  <a:rPr lang="en-US" altLang="zh-TW" sz="2000" i="1" dirty="0">
                    <a:latin typeface="Times New Roman" panose="02020603050405020304" pitchFamily="18" charset="0"/>
                    <a:ea typeface="微軟正黑體" panose="020B0604030504040204" pitchFamily="34" charset="-120"/>
                    <a:cs typeface="Times New Roman" panose="02020603050405020304" pitchFamily="18" charset="0"/>
                  </a:rPr>
                  <a:t>c</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b="1" dirty="0">
                    <a:latin typeface="Times New Roman" panose="02020603050405020304" pitchFamily="18" charset="0"/>
                    <a:ea typeface="微軟正黑體" panose="020B0604030504040204" pitchFamily="34" charset="-120"/>
                    <a:cs typeface="Times New Roman" panose="02020603050405020304" pitchFamily="18" charset="0"/>
                  </a:rPr>
                  <a:t>I</a:t>
                </a:r>
                <a:r>
                  <a:rPr lang="en-US" altLang="zh-TW" sz="2000" baseline="-25000" dirty="0">
                    <a:latin typeface="Times New Roman" panose="02020603050405020304" pitchFamily="18" charset="0"/>
                    <a:ea typeface="微軟正黑體" panose="020B0604030504040204" pitchFamily="34" charset="-120"/>
                    <a:cs typeface="Times New Roman" panose="02020603050405020304" pitchFamily="18" charset="0"/>
                  </a:rPr>
                  <a:t>1</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000" i="1" dirty="0">
                    <a:latin typeface="Times New Roman" panose="02020603050405020304" pitchFamily="18" charset="0"/>
                    <a:ea typeface="微軟正黑體" panose="020B0604030504040204" pitchFamily="34" charset="-120"/>
                    <a:cs typeface="Times New Roman" panose="02020603050405020304" pitchFamily="18" charset="0"/>
                  </a:rPr>
                  <a:t>N</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and </a:t>
                </a:r>
                <a14:m>
                  <m:oMath xmlns:m="http://schemas.openxmlformats.org/officeDocument/2006/math">
                    <m:r>
                      <a:rPr lang="en-US" altLang="zh-TW" sz="2000" i="1">
                        <a:latin typeface="Cambria Math" panose="02040503050406030204" pitchFamily="18" charset="0"/>
                      </a:rPr>
                      <m:t>𝑓</m:t>
                    </m:r>
                    <m:d>
                      <m:dPr>
                        <m:ctrlPr>
                          <a:rPr lang="en-US" altLang="zh-TW" sz="2000" b="1" i="1">
                            <a:latin typeface="Cambria Math" panose="02040503050406030204" pitchFamily="18" charset="0"/>
                          </a:rPr>
                        </m:ctrlPr>
                      </m:dPr>
                      <m:e>
                        <m:sSup>
                          <m:sSupPr>
                            <m:ctrlPr>
                              <a:rPr lang="en-US" altLang="zh-TW" sz="2000" b="1" i="1">
                                <a:latin typeface="Cambria Math" panose="02040503050406030204" pitchFamily="18" charset="0"/>
                              </a:rPr>
                            </m:ctrlPr>
                          </m:sSupPr>
                          <m:e>
                            <m:r>
                              <a:rPr lang="en-US" altLang="zh-TW" sz="2000" b="1">
                                <a:latin typeface="Cambria Math" panose="02040503050406030204" pitchFamily="18" charset="0"/>
                              </a:rPr>
                              <m:t>𝐱</m:t>
                            </m:r>
                          </m:e>
                          <m:sup>
                            <m:r>
                              <a:rPr lang="en-US" altLang="zh-TW" sz="2000" i="1">
                                <a:latin typeface="Cambria Math" panose="02040503050406030204" pitchFamily="18" charset="0"/>
                              </a:rPr>
                              <m:t>𝑐</m:t>
                            </m:r>
                          </m:sup>
                        </m:sSup>
                        <m:r>
                          <a:rPr lang="en-US" altLang="zh-TW" sz="2000" b="1" i="1">
                            <a:latin typeface="Cambria Math" panose="02040503050406030204" pitchFamily="18" charset="0"/>
                          </a:rPr>
                          <m:t>,</m:t>
                        </m:r>
                        <m:r>
                          <a:rPr lang="en-US" altLang="zh-TW" sz="2000" b="1">
                            <a:latin typeface="Cambria Math" panose="02040503050406030204" pitchFamily="18" charset="0"/>
                          </a:rPr>
                          <m:t>𝐰</m:t>
                        </m:r>
                      </m:e>
                    </m:d>
                  </m:oMath>
                </a14:m>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all </a:t>
                </a:r>
                <a:r>
                  <a:rPr lang="en-US" altLang="zh-TW" sz="2000" i="1" dirty="0">
                    <a:latin typeface="Times New Roman" panose="02020603050405020304" pitchFamily="18" charset="0"/>
                    <a:ea typeface="微軟正黑體" panose="020B0604030504040204" pitchFamily="34" charset="-120"/>
                    <a:cs typeface="Times New Roman" panose="02020603050405020304" pitchFamily="18" charset="0"/>
                  </a:rPr>
                  <a:t>c</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sym typeface="Symbol" panose="05050102010706020507" pitchFamily="18" charset="2"/>
                  </a:rPr>
                  <a:t></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b="1" dirty="0">
                    <a:latin typeface="Times New Roman" panose="02020603050405020304" pitchFamily="18" charset="0"/>
                    <a:ea typeface="微軟正黑體" panose="020B0604030504040204" pitchFamily="34" charset="-120"/>
                    <a:cs typeface="Times New Roman" panose="02020603050405020304" pitchFamily="18" charset="0"/>
                  </a:rPr>
                  <a:t>I</a:t>
                </a:r>
                <a:r>
                  <a:rPr lang="en-US" altLang="zh-TW" sz="2000" baseline="-25000" dirty="0">
                    <a:latin typeface="Times New Roman" panose="02020603050405020304" pitchFamily="18" charset="0"/>
                    <a:ea typeface="微軟正黑體" panose="020B0604030504040204" pitchFamily="34" charset="-120"/>
                    <a:cs typeface="Times New Roman" panose="02020603050405020304" pitchFamily="18" charset="0"/>
                  </a:rPr>
                  <a:t>2</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000" i="1" dirty="0">
                    <a:latin typeface="Times New Roman" panose="02020603050405020304" pitchFamily="18" charset="0"/>
                    <a:ea typeface="微軟正黑體" panose="020B0604030504040204" pitchFamily="34" charset="-120"/>
                    <a:cs typeface="Times New Roman" panose="02020603050405020304" pitchFamily="18" charset="0"/>
                  </a:rPr>
                  <a:t>N</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can be achieved by </a:t>
                </a:r>
                <a:r>
                  <a:rPr lang="en-US" altLang="zh-TW" sz="2000"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directly adjusting</a:t>
                </a:r>
                <a14:m>
                  <m:oMath xmlns:m="http://schemas.openxmlformats.org/officeDocument/2006/math">
                    <m:sSup>
                      <m:sSupPr>
                        <m:ctrlPr>
                          <a:rPr lang="en-US" altLang="zh-TW" sz="2000" b="1" i="1">
                            <a:latin typeface="Cambria Math" panose="02040503050406030204" pitchFamily="18" charset="0"/>
                          </a:rPr>
                        </m:ctrlPr>
                      </m:sSupPr>
                      <m:e>
                        <m:r>
                          <a:rPr lang="en-US" altLang="zh-TW" sz="2000" b="1" i="1">
                            <a:latin typeface="Cambria Math" panose="02040503050406030204" pitchFamily="18" charset="0"/>
                          </a:rPr>
                          <m:t> </m:t>
                        </m:r>
                        <m:r>
                          <a:rPr lang="en-US" altLang="zh-TW" sz="2000" b="1">
                            <a:latin typeface="Cambria Math" panose="02040503050406030204" pitchFamily="18" charset="0"/>
                          </a:rPr>
                          <m:t>𝐰</m:t>
                        </m:r>
                      </m:e>
                      <m:sup>
                        <m:r>
                          <a:rPr lang="en-US" altLang="zh-TW" sz="2000" b="0" i="1" smtClean="0">
                            <a:latin typeface="Cambria Math" panose="02040503050406030204" pitchFamily="18" charset="0"/>
                          </a:rPr>
                          <m:t>𝑜</m:t>
                        </m:r>
                      </m:sup>
                    </m:sSup>
                  </m:oMath>
                </a14:m>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according to the following:</a:t>
                </a:r>
                <a:endParaRPr lang="zh-TW"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389018" y="1196752"/>
                <a:ext cx="8229600" cy="1295484"/>
              </a:xfrm>
              <a:blipFill rotWithShape="1">
                <a:blip r:embed="rId3"/>
                <a:stretch>
                  <a:fillRect l="-667" t="-2817" r="-14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115616" y="1996890"/>
                <a:ext cx="2593502" cy="1979384"/>
              </a:xfrm>
              <a:prstGeom prst="rect">
                <a:avLst/>
              </a:prstGeom>
            </p:spPr>
            <p:txBody>
              <a:bodyPr wrap="square" lIns="91388" tIns="45718" rIns="91388" bIns="45718">
                <a:spAutoFit/>
              </a:bodyPr>
              <a:lstStyle/>
              <a:p>
                <a:pPr>
                  <a:defRPr/>
                </a:pPr>
                <a14:m>
                  <m:oMathPara xmlns:m="http://schemas.openxmlformats.org/officeDocument/2006/math">
                    <m:oMathParaPr>
                      <m:jc m:val="centerGroup"/>
                    </m:oMathParaPr>
                    <m:oMath xmlns:m="http://schemas.openxmlformats.org/officeDocument/2006/math">
                      <m:eqArr>
                        <m:eqArrPr>
                          <m:ctrlPr>
                            <a:rPr lang="en-US" altLang="zh-TW" i="1" smtClean="0">
                              <a:solidFill>
                                <a:prstClr val="black"/>
                              </a:solidFill>
                              <a:latin typeface="Cambria Math" panose="02040503050406030204" pitchFamily="18" charset="0"/>
                            </a:rPr>
                          </m:ctrlPr>
                        </m:eqArrPr>
                        <m:e>
                          <m:f>
                            <m:fPr>
                              <m:ctrlPr>
                                <a:rPr lang="en-US" altLang="zh-TW" i="1">
                                  <a:solidFill>
                                    <a:prstClr val="black"/>
                                  </a:solidFill>
                                  <a:latin typeface="Cambria Math" panose="02040503050406030204" pitchFamily="18" charset="0"/>
                                </a:rPr>
                              </m:ctrlPr>
                            </m:fPr>
                            <m:num>
                              <m:r>
                                <a:rPr lang="en-US" altLang="zh-TW" i="1">
                                  <a:solidFill>
                                    <a:prstClr val="black"/>
                                  </a:solidFill>
                                  <a:latin typeface="Cambria Math" panose="02040503050406030204" pitchFamily="18" charset="0"/>
                                </a:rPr>
                                <m:t>2</m:t>
                              </m:r>
                              <m:r>
                                <a:rPr lang="en-US" altLang="zh-TW" i="1">
                                  <a:solidFill>
                                    <a:prstClr val="black"/>
                                  </a:solidFill>
                                  <a:latin typeface="Cambria Math" panose="02040503050406030204" pitchFamily="18" charset="0"/>
                                </a:rPr>
                                <m:t>𝑣</m:t>
                              </m:r>
                            </m:num>
                            <m:den>
                              <m:r>
                                <a:rPr lang="en-US" altLang="zh-TW" i="1">
                                  <a:solidFill>
                                    <a:prstClr val="black"/>
                                  </a:solidFill>
                                  <a:latin typeface="Cambria Math" panose="02040503050406030204" pitchFamily="18" charset="0"/>
                                </a:rPr>
                                <m:t>𝛼</m:t>
                              </m:r>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𝛽</m:t>
                              </m:r>
                            </m:den>
                          </m:f>
                          <m:sSubSup>
                            <m:sSubSupPr>
                              <m:ctrlPr>
                                <a:rPr lang="en-US" altLang="zh-TW" i="1">
                                  <a:solidFill>
                                    <a:prstClr val="black"/>
                                  </a:solidFill>
                                  <a:latin typeface="Cambria Math" panose="02040503050406030204" pitchFamily="18" charset="0"/>
                                </a:rPr>
                              </m:ctrlPr>
                            </m:sSubSupPr>
                            <m:e>
                              <m:r>
                                <a:rPr lang="en-US" altLang="zh-TW" i="1">
                                  <a:solidFill>
                                    <a:prstClr val="black"/>
                                  </a:solidFill>
                                  <a:latin typeface="Cambria Math" panose="02040503050406030204" pitchFamily="18" charset="0"/>
                                </a:rPr>
                                <m:t>𝑤</m:t>
                              </m:r>
                            </m:e>
                            <m:sub>
                              <m:r>
                                <a:rPr lang="en-US" altLang="zh-TW" i="1">
                                  <a:solidFill>
                                    <a:prstClr val="black"/>
                                  </a:solidFill>
                                  <a:latin typeface="Cambria Math" panose="02040503050406030204" pitchFamily="18" charset="0"/>
                                </a:rPr>
                                <m:t>𝑖</m:t>
                              </m:r>
                            </m:sub>
                            <m:sup>
                              <m:r>
                                <a:rPr lang="en-US" altLang="zh-TW" i="1">
                                  <a:solidFill>
                                    <a:prstClr val="black"/>
                                  </a:solidFill>
                                  <a:latin typeface="Cambria Math" panose="02040503050406030204" pitchFamily="18" charset="0"/>
                                </a:rPr>
                                <m:t>𝑜</m:t>
                              </m:r>
                            </m:sup>
                          </m:sSubSup>
                          <m:r>
                            <a:rPr lang="en-US" altLang="zh-TW" i="1">
                              <a:solidFill>
                                <a:prstClr val="black"/>
                              </a:solidFill>
                              <a:latin typeface="Cambria Math" panose="02040503050406030204" pitchFamily="18" charset="0"/>
                            </a:rPr>
                            <m:t>→</m:t>
                          </m:r>
                          <m:sSubSup>
                            <m:sSubSupPr>
                              <m:ctrlPr>
                                <a:rPr lang="en-US" altLang="zh-TW" i="1">
                                  <a:solidFill>
                                    <a:prstClr val="black"/>
                                  </a:solidFill>
                                  <a:latin typeface="Cambria Math" panose="02040503050406030204" pitchFamily="18" charset="0"/>
                                </a:rPr>
                              </m:ctrlPr>
                            </m:sSubSupPr>
                            <m:e>
                              <m:r>
                                <a:rPr lang="en-US" altLang="zh-TW" i="1">
                                  <a:solidFill>
                                    <a:prstClr val="black"/>
                                  </a:solidFill>
                                  <a:latin typeface="Cambria Math" panose="02040503050406030204" pitchFamily="18" charset="0"/>
                                </a:rPr>
                                <m:t>𝑤</m:t>
                              </m:r>
                            </m:e>
                            <m:sub>
                              <m:r>
                                <a:rPr lang="en-US" altLang="zh-TW" i="1">
                                  <a:solidFill>
                                    <a:prstClr val="black"/>
                                  </a:solidFill>
                                  <a:latin typeface="Cambria Math" panose="02040503050406030204" pitchFamily="18" charset="0"/>
                                </a:rPr>
                                <m:t>𝑖</m:t>
                              </m:r>
                            </m:sub>
                            <m:sup>
                              <m:r>
                                <a:rPr lang="en-US" altLang="zh-TW" i="1">
                                  <a:solidFill>
                                    <a:prstClr val="black"/>
                                  </a:solidFill>
                                  <a:latin typeface="Cambria Math" panose="02040503050406030204" pitchFamily="18" charset="0"/>
                                </a:rPr>
                                <m:t>𝑜</m:t>
                              </m:r>
                            </m:sup>
                          </m:sSubSup>
                          <m:r>
                            <a:rPr lang="en-US" altLang="zh-TW">
                              <a:solidFill>
                                <a:srgbClr val="FF0000"/>
                              </a:solidFill>
                              <a:latin typeface="Cambria Math" panose="02040503050406030204" pitchFamily="18" charset="0"/>
                            </a:rPr>
                            <m:t>  </m:t>
                          </m:r>
                          <m:r>
                            <a:rPr lang="en-US" altLang="zh-TW">
                              <a:solidFill>
                                <a:srgbClr val="000000">
                                  <a:lumMod val="75000"/>
                                  <a:lumOff val="25000"/>
                                </a:srgbClr>
                              </a:solidFill>
                              <a:latin typeface="Cambria Math" panose="02040503050406030204" pitchFamily="18" charset="0"/>
                              <a:ea typeface="微軟正黑體" panose="020B0604030504040204" pitchFamily="34" charset="-120"/>
                            </a:rPr>
                            <m:t>∀</m:t>
                          </m:r>
                          <m:r>
                            <a:rPr lang="en-US" altLang="zh-TW" i="1">
                              <a:solidFill>
                                <a:srgbClr val="000000">
                                  <a:lumMod val="75000"/>
                                  <a:lumOff val="25000"/>
                                </a:srgbClr>
                              </a:solidFill>
                              <a:latin typeface="Cambria Math"/>
                              <a:ea typeface="微軟正黑體" panose="020B0604030504040204" pitchFamily="34" charset="-120"/>
                            </a:rPr>
                            <m:t> </m:t>
                          </m:r>
                          <m:r>
                            <a:rPr lang="en-US" altLang="zh-TW" i="1">
                              <a:solidFill>
                                <a:srgbClr val="000000">
                                  <a:lumMod val="75000"/>
                                  <a:lumOff val="25000"/>
                                </a:srgbClr>
                              </a:solidFill>
                              <a:latin typeface="Cambria Math"/>
                              <a:ea typeface="微軟正黑體" panose="020B0604030504040204" pitchFamily="34" charset="-120"/>
                            </a:rPr>
                            <m:t>𝑖</m:t>
                          </m:r>
                          <m:r>
                            <a:rPr lang="en-US" altLang="zh-TW" i="1">
                              <a:solidFill>
                                <a:prstClr val="black"/>
                              </a:solidFill>
                              <a:latin typeface="Cambria Math" panose="02040503050406030204" pitchFamily="18" charset="0"/>
                            </a:rPr>
                            <m:t>,  </m:t>
                          </m:r>
                        </m:e>
                        <m:e/>
                        <m:e/>
                        <m:e>
                          <m:r>
                            <m:rPr>
                              <m:sty m:val="p"/>
                            </m:rPr>
                            <a:rPr lang="en-US" altLang="zh-TW">
                              <a:solidFill>
                                <a:prstClr val="black"/>
                              </a:solidFill>
                              <a:latin typeface="Cambria Math" panose="02040503050406030204" pitchFamily="18" charset="0"/>
                            </a:rPr>
                            <m:t>then</m:t>
                          </m:r>
                          <m:r>
                            <a:rPr lang="en-US" altLang="zh-TW">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rPr>
                            <m:t>𝑣</m:t>
                          </m:r>
                          <m:r>
                            <a:rPr lang="en-US" altLang="zh-TW" i="1">
                              <a:solidFill>
                                <a:prstClr val="black"/>
                              </a:solidFill>
                              <a:latin typeface="Cambria Math" panose="02040503050406030204" pitchFamily="18" charset="0"/>
                            </a:rPr>
                            <m:t>−</m:t>
                          </m:r>
                          <m:func>
                            <m:funcPr>
                              <m:ctrlPr>
                                <a:rPr lang="en-US" altLang="zh-TW" i="1">
                                  <a:solidFill>
                                    <a:prstClr val="black"/>
                                  </a:solidFill>
                                  <a:latin typeface="Cambria Math" panose="02040503050406030204" pitchFamily="18" charset="0"/>
                                </a:rPr>
                              </m:ctrlPr>
                            </m:funcPr>
                            <m:fName>
                              <m:limLow>
                                <m:limLowPr>
                                  <m:ctrlPr>
                                    <a:rPr lang="en-US" altLang="zh-TW" i="1">
                                      <a:solidFill>
                                        <a:prstClr val="black"/>
                                      </a:solidFill>
                                      <a:latin typeface="Cambria Math" panose="02040503050406030204" pitchFamily="18" charset="0"/>
                                    </a:rPr>
                                  </m:ctrlPr>
                                </m:limLowPr>
                                <m:e>
                                  <m:r>
                                    <m:rPr>
                                      <m:sty m:val="p"/>
                                    </m:rPr>
                                    <a:rPr lang="en-US" altLang="zh-TW">
                                      <a:solidFill>
                                        <a:prstClr val="black"/>
                                      </a:solidFill>
                                      <a:latin typeface="Cambria Math" panose="02040503050406030204" pitchFamily="18" charset="0"/>
                                    </a:rPr>
                                    <m:t>min</m:t>
                                  </m:r>
                                </m:e>
                                <m:lim>
                                  <m:r>
                                    <a:rPr lang="en-US" altLang="zh-TW" i="1">
                                      <a:solidFill>
                                        <a:prstClr val="black"/>
                                      </a:solidFill>
                                      <a:latin typeface="Cambria Math" panose="02040503050406030204" pitchFamily="18" charset="0"/>
                                    </a:rPr>
                                    <m:t>𝑐</m:t>
                                  </m:r>
                                  <m:r>
                                    <a:rPr lang="en-US" altLang="zh-TW" i="1">
                                      <a:solidFill>
                                        <a:prstClr val="black"/>
                                      </a:solidFill>
                                      <a:latin typeface="Cambria Math" panose="02040503050406030204" pitchFamily="18" charset="0"/>
                                    </a:rPr>
                                    <m:t>∈</m:t>
                                  </m:r>
                                  <m:sSub>
                                    <m:sSubPr>
                                      <m:ctrlPr>
                                        <a:rPr lang="en-US" altLang="zh-TW" i="1">
                                          <a:solidFill>
                                            <a:prstClr val="black"/>
                                          </a:solidFill>
                                          <a:latin typeface="Cambria Math" panose="02040503050406030204" pitchFamily="18" charset="0"/>
                                        </a:rPr>
                                      </m:ctrlPr>
                                    </m:sSubPr>
                                    <m:e>
                                      <m:r>
                                        <a:rPr lang="en-US" altLang="zh-TW" b="1">
                                          <a:solidFill>
                                            <a:prstClr val="black"/>
                                          </a:solidFill>
                                          <a:latin typeface="Cambria Math" panose="02040503050406030204" pitchFamily="18" charset="0"/>
                                        </a:rPr>
                                        <m:t>𝐈</m:t>
                                      </m:r>
                                    </m:e>
                                    <m:sub>
                                      <m:r>
                                        <a:rPr lang="en-US" altLang="zh-TW" i="1">
                                          <a:solidFill>
                                            <a:prstClr val="black"/>
                                          </a:solidFill>
                                          <a:latin typeface="Cambria Math" panose="02040503050406030204" pitchFamily="18" charset="0"/>
                                        </a:rPr>
                                        <m:t>1</m:t>
                                      </m:r>
                                    </m:sub>
                                  </m:sSub>
                                  <m:d>
                                    <m:dPr>
                                      <m:ctrlPr>
                                        <a:rPr lang="en-US" altLang="zh-TW" i="1">
                                          <a:solidFill>
                                            <a:srgbClr val="000000">
                                              <a:lumMod val="75000"/>
                                              <a:lumOff val="25000"/>
                                            </a:srgbClr>
                                          </a:solidFill>
                                          <a:latin typeface="Cambria Math" panose="02040503050406030204" pitchFamily="18" charset="0"/>
                                          <a:ea typeface="Cambria Math" panose="02040503050406030204" pitchFamily="18" charset="0"/>
                                        </a:rPr>
                                      </m:ctrlPr>
                                    </m:dPr>
                                    <m:e>
                                      <m:r>
                                        <a:rPr lang="en-US" altLang="zh-TW" i="1">
                                          <a:solidFill>
                                            <a:srgbClr val="000000">
                                              <a:lumMod val="75000"/>
                                              <a:lumOff val="25000"/>
                                            </a:srgbClr>
                                          </a:solidFill>
                                          <a:latin typeface="Cambria Math" panose="02040503050406030204" pitchFamily="18" charset="0"/>
                                          <a:ea typeface="Cambria Math" panose="02040503050406030204" pitchFamily="18" charset="0"/>
                                        </a:rPr>
                                        <m:t>𝑁</m:t>
                                      </m:r>
                                    </m:e>
                                  </m:d>
                                </m:lim>
                              </m:limLow>
                            </m:fName>
                            <m:e>
                              <m:nary>
                                <m:naryPr>
                                  <m:chr m:val="∑"/>
                                  <m:ctrlPr>
                                    <a:rPr lang="en-US" altLang="zh-TW" i="1">
                                      <a:solidFill>
                                        <a:prstClr val="black"/>
                                      </a:solidFill>
                                      <a:latin typeface="Cambria Math" panose="02040503050406030204" pitchFamily="18" charset="0"/>
                                    </a:rPr>
                                  </m:ctrlPr>
                                </m:naryPr>
                                <m:sub>
                                  <m:r>
                                    <a:rPr lang="en-US" altLang="zh-TW" i="1">
                                      <a:solidFill>
                                        <a:prstClr val="black"/>
                                      </a:solidFill>
                                      <a:latin typeface="Cambria Math" panose="02040503050406030204" pitchFamily="18" charset="0"/>
                                    </a:rPr>
                                    <m:t>𝑖</m:t>
                                  </m:r>
                                  <m:r>
                                    <a:rPr lang="en-US" altLang="zh-TW" i="1">
                                      <a:solidFill>
                                        <a:prstClr val="black"/>
                                      </a:solidFill>
                                      <a:latin typeface="Cambria Math" panose="02040503050406030204" pitchFamily="18" charset="0"/>
                                    </a:rPr>
                                    <m:t>=1</m:t>
                                  </m:r>
                                </m:sub>
                                <m:sup>
                                  <m:r>
                                    <a:rPr lang="en-US" altLang="zh-TW" i="1">
                                      <a:solidFill>
                                        <a:prstClr val="black"/>
                                      </a:solidFill>
                                      <a:latin typeface="Cambria Math" panose="02040503050406030204" pitchFamily="18" charset="0"/>
                                    </a:rPr>
                                    <m:t>𝑝</m:t>
                                  </m:r>
                                </m:sup>
                                <m:e>
                                  <m:sSubSup>
                                    <m:sSubSupPr>
                                      <m:ctrlPr>
                                        <a:rPr lang="en-US" altLang="zh-TW" i="1">
                                          <a:solidFill>
                                            <a:prstClr val="black"/>
                                          </a:solidFill>
                                          <a:latin typeface="Cambria Math" panose="02040503050406030204" pitchFamily="18" charset="0"/>
                                        </a:rPr>
                                      </m:ctrlPr>
                                    </m:sSubSupPr>
                                    <m:e>
                                      <m:r>
                                        <a:rPr lang="en-US" altLang="zh-TW" i="1">
                                          <a:solidFill>
                                            <a:prstClr val="black"/>
                                          </a:solidFill>
                                          <a:latin typeface="Cambria Math" panose="02040503050406030204" pitchFamily="18" charset="0"/>
                                        </a:rPr>
                                        <m:t>𝑤</m:t>
                                      </m:r>
                                    </m:e>
                                    <m:sub>
                                      <m:r>
                                        <a:rPr lang="en-US" altLang="zh-TW" i="1">
                                          <a:solidFill>
                                            <a:prstClr val="black"/>
                                          </a:solidFill>
                                          <a:latin typeface="Cambria Math" panose="02040503050406030204" pitchFamily="18" charset="0"/>
                                        </a:rPr>
                                        <m:t>𝑖</m:t>
                                      </m:r>
                                    </m:sub>
                                    <m:sup>
                                      <m:r>
                                        <a:rPr lang="en-US" altLang="zh-TW" i="1">
                                          <a:solidFill>
                                            <a:prstClr val="black"/>
                                          </a:solidFill>
                                          <a:latin typeface="Cambria Math" panose="02040503050406030204" pitchFamily="18" charset="0"/>
                                        </a:rPr>
                                        <m:t>𝑜</m:t>
                                      </m:r>
                                    </m:sup>
                                  </m:sSubSup>
                                  <m:sSubSup>
                                    <m:sSubSupPr>
                                      <m:ctrlPr>
                                        <a:rPr lang="en-US" altLang="zh-TW" i="1">
                                          <a:solidFill>
                                            <a:prstClr val="black"/>
                                          </a:solidFill>
                                          <a:latin typeface="Cambria Math" panose="02040503050406030204" pitchFamily="18" charset="0"/>
                                        </a:rPr>
                                      </m:ctrlPr>
                                    </m:sSubSupPr>
                                    <m:e>
                                      <m:r>
                                        <a:rPr lang="en-US" altLang="zh-TW" i="1">
                                          <a:solidFill>
                                            <a:prstClr val="black"/>
                                          </a:solidFill>
                                          <a:latin typeface="Cambria Math" panose="02040503050406030204" pitchFamily="18" charset="0"/>
                                        </a:rPr>
                                        <m:t>𝑎</m:t>
                                      </m:r>
                                    </m:e>
                                    <m:sub>
                                      <m:r>
                                        <a:rPr lang="en-US" altLang="zh-TW" i="1">
                                          <a:solidFill>
                                            <a:prstClr val="black"/>
                                          </a:solidFill>
                                          <a:latin typeface="Cambria Math" panose="02040503050406030204" pitchFamily="18" charset="0"/>
                                        </a:rPr>
                                        <m:t>𝑖</m:t>
                                      </m:r>
                                    </m:sub>
                                    <m:sup>
                                      <m:r>
                                        <a:rPr lang="en-US" altLang="zh-TW" i="1">
                                          <a:solidFill>
                                            <a:prstClr val="black"/>
                                          </a:solidFill>
                                          <a:latin typeface="Cambria Math" panose="02040503050406030204" pitchFamily="18" charset="0"/>
                                        </a:rPr>
                                        <m:t>𝑐</m:t>
                                      </m:r>
                                    </m:sup>
                                  </m:sSubSup>
                                </m:e>
                              </m:nary>
                            </m:e>
                          </m:func>
                          <m:r>
                            <a:rPr lang="en-US" altLang="zh-TW" i="1">
                              <a:solidFill>
                                <a:prstClr val="black"/>
                              </a:solidFill>
                              <a:latin typeface="Cambria Math" panose="02040503050406030204" pitchFamily="18" charset="0"/>
                            </a:rPr>
                            <m:t>→</m:t>
                          </m:r>
                          <m:sSubSup>
                            <m:sSubSupPr>
                              <m:ctrlPr>
                                <a:rPr lang="en-US" altLang="zh-TW" i="1">
                                  <a:solidFill>
                                    <a:prstClr val="black"/>
                                  </a:solidFill>
                                  <a:latin typeface="Cambria Math" panose="02040503050406030204" pitchFamily="18" charset="0"/>
                                </a:rPr>
                              </m:ctrlPr>
                            </m:sSubSupPr>
                            <m:e>
                              <m:r>
                                <a:rPr lang="en-US" altLang="zh-TW" i="1">
                                  <a:solidFill>
                                    <a:prstClr val="black"/>
                                  </a:solidFill>
                                  <a:latin typeface="Cambria Math" panose="02040503050406030204" pitchFamily="18" charset="0"/>
                                </a:rPr>
                                <m:t>𝑤</m:t>
                              </m:r>
                            </m:e>
                            <m:sub>
                              <m:r>
                                <a:rPr lang="en-US" altLang="zh-TW" i="1">
                                  <a:solidFill>
                                    <a:prstClr val="black"/>
                                  </a:solidFill>
                                  <a:latin typeface="Cambria Math" panose="02040503050406030204" pitchFamily="18" charset="0"/>
                                </a:rPr>
                                <m:t>0</m:t>
                              </m:r>
                            </m:sub>
                            <m:sup>
                              <m:r>
                                <a:rPr lang="en-US" altLang="zh-TW" i="1">
                                  <a:solidFill>
                                    <a:prstClr val="black"/>
                                  </a:solidFill>
                                  <a:latin typeface="Cambria Math" panose="02040503050406030204" pitchFamily="18" charset="0"/>
                                </a:rPr>
                                <m:t>𝑜</m:t>
                              </m:r>
                            </m:sup>
                          </m:sSubSup>
                        </m:e>
                      </m:eqArr>
                    </m:oMath>
                  </m:oMathPara>
                </a14:m>
                <a:endParaRPr lang="zh-TW" altLang="en-US" dirty="0">
                  <a:solidFill>
                    <a:prstClr val="black"/>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115616" y="1996890"/>
                <a:ext cx="2593502" cy="1979384"/>
              </a:xfrm>
              <a:prstGeom prst="rect">
                <a:avLst/>
              </a:prstGeom>
              <a:blipFill rotWithShape="1">
                <a:blip r:embed="rId4"/>
                <a:stretch>
                  <a:fillRect r="-19294"/>
                </a:stretch>
              </a:blipFill>
            </p:spPr>
            <p:txBody>
              <a:bodyPr/>
              <a:lstStyle/>
              <a:p>
                <a:r>
                  <a:rPr lang="zh-TW" altLang="en-US">
                    <a:noFill/>
                  </a:rPr>
                  <a:t> </a:t>
                </a:r>
              </a:p>
            </p:txBody>
          </p:sp>
        </mc:Fallback>
      </mc:AlternateContent>
      <p:sp>
        <p:nvSpPr>
          <p:cNvPr id="6" name="矩形圖說文字 5"/>
          <p:cNvSpPr/>
          <p:nvPr/>
        </p:nvSpPr>
        <p:spPr>
          <a:xfrm>
            <a:off x="4470779" y="1996890"/>
            <a:ext cx="3668583" cy="754631"/>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lIns="91388" tIns="45718" rIns="91388" bIns="45718" rtlCol="0" anchor="ctr"/>
          <a:lstStyle/>
          <a:p>
            <a:pPr algn="ctr">
              <a:defRPr/>
            </a:pPr>
            <a:r>
              <a:rPr lang="en-US" altLang="zh-TW" sz="2000" dirty="0">
                <a:solidFill>
                  <a:prstClr val="black"/>
                </a:solidFill>
                <a:latin typeface="Times New Roman" panose="02020603050405020304" pitchFamily="18" charset="0"/>
                <a:cs typeface="Times New Roman" panose="02020603050405020304" pitchFamily="18" charset="0"/>
              </a:rPr>
              <a:t>The weight vector between the output node and the hidden layer</a:t>
            </a:r>
            <a:endParaRPr lang="zh-TW" altLang="en-US" sz="2000" dirty="0">
              <a:solidFill>
                <a:prstClr val="black"/>
              </a:solidFill>
              <a:latin typeface="Times New Roman" panose="02020603050405020304" pitchFamily="18" charset="0"/>
              <a:cs typeface="Times New Roman" panose="02020603050405020304" pitchFamily="18" charset="0"/>
            </a:endParaRPr>
          </a:p>
        </p:txBody>
      </p:sp>
      <p:sp>
        <p:nvSpPr>
          <p:cNvPr id="7" name="矩形圖說文字 6"/>
          <p:cNvSpPr/>
          <p:nvPr/>
        </p:nvSpPr>
        <p:spPr>
          <a:xfrm>
            <a:off x="4470779" y="3212976"/>
            <a:ext cx="3744416" cy="618479"/>
          </a:xfrm>
          <a:prstGeom prst="wedgeRectCallout">
            <a:avLst>
              <a:gd name="adj1" fmla="val 1707"/>
              <a:gd name="adj2" fmla="val 22558"/>
            </a:avLst>
          </a:prstGeom>
        </p:spPr>
        <p:style>
          <a:lnRef idx="2">
            <a:schemeClr val="accent1"/>
          </a:lnRef>
          <a:fillRef idx="1">
            <a:schemeClr val="lt1"/>
          </a:fillRef>
          <a:effectRef idx="0">
            <a:schemeClr val="accent1"/>
          </a:effectRef>
          <a:fontRef idx="minor">
            <a:schemeClr val="dk1"/>
          </a:fontRef>
        </p:style>
        <p:txBody>
          <a:bodyPr lIns="91388" tIns="45718" rIns="91388" bIns="45718" rtlCol="0" anchor="ctr"/>
          <a:lstStyle/>
          <a:p>
            <a:pPr algn="ctr">
              <a:defRPr/>
            </a:pPr>
            <a:r>
              <a:rPr lang="en-US" altLang="zh-TW" sz="2000" dirty="0">
                <a:solidFill>
                  <a:prstClr val="black"/>
                </a:solidFill>
                <a:latin typeface="Times New Roman" panose="02020603050405020304" pitchFamily="18" charset="0"/>
                <a:cs typeface="Times New Roman" panose="02020603050405020304" pitchFamily="18" charset="0"/>
              </a:rPr>
              <a:t>The threshold of the output node</a:t>
            </a:r>
            <a:endParaRPr lang="zh-TW" altLang="en-US" sz="2000" dirty="0">
              <a:solidFill>
                <a:prstClr val="black"/>
              </a:solidFill>
              <a:latin typeface="Times New Roman" panose="02020603050405020304" pitchFamily="18" charset="0"/>
              <a:cs typeface="Times New Roman" panose="02020603050405020304" pitchFamily="18" charset="0"/>
            </a:endParaRPr>
          </a:p>
        </p:txBody>
      </p:sp>
      <p:sp>
        <p:nvSpPr>
          <p:cNvPr id="8" name="投影片編號版面配置區 3">
            <a:extLst>
              <a:ext uri="{FF2B5EF4-FFF2-40B4-BE49-F238E27FC236}">
                <a16:creationId xmlns:a16="http://schemas.microsoft.com/office/drawing/2014/main" id="{7517FD8B-E4BE-45B2-9751-58329D153FC4}"/>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40</a:t>
            </a:fld>
            <a:endParaRPr lang="zh-TW" altLang="en-US" sz="1400" dirty="0">
              <a:solidFill>
                <a:prstClr val="black">
                  <a:tint val="75000"/>
                </a:prstClr>
              </a:solidFill>
            </a:endParaRPr>
          </a:p>
        </p:txBody>
      </p:sp>
      <p:cxnSp>
        <p:nvCxnSpPr>
          <p:cNvPr id="10" name="直線單箭頭接點 5">
            <a:extLst>
              <a:ext uri="{FF2B5EF4-FFF2-40B4-BE49-F238E27FC236}">
                <a16:creationId xmlns:a16="http://schemas.microsoft.com/office/drawing/2014/main" id="{080C3B9A-9D53-CA4D-819A-D4E63984106B}"/>
              </a:ext>
            </a:extLst>
          </p:cNvPr>
          <p:cNvCxnSpPr/>
          <p:nvPr/>
        </p:nvCxnSpPr>
        <p:spPr>
          <a:xfrm>
            <a:off x="707692" y="5621503"/>
            <a:ext cx="29679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字方塊 10">
            <a:extLst>
              <a:ext uri="{FF2B5EF4-FFF2-40B4-BE49-F238E27FC236}">
                <a16:creationId xmlns:a16="http://schemas.microsoft.com/office/drawing/2014/main" id="{262097FB-C11B-C24D-AA13-D55F8F525AE4}"/>
              </a:ext>
            </a:extLst>
          </p:cNvPr>
          <p:cNvSpPr txBox="1"/>
          <p:nvPr/>
        </p:nvSpPr>
        <p:spPr>
          <a:xfrm>
            <a:off x="3233916" y="5328897"/>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12" name="文字方塊 11">
            <a:extLst>
              <a:ext uri="{FF2B5EF4-FFF2-40B4-BE49-F238E27FC236}">
                <a16:creationId xmlns:a16="http://schemas.microsoft.com/office/drawing/2014/main" id="{D4B71A08-CFD6-C54B-B829-6CB8A1C5CE85}"/>
              </a:ext>
            </a:extLst>
          </p:cNvPr>
          <p:cNvSpPr txBox="1"/>
          <p:nvPr/>
        </p:nvSpPr>
        <p:spPr>
          <a:xfrm>
            <a:off x="2540645" y="5323730"/>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13" name="文字方塊 12">
            <a:extLst>
              <a:ext uri="{FF2B5EF4-FFF2-40B4-BE49-F238E27FC236}">
                <a16:creationId xmlns:a16="http://schemas.microsoft.com/office/drawing/2014/main" id="{BB92E8BE-4A5A-EE43-9BF6-2154029D4A2F}"/>
              </a:ext>
            </a:extLst>
          </p:cNvPr>
          <p:cNvSpPr txBox="1"/>
          <p:nvPr/>
        </p:nvSpPr>
        <p:spPr>
          <a:xfrm>
            <a:off x="2840001" y="5328897"/>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14" name="文字方塊 13">
            <a:extLst>
              <a:ext uri="{FF2B5EF4-FFF2-40B4-BE49-F238E27FC236}">
                <a16:creationId xmlns:a16="http://schemas.microsoft.com/office/drawing/2014/main" id="{800B4F97-F379-3843-B3DF-E23D17B24C71}"/>
              </a:ext>
            </a:extLst>
          </p:cNvPr>
          <p:cNvSpPr txBox="1"/>
          <p:nvPr/>
        </p:nvSpPr>
        <p:spPr>
          <a:xfrm>
            <a:off x="2992401" y="5328897"/>
            <a:ext cx="340158" cy="523220"/>
          </a:xfrm>
          <a:prstGeom prst="rect">
            <a:avLst/>
          </a:prstGeom>
          <a:noFill/>
        </p:spPr>
        <p:txBody>
          <a:bodyPr wrap="none" rtlCol="0">
            <a:spAutoFit/>
          </a:bodyPr>
          <a:lstStyle/>
          <a:p>
            <a:r>
              <a:rPr lang="en-US" altLang="zh-TW" sz="2800" dirty="0">
                <a:solidFill>
                  <a:srgbClr val="00B0F0"/>
                </a:solidFill>
              </a:rPr>
              <a:t>x</a:t>
            </a:r>
            <a:endParaRPr lang="zh-TW" altLang="en-US" sz="2800" dirty="0">
              <a:solidFill>
                <a:srgbClr val="00B0F0"/>
              </a:solidFill>
            </a:endParaRPr>
          </a:p>
        </p:txBody>
      </p:sp>
      <p:sp>
        <p:nvSpPr>
          <p:cNvPr id="15" name="文字方塊 14">
            <a:extLst>
              <a:ext uri="{FF2B5EF4-FFF2-40B4-BE49-F238E27FC236}">
                <a16:creationId xmlns:a16="http://schemas.microsoft.com/office/drawing/2014/main" id="{BE1189AA-2EED-7245-9AD0-C24A5C0435C7}"/>
              </a:ext>
            </a:extLst>
          </p:cNvPr>
          <p:cNvSpPr txBox="1"/>
          <p:nvPr/>
        </p:nvSpPr>
        <p:spPr>
          <a:xfrm>
            <a:off x="1089254" y="5323730"/>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sp>
        <p:nvSpPr>
          <p:cNvPr id="16" name="文字方塊 15">
            <a:extLst>
              <a:ext uri="{FF2B5EF4-FFF2-40B4-BE49-F238E27FC236}">
                <a16:creationId xmlns:a16="http://schemas.microsoft.com/office/drawing/2014/main" id="{00C596D2-F90D-CF43-B5AC-49D31D901137}"/>
              </a:ext>
            </a:extLst>
          </p:cNvPr>
          <p:cNvSpPr txBox="1"/>
          <p:nvPr/>
        </p:nvSpPr>
        <p:spPr>
          <a:xfrm>
            <a:off x="1482018" y="5323730"/>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sp>
        <p:nvSpPr>
          <p:cNvPr id="17" name="文字方塊 16">
            <a:extLst>
              <a:ext uri="{FF2B5EF4-FFF2-40B4-BE49-F238E27FC236}">
                <a16:creationId xmlns:a16="http://schemas.microsoft.com/office/drawing/2014/main" id="{536EB5F6-3ACD-1141-B524-05143A1E0965}"/>
              </a:ext>
            </a:extLst>
          </p:cNvPr>
          <p:cNvSpPr txBox="1"/>
          <p:nvPr/>
        </p:nvSpPr>
        <p:spPr>
          <a:xfrm>
            <a:off x="1696394" y="5329617"/>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sp>
        <p:nvSpPr>
          <p:cNvPr id="18" name="文字方塊 17">
            <a:extLst>
              <a:ext uri="{FF2B5EF4-FFF2-40B4-BE49-F238E27FC236}">
                <a16:creationId xmlns:a16="http://schemas.microsoft.com/office/drawing/2014/main" id="{FEE3F3A3-2160-5B4E-AE73-A9CA6DF33E81}"/>
              </a:ext>
            </a:extLst>
          </p:cNvPr>
          <p:cNvSpPr txBox="1"/>
          <p:nvPr/>
        </p:nvSpPr>
        <p:spPr>
          <a:xfrm>
            <a:off x="632219" y="5323730"/>
            <a:ext cx="373820" cy="523220"/>
          </a:xfrm>
          <a:prstGeom prst="rect">
            <a:avLst/>
          </a:prstGeom>
          <a:noFill/>
        </p:spPr>
        <p:txBody>
          <a:bodyPr wrap="none" rtlCol="0">
            <a:spAutoFit/>
          </a:bodyPr>
          <a:lstStyle/>
          <a:p>
            <a:r>
              <a:rPr lang="en-US" altLang="zh-TW" sz="2800" dirty="0">
                <a:solidFill>
                  <a:srgbClr val="FF0000"/>
                </a:solidFill>
              </a:rPr>
              <a:t>o</a:t>
            </a:r>
            <a:endParaRPr lang="zh-TW" altLang="en-US" sz="2800" dirty="0">
              <a:solidFill>
                <a:srgbClr val="FF0000"/>
              </a:solidFill>
            </a:endParaRPr>
          </a:p>
        </p:txBody>
      </p:sp>
      <p:cxnSp>
        <p:nvCxnSpPr>
          <p:cNvPr id="19" name="弧形接點 18">
            <a:extLst>
              <a:ext uri="{FF2B5EF4-FFF2-40B4-BE49-F238E27FC236}">
                <a16:creationId xmlns:a16="http://schemas.microsoft.com/office/drawing/2014/main" id="{6775E65F-0F1C-9C49-861C-0EF955D2D59E}"/>
              </a:ext>
            </a:extLst>
          </p:cNvPr>
          <p:cNvCxnSpPr/>
          <p:nvPr/>
        </p:nvCxnSpPr>
        <p:spPr>
          <a:xfrm rot="16200000" flipH="1">
            <a:off x="1544232" y="5148253"/>
            <a:ext cx="464020" cy="19708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弧形接點 20">
            <a:extLst>
              <a:ext uri="{FF2B5EF4-FFF2-40B4-BE49-F238E27FC236}">
                <a16:creationId xmlns:a16="http://schemas.microsoft.com/office/drawing/2014/main" id="{3BCCADE5-2853-4E4F-BAC9-640F627AC6CD}"/>
              </a:ext>
            </a:extLst>
          </p:cNvPr>
          <p:cNvCxnSpPr/>
          <p:nvPr/>
        </p:nvCxnSpPr>
        <p:spPr>
          <a:xfrm rot="5400000">
            <a:off x="2593436" y="5190710"/>
            <a:ext cx="420727" cy="2013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5D4694A1-018C-7645-92F4-E6B30C81B3B2}"/>
                  </a:ext>
                </a:extLst>
              </p:cNvPr>
              <p:cNvSpPr/>
              <p:nvPr/>
            </p:nvSpPr>
            <p:spPr>
              <a:xfrm>
                <a:off x="2713276" y="4705811"/>
                <a:ext cx="2092176" cy="369332"/>
              </a:xfrm>
              <a:prstGeom prst="rect">
                <a:avLst/>
              </a:prstGeom>
            </p:spPr>
            <p:txBody>
              <a:bodyPr wrap="none">
                <a:spAutoFit/>
              </a:bodyPr>
              <a:lstStyle/>
              <a:p>
                <a14:m>
                  <m:oMath xmlns:m="http://schemas.openxmlformats.org/officeDocument/2006/math">
                    <m:r>
                      <a:rPr lang="en-US" altLang="zh-TW" i="1">
                        <a:latin typeface="Cambria Math" panose="02040503050406030204" pitchFamily="18" charset="0"/>
                        <a:ea typeface="微軟正黑體" panose="020B0604030504040204" pitchFamily="34" charset="-120"/>
                      </a:rPr>
                      <m:t>𝑎𝑏𝑛𝑜𝑟𝑚𝑎𝑙</m:t>
                    </m:r>
                    <m:r>
                      <a:rPr lang="en-US" altLang="zh-TW" i="1">
                        <a:latin typeface="Cambria Math" panose="02040503050406030204" pitchFamily="18" charset="0"/>
                        <a:ea typeface="微軟正黑體" panose="020B0604030504040204" pitchFamily="34" charset="-120"/>
                      </a:rPr>
                      <m:t> (</m:t>
                    </m:r>
                    <m:r>
                      <a:rPr lang="en-US" altLang="zh-TW" i="1">
                        <a:latin typeface="Cambria Math" panose="02040503050406030204" pitchFamily="18" charset="0"/>
                        <a:ea typeface="微軟正黑體" panose="020B0604030504040204" pitchFamily="34" charset="-120"/>
                      </a:rPr>
                      <m:t>𝑓</m:t>
                    </m:r>
                    <m:r>
                      <a:rPr lang="en-US" altLang="zh-TW" i="1">
                        <a:latin typeface="Cambria Math" panose="02040503050406030204" pitchFamily="18" charset="0"/>
                        <a:ea typeface="微軟正黑體" panose="020B0604030504040204" pitchFamily="34" charset="-120"/>
                      </a:rPr>
                      <m:t> ≥ </m:t>
                    </m:r>
                    <m:r>
                      <a:rPr lang="en-US" altLang="zh-TW" i="1">
                        <a:latin typeface="Cambria Math" panose="02040503050406030204" pitchFamily="18" charset="0"/>
                        <a:ea typeface="微軟正黑體" panose="020B0604030504040204" pitchFamily="34" charset="-120"/>
                      </a:rPr>
                      <m:t>𝑣</m:t>
                    </m:r>
                  </m:oMath>
                </a14:m>
                <a:r>
                  <a:rPr lang="en-US" altLang="zh-TW" dirty="0"/>
                  <a:t>)</a:t>
                </a:r>
                <a:endParaRPr lang="zh-TW" altLang="en-US" dirty="0"/>
              </a:p>
            </p:txBody>
          </p:sp>
        </mc:Choice>
        <mc:Fallback xmlns="">
          <p:sp>
            <p:nvSpPr>
              <p:cNvPr id="21" name="矩形 20">
                <a:extLst>
                  <a:ext uri="{FF2B5EF4-FFF2-40B4-BE49-F238E27FC236}">
                    <a16:creationId xmlns:a16="http://schemas.microsoft.com/office/drawing/2014/main" xmlns:a14="http://schemas.microsoft.com/office/drawing/2010/main" xmlns="" id="{5D4694A1-018C-7645-92F4-E6B30C81B3B2}"/>
                  </a:ext>
                </a:extLst>
              </p:cNvPr>
              <p:cNvSpPr>
                <a:spLocks noRot="1" noChangeAspect="1" noMove="1" noResize="1" noEditPoints="1" noAdjustHandles="1" noChangeArrowheads="1" noChangeShapeType="1" noTextEdit="1"/>
              </p:cNvSpPr>
              <p:nvPr/>
            </p:nvSpPr>
            <p:spPr>
              <a:xfrm>
                <a:off x="2713276" y="4705811"/>
                <a:ext cx="2092176" cy="369332"/>
              </a:xfrm>
              <a:prstGeom prst="rect">
                <a:avLst/>
              </a:prstGeom>
              <a:blipFill rotWithShape="1">
                <a:blip r:embed="rId5"/>
                <a:stretch>
                  <a:fillRect t="-8197" r="-1749"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0B61B396-2A79-8E47-BA38-0F1762D4DA06}"/>
                  </a:ext>
                </a:extLst>
              </p:cNvPr>
              <p:cNvSpPr/>
              <p:nvPr/>
            </p:nvSpPr>
            <p:spPr>
              <a:xfrm>
                <a:off x="391322" y="4707317"/>
                <a:ext cx="20392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微軟正黑體" panose="020B0604030504040204" pitchFamily="34" charset="-120"/>
                        </a:rPr>
                        <m:t>𝑛𝑜𝑟𝑚𝑎𝑙</m:t>
                      </m:r>
                      <m:r>
                        <a:rPr lang="en-US" altLang="zh-TW" i="1">
                          <a:latin typeface="Cambria Math" panose="02040503050406030204" pitchFamily="18" charset="0"/>
                          <a:ea typeface="微軟正黑體" panose="020B0604030504040204" pitchFamily="34" charset="-120"/>
                        </a:rPr>
                        <m:t> (</m:t>
                      </m:r>
                      <m:r>
                        <a:rPr lang="en-US" altLang="zh-TW" i="1">
                          <a:latin typeface="Cambria Math" panose="02040503050406030204" pitchFamily="18" charset="0"/>
                          <a:ea typeface="微軟正黑體" panose="020B0604030504040204" pitchFamily="34" charset="-120"/>
                        </a:rPr>
                        <m:t>𝑓</m:t>
                      </m:r>
                      <m:r>
                        <a:rPr lang="en-US" altLang="zh-TW" i="1">
                          <a:latin typeface="Cambria Math" panose="02040503050406030204" pitchFamily="18" charset="0"/>
                          <a:ea typeface="微軟正黑體" panose="020B0604030504040204" pitchFamily="34" charset="-120"/>
                        </a:rPr>
                        <m:t> ≤−</m:t>
                      </m:r>
                      <m:r>
                        <a:rPr lang="en-US" altLang="zh-TW" i="1">
                          <a:latin typeface="Cambria Math" panose="02040503050406030204" pitchFamily="18" charset="0"/>
                          <a:ea typeface="微軟正黑體" panose="020B0604030504040204" pitchFamily="34" charset="-120"/>
                        </a:rPr>
                        <m:t>𝑣</m:t>
                      </m:r>
                      <m:r>
                        <a:rPr lang="en-US" altLang="zh-TW" i="1">
                          <a:latin typeface="Cambria Math" panose="02040503050406030204" pitchFamily="18" charset="0"/>
                          <a:ea typeface="微軟正黑體" panose="020B0604030504040204" pitchFamily="34" charset="-120"/>
                        </a:rPr>
                        <m:t>)</m:t>
                      </m:r>
                    </m:oMath>
                  </m:oMathPara>
                </a14:m>
                <a:endParaRPr lang="zh-TW" altLang="en-US" dirty="0"/>
              </a:p>
            </p:txBody>
          </p:sp>
        </mc:Choice>
        <mc:Fallback xmlns="">
          <p:sp>
            <p:nvSpPr>
              <p:cNvPr id="22" name="矩形 21">
                <a:extLst>
                  <a:ext uri="{FF2B5EF4-FFF2-40B4-BE49-F238E27FC236}">
                    <a16:creationId xmlns:a16="http://schemas.microsoft.com/office/drawing/2014/main" xmlns:a14="http://schemas.microsoft.com/office/drawing/2010/main" xmlns="" id="{0B61B396-2A79-8E47-BA38-0F1762D4DA06}"/>
                  </a:ext>
                </a:extLst>
              </p:cNvPr>
              <p:cNvSpPr>
                <a:spLocks noRot="1" noChangeAspect="1" noMove="1" noResize="1" noEditPoints="1" noAdjustHandles="1" noChangeArrowheads="1" noChangeShapeType="1" noTextEdit="1"/>
              </p:cNvSpPr>
              <p:nvPr/>
            </p:nvSpPr>
            <p:spPr>
              <a:xfrm>
                <a:off x="391322" y="4707317"/>
                <a:ext cx="2039276" cy="369332"/>
              </a:xfrm>
              <a:prstGeom prst="rect">
                <a:avLst/>
              </a:prstGeom>
              <a:blipFill rotWithShape="1">
                <a:blip r:embed="rId6"/>
                <a:stretch>
                  <a:fillRect b="-1147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73AD7ABA-5B4C-9E45-8D7F-6EF2638CCB19}"/>
                  </a:ext>
                </a:extLst>
              </p:cNvPr>
              <p:cNvSpPr/>
              <p:nvPr/>
            </p:nvSpPr>
            <p:spPr>
              <a:xfrm>
                <a:off x="3478100" y="5621504"/>
                <a:ext cx="10657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𝑓</m:t>
                      </m:r>
                      <m:d>
                        <m:dPr>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b="1">
                                  <a:latin typeface="Cambria Math" panose="02040503050406030204" pitchFamily="18" charset="0"/>
                                </a:rPr>
                                <m:t>𝐱</m:t>
                              </m:r>
                            </m:e>
                            <m:sup>
                              <m:r>
                                <a:rPr lang="en-US" altLang="zh-TW" i="1">
                                  <a:latin typeface="Cambria Math" panose="02040503050406030204" pitchFamily="18" charset="0"/>
                                </a:rPr>
                                <m:t>𝑐</m:t>
                              </m:r>
                            </m:sup>
                          </m:sSup>
                          <m:r>
                            <a:rPr lang="en-US" altLang="zh-TW" i="1">
                              <a:latin typeface="Cambria Math" panose="02040503050406030204" pitchFamily="18" charset="0"/>
                            </a:rPr>
                            <m:t>,</m:t>
                          </m:r>
                          <m:r>
                            <a:rPr lang="en-US" altLang="zh-TW" b="1">
                              <a:latin typeface="Cambria Math" panose="02040503050406030204" pitchFamily="18" charset="0"/>
                            </a:rPr>
                            <m:t>𝐰</m:t>
                          </m:r>
                        </m:e>
                      </m:d>
                    </m:oMath>
                  </m:oMathPara>
                </a14:m>
                <a:endParaRPr lang="zh-TW" altLang="en-US" dirty="0"/>
              </a:p>
            </p:txBody>
          </p:sp>
        </mc:Choice>
        <mc:Fallback xmlns="">
          <p:sp>
            <p:nvSpPr>
              <p:cNvPr id="23" name="矩形 22">
                <a:extLst>
                  <a:ext uri="{FF2B5EF4-FFF2-40B4-BE49-F238E27FC236}">
                    <a16:creationId xmlns:a16="http://schemas.microsoft.com/office/drawing/2014/main" xmlns:a14="http://schemas.microsoft.com/office/drawing/2010/main" xmlns="" id="{73AD7ABA-5B4C-9E45-8D7F-6EF2638CCB19}"/>
                  </a:ext>
                </a:extLst>
              </p:cNvPr>
              <p:cNvSpPr>
                <a:spLocks noRot="1" noChangeAspect="1" noMove="1" noResize="1" noEditPoints="1" noAdjustHandles="1" noChangeArrowheads="1" noChangeShapeType="1" noTextEdit="1"/>
              </p:cNvSpPr>
              <p:nvPr/>
            </p:nvSpPr>
            <p:spPr>
              <a:xfrm>
                <a:off x="3478100" y="5621504"/>
                <a:ext cx="1065741" cy="369332"/>
              </a:xfrm>
              <a:prstGeom prst="rect">
                <a:avLst/>
              </a:prstGeom>
              <a:blipFill rotWithShape="1">
                <a:blip r:embed="rId7"/>
                <a:stretch>
                  <a:fillRect b="-11475"/>
                </a:stretch>
              </a:blipFill>
            </p:spPr>
            <p:txBody>
              <a:bodyPr/>
              <a:lstStyle/>
              <a:p>
                <a:r>
                  <a:rPr lang="zh-TW" altLang="en-US">
                    <a:noFill/>
                  </a:rPr>
                  <a:t> </a:t>
                </a:r>
              </a:p>
            </p:txBody>
          </p:sp>
        </mc:Fallback>
      </mc:AlternateContent>
      <p:sp>
        <p:nvSpPr>
          <p:cNvPr id="24" name="三角形 1">
            <a:extLst>
              <a:ext uri="{FF2B5EF4-FFF2-40B4-BE49-F238E27FC236}">
                <a16:creationId xmlns:a16="http://schemas.microsoft.com/office/drawing/2014/main" id="{A2643FB2-4F55-6041-A8BE-81C401295816}"/>
              </a:ext>
            </a:extLst>
          </p:cNvPr>
          <p:cNvSpPr/>
          <p:nvPr/>
        </p:nvSpPr>
        <p:spPr>
          <a:xfrm>
            <a:off x="2205182" y="5513816"/>
            <a:ext cx="172842" cy="172842"/>
          </a:xfrm>
          <a:prstGeom prst="triangl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25" name="弧形接點 20">
            <a:extLst>
              <a:ext uri="{FF2B5EF4-FFF2-40B4-BE49-F238E27FC236}">
                <a16:creationId xmlns:a16="http://schemas.microsoft.com/office/drawing/2014/main" id="{118D57F9-FA54-E240-A3FF-29F6E86E2FCC}"/>
              </a:ext>
            </a:extLst>
          </p:cNvPr>
          <p:cNvCxnSpPr>
            <a:cxnSpLocks/>
          </p:cNvCxnSpPr>
          <p:nvPr/>
        </p:nvCxnSpPr>
        <p:spPr>
          <a:xfrm rot="16200000" flipV="1">
            <a:off x="2232850" y="5876703"/>
            <a:ext cx="371417" cy="192301"/>
          </a:xfrm>
          <a:prstGeom prst="curvedConnector3">
            <a:avLst>
              <a:gd name="adj1" fmla="val 55726"/>
            </a:avLst>
          </a:prstGeom>
          <a:ln>
            <a:tailEnd type="triangle"/>
          </a:ln>
        </p:spPr>
        <p:style>
          <a:lnRef idx="1">
            <a:schemeClr val="dk1"/>
          </a:lnRef>
          <a:fillRef idx="0">
            <a:schemeClr val="dk1"/>
          </a:fillRef>
          <a:effectRef idx="0">
            <a:schemeClr val="dk1"/>
          </a:effectRef>
          <a:fontRef idx="minor">
            <a:schemeClr val="tx1"/>
          </a:fontRef>
        </p:style>
      </p:cxnSp>
      <p:sp>
        <p:nvSpPr>
          <p:cNvPr id="26" name="文字方塊 25">
            <a:extLst>
              <a:ext uri="{FF2B5EF4-FFF2-40B4-BE49-F238E27FC236}">
                <a16:creationId xmlns:a16="http://schemas.microsoft.com/office/drawing/2014/main" id="{3E52278D-A7C1-BC4D-AA7A-DFCA145665F5}"/>
              </a:ext>
            </a:extLst>
          </p:cNvPr>
          <p:cNvSpPr txBox="1"/>
          <p:nvPr/>
        </p:nvSpPr>
        <p:spPr>
          <a:xfrm>
            <a:off x="1677702" y="6179534"/>
            <a:ext cx="1896373" cy="276999"/>
          </a:xfrm>
          <a:prstGeom prst="rect">
            <a:avLst/>
          </a:prstGeom>
          <a:noFill/>
        </p:spPr>
        <p:txBody>
          <a:bodyPr wrap="square" rtlCol="0">
            <a:spAutoFit/>
          </a:bodyPr>
          <a:lstStyle/>
          <a:p>
            <a:r>
              <a:rPr kumimoji="1" lang="en-US" altLang="zh-TW" sz="1200" dirty="0">
                <a:latin typeface="Microsoft JhengHei" panose="020B0604030504040204" pitchFamily="34" charset="-120"/>
                <a:ea typeface="Microsoft JhengHei" panose="020B0604030504040204" pitchFamily="34" charset="-120"/>
              </a:rPr>
              <a:t>Undecided (-</a:t>
            </a:r>
            <a:r>
              <a:rPr kumimoji="1" lang="en-US" altLang="zh-TW" sz="1200" dirty="0">
                <a:latin typeface="Microsoft JhengHei" panose="020B0604030504040204" pitchFamily="34" charset="-120"/>
                <a:ea typeface="Microsoft JhengHei" panose="020B0604030504040204" pitchFamily="34" charset="-120"/>
                <a:sym typeface="Symbol" panose="05050102010706020507" pitchFamily="18" charset="2"/>
              </a:rPr>
              <a:t> &lt; </a:t>
            </a:r>
            <a:r>
              <a:rPr kumimoji="1" lang="en-US" altLang="zh-TW" sz="1200" i="1" dirty="0">
                <a:latin typeface="Microsoft JhengHei" panose="020B0604030504040204" pitchFamily="34" charset="-120"/>
                <a:ea typeface="Microsoft JhengHei" panose="020B0604030504040204" pitchFamily="34" charset="-120"/>
                <a:sym typeface="Symbol" panose="05050102010706020507" pitchFamily="18" charset="2"/>
              </a:rPr>
              <a:t>f</a:t>
            </a:r>
            <a:r>
              <a:rPr kumimoji="1" lang="en-US" altLang="zh-TW" sz="1200" dirty="0">
                <a:latin typeface="Microsoft JhengHei" panose="020B0604030504040204" pitchFamily="34" charset="-120"/>
                <a:ea typeface="Microsoft JhengHei" panose="020B0604030504040204" pitchFamily="34" charset="-120"/>
                <a:sym typeface="Symbol" panose="05050102010706020507" pitchFamily="18" charset="2"/>
              </a:rPr>
              <a:t>  &lt; )</a:t>
            </a:r>
            <a:endParaRPr kumimoji="1" lang="zh-TW" altLang="en-US" sz="1200" dirty="0">
              <a:latin typeface="Microsoft JhengHei" panose="020B0604030504040204" pitchFamily="34" charset="-120"/>
              <a:ea typeface="Microsoft JhengHei" panose="020B0604030504040204" pitchFamily="34" charset="-120"/>
            </a:endParaRPr>
          </a:p>
        </p:txBody>
      </p:sp>
      <p:graphicFrame>
        <p:nvGraphicFramePr>
          <p:cNvPr id="27" name="表格 26">
            <a:extLst>
              <a:ext uri="{FF2B5EF4-FFF2-40B4-BE49-F238E27FC236}">
                <a16:creationId xmlns:a16="http://schemas.microsoft.com/office/drawing/2014/main" id="{2674CADA-EB76-5D43-841D-31BBD5A1EEC7}"/>
              </a:ext>
            </a:extLst>
          </p:cNvPr>
          <p:cNvGraphicFramePr>
            <a:graphicFrameLocks noGrp="1"/>
          </p:cNvGraphicFramePr>
          <p:nvPr>
            <p:extLst>
              <p:ext uri="{D42A27DB-BD31-4B8C-83A1-F6EECF244321}">
                <p14:modId xmlns:p14="http://schemas.microsoft.com/office/powerpoint/2010/main" val="973352842"/>
              </p:ext>
            </p:extLst>
          </p:nvPr>
        </p:nvGraphicFramePr>
        <p:xfrm>
          <a:off x="4788024" y="4169419"/>
          <a:ext cx="4013886" cy="2080740"/>
        </p:xfrm>
        <a:graphic>
          <a:graphicData uri="http://schemas.openxmlformats.org/drawingml/2006/table">
            <a:tbl>
              <a:tblPr firstRow="1" bandRow="1">
                <a:tableStyleId>{5940675A-B579-460E-94D1-54222C63F5DA}</a:tableStyleId>
              </a:tblPr>
              <a:tblGrid>
                <a:gridCol w="1337962">
                  <a:extLst>
                    <a:ext uri="{9D8B030D-6E8A-4147-A177-3AD203B41FA5}">
                      <a16:colId xmlns:a16="http://schemas.microsoft.com/office/drawing/2014/main" val="4134071670"/>
                    </a:ext>
                  </a:extLst>
                </a:gridCol>
                <a:gridCol w="1337962">
                  <a:extLst>
                    <a:ext uri="{9D8B030D-6E8A-4147-A177-3AD203B41FA5}">
                      <a16:colId xmlns:a16="http://schemas.microsoft.com/office/drawing/2014/main" val="1429956005"/>
                    </a:ext>
                  </a:extLst>
                </a:gridCol>
                <a:gridCol w="1337962">
                  <a:extLst>
                    <a:ext uri="{9D8B030D-6E8A-4147-A177-3AD203B41FA5}">
                      <a16:colId xmlns:a16="http://schemas.microsoft.com/office/drawing/2014/main" val="3502819446"/>
                    </a:ext>
                  </a:extLst>
                </a:gridCol>
              </a:tblGrid>
              <a:tr h="520185">
                <a:tc>
                  <a:txBody>
                    <a:bodyPr/>
                    <a:lstStyle/>
                    <a:p>
                      <a:pPr algn="ctr">
                        <a:lnSpc>
                          <a:spcPct val="150000"/>
                        </a:lnSpc>
                        <a:spcAft>
                          <a:spcPts val="0"/>
                        </a:spcAft>
                      </a:pPr>
                      <a:r>
                        <a:rPr lang="en-US" sz="1200" kern="0">
                          <a:effectLst/>
                          <a:latin typeface="Microsoft JhengHei" panose="020B0604030504040204" pitchFamily="34" charset="-120"/>
                          <a:ea typeface="Microsoft JhengHei" panose="020B0604030504040204" pitchFamily="34" charset="-120"/>
                          <a:cs typeface="Times New Roman" panose="02020603050405020304" pitchFamily="18" charset="0"/>
                        </a:rPr>
                        <a:t> </a:t>
                      </a:r>
                      <a:endParaRPr lang="zh-TW" sz="12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Abnormal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312700137"/>
                  </a:ext>
                </a:extLst>
              </a:tr>
              <a:tr h="520185">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Abnormal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a:effectLst/>
                          <a:latin typeface="Microsoft JhengHei" panose="020B0604030504040204" pitchFamily="34" charset="-120"/>
                          <a:ea typeface="Microsoft JhengHei" panose="020B0604030504040204" pitchFamily="34" charset="-120"/>
                          <a:cs typeface="Times New Roman" panose="02020603050405020304" pitchFamily="18" charset="0"/>
                        </a:rPr>
                        <a:t>TP</a:t>
                      </a:r>
                      <a:endParaRPr lang="zh-TW" sz="12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tc>
                  <a:txBody>
                    <a:bodyPr/>
                    <a:lstStyle/>
                    <a:p>
                      <a:pPr algn="ctr">
                        <a:lnSpc>
                          <a:spcPct val="150000"/>
                        </a:lnSpc>
                        <a:spcAft>
                          <a:spcPts val="0"/>
                        </a:spcAft>
                      </a:pPr>
                      <a:r>
                        <a:rPr lang="en-US" sz="1200" kern="0">
                          <a:effectLst/>
                          <a:latin typeface="Microsoft JhengHei" panose="020B0604030504040204" pitchFamily="34" charset="-120"/>
                          <a:ea typeface="Microsoft JhengHei" panose="020B0604030504040204" pitchFamily="34" charset="-120"/>
                          <a:cs typeface="Times New Roman" panose="02020603050405020304" pitchFamily="18" charset="0"/>
                        </a:rPr>
                        <a:t>FP</a:t>
                      </a:r>
                      <a:endParaRPr lang="zh-TW" sz="1200" kern="10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843205625"/>
                  </a:ext>
                </a:extLst>
              </a:tr>
              <a:tr h="520185">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Normal</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FN</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TN</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2463280130"/>
                  </a:ext>
                </a:extLst>
              </a:tr>
              <a:tr h="520185">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Undecided</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accent4">
                        <a:lumMod val="40000"/>
                        <a:lumOff val="60000"/>
                      </a:schemeClr>
                    </a:solidFill>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UP</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algn="ctr">
                        <a:lnSpc>
                          <a:spcPct val="150000"/>
                        </a:lnSpc>
                        <a:spcAft>
                          <a:spcPts val="0"/>
                        </a:spcAft>
                      </a:pPr>
                      <a:r>
                        <a:rPr lang="en-US" sz="1200" kern="0" dirty="0">
                          <a:effectLst/>
                          <a:latin typeface="Microsoft JhengHei" panose="020B0604030504040204" pitchFamily="34" charset="-120"/>
                          <a:ea typeface="Microsoft JhengHei" panose="020B0604030504040204" pitchFamily="34" charset="-120"/>
                          <a:cs typeface="Times New Roman" panose="02020603050405020304" pitchFamily="18" charset="0"/>
                        </a:rPr>
                        <a:t>UN</a:t>
                      </a:r>
                      <a:endParaRPr lang="zh-TW" sz="12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val="1507521230"/>
                  </a:ext>
                </a:extLst>
              </a:tr>
            </a:tbl>
          </a:graphicData>
        </a:graphic>
      </p:graphicFrame>
      <p:grpSp>
        <p:nvGrpSpPr>
          <p:cNvPr id="28" name="群組 27">
            <a:extLst>
              <a:ext uri="{FF2B5EF4-FFF2-40B4-BE49-F238E27FC236}">
                <a16:creationId xmlns:a16="http://schemas.microsoft.com/office/drawing/2014/main" id="{27C7D591-EFC5-314A-B8A6-4DA93D1D5001}"/>
              </a:ext>
            </a:extLst>
          </p:cNvPr>
          <p:cNvGrpSpPr/>
          <p:nvPr/>
        </p:nvGrpSpPr>
        <p:grpSpPr>
          <a:xfrm>
            <a:off x="4778272" y="4242934"/>
            <a:ext cx="1543778" cy="622956"/>
            <a:chOff x="36245" y="-121497"/>
            <a:chExt cx="1645936" cy="460445"/>
          </a:xfrm>
        </p:grpSpPr>
        <p:sp>
          <p:nvSpPr>
            <p:cNvPr id="29" name="文字方塊 13">
              <a:extLst>
                <a:ext uri="{FF2B5EF4-FFF2-40B4-BE49-F238E27FC236}">
                  <a16:creationId xmlns:a16="http://schemas.microsoft.com/office/drawing/2014/main" id="{2847B0E7-5AEE-D34B-AFC5-D1A71D036222}"/>
                </a:ext>
              </a:extLst>
            </p:cNvPr>
            <p:cNvSpPr txBox="1"/>
            <p:nvPr/>
          </p:nvSpPr>
          <p:spPr>
            <a:xfrm>
              <a:off x="36245" y="1888"/>
              <a:ext cx="834305" cy="3370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50" kern="100" dirty="0">
                  <a:latin typeface="Microsoft JhengHei" panose="020B0604030504040204" pitchFamily="34" charset="-120"/>
                  <a:ea typeface="Microsoft JhengHei" panose="020B0604030504040204" pitchFamily="34" charset="-120"/>
                  <a:cs typeface="Times New Roman" panose="02020603050405020304" pitchFamily="18" charset="0"/>
                </a:rPr>
                <a:t>Predicted</a:t>
              </a:r>
              <a:endParaRPr lang="zh-TW" altLang="en-US" sz="1050" kern="1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
          <p:nvSpPr>
            <p:cNvPr id="30" name="文字方塊 14">
              <a:extLst>
                <a:ext uri="{FF2B5EF4-FFF2-40B4-BE49-F238E27FC236}">
                  <a16:creationId xmlns:a16="http://schemas.microsoft.com/office/drawing/2014/main" id="{25114F63-9B4B-944D-A779-20EA82AD3F07}"/>
                </a:ext>
              </a:extLst>
            </p:cNvPr>
            <p:cNvSpPr txBox="1"/>
            <p:nvPr/>
          </p:nvSpPr>
          <p:spPr>
            <a:xfrm>
              <a:off x="847876" y="-121497"/>
              <a:ext cx="834305" cy="3370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050" kern="100" dirty="0">
                  <a:latin typeface="Microsoft JhengHei" panose="020B0604030504040204" pitchFamily="34" charset="-120"/>
                  <a:ea typeface="Microsoft JhengHei" panose="020B0604030504040204" pitchFamily="34" charset="-120"/>
                  <a:cs typeface="Times New Roman" panose="02020603050405020304" pitchFamily="18" charset="0"/>
                </a:rPr>
                <a:t>Actual</a:t>
              </a:r>
              <a:endParaRPr lang="zh-TW" altLang="en-US" sz="1050" kern="1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2106730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a:extLst>
              <a:ext uri="{FF2B5EF4-FFF2-40B4-BE49-F238E27FC236}">
                <a16:creationId xmlns:a16="http://schemas.microsoft.com/office/drawing/2014/main" id="{DF9D4D2C-D104-EB42-8D70-DF506F2960A8}"/>
              </a:ext>
            </a:extLst>
          </p:cNvPr>
          <p:cNvSpPr txBox="1"/>
          <p:nvPr/>
        </p:nvSpPr>
        <p:spPr>
          <a:xfrm>
            <a:off x="1004802" y="1801816"/>
            <a:ext cx="1681807" cy="369332"/>
          </a:xfrm>
          <a:prstGeom prst="rect">
            <a:avLst/>
          </a:prstGeom>
          <a:noFill/>
        </p:spPr>
        <p:txBody>
          <a:bodyPr wrap="none" rtlCol="0">
            <a:spAutoFit/>
          </a:bodyPr>
          <a:lstStyle/>
          <a:p>
            <a:r>
              <a:rPr lang="en-US" altLang="zh-TW" dirty="0">
                <a:solidFill>
                  <a:srgbClr val="304371"/>
                </a:solidFill>
                <a:latin typeface="Microsoft JhengHei" panose="020B0604030504040204" pitchFamily="34" charset="-120"/>
                <a:ea typeface="Microsoft JhengHei" panose="020B0604030504040204" pitchFamily="34" charset="-120"/>
              </a:rPr>
              <a:t>measurement</a:t>
            </a:r>
            <a:endParaRPr kumimoji="1" lang="zh-TW" altLang="en-US" dirty="0">
              <a:solidFill>
                <a:srgbClr val="304371"/>
              </a:solidFill>
              <a:latin typeface="Microsoft JhengHei" panose="020B0604030504040204" pitchFamily="34" charset="-120"/>
              <a:ea typeface="Microsoft JhengHei" panose="020B0604030504040204" pitchFamily="34" charset="-120"/>
            </a:endParaRPr>
          </a:p>
        </p:txBody>
      </p:sp>
      <p:graphicFrame>
        <p:nvGraphicFramePr>
          <p:cNvPr id="3" name="表格 2">
            <a:extLst>
              <a:ext uri="{FF2B5EF4-FFF2-40B4-BE49-F238E27FC236}">
                <a16:creationId xmlns:a16="http://schemas.microsoft.com/office/drawing/2014/main" id="{F8706472-E6CB-334D-8ECF-DA7217A20672}"/>
              </a:ext>
            </a:extLst>
          </p:cNvPr>
          <p:cNvGraphicFramePr>
            <a:graphicFrameLocks noGrp="1"/>
          </p:cNvGraphicFramePr>
          <p:nvPr>
            <p:extLst>
              <p:ext uri="{D42A27DB-BD31-4B8C-83A1-F6EECF244321}">
                <p14:modId xmlns:p14="http://schemas.microsoft.com/office/powerpoint/2010/main" val="608638049"/>
              </p:ext>
            </p:extLst>
          </p:nvPr>
        </p:nvGraphicFramePr>
        <p:xfrm>
          <a:off x="649915" y="2305279"/>
          <a:ext cx="7886700" cy="2770807"/>
        </p:xfrm>
        <a:graphic>
          <a:graphicData uri="http://schemas.openxmlformats.org/drawingml/2006/table">
            <a:tbl>
              <a:tblPr firstRow="1" firstCol="1" bandRow="1">
                <a:tableStyleId>{5C22544A-7EE6-4342-B048-85BDC9FD1C3A}</a:tableStyleId>
              </a:tblPr>
              <a:tblGrid>
                <a:gridCol w="2913973">
                  <a:extLst>
                    <a:ext uri="{9D8B030D-6E8A-4147-A177-3AD203B41FA5}">
                      <a16:colId xmlns:a16="http://schemas.microsoft.com/office/drawing/2014/main" val="1121578830"/>
                    </a:ext>
                  </a:extLst>
                </a:gridCol>
                <a:gridCol w="4972727">
                  <a:extLst>
                    <a:ext uri="{9D8B030D-6E8A-4147-A177-3AD203B41FA5}">
                      <a16:colId xmlns:a16="http://schemas.microsoft.com/office/drawing/2014/main" val="4262524564"/>
                    </a:ext>
                  </a:extLst>
                </a:gridCol>
              </a:tblGrid>
              <a:tr h="403647">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Predictive Accuracy</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b="0" kern="0" dirty="0">
                          <a:solidFill>
                            <a:schemeClr val="tx1"/>
                          </a:solidFill>
                          <a:effectLst/>
                          <a:latin typeface="Microsoft JhengHei" panose="020B0604030504040204" pitchFamily="34" charset="-120"/>
                          <a:ea typeface="Microsoft JhengHei" panose="020B0604030504040204" pitchFamily="34" charset="-120"/>
                        </a:rPr>
                        <a:t>(TP+TN) / (TP+TN+FP+FN+UP+UN)</a:t>
                      </a:r>
                      <a:endParaRPr lang="zh-TW" sz="1400" b="0" kern="100" dirty="0">
                        <a:solidFill>
                          <a:schemeClr val="tx1"/>
                        </a:solidFill>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solidFill>
                      <a:srgbClr val="E9E9EC"/>
                    </a:solidFill>
                  </a:tcPr>
                </a:tc>
                <a:extLst>
                  <a:ext uri="{0D108BD9-81ED-4DB2-BD59-A6C34878D82A}">
                    <a16:rowId xmlns:a16="http://schemas.microsoft.com/office/drawing/2014/main" val="827381982"/>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Type 1 error rate</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FN / (TP+FN+UP)</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817060262"/>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Type 2 error rate</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FP / (FP+TN+UN)</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052756388"/>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Sensitivity</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TP / (TP+FN+UP)</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138199822"/>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Specificity</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TN / (TF+FP+UN)</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59514903"/>
                  </a:ext>
                </a:extLst>
              </a:tr>
              <a:tr h="473432">
                <a:tc>
                  <a:txBody>
                    <a:bodyPr/>
                    <a:lstStyle/>
                    <a:p>
                      <a:pPr algn="ctr">
                        <a:lnSpc>
                          <a:spcPct val="150000"/>
                        </a:lnSpc>
                        <a:spcAft>
                          <a:spcPts val="0"/>
                        </a:spcAft>
                      </a:pPr>
                      <a:r>
                        <a:rPr lang="en-US" sz="1400" b="0" kern="0" dirty="0">
                          <a:effectLst/>
                          <a:latin typeface="Microsoft JhengHei" panose="020B0604030504040204" pitchFamily="34" charset="-120"/>
                          <a:ea typeface="Microsoft JhengHei" panose="020B0604030504040204" pitchFamily="34" charset="-120"/>
                        </a:rPr>
                        <a:t>Undecided rate</a:t>
                      </a:r>
                      <a:endParaRPr lang="zh-TW" sz="1400" b="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dirty="0">
                          <a:effectLst/>
                          <a:latin typeface="Microsoft JhengHei" panose="020B0604030504040204" pitchFamily="34" charset="-120"/>
                          <a:ea typeface="Microsoft JhengHei" panose="020B0604030504040204" pitchFamily="34" charset="-120"/>
                        </a:rPr>
                        <a:t>(UP+UN) / (TP+TN+FN+FP+UP+UN)</a:t>
                      </a:r>
                      <a:endParaRPr lang="zh-TW" sz="1400" kern="100" dirty="0">
                        <a:effectLst/>
                        <a:latin typeface="Microsoft JhengHei" panose="020B0604030504040204" pitchFamily="34" charset="-120"/>
                        <a:ea typeface="Microsoft JhengHei" panose="020B06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689483473"/>
                  </a:ext>
                </a:extLst>
              </a:tr>
            </a:tbl>
          </a:graphicData>
        </a:graphic>
      </p:graphicFrame>
      <p:sp>
        <p:nvSpPr>
          <p:cNvPr id="6" name="投影片編號版面配置區 3">
            <a:extLst>
              <a:ext uri="{FF2B5EF4-FFF2-40B4-BE49-F238E27FC236}">
                <a16:creationId xmlns:a16="http://schemas.microsoft.com/office/drawing/2014/main" id="{E8172CD8-D80B-41DF-A988-1EF13F96FC13}"/>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41</a:t>
            </a:fld>
            <a:endParaRPr lang="zh-TW" altLang="en-US" sz="1400" dirty="0">
              <a:solidFill>
                <a:prstClr val="black">
                  <a:tint val="75000"/>
                </a:prstClr>
              </a:solidFill>
            </a:endParaRPr>
          </a:p>
        </p:txBody>
      </p:sp>
    </p:spTree>
    <p:extLst>
      <p:ext uri="{BB962C8B-B14F-4D97-AF65-F5344CB8AC3E}">
        <p14:creationId xmlns:p14="http://schemas.microsoft.com/office/powerpoint/2010/main" val="62320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30" y="0"/>
            <a:ext cx="8496944" cy="620688"/>
          </a:xfrm>
        </p:spPr>
        <p:txBody>
          <a:bodyPr>
            <a:normAutofit fontScale="90000"/>
          </a:bodyPr>
          <a:lstStyle/>
          <a:p>
            <a:pPr>
              <a:spcAft>
                <a:spcPts val="0"/>
              </a:spcAft>
            </a:pPr>
            <a:r>
              <a:rPr lang="en-US" altLang="zh-TW" dirty="0"/>
              <a:t>The accuracy </a:t>
            </a:r>
            <a:endParaRPr lang="zh-TW" altLang="zh-TW" kern="100" dirty="0">
              <a:latin typeface="新細明體"/>
              <a:cs typeface="新細明體"/>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18263354"/>
              </p:ext>
            </p:extLst>
          </p:nvPr>
        </p:nvGraphicFramePr>
        <p:xfrm>
          <a:off x="467544" y="658420"/>
          <a:ext cx="8208912" cy="590997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335940">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dirty="0">
                          <a:effectLst/>
                        </a:rPr>
                        <a:t>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0.545</a:t>
                      </a:r>
                    </a:p>
                  </a:txBody>
                  <a:tcPr marL="9525" marR="9525" marT="9525" marB="0" anchor="ctr"/>
                </a:tc>
                <a:tc>
                  <a:txBody>
                    <a:bodyPr/>
                    <a:lstStyle/>
                    <a:p>
                      <a:pPr algn="ctr">
                        <a:spcAft>
                          <a:spcPts val="0"/>
                        </a:spcAft>
                      </a:pPr>
                      <a:r>
                        <a:rPr lang="en-US" sz="1600" kern="100" dirty="0">
                          <a:effectLst/>
                        </a:rPr>
                        <a:t>0.604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0.626</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0.358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a:spcAft>
                          <a:spcPts val="0"/>
                        </a:spcAft>
                      </a:pPr>
                      <a:r>
                        <a:rPr lang="en-US" sz="1600" kern="100" dirty="0">
                          <a:effectLst/>
                        </a:rPr>
                        <a:t>0.572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0.524</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0.342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0.594</a:t>
                      </a:r>
                    </a:p>
                  </a:txBody>
                  <a:tcPr marL="9525" marR="9525" marT="9525" marB="0" anchor="ctr"/>
                </a:tc>
                <a:tc>
                  <a:txBody>
                    <a:bodyPr/>
                    <a:lstStyle/>
                    <a:p>
                      <a:pPr algn="ctr">
                        <a:spcAft>
                          <a:spcPts val="0"/>
                        </a:spcAft>
                      </a:pPr>
                      <a:r>
                        <a:rPr lang="en-US" sz="1600" kern="100" dirty="0">
                          <a:effectLst/>
                        </a:rPr>
                        <a:t>0.701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0.636</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0.492</a:t>
                      </a:r>
                    </a:p>
                  </a:txBody>
                  <a:tcPr marL="9525" marR="9525" marT="9525" marB="0" anchor="ctr"/>
                </a:tc>
                <a:tc>
                  <a:txBody>
                    <a:bodyPr/>
                    <a:lstStyle/>
                    <a:p>
                      <a:pPr algn="ctr">
                        <a:spcAft>
                          <a:spcPts val="0"/>
                        </a:spcAft>
                      </a:pPr>
                      <a:r>
                        <a:rPr lang="en-US" sz="1600" kern="100" dirty="0">
                          <a:effectLst/>
                        </a:rPr>
                        <a:t>0.610</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0.775</a:t>
                      </a:r>
                    </a:p>
                  </a:txBody>
                  <a:tcPr marL="9525" marR="9525" marT="9525" marB="0" anchor="ctr"/>
                </a:tc>
                <a:tc>
                  <a:txBody>
                    <a:bodyPr/>
                    <a:lstStyle/>
                    <a:p>
                      <a:pPr algn="ctr">
                        <a:spcAft>
                          <a:spcPts val="0"/>
                        </a:spcAft>
                      </a:pPr>
                      <a:r>
                        <a:rPr lang="en-US" sz="1600" kern="100" dirty="0">
                          <a:effectLst/>
                        </a:rPr>
                        <a:t>0.647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0.813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9525" marR="9525" marT="9525" marB="0" anchor="ctr"/>
                </a:tc>
                <a:tc>
                  <a:txBody>
                    <a:bodyPr/>
                    <a:lstStyle/>
                    <a:p>
                      <a:pPr algn="ctr">
                        <a:spcAft>
                          <a:spcPts val="0"/>
                        </a:spcAft>
                      </a:pPr>
                      <a:r>
                        <a:rPr lang="en-US" sz="1600" kern="100" dirty="0">
                          <a:effectLst/>
                        </a:rPr>
                        <a:t>0.572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0.765</a:t>
                      </a:r>
                    </a:p>
                  </a:txBody>
                  <a:tcPr marL="9525" marR="9525" marT="9525" marB="0" anchor="ctr"/>
                </a:tc>
                <a:extLst>
                  <a:ext uri="{0D108BD9-81ED-4DB2-BD59-A6C34878D82A}">
                    <a16:rowId xmlns:a16="http://schemas.microsoft.com/office/drawing/2014/main" val="10007"/>
                  </a:ext>
                </a:extLst>
              </a:tr>
              <a:tr h="154360">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tc>
                  <a:txBody>
                    <a:bodyPr/>
                    <a:lstStyle/>
                    <a:p>
                      <a:pPr algn="ctr">
                        <a:spcAft>
                          <a:spcPts val="0"/>
                        </a:spcAft>
                      </a:pPr>
                      <a:r>
                        <a:rPr lang="en-US" sz="1600" kern="100" dirty="0">
                          <a:effectLst/>
                        </a:rPr>
                        <a:t>0.551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0.599</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0.246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9525" marR="9525" marT="9525" marB="0" anchor="ctr"/>
                </a:tc>
                <a:tc>
                  <a:txBody>
                    <a:bodyPr/>
                    <a:lstStyle/>
                    <a:p>
                      <a:pPr algn="ctr">
                        <a:spcAft>
                          <a:spcPts val="0"/>
                        </a:spcAft>
                      </a:pPr>
                      <a:r>
                        <a:rPr lang="en-US" sz="1600" kern="100" dirty="0">
                          <a:effectLst/>
                        </a:rPr>
                        <a:t>0.717</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0.620</a:t>
                      </a:r>
                    </a:p>
                  </a:txBody>
                  <a:tcPr marL="9525" marR="9525" marT="9525" marB="0" anchor="ctr"/>
                </a:tc>
                <a:tc>
                  <a:txBody>
                    <a:bodyPr/>
                    <a:lstStyle/>
                    <a:p>
                      <a:pPr algn="ctr">
                        <a:spcAft>
                          <a:spcPts val="0"/>
                        </a:spcAft>
                      </a:pPr>
                      <a:r>
                        <a:rPr lang="en-US" sz="1600" kern="100" dirty="0">
                          <a:effectLst/>
                        </a:rPr>
                        <a:t>0.781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0.535</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a:spcAft>
                          <a:spcPts val="0"/>
                        </a:spcAft>
                      </a:pPr>
                      <a:r>
                        <a:rPr lang="en-US" sz="1600" kern="100" dirty="0">
                          <a:effectLst/>
                        </a:rPr>
                        <a:t>0.733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0.786</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0.428</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0.455</a:t>
                      </a:r>
                    </a:p>
                  </a:txBody>
                  <a:tcPr marL="9525" marR="9525" marT="9525" marB="0" anchor="ctr"/>
                </a:tc>
                <a:tc>
                  <a:txBody>
                    <a:bodyPr/>
                    <a:lstStyle/>
                    <a:p>
                      <a:pPr algn="ctr">
                        <a:spcAft>
                          <a:spcPts val="0"/>
                        </a:spcAft>
                      </a:pPr>
                      <a:r>
                        <a:rPr lang="en-US" sz="1600" kern="100" dirty="0">
                          <a:effectLst/>
                        </a:rPr>
                        <a:t>0.711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0.471</a:t>
                      </a:r>
                    </a:p>
                  </a:txBody>
                  <a:tcPr marL="9525" marR="9525" marT="9525" marB="0" anchor="ctr"/>
                </a:tc>
                <a:tc>
                  <a:txBody>
                    <a:bodyPr/>
                    <a:lstStyle/>
                    <a:p>
                      <a:pPr algn="ctr">
                        <a:spcAft>
                          <a:spcPts val="0"/>
                        </a:spcAft>
                      </a:pPr>
                      <a:r>
                        <a:rPr lang="en-US" sz="1600" kern="100" dirty="0">
                          <a:effectLst/>
                        </a:rPr>
                        <a:t>0.743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9525" marR="9525" marT="9525" marB="0" anchor="ctr"/>
                </a:tc>
                <a:tc>
                  <a:txBody>
                    <a:bodyPr/>
                    <a:lstStyle/>
                    <a:p>
                      <a:pPr algn="ctr">
                        <a:spcAft>
                          <a:spcPts val="0"/>
                        </a:spcAft>
                      </a:pPr>
                      <a:r>
                        <a:rPr lang="en-US" sz="1600" kern="100" dirty="0">
                          <a:effectLst/>
                        </a:rPr>
                        <a:t>0.701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0.663</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0.444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tc>
                  <a:txBody>
                    <a:bodyPr/>
                    <a:lstStyle/>
                    <a:p>
                      <a:pPr algn="ctr">
                        <a:spcAft>
                          <a:spcPts val="0"/>
                        </a:spcAft>
                      </a:pPr>
                      <a:r>
                        <a:rPr lang="en-US" sz="1600" kern="100" dirty="0">
                          <a:effectLst/>
                        </a:rPr>
                        <a:t>0.556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0.561</a:t>
                      </a:r>
                    </a:p>
                  </a:txBody>
                  <a:tcPr marL="9525" marR="9525" marT="9525" marB="0" anchor="ctr"/>
                </a:tc>
                <a:tc>
                  <a:txBody>
                    <a:bodyPr/>
                    <a:lstStyle/>
                    <a:p>
                      <a:pPr algn="ctr">
                        <a:spcAft>
                          <a:spcPts val="0"/>
                        </a:spcAft>
                      </a:pPr>
                      <a:r>
                        <a:rPr lang="en-US" sz="1600" kern="100" dirty="0">
                          <a:effectLst/>
                        </a:rPr>
                        <a:t>0.663</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9525" marR="9525" marT="9525" marB="0" anchor="ctr"/>
                </a:tc>
                <a:tc>
                  <a:txBody>
                    <a:bodyPr/>
                    <a:lstStyle/>
                    <a:p>
                      <a:pPr algn="ctr">
                        <a:spcAft>
                          <a:spcPts val="0"/>
                        </a:spcAft>
                      </a:pPr>
                      <a:r>
                        <a:rPr lang="en-US" sz="1600" kern="100" dirty="0">
                          <a:effectLst/>
                        </a:rPr>
                        <a:t>0.684</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0.551</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0.380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9525" marR="9525" marT="9525" marB="0" anchor="ctr"/>
                </a:tc>
                <a:tc>
                  <a:txBody>
                    <a:bodyPr/>
                    <a:lstStyle/>
                    <a:p>
                      <a:pPr algn="ctr">
                        <a:spcAft>
                          <a:spcPts val="0"/>
                        </a:spcAft>
                      </a:pPr>
                      <a:r>
                        <a:rPr lang="en-US" sz="1600" kern="100" dirty="0">
                          <a:effectLst/>
                        </a:rPr>
                        <a:t>0.652</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0.754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9525" marR="9525" marT="9525" marB="0" anchor="ctr"/>
                </a:tc>
                <a:tc>
                  <a:txBody>
                    <a:bodyPr/>
                    <a:lstStyle/>
                    <a:p>
                      <a:pPr algn="ctr">
                        <a:spcAft>
                          <a:spcPts val="0"/>
                        </a:spcAft>
                      </a:pPr>
                      <a:r>
                        <a:rPr lang="en-US" sz="1600" kern="100" dirty="0">
                          <a:effectLst/>
                        </a:rPr>
                        <a:t>0.679</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9525" marR="9525" marT="9525" marB="0" anchor="ctr"/>
                </a:tc>
                <a:extLst>
                  <a:ext uri="{0D108BD9-81ED-4DB2-BD59-A6C34878D82A}">
                    <a16:rowId xmlns:a16="http://schemas.microsoft.com/office/drawing/2014/main" val="10019"/>
                  </a:ext>
                </a:extLst>
              </a:tr>
              <a:tr h="174888">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0.316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0.374</a:t>
                      </a:r>
                    </a:p>
                  </a:txBody>
                  <a:tcPr marL="9525" marR="9525" marT="9525" marB="0" anchor="ctr"/>
                </a:tc>
                <a:tc>
                  <a:txBody>
                    <a:bodyPr/>
                    <a:lstStyle/>
                    <a:p>
                      <a:pPr algn="ctr">
                        <a:spcAft>
                          <a:spcPts val="0"/>
                        </a:spcAft>
                      </a:pPr>
                      <a:r>
                        <a:rPr lang="en-US" sz="1600" kern="100" dirty="0">
                          <a:effectLst/>
                        </a:rPr>
                        <a:t>0.711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0.503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0.603</a:t>
                      </a:r>
                    </a:p>
                  </a:txBody>
                  <a:tcPr marL="9525" marR="9525" marT="9525" marB="0" anchor="ctr"/>
                </a:tc>
                <a:tc>
                  <a:txBody>
                    <a:bodyPr/>
                    <a:lstStyle/>
                    <a:p>
                      <a:pPr algn="ctr">
                        <a:spcAft>
                          <a:spcPts val="0"/>
                        </a:spcAft>
                      </a:pPr>
                      <a:r>
                        <a:rPr lang="en-US" sz="1600" kern="100" dirty="0">
                          <a:solidFill>
                            <a:srgbClr val="FF0000"/>
                          </a:solidFill>
                          <a:effectLst/>
                        </a:rPr>
                        <a:t>0.663</a:t>
                      </a:r>
                      <a:endParaRPr lang="zh-TW" sz="1600" kern="100" dirty="0">
                        <a:solidFill>
                          <a:srgbClr val="FF0000"/>
                        </a:solidFill>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0.653</a:t>
                      </a:r>
                    </a:p>
                  </a:txBody>
                  <a:tcPr marL="9525" marR="9525" marT="9525" marB="0" anchor="ctr"/>
                </a:tc>
                <a:extLst>
                  <a:ext uri="{0D108BD9-81ED-4DB2-BD59-A6C34878D82A}">
                    <a16:rowId xmlns:a16="http://schemas.microsoft.com/office/drawing/2014/main" val="10021"/>
                  </a:ext>
                </a:extLst>
              </a:tr>
              <a:tr h="215944">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9525" marR="9525" marT="9525" marB="0" anchor="ctr"/>
                </a:tc>
                <a:tc>
                  <a:txBody>
                    <a:bodyPr/>
                    <a:lstStyle/>
                    <a:p>
                      <a:pPr algn="ctr">
                        <a:spcAft>
                          <a:spcPts val="0"/>
                        </a:spcAft>
                      </a:pPr>
                      <a:r>
                        <a:rPr lang="en-US" sz="1600" kern="100" dirty="0">
                          <a:solidFill>
                            <a:srgbClr val="FF0000"/>
                          </a:solidFill>
                          <a:effectLst/>
                        </a:rPr>
                        <a:t>0.07</a:t>
                      </a:r>
                      <a:endParaRPr lang="zh-TW" sz="1600" kern="100" dirty="0">
                        <a:solidFill>
                          <a:srgbClr val="FF0000"/>
                        </a:solidFill>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9525" marR="9525" marT="9525" marB="0" anchor="ctr"/>
                </a:tc>
                <a:extLst>
                  <a:ext uri="{0D108BD9-81ED-4DB2-BD59-A6C34878D82A}">
                    <a16:rowId xmlns:a16="http://schemas.microsoft.com/office/drawing/2014/main" val="10022"/>
                  </a:ext>
                </a:extLst>
              </a:tr>
            </a:tbl>
          </a:graphicData>
        </a:graphic>
      </p:graphicFrame>
      <p:sp>
        <p:nvSpPr>
          <p:cNvPr id="6" name="文字方塊 5"/>
          <p:cNvSpPr txBox="1"/>
          <p:nvPr/>
        </p:nvSpPr>
        <p:spPr>
          <a:xfrm>
            <a:off x="840682" y="1628802"/>
            <a:ext cx="7835774" cy="1338828"/>
          </a:xfrm>
          <a:prstGeom prst="rect">
            <a:avLst/>
          </a:prstGeom>
          <a:solidFill>
            <a:schemeClr val="bg2"/>
          </a:solidFill>
        </p:spPr>
        <p:txBody>
          <a:bodyPr wrap="square" rtlCol="0">
            <a:spAutoFit/>
          </a:bodyPr>
          <a:lstStyle/>
          <a:p>
            <a:pPr defTabSz="685800"/>
            <a:r>
              <a:rPr lang="en-US" altLang="zh-TW" sz="1350" dirty="0">
                <a:solidFill>
                  <a:prstClr val="black"/>
                </a:solidFill>
                <a:latin typeface="Calibri"/>
                <a:ea typeface="新細明體" panose="02020500000000000000" pitchFamily="18" charset="-120"/>
              </a:rPr>
              <a:t>Generating diagnostic rules from cardiac SPECT data (Kurgan at al., 2001). This problem involved database containing cardiac SPECT heart images collected on 267 patients in stress and rest studies. CLIP3 algorithm was applied to generate diagnostic rules for overall diagnosis of the patient’s study, by using information of partial, in the predefined regions of the heart muscle, diagnoses. This is a two-classes problem: first class describes normal patients (55 examples), and second patients with coronary artery disease (212 examples). Three diagnostic rules were generated. The rules accuracy was </a:t>
            </a:r>
            <a:r>
              <a:rPr lang="en-US" altLang="zh-TW" sz="1350" dirty="0">
                <a:solidFill>
                  <a:srgbClr val="FF0000"/>
                </a:solidFill>
                <a:latin typeface="Calibri"/>
                <a:ea typeface="新細明體" panose="02020500000000000000" pitchFamily="18" charset="-120"/>
              </a:rPr>
              <a:t>84%</a:t>
            </a:r>
            <a:r>
              <a:rPr lang="en-US" altLang="zh-TW" sz="1350" dirty="0">
                <a:solidFill>
                  <a:prstClr val="black"/>
                </a:solidFill>
                <a:latin typeface="Calibri"/>
                <a:ea typeface="新細明體" panose="02020500000000000000" pitchFamily="18" charset="-120"/>
              </a:rPr>
              <a:t>.</a:t>
            </a:r>
            <a:endParaRPr lang="zh-TW" altLang="en-US" sz="1350" dirty="0">
              <a:solidFill>
                <a:prstClr val="black"/>
              </a:solidFill>
              <a:latin typeface="Calibri"/>
              <a:ea typeface="新細明體" panose="02020500000000000000" pitchFamily="18" charset="-120"/>
            </a:endParaRPr>
          </a:p>
        </p:txBody>
      </p:sp>
      <p:sp>
        <p:nvSpPr>
          <p:cNvPr id="7" name="文字方塊 6"/>
          <p:cNvSpPr txBox="1"/>
          <p:nvPr/>
        </p:nvSpPr>
        <p:spPr>
          <a:xfrm>
            <a:off x="3785590" y="3232739"/>
            <a:ext cx="3744416" cy="300082"/>
          </a:xfrm>
          <a:prstGeom prst="rect">
            <a:avLst/>
          </a:prstGeom>
          <a:solidFill>
            <a:schemeClr val="bg2"/>
          </a:solidFill>
        </p:spPr>
        <p:txBody>
          <a:bodyPr wrap="square" rtlCol="0">
            <a:spAutoFit/>
          </a:bodyPr>
          <a:lstStyle/>
          <a:p>
            <a:pPr defTabSz="685800"/>
            <a:r>
              <a:rPr lang="en-US" altLang="zh-TW" sz="1350" kern="100" dirty="0">
                <a:solidFill>
                  <a:srgbClr val="FF0000"/>
                </a:solidFill>
                <a:latin typeface="Calibri"/>
                <a:ea typeface="新細明體" panose="02020500000000000000" pitchFamily="18" charset="-120"/>
              </a:rPr>
              <a:t>The best </a:t>
            </a:r>
            <a:r>
              <a:rPr lang="en-US" altLang="zh-TW" sz="1350" kern="100">
                <a:solidFill>
                  <a:srgbClr val="FF0000"/>
                </a:solidFill>
                <a:latin typeface="Calibri"/>
                <a:ea typeface="新細明體" panose="02020500000000000000" pitchFamily="18" charset="-120"/>
              </a:rPr>
              <a:t>case over </a:t>
            </a:r>
            <a:r>
              <a:rPr lang="en-US" altLang="zh-TW" sz="1350" kern="100" dirty="0">
                <a:solidFill>
                  <a:srgbClr val="FF0000"/>
                </a:solidFill>
                <a:latin typeface="Calibri"/>
                <a:ea typeface="新細明體" panose="02020500000000000000" pitchFamily="18" charset="-120"/>
              </a:rPr>
              <a:t>all training and testing samples</a:t>
            </a:r>
            <a:endParaRPr lang="zh-TW" altLang="zh-TW" sz="1350" kern="100" dirty="0">
              <a:solidFill>
                <a:srgbClr val="FF0000"/>
              </a:solidFill>
              <a:latin typeface="新細明體"/>
              <a:ea typeface="新細明體" panose="02020500000000000000" pitchFamily="18" charset="-120"/>
              <a:cs typeface="新細明體"/>
            </a:endParaRPr>
          </a:p>
        </p:txBody>
      </p:sp>
      <p:sp>
        <p:nvSpPr>
          <p:cNvPr id="8" name="文字方塊 7"/>
          <p:cNvSpPr txBox="1"/>
          <p:nvPr/>
        </p:nvSpPr>
        <p:spPr>
          <a:xfrm>
            <a:off x="3203340" y="5442456"/>
            <a:ext cx="4189492" cy="507831"/>
          </a:xfrm>
          <a:prstGeom prst="rect">
            <a:avLst/>
          </a:prstGeom>
          <a:solidFill>
            <a:schemeClr val="bg2"/>
          </a:solidFill>
        </p:spPr>
        <p:txBody>
          <a:bodyPr wrap="square" rtlCol="0">
            <a:spAutoFit/>
          </a:bodyPr>
          <a:lstStyle/>
          <a:p>
            <a:pPr marL="214313" indent="-214313" defTabSz="685800">
              <a:buFont typeface="Arial" panose="020B0604020202020204" pitchFamily="34" charset="0"/>
              <a:buChar char="•"/>
            </a:pPr>
            <a:r>
              <a:rPr lang="en-US" altLang="zh-TW" sz="1350" kern="100" dirty="0">
                <a:solidFill>
                  <a:srgbClr val="FF0000"/>
                </a:solidFill>
                <a:latin typeface="Calibri"/>
                <a:ea typeface="新細明體" panose="02020500000000000000" pitchFamily="18" charset="-120"/>
              </a:rPr>
              <a:t>[</a:t>
            </a:r>
            <a:r>
              <a:rPr lang="en-US" altLang="zh-TW" sz="1350" dirty="0">
                <a:solidFill>
                  <a:srgbClr val="FF0000"/>
                </a:solidFill>
                <a:latin typeface="Calibri"/>
                <a:ea typeface="新細明體" panose="02020500000000000000" pitchFamily="18" charset="-120"/>
              </a:rPr>
              <a:t>80 + </a:t>
            </a:r>
            <a:r>
              <a:rPr lang="en-US" altLang="zh-TW" sz="1350" kern="100" dirty="0">
                <a:solidFill>
                  <a:srgbClr val="FF0000"/>
                </a:solidFill>
                <a:latin typeface="Calibri"/>
                <a:ea typeface="新細明體" panose="02020500000000000000" pitchFamily="18" charset="-120"/>
              </a:rPr>
              <a:t>(267-80)*66.3%</a:t>
            </a:r>
            <a:r>
              <a:rPr lang="en-US" altLang="zh-TW" sz="1350" dirty="0">
                <a:solidFill>
                  <a:srgbClr val="FF0000"/>
                </a:solidFill>
                <a:latin typeface="Calibri"/>
                <a:ea typeface="新細明體" panose="02020500000000000000" pitchFamily="18" charset="-120"/>
              </a:rPr>
              <a:t>]/267 = 76.4%  </a:t>
            </a:r>
            <a:r>
              <a:rPr lang="en-US" altLang="zh-TW" sz="1350" dirty="0">
                <a:solidFill>
                  <a:srgbClr val="FF0000"/>
                </a:solidFill>
                <a:latin typeface="Calibri"/>
                <a:ea typeface="新細明體" panose="02020500000000000000" pitchFamily="18" charset="-120"/>
                <a:sym typeface="Wingdings" panose="05000000000000000000" pitchFamily="2" charset="2"/>
              </a:rPr>
              <a:t> in average</a:t>
            </a:r>
            <a:endParaRPr lang="en-US" altLang="zh-TW" sz="1350" dirty="0">
              <a:solidFill>
                <a:srgbClr val="FF0000"/>
              </a:solidFill>
              <a:latin typeface="Calibri"/>
              <a:ea typeface="新細明體" panose="02020500000000000000" pitchFamily="18" charset="-120"/>
            </a:endParaRPr>
          </a:p>
          <a:p>
            <a:pPr marL="214313" indent="-214313" defTabSz="685800">
              <a:buFont typeface="Arial" panose="020B0604020202020204" pitchFamily="34" charset="0"/>
              <a:buChar char="•"/>
            </a:pPr>
            <a:r>
              <a:rPr lang="en-US" altLang="zh-TW" sz="1350" kern="100" dirty="0">
                <a:solidFill>
                  <a:srgbClr val="FF0000"/>
                </a:solidFill>
                <a:latin typeface="Calibri"/>
                <a:ea typeface="新細明體" panose="02020500000000000000" pitchFamily="18" charset="-120"/>
              </a:rPr>
              <a:t>[</a:t>
            </a:r>
            <a:r>
              <a:rPr lang="en-US" altLang="zh-TW" sz="1350" dirty="0">
                <a:solidFill>
                  <a:srgbClr val="FF0000"/>
                </a:solidFill>
                <a:latin typeface="Calibri"/>
                <a:ea typeface="新細明體" panose="02020500000000000000" pitchFamily="18" charset="-120"/>
              </a:rPr>
              <a:t>80 + </a:t>
            </a:r>
            <a:r>
              <a:rPr lang="en-US" altLang="zh-TW" sz="1350" kern="100" dirty="0">
                <a:solidFill>
                  <a:srgbClr val="FF0000"/>
                </a:solidFill>
                <a:latin typeface="Calibri"/>
                <a:ea typeface="新細明體" panose="02020500000000000000" pitchFamily="18" charset="-120"/>
              </a:rPr>
              <a:t>(267-80)*78.1%</a:t>
            </a:r>
            <a:r>
              <a:rPr lang="en-US" altLang="zh-TW" sz="1350" dirty="0">
                <a:solidFill>
                  <a:srgbClr val="FF0000"/>
                </a:solidFill>
                <a:latin typeface="Calibri"/>
                <a:ea typeface="新細明體" panose="02020500000000000000" pitchFamily="18" charset="-120"/>
              </a:rPr>
              <a:t>]/267 = 84.6%  </a:t>
            </a:r>
            <a:r>
              <a:rPr lang="en-US" altLang="zh-TW" sz="1350" dirty="0">
                <a:solidFill>
                  <a:srgbClr val="FF0000"/>
                </a:solidFill>
                <a:latin typeface="Calibri"/>
                <a:ea typeface="新細明體" panose="02020500000000000000" pitchFamily="18" charset="-120"/>
                <a:sym typeface="Wingdings" panose="05000000000000000000" pitchFamily="2" charset="2"/>
              </a:rPr>
              <a:t> the best case</a:t>
            </a:r>
            <a:endParaRPr lang="zh-TW" altLang="zh-TW" sz="1350" kern="100" dirty="0">
              <a:solidFill>
                <a:srgbClr val="FF0000"/>
              </a:solidFill>
              <a:latin typeface="新細明體"/>
              <a:ea typeface="新細明體" panose="02020500000000000000" pitchFamily="18" charset="-120"/>
              <a:cs typeface="新細明體"/>
            </a:endParaRPr>
          </a:p>
        </p:txBody>
      </p:sp>
      <p:cxnSp>
        <p:nvCxnSpPr>
          <p:cNvPr id="9" name="弧形接點 20">
            <a:extLst>
              <a:ext uri="{FF2B5EF4-FFF2-40B4-BE49-F238E27FC236}">
                <a16:creationId xmlns:a16="http://schemas.microsoft.com/office/drawing/2014/main" id="{3BCCADE5-2853-4E4F-BAC9-640F627AC6CD}"/>
              </a:ext>
            </a:extLst>
          </p:cNvPr>
          <p:cNvCxnSpPr/>
          <p:nvPr/>
        </p:nvCxnSpPr>
        <p:spPr>
          <a:xfrm rot="16200000" flipV="1">
            <a:off x="5353144" y="2914219"/>
            <a:ext cx="366867" cy="24244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 name="弧形接點 20">
            <a:extLst>
              <a:ext uri="{FF2B5EF4-FFF2-40B4-BE49-F238E27FC236}">
                <a16:creationId xmlns:a16="http://schemas.microsoft.com/office/drawing/2014/main" id="{3BCCADE5-2853-4E4F-BAC9-640F627AC6CD}"/>
              </a:ext>
            </a:extLst>
          </p:cNvPr>
          <p:cNvCxnSpPr/>
          <p:nvPr/>
        </p:nvCxnSpPr>
        <p:spPr>
          <a:xfrm rot="5400000">
            <a:off x="4185321" y="3969973"/>
            <a:ext cx="1909628" cy="103532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2" name="文字方塊 11"/>
          <p:cNvSpPr txBox="1"/>
          <p:nvPr/>
        </p:nvSpPr>
        <p:spPr>
          <a:xfrm>
            <a:off x="2843808" y="251356"/>
            <a:ext cx="4032448" cy="369332"/>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CSI-LTS-100: from 55.1%</a:t>
            </a:r>
            <a:r>
              <a:rPr lang="zh-TW" altLang="en-US" dirty="0"/>
              <a:t> </a:t>
            </a:r>
            <a:r>
              <a:rPr lang="en-US" altLang="zh-TW" dirty="0"/>
              <a:t>to 78.1%. </a:t>
            </a:r>
            <a:endParaRPr lang="zh-TW" altLang="en-US" dirty="0"/>
          </a:p>
        </p:txBody>
      </p:sp>
    </p:spTree>
    <p:extLst>
      <p:ext uri="{BB962C8B-B14F-4D97-AF65-F5344CB8AC3E}">
        <p14:creationId xmlns:p14="http://schemas.microsoft.com/office/powerpoint/2010/main" val="34044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7544" y="1988844"/>
            <a:ext cx="8229600" cy="4525963"/>
          </a:xfrm>
        </p:spPr>
        <p:txBody>
          <a:bodyPr>
            <a:normAutofit/>
          </a:bodyPr>
          <a:lstStyle/>
          <a:p>
            <a:r>
              <a:rPr lang="en-US" altLang="zh-TW" dirty="0"/>
              <a:t>Above are the results regarding v =</a:t>
            </a:r>
            <a:r>
              <a:rPr lang="zh-TW" altLang="en-US" dirty="0"/>
              <a:t> </a:t>
            </a:r>
            <a:r>
              <a:rPr lang="en-US" altLang="zh-TW" dirty="0"/>
              <a:t>0.9.</a:t>
            </a:r>
          </a:p>
          <a:p>
            <a:r>
              <a:rPr lang="en-US" altLang="zh-TW" dirty="0"/>
              <a:t>Regarding v = 0, v = 0.8, v = 1.0, what the prediction performance will be?</a:t>
            </a:r>
          </a:p>
        </p:txBody>
      </p:sp>
      <p:sp>
        <p:nvSpPr>
          <p:cNvPr id="4" name="標題 1"/>
          <p:cNvSpPr>
            <a:spLocks noGrp="1"/>
          </p:cNvSpPr>
          <p:nvPr>
            <p:ph type="title"/>
          </p:nvPr>
        </p:nvSpPr>
        <p:spPr>
          <a:xfrm>
            <a:off x="0" y="332132"/>
            <a:ext cx="9144000" cy="1143000"/>
          </a:xfrm>
        </p:spPr>
        <p:txBody>
          <a:bodyPr>
            <a:normAutofit fontScale="90000"/>
          </a:bodyPr>
          <a:lstStyle/>
          <a:p>
            <a:pPr algn="ctr"/>
            <a:r>
              <a:rPr lang="en-US" altLang="zh-TW" sz="4000" b="1" dirty="0">
                <a:latin typeface="Times New Roman" panose="02020603050405020304" pitchFamily="18" charset="0"/>
                <a:ea typeface="微軟正黑體" panose="020B0604030504040204" pitchFamily="34" charset="-120"/>
                <a:cs typeface="Times New Roman" panose="02020603050405020304" pitchFamily="18" charset="0"/>
              </a:rPr>
              <a:t>Hyper-parameter of Inferencing mechanism</a:t>
            </a:r>
            <a:endParaRPr lang="zh-TW" altLang="en-US" sz="40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 name="投影片編號版面配置區 3">
            <a:extLst>
              <a:ext uri="{FF2B5EF4-FFF2-40B4-BE49-F238E27FC236}">
                <a16:creationId xmlns:a16="http://schemas.microsoft.com/office/drawing/2014/main" id="{B96056AB-FAAE-4E81-910A-41A0DEFE9E10}"/>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43</a:t>
            </a:fld>
            <a:endParaRPr lang="zh-TW" altLang="en-US" sz="1400" dirty="0">
              <a:solidFill>
                <a:prstClr val="black">
                  <a:tint val="75000"/>
                </a:prstClr>
              </a:solidFill>
            </a:endParaRPr>
          </a:p>
        </p:txBody>
      </p:sp>
    </p:spTree>
    <p:extLst>
      <p:ext uri="{BB962C8B-B14F-4D97-AF65-F5344CB8AC3E}">
        <p14:creationId xmlns:p14="http://schemas.microsoft.com/office/powerpoint/2010/main" val="159333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493658" y="2348888"/>
            <a:ext cx="6172200" cy="3452112"/>
          </a:xfrm>
        </p:spPr>
        <p:txBody>
          <a:bodyPr>
            <a:normAutofit/>
          </a:bodyPr>
          <a:lstStyle/>
          <a:p>
            <a:pPr marL="0" indent="0">
              <a:buNone/>
            </a:pPr>
            <a:r>
              <a:rPr lang="en-US" altLang="zh-TW" dirty="0"/>
              <a:t>whether the proposed learning algorithm </a:t>
            </a:r>
            <a:r>
              <a:rPr lang="en-US" altLang="zh-TW" dirty="0">
                <a:solidFill>
                  <a:srgbClr val="FF0000"/>
                </a:solidFill>
              </a:rPr>
              <a:t>can help cope with the </a:t>
            </a:r>
            <a:r>
              <a:rPr lang="en-US" altLang="zh-TW" dirty="0"/>
              <a:t>encountered </a:t>
            </a:r>
            <a:r>
              <a:rPr lang="en-US" altLang="zh-TW" dirty="0">
                <a:solidFill>
                  <a:srgbClr val="FF0000"/>
                </a:solidFill>
              </a:rPr>
              <a:t>undesired attractors and alleviate the overfitting tendency</a:t>
            </a:r>
            <a:endParaRPr lang="en-US" altLang="zh-TW" dirty="0"/>
          </a:p>
        </p:txBody>
      </p:sp>
      <p:sp>
        <p:nvSpPr>
          <p:cNvPr id="2" name="文字方塊 1"/>
          <p:cNvSpPr txBox="1"/>
          <p:nvPr/>
        </p:nvSpPr>
        <p:spPr>
          <a:xfrm>
            <a:off x="467545" y="1057001"/>
            <a:ext cx="7604912" cy="1131079"/>
          </a:xfrm>
          <a:prstGeom prst="rect">
            <a:avLst/>
          </a:prstGeom>
          <a:solidFill>
            <a:schemeClr val="bg2"/>
          </a:solidFill>
        </p:spPr>
        <p:txBody>
          <a:bodyPr wrap="square" rtlCol="0">
            <a:spAutoFit/>
          </a:bodyPr>
          <a:lstStyle/>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In statistics, </a:t>
            </a:r>
            <a:r>
              <a:rPr lang="en-US" altLang="zh-TW" sz="1350" b="1" dirty="0">
                <a:solidFill>
                  <a:prstClr val="black"/>
                </a:solidFill>
                <a:latin typeface="Calibri"/>
                <a:ea typeface="新細明體" panose="02020500000000000000" pitchFamily="18" charset="-120"/>
              </a:rPr>
              <a:t>overfitting</a:t>
            </a:r>
            <a:r>
              <a:rPr lang="en-US" altLang="zh-TW" sz="1350" dirty="0">
                <a:solidFill>
                  <a:prstClr val="black"/>
                </a:solidFill>
                <a:latin typeface="Calibri"/>
                <a:ea typeface="新細明體" panose="02020500000000000000" pitchFamily="18" charset="-120"/>
              </a:rPr>
              <a:t> is "the production of an analysis that corresponds </a:t>
            </a:r>
            <a:r>
              <a:rPr lang="en-US" altLang="zh-TW" sz="1350" dirty="0">
                <a:solidFill>
                  <a:srgbClr val="FF0000"/>
                </a:solidFill>
                <a:latin typeface="Calibri"/>
                <a:ea typeface="新細明體" panose="02020500000000000000" pitchFamily="18" charset="-120"/>
              </a:rPr>
              <a:t>too closely or exactly to </a:t>
            </a:r>
            <a:r>
              <a:rPr lang="en-US" altLang="zh-TW" sz="1350" dirty="0">
                <a:solidFill>
                  <a:prstClr val="black"/>
                </a:solidFill>
                <a:latin typeface="Calibri"/>
                <a:ea typeface="新細明體" panose="02020500000000000000" pitchFamily="18" charset="-120"/>
              </a:rPr>
              <a:t>a particular set of data, and may therefore fail to </a:t>
            </a:r>
            <a:r>
              <a:rPr lang="en-US" altLang="zh-TW" sz="1350" dirty="0">
                <a:solidFill>
                  <a:srgbClr val="FF0000"/>
                </a:solidFill>
                <a:latin typeface="Calibri"/>
                <a:ea typeface="新細明體" panose="02020500000000000000" pitchFamily="18" charset="-120"/>
              </a:rPr>
              <a:t>fit additional data or predict future observations reliably.</a:t>
            </a:r>
            <a:r>
              <a:rPr lang="en-US" altLang="zh-TW" sz="1350" dirty="0">
                <a:solidFill>
                  <a:prstClr val="black"/>
                </a:solidFill>
                <a:latin typeface="Calibri"/>
                <a:ea typeface="新細明體" panose="02020500000000000000" pitchFamily="18" charset="-120"/>
              </a:rPr>
              <a:t>“</a:t>
            </a:r>
          </a:p>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An </a:t>
            </a:r>
            <a:r>
              <a:rPr lang="en-US" altLang="zh-TW" sz="1350" b="1" dirty="0" err="1">
                <a:solidFill>
                  <a:prstClr val="black"/>
                </a:solidFill>
                <a:latin typeface="Calibri"/>
                <a:ea typeface="新細明體" panose="02020500000000000000" pitchFamily="18" charset="-120"/>
              </a:rPr>
              <a:t>overfitted</a:t>
            </a:r>
            <a:r>
              <a:rPr lang="en-US" altLang="zh-TW" sz="1350" b="1" dirty="0">
                <a:solidFill>
                  <a:prstClr val="black"/>
                </a:solidFill>
                <a:latin typeface="Calibri"/>
                <a:ea typeface="新細明體" panose="02020500000000000000" pitchFamily="18" charset="-120"/>
              </a:rPr>
              <a:t> model</a:t>
            </a:r>
            <a:r>
              <a:rPr lang="en-US" altLang="zh-TW" sz="1350" dirty="0">
                <a:solidFill>
                  <a:prstClr val="black"/>
                </a:solidFill>
                <a:latin typeface="Calibri"/>
                <a:ea typeface="新細明體" panose="02020500000000000000" pitchFamily="18" charset="-120"/>
              </a:rPr>
              <a:t> is a statistical model that contains </a:t>
            </a:r>
            <a:r>
              <a:rPr lang="en-US" altLang="zh-TW" sz="1350" dirty="0">
                <a:solidFill>
                  <a:srgbClr val="FF0000"/>
                </a:solidFill>
                <a:latin typeface="Calibri"/>
                <a:ea typeface="新細明體" panose="02020500000000000000" pitchFamily="18" charset="-120"/>
              </a:rPr>
              <a:t>more parameters </a:t>
            </a:r>
            <a:r>
              <a:rPr lang="en-US" altLang="zh-TW" sz="1350" dirty="0">
                <a:solidFill>
                  <a:prstClr val="black"/>
                </a:solidFill>
                <a:latin typeface="Calibri"/>
                <a:ea typeface="新細明體" panose="02020500000000000000" pitchFamily="18" charset="-120"/>
              </a:rPr>
              <a:t>than can be justified by the data --  </a:t>
            </a:r>
            <a:r>
              <a:rPr lang="en-US" altLang="zh-TW" sz="1350" dirty="0" err="1">
                <a:solidFill>
                  <a:prstClr val="black"/>
                </a:solidFill>
                <a:latin typeface="Calibri"/>
                <a:ea typeface="新細明體" panose="02020500000000000000" pitchFamily="18" charset="-120"/>
              </a:rPr>
              <a:t>Everitt</a:t>
            </a:r>
            <a:r>
              <a:rPr lang="en-US" altLang="zh-TW" sz="1350" dirty="0">
                <a:solidFill>
                  <a:prstClr val="black"/>
                </a:solidFill>
                <a:latin typeface="Calibri"/>
                <a:ea typeface="新細明體" panose="02020500000000000000" pitchFamily="18" charset="-120"/>
              </a:rPr>
              <a:t> B.S., </a:t>
            </a:r>
            <a:r>
              <a:rPr lang="en-US" altLang="zh-TW" sz="1350" dirty="0" err="1">
                <a:solidFill>
                  <a:prstClr val="black"/>
                </a:solidFill>
                <a:latin typeface="Calibri"/>
                <a:ea typeface="新細明體" panose="02020500000000000000" pitchFamily="18" charset="-120"/>
              </a:rPr>
              <a:t>Skrondal</a:t>
            </a:r>
            <a:r>
              <a:rPr lang="en-US" altLang="zh-TW" sz="1350" dirty="0">
                <a:solidFill>
                  <a:prstClr val="black"/>
                </a:solidFill>
                <a:latin typeface="Calibri"/>
                <a:ea typeface="新細明體" panose="02020500000000000000" pitchFamily="18" charset="-120"/>
              </a:rPr>
              <a:t> A. (2010), </a:t>
            </a:r>
            <a:r>
              <a:rPr lang="en-US" altLang="zh-TW" sz="1350" i="1" dirty="0">
                <a:solidFill>
                  <a:prstClr val="black"/>
                </a:solidFill>
                <a:latin typeface="Calibri"/>
                <a:ea typeface="新細明體" panose="02020500000000000000" pitchFamily="18" charset="-120"/>
              </a:rPr>
              <a:t>Cambridge Dictionary of Statistics</a:t>
            </a:r>
            <a:r>
              <a:rPr lang="en-US" altLang="zh-TW" sz="1350" dirty="0">
                <a:solidFill>
                  <a:prstClr val="black"/>
                </a:solidFill>
                <a:latin typeface="Calibri"/>
                <a:ea typeface="新細明體" panose="02020500000000000000" pitchFamily="18" charset="-120"/>
              </a:rPr>
              <a:t>, Cambridge University Press.</a:t>
            </a:r>
            <a:endParaRPr lang="zh-TW" altLang="en-US" sz="1350" dirty="0">
              <a:solidFill>
                <a:prstClr val="black"/>
              </a:solidFill>
              <a:latin typeface="Calibri"/>
              <a:ea typeface="新細明體" panose="02020500000000000000" pitchFamily="18" charset="-120"/>
            </a:endParaRPr>
          </a:p>
        </p:txBody>
      </p:sp>
      <p:sp>
        <p:nvSpPr>
          <p:cNvPr id="4" name="文字方塊 3"/>
          <p:cNvSpPr txBox="1"/>
          <p:nvPr/>
        </p:nvSpPr>
        <p:spPr>
          <a:xfrm>
            <a:off x="5269132" y="298526"/>
            <a:ext cx="1630081" cy="507831"/>
          </a:xfrm>
          <a:prstGeom prst="rect">
            <a:avLst/>
          </a:prstGeom>
          <a:solidFill>
            <a:schemeClr val="bg2"/>
          </a:solidFill>
        </p:spPr>
        <p:txBody>
          <a:bodyPr wrap="square" rtlCol="0">
            <a:spAutoFit/>
          </a:bodyPr>
          <a:lstStyle/>
          <a:p>
            <a:pPr defTabSz="685800"/>
            <a:r>
              <a:rPr lang="en-US" altLang="zh-TW" sz="1350" dirty="0">
                <a:solidFill>
                  <a:prstClr val="black"/>
                </a:solidFill>
                <a:latin typeface="Calibri"/>
                <a:ea typeface="新細明體" panose="02020500000000000000" pitchFamily="18" charset="-120"/>
              </a:rPr>
              <a:t>In ANN, this means </a:t>
            </a:r>
            <a:r>
              <a:rPr lang="en-US" altLang="zh-TW" sz="1350" dirty="0">
                <a:solidFill>
                  <a:srgbClr val="FF0000"/>
                </a:solidFill>
                <a:latin typeface="Calibri"/>
                <a:ea typeface="新細明體" panose="02020500000000000000" pitchFamily="18" charset="-120"/>
              </a:rPr>
              <a:t>more hidden nodes</a:t>
            </a:r>
            <a:r>
              <a:rPr lang="en-US" altLang="zh-TW" sz="1350" dirty="0">
                <a:solidFill>
                  <a:prstClr val="black"/>
                </a:solidFill>
                <a:latin typeface="Calibri"/>
                <a:ea typeface="新細明體" panose="02020500000000000000" pitchFamily="18" charset="-120"/>
              </a:rPr>
              <a:t>.</a:t>
            </a:r>
            <a:endParaRPr lang="zh-TW" altLang="en-US" sz="1350" dirty="0">
              <a:solidFill>
                <a:prstClr val="black"/>
              </a:solidFill>
              <a:latin typeface="Calibri"/>
              <a:ea typeface="新細明體" panose="02020500000000000000" pitchFamily="18" charset="-120"/>
            </a:endParaRPr>
          </a:p>
        </p:txBody>
      </p:sp>
      <p:cxnSp>
        <p:nvCxnSpPr>
          <p:cNvPr id="5" name="弧形接點 20">
            <a:extLst>
              <a:ext uri="{FF2B5EF4-FFF2-40B4-BE49-F238E27FC236}">
                <a16:creationId xmlns:a16="http://schemas.microsoft.com/office/drawing/2014/main" id="{3BCCADE5-2853-4E4F-BAC9-640F627AC6CD}"/>
              </a:ext>
            </a:extLst>
          </p:cNvPr>
          <p:cNvCxnSpPr/>
          <p:nvPr/>
        </p:nvCxnSpPr>
        <p:spPr>
          <a:xfrm rot="16200000" flipH="1">
            <a:off x="3927974" y="2928991"/>
            <a:ext cx="1912074" cy="38409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 name="弧形接點 20">
            <a:extLst>
              <a:ext uri="{FF2B5EF4-FFF2-40B4-BE49-F238E27FC236}">
                <a16:creationId xmlns:a16="http://schemas.microsoft.com/office/drawing/2014/main" id="{3BCCADE5-2853-4E4F-BAC9-640F627AC6CD}"/>
              </a:ext>
            </a:extLst>
          </p:cNvPr>
          <p:cNvCxnSpPr/>
          <p:nvPr/>
        </p:nvCxnSpPr>
        <p:spPr>
          <a:xfrm rot="5400000">
            <a:off x="5300317" y="1025158"/>
            <a:ext cx="976801" cy="59091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9" name="投影片編號版面配置區 3">
            <a:extLst>
              <a:ext uri="{FF2B5EF4-FFF2-40B4-BE49-F238E27FC236}">
                <a16:creationId xmlns:a16="http://schemas.microsoft.com/office/drawing/2014/main" id="{EF63872D-0818-4CF5-BC0A-2C88AED020B8}"/>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44</a:t>
            </a:fld>
            <a:endParaRPr lang="zh-TW" altLang="en-US" sz="1400" dirty="0">
              <a:solidFill>
                <a:prstClr val="black">
                  <a:tint val="75000"/>
                </a:prstClr>
              </a:solidFill>
            </a:endParaRPr>
          </a:p>
        </p:txBody>
      </p:sp>
    </p:spTree>
    <p:extLst>
      <p:ext uri="{BB962C8B-B14F-4D97-AF65-F5344CB8AC3E}">
        <p14:creationId xmlns:p14="http://schemas.microsoft.com/office/powerpoint/2010/main" val="3520075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1493658" y="1394850"/>
          <a:ext cx="6156684" cy="4584009"/>
        </p:xfrm>
        <a:graphic>
          <a:graphicData uri="http://schemas.openxmlformats.org/drawingml/2006/table">
            <a:tbl>
              <a:tblPr firstRow="1" firstCol="1" bandRow="1">
                <a:tableStyleId>{5C22544A-7EE6-4342-B048-85BDC9FD1C3A}</a:tableStyleId>
              </a:tblPr>
              <a:tblGrid>
                <a:gridCol w="1404156">
                  <a:extLst>
                    <a:ext uri="{9D8B030D-6E8A-4147-A177-3AD203B41FA5}">
                      <a16:colId xmlns:a16="http://schemas.microsoft.com/office/drawing/2014/main" val="20000"/>
                    </a:ext>
                  </a:extLst>
                </a:gridCol>
                <a:gridCol w="621069">
                  <a:extLst>
                    <a:ext uri="{9D8B030D-6E8A-4147-A177-3AD203B41FA5}">
                      <a16:colId xmlns:a16="http://schemas.microsoft.com/office/drawing/2014/main" val="20001"/>
                    </a:ext>
                  </a:extLst>
                </a:gridCol>
                <a:gridCol w="621069">
                  <a:extLst>
                    <a:ext uri="{9D8B030D-6E8A-4147-A177-3AD203B41FA5}">
                      <a16:colId xmlns:a16="http://schemas.microsoft.com/office/drawing/2014/main" val="3140069575"/>
                    </a:ext>
                  </a:extLst>
                </a:gridCol>
                <a:gridCol w="621069">
                  <a:extLst>
                    <a:ext uri="{9D8B030D-6E8A-4147-A177-3AD203B41FA5}">
                      <a16:colId xmlns:a16="http://schemas.microsoft.com/office/drawing/2014/main" val="20002"/>
                    </a:ext>
                  </a:extLst>
                </a:gridCol>
                <a:gridCol w="621069">
                  <a:extLst>
                    <a:ext uri="{9D8B030D-6E8A-4147-A177-3AD203B41FA5}">
                      <a16:colId xmlns:a16="http://schemas.microsoft.com/office/drawing/2014/main" val="1914635444"/>
                    </a:ext>
                  </a:extLst>
                </a:gridCol>
                <a:gridCol w="621069">
                  <a:extLst>
                    <a:ext uri="{9D8B030D-6E8A-4147-A177-3AD203B41FA5}">
                      <a16:colId xmlns:a16="http://schemas.microsoft.com/office/drawing/2014/main" val="20003"/>
                    </a:ext>
                  </a:extLst>
                </a:gridCol>
                <a:gridCol w="621069">
                  <a:extLst>
                    <a:ext uri="{9D8B030D-6E8A-4147-A177-3AD203B41FA5}">
                      <a16:colId xmlns:a16="http://schemas.microsoft.com/office/drawing/2014/main" val="1035163621"/>
                    </a:ext>
                  </a:extLst>
                </a:gridCol>
                <a:gridCol w="513057">
                  <a:extLst>
                    <a:ext uri="{9D8B030D-6E8A-4147-A177-3AD203B41FA5}">
                      <a16:colId xmlns:a16="http://schemas.microsoft.com/office/drawing/2014/main" val="20004"/>
                    </a:ext>
                  </a:extLst>
                </a:gridCol>
                <a:gridCol w="513057">
                  <a:extLst>
                    <a:ext uri="{9D8B030D-6E8A-4147-A177-3AD203B41FA5}">
                      <a16:colId xmlns:a16="http://schemas.microsoft.com/office/drawing/2014/main" val="2802438089"/>
                    </a:ext>
                  </a:extLst>
                </a:gridCol>
              </a:tblGrid>
              <a:tr h="344707">
                <a:tc>
                  <a:txBody>
                    <a:bodyPr/>
                    <a:lstStyle/>
                    <a:p>
                      <a:pPr algn="ctr">
                        <a:spcAft>
                          <a:spcPts val="0"/>
                        </a:spcAft>
                      </a:pPr>
                      <a:r>
                        <a:rPr lang="en-US" sz="1200" kern="100" dirty="0">
                          <a:effectLst/>
                        </a:rPr>
                        <a:t>Set No.</a:t>
                      </a:r>
                      <a:endParaRPr lang="zh-TW" sz="1200" kern="100" dirty="0">
                        <a:effectLst/>
                        <a:latin typeface="新細明體"/>
                        <a:cs typeface="新細明體"/>
                      </a:endParaRPr>
                    </a:p>
                  </a:txBody>
                  <a:tcPr marL="39377" marR="39377" marT="0" marB="0" anchor="ct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CSI-100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CSI-LTS-100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tc gridSpan="2">
                  <a:txBody>
                    <a:bodyPr/>
                    <a:lstStyle/>
                    <a:p>
                      <a:pPr algn="ctr"/>
                      <a:r>
                        <a:rPr kumimoji="1" lang="en-US" altLang="zh-TW" sz="1200" dirty="0">
                          <a:latin typeface="Times New Roman" panose="02020603050405020304" pitchFamily="18" charset="0"/>
                          <a:cs typeface="Times New Roman" panose="02020603050405020304" pitchFamily="18" charset="0"/>
                        </a:rPr>
                        <a:t>CSI-LTS-500</a:t>
                      </a:r>
                      <a:endParaRPr kumimoji="1" lang="zh-TW" altLang="en-US" sz="1200" dirty="0">
                        <a:latin typeface="Times New Roman" panose="02020603050405020304" pitchFamily="18" charset="0"/>
                        <a:cs typeface="Times New Roman" panose="02020603050405020304" pitchFamily="18" charset="0"/>
                      </a:endParaRPr>
                    </a:p>
                  </a:txBody>
                  <a:tcPr marL="39377" marR="39377" marT="0" marB="0" anchor="ctr"/>
                </a:tc>
                <a:tc hMerge="1">
                  <a:txBody>
                    <a:bodyPr/>
                    <a:lstStyle/>
                    <a:p>
                      <a:endParaRPr lang="zh-TW" altLang="en-US"/>
                    </a:p>
                  </a:txBody>
                  <a:tcPr/>
                </a:tc>
                <a:extLst>
                  <a:ext uri="{0D108BD9-81ED-4DB2-BD59-A6C34878D82A}">
                    <a16:rowId xmlns:a16="http://schemas.microsoft.com/office/drawing/2014/main" val="10000"/>
                  </a:ext>
                </a:extLst>
              </a:tr>
              <a:tr h="190024">
                <a:tc>
                  <a:txBody>
                    <a:bodyPr/>
                    <a:lstStyle/>
                    <a:p>
                      <a:pPr algn="ctr">
                        <a:spcAft>
                          <a:spcPts val="0"/>
                        </a:spcAft>
                      </a:pPr>
                      <a:r>
                        <a:rPr lang="en-US" sz="1200" kern="100" dirty="0">
                          <a:solidFill>
                            <a:srgbClr val="FF0000"/>
                          </a:solidFill>
                          <a:effectLst/>
                        </a:rPr>
                        <a:t>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0.545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0.604</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0.626</a:t>
                      </a:r>
                    </a:p>
                  </a:txBody>
                  <a:tcPr marL="7144" marR="7144" marT="7144" marB="0" anchor="ctr"/>
                </a:tc>
                <a:extLst>
                  <a:ext uri="{0D108BD9-81ED-4DB2-BD59-A6C34878D82A}">
                    <a16:rowId xmlns:a16="http://schemas.microsoft.com/office/drawing/2014/main" val="10001"/>
                  </a:ext>
                </a:extLst>
              </a:tr>
              <a:tr h="190024">
                <a:tc>
                  <a:txBody>
                    <a:bodyPr/>
                    <a:lstStyle/>
                    <a:p>
                      <a:pPr algn="ctr">
                        <a:spcAft>
                          <a:spcPts val="0"/>
                        </a:spcAft>
                      </a:pPr>
                      <a:r>
                        <a:rPr lang="en-US" sz="1200" kern="100" dirty="0">
                          <a:solidFill>
                            <a:srgbClr val="FF0000"/>
                          </a:solidFill>
                          <a:effectLst/>
                        </a:rPr>
                        <a:t>2</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0.358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effectLst/>
                        </a:rPr>
                        <a:t>0.572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0.524</a:t>
                      </a:r>
                    </a:p>
                  </a:txBody>
                  <a:tcPr marL="7144" marR="7144" marT="7144" marB="0" anchor="ctr"/>
                </a:tc>
                <a:extLst>
                  <a:ext uri="{0D108BD9-81ED-4DB2-BD59-A6C34878D82A}">
                    <a16:rowId xmlns:a16="http://schemas.microsoft.com/office/drawing/2014/main" val="10002"/>
                  </a:ext>
                </a:extLst>
              </a:tr>
              <a:tr h="190024">
                <a:tc>
                  <a:txBody>
                    <a:bodyPr/>
                    <a:lstStyle/>
                    <a:p>
                      <a:pPr algn="ctr">
                        <a:spcAft>
                          <a:spcPts val="0"/>
                        </a:spcAft>
                      </a:pPr>
                      <a:r>
                        <a:rPr lang="en-US" sz="1200" kern="100" dirty="0">
                          <a:solidFill>
                            <a:srgbClr val="FF0000"/>
                          </a:solidFill>
                          <a:effectLst/>
                        </a:rPr>
                        <a:t>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0.342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0.663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7144" marR="7144" marT="7144" marB="0" anchor="ctr"/>
                </a:tc>
                <a:extLst>
                  <a:ext uri="{0D108BD9-81ED-4DB2-BD59-A6C34878D82A}">
                    <a16:rowId xmlns:a16="http://schemas.microsoft.com/office/drawing/2014/main" val="10003"/>
                  </a:ext>
                </a:extLst>
              </a:tr>
              <a:tr h="190024">
                <a:tc>
                  <a:txBody>
                    <a:bodyPr/>
                    <a:lstStyle/>
                    <a:p>
                      <a:pPr algn="ctr">
                        <a:spcAft>
                          <a:spcPts val="0"/>
                        </a:spcAft>
                      </a:pPr>
                      <a:r>
                        <a:rPr lang="en-US" sz="1200" kern="100" dirty="0">
                          <a:solidFill>
                            <a:srgbClr val="FF0000"/>
                          </a:solidFill>
                          <a:effectLst/>
                        </a:rPr>
                        <a:t>4</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solidFill>
                            <a:srgbClr val="FF0000"/>
                          </a:solidFill>
                          <a:effectLst/>
                        </a:rPr>
                        <a:t>0.701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0.636</a:t>
                      </a:r>
                    </a:p>
                  </a:txBody>
                  <a:tcPr marL="7144" marR="7144" marT="7144" marB="0" anchor="ctr"/>
                </a:tc>
                <a:extLst>
                  <a:ext uri="{0D108BD9-81ED-4DB2-BD59-A6C34878D82A}">
                    <a16:rowId xmlns:a16="http://schemas.microsoft.com/office/drawing/2014/main" val="10004"/>
                  </a:ext>
                </a:extLst>
              </a:tr>
              <a:tr h="190024">
                <a:tc>
                  <a:txBody>
                    <a:bodyPr/>
                    <a:lstStyle/>
                    <a:p>
                      <a:pPr algn="ctr">
                        <a:spcAft>
                          <a:spcPts val="0"/>
                        </a:spcAft>
                      </a:pPr>
                      <a:r>
                        <a:rPr lang="en-US" sz="1200" kern="100" dirty="0">
                          <a:solidFill>
                            <a:srgbClr val="FF0000"/>
                          </a:solidFill>
                          <a:effectLst/>
                        </a:rPr>
                        <a:t>5</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7144" marR="7144" marT="7144"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0.492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0.610</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extLst>
                  <a:ext uri="{0D108BD9-81ED-4DB2-BD59-A6C34878D82A}">
                    <a16:rowId xmlns:a16="http://schemas.microsoft.com/office/drawing/2014/main" val="10005"/>
                  </a:ext>
                </a:extLst>
              </a:tr>
              <a:tr h="190024">
                <a:tc>
                  <a:txBody>
                    <a:bodyPr/>
                    <a:lstStyle/>
                    <a:p>
                      <a:pPr algn="ctr">
                        <a:spcAft>
                          <a:spcPts val="0"/>
                        </a:spcAft>
                      </a:pPr>
                      <a:r>
                        <a:rPr lang="en-US" sz="1200" kern="100">
                          <a:effectLst/>
                        </a:rPr>
                        <a:t>6</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0.701</a:t>
                      </a:r>
                    </a:p>
                  </a:txBody>
                  <a:tcPr marL="7144" marR="7144" marT="7144"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0.775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0.647</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extLst>
                  <a:ext uri="{0D108BD9-81ED-4DB2-BD59-A6C34878D82A}">
                    <a16:rowId xmlns:a16="http://schemas.microsoft.com/office/drawing/2014/main" val="10006"/>
                  </a:ext>
                </a:extLst>
              </a:tr>
              <a:tr h="190024">
                <a:tc>
                  <a:txBody>
                    <a:bodyPr/>
                    <a:lstStyle/>
                    <a:p>
                      <a:pPr algn="ctr">
                        <a:spcAft>
                          <a:spcPts val="0"/>
                        </a:spcAft>
                      </a:pPr>
                      <a:r>
                        <a:rPr lang="en-US" sz="1200" kern="100">
                          <a:effectLst/>
                        </a:rPr>
                        <a:t>7</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0.813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a:spcAft>
                          <a:spcPts val="0"/>
                        </a:spcAft>
                      </a:pPr>
                      <a:r>
                        <a:rPr lang="en-US" sz="1200" kern="100" dirty="0">
                          <a:effectLst/>
                        </a:rPr>
                        <a:t>0.572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0.765</a:t>
                      </a:r>
                    </a:p>
                  </a:txBody>
                  <a:tcPr marL="7144" marR="7144" marT="7144" marB="0" anchor="ctr"/>
                </a:tc>
                <a:extLst>
                  <a:ext uri="{0D108BD9-81ED-4DB2-BD59-A6C34878D82A}">
                    <a16:rowId xmlns:a16="http://schemas.microsoft.com/office/drawing/2014/main" val="10007"/>
                  </a:ext>
                </a:extLst>
              </a:tr>
              <a:tr h="190024">
                <a:tc>
                  <a:txBody>
                    <a:bodyPr/>
                    <a:lstStyle/>
                    <a:p>
                      <a:pPr algn="ctr">
                        <a:spcAft>
                          <a:spcPts val="0"/>
                        </a:spcAft>
                      </a:pPr>
                      <a:r>
                        <a:rPr lang="en-US" sz="1200" kern="100">
                          <a:effectLst/>
                        </a:rPr>
                        <a:t>8</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a:spcAft>
                          <a:spcPts val="0"/>
                        </a:spcAft>
                      </a:pPr>
                      <a:r>
                        <a:rPr lang="en-US" sz="1200" kern="100" dirty="0">
                          <a:effectLst/>
                        </a:rPr>
                        <a:t>0.551</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0.599</a:t>
                      </a:r>
                    </a:p>
                  </a:txBody>
                  <a:tcPr marL="7144" marR="7144" marT="7144" marB="0" anchor="ctr"/>
                </a:tc>
                <a:extLst>
                  <a:ext uri="{0D108BD9-81ED-4DB2-BD59-A6C34878D82A}">
                    <a16:rowId xmlns:a16="http://schemas.microsoft.com/office/drawing/2014/main" val="10008"/>
                  </a:ext>
                </a:extLst>
              </a:tr>
              <a:tr h="190024">
                <a:tc>
                  <a:txBody>
                    <a:bodyPr/>
                    <a:lstStyle/>
                    <a:p>
                      <a:pPr algn="ctr">
                        <a:spcAft>
                          <a:spcPts val="0"/>
                        </a:spcAft>
                      </a:pPr>
                      <a:r>
                        <a:rPr lang="en-US" sz="1200" kern="100" dirty="0">
                          <a:solidFill>
                            <a:srgbClr val="FF0000"/>
                          </a:solidFill>
                          <a:effectLst/>
                        </a:rPr>
                        <a:t>9</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0.246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0.615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6</a:t>
                      </a:r>
                    </a:p>
                  </a:txBody>
                  <a:tcPr marL="7144" marR="7144" marT="7144" marB="0" anchor="ctr"/>
                </a:tc>
                <a:tc>
                  <a:txBody>
                    <a:bodyPr/>
                    <a:lstStyle/>
                    <a:p>
                      <a:pPr algn="ctr">
                        <a:spcAft>
                          <a:spcPts val="0"/>
                        </a:spcAft>
                      </a:pPr>
                      <a:r>
                        <a:rPr lang="en-US" sz="1200" kern="100" dirty="0">
                          <a:solidFill>
                            <a:srgbClr val="FF0000"/>
                          </a:solidFill>
                          <a:effectLst/>
                        </a:rPr>
                        <a:t>0.717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09"/>
                  </a:ext>
                </a:extLst>
              </a:tr>
              <a:tr h="190024">
                <a:tc>
                  <a:txBody>
                    <a:bodyPr/>
                    <a:lstStyle/>
                    <a:p>
                      <a:pPr algn="ctr">
                        <a:spcAft>
                          <a:spcPts val="0"/>
                        </a:spcAft>
                      </a:pPr>
                      <a:r>
                        <a:rPr lang="en-US" sz="1200" kern="100">
                          <a:effectLst/>
                        </a:rPr>
                        <a:t>10</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0.620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solidFill>
                            <a:srgbClr val="FF0000"/>
                          </a:solidFill>
                          <a:effectLst/>
                        </a:rPr>
                        <a:t>0.781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0.535</a:t>
                      </a:r>
                    </a:p>
                  </a:txBody>
                  <a:tcPr marL="7144" marR="7144" marT="7144" marB="0" anchor="ctr"/>
                </a:tc>
                <a:extLst>
                  <a:ext uri="{0D108BD9-81ED-4DB2-BD59-A6C34878D82A}">
                    <a16:rowId xmlns:a16="http://schemas.microsoft.com/office/drawing/2014/main" val="10010"/>
                  </a:ext>
                </a:extLst>
              </a:tr>
              <a:tr h="190024">
                <a:tc>
                  <a:txBody>
                    <a:bodyPr/>
                    <a:lstStyle/>
                    <a:p>
                      <a:pPr algn="ctr">
                        <a:spcAft>
                          <a:spcPts val="0"/>
                        </a:spcAft>
                      </a:pPr>
                      <a:r>
                        <a:rPr lang="en-US" sz="1200" kern="100">
                          <a:effectLst/>
                        </a:rPr>
                        <a:t>11</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0.417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effectLst/>
                        </a:rPr>
                        <a:t>0.733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0.786</a:t>
                      </a:r>
                    </a:p>
                  </a:txBody>
                  <a:tcPr marL="7144" marR="7144" marT="7144" marB="0" anchor="ctr"/>
                </a:tc>
                <a:extLst>
                  <a:ext uri="{0D108BD9-81ED-4DB2-BD59-A6C34878D82A}">
                    <a16:rowId xmlns:a16="http://schemas.microsoft.com/office/drawing/2014/main" val="10011"/>
                  </a:ext>
                </a:extLst>
              </a:tr>
              <a:tr h="190024">
                <a:tc>
                  <a:txBody>
                    <a:bodyPr/>
                    <a:lstStyle/>
                    <a:p>
                      <a:pPr algn="ctr">
                        <a:spcAft>
                          <a:spcPts val="0"/>
                        </a:spcAft>
                      </a:pPr>
                      <a:r>
                        <a:rPr lang="en-US" sz="1200" kern="100" dirty="0">
                          <a:solidFill>
                            <a:srgbClr val="FF0000"/>
                          </a:solidFill>
                          <a:effectLst/>
                        </a:rPr>
                        <a:t>12</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0.428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0.455</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a:spcAft>
                          <a:spcPts val="0"/>
                        </a:spcAft>
                      </a:pPr>
                      <a:r>
                        <a:rPr lang="en-US" sz="1200" kern="100" dirty="0">
                          <a:solidFill>
                            <a:srgbClr val="FF0000"/>
                          </a:solidFill>
                          <a:effectLst/>
                        </a:rPr>
                        <a:t>0.711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7144" marR="7144" marT="7144" marB="0" anchor="ctr"/>
                </a:tc>
                <a:extLst>
                  <a:ext uri="{0D108BD9-81ED-4DB2-BD59-A6C34878D82A}">
                    <a16:rowId xmlns:a16="http://schemas.microsoft.com/office/drawing/2014/main" val="10012"/>
                  </a:ext>
                </a:extLst>
              </a:tr>
              <a:tr h="190024">
                <a:tc>
                  <a:txBody>
                    <a:bodyPr/>
                    <a:lstStyle/>
                    <a:p>
                      <a:pPr algn="ctr">
                        <a:spcAft>
                          <a:spcPts val="0"/>
                        </a:spcAft>
                      </a:pPr>
                      <a:r>
                        <a:rPr lang="en-US" sz="1200" kern="100" dirty="0">
                          <a:solidFill>
                            <a:srgbClr val="FF0000"/>
                          </a:solidFill>
                          <a:effectLst/>
                        </a:rPr>
                        <a:t>13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0.299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0.471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a:spcAft>
                          <a:spcPts val="0"/>
                        </a:spcAft>
                      </a:pPr>
                      <a:r>
                        <a:rPr lang="en-US" sz="1200" kern="100" dirty="0">
                          <a:solidFill>
                            <a:srgbClr val="FF0000"/>
                          </a:solidFill>
                          <a:effectLst/>
                        </a:rPr>
                        <a:t>0.743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13"/>
                  </a:ext>
                </a:extLst>
              </a:tr>
              <a:tr h="190024">
                <a:tc>
                  <a:txBody>
                    <a:bodyPr/>
                    <a:lstStyle/>
                    <a:p>
                      <a:pPr algn="ctr">
                        <a:spcAft>
                          <a:spcPts val="0"/>
                        </a:spcAft>
                      </a:pPr>
                      <a:r>
                        <a:rPr lang="en-US" sz="1200" kern="100" dirty="0">
                          <a:solidFill>
                            <a:srgbClr val="FF0000"/>
                          </a:solidFill>
                          <a:effectLst/>
                        </a:rPr>
                        <a:t>14</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0.706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a:spcAft>
                          <a:spcPts val="0"/>
                        </a:spcAft>
                      </a:pPr>
                      <a:r>
                        <a:rPr lang="en-US" sz="1200" kern="100" dirty="0">
                          <a:effectLst/>
                        </a:rPr>
                        <a:t>0.701</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0.663</a:t>
                      </a:r>
                    </a:p>
                  </a:txBody>
                  <a:tcPr marL="7144" marR="7144" marT="7144" marB="0" anchor="ctr"/>
                </a:tc>
                <a:extLst>
                  <a:ext uri="{0D108BD9-81ED-4DB2-BD59-A6C34878D82A}">
                    <a16:rowId xmlns:a16="http://schemas.microsoft.com/office/drawing/2014/main" val="10014"/>
                  </a:ext>
                </a:extLst>
              </a:tr>
              <a:tr h="190024">
                <a:tc>
                  <a:txBody>
                    <a:bodyPr/>
                    <a:lstStyle/>
                    <a:p>
                      <a:pPr algn="ctr">
                        <a:spcAft>
                          <a:spcPts val="0"/>
                        </a:spcAft>
                      </a:pPr>
                      <a:r>
                        <a:rPr lang="en-US" sz="1200" kern="100" dirty="0">
                          <a:solidFill>
                            <a:srgbClr val="FF0000"/>
                          </a:solidFill>
                          <a:effectLst/>
                        </a:rPr>
                        <a:t>15</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0.444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a:spcAft>
                          <a:spcPts val="0"/>
                        </a:spcAft>
                      </a:pPr>
                      <a:r>
                        <a:rPr lang="en-US" sz="1200" kern="100" dirty="0">
                          <a:effectLst/>
                        </a:rPr>
                        <a:t>0.556</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0.588</a:t>
                      </a:r>
                    </a:p>
                  </a:txBody>
                  <a:tcPr marL="7144" marR="7144" marT="7144" marB="0" anchor="ctr"/>
                </a:tc>
                <a:extLst>
                  <a:ext uri="{0D108BD9-81ED-4DB2-BD59-A6C34878D82A}">
                    <a16:rowId xmlns:a16="http://schemas.microsoft.com/office/drawing/2014/main" val="10015"/>
                  </a:ext>
                </a:extLst>
              </a:tr>
              <a:tr h="190024">
                <a:tc>
                  <a:txBody>
                    <a:bodyPr/>
                    <a:lstStyle/>
                    <a:p>
                      <a:pPr algn="ctr">
                        <a:spcAft>
                          <a:spcPts val="0"/>
                        </a:spcAft>
                      </a:pPr>
                      <a:r>
                        <a:rPr lang="en-US" sz="1200" kern="100" dirty="0">
                          <a:solidFill>
                            <a:srgbClr val="FF0000"/>
                          </a:solidFill>
                          <a:effectLst/>
                        </a:rPr>
                        <a:t>16</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0.561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a:spcAft>
                          <a:spcPts val="0"/>
                        </a:spcAft>
                      </a:pPr>
                      <a:r>
                        <a:rPr lang="en-US" sz="1200" kern="100" dirty="0">
                          <a:effectLst/>
                        </a:rPr>
                        <a:t>0.663</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0.690</a:t>
                      </a:r>
                    </a:p>
                  </a:txBody>
                  <a:tcPr marL="7144" marR="7144" marT="7144" marB="0" anchor="ctr"/>
                </a:tc>
                <a:extLst>
                  <a:ext uri="{0D108BD9-81ED-4DB2-BD59-A6C34878D82A}">
                    <a16:rowId xmlns:a16="http://schemas.microsoft.com/office/drawing/2014/main" val="10016"/>
                  </a:ext>
                </a:extLst>
              </a:tr>
              <a:tr h="190024">
                <a:tc>
                  <a:txBody>
                    <a:bodyPr/>
                    <a:lstStyle/>
                    <a:p>
                      <a:pPr algn="ctr">
                        <a:spcAft>
                          <a:spcPts val="0"/>
                        </a:spcAft>
                      </a:pPr>
                      <a:r>
                        <a:rPr lang="en-US" sz="1200" kern="100" dirty="0">
                          <a:solidFill>
                            <a:srgbClr val="FF0000"/>
                          </a:solidFill>
                          <a:effectLst/>
                        </a:rPr>
                        <a:t>17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0.674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0.578</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a:spcAft>
                          <a:spcPts val="0"/>
                        </a:spcAft>
                      </a:pPr>
                      <a:r>
                        <a:rPr lang="en-US" sz="1200" kern="100" dirty="0">
                          <a:solidFill>
                            <a:srgbClr val="FF0000"/>
                          </a:solidFill>
                          <a:effectLst/>
                        </a:rPr>
                        <a:t>0.684</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0.551</a:t>
                      </a:r>
                    </a:p>
                  </a:txBody>
                  <a:tcPr marL="7144" marR="7144" marT="7144" marB="0" anchor="ctr"/>
                </a:tc>
                <a:extLst>
                  <a:ext uri="{0D108BD9-81ED-4DB2-BD59-A6C34878D82A}">
                    <a16:rowId xmlns:a16="http://schemas.microsoft.com/office/drawing/2014/main" val="10017"/>
                  </a:ext>
                </a:extLst>
              </a:tr>
              <a:tr h="190024">
                <a:tc>
                  <a:txBody>
                    <a:bodyPr/>
                    <a:lstStyle/>
                    <a:p>
                      <a:pPr algn="ctr">
                        <a:spcAft>
                          <a:spcPts val="0"/>
                        </a:spcAft>
                      </a:pPr>
                      <a:r>
                        <a:rPr lang="en-US" sz="1200" kern="100">
                          <a:effectLst/>
                        </a:rPr>
                        <a:t>18</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0.380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0.722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a:t>
                      </a:r>
                    </a:p>
                  </a:txBody>
                  <a:tcPr marL="7144" marR="7144" marT="7144" marB="0" anchor="ctr"/>
                </a:tc>
                <a:tc>
                  <a:txBody>
                    <a:bodyPr/>
                    <a:lstStyle/>
                    <a:p>
                      <a:pPr algn="ctr">
                        <a:spcAft>
                          <a:spcPts val="0"/>
                        </a:spcAft>
                      </a:pPr>
                      <a:r>
                        <a:rPr lang="en-US" sz="1200" kern="100" dirty="0">
                          <a:effectLst/>
                        </a:rPr>
                        <a:t>0.652</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0.631</a:t>
                      </a:r>
                    </a:p>
                  </a:txBody>
                  <a:tcPr marL="7144" marR="7144" marT="7144" marB="0" anchor="ctr"/>
                </a:tc>
                <a:extLst>
                  <a:ext uri="{0D108BD9-81ED-4DB2-BD59-A6C34878D82A}">
                    <a16:rowId xmlns:a16="http://schemas.microsoft.com/office/drawing/2014/main" val="10018"/>
                  </a:ext>
                </a:extLst>
              </a:tr>
              <a:tr h="190024">
                <a:tc>
                  <a:txBody>
                    <a:bodyPr/>
                    <a:lstStyle/>
                    <a:p>
                      <a:pPr algn="ctr">
                        <a:spcAft>
                          <a:spcPts val="0"/>
                        </a:spcAft>
                      </a:pPr>
                      <a:r>
                        <a:rPr lang="en-US" sz="1200" kern="100">
                          <a:effectLst/>
                        </a:rPr>
                        <a:t>19</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0.754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0.695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a:t>
                      </a:r>
                    </a:p>
                  </a:txBody>
                  <a:tcPr marL="7144" marR="7144" marT="7144" marB="0" anchor="ctr"/>
                </a:tc>
                <a:tc>
                  <a:txBody>
                    <a:bodyPr/>
                    <a:lstStyle/>
                    <a:p>
                      <a:pPr algn="ctr">
                        <a:spcAft>
                          <a:spcPts val="0"/>
                        </a:spcAft>
                      </a:pPr>
                      <a:r>
                        <a:rPr lang="en-US" sz="1200" kern="100" dirty="0">
                          <a:effectLst/>
                        </a:rPr>
                        <a:t>0.679</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0.711</a:t>
                      </a:r>
                    </a:p>
                  </a:txBody>
                  <a:tcPr marL="7144" marR="7144" marT="7144" marB="0" anchor="ctr"/>
                </a:tc>
                <a:extLst>
                  <a:ext uri="{0D108BD9-81ED-4DB2-BD59-A6C34878D82A}">
                    <a16:rowId xmlns:a16="http://schemas.microsoft.com/office/drawing/2014/main" val="10019"/>
                  </a:ext>
                </a:extLst>
              </a:tr>
              <a:tr h="190024">
                <a:tc>
                  <a:txBody>
                    <a:bodyPr/>
                    <a:lstStyle/>
                    <a:p>
                      <a:pPr algn="ctr">
                        <a:spcAft>
                          <a:spcPts val="0"/>
                        </a:spcAft>
                      </a:pPr>
                      <a:r>
                        <a:rPr lang="en-US" sz="1200" kern="100" dirty="0">
                          <a:solidFill>
                            <a:srgbClr val="FF0000"/>
                          </a:solidFill>
                          <a:effectLst/>
                        </a:rPr>
                        <a:t>20</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0.316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0.374</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7</a:t>
                      </a:r>
                    </a:p>
                  </a:txBody>
                  <a:tcPr marL="7144" marR="7144" marT="7144" marB="0" anchor="ctr"/>
                </a:tc>
                <a:tc>
                  <a:txBody>
                    <a:bodyPr/>
                    <a:lstStyle/>
                    <a:p>
                      <a:pPr algn="ctr">
                        <a:spcAft>
                          <a:spcPts val="0"/>
                        </a:spcAft>
                      </a:pPr>
                      <a:r>
                        <a:rPr lang="en-US" sz="1200" kern="100" dirty="0">
                          <a:solidFill>
                            <a:srgbClr val="FF0000"/>
                          </a:solidFill>
                          <a:effectLst/>
                        </a:rPr>
                        <a:t>0.711</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0.684</a:t>
                      </a:r>
                    </a:p>
                  </a:txBody>
                  <a:tcPr marL="7144" marR="7144" marT="7144" marB="0" anchor="ctr"/>
                </a:tc>
                <a:extLst>
                  <a:ext uri="{0D108BD9-81ED-4DB2-BD59-A6C34878D82A}">
                    <a16:rowId xmlns:a16="http://schemas.microsoft.com/office/drawing/2014/main" val="10020"/>
                  </a:ext>
                </a:extLst>
              </a:tr>
              <a:tr h="190024">
                <a:tc>
                  <a:txBody>
                    <a:bodyPr/>
                    <a:lstStyle/>
                    <a:p>
                      <a:pPr algn="ctr">
                        <a:spcAft>
                          <a:spcPts val="0"/>
                        </a:spcAft>
                      </a:pPr>
                      <a:r>
                        <a:rPr lang="en-US" sz="1200" kern="100">
                          <a:effectLst/>
                        </a:rPr>
                        <a:t>Average</a:t>
                      </a:r>
                      <a:endParaRPr lang="zh-TW" sz="1200" kern="10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13.85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0.503</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16.25</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0.603</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9.55</a:t>
                      </a:r>
                    </a:p>
                  </a:txBody>
                  <a:tcPr marL="7144" marR="7144" marT="7144" marB="0" anchor="ctr"/>
                </a:tc>
                <a:tc>
                  <a:txBody>
                    <a:bodyPr/>
                    <a:lstStyle/>
                    <a:p>
                      <a:pPr algn="ctr">
                        <a:spcAft>
                          <a:spcPts val="0"/>
                        </a:spcAft>
                      </a:pPr>
                      <a:r>
                        <a:rPr lang="en-US" sz="1200" kern="100" dirty="0">
                          <a:solidFill>
                            <a:srgbClr val="FF0000"/>
                          </a:solidFill>
                          <a:effectLst/>
                        </a:rPr>
                        <a:t>0.663</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10.20</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0.653</a:t>
                      </a:r>
                    </a:p>
                  </a:txBody>
                  <a:tcPr marL="7144" marR="7144" marT="7144" marB="0" anchor="ctr"/>
                </a:tc>
                <a:extLst>
                  <a:ext uri="{0D108BD9-81ED-4DB2-BD59-A6C34878D82A}">
                    <a16:rowId xmlns:a16="http://schemas.microsoft.com/office/drawing/2014/main" val="10021"/>
                  </a:ext>
                </a:extLst>
              </a:tr>
              <a:tr h="248798">
                <a:tc>
                  <a:txBody>
                    <a:bodyPr/>
                    <a:lstStyle/>
                    <a:p>
                      <a:pPr algn="ctr">
                        <a:spcAft>
                          <a:spcPts val="0"/>
                        </a:spcAft>
                      </a:pPr>
                      <a:r>
                        <a:rPr lang="en-US" sz="1200" kern="100" dirty="0">
                          <a:effectLst/>
                        </a:rPr>
                        <a:t>Standard deviation</a:t>
                      </a:r>
                      <a:endParaRPr lang="zh-TW" sz="1200" kern="100" dirty="0">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5.9</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0.2</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8.1</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7144" marR="7144" marT="7144" marB="0" anchor="ctr"/>
                </a:tc>
                <a:tc>
                  <a:txBody>
                    <a:bodyPr/>
                    <a:lstStyle/>
                    <a:p>
                      <a:pPr algn="ctr" fontAlgn="ct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2.06</a:t>
                      </a:r>
                    </a:p>
                  </a:txBody>
                  <a:tcPr marL="7144" marR="7144" marT="7144" marB="0" anchor="ctr"/>
                </a:tc>
                <a:tc>
                  <a:txBody>
                    <a:bodyPr/>
                    <a:lstStyle/>
                    <a:p>
                      <a:pPr algn="ctr">
                        <a:spcAft>
                          <a:spcPts val="0"/>
                        </a:spcAft>
                      </a:pPr>
                      <a:r>
                        <a:rPr lang="en-US" sz="1200" kern="100" dirty="0">
                          <a:solidFill>
                            <a:srgbClr val="FF0000"/>
                          </a:solidFill>
                          <a:effectLst/>
                        </a:rPr>
                        <a:t>0.07</a:t>
                      </a:r>
                      <a:endParaRPr lang="zh-TW" sz="1200" kern="100" dirty="0">
                        <a:solidFill>
                          <a:srgbClr val="FF0000"/>
                        </a:solidFill>
                        <a:effectLst/>
                        <a:latin typeface="新細明體"/>
                        <a:cs typeface="新細明體"/>
                      </a:endParaRPr>
                    </a:p>
                  </a:txBody>
                  <a:tcPr marL="39377" marR="39377" marT="0"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a:t>
                      </a:r>
                    </a:p>
                  </a:txBody>
                  <a:tcPr marL="7144" marR="7144" marT="7144" marB="0" anchor="ct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0.1</a:t>
                      </a:r>
                    </a:p>
                  </a:txBody>
                  <a:tcPr marL="7144" marR="7144" marT="7144"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769546" y="3929959"/>
            <a:ext cx="7604912" cy="923330"/>
          </a:xfrm>
          <a:prstGeom prst="rect">
            <a:avLst/>
          </a:prstGeom>
          <a:solidFill>
            <a:schemeClr val="bg2"/>
          </a:solidFill>
        </p:spPr>
        <p:txBody>
          <a:bodyPr wrap="square" rtlCol="0">
            <a:spAutoFit/>
          </a:bodyPr>
          <a:lstStyle/>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An </a:t>
            </a:r>
            <a:r>
              <a:rPr lang="en-US" altLang="zh-TW" sz="1350" b="1" dirty="0" err="1">
                <a:solidFill>
                  <a:prstClr val="black"/>
                </a:solidFill>
                <a:latin typeface="Calibri"/>
                <a:ea typeface="新細明體" panose="02020500000000000000" pitchFamily="18" charset="-120"/>
              </a:rPr>
              <a:t>overfitted</a:t>
            </a:r>
            <a:r>
              <a:rPr lang="en-US" altLang="zh-TW" sz="1350" b="1" dirty="0">
                <a:solidFill>
                  <a:prstClr val="black"/>
                </a:solidFill>
                <a:latin typeface="Calibri"/>
                <a:ea typeface="新細明體" panose="02020500000000000000" pitchFamily="18" charset="-120"/>
              </a:rPr>
              <a:t> model</a:t>
            </a:r>
            <a:r>
              <a:rPr lang="en-US" altLang="zh-TW" sz="1350" dirty="0">
                <a:solidFill>
                  <a:prstClr val="black"/>
                </a:solidFill>
                <a:latin typeface="Calibri"/>
                <a:ea typeface="新細明體" panose="02020500000000000000" pitchFamily="18" charset="-120"/>
              </a:rPr>
              <a:t> is a statistical model that contains </a:t>
            </a:r>
            <a:r>
              <a:rPr lang="en-US" altLang="zh-TW" sz="1350" dirty="0">
                <a:solidFill>
                  <a:srgbClr val="FF0000"/>
                </a:solidFill>
                <a:latin typeface="Calibri"/>
                <a:ea typeface="新細明體" panose="02020500000000000000" pitchFamily="18" charset="-120"/>
              </a:rPr>
              <a:t>more parameters </a:t>
            </a:r>
            <a:r>
              <a:rPr lang="en-US" altLang="zh-TW" sz="1350" dirty="0">
                <a:solidFill>
                  <a:prstClr val="black"/>
                </a:solidFill>
                <a:latin typeface="Calibri"/>
                <a:ea typeface="新細明體" panose="02020500000000000000" pitchFamily="18" charset="-120"/>
              </a:rPr>
              <a:t>than can be justified by the data --  </a:t>
            </a:r>
            <a:r>
              <a:rPr lang="en-US" altLang="zh-TW" sz="1350" dirty="0" err="1">
                <a:solidFill>
                  <a:prstClr val="black"/>
                </a:solidFill>
                <a:latin typeface="Calibri"/>
                <a:ea typeface="新細明體" panose="02020500000000000000" pitchFamily="18" charset="-120"/>
              </a:rPr>
              <a:t>Everitt</a:t>
            </a:r>
            <a:r>
              <a:rPr lang="en-US" altLang="zh-TW" sz="1350" dirty="0">
                <a:solidFill>
                  <a:prstClr val="black"/>
                </a:solidFill>
                <a:latin typeface="Calibri"/>
                <a:ea typeface="新細明體" panose="02020500000000000000" pitchFamily="18" charset="-120"/>
              </a:rPr>
              <a:t> B.S., </a:t>
            </a:r>
            <a:r>
              <a:rPr lang="en-US" altLang="zh-TW" sz="1350" dirty="0" err="1">
                <a:solidFill>
                  <a:prstClr val="black"/>
                </a:solidFill>
                <a:latin typeface="Calibri"/>
                <a:ea typeface="新細明體" panose="02020500000000000000" pitchFamily="18" charset="-120"/>
              </a:rPr>
              <a:t>Skrondal</a:t>
            </a:r>
            <a:r>
              <a:rPr lang="en-US" altLang="zh-TW" sz="1350" dirty="0">
                <a:solidFill>
                  <a:prstClr val="black"/>
                </a:solidFill>
                <a:latin typeface="Calibri"/>
                <a:ea typeface="新細明體" panose="02020500000000000000" pitchFamily="18" charset="-120"/>
              </a:rPr>
              <a:t> A. (2010), </a:t>
            </a:r>
            <a:r>
              <a:rPr lang="en-US" altLang="zh-TW" sz="1350" i="1" dirty="0">
                <a:solidFill>
                  <a:prstClr val="black"/>
                </a:solidFill>
                <a:latin typeface="Calibri"/>
                <a:ea typeface="新細明體" panose="02020500000000000000" pitchFamily="18" charset="-120"/>
              </a:rPr>
              <a:t>Cambridge Dictionary of Statistics</a:t>
            </a:r>
            <a:r>
              <a:rPr lang="en-US" altLang="zh-TW" sz="1350" dirty="0">
                <a:solidFill>
                  <a:prstClr val="black"/>
                </a:solidFill>
                <a:latin typeface="Calibri"/>
                <a:ea typeface="新細明體" panose="02020500000000000000" pitchFamily="18" charset="-120"/>
              </a:rPr>
              <a:t>, Cambridge University Press.</a:t>
            </a:r>
            <a:endParaRPr lang="zh-TW" altLang="en-US" sz="1350" dirty="0">
              <a:solidFill>
                <a:prstClr val="black"/>
              </a:solidFill>
              <a:latin typeface="Calibri"/>
              <a:ea typeface="新細明體" panose="02020500000000000000" pitchFamily="18" charset="-120"/>
            </a:endParaRPr>
          </a:p>
          <a:p>
            <a:pPr marL="214313" indent="-214313" defTabSz="685800">
              <a:buFont typeface="Arial" panose="020B0604020202020204" pitchFamily="34" charset="0"/>
              <a:buChar char="•"/>
            </a:pPr>
            <a:r>
              <a:rPr lang="en-US" altLang="zh-TW" sz="1350" dirty="0">
                <a:solidFill>
                  <a:prstClr val="black"/>
                </a:solidFill>
                <a:latin typeface="Calibri"/>
                <a:ea typeface="新細明體" panose="02020500000000000000" pitchFamily="18" charset="-120"/>
              </a:rPr>
              <a:t>The CSI-LTS-100 version has a </a:t>
            </a:r>
            <a:r>
              <a:rPr lang="en-US" altLang="zh-TW" sz="1350" dirty="0">
                <a:solidFill>
                  <a:srgbClr val="FF0000"/>
                </a:solidFill>
                <a:latin typeface="Calibri"/>
                <a:ea typeface="新細明體" panose="02020500000000000000" pitchFamily="18" charset="-120"/>
              </a:rPr>
              <a:t>smallest average </a:t>
            </a:r>
            <a:r>
              <a:rPr lang="en-US" altLang="zh-TW" sz="1350" dirty="0">
                <a:solidFill>
                  <a:prstClr val="black"/>
                </a:solidFill>
                <a:latin typeface="Calibri"/>
                <a:ea typeface="新細明體" panose="02020500000000000000" pitchFamily="18" charset="-120"/>
              </a:rPr>
              <a:t>amount of adopted hidden nodes and a </a:t>
            </a:r>
            <a:r>
              <a:rPr lang="en-US" altLang="zh-TW" sz="1350" dirty="0">
                <a:solidFill>
                  <a:srgbClr val="FF0000"/>
                </a:solidFill>
                <a:latin typeface="Calibri"/>
                <a:ea typeface="新細明體" panose="02020500000000000000" pitchFamily="18" charset="-120"/>
              </a:rPr>
              <a:t>best average </a:t>
            </a:r>
            <a:r>
              <a:rPr lang="en-US" altLang="zh-TW" sz="1350" dirty="0">
                <a:solidFill>
                  <a:prstClr val="black"/>
                </a:solidFill>
                <a:latin typeface="Calibri"/>
                <a:ea typeface="新細明體" panose="02020500000000000000" pitchFamily="18" charset="-120"/>
              </a:rPr>
              <a:t>accuracy.</a:t>
            </a:r>
          </a:p>
        </p:txBody>
      </p:sp>
      <p:cxnSp>
        <p:nvCxnSpPr>
          <p:cNvPr id="6" name="弧形接點 20">
            <a:extLst>
              <a:ext uri="{FF2B5EF4-FFF2-40B4-BE49-F238E27FC236}">
                <a16:creationId xmlns:a16="http://schemas.microsoft.com/office/drawing/2014/main" id="{3BCCADE5-2853-4E4F-BAC9-640F627AC6CD}"/>
              </a:ext>
            </a:extLst>
          </p:cNvPr>
          <p:cNvCxnSpPr/>
          <p:nvPr/>
        </p:nvCxnSpPr>
        <p:spPr>
          <a:xfrm>
            <a:off x="4238244" y="4533144"/>
            <a:ext cx="1426396" cy="10355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 name="弧形接點 20">
            <a:extLst>
              <a:ext uri="{FF2B5EF4-FFF2-40B4-BE49-F238E27FC236}">
                <a16:creationId xmlns:a16="http://schemas.microsoft.com/office/drawing/2014/main" id="{3BCCADE5-2853-4E4F-BAC9-640F627AC6CD}"/>
              </a:ext>
            </a:extLst>
          </p:cNvPr>
          <p:cNvCxnSpPr/>
          <p:nvPr/>
        </p:nvCxnSpPr>
        <p:spPr>
          <a:xfrm rot="5400000">
            <a:off x="6259898" y="4662003"/>
            <a:ext cx="1035575" cy="77785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9" name="內容版面配置區 2"/>
          <p:cNvSpPr txBox="1">
            <a:spLocks/>
          </p:cNvSpPr>
          <p:nvPr/>
        </p:nvSpPr>
        <p:spPr>
          <a:xfrm>
            <a:off x="769546" y="2060850"/>
            <a:ext cx="7604912" cy="1224135"/>
          </a:xfrm>
          <a:prstGeom prst="rect">
            <a:avLst/>
          </a:prstGeom>
          <a:solidFill>
            <a:schemeClr val="bg2"/>
          </a:solidFill>
        </p:spPr>
        <p:txBody>
          <a:bodyPr vert="horz" lIns="91440" tIns="45720" rIns="91440" bIns="45720" rtlCol="0">
            <a:norm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altLang="zh-TW" dirty="0"/>
              <a:t>It seems that the CSI-LTS-100 learning algorithm </a:t>
            </a:r>
            <a:r>
              <a:rPr lang="en-US" altLang="zh-TW" dirty="0">
                <a:solidFill>
                  <a:srgbClr val="FF0000"/>
                </a:solidFill>
              </a:rPr>
              <a:t>can help cope with the </a:t>
            </a:r>
            <a:r>
              <a:rPr lang="en-US" altLang="zh-TW" dirty="0"/>
              <a:t>encountered </a:t>
            </a:r>
            <a:r>
              <a:rPr lang="en-US" altLang="zh-TW" dirty="0">
                <a:solidFill>
                  <a:srgbClr val="FF0000"/>
                </a:solidFill>
              </a:rPr>
              <a:t>undesired attractors and alleviate the overfitting tendency</a:t>
            </a:r>
            <a:r>
              <a:rPr lang="en-US" altLang="zh-TW" dirty="0"/>
              <a:t>.</a:t>
            </a:r>
          </a:p>
        </p:txBody>
      </p:sp>
      <p:sp>
        <p:nvSpPr>
          <p:cNvPr id="8" name="標題 1"/>
          <p:cNvSpPr txBox="1">
            <a:spLocks/>
          </p:cNvSpPr>
          <p:nvPr/>
        </p:nvSpPr>
        <p:spPr>
          <a:xfrm>
            <a:off x="0" y="274638"/>
            <a:ext cx="9144000" cy="1143000"/>
          </a:xfrm>
          <a:prstGeom prst="rect">
            <a:avLst/>
          </a:prstGeom>
        </p:spPr>
        <p:txBody>
          <a:bodyPr vert="horz" lIns="91440" tIns="45720" rIns="91440" bIns="45720" rtlCol="0" anchor="ctr">
            <a:normAutofit fontScale="975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altLang="zh-TW" sz="3200" kern="100" dirty="0"/>
              <a:t>Total amount of adopted hidden nodes</a:t>
            </a:r>
            <a:r>
              <a:rPr lang="zh-TW" altLang="en-US" sz="3200" kern="100" dirty="0"/>
              <a:t> </a:t>
            </a:r>
            <a:r>
              <a:rPr lang="en-US" altLang="zh-TW" sz="3200" kern="100" dirty="0"/>
              <a:t>&amp;</a:t>
            </a:r>
            <a:r>
              <a:rPr lang="zh-TW" altLang="en-US" sz="3200" kern="100" dirty="0"/>
              <a:t> </a:t>
            </a:r>
            <a:r>
              <a:rPr lang="en-US" altLang="zh-TW" sz="3200" kern="100" dirty="0"/>
              <a:t>the accuracy</a:t>
            </a:r>
            <a:endParaRPr lang="zh-TW" altLang="en-US" sz="3200" dirty="0"/>
          </a:p>
        </p:txBody>
      </p:sp>
      <p:sp>
        <p:nvSpPr>
          <p:cNvPr id="10" name="投影片編號版面配置區 3">
            <a:extLst>
              <a:ext uri="{FF2B5EF4-FFF2-40B4-BE49-F238E27FC236}">
                <a16:creationId xmlns:a16="http://schemas.microsoft.com/office/drawing/2014/main" id="{53DABF94-7BC9-4192-BF3D-1A51478C54B5}"/>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45</a:t>
            </a:fld>
            <a:endParaRPr lang="zh-TW" altLang="en-US" sz="1400" dirty="0">
              <a:solidFill>
                <a:prstClr val="black">
                  <a:tint val="75000"/>
                </a:prstClr>
              </a:solidFill>
            </a:endParaRPr>
          </a:p>
        </p:txBody>
      </p:sp>
    </p:spTree>
    <p:extLst>
      <p:ext uri="{BB962C8B-B14F-4D97-AF65-F5344CB8AC3E}">
        <p14:creationId xmlns:p14="http://schemas.microsoft.com/office/powerpoint/2010/main" val="126655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7544" y="1988844"/>
            <a:ext cx="8229600" cy="4525963"/>
          </a:xfrm>
        </p:spPr>
        <p:txBody>
          <a:bodyPr>
            <a:normAutofit/>
          </a:bodyPr>
          <a:lstStyle/>
          <a:p>
            <a:pPr marL="0" indent="0">
              <a:buNone/>
            </a:pPr>
            <a:r>
              <a:rPr lang="en-US" altLang="zh-TW" sz="4000" dirty="0"/>
              <a:t>It seems that </a:t>
            </a:r>
            <a:r>
              <a:rPr lang="en-US" altLang="zh-TW" sz="4000" dirty="0">
                <a:solidFill>
                  <a:srgbClr val="FF0000"/>
                </a:solidFill>
              </a:rPr>
              <a:t>CSI-LTS-100</a:t>
            </a:r>
            <a:r>
              <a:rPr lang="en-US" altLang="zh-TW" sz="4000" dirty="0"/>
              <a:t> is better than CSI-100, CSI-LTS-0 and CSI-LTS-500.</a:t>
            </a:r>
          </a:p>
        </p:txBody>
      </p:sp>
      <p:sp>
        <p:nvSpPr>
          <p:cNvPr id="4" name="投影片編號版面配置區 3">
            <a:extLst>
              <a:ext uri="{FF2B5EF4-FFF2-40B4-BE49-F238E27FC236}">
                <a16:creationId xmlns:a16="http://schemas.microsoft.com/office/drawing/2014/main" id="{66E3A664-F645-4435-B8D4-C558D3676327}"/>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46</a:t>
            </a:fld>
            <a:endParaRPr lang="zh-TW" altLang="en-US" sz="1400" dirty="0">
              <a:solidFill>
                <a:prstClr val="black">
                  <a:tint val="75000"/>
                </a:prstClr>
              </a:solidFill>
            </a:endParaRPr>
          </a:p>
        </p:txBody>
      </p:sp>
    </p:spTree>
    <p:extLst>
      <p:ext uri="{BB962C8B-B14F-4D97-AF65-F5344CB8AC3E}">
        <p14:creationId xmlns:p14="http://schemas.microsoft.com/office/powerpoint/2010/main" val="125059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0"/>
            <a:ext cx="8229600" cy="620688"/>
          </a:xfrm>
        </p:spPr>
        <p:txBody>
          <a:bodyPr>
            <a:normAutofit fontScale="90000"/>
          </a:bodyPr>
          <a:lstStyle/>
          <a:p>
            <a:r>
              <a:rPr lang="en-US" altLang="zh-TW" dirty="0"/>
              <a:t>Training Time (Sec.)</a:t>
            </a:r>
            <a:endParaRPr lang="zh-TW" altLang="en-US" dirty="0"/>
          </a:p>
        </p:txBody>
      </p:sp>
      <p:graphicFrame>
        <p:nvGraphicFramePr>
          <p:cNvPr id="4" name="內容版面配置區 3"/>
          <p:cNvGraphicFramePr>
            <a:graphicFrameLocks noGrp="1"/>
          </p:cNvGraphicFramePr>
          <p:nvPr>
            <p:ph idx="1"/>
            <p:extLst/>
          </p:nvPr>
        </p:nvGraphicFramePr>
        <p:xfrm>
          <a:off x="467544" y="716800"/>
          <a:ext cx="8208912" cy="6112005"/>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59609">
                <a:tc>
                  <a:txBody>
                    <a:bodyPr/>
                    <a:lstStyle/>
                    <a:p>
                      <a:pPr algn="ctr">
                        <a:spcAft>
                          <a:spcPts val="0"/>
                        </a:spcAft>
                      </a:pPr>
                      <a:r>
                        <a:rPr lang="en-US" sz="1600" kern="100" dirty="0">
                          <a:effectLst/>
                        </a:rPr>
                        <a:t>Set No.</a:t>
                      </a:r>
                      <a:endParaRPr lang="zh-TW" sz="1600" kern="100" dirty="0">
                        <a:effectLst/>
                        <a:latin typeface="新細明體"/>
                        <a:cs typeface="新細明體"/>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CSI-LTS-100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tc>
                  <a:txBody>
                    <a:bodyPr/>
                    <a:lstStyle/>
                    <a:p>
                      <a:pPr algn="ctr"/>
                      <a:r>
                        <a:rPr kumimoji="1" lang="en-US" altLang="zh-TW" sz="1600" dirty="0">
                          <a:latin typeface="Times New Roman" panose="02020603050405020304" pitchFamily="18" charset="0"/>
                          <a:cs typeface="Times New Roman" panose="02020603050405020304" pitchFamily="18" charset="0"/>
                        </a:rPr>
                        <a:t>CSI-LTS-500</a:t>
                      </a:r>
                      <a:endParaRPr kumimoji="1" lang="zh-TW" altLang="en-US" sz="1600" dirty="0">
                        <a:latin typeface="Times New Roman" panose="02020603050405020304" pitchFamily="18" charset="0"/>
                        <a:cs typeface="Times New Roman" panose="02020603050405020304" pitchFamily="18" charset="0"/>
                      </a:endParaRPr>
                    </a:p>
                  </a:txBody>
                  <a:tcPr marL="52503" marR="52503" marT="0" marB="0" anchor="ctr"/>
                </a:tc>
                <a:extLst>
                  <a:ext uri="{0D108BD9-81ED-4DB2-BD59-A6C34878D82A}">
                    <a16:rowId xmlns:a16="http://schemas.microsoft.com/office/drawing/2014/main" val="10000"/>
                  </a:ext>
                </a:extLst>
              </a:tr>
              <a:tr h="242519">
                <a:tc>
                  <a:txBody>
                    <a:bodyPr/>
                    <a:lstStyle/>
                    <a:p>
                      <a:pPr algn="ctr">
                        <a:spcAft>
                          <a:spcPts val="0"/>
                        </a:spcAft>
                      </a:pPr>
                      <a:r>
                        <a:rPr lang="en-US" sz="1600" kern="100">
                          <a:effectLst/>
                        </a:rPr>
                        <a:t>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656</a:t>
                      </a:r>
                    </a:p>
                  </a:txBody>
                  <a:tcPr marL="9525" marR="9525" marT="9525" marB="0" anchor="ctr"/>
                </a:tc>
                <a:tc>
                  <a:txBody>
                    <a:bodyPr/>
                    <a:lstStyle/>
                    <a:p>
                      <a:pPr algn="ctr">
                        <a:spcAft>
                          <a:spcPts val="0"/>
                        </a:spcAft>
                      </a:pPr>
                      <a:r>
                        <a:rPr lang="en-US" sz="1600" kern="100" dirty="0">
                          <a:effectLst/>
                        </a:rPr>
                        <a:t>76</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269</a:t>
                      </a:r>
                    </a:p>
                  </a:txBody>
                  <a:tcPr marL="9525" marR="9525" marT="9525" marB="0" anchor="ctr"/>
                </a:tc>
                <a:extLst>
                  <a:ext uri="{0D108BD9-81ED-4DB2-BD59-A6C34878D82A}">
                    <a16:rowId xmlns:a16="http://schemas.microsoft.com/office/drawing/2014/main" val="10001"/>
                  </a:ext>
                </a:extLst>
              </a:tr>
              <a:tr h="242519">
                <a:tc>
                  <a:txBody>
                    <a:bodyPr/>
                    <a:lstStyle/>
                    <a:p>
                      <a:pPr algn="ctr">
                        <a:spcAft>
                          <a:spcPts val="0"/>
                        </a:spcAft>
                      </a:pPr>
                      <a:r>
                        <a:rPr lang="en-US" sz="1600" kern="100">
                          <a:effectLst/>
                        </a:rPr>
                        <a:t>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1243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a:t>
                      </a:r>
                    </a:p>
                  </a:txBody>
                  <a:tcPr marL="9525" marR="9525" marT="9525" marB="0" anchor="ctr"/>
                </a:tc>
                <a:tc>
                  <a:txBody>
                    <a:bodyPr/>
                    <a:lstStyle/>
                    <a:p>
                      <a:pPr algn="ctr">
                        <a:spcAft>
                          <a:spcPts val="0"/>
                        </a:spcAft>
                      </a:pPr>
                      <a:r>
                        <a:rPr lang="en-US" sz="1600" kern="100">
                          <a:effectLst/>
                        </a:rPr>
                        <a:t>464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452</a:t>
                      </a:r>
                    </a:p>
                  </a:txBody>
                  <a:tcPr marL="9525" marR="9525" marT="9525" marB="0" anchor="ctr"/>
                </a:tc>
                <a:extLst>
                  <a:ext uri="{0D108BD9-81ED-4DB2-BD59-A6C34878D82A}">
                    <a16:rowId xmlns:a16="http://schemas.microsoft.com/office/drawing/2014/main" val="10002"/>
                  </a:ext>
                </a:extLst>
              </a:tr>
              <a:tr h="242519">
                <a:tc>
                  <a:txBody>
                    <a:bodyPr/>
                    <a:lstStyle/>
                    <a:p>
                      <a:pPr algn="ctr">
                        <a:spcAft>
                          <a:spcPts val="0"/>
                        </a:spcAft>
                      </a:pPr>
                      <a:r>
                        <a:rPr lang="en-US" sz="1600" kern="100">
                          <a:effectLst/>
                        </a:rPr>
                        <a:t>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944</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a:t>
                      </a:r>
                    </a:p>
                  </a:txBody>
                  <a:tcPr marL="9525" marR="9525" marT="9525" marB="0" anchor="ctr"/>
                </a:tc>
                <a:tc>
                  <a:txBody>
                    <a:bodyPr/>
                    <a:lstStyle/>
                    <a:p>
                      <a:pPr algn="ctr">
                        <a:spcAft>
                          <a:spcPts val="0"/>
                        </a:spcAft>
                      </a:pPr>
                      <a:r>
                        <a:rPr lang="en-US" sz="1600" kern="100">
                          <a:effectLst/>
                        </a:rPr>
                        <a:t>48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61</a:t>
                      </a:r>
                    </a:p>
                  </a:txBody>
                  <a:tcPr marL="9525" marR="9525" marT="9525" marB="0" anchor="ctr"/>
                </a:tc>
                <a:extLst>
                  <a:ext uri="{0D108BD9-81ED-4DB2-BD59-A6C34878D82A}">
                    <a16:rowId xmlns:a16="http://schemas.microsoft.com/office/drawing/2014/main" val="10003"/>
                  </a:ext>
                </a:extLst>
              </a:tr>
              <a:tr h="242519">
                <a:tc>
                  <a:txBody>
                    <a:bodyPr/>
                    <a:lstStyle/>
                    <a:p>
                      <a:pPr algn="ctr">
                        <a:spcAft>
                          <a:spcPts val="0"/>
                        </a:spcAft>
                      </a:pPr>
                      <a:r>
                        <a:rPr lang="en-US" sz="1600" kern="100">
                          <a:effectLst/>
                        </a:rPr>
                        <a:t>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1081</a:t>
                      </a:r>
                    </a:p>
                  </a:txBody>
                  <a:tcPr marL="9525" marR="9525" marT="9525" marB="0" anchor="ctr"/>
                </a:tc>
                <a:tc>
                  <a:txBody>
                    <a:bodyPr/>
                    <a:lstStyle/>
                    <a:p>
                      <a:pPr algn="ctr">
                        <a:spcAft>
                          <a:spcPts val="0"/>
                        </a:spcAft>
                      </a:pPr>
                      <a:r>
                        <a:rPr lang="en-US" sz="1600" kern="100">
                          <a:effectLst/>
                        </a:rPr>
                        <a:t>103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334</a:t>
                      </a:r>
                    </a:p>
                  </a:txBody>
                  <a:tcPr marL="9525" marR="9525" marT="9525" marB="0" anchor="ctr"/>
                </a:tc>
                <a:extLst>
                  <a:ext uri="{0D108BD9-81ED-4DB2-BD59-A6C34878D82A}">
                    <a16:rowId xmlns:a16="http://schemas.microsoft.com/office/drawing/2014/main" val="10004"/>
                  </a:ext>
                </a:extLst>
              </a:tr>
              <a:tr h="242519">
                <a:tc>
                  <a:txBody>
                    <a:bodyPr/>
                    <a:lstStyle/>
                    <a:p>
                      <a:pPr algn="ctr">
                        <a:spcAft>
                          <a:spcPts val="0"/>
                        </a:spcAft>
                      </a:pPr>
                      <a:r>
                        <a:rPr lang="en-US" sz="1600" kern="100">
                          <a:effectLst/>
                        </a:rPr>
                        <a:t>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1733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1757</a:t>
                      </a:r>
                    </a:p>
                  </a:txBody>
                  <a:tcPr marL="9525" marR="9525" marT="9525" marB="0" anchor="ctr"/>
                </a:tc>
                <a:tc>
                  <a:txBody>
                    <a:bodyPr/>
                    <a:lstStyle/>
                    <a:p>
                      <a:pPr algn="ctr">
                        <a:spcAft>
                          <a:spcPts val="0"/>
                        </a:spcAft>
                      </a:pPr>
                      <a:r>
                        <a:rPr lang="en-US" sz="1600" kern="100">
                          <a:effectLst/>
                        </a:rPr>
                        <a:t>449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77</a:t>
                      </a:r>
                    </a:p>
                  </a:txBody>
                  <a:tcPr marL="9525" marR="9525" marT="9525" marB="0" anchor="ctr"/>
                </a:tc>
                <a:extLst>
                  <a:ext uri="{0D108BD9-81ED-4DB2-BD59-A6C34878D82A}">
                    <a16:rowId xmlns:a16="http://schemas.microsoft.com/office/drawing/2014/main" val="10005"/>
                  </a:ext>
                </a:extLst>
              </a:tr>
              <a:tr h="242519">
                <a:tc>
                  <a:txBody>
                    <a:bodyPr/>
                    <a:lstStyle/>
                    <a:p>
                      <a:pPr algn="ctr">
                        <a:spcAft>
                          <a:spcPts val="0"/>
                        </a:spcAft>
                      </a:pPr>
                      <a:r>
                        <a:rPr lang="en-US" sz="1600" kern="100">
                          <a:effectLst/>
                        </a:rPr>
                        <a:t>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899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644</a:t>
                      </a:r>
                    </a:p>
                  </a:txBody>
                  <a:tcPr marL="9525" marR="9525" marT="9525" marB="0" anchor="ctr"/>
                </a:tc>
                <a:tc>
                  <a:txBody>
                    <a:bodyPr/>
                    <a:lstStyle/>
                    <a:p>
                      <a:pPr algn="ctr">
                        <a:spcAft>
                          <a:spcPts val="0"/>
                        </a:spcAft>
                      </a:pPr>
                      <a:r>
                        <a:rPr lang="en-US" sz="1600" kern="100">
                          <a:effectLst/>
                        </a:rPr>
                        <a:t>51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39</a:t>
                      </a:r>
                    </a:p>
                  </a:txBody>
                  <a:tcPr marL="9525" marR="9525" marT="9525" marB="0" anchor="ctr"/>
                </a:tc>
                <a:extLst>
                  <a:ext uri="{0D108BD9-81ED-4DB2-BD59-A6C34878D82A}">
                    <a16:rowId xmlns:a16="http://schemas.microsoft.com/office/drawing/2014/main" val="10006"/>
                  </a:ext>
                </a:extLst>
              </a:tr>
              <a:tr h="242519">
                <a:tc>
                  <a:txBody>
                    <a:bodyPr/>
                    <a:lstStyle/>
                    <a:p>
                      <a:pPr algn="ctr">
                        <a:spcAft>
                          <a:spcPts val="0"/>
                        </a:spcAft>
                      </a:pPr>
                      <a:r>
                        <a:rPr lang="en-US" sz="1600" kern="100">
                          <a:effectLst/>
                        </a:rPr>
                        <a:t>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363</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622</a:t>
                      </a:r>
                    </a:p>
                  </a:txBody>
                  <a:tcPr marL="9525" marR="9525" marT="9525" marB="0" anchor="ctr"/>
                </a:tc>
                <a:tc>
                  <a:txBody>
                    <a:bodyPr/>
                    <a:lstStyle/>
                    <a:p>
                      <a:pPr algn="ctr">
                        <a:spcAft>
                          <a:spcPts val="0"/>
                        </a:spcAft>
                      </a:pPr>
                      <a:r>
                        <a:rPr lang="en-US" sz="1600" kern="100">
                          <a:effectLst/>
                        </a:rPr>
                        <a:t>486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a:t>
                      </a:r>
                    </a:p>
                  </a:txBody>
                  <a:tcPr marL="9525" marR="9525" marT="9525" marB="0" anchor="ctr"/>
                </a:tc>
                <a:extLst>
                  <a:ext uri="{0D108BD9-81ED-4DB2-BD59-A6C34878D82A}">
                    <a16:rowId xmlns:a16="http://schemas.microsoft.com/office/drawing/2014/main" val="10007"/>
                  </a:ext>
                </a:extLst>
              </a:tr>
              <a:tr h="242519">
                <a:tc>
                  <a:txBody>
                    <a:bodyPr/>
                    <a:lstStyle/>
                    <a:p>
                      <a:pPr algn="ctr">
                        <a:spcAft>
                          <a:spcPts val="0"/>
                        </a:spcAft>
                      </a:pPr>
                      <a:r>
                        <a:rPr lang="en-US" sz="1600" kern="100">
                          <a:effectLst/>
                        </a:rPr>
                        <a:t>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1459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78</a:t>
                      </a:r>
                    </a:p>
                  </a:txBody>
                  <a:tcPr marL="9525" marR="9525" marT="9525" marB="0" anchor="ctr"/>
                </a:tc>
                <a:tc>
                  <a:txBody>
                    <a:bodyPr/>
                    <a:lstStyle/>
                    <a:p>
                      <a:pPr algn="ctr">
                        <a:spcAft>
                          <a:spcPts val="0"/>
                        </a:spcAft>
                      </a:pPr>
                      <a:r>
                        <a:rPr lang="en-US" sz="1600" kern="100">
                          <a:effectLst/>
                        </a:rPr>
                        <a:t>98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67</a:t>
                      </a:r>
                    </a:p>
                  </a:txBody>
                  <a:tcPr marL="9525" marR="9525" marT="9525" marB="0" anchor="ctr"/>
                </a:tc>
                <a:extLst>
                  <a:ext uri="{0D108BD9-81ED-4DB2-BD59-A6C34878D82A}">
                    <a16:rowId xmlns:a16="http://schemas.microsoft.com/office/drawing/2014/main" val="10008"/>
                  </a:ext>
                </a:extLst>
              </a:tr>
              <a:tr h="242519">
                <a:tc>
                  <a:txBody>
                    <a:bodyPr/>
                    <a:lstStyle/>
                    <a:p>
                      <a:pPr algn="ctr">
                        <a:spcAft>
                          <a:spcPts val="0"/>
                        </a:spcAft>
                      </a:pPr>
                      <a:r>
                        <a:rPr lang="en-US" sz="1600" kern="100">
                          <a:effectLst/>
                        </a:rPr>
                        <a:t>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1926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37</a:t>
                      </a:r>
                    </a:p>
                  </a:txBody>
                  <a:tcPr marL="9525" marR="9525" marT="9525" marB="0" anchor="ctr"/>
                </a:tc>
                <a:tc>
                  <a:txBody>
                    <a:bodyPr/>
                    <a:lstStyle/>
                    <a:p>
                      <a:pPr algn="ctr">
                        <a:spcAft>
                          <a:spcPts val="0"/>
                        </a:spcAft>
                      </a:pPr>
                      <a:r>
                        <a:rPr lang="en-US" sz="1600" kern="100">
                          <a:effectLst/>
                        </a:rPr>
                        <a:t>39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174</a:t>
                      </a:r>
                    </a:p>
                  </a:txBody>
                  <a:tcPr marL="9525" marR="9525" marT="9525" marB="0" anchor="ctr"/>
                </a:tc>
                <a:extLst>
                  <a:ext uri="{0D108BD9-81ED-4DB2-BD59-A6C34878D82A}">
                    <a16:rowId xmlns:a16="http://schemas.microsoft.com/office/drawing/2014/main" val="10009"/>
                  </a:ext>
                </a:extLst>
              </a:tr>
              <a:tr h="242519">
                <a:tc>
                  <a:txBody>
                    <a:bodyPr/>
                    <a:lstStyle/>
                    <a:p>
                      <a:pPr algn="ctr">
                        <a:spcAft>
                          <a:spcPts val="0"/>
                        </a:spcAft>
                      </a:pPr>
                      <a:r>
                        <a:rPr lang="en-US" sz="1600" kern="100">
                          <a:effectLst/>
                        </a:rPr>
                        <a:t>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332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94</a:t>
                      </a:r>
                    </a:p>
                  </a:txBody>
                  <a:tcPr marL="9525" marR="9525" marT="9525" marB="0" anchor="ctr"/>
                </a:tc>
                <a:tc>
                  <a:txBody>
                    <a:bodyPr/>
                    <a:lstStyle/>
                    <a:p>
                      <a:pPr algn="ctr">
                        <a:spcAft>
                          <a:spcPts val="0"/>
                        </a:spcAft>
                      </a:pPr>
                      <a:r>
                        <a:rPr lang="en-US" sz="1600" kern="100">
                          <a:effectLst/>
                        </a:rPr>
                        <a:t>487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69</a:t>
                      </a:r>
                    </a:p>
                  </a:txBody>
                  <a:tcPr marL="9525" marR="9525" marT="9525" marB="0" anchor="ctr"/>
                </a:tc>
                <a:extLst>
                  <a:ext uri="{0D108BD9-81ED-4DB2-BD59-A6C34878D82A}">
                    <a16:rowId xmlns:a16="http://schemas.microsoft.com/office/drawing/2014/main" val="10010"/>
                  </a:ext>
                </a:extLst>
              </a:tr>
              <a:tr h="242519">
                <a:tc>
                  <a:txBody>
                    <a:bodyPr/>
                    <a:lstStyle/>
                    <a:p>
                      <a:pPr algn="ctr">
                        <a:spcAft>
                          <a:spcPts val="0"/>
                        </a:spcAft>
                      </a:pPr>
                      <a:r>
                        <a:rPr lang="en-US" sz="1600" kern="100">
                          <a:effectLst/>
                        </a:rPr>
                        <a:t>11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882</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a:t>
                      </a:r>
                    </a:p>
                  </a:txBody>
                  <a:tcPr marL="9525" marR="9525" marT="9525" marB="0" anchor="ctr"/>
                </a:tc>
                <a:tc>
                  <a:txBody>
                    <a:bodyPr/>
                    <a:lstStyle/>
                    <a:p>
                      <a:pPr algn="ctr">
                        <a:spcAft>
                          <a:spcPts val="0"/>
                        </a:spcAft>
                      </a:pPr>
                      <a:r>
                        <a:rPr lang="en-US" sz="1600" kern="100">
                          <a:effectLst/>
                        </a:rPr>
                        <a:t>356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63</a:t>
                      </a:r>
                    </a:p>
                  </a:txBody>
                  <a:tcPr marL="9525" marR="9525" marT="9525" marB="0" anchor="ctr"/>
                </a:tc>
                <a:extLst>
                  <a:ext uri="{0D108BD9-81ED-4DB2-BD59-A6C34878D82A}">
                    <a16:rowId xmlns:a16="http://schemas.microsoft.com/office/drawing/2014/main" val="10011"/>
                  </a:ext>
                </a:extLst>
              </a:tr>
              <a:tr h="242519">
                <a:tc>
                  <a:txBody>
                    <a:bodyPr/>
                    <a:lstStyle/>
                    <a:p>
                      <a:pPr algn="ctr">
                        <a:spcAft>
                          <a:spcPts val="0"/>
                        </a:spcAft>
                      </a:pPr>
                      <a:r>
                        <a:rPr lang="en-US" sz="1600" kern="100">
                          <a:effectLst/>
                        </a:rPr>
                        <a:t>12</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576</a:t>
                      </a:r>
                    </a:p>
                  </a:txBody>
                  <a:tcPr marL="9525" marR="9525" marT="9525" marB="0" anchor="ctr"/>
                </a:tc>
                <a:tc>
                  <a:txBody>
                    <a:bodyPr/>
                    <a:lstStyle/>
                    <a:p>
                      <a:pPr algn="ctr">
                        <a:spcAft>
                          <a:spcPts val="0"/>
                        </a:spcAft>
                      </a:pPr>
                      <a:r>
                        <a:rPr lang="en-US" sz="1600" kern="100">
                          <a:effectLst/>
                        </a:rPr>
                        <a:t>38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423</a:t>
                      </a:r>
                    </a:p>
                  </a:txBody>
                  <a:tcPr marL="9525" marR="9525" marT="9525" marB="0" anchor="ctr"/>
                </a:tc>
                <a:extLst>
                  <a:ext uri="{0D108BD9-81ED-4DB2-BD59-A6C34878D82A}">
                    <a16:rowId xmlns:a16="http://schemas.microsoft.com/office/drawing/2014/main" val="10012"/>
                  </a:ext>
                </a:extLst>
              </a:tr>
              <a:tr h="242519">
                <a:tc>
                  <a:txBody>
                    <a:bodyPr/>
                    <a:lstStyle/>
                    <a:p>
                      <a:pPr algn="ctr">
                        <a:spcAft>
                          <a:spcPts val="0"/>
                        </a:spcAft>
                      </a:pPr>
                      <a:r>
                        <a:rPr lang="en-US" sz="1600" kern="100">
                          <a:effectLst/>
                        </a:rPr>
                        <a:t>13</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1139</a:t>
                      </a:r>
                    </a:p>
                  </a:txBody>
                  <a:tcPr marL="9525" marR="9525" marT="9525"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1612</a:t>
                      </a:r>
                    </a:p>
                  </a:txBody>
                  <a:tcPr marL="9525" marR="9525" marT="9525" marB="0" anchor="ctr"/>
                </a:tc>
                <a:tc>
                  <a:txBody>
                    <a:bodyPr/>
                    <a:lstStyle/>
                    <a:p>
                      <a:pPr algn="ctr">
                        <a:spcAft>
                          <a:spcPts val="0"/>
                        </a:spcAft>
                      </a:pPr>
                      <a:r>
                        <a:rPr lang="en-US" sz="1600" kern="100">
                          <a:effectLst/>
                        </a:rPr>
                        <a:t>315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214</a:t>
                      </a:r>
                    </a:p>
                  </a:txBody>
                  <a:tcPr marL="9525" marR="9525" marT="9525" marB="0" anchor="ctr"/>
                </a:tc>
                <a:extLst>
                  <a:ext uri="{0D108BD9-81ED-4DB2-BD59-A6C34878D82A}">
                    <a16:rowId xmlns:a16="http://schemas.microsoft.com/office/drawing/2014/main" val="10013"/>
                  </a:ext>
                </a:extLst>
              </a:tr>
              <a:tr h="242519">
                <a:tc>
                  <a:txBody>
                    <a:bodyPr/>
                    <a:lstStyle/>
                    <a:p>
                      <a:pPr algn="ctr">
                        <a:spcAft>
                          <a:spcPts val="0"/>
                        </a:spcAft>
                      </a:pPr>
                      <a:r>
                        <a:rPr lang="en-US" sz="1600" kern="100">
                          <a:effectLst/>
                        </a:rPr>
                        <a:t>14</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766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827</a:t>
                      </a:r>
                    </a:p>
                  </a:txBody>
                  <a:tcPr marL="9525" marR="9525" marT="9525" marB="0" anchor="ctr"/>
                </a:tc>
                <a:tc>
                  <a:txBody>
                    <a:bodyPr/>
                    <a:lstStyle/>
                    <a:p>
                      <a:pPr algn="ctr">
                        <a:spcAft>
                          <a:spcPts val="0"/>
                        </a:spcAft>
                      </a:pPr>
                      <a:r>
                        <a:rPr lang="en-US" sz="1600" kern="100">
                          <a:effectLst/>
                        </a:rPr>
                        <a:t>58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62</a:t>
                      </a:r>
                    </a:p>
                  </a:txBody>
                  <a:tcPr marL="9525" marR="9525" marT="9525" marB="0" anchor="ctr"/>
                </a:tc>
                <a:extLst>
                  <a:ext uri="{0D108BD9-81ED-4DB2-BD59-A6C34878D82A}">
                    <a16:rowId xmlns:a16="http://schemas.microsoft.com/office/drawing/2014/main" val="10014"/>
                  </a:ext>
                </a:extLst>
              </a:tr>
              <a:tr h="242519">
                <a:tc>
                  <a:txBody>
                    <a:bodyPr/>
                    <a:lstStyle/>
                    <a:p>
                      <a:pPr algn="ctr">
                        <a:spcAft>
                          <a:spcPts val="0"/>
                        </a:spcAft>
                      </a:pPr>
                      <a:r>
                        <a:rPr lang="en-US" sz="1600" kern="100">
                          <a:effectLst/>
                        </a:rPr>
                        <a:t>15</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1400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32</a:t>
                      </a:r>
                    </a:p>
                  </a:txBody>
                  <a:tcPr marL="9525" marR="9525" marT="9525" marB="0" anchor="ctr"/>
                </a:tc>
                <a:tc>
                  <a:txBody>
                    <a:bodyPr/>
                    <a:lstStyle/>
                    <a:p>
                      <a:pPr algn="ctr">
                        <a:spcAft>
                          <a:spcPts val="0"/>
                        </a:spcAft>
                      </a:pPr>
                      <a:r>
                        <a:rPr lang="en-US" sz="1600" kern="100">
                          <a:effectLst/>
                        </a:rPr>
                        <a:t>58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80</a:t>
                      </a:r>
                    </a:p>
                  </a:txBody>
                  <a:tcPr marL="9525" marR="9525" marT="9525" marB="0" anchor="ctr"/>
                </a:tc>
                <a:extLst>
                  <a:ext uri="{0D108BD9-81ED-4DB2-BD59-A6C34878D82A}">
                    <a16:rowId xmlns:a16="http://schemas.microsoft.com/office/drawing/2014/main" val="10015"/>
                  </a:ext>
                </a:extLst>
              </a:tr>
              <a:tr h="242519">
                <a:tc>
                  <a:txBody>
                    <a:bodyPr/>
                    <a:lstStyle/>
                    <a:p>
                      <a:pPr algn="ctr">
                        <a:spcAft>
                          <a:spcPts val="0"/>
                        </a:spcAft>
                      </a:pPr>
                      <a:r>
                        <a:rPr lang="en-US" sz="1600" kern="100">
                          <a:effectLst/>
                        </a:rPr>
                        <a:t>16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1391</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145</a:t>
                      </a:r>
                    </a:p>
                  </a:txBody>
                  <a:tcPr marL="9525" marR="9525" marT="9525" marB="0" anchor="ctr"/>
                </a:tc>
                <a:tc>
                  <a:txBody>
                    <a:bodyPr/>
                    <a:lstStyle/>
                    <a:p>
                      <a:pPr algn="ctr">
                        <a:spcAft>
                          <a:spcPts val="0"/>
                        </a:spcAft>
                      </a:pPr>
                      <a:r>
                        <a:rPr lang="en-US" sz="1600" kern="100">
                          <a:effectLst/>
                        </a:rPr>
                        <a:t>139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226</a:t>
                      </a:r>
                    </a:p>
                  </a:txBody>
                  <a:tcPr marL="9525" marR="9525" marT="9525" marB="0" anchor="ctr"/>
                </a:tc>
                <a:extLst>
                  <a:ext uri="{0D108BD9-81ED-4DB2-BD59-A6C34878D82A}">
                    <a16:rowId xmlns:a16="http://schemas.microsoft.com/office/drawing/2014/main" val="10016"/>
                  </a:ext>
                </a:extLst>
              </a:tr>
              <a:tr h="242519">
                <a:tc>
                  <a:txBody>
                    <a:bodyPr/>
                    <a:lstStyle/>
                    <a:p>
                      <a:pPr algn="ctr">
                        <a:spcAft>
                          <a:spcPts val="0"/>
                        </a:spcAft>
                      </a:pPr>
                      <a:r>
                        <a:rPr lang="en-US" sz="1600" kern="100">
                          <a:effectLst/>
                        </a:rPr>
                        <a:t>17</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2290</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839</a:t>
                      </a:r>
                    </a:p>
                  </a:txBody>
                  <a:tcPr marL="9525" marR="9525" marT="9525" marB="0" anchor="ctr"/>
                </a:tc>
                <a:tc>
                  <a:txBody>
                    <a:bodyPr/>
                    <a:lstStyle/>
                    <a:p>
                      <a:pPr algn="ctr">
                        <a:spcAft>
                          <a:spcPts val="0"/>
                        </a:spcAft>
                      </a:pPr>
                      <a:r>
                        <a:rPr lang="en-US" sz="1600" kern="100">
                          <a:effectLst/>
                        </a:rPr>
                        <a:t>26</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130</a:t>
                      </a:r>
                    </a:p>
                  </a:txBody>
                  <a:tcPr marL="9525" marR="9525" marT="9525" marB="0" anchor="ctr"/>
                </a:tc>
                <a:extLst>
                  <a:ext uri="{0D108BD9-81ED-4DB2-BD59-A6C34878D82A}">
                    <a16:rowId xmlns:a16="http://schemas.microsoft.com/office/drawing/2014/main" val="10017"/>
                  </a:ext>
                </a:extLst>
              </a:tr>
              <a:tr h="242519">
                <a:tc>
                  <a:txBody>
                    <a:bodyPr/>
                    <a:lstStyle/>
                    <a:p>
                      <a:pPr algn="ctr">
                        <a:spcAft>
                          <a:spcPts val="0"/>
                        </a:spcAft>
                      </a:pPr>
                      <a:r>
                        <a:rPr lang="en-US" sz="1600" kern="100">
                          <a:effectLst/>
                        </a:rPr>
                        <a:t>18</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597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29</a:t>
                      </a:r>
                    </a:p>
                  </a:txBody>
                  <a:tcPr marL="9525" marR="9525" marT="9525" marB="0" anchor="ctr"/>
                </a:tc>
                <a:tc>
                  <a:txBody>
                    <a:bodyPr/>
                    <a:lstStyle/>
                    <a:p>
                      <a:pPr algn="ctr">
                        <a:spcAft>
                          <a:spcPts val="0"/>
                        </a:spcAft>
                      </a:pPr>
                      <a:r>
                        <a:rPr lang="en-US" sz="1600" kern="100">
                          <a:effectLst/>
                        </a:rPr>
                        <a:t>51</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24</a:t>
                      </a:r>
                    </a:p>
                  </a:txBody>
                  <a:tcPr marL="9525" marR="9525" marT="9525" marB="0" anchor="ctr"/>
                </a:tc>
                <a:extLst>
                  <a:ext uri="{0D108BD9-81ED-4DB2-BD59-A6C34878D82A}">
                    <a16:rowId xmlns:a16="http://schemas.microsoft.com/office/drawing/2014/main" val="10018"/>
                  </a:ext>
                </a:extLst>
              </a:tr>
              <a:tr h="242519">
                <a:tc>
                  <a:txBody>
                    <a:bodyPr/>
                    <a:lstStyle/>
                    <a:p>
                      <a:pPr algn="ctr">
                        <a:spcAft>
                          <a:spcPts val="0"/>
                        </a:spcAft>
                      </a:pPr>
                      <a:r>
                        <a:rPr lang="en-US" sz="1600" kern="100">
                          <a:effectLst/>
                        </a:rPr>
                        <a:t>19</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1717</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266</a:t>
                      </a:r>
                    </a:p>
                  </a:txBody>
                  <a:tcPr marL="9525" marR="9525" marT="9525" marB="0" anchor="ctr"/>
                </a:tc>
                <a:tc>
                  <a:txBody>
                    <a:bodyPr/>
                    <a:lstStyle/>
                    <a:p>
                      <a:pPr algn="ctr">
                        <a:spcAft>
                          <a:spcPts val="0"/>
                        </a:spcAft>
                      </a:pPr>
                      <a:r>
                        <a:rPr lang="en-US" sz="1600" kern="100">
                          <a:effectLst/>
                        </a:rPr>
                        <a:t>410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19</a:t>
                      </a:r>
                    </a:p>
                  </a:txBody>
                  <a:tcPr marL="9525" marR="9525" marT="9525" marB="0" anchor="ctr"/>
                </a:tc>
                <a:extLst>
                  <a:ext uri="{0D108BD9-81ED-4DB2-BD59-A6C34878D82A}">
                    <a16:rowId xmlns:a16="http://schemas.microsoft.com/office/drawing/2014/main" val="10019"/>
                  </a:ext>
                </a:extLst>
              </a:tr>
              <a:tr h="242519">
                <a:tc>
                  <a:txBody>
                    <a:bodyPr/>
                    <a:lstStyle/>
                    <a:p>
                      <a:pPr algn="ctr">
                        <a:spcAft>
                          <a:spcPts val="0"/>
                        </a:spcAft>
                      </a:pPr>
                      <a:r>
                        <a:rPr lang="en-US" sz="1600" kern="100">
                          <a:effectLst/>
                        </a:rPr>
                        <a:t>20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2066</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2702</a:t>
                      </a:r>
                    </a:p>
                  </a:txBody>
                  <a:tcPr marL="9525" marR="9525" marT="9525" marB="0" anchor="ctr"/>
                </a:tc>
                <a:tc>
                  <a:txBody>
                    <a:bodyPr/>
                    <a:lstStyle/>
                    <a:p>
                      <a:pPr algn="ctr">
                        <a:spcAft>
                          <a:spcPts val="0"/>
                        </a:spcAft>
                      </a:pPr>
                      <a:r>
                        <a:rPr lang="en-US" sz="1600" kern="100">
                          <a:effectLst/>
                        </a:rPr>
                        <a:t>270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152</a:t>
                      </a:r>
                    </a:p>
                  </a:txBody>
                  <a:tcPr marL="9525" marR="9525" marT="9525" marB="0" anchor="ctr"/>
                </a:tc>
                <a:extLst>
                  <a:ext uri="{0D108BD9-81ED-4DB2-BD59-A6C34878D82A}">
                    <a16:rowId xmlns:a16="http://schemas.microsoft.com/office/drawing/2014/main" val="10020"/>
                  </a:ext>
                </a:extLst>
              </a:tr>
              <a:tr h="242519">
                <a:tc>
                  <a:txBody>
                    <a:bodyPr/>
                    <a:lstStyle/>
                    <a:p>
                      <a:pPr algn="ctr">
                        <a:spcAft>
                          <a:spcPts val="0"/>
                        </a:spcAft>
                      </a:pPr>
                      <a:r>
                        <a:rPr lang="en-US" sz="1600" kern="100">
                          <a:effectLst/>
                        </a:rPr>
                        <a:t>Average</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1250.95</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604.55</a:t>
                      </a:r>
                    </a:p>
                  </a:txBody>
                  <a:tcPr marL="9525" marR="9525" marT="9525" marB="0" anchor="ctr"/>
                </a:tc>
                <a:tc>
                  <a:txBody>
                    <a:bodyPr/>
                    <a:lstStyle/>
                    <a:p>
                      <a:pPr algn="ctr">
                        <a:spcAft>
                          <a:spcPts val="0"/>
                        </a:spcAft>
                      </a:pPr>
                      <a:r>
                        <a:rPr lang="en-US" sz="1600" kern="100">
                          <a:effectLst/>
                        </a:rPr>
                        <a:t>201.10</a:t>
                      </a:r>
                      <a:endParaRPr lang="zh-TW" sz="1600" kern="10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149.90</a:t>
                      </a:r>
                    </a:p>
                  </a:txBody>
                  <a:tcPr marL="9525" marR="9525" marT="9525" marB="0" anchor="ctr"/>
                </a:tc>
                <a:extLst>
                  <a:ext uri="{0D108BD9-81ED-4DB2-BD59-A6C34878D82A}">
                    <a16:rowId xmlns:a16="http://schemas.microsoft.com/office/drawing/2014/main" val="10021"/>
                  </a:ext>
                </a:extLst>
              </a:tr>
              <a:tr h="331731">
                <a:tc>
                  <a:txBody>
                    <a:bodyPr/>
                    <a:lstStyle/>
                    <a:p>
                      <a:pPr algn="ctr">
                        <a:spcAft>
                          <a:spcPts val="0"/>
                        </a:spcAft>
                      </a:pPr>
                      <a:r>
                        <a:rPr lang="en-US" sz="1600" kern="100" dirty="0">
                          <a:effectLst/>
                        </a:rPr>
                        <a:t>Standard deviation</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577.9</a:t>
                      </a:r>
                    </a:p>
                  </a:txBody>
                  <a:tcPr marL="9525" marR="9525" marT="9525"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722.2</a:t>
                      </a:r>
                    </a:p>
                  </a:txBody>
                  <a:tcPr marL="9525" marR="9525" marT="9525" marB="0" anchor="ctr"/>
                </a:tc>
                <a:tc>
                  <a:txBody>
                    <a:bodyPr/>
                    <a:lstStyle/>
                    <a:p>
                      <a:pPr algn="ctr">
                        <a:spcAft>
                          <a:spcPts val="0"/>
                        </a:spcAft>
                      </a:pPr>
                      <a:r>
                        <a:rPr lang="en-US" sz="1600" kern="100" dirty="0">
                          <a:effectLst/>
                        </a:rPr>
                        <a:t>179.41</a:t>
                      </a:r>
                      <a:endParaRPr lang="zh-TW" sz="1600" kern="100" dirty="0">
                        <a:effectLst/>
                        <a:latin typeface="新細明體"/>
                        <a:cs typeface="新細明體"/>
                      </a:endParaRPr>
                    </a:p>
                  </a:txBody>
                  <a:tcPr marL="52503" marR="52503" marT="0" marB="0" anchor="ctr"/>
                </a:tc>
                <a:tc>
                  <a:txBody>
                    <a:bodyPr/>
                    <a:lstStyle/>
                    <a:p>
                      <a:pPr algn="ctr" fontAlgn="ctr"/>
                      <a:r>
                        <a:rPr lang="en-US" altLang="zh-TW" sz="16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130.7</a:t>
                      </a:r>
                    </a:p>
                  </a:txBody>
                  <a:tcPr marL="9525" marR="9525" marT="9525" marB="0" anchor="ctr"/>
                </a:tc>
                <a:extLst>
                  <a:ext uri="{0D108BD9-81ED-4DB2-BD59-A6C34878D82A}">
                    <a16:rowId xmlns:a16="http://schemas.microsoft.com/office/drawing/2014/main" val="10022"/>
                  </a:ext>
                </a:extLst>
              </a:tr>
            </a:tbl>
          </a:graphicData>
        </a:graphic>
      </p:graphicFrame>
      <p:sp>
        <p:nvSpPr>
          <p:cNvPr id="5" name="文字方塊 4"/>
          <p:cNvSpPr txBox="1"/>
          <p:nvPr/>
        </p:nvSpPr>
        <p:spPr>
          <a:xfrm>
            <a:off x="2843808" y="3"/>
            <a:ext cx="5544616" cy="1200329"/>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altLang="zh-TW" dirty="0"/>
              <a:t>CSI-100: from 332 seconds to 2290 seconds. </a:t>
            </a:r>
            <a:endParaRPr lang="zh-TW" altLang="en-US" dirty="0"/>
          </a:p>
          <a:p>
            <a:pPr marL="285750" indent="-285750">
              <a:buFont typeface="Arial" panose="020B0604020202020204" pitchFamily="34" charset="0"/>
              <a:buChar char="•"/>
            </a:pPr>
            <a:r>
              <a:rPr lang="en-US" altLang="zh-TW" dirty="0"/>
              <a:t>CSI-LTS-0: from 15 seconds to 2702 seconds. </a:t>
            </a:r>
            <a:endParaRPr lang="zh-TW" altLang="en-US" dirty="0"/>
          </a:p>
          <a:p>
            <a:pPr marL="285750" indent="-285750">
              <a:buFont typeface="Arial" panose="020B0604020202020204" pitchFamily="34" charset="0"/>
              <a:buChar char="•"/>
            </a:pPr>
            <a:r>
              <a:rPr lang="en-US" altLang="zh-TW" dirty="0"/>
              <a:t>CSI-LTS-100: from 26 seconds to 487 seconds. </a:t>
            </a:r>
            <a:endParaRPr lang="zh-TW" altLang="en-US" dirty="0"/>
          </a:p>
          <a:p>
            <a:pPr marL="285750" indent="-285750">
              <a:buFont typeface="Arial" panose="020B0604020202020204" pitchFamily="34" charset="0"/>
              <a:buChar char="•"/>
            </a:pPr>
            <a:r>
              <a:rPr lang="en-US" altLang="zh-TW" dirty="0"/>
              <a:t>CSI-LTS-500: from 19 seconds to 452 seconds. </a:t>
            </a:r>
            <a:endParaRPr lang="zh-TW" altLang="en-US" dirty="0"/>
          </a:p>
        </p:txBody>
      </p:sp>
      <p:sp>
        <p:nvSpPr>
          <p:cNvPr id="8" name="文字方塊 7"/>
          <p:cNvSpPr txBox="1"/>
          <p:nvPr/>
        </p:nvSpPr>
        <p:spPr>
          <a:xfrm>
            <a:off x="2699792" y="5517240"/>
            <a:ext cx="5544616" cy="646331"/>
          </a:xfrm>
          <a:prstGeom prst="rect">
            <a:avLst/>
          </a:prstGeom>
          <a:solidFill>
            <a:schemeClr val="bg2"/>
          </a:solidFill>
        </p:spPr>
        <p:txBody>
          <a:bodyPr wrap="square" rtlCol="0">
            <a:spAutoFit/>
          </a:bodyPr>
          <a:lstStyle/>
          <a:p>
            <a:r>
              <a:rPr lang="en-US" altLang="zh-TW" dirty="0">
                <a:solidFill>
                  <a:srgbClr val="FF0000"/>
                </a:solidFill>
              </a:rPr>
              <a:t>In terms of the training time, the average and standard deviation of CSI-LTS-500 are the smallest.</a:t>
            </a:r>
            <a:r>
              <a:rPr lang="en-US" altLang="zh-TW" dirty="0"/>
              <a:t> </a:t>
            </a:r>
            <a:endParaRPr lang="zh-TW" altLang="en-US" dirty="0"/>
          </a:p>
        </p:txBody>
      </p:sp>
      <p:sp>
        <p:nvSpPr>
          <p:cNvPr id="9" name="文字方塊 8"/>
          <p:cNvSpPr txBox="1"/>
          <p:nvPr/>
        </p:nvSpPr>
        <p:spPr>
          <a:xfrm>
            <a:off x="2699793" y="4390334"/>
            <a:ext cx="5904656" cy="646331"/>
          </a:xfrm>
          <a:prstGeom prst="rect">
            <a:avLst/>
          </a:prstGeom>
          <a:solidFill>
            <a:schemeClr val="bg2"/>
          </a:solidFill>
        </p:spPr>
        <p:txBody>
          <a:bodyPr wrap="square" rtlCol="0">
            <a:spAutoFit/>
          </a:bodyPr>
          <a:lstStyle/>
          <a:p>
            <a:r>
              <a:rPr lang="en-US" altLang="zh-TW" dirty="0">
                <a:solidFill>
                  <a:srgbClr val="FF0000"/>
                </a:solidFill>
              </a:rPr>
              <a:t>The adoption of LTS and “longer” regularizing module is good for speeding up the learning process.</a:t>
            </a:r>
            <a:endParaRPr lang="zh-TW" altLang="en-US" dirty="0">
              <a:solidFill>
                <a:srgbClr val="FF0000"/>
              </a:solidFill>
            </a:endParaRPr>
          </a:p>
        </p:txBody>
      </p:sp>
    </p:spTree>
    <p:extLst>
      <p:ext uri="{BB962C8B-B14F-4D97-AF65-F5344CB8AC3E}">
        <p14:creationId xmlns:p14="http://schemas.microsoft.com/office/powerpoint/2010/main" val="190750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4800" b="1" dirty="0"/>
              <a:t>Validate the new algorithm</a:t>
            </a:r>
            <a:endParaRPr lang="zh-TW" altLang="en-US" sz="4800" b="1" dirty="0"/>
          </a:p>
        </p:txBody>
      </p:sp>
      <p:sp>
        <p:nvSpPr>
          <p:cNvPr id="3" name="內容版面配置區 2"/>
          <p:cNvSpPr>
            <a:spLocks noGrp="1"/>
          </p:cNvSpPr>
          <p:nvPr>
            <p:ph idx="1"/>
          </p:nvPr>
        </p:nvSpPr>
        <p:spPr>
          <a:xfrm>
            <a:off x="179513" y="1417639"/>
            <a:ext cx="8784976" cy="5353275"/>
          </a:xfrm>
        </p:spPr>
        <p:txBody>
          <a:bodyPr/>
          <a:lstStyle/>
          <a:p>
            <a:r>
              <a:rPr lang="en-US" altLang="zh-TW" sz="2800" dirty="0">
                <a:sym typeface="Wingdings" panose="05000000000000000000" pitchFamily="2" charset="2"/>
              </a:rPr>
              <a:t> Validate the new algorithm through </a:t>
            </a:r>
            <a:r>
              <a:rPr lang="en-US" altLang="zh-TW" sz="2800" dirty="0">
                <a:solidFill>
                  <a:srgbClr val="FF0000"/>
                </a:solidFill>
                <a:sym typeface="Wingdings" panose="05000000000000000000" pitchFamily="2" charset="2"/>
              </a:rPr>
              <a:t>an AI application experiment</a:t>
            </a:r>
            <a:r>
              <a:rPr lang="en-US" altLang="zh-TW" sz="2800" dirty="0">
                <a:sym typeface="Wingdings" panose="05000000000000000000" pitchFamily="2" charset="2"/>
              </a:rPr>
              <a:t> with the </a:t>
            </a:r>
            <a:r>
              <a:rPr lang="en-US" altLang="zh-TW" sz="2800" dirty="0">
                <a:solidFill>
                  <a:srgbClr val="0070C0"/>
                </a:solidFill>
                <a:sym typeface="Wingdings" panose="05000000000000000000" pitchFamily="2" charset="2"/>
              </a:rPr>
              <a:t>AI application problem/data</a:t>
            </a:r>
            <a:r>
              <a:rPr lang="en-US" altLang="zh-TW" sz="2800" dirty="0">
                <a:sym typeface="Wingdings" panose="05000000000000000000" pitchFamily="2" charset="2"/>
              </a:rPr>
              <a:t>, the </a:t>
            </a:r>
            <a:r>
              <a:rPr lang="en-US" altLang="zh-TW" sz="2800" dirty="0">
                <a:solidFill>
                  <a:srgbClr val="0070C0"/>
                </a:solidFill>
                <a:sym typeface="Wingdings" panose="05000000000000000000" pitchFamily="2" charset="2"/>
              </a:rPr>
              <a:t>proposed algorithm</a:t>
            </a:r>
            <a:r>
              <a:rPr lang="en-US" altLang="zh-TW" sz="2800" dirty="0">
                <a:sym typeface="Wingdings" panose="05000000000000000000" pitchFamily="2" charset="2"/>
              </a:rPr>
              <a:t>, and the </a:t>
            </a:r>
            <a:r>
              <a:rPr lang="en-US" altLang="zh-TW" sz="2800" dirty="0">
                <a:solidFill>
                  <a:srgbClr val="0070C0"/>
                </a:solidFill>
                <a:sym typeface="Wingdings" panose="05000000000000000000" pitchFamily="2" charset="2"/>
              </a:rPr>
              <a:t>computation capability</a:t>
            </a:r>
            <a:r>
              <a:rPr lang="en-US" altLang="zh-TW" sz="2800" dirty="0">
                <a:sym typeface="Wingdings" panose="05000000000000000000" pitchFamily="2" charset="2"/>
              </a:rPr>
              <a:t>.</a:t>
            </a:r>
          </a:p>
          <a:p>
            <a:r>
              <a:rPr lang="en-US" altLang="zh-TW" sz="2800" dirty="0">
                <a:sym typeface="Wingdings" panose="05000000000000000000" pitchFamily="2" charset="2"/>
              </a:rPr>
              <a:t> Check </a:t>
            </a:r>
            <a:r>
              <a:rPr lang="en-US" altLang="zh-TW" sz="2800" dirty="0"/>
              <a:t>whether </a:t>
            </a:r>
            <a:r>
              <a:rPr lang="en-US" altLang="zh-TW" sz="2800" dirty="0">
                <a:solidFill>
                  <a:srgbClr val="FF0000"/>
                </a:solidFill>
              </a:rPr>
              <a:t>the corresponding learning process</a:t>
            </a:r>
            <a:r>
              <a:rPr lang="en-US" altLang="zh-TW" sz="2800" dirty="0"/>
              <a:t> does display </a:t>
            </a:r>
            <a:r>
              <a:rPr lang="en-US" altLang="zh-TW" sz="2800" dirty="0">
                <a:solidFill>
                  <a:srgbClr val="FF0000"/>
                </a:solidFill>
              </a:rPr>
              <a:t>the proposed ideas/concepts</a:t>
            </a:r>
            <a:r>
              <a:rPr lang="en-US" altLang="zh-TW" sz="2800" dirty="0"/>
              <a:t>.</a:t>
            </a:r>
            <a:r>
              <a:rPr lang="en-US" altLang="zh-TW" sz="2800" dirty="0">
                <a:solidFill>
                  <a:srgbClr val="0070C0"/>
                </a:solidFill>
              </a:rPr>
              <a:t> This is an AI fundamental research issue regarding the learning algorithm.</a:t>
            </a:r>
            <a:endParaRPr lang="en-US" altLang="zh-TW" sz="2800" dirty="0"/>
          </a:p>
          <a:p>
            <a:r>
              <a:rPr lang="en-US" altLang="zh-TW" sz="2800" dirty="0">
                <a:sym typeface="Wingdings" panose="05000000000000000000" pitchFamily="2" charset="2"/>
              </a:rPr>
              <a:t> Check whether the proposed learning algorithm does lead to </a:t>
            </a:r>
            <a:r>
              <a:rPr lang="en-US" altLang="zh-TW" sz="2800" dirty="0">
                <a:solidFill>
                  <a:srgbClr val="FF0000"/>
                </a:solidFill>
                <a:sym typeface="Wingdings" panose="05000000000000000000" pitchFamily="2" charset="2"/>
              </a:rPr>
              <a:t>good performances </a:t>
            </a:r>
            <a:r>
              <a:rPr lang="en-US" altLang="zh-TW" sz="2800" dirty="0">
                <a:sym typeface="Wingdings" panose="05000000000000000000" pitchFamily="2" charset="2"/>
              </a:rPr>
              <a:t>in specific AI applications.</a:t>
            </a:r>
            <a:r>
              <a:rPr lang="en-US" altLang="zh-TW" sz="2800" dirty="0">
                <a:solidFill>
                  <a:srgbClr val="0070C0"/>
                </a:solidFill>
              </a:rPr>
              <a:t> This is an AI application research issue regarding the application performance.</a:t>
            </a:r>
          </a:p>
        </p:txBody>
      </p:sp>
      <p:sp>
        <p:nvSpPr>
          <p:cNvPr id="4" name="投影片編號版面配置區 3"/>
          <p:cNvSpPr>
            <a:spLocks noGrp="1"/>
          </p:cNvSpPr>
          <p:nvPr>
            <p:ph type="sldNum" sz="quarter" idx="12"/>
          </p:nvPr>
        </p:nvSpPr>
        <p:spPr/>
        <p:txBody>
          <a:bodyPr/>
          <a:lstStyle/>
          <a:p>
            <a:pPr>
              <a:defRPr/>
            </a:pPr>
            <a:fld id="{D3A7A091-F146-430F-BA88-1B0CCFC6C729}" type="slidenum">
              <a:rPr lang="zh-CN" altLang="en-US" smtClean="0">
                <a:solidFill>
                  <a:prstClr val="black">
                    <a:tint val="75000"/>
                  </a:prstClr>
                </a:solidFill>
              </a:rPr>
              <a:pPr>
                <a:defRPr/>
              </a:pPr>
              <a:t>5</a:t>
            </a:fld>
            <a:endParaRPr lang="zh-CN" altLang="en-US">
              <a:solidFill>
                <a:prstClr val="black">
                  <a:tint val="75000"/>
                </a:prstClr>
              </a:solidFill>
            </a:endParaRPr>
          </a:p>
        </p:txBody>
      </p:sp>
    </p:spTree>
    <p:extLst>
      <p:ext uri="{BB962C8B-B14F-4D97-AF65-F5344CB8AC3E}">
        <p14:creationId xmlns:p14="http://schemas.microsoft.com/office/powerpoint/2010/main" val="259741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82B1FF2-504B-D740-84FA-974A924F9DA9}"/>
              </a:ext>
            </a:extLst>
          </p:cNvPr>
          <p:cNvSpPr txBox="1"/>
          <p:nvPr/>
        </p:nvSpPr>
        <p:spPr>
          <a:xfrm>
            <a:off x="555019" y="1628801"/>
            <a:ext cx="7693453" cy="646331"/>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Single Proton Emission Computed Tomography (</a:t>
            </a:r>
            <a:r>
              <a:rPr kumimoji="1" lang="en-US" altLang="zh-TW" sz="1800" dirty="0">
                <a:solidFill>
                  <a:srgbClr val="304371"/>
                </a:solidFill>
                <a:latin typeface="Microsoft JhengHei" panose="020B0604030504040204" pitchFamily="34" charset="-120"/>
                <a:ea typeface="Microsoft JhengHei" panose="020B0604030504040204" pitchFamily="34" charset="-120"/>
              </a:rPr>
              <a:t>SPECT)</a:t>
            </a:r>
          </a:p>
          <a:p>
            <a:r>
              <a:rPr kumimoji="1" lang="en-US" altLang="zh-TW" sz="1800" dirty="0">
                <a:solidFill>
                  <a:srgbClr val="304371"/>
                </a:solidFill>
                <a:latin typeface="Microsoft JhengHei" panose="020B0604030504040204" pitchFamily="34" charset="-120"/>
                <a:ea typeface="Microsoft JhengHei" panose="020B0604030504040204" pitchFamily="34" charset="-120"/>
              </a:rPr>
              <a:t>   heart diagnosis data set </a:t>
            </a:r>
            <a:r>
              <a:rPr kumimoji="1" lang="en-US" altLang="zh-TW" sz="1800" dirty="0">
                <a:latin typeface="Microsoft JhengHei" panose="020B0604030504040204" pitchFamily="34" charset="-120"/>
                <a:ea typeface="Microsoft JhengHei" panose="020B0604030504040204" pitchFamily="34" charset="-120"/>
              </a:rPr>
              <a:t>(</a:t>
            </a:r>
            <a:r>
              <a:rPr lang="en-US" altLang="zh-TW" sz="1800" dirty="0">
                <a:latin typeface="Microsoft JhengHei" panose="020B0604030504040204" pitchFamily="34" charset="-120"/>
                <a:ea typeface="Microsoft JhengHei" panose="020B0604030504040204" pitchFamily="34" charset="-120"/>
              </a:rPr>
              <a:t>Kurgan, et al., 2001; </a:t>
            </a:r>
            <a:r>
              <a:rPr kumimoji="1" lang="en-US" altLang="zh-TW" sz="1800" dirty="0">
                <a:latin typeface="Microsoft JhengHei" panose="020B0604030504040204" pitchFamily="34" charset="-120"/>
                <a:ea typeface="Microsoft JhengHei" panose="020B0604030504040204" pitchFamily="34" charset="-120"/>
              </a:rPr>
              <a:t>UCI Machine Learning)</a:t>
            </a:r>
            <a:endParaRPr kumimoji="1" lang="zh-TW" altLang="en-US" sz="1800" dirty="0">
              <a:latin typeface="Microsoft JhengHei" panose="020B0604030504040204" pitchFamily="34" charset="-120"/>
              <a:ea typeface="Microsoft JhengHei" panose="020B0604030504040204" pitchFamily="34" charset="-120"/>
            </a:endParaRPr>
          </a:p>
        </p:txBody>
      </p:sp>
      <p:sp>
        <p:nvSpPr>
          <p:cNvPr id="4" name="文字方塊 3">
            <a:extLst>
              <a:ext uri="{FF2B5EF4-FFF2-40B4-BE49-F238E27FC236}">
                <a16:creationId xmlns:a16="http://schemas.microsoft.com/office/drawing/2014/main" id="{D65FEC54-1CE0-EE4D-9281-8778132C0C41}"/>
              </a:ext>
            </a:extLst>
          </p:cNvPr>
          <p:cNvSpPr txBox="1"/>
          <p:nvPr/>
        </p:nvSpPr>
        <p:spPr>
          <a:xfrm>
            <a:off x="555019" y="2357881"/>
            <a:ext cx="7139198" cy="369332"/>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267 instances (55 normal samples and 212 abnormal samples) </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sp>
        <p:nvSpPr>
          <p:cNvPr id="5" name="文字方塊 4">
            <a:extLst>
              <a:ext uri="{FF2B5EF4-FFF2-40B4-BE49-F238E27FC236}">
                <a16:creationId xmlns:a16="http://schemas.microsoft.com/office/drawing/2014/main" id="{EED9D9F7-D900-A34B-9FE5-A55E304DD3D6}"/>
              </a:ext>
            </a:extLst>
          </p:cNvPr>
          <p:cNvSpPr txBox="1"/>
          <p:nvPr/>
        </p:nvSpPr>
        <p:spPr>
          <a:xfrm>
            <a:off x="549471" y="2793794"/>
            <a:ext cx="2911438" cy="923330"/>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23 attributes</a:t>
            </a:r>
          </a:p>
          <a:p>
            <a:r>
              <a:rPr kumimoji="1" lang="en-US" altLang="zh-TW" sz="1800" dirty="0">
                <a:solidFill>
                  <a:srgbClr val="304371"/>
                </a:solidFill>
                <a:latin typeface="Microsoft JhengHei" panose="020B0604030504040204" pitchFamily="34" charset="-120"/>
                <a:ea typeface="Microsoft JhengHei" panose="020B0604030504040204" pitchFamily="34" charset="-120"/>
              </a:rPr>
              <a:t>  (x: 22 (binary) attributes,</a:t>
            </a:r>
          </a:p>
          <a:p>
            <a:r>
              <a:rPr kumimoji="1" lang="en-US" altLang="zh-TW" dirty="0">
                <a:solidFill>
                  <a:srgbClr val="304371"/>
                </a:solidFill>
                <a:latin typeface="Microsoft JhengHei" panose="020B0604030504040204" pitchFamily="34" charset="-120"/>
                <a:ea typeface="Microsoft JhengHei" panose="020B0604030504040204" pitchFamily="34" charset="-120"/>
              </a:rPr>
              <a:t>  </a:t>
            </a:r>
            <a:r>
              <a:rPr kumimoji="1" lang="en-US" altLang="zh-TW" sz="1800" dirty="0">
                <a:solidFill>
                  <a:srgbClr val="304371"/>
                </a:solidFill>
                <a:latin typeface="Microsoft JhengHei" panose="020B0604030504040204" pitchFamily="34" charset="-120"/>
                <a:ea typeface="Microsoft JhengHei" panose="020B0604030504040204" pitchFamily="34" charset="-120"/>
              </a:rPr>
              <a:t> y: 1 (binary) attribute)</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293436D1-F2FC-D846-88DC-9E421577C8C8}"/>
              </a:ext>
            </a:extLst>
          </p:cNvPr>
          <p:cNvSpPr txBox="1"/>
          <p:nvPr/>
        </p:nvSpPr>
        <p:spPr>
          <a:xfrm>
            <a:off x="547650" y="3643683"/>
            <a:ext cx="3879075" cy="369332"/>
          </a:xfrm>
          <a:prstGeom prst="rect">
            <a:avLst/>
          </a:prstGeom>
          <a:noFill/>
        </p:spPr>
        <p:txBody>
          <a:bodyPr wrap="non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a:t>
            </a:r>
            <a:r>
              <a:rPr kumimoji="1" lang="en-US" altLang="zh-TW" dirty="0">
                <a:solidFill>
                  <a:srgbClr val="304371"/>
                </a:solidFill>
                <a:latin typeface="Microsoft JhengHei" panose="020B0604030504040204" pitchFamily="34" charset="-120"/>
                <a:ea typeface="Microsoft JhengHei" panose="020B0604030504040204" pitchFamily="34" charset="-120"/>
              </a:rPr>
              <a:t>y: </a:t>
            </a:r>
            <a:r>
              <a:rPr lang="en-US" altLang="zh-TW" sz="1800" dirty="0">
                <a:solidFill>
                  <a:srgbClr val="304371"/>
                </a:solidFill>
                <a:latin typeface="Microsoft JhengHei" panose="020B0604030504040204" pitchFamily="34" charset="-120"/>
                <a:ea typeface="Microsoft JhengHei" panose="020B0604030504040204" pitchFamily="34" charset="-120"/>
              </a:rPr>
              <a:t>Binary (normal: 0, abnormal: 1)</a:t>
            </a:r>
            <a:endParaRPr kumimoji="1" lang="zh-TW" altLang="en-US" sz="1800" dirty="0">
              <a:solidFill>
                <a:srgbClr val="304371"/>
              </a:solidFill>
              <a:latin typeface="Microsoft JhengHei" panose="020B0604030504040204" pitchFamily="34" charset="-120"/>
              <a:ea typeface="Microsoft JhengHei" panose="020B0604030504040204" pitchFamily="34" charset="-120"/>
            </a:endParaRPr>
          </a:p>
        </p:txBody>
      </p:sp>
      <p:graphicFrame>
        <p:nvGraphicFramePr>
          <p:cNvPr id="11" name="表格 10">
            <a:extLst>
              <a:ext uri="{FF2B5EF4-FFF2-40B4-BE49-F238E27FC236}">
                <a16:creationId xmlns:a16="http://schemas.microsoft.com/office/drawing/2014/main" id="{0335E4A1-6588-7C47-B537-A732F6CE2E09}"/>
              </a:ext>
            </a:extLst>
          </p:cNvPr>
          <p:cNvGraphicFramePr>
            <a:graphicFrameLocks noGrp="1"/>
          </p:cNvGraphicFramePr>
          <p:nvPr>
            <p:extLst>
              <p:ext uri="{D42A27DB-BD31-4B8C-83A1-F6EECF244321}">
                <p14:modId xmlns:p14="http://schemas.microsoft.com/office/powerpoint/2010/main" val="265501913"/>
              </p:ext>
            </p:extLst>
          </p:nvPr>
        </p:nvGraphicFramePr>
        <p:xfrm>
          <a:off x="4426725" y="2809962"/>
          <a:ext cx="4420616" cy="356866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785680885"/>
                    </a:ext>
                  </a:extLst>
                </a:gridCol>
                <a:gridCol w="1800200">
                  <a:extLst>
                    <a:ext uri="{9D8B030D-6E8A-4147-A177-3AD203B41FA5}">
                      <a16:colId xmlns:a16="http://schemas.microsoft.com/office/drawing/2014/main" val="3209114005"/>
                    </a:ext>
                  </a:extLst>
                </a:gridCol>
                <a:gridCol w="748208">
                  <a:extLst>
                    <a:ext uri="{9D8B030D-6E8A-4147-A177-3AD203B41FA5}">
                      <a16:colId xmlns:a16="http://schemas.microsoft.com/office/drawing/2014/main" val="795120671"/>
                    </a:ext>
                  </a:extLst>
                </a:gridCol>
              </a:tblGrid>
              <a:tr h="762000">
                <a:tc rowSpan="2">
                  <a:txBody>
                    <a:bodyPr/>
                    <a:lstStyle/>
                    <a:p>
                      <a:pPr marL="0" indent="0" algn="ctr">
                        <a:lnSpc>
                          <a:spcPct val="15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Training data set</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accent1">
                        <a:lumMod val="20000"/>
                        <a:lumOff val="80000"/>
                      </a:schemeClr>
                    </a:solidFill>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positive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40</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1397404958"/>
                  </a:ext>
                </a:extLst>
              </a:tr>
              <a:tr h="762000">
                <a:tc vMerge="1">
                  <a:txBody>
                    <a:bodyPr/>
                    <a:lstStyle/>
                    <a:p>
                      <a:endParaRPr lang="zh-TW" altLang="en-US"/>
                    </a:p>
                  </a:txBody>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negative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40</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3887617603"/>
                  </a:ext>
                </a:extLst>
              </a:tr>
              <a:tr h="762000">
                <a:tc rowSpan="2">
                  <a:txBody>
                    <a:bodyPr/>
                    <a:lstStyle/>
                    <a:p>
                      <a:pPr marL="0" indent="0" algn="ctr">
                        <a:lnSpc>
                          <a:spcPct val="15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Testing data set</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accent6">
                        <a:lumMod val="20000"/>
                        <a:lumOff val="80000"/>
                      </a:schemeClr>
                    </a:solidFill>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positive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15</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415426777"/>
                  </a:ext>
                </a:extLst>
              </a:tr>
              <a:tr h="762000">
                <a:tc vMerge="1">
                  <a:txBody>
                    <a:bodyPr/>
                    <a:lstStyle/>
                    <a:p>
                      <a:endParaRPr lang="zh-TW" altLang="en-US"/>
                    </a:p>
                  </a:txBody>
                  <a:tcPr/>
                </a:tc>
                <a:tc>
                  <a:txBody>
                    <a:bodyPr/>
                    <a:lstStyle/>
                    <a:p>
                      <a:pPr marL="0" indent="0" algn="ctr">
                        <a:lnSpc>
                          <a:spcPct val="10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Amount</a:t>
                      </a:r>
                      <a:r>
                        <a:rPr lang="x-none" sz="1500" spc="-5" dirty="0">
                          <a:solidFill>
                            <a:srgbClr val="000000"/>
                          </a:solidFill>
                          <a:effectLst/>
                          <a:latin typeface="Microsoft JhengHei" panose="020B0604030504040204" pitchFamily="34" charset="-120"/>
                          <a:ea typeface="Microsoft JhengHei" panose="020B0604030504040204" pitchFamily="34" charset="-120"/>
                        </a:rPr>
                        <a:t> of </a:t>
                      </a:r>
                      <a:endParaRPr lang="en-US" sz="1500" spc="-5" dirty="0">
                        <a:solidFill>
                          <a:srgbClr val="000000"/>
                        </a:solidFill>
                        <a:effectLst/>
                        <a:latin typeface="Microsoft JhengHei" panose="020B0604030504040204" pitchFamily="34" charset="-120"/>
                        <a:ea typeface="Microsoft JhengHei" panose="020B0604030504040204" pitchFamily="34" charset="-120"/>
                      </a:endParaRPr>
                    </a:p>
                    <a:p>
                      <a:pPr marL="0" indent="0" algn="ctr">
                        <a:lnSpc>
                          <a:spcPct val="100000"/>
                        </a:lnSpc>
                        <a:spcAft>
                          <a:spcPts val="60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negative 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tc>
                  <a:txBody>
                    <a:bodyPr/>
                    <a:lstStyle/>
                    <a:p>
                      <a:pPr indent="182880" algn="ctr">
                        <a:lnSpc>
                          <a:spcPct val="150000"/>
                        </a:lnSpc>
                        <a:spcAft>
                          <a:spcPts val="600"/>
                        </a:spcAft>
                        <a:tabLst>
                          <a:tab pos="182880" algn="l"/>
                        </a:tabLst>
                      </a:pPr>
                      <a:r>
                        <a:rPr lang="en-US" sz="1500" spc="-5" dirty="0">
                          <a:solidFill>
                            <a:srgbClr val="000000"/>
                          </a:solidFill>
                          <a:effectLst/>
                          <a:latin typeface="Microsoft JhengHei" panose="020B0604030504040204" pitchFamily="34" charset="-120"/>
                          <a:ea typeface="Microsoft JhengHei" panose="020B0604030504040204" pitchFamily="34" charset="-120"/>
                        </a:rPr>
                        <a:t>172</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noFill/>
                  </a:tcPr>
                </a:tc>
                <a:extLst>
                  <a:ext uri="{0D108BD9-81ED-4DB2-BD59-A6C34878D82A}">
                    <a16:rowId xmlns:a16="http://schemas.microsoft.com/office/drawing/2014/main" val="85345638"/>
                  </a:ext>
                </a:extLst>
              </a:tr>
              <a:tr h="520664">
                <a:tc gridSpan="2">
                  <a:txBody>
                    <a:bodyPr/>
                    <a:lstStyle/>
                    <a:p>
                      <a:pPr indent="182880" algn="ctr">
                        <a:lnSpc>
                          <a:spcPct val="150000"/>
                        </a:lnSpc>
                        <a:spcAft>
                          <a:spcPts val="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Total </a:t>
                      </a:r>
                      <a:r>
                        <a:rPr lang="en-US" sz="1500" spc="-5" dirty="0">
                          <a:solidFill>
                            <a:srgbClr val="000000"/>
                          </a:solidFill>
                          <a:effectLst/>
                          <a:latin typeface="Microsoft JhengHei" panose="020B0604030504040204" pitchFamily="34" charset="-120"/>
                          <a:ea typeface="Microsoft JhengHei" panose="020B0604030504040204" pitchFamily="34" charset="-120"/>
                        </a:rPr>
                        <a:t>amount of </a:t>
                      </a:r>
                      <a:r>
                        <a:rPr lang="x-none" sz="1500" spc="-5" dirty="0">
                          <a:solidFill>
                            <a:srgbClr val="000000"/>
                          </a:solidFill>
                          <a:effectLst/>
                          <a:latin typeface="Microsoft JhengHei" panose="020B0604030504040204" pitchFamily="34" charset="-120"/>
                          <a:ea typeface="Microsoft JhengHei" panose="020B0604030504040204" pitchFamily="34" charset="-120"/>
                        </a:rPr>
                        <a:t>samples</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solidFill>
                      <a:schemeClr val="bg2"/>
                    </a:solidFill>
                  </a:tcPr>
                </a:tc>
                <a:tc hMerge="1">
                  <a:txBody>
                    <a:bodyPr/>
                    <a:lstStyle/>
                    <a:p>
                      <a:endParaRPr lang="zh-TW" altLang="en-US"/>
                    </a:p>
                  </a:txBody>
                  <a:tcPr/>
                </a:tc>
                <a:tc>
                  <a:txBody>
                    <a:bodyPr/>
                    <a:lstStyle/>
                    <a:p>
                      <a:pPr indent="182880" algn="ctr">
                        <a:lnSpc>
                          <a:spcPct val="150000"/>
                        </a:lnSpc>
                        <a:spcAft>
                          <a:spcPts val="0"/>
                        </a:spcAft>
                        <a:tabLst>
                          <a:tab pos="182880" algn="l"/>
                        </a:tabLst>
                      </a:pPr>
                      <a:r>
                        <a:rPr lang="x-none" sz="1500" spc="-5" dirty="0">
                          <a:solidFill>
                            <a:srgbClr val="000000"/>
                          </a:solidFill>
                          <a:effectLst/>
                          <a:latin typeface="Microsoft JhengHei" panose="020B0604030504040204" pitchFamily="34" charset="-120"/>
                          <a:ea typeface="Microsoft JhengHei" panose="020B0604030504040204" pitchFamily="34" charset="-120"/>
                        </a:rPr>
                        <a:t>267</a:t>
                      </a:r>
                      <a:endParaRPr lang="zh-TW" sz="1200" spc="-5" dirty="0">
                        <a:effectLst/>
                        <a:latin typeface="Microsoft JhengHei" panose="020B0604030504040204" pitchFamily="34" charset="-120"/>
                        <a:ea typeface="Microsoft JhengHei" panose="020B0604030504040204" pitchFamily="34" charset="-120"/>
                      </a:endParaRPr>
                    </a:p>
                  </a:txBody>
                  <a:tcPr marL="0" marR="0" marT="0" marB="0" anchor="ctr"/>
                </a:tc>
                <a:extLst>
                  <a:ext uri="{0D108BD9-81ED-4DB2-BD59-A6C34878D82A}">
                    <a16:rowId xmlns:a16="http://schemas.microsoft.com/office/drawing/2014/main" val="1190509846"/>
                  </a:ext>
                </a:extLst>
              </a:tr>
            </a:tbl>
          </a:graphicData>
        </a:graphic>
      </p:graphicFrame>
      <p:sp>
        <p:nvSpPr>
          <p:cNvPr id="12" name="文字方塊 11">
            <a:extLst>
              <a:ext uri="{FF2B5EF4-FFF2-40B4-BE49-F238E27FC236}">
                <a16:creationId xmlns:a16="http://schemas.microsoft.com/office/drawing/2014/main" id="{11D69459-73EC-BB49-A5D5-7B0BF13A6AA3}"/>
              </a:ext>
            </a:extLst>
          </p:cNvPr>
          <p:cNvSpPr txBox="1"/>
          <p:nvPr/>
        </p:nvSpPr>
        <p:spPr>
          <a:xfrm>
            <a:off x="4572000" y="6352153"/>
            <a:ext cx="3296896" cy="369332"/>
          </a:xfrm>
          <a:prstGeom prst="rect">
            <a:avLst/>
          </a:prstGeom>
          <a:noFill/>
        </p:spPr>
        <p:txBody>
          <a:bodyPr wrap="square" rtlCol="0">
            <a:spAutoFit/>
          </a:bodyPr>
          <a:lstStyle/>
          <a:p>
            <a:r>
              <a:rPr lang="en-US" altLang="zh-TW" sz="1800" dirty="0">
                <a:solidFill>
                  <a:srgbClr val="304371"/>
                </a:solidFill>
                <a:latin typeface="Microsoft JhengHei" panose="020B0604030504040204" pitchFamily="34" charset="-120"/>
                <a:ea typeface="Microsoft JhengHei" panose="020B0604030504040204" pitchFamily="34" charset="-120"/>
              </a:rPr>
              <a:t>• </a:t>
            </a:r>
            <a:r>
              <a:rPr lang="en-US" altLang="zh-TW" sz="1200" dirty="0">
                <a:solidFill>
                  <a:srgbClr val="304371"/>
                </a:solidFill>
                <a:latin typeface="Microsoft JhengHei" panose="020B0604030504040204" pitchFamily="34" charset="-120"/>
                <a:ea typeface="Microsoft JhengHei" panose="020B0604030504040204" pitchFamily="34" charset="-120"/>
              </a:rPr>
              <a:t>Positive:  normal; </a:t>
            </a:r>
            <a:r>
              <a:rPr kumimoji="1" lang="en-US" altLang="zh-TW" sz="1200" dirty="0">
                <a:solidFill>
                  <a:srgbClr val="304371"/>
                </a:solidFill>
                <a:latin typeface="Microsoft JhengHei" panose="020B0604030504040204" pitchFamily="34" charset="-120"/>
                <a:ea typeface="Microsoft JhengHei" panose="020B0604030504040204" pitchFamily="34" charset="-120"/>
              </a:rPr>
              <a:t> Negative: abnormal</a:t>
            </a:r>
            <a:endParaRPr kumimoji="1" lang="zh-TW" altLang="en-US" sz="1200" dirty="0">
              <a:solidFill>
                <a:srgbClr val="304371"/>
              </a:solidFill>
              <a:latin typeface="Microsoft JhengHei" panose="020B0604030504040204" pitchFamily="34" charset="-120"/>
              <a:ea typeface="Microsoft JhengHei" panose="020B0604030504040204" pitchFamily="34" charset="-120"/>
            </a:endParaRPr>
          </a:p>
        </p:txBody>
      </p:sp>
      <p:sp>
        <p:nvSpPr>
          <p:cNvPr id="10" name="標題 1">
            <a:extLst>
              <a:ext uri="{FF2B5EF4-FFF2-40B4-BE49-F238E27FC236}">
                <a16:creationId xmlns:a16="http://schemas.microsoft.com/office/drawing/2014/main" id="{B44010DB-635D-4F80-ACED-132FA0A6FA67}"/>
              </a:ext>
            </a:extLst>
          </p:cNvPr>
          <p:cNvSpPr txBox="1">
            <a:spLocks/>
          </p:cNvSpPr>
          <p:nvPr/>
        </p:nvSpPr>
        <p:spPr>
          <a:xfrm>
            <a:off x="457200" y="274639"/>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zh-TW" b="1" dirty="0"/>
              <a:t>The AI Application Problem</a:t>
            </a:r>
          </a:p>
          <a:p>
            <a:pPr algn="ctr"/>
            <a:r>
              <a:rPr lang="en-US" altLang="zh-TW" sz="3200" b="1" dirty="0">
                <a:solidFill>
                  <a:srgbClr val="FF0000"/>
                </a:solidFill>
              </a:rPr>
              <a:t>(</a:t>
            </a:r>
            <a:r>
              <a:rPr lang="en-US" altLang="zh-TW" sz="3200" b="1" dirty="0" err="1">
                <a:solidFill>
                  <a:srgbClr val="FF0000"/>
                </a:solidFill>
              </a:rPr>
              <a:t>bi_ReLU_sbo</a:t>
            </a:r>
            <a:r>
              <a:rPr lang="en-US" altLang="zh-TW" sz="3200" b="1" dirty="0">
                <a:solidFill>
                  <a:srgbClr val="FF0000"/>
                </a:solidFill>
              </a:rPr>
              <a:t>)</a:t>
            </a:r>
            <a:endParaRPr lang="en-US" altLang="zh-TW" sz="3200" dirty="0">
              <a:solidFill>
                <a:srgbClr val="FF0000"/>
              </a:solidFill>
            </a:endParaRPr>
          </a:p>
        </p:txBody>
      </p:sp>
      <p:sp>
        <p:nvSpPr>
          <p:cNvPr id="14" name="投影片編號版面配置區 3">
            <a:extLst>
              <a:ext uri="{FF2B5EF4-FFF2-40B4-BE49-F238E27FC236}">
                <a16:creationId xmlns:a16="http://schemas.microsoft.com/office/drawing/2014/main" id="{A61B537A-D0D6-4D1A-8063-964C607FBB2C}"/>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6</a:t>
            </a:fld>
            <a:endParaRPr lang="zh-TW" altLang="en-US" sz="1400" dirty="0">
              <a:solidFill>
                <a:prstClr val="black">
                  <a:tint val="75000"/>
                </a:prstClr>
              </a:solidFill>
            </a:endParaRPr>
          </a:p>
        </p:txBody>
      </p:sp>
      <p:sp>
        <p:nvSpPr>
          <p:cNvPr id="15" name="文字方塊 14">
            <a:extLst>
              <a:ext uri="{FF2B5EF4-FFF2-40B4-BE49-F238E27FC236}">
                <a16:creationId xmlns:a16="http://schemas.microsoft.com/office/drawing/2014/main" id="{BF4783BA-AB23-41C1-9039-F2A84A9274AA}"/>
              </a:ext>
            </a:extLst>
          </p:cNvPr>
          <p:cNvSpPr txBox="1"/>
          <p:nvPr/>
        </p:nvSpPr>
        <p:spPr>
          <a:xfrm>
            <a:off x="532501" y="4103368"/>
            <a:ext cx="3879075" cy="646331"/>
          </a:xfrm>
          <a:prstGeom prst="rect">
            <a:avLst/>
          </a:prstGeom>
          <a:noFill/>
        </p:spPr>
        <p:txBody>
          <a:bodyPr wrap="square" rtlCol="0">
            <a:spAutoFit/>
          </a:bodyPr>
          <a:lstStyle/>
          <a:p>
            <a:pPr marL="176213" indent="-176213"/>
            <a:r>
              <a:rPr lang="en-US" altLang="zh-TW" sz="1800" dirty="0">
                <a:solidFill>
                  <a:srgbClr val="304371"/>
                </a:solidFill>
                <a:latin typeface="Microsoft JhengHei" panose="020B0604030504040204" pitchFamily="34" charset="-120"/>
                <a:ea typeface="Microsoft JhengHei" panose="020B0604030504040204" pitchFamily="34" charset="-120"/>
              </a:rPr>
              <a:t>• </a:t>
            </a:r>
            <a:r>
              <a:rPr lang="en-US" altLang="zh-TW" dirty="0">
                <a:solidFill>
                  <a:srgbClr val="304371"/>
                </a:solidFill>
                <a:latin typeface="Microsoft JhengHei" panose="020B0604030504040204" pitchFamily="34" charset="-120"/>
                <a:ea typeface="Microsoft JhengHei" panose="020B0604030504040204" pitchFamily="34" charset="-120"/>
              </a:rPr>
              <a:t>Randomly</a:t>
            </a:r>
            <a:r>
              <a:rPr lang="zh-TW" altLang="en-US" dirty="0">
                <a:solidFill>
                  <a:srgbClr val="304371"/>
                </a:solidFill>
                <a:latin typeface="Microsoft JhengHei" panose="020B0604030504040204" pitchFamily="34" charset="-120"/>
                <a:ea typeface="Microsoft JhengHei" panose="020B0604030504040204" pitchFamily="34" charset="-120"/>
              </a:rPr>
              <a:t> </a:t>
            </a:r>
            <a:r>
              <a:rPr lang="en-US" altLang="zh-TW" dirty="0">
                <a:solidFill>
                  <a:srgbClr val="304371"/>
                </a:solidFill>
                <a:latin typeface="Microsoft JhengHei" panose="020B0604030504040204" pitchFamily="34" charset="-120"/>
                <a:ea typeface="Microsoft JhengHei" panose="020B0604030504040204" pitchFamily="34" charset="-120"/>
              </a:rPr>
              <a:t>generate 20 sets of training and testing data.</a:t>
            </a:r>
            <a:endParaRPr lang="zh-TW" altLang="en-US" dirty="0">
              <a:solidFill>
                <a:srgbClr val="30437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089337828"/>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群組 70"/>
          <p:cNvGrpSpPr/>
          <p:nvPr/>
        </p:nvGrpSpPr>
        <p:grpSpPr>
          <a:xfrm>
            <a:off x="4431304" y="1409718"/>
            <a:ext cx="3848581" cy="1187673"/>
            <a:chOff x="-262755" y="-65887"/>
            <a:chExt cx="7331881" cy="2330982"/>
          </a:xfrm>
        </p:grpSpPr>
        <p:sp>
          <p:nvSpPr>
            <p:cNvPr id="66" name="文字方塊 65"/>
            <p:cNvSpPr txBox="1"/>
            <p:nvPr/>
          </p:nvSpPr>
          <p:spPr>
            <a:xfrm>
              <a:off x="1717345" y="-65887"/>
              <a:ext cx="3441945" cy="604057"/>
            </a:xfrm>
            <a:prstGeom prst="rect">
              <a:avLst/>
            </a:prstGeom>
            <a:noFill/>
          </p:spPr>
          <p:txBody>
            <a:bodyPr wrap="none" lIns="0" tIns="0" rIns="0" bIns="0" rtlCol="0">
              <a:spAutoFit/>
            </a:bodyPr>
            <a:lstStyle/>
            <a:p>
              <a:pPr algn="ctr"/>
              <a:r>
                <a:rPr lang="en-US" altLang="zh-TW" sz="2000" dirty="0">
                  <a:solidFill>
                    <a:prstClr val="black"/>
                  </a:solidFill>
                  <a:latin typeface="Calibri" panose="020F0502020204030204"/>
                  <a:ea typeface="新細明體" panose="02020500000000000000" pitchFamily="18" charset="-120"/>
                </a:rPr>
                <a:t>The hidden layer:</a:t>
              </a:r>
              <a:endParaRPr lang="zh-TW" altLang="en-US" sz="2000"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67" name="文字方塊 66"/>
                <p:cNvSpPr txBox="1"/>
                <p:nvPr/>
              </p:nvSpPr>
              <p:spPr>
                <a:xfrm>
                  <a:off x="-262755" y="543758"/>
                  <a:ext cx="7331881" cy="1721337"/>
                </a:xfrm>
                <a:prstGeom prst="round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1600" i="1" smtClean="0">
                                <a:solidFill>
                                  <a:srgbClr val="FF0000"/>
                                </a:solidFill>
                                <a:latin typeface="Cambria Math" panose="02040503050406030204" pitchFamily="18" charset="0"/>
                              </a:rPr>
                            </m:ctrlPr>
                          </m:sSubSupPr>
                          <m:e>
                            <m:r>
                              <a:rPr lang="en-US" altLang="zh-TW" sz="1600" i="1" smtClean="0">
                                <a:solidFill>
                                  <a:srgbClr val="FF0000"/>
                                </a:solidFill>
                                <a:latin typeface="Cambria Math" panose="02040503050406030204" pitchFamily="18" charset="0"/>
                              </a:rPr>
                              <m:t>𝑎</m:t>
                            </m:r>
                          </m:e>
                          <m:sub>
                            <m:r>
                              <a:rPr lang="en-US" altLang="zh-TW" sz="1600" i="1" smtClean="0">
                                <a:solidFill>
                                  <a:srgbClr val="FF0000"/>
                                </a:solidFill>
                                <a:latin typeface="Cambria Math" panose="02040503050406030204" pitchFamily="18" charset="0"/>
                              </a:rPr>
                              <m:t>𝑖</m:t>
                            </m:r>
                          </m:sub>
                          <m:sup>
                            <m:r>
                              <a:rPr lang="en-US" altLang="zh-TW" sz="1600" i="1">
                                <a:solidFill>
                                  <a:srgbClr val="FF0000"/>
                                </a:solidFill>
                                <a:latin typeface="Cambria Math" panose="02040503050406030204" pitchFamily="18" charset="0"/>
                              </a:rPr>
                              <m:t>𝑐</m:t>
                            </m:r>
                          </m:sup>
                        </m:sSubSup>
                        <m:r>
                          <a:rPr lang="en-US" altLang="zh-TW" sz="1600" i="1">
                            <a:solidFill>
                              <a:srgbClr val="FF0000"/>
                            </a:solidFill>
                            <a:latin typeface="Cambria Math" panose="02040503050406030204" pitchFamily="18" charset="0"/>
                          </a:rPr>
                          <m:t>≡</m:t>
                        </m:r>
                        <m:func>
                          <m:funcPr>
                            <m:ctrlPr>
                              <a:rPr lang="en-US" altLang="zh-TW" sz="1600" i="1">
                                <a:solidFill>
                                  <a:srgbClr val="FF0000"/>
                                </a:solidFill>
                                <a:latin typeface="Cambria Math" panose="02040503050406030204" pitchFamily="18" charset="0"/>
                              </a:rPr>
                            </m:ctrlPr>
                          </m:funcPr>
                          <m:fName>
                            <m:r>
                              <a:rPr lang="en-US" altLang="zh-TW" sz="1600" i="1" smtClean="0">
                                <a:solidFill>
                                  <a:srgbClr val="FF0000"/>
                                </a:solidFill>
                                <a:latin typeface="Cambria Math" panose="02040503050406030204" pitchFamily="18" charset="0"/>
                              </a:rPr>
                              <m:t>𝑅𝑒𝐿𝑈</m:t>
                            </m:r>
                          </m:fName>
                          <m:e>
                            <m:d>
                              <m:dPr>
                                <m:ctrlPr>
                                  <a:rPr lang="en-US" altLang="zh-TW" sz="1600" i="1">
                                    <a:solidFill>
                                      <a:srgbClr val="FF0000"/>
                                    </a:solidFill>
                                    <a:latin typeface="Cambria Math" panose="02040503050406030204" pitchFamily="18" charset="0"/>
                                  </a:rPr>
                                </m:ctrlPr>
                              </m:dPr>
                              <m:e>
                                <m:sSubSup>
                                  <m:sSubSupPr>
                                    <m:ctrlPr>
                                      <a:rPr lang="en-US" altLang="zh-TW" sz="1600" i="1">
                                        <a:solidFill>
                                          <a:srgbClr val="FF0000"/>
                                        </a:solidFill>
                                        <a:latin typeface="Cambria Math" panose="02040503050406030204" pitchFamily="18" charset="0"/>
                                      </a:rPr>
                                    </m:ctrlPr>
                                  </m:sSubSupPr>
                                  <m:e>
                                    <m:r>
                                      <a:rPr lang="en-US" altLang="zh-TW" sz="1600" i="1">
                                        <a:solidFill>
                                          <a:srgbClr val="FF0000"/>
                                        </a:solidFill>
                                        <a:latin typeface="Cambria Math" panose="02040503050406030204" pitchFamily="18" charset="0"/>
                                      </a:rPr>
                                      <m:t>𝑤</m:t>
                                    </m:r>
                                  </m:e>
                                  <m:sub>
                                    <m:r>
                                      <a:rPr lang="en-US" altLang="zh-TW" sz="1600" i="1">
                                        <a:solidFill>
                                          <a:srgbClr val="FF0000"/>
                                        </a:solidFill>
                                        <a:latin typeface="Cambria Math" panose="02040503050406030204" pitchFamily="18" charset="0"/>
                                      </a:rPr>
                                      <m:t>𝑖</m:t>
                                    </m:r>
                                    <m:r>
                                      <a:rPr lang="en-US" altLang="zh-TW" sz="1600" i="1">
                                        <a:solidFill>
                                          <a:srgbClr val="FF0000"/>
                                        </a:solidFill>
                                        <a:latin typeface="Cambria Math" panose="02040503050406030204" pitchFamily="18" charset="0"/>
                                      </a:rPr>
                                      <m:t>0</m:t>
                                    </m:r>
                                  </m:sub>
                                  <m:sup>
                                    <m:r>
                                      <a:rPr lang="en-US" altLang="zh-TW" sz="1600" i="1">
                                        <a:solidFill>
                                          <a:srgbClr val="FF0000"/>
                                        </a:solidFill>
                                        <a:latin typeface="Cambria Math" panose="02040503050406030204" pitchFamily="18" charset="0"/>
                                      </a:rPr>
                                      <m:t>𝐻</m:t>
                                    </m:r>
                                  </m:sup>
                                </m:sSubSup>
                                <m:r>
                                  <a:rPr lang="en-US" altLang="zh-TW" sz="1600" i="1">
                                    <a:solidFill>
                                      <a:srgbClr val="FF0000"/>
                                    </a:solidFill>
                                    <a:latin typeface="Cambria Math" panose="02040503050406030204" pitchFamily="18" charset="0"/>
                                  </a:rPr>
                                  <m:t>+</m:t>
                                </m:r>
                                <m:nary>
                                  <m:naryPr>
                                    <m:chr m:val="∑"/>
                                    <m:ctrlPr>
                                      <a:rPr lang="en-US" altLang="zh-TW" sz="1600" i="1">
                                        <a:solidFill>
                                          <a:srgbClr val="FF0000"/>
                                        </a:solidFill>
                                        <a:latin typeface="Cambria Math" panose="02040503050406030204" pitchFamily="18" charset="0"/>
                                      </a:rPr>
                                    </m:ctrlPr>
                                  </m:naryPr>
                                  <m:sub>
                                    <m:r>
                                      <m:rPr>
                                        <m:brk m:alnAt="23"/>
                                      </m:rPr>
                                      <a:rPr lang="en-US" altLang="zh-TW" sz="1600" i="1">
                                        <a:solidFill>
                                          <a:srgbClr val="FF0000"/>
                                        </a:solidFill>
                                        <a:latin typeface="Cambria Math" panose="02040503050406030204" pitchFamily="18" charset="0"/>
                                      </a:rPr>
                                      <m:t>𝑗</m:t>
                                    </m:r>
                                    <m:r>
                                      <a:rPr lang="en-US" altLang="zh-TW" sz="1600" i="1">
                                        <a:solidFill>
                                          <a:srgbClr val="FF0000"/>
                                        </a:solidFill>
                                        <a:latin typeface="Cambria Math" panose="02040503050406030204" pitchFamily="18" charset="0"/>
                                      </a:rPr>
                                      <m:t>=1</m:t>
                                    </m:r>
                                  </m:sub>
                                  <m:sup>
                                    <m:r>
                                      <a:rPr lang="en-US" altLang="zh-TW" sz="1600" i="1">
                                        <a:solidFill>
                                          <a:srgbClr val="FF0000"/>
                                        </a:solidFill>
                                        <a:latin typeface="Cambria Math" panose="02040503050406030204" pitchFamily="18" charset="0"/>
                                      </a:rPr>
                                      <m:t>𝑚</m:t>
                                    </m:r>
                                  </m:sup>
                                  <m:e>
                                    <m:sSubSup>
                                      <m:sSubSupPr>
                                        <m:ctrlPr>
                                          <a:rPr lang="en-US" altLang="zh-TW" sz="1600" i="1">
                                            <a:solidFill>
                                              <a:srgbClr val="FF0000"/>
                                            </a:solidFill>
                                            <a:latin typeface="Cambria Math" panose="02040503050406030204" pitchFamily="18" charset="0"/>
                                          </a:rPr>
                                        </m:ctrlPr>
                                      </m:sSubSupPr>
                                      <m:e>
                                        <m:r>
                                          <a:rPr lang="en-US" altLang="zh-TW" sz="1600" i="1">
                                            <a:solidFill>
                                              <a:srgbClr val="FF0000"/>
                                            </a:solidFill>
                                            <a:latin typeface="Cambria Math" panose="02040503050406030204" pitchFamily="18" charset="0"/>
                                          </a:rPr>
                                          <m:t>𝑤</m:t>
                                        </m:r>
                                      </m:e>
                                      <m:sub>
                                        <m:r>
                                          <a:rPr lang="en-US" altLang="zh-TW" sz="1600" i="1">
                                            <a:solidFill>
                                              <a:srgbClr val="FF0000"/>
                                            </a:solidFill>
                                            <a:latin typeface="Cambria Math" panose="02040503050406030204" pitchFamily="18" charset="0"/>
                                          </a:rPr>
                                          <m:t>𝑖𝑗</m:t>
                                        </m:r>
                                      </m:sub>
                                      <m:sup>
                                        <m:r>
                                          <a:rPr lang="en-US" altLang="zh-TW" sz="1600" i="1">
                                            <a:solidFill>
                                              <a:srgbClr val="FF0000"/>
                                            </a:solidFill>
                                            <a:latin typeface="Cambria Math" panose="02040503050406030204" pitchFamily="18" charset="0"/>
                                          </a:rPr>
                                          <m:t>𝐻</m:t>
                                        </m:r>
                                      </m:sup>
                                    </m:sSubSup>
                                  </m:e>
                                </m:nary>
                                <m:sSubSup>
                                  <m:sSubSupPr>
                                    <m:ctrlPr>
                                      <a:rPr lang="en-US" altLang="zh-TW" sz="1600" i="1" smtClean="0">
                                        <a:solidFill>
                                          <a:srgbClr val="FF0000"/>
                                        </a:solidFill>
                                        <a:latin typeface="Cambria Math" panose="02040503050406030204" pitchFamily="18" charset="0"/>
                                      </a:rPr>
                                    </m:ctrlPr>
                                  </m:sSubSupPr>
                                  <m:e>
                                    <m:r>
                                      <a:rPr lang="en-US" altLang="zh-TW" sz="1600" i="1" smtClean="0">
                                        <a:solidFill>
                                          <a:srgbClr val="FF0000"/>
                                        </a:solidFill>
                                        <a:latin typeface="Cambria Math" panose="02040503050406030204" pitchFamily="18" charset="0"/>
                                      </a:rPr>
                                      <m:t>𝑥</m:t>
                                    </m:r>
                                  </m:e>
                                  <m:sub>
                                    <m:r>
                                      <a:rPr lang="en-US" altLang="zh-TW" sz="1600" i="1" smtClean="0">
                                        <a:solidFill>
                                          <a:srgbClr val="FF0000"/>
                                        </a:solidFill>
                                        <a:latin typeface="Cambria Math" panose="02040503050406030204" pitchFamily="18" charset="0"/>
                                      </a:rPr>
                                      <m:t>𝑗</m:t>
                                    </m:r>
                                  </m:sub>
                                  <m:sup>
                                    <m:r>
                                      <a:rPr lang="en-US" altLang="zh-TW" sz="1600" i="1" smtClean="0">
                                        <a:solidFill>
                                          <a:srgbClr val="FF0000"/>
                                        </a:solidFill>
                                        <a:latin typeface="Cambria Math" panose="02040503050406030204" pitchFamily="18" charset="0"/>
                                      </a:rPr>
                                      <m:t>𝑐</m:t>
                                    </m:r>
                                  </m:sup>
                                </m:sSubSup>
                              </m:e>
                            </m:d>
                          </m:e>
                        </m:func>
                      </m:oMath>
                    </m:oMathPara>
                  </a14:m>
                  <a:endParaRPr lang="en-US" altLang="zh-TW" sz="1600" dirty="0">
                    <a:solidFill>
                      <a:prstClr val="black"/>
                    </a:solidFill>
                    <a:latin typeface="Calibri" panose="020F0502020204030204"/>
                    <a:ea typeface="新細明體" panose="02020500000000000000" pitchFamily="18" charset="-120"/>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262755" y="543758"/>
                  <a:ext cx="7331881" cy="1721337"/>
                </a:xfrm>
                <a:prstGeom prst="roundRect">
                  <a:avLst/>
                </a:prstGeom>
                <a:blipFill rotWithShape="1">
                  <a:blip r:embed="rId3"/>
                  <a:stretch>
                    <a:fillRect/>
                  </a:stretch>
                </a:blipFill>
                <a:ln>
                  <a:solidFill>
                    <a:schemeClr val="tx1"/>
                  </a:solidFill>
                </a:ln>
              </p:spPr>
              <p:txBody>
                <a:bodyPr/>
                <a:lstStyle/>
                <a:p>
                  <a:r>
                    <a:rPr lang="zh-TW" altLang="en-US">
                      <a:noFill/>
                    </a:rPr>
                    <a:t> </a:t>
                  </a:r>
                </a:p>
              </p:txBody>
            </p:sp>
          </mc:Fallback>
        </mc:AlternateContent>
      </p:grpSp>
      <p:sp>
        <p:nvSpPr>
          <p:cNvPr id="30" name="矩形 29"/>
          <p:cNvSpPr/>
          <p:nvPr/>
        </p:nvSpPr>
        <p:spPr>
          <a:xfrm>
            <a:off x="625510" y="1410024"/>
            <a:ext cx="3315329" cy="690216"/>
          </a:xfrm>
          <a:prstGeom prst="rect">
            <a:avLst/>
          </a:prstGeom>
          <a:solidFill>
            <a:srgbClr val="FCC818">
              <a:alpha val="29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63"/>
              </a:spcBef>
            </a:pPr>
            <a:r>
              <a:rPr lang="en-US" altLang="zh-TW" sz="1463" b="1" i="1" dirty="0">
                <a:solidFill>
                  <a:prstClr val="black">
                    <a:lumMod val="50000"/>
                    <a:lumOff val="50000"/>
                  </a:prstClr>
                </a:solidFill>
                <a:latin typeface="Times New Roman" panose="02020603050405020304" pitchFamily="18" charset="0"/>
                <a:cs typeface="Times New Roman" panose="02020603050405020304" pitchFamily="18" charset="0"/>
              </a:rPr>
              <a:t>Hidden Layer </a:t>
            </a:r>
          </a:p>
        </p:txBody>
      </p:sp>
      <p:sp>
        <p:nvSpPr>
          <p:cNvPr id="31" name="矩形 30"/>
          <p:cNvSpPr/>
          <p:nvPr/>
        </p:nvSpPr>
        <p:spPr>
          <a:xfrm>
            <a:off x="625510" y="2105816"/>
            <a:ext cx="3315329" cy="698341"/>
          </a:xfrm>
          <a:prstGeom prst="rect">
            <a:avLst/>
          </a:prstGeom>
          <a:solidFill>
            <a:srgbClr val="92D050">
              <a:alpha val="3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63"/>
              </a:spcBef>
            </a:pPr>
            <a:r>
              <a:rPr lang="en-US" altLang="zh-TW" sz="1463" b="1" i="1" dirty="0">
                <a:solidFill>
                  <a:prstClr val="black">
                    <a:lumMod val="50000"/>
                    <a:lumOff val="50000"/>
                  </a:prstClr>
                </a:solidFill>
                <a:latin typeface="Times New Roman" panose="02020603050405020304" pitchFamily="18" charset="0"/>
                <a:cs typeface="Times New Roman" panose="02020603050405020304" pitchFamily="18" charset="0"/>
              </a:rPr>
              <a:t>Input Layer</a:t>
            </a:r>
          </a:p>
        </p:txBody>
      </p:sp>
      <mc:AlternateContent xmlns:mc="http://schemas.openxmlformats.org/markup-compatibility/2006" xmlns:a14="http://schemas.microsoft.com/office/drawing/2010/main">
        <mc:Choice Requires="a14">
          <p:sp>
            <p:nvSpPr>
              <p:cNvPr id="33" name="橢圓 32"/>
              <p:cNvSpPr/>
              <p:nvPr/>
            </p:nvSpPr>
            <p:spPr>
              <a:xfrm>
                <a:off x="1608603" y="218599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1</m:t>
                          </m:r>
                        </m:sub>
                      </m:sSub>
                    </m:oMath>
                  </m:oMathPara>
                </a14:m>
                <a:endParaRPr lang="zh-TW" altLang="en-US" sz="2475" dirty="0">
                  <a:solidFill>
                    <a:prstClr val="black"/>
                  </a:solidFill>
                </a:endParaRPr>
              </a:p>
            </p:txBody>
          </p:sp>
        </mc:Choice>
        <mc:Fallback xmlns="">
          <p:sp>
            <p:nvSpPr>
              <p:cNvPr id="33" name="橢圓 32"/>
              <p:cNvSpPr>
                <a:spLocks noRot="1" noChangeAspect="1" noMove="1" noResize="1" noEditPoints="1" noAdjustHandles="1" noChangeArrowheads="1" noChangeShapeType="1" noTextEdit="1"/>
              </p:cNvSpPr>
              <p:nvPr/>
            </p:nvSpPr>
            <p:spPr>
              <a:xfrm>
                <a:off x="1608602" y="2185997"/>
                <a:ext cx="459121" cy="457200"/>
              </a:xfrm>
              <a:prstGeom prst="ellipse">
                <a:avLst/>
              </a:prstGeom>
              <a:blipFill>
                <a:blip r:embed="rId5"/>
                <a:stretch>
                  <a:fillRect r="-2667"/>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橢圓 33"/>
              <p:cNvSpPr/>
              <p:nvPr/>
            </p:nvSpPr>
            <p:spPr>
              <a:xfrm>
                <a:off x="2133779" y="219714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2</m:t>
                          </m:r>
                        </m:sub>
                      </m:sSub>
                    </m:oMath>
                  </m:oMathPara>
                </a14:m>
                <a:endParaRPr lang="zh-TW" altLang="en-US" sz="2475" dirty="0">
                  <a:solidFill>
                    <a:prstClr val="black"/>
                  </a:solidFill>
                </a:endParaRPr>
              </a:p>
            </p:txBody>
          </p:sp>
        </mc:Choice>
        <mc:Fallback xmlns="">
          <p:sp>
            <p:nvSpPr>
              <p:cNvPr id="34" name="橢圓 33"/>
              <p:cNvSpPr>
                <a:spLocks noRot="1" noChangeAspect="1" noMove="1" noResize="1" noEditPoints="1" noAdjustHandles="1" noChangeArrowheads="1" noChangeShapeType="1" noTextEdit="1"/>
              </p:cNvSpPr>
              <p:nvPr/>
            </p:nvSpPr>
            <p:spPr>
              <a:xfrm>
                <a:off x="2133778" y="2197147"/>
                <a:ext cx="459121" cy="457200"/>
              </a:xfrm>
              <a:prstGeom prst="ellipse">
                <a:avLst/>
              </a:prstGeom>
              <a:blipFill>
                <a:blip r:embed="rId6"/>
                <a:stretch>
                  <a:fillRect r="-5333"/>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橢圓 34"/>
              <p:cNvSpPr/>
              <p:nvPr/>
            </p:nvSpPr>
            <p:spPr>
              <a:xfrm>
                <a:off x="2654665" y="219714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3</m:t>
                          </m:r>
                        </m:sub>
                      </m:sSub>
                    </m:oMath>
                  </m:oMathPara>
                </a14:m>
                <a:endParaRPr lang="zh-TW" altLang="en-US" sz="2475" dirty="0">
                  <a:solidFill>
                    <a:prstClr val="black"/>
                  </a:solidFill>
                </a:endParaRPr>
              </a:p>
            </p:txBody>
          </p:sp>
        </mc:Choice>
        <mc:Fallback xmlns="">
          <p:sp>
            <p:nvSpPr>
              <p:cNvPr id="35" name="橢圓 34"/>
              <p:cNvSpPr>
                <a:spLocks noRot="1" noChangeAspect="1" noMove="1" noResize="1" noEditPoints="1" noAdjustHandles="1" noChangeArrowheads="1" noChangeShapeType="1" noTextEdit="1"/>
              </p:cNvSpPr>
              <p:nvPr/>
            </p:nvSpPr>
            <p:spPr>
              <a:xfrm>
                <a:off x="2654664" y="2197147"/>
                <a:ext cx="459121" cy="457200"/>
              </a:xfrm>
              <a:prstGeom prst="ellipse">
                <a:avLst/>
              </a:prstGeom>
              <a:blipFill>
                <a:blip r:embed="rId7"/>
                <a:stretch>
                  <a:fillRect r="-3947"/>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橢圓 35"/>
              <p:cNvSpPr/>
              <p:nvPr/>
            </p:nvSpPr>
            <p:spPr>
              <a:xfrm>
                <a:off x="3405589" y="2185997"/>
                <a:ext cx="459121" cy="457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altLang="zh-TW" sz="2100" i="1">
                              <a:solidFill>
                                <a:prstClr val="black"/>
                              </a:solidFill>
                              <a:latin typeface="Cambria Math" panose="02040503050406030204" pitchFamily="18" charset="0"/>
                            </a:rPr>
                          </m:ctrlPr>
                        </m:sSubPr>
                        <m:e>
                          <m:r>
                            <a:rPr lang="en-US" altLang="zh-TW" sz="2100" i="1">
                              <a:solidFill>
                                <a:prstClr val="black"/>
                              </a:solidFill>
                              <a:latin typeface="Cambria Math" panose="02040503050406030204" pitchFamily="18" charset="0"/>
                            </a:rPr>
                            <m:t>𝑥</m:t>
                          </m:r>
                        </m:e>
                        <m:sub>
                          <m:r>
                            <a:rPr lang="en-US" altLang="zh-TW" sz="2100" i="1">
                              <a:solidFill>
                                <a:prstClr val="black"/>
                              </a:solidFill>
                              <a:latin typeface="Cambria Math" panose="02040503050406030204" pitchFamily="18" charset="0"/>
                            </a:rPr>
                            <m:t>𝑚</m:t>
                          </m:r>
                        </m:sub>
                      </m:sSub>
                    </m:oMath>
                  </m:oMathPara>
                </a14:m>
                <a:endParaRPr lang="zh-TW" altLang="en-US" sz="2475" i="1" dirty="0">
                  <a:solidFill>
                    <a:prstClr val="black"/>
                  </a:solidFill>
                </a:endParaRPr>
              </a:p>
            </p:txBody>
          </p:sp>
        </mc:Choice>
        <mc:Fallback xmlns="">
          <p:sp>
            <p:nvSpPr>
              <p:cNvPr id="36" name="橢圓 35"/>
              <p:cNvSpPr>
                <a:spLocks noRot="1" noChangeAspect="1" noMove="1" noResize="1" noEditPoints="1" noAdjustHandles="1" noChangeArrowheads="1" noChangeShapeType="1" noTextEdit="1"/>
              </p:cNvSpPr>
              <p:nvPr/>
            </p:nvSpPr>
            <p:spPr>
              <a:xfrm>
                <a:off x="3405588" y="2185997"/>
                <a:ext cx="459121" cy="457200"/>
              </a:xfrm>
              <a:prstGeom prst="ellipse">
                <a:avLst/>
              </a:prstGeom>
              <a:blipFill>
                <a:blip r:embed="rId8"/>
                <a:stretch>
                  <a:fillRect r="-16000"/>
                </a:stretch>
              </a:blipFill>
              <a:ln>
                <a:noFill/>
              </a:ln>
            </p:spPr>
            <p:txBody>
              <a:bodyPr/>
              <a:lstStyle/>
              <a:p>
                <a:r>
                  <a:rPr lang="zh-TW" altLang="en-US">
                    <a:noFill/>
                  </a:rPr>
                  <a:t> </a:t>
                </a:r>
              </a:p>
            </p:txBody>
          </p:sp>
        </mc:Fallback>
      </mc:AlternateContent>
      <p:sp>
        <p:nvSpPr>
          <p:cNvPr id="37" name="橢圓 36"/>
          <p:cNvSpPr/>
          <p:nvPr/>
        </p:nvSpPr>
        <p:spPr>
          <a:xfrm>
            <a:off x="2488254" y="1480369"/>
            <a:ext cx="459121" cy="4572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75" i="1" dirty="0">
                <a:solidFill>
                  <a:prstClr val="black"/>
                </a:solidFill>
              </a:rPr>
              <a:t>i</a:t>
            </a:r>
            <a:endParaRPr lang="zh-TW" altLang="en-US" sz="2475" i="1" dirty="0">
              <a:solidFill>
                <a:prstClr val="black"/>
              </a:solidFill>
            </a:endParaRPr>
          </a:p>
        </p:txBody>
      </p:sp>
      <p:cxnSp>
        <p:nvCxnSpPr>
          <p:cNvPr id="40" name="直線接點 39"/>
          <p:cNvCxnSpPr>
            <a:stCxn id="33" idx="0"/>
            <a:endCxn id="37" idx="4"/>
          </p:cNvCxnSpPr>
          <p:nvPr/>
        </p:nvCxnSpPr>
        <p:spPr>
          <a:xfrm flipV="1">
            <a:off x="1838131" y="1937573"/>
            <a:ext cx="879683" cy="24842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34" idx="0"/>
            <a:endCxn id="37" idx="4"/>
          </p:cNvCxnSpPr>
          <p:nvPr/>
        </p:nvCxnSpPr>
        <p:spPr>
          <a:xfrm flipV="1">
            <a:off x="2363354" y="1937747"/>
            <a:ext cx="354479" cy="2595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3035969" y="2135191"/>
            <a:ext cx="383438" cy="438582"/>
          </a:xfrm>
          <a:prstGeom prst="rect">
            <a:avLst/>
          </a:prstGeom>
          <a:noFill/>
        </p:spPr>
        <p:txBody>
          <a:bodyPr wrap="none" rtlCol="0">
            <a:spAutoFit/>
          </a:bodyPr>
          <a:lstStyle/>
          <a:p>
            <a:r>
              <a:rPr lang="en-US" altLang="zh-TW" sz="2250" dirty="0">
                <a:solidFill>
                  <a:prstClr val="black"/>
                </a:solidFill>
              </a:rPr>
              <a:t>…</a:t>
            </a:r>
            <a:endParaRPr lang="zh-TW" altLang="en-US" sz="2250" dirty="0">
              <a:solidFill>
                <a:prstClr val="black"/>
              </a:solidFill>
            </a:endParaRPr>
          </a:p>
        </p:txBody>
      </p:sp>
      <p:cxnSp>
        <p:nvCxnSpPr>
          <p:cNvPr id="62" name="直線單箭頭接點 61"/>
          <p:cNvCxnSpPr>
            <a:stCxn id="35" idx="0"/>
            <a:endCxn id="37" idx="4"/>
          </p:cNvCxnSpPr>
          <p:nvPr/>
        </p:nvCxnSpPr>
        <p:spPr>
          <a:xfrm flipH="1" flipV="1">
            <a:off x="2717812" y="1937747"/>
            <a:ext cx="166388" cy="2595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36" idx="0"/>
            <a:endCxn id="37" idx="4"/>
          </p:cNvCxnSpPr>
          <p:nvPr/>
        </p:nvCxnSpPr>
        <p:spPr>
          <a:xfrm flipH="1" flipV="1">
            <a:off x="2717815" y="1937573"/>
            <a:ext cx="917073" cy="248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標題 3"/>
          <p:cNvSpPr txBox="1">
            <a:spLocks/>
          </p:cNvSpPr>
          <p:nvPr/>
        </p:nvSpPr>
        <p:spPr>
          <a:xfrm>
            <a:off x="0" y="365129"/>
            <a:ext cx="91440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mn-lt"/>
                <a:ea typeface="微軟正黑體" panose="020B0604030504040204" pitchFamily="34" charset="-120"/>
                <a:cs typeface="+mj-cs"/>
              </a:defRPr>
            </a:lvl1pPr>
          </a:lstStyle>
          <a:p>
            <a:pPr algn="ctr" fontAlgn="auto">
              <a:spcAft>
                <a:spcPts val="0"/>
              </a:spcAft>
            </a:pPr>
            <a:r>
              <a:rPr lang="en-US" altLang="zh-TW" sz="4400" dirty="0">
                <a:solidFill>
                  <a:prstClr val="black"/>
                </a:solidFill>
              </a:rPr>
              <a:t>Forward operation</a:t>
            </a:r>
            <a:endParaRPr lang="zh-TW" altLang="en-US" sz="4400" dirty="0">
              <a:solidFill>
                <a:prstClr val="black"/>
              </a:solidFill>
            </a:endParaRPr>
          </a:p>
        </p:txBody>
      </p:sp>
      <p:grpSp>
        <p:nvGrpSpPr>
          <p:cNvPr id="38" name="群組 37">
            <a:extLst>
              <a:ext uri="{FF2B5EF4-FFF2-40B4-BE49-F238E27FC236}">
                <a16:creationId xmlns:a16="http://schemas.microsoft.com/office/drawing/2014/main" id="{0E43E0B7-06E0-4829-B222-9DAFD236240F}"/>
              </a:ext>
            </a:extLst>
          </p:cNvPr>
          <p:cNvGrpSpPr/>
          <p:nvPr/>
        </p:nvGrpSpPr>
        <p:grpSpPr>
          <a:xfrm>
            <a:off x="4531603" y="3169612"/>
            <a:ext cx="3834495" cy="1171637"/>
            <a:chOff x="-280668" y="-73532"/>
            <a:chExt cx="5478785" cy="1724635"/>
          </a:xfrm>
        </p:grpSpPr>
        <p:sp>
          <p:nvSpPr>
            <p:cNvPr id="39" name="文字方塊 38">
              <a:extLst>
                <a:ext uri="{FF2B5EF4-FFF2-40B4-BE49-F238E27FC236}">
                  <a16:creationId xmlns:a16="http://schemas.microsoft.com/office/drawing/2014/main" id="{63167823-5A00-40BF-87D3-D044A3F60710}"/>
                </a:ext>
              </a:extLst>
            </p:cNvPr>
            <p:cNvSpPr txBox="1"/>
            <p:nvPr/>
          </p:nvSpPr>
          <p:spPr>
            <a:xfrm>
              <a:off x="1090746" y="-73532"/>
              <a:ext cx="2686267" cy="475695"/>
            </a:xfrm>
            <a:prstGeom prst="rect">
              <a:avLst/>
            </a:prstGeom>
            <a:noFill/>
          </p:spPr>
          <p:txBody>
            <a:bodyPr wrap="none" lIns="0" tIns="0" rIns="0" bIns="0" rtlCol="0">
              <a:spAutoFit/>
            </a:bodyPr>
            <a:lstStyle/>
            <a:p>
              <a:pPr fontAlgn="auto">
                <a:spcBef>
                  <a:spcPts val="0"/>
                </a:spcBef>
                <a:spcAft>
                  <a:spcPts val="0"/>
                </a:spcAft>
              </a:pPr>
              <a:r>
                <a:rPr lang="en-US" altLang="zh-TW" sz="2100" dirty="0">
                  <a:solidFill>
                    <a:prstClr val="black"/>
                  </a:solidFill>
                  <a:latin typeface="Calibri" panose="020F0502020204030204"/>
                  <a:ea typeface="新細明體" panose="02020500000000000000" pitchFamily="18" charset="-120"/>
                </a:rPr>
                <a:t>The output layer:</a:t>
              </a:r>
              <a:endParaRPr lang="zh-TW" altLang="en-US" sz="2100" dirty="0">
                <a:solidFill>
                  <a:prstClr val="black"/>
                </a:solidFill>
                <a:latin typeface="Calibri" panose="020F0502020204030204"/>
                <a:ea typeface="新細明體" panose="02020500000000000000" pitchFamily="18" charset="-120"/>
              </a:endParaRPr>
            </a:p>
          </p:txBody>
        </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3A9EDE24-EC33-4E83-8CBC-74CBF36D1415}"/>
                    </a:ext>
                  </a:extLst>
                </p:cNvPr>
                <p:cNvSpPr txBox="1"/>
                <p:nvPr/>
              </p:nvSpPr>
              <p:spPr>
                <a:xfrm>
                  <a:off x="-280668" y="419516"/>
                  <a:ext cx="5478785" cy="1231587"/>
                </a:xfrm>
                <a:prstGeom prst="roundRect">
                  <a:avLst/>
                </a:prstGeom>
                <a:noFill/>
                <a:ln>
                  <a:solidFill>
                    <a:schemeClr val="tx1"/>
                  </a:solidFill>
                </a:ln>
              </p:spPr>
              <p:txBody>
                <a:bodyPr wrap="square" lIns="0" tIns="0" rIns="0" bIns="0" rtlCol="0">
                  <a:spAutoFit/>
                </a:bodyPr>
                <a:lstStyle/>
                <a:p>
                  <a:pPr fontAlgn="auto">
                    <a:spcBef>
                      <a:spcPts val="0"/>
                    </a:spcBef>
                    <a:spcAft>
                      <a:spcPts val="0"/>
                    </a:spcAft>
                  </a:pPr>
                  <a14:m>
                    <m:oMathPara xmlns:m="http://schemas.openxmlformats.org/officeDocument/2006/math">
                      <m:oMathParaPr>
                        <m:jc m:val="centerGroup"/>
                      </m:oMathParaPr>
                      <m:oMath xmlns:m="http://schemas.openxmlformats.org/officeDocument/2006/math">
                        <m:r>
                          <a:rPr lang="en-US" altLang="zh-TW" i="1" smtClean="0">
                            <a:solidFill>
                              <a:srgbClr val="FF0000"/>
                            </a:solidFill>
                            <a:latin typeface="Cambria Math" panose="02040503050406030204" pitchFamily="18" charset="0"/>
                          </a:rPr>
                          <m:t>𝑓</m:t>
                        </m:r>
                        <m:d>
                          <m:dPr>
                            <m:ctrlPr>
                              <a:rPr lang="en-US" altLang="zh-TW" i="1">
                                <a:solidFill>
                                  <a:srgbClr val="FF0000"/>
                                </a:solidFill>
                                <a:latin typeface="Cambria Math" panose="02040503050406030204" pitchFamily="18" charset="0"/>
                              </a:rPr>
                            </m:ctrlPr>
                          </m:dPr>
                          <m:e>
                            <m:sSup>
                              <m:sSupPr>
                                <m:ctrlPr>
                                  <a:rPr lang="en-US" altLang="zh-TW" i="1">
                                    <a:solidFill>
                                      <a:srgbClr val="FF0000"/>
                                    </a:solidFill>
                                    <a:latin typeface="Cambria Math" panose="02040503050406030204" pitchFamily="18" charset="0"/>
                                  </a:rPr>
                                </m:ctrlPr>
                              </m:sSupPr>
                              <m:e>
                                <m:r>
                                  <a:rPr lang="en-US" altLang="zh-TW" b="1">
                                    <a:solidFill>
                                      <a:srgbClr val="FF0000"/>
                                    </a:solidFill>
                                    <a:latin typeface="Cambria Math" panose="02040503050406030204" pitchFamily="18" charset="0"/>
                                  </a:rPr>
                                  <m:t>𝐱</m:t>
                                </m:r>
                              </m:e>
                              <m:sup>
                                <m:r>
                                  <a:rPr lang="en-US" altLang="zh-TW" i="1">
                                    <a:solidFill>
                                      <a:srgbClr val="FF0000"/>
                                    </a:solidFill>
                                    <a:latin typeface="Cambria Math" panose="02040503050406030204" pitchFamily="18" charset="0"/>
                                  </a:rPr>
                                  <m:t>𝑐</m:t>
                                </m:r>
                              </m:sup>
                            </m:sSup>
                            <m:r>
                              <a:rPr lang="en-US" altLang="zh-TW" i="1">
                                <a:solidFill>
                                  <a:srgbClr val="FF0000"/>
                                </a:solidFill>
                                <a:latin typeface="Cambria Math" panose="02040503050406030204" pitchFamily="18" charset="0"/>
                              </a:rPr>
                              <m:t>,</m:t>
                            </m:r>
                            <m:r>
                              <a:rPr lang="en-US" altLang="zh-TW" b="1" smtClean="0">
                                <a:solidFill>
                                  <a:srgbClr val="FF0000"/>
                                </a:solidFill>
                                <a:latin typeface="Cambria Math" panose="02040503050406030204" pitchFamily="18" charset="0"/>
                              </a:rPr>
                              <m:t>𝐰</m:t>
                            </m:r>
                          </m:e>
                        </m:d>
                        <m:r>
                          <a:rPr lang="en-US" altLang="zh-TW" i="1">
                            <a:solidFill>
                              <a:srgbClr val="FF0000"/>
                            </a:solidFill>
                            <a:latin typeface="Cambria Math" panose="02040503050406030204" pitchFamily="18" charset="0"/>
                          </a:rPr>
                          <m:t> ≡</m:t>
                        </m:r>
                        <m:sSubSup>
                          <m:sSubSupPr>
                            <m:ctrlPr>
                              <a:rPr lang="en-US" altLang="zh-TW" i="1">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sym typeface="Symbol" panose="05050102010706020507" pitchFamily="18" charset="2"/>
                              </a:rPr>
                              <m:t>𝑤</m:t>
                            </m:r>
                          </m:e>
                          <m:sub>
                            <m:r>
                              <a:rPr lang="en-US" altLang="zh-TW" i="1">
                                <a:solidFill>
                                  <a:srgbClr val="FF0000"/>
                                </a:solidFill>
                                <a:latin typeface="Cambria Math" panose="02040503050406030204" pitchFamily="18" charset="0"/>
                                <a:sym typeface="Symbol" panose="05050102010706020507" pitchFamily="18" charset="2"/>
                              </a:rPr>
                              <m:t>0</m:t>
                            </m:r>
                          </m:sub>
                          <m:sup>
                            <m:r>
                              <a:rPr lang="en-US" altLang="zh-TW" i="1">
                                <a:solidFill>
                                  <a:srgbClr val="FF0000"/>
                                </a:solidFill>
                                <a:latin typeface="Cambria Math" panose="02040503050406030204" pitchFamily="18" charset="0"/>
                              </a:rPr>
                              <m:t>𝑜</m:t>
                            </m:r>
                          </m:sup>
                        </m:sSubSup>
                        <m:r>
                          <a:rPr lang="en-US" altLang="zh-TW" i="1">
                            <a:solidFill>
                              <a:srgbClr val="FF0000"/>
                            </a:solidFill>
                            <a:latin typeface="Cambria Math" panose="02040503050406030204" pitchFamily="18" charset="0"/>
                          </a:rPr>
                          <m:t>+</m:t>
                        </m:r>
                        <m:nary>
                          <m:naryPr>
                            <m:chr m:val="∑"/>
                            <m:ctrlPr>
                              <a:rPr lang="en-US" altLang="zh-TW" i="1">
                                <a:solidFill>
                                  <a:srgbClr val="FF0000"/>
                                </a:solidFill>
                                <a:latin typeface="Cambria Math" panose="02040503050406030204" pitchFamily="18" charset="0"/>
                              </a:rPr>
                            </m:ctrlPr>
                          </m:naryPr>
                          <m:sub>
                            <m:r>
                              <a:rPr lang="en-US" altLang="zh-TW" i="1">
                                <a:solidFill>
                                  <a:srgbClr val="FF0000"/>
                                </a:solidFill>
                                <a:latin typeface="Cambria Math" panose="02040503050406030204" pitchFamily="18" charset="0"/>
                              </a:rPr>
                              <m:t>𝑖</m:t>
                            </m:r>
                            <m:r>
                              <a:rPr lang="en-US" altLang="zh-TW" i="1">
                                <a:solidFill>
                                  <a:srgbClr val="FF0000"/>
                                </a:solidFill>
                                <a:latin typeface="Cambria Math" panose="02040503050406030204" pitchFamily="18" charset="0"/>
                              </a:rPr>
                              <m:t>=1</m:t>
                            </m:r>
                          </m:sub>
                          <m:sup>
                            <m:r>
                              <a:rPr lang="en-US" altLang="zh-TW" i="1">
                                <a:solidFill>
                                  <a:srgbClr val="FF0000"/>
                                </a:solidFill>
                                <a:latin typeface="Cambria Math" panose="02040503050406030204" pitchFamily="18" charset="0"/>
                              </a:rPr>
                              <m:t>𝑝</m:t>
                            </m:r>
                          </m:sup>
                          <m:e>
                            <m:sSubSup>
                              <m:sSubSupPr>
                                <m:ctrlPr>
                                  <a:rPr lang="en-US" altLang="zh-TW" i="1">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𝑤</m:t>
                                </m:r>
                              </m:e>
                              <m:sub>
                                <m:r>
                                  <a:rPr lang="en-US" altLang="zh-TW" i="1">
                                    <a:solidFill>
                                      <a:srgbClr val="FF0000"/>
                                    </a:solidFill>
                                    <a:latin typeface="Cambria Math" panose="02040503050406030204" pitchFamily="18" charset="0"/>
                                  </a:rPr>
                                  <m:t>𝑖</m:t>
                                </m:r>
                              </m:sub>
                              <m:sup>
                                <m:r>
                                  <a:rPr lang="en-US" altLang="zh-TW" i="1">
                                    <a:solidFill>
                                      <a:srgbClr val="FF0000"/>
                                    </a:solidFill>
                                    <a:latin typeface="Cambria Math" panose="02040503050406030204" pitchFamily="18" charset="0"/>
                                  </a:rPr>
                                  <m:t>𝑜</m:t>
                                </m:r>
                              </m:sup>
                            </m:sSubSup>
                            <m:sSubSup>
                              <m:sSubSupPr>
                                <m:ctrlPr>
                                  <a:rPr lang="en-US" altLang="zh-TW" i="1">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𝑎</m:t>
                                </m:r>
                              </m:e>
                              <m:sub>
                                <m:r>
                                  <a:rPr lang="en-US" altLang="zh-TW" i="1">
                                    <a:solidFill>
                                      <a:srgbClr val="FF0000"/>
                                    </a:solidFill>
                                    <a:latin typeface="Cambria Math" panose="02040503050406030204" pitchFamily="18" charset="0"/>
                                  </a:rPr>
                                  <m:t>𝑖</m:t>
                                </m:r>
                              </m:sub>
                              <m:sup>
                                <m:r>
                                  <a:rPr lang="en-US" altLang="zh-TW" i="1">
                                    <a:solidFill>
                                      <a:srgbClr val="FF0000"/>
                                    </a:solidFill>
                                    <a:latin typeface="Cambria Math" panose="02040503050406030204" pitchFamily="18" charset="0"/>
                                  </a:rPr>
                                  <m:t>𝑐</m:t>
                                </m:r>
                              </m:sup>
                            </m:sSubSup>
                          </m:e>
                        </m:nary>
                      </m:oMath>
                    </m:oMathPara>
                  </a14:m>
                  <a:endParaRPr lang="en-US" altLang="zh-TW" dirty="0">
                    <a:solidFill>
                      <a:srgbClr val="FF0000"/>
                    </a:solidFill>
                    <a:latin typeface="Calibri" panose="020F0502020204030204"/>
                    <a:ea typeface="新細明體" panose="02020500000000000000" pitchFamily="18" charset="-120"/>
                  </a:endParaRPr>
                </a:p>
              </p:txBody>
            </p:sp>
          </mc:Choice>
          <mc:Fallback xmlns="">
            <p:sp>
              <p:nvSpPr>
                <p:cNvPr id="41" name="文字方塊 40">
                  <a:extLst>
                    <a:ext uri="{FF2B5EF4-FFF2-40B4-BE49-F238E27FC236}">
                      <a16:creationId xmlns:a16="http://schemas.microsoft.com/office/drawing/2014/main" xmlns:a14="http://schemas.microsoft.com/office/drawing/2010/main" xmlns="" id="{3A9EDE24-EC33-4E83-8CBC-74CBF36D1415}"/>
                    </a:ext>
                  </a:extLst>
                </p:cNvPr>
                <p:cNvSpPr txBox="1">
                  <a:spLocks noRot="1" noChangeAspect="1" noMove="1" noResize="1" noEditPoints="1" noAdjustHandles="1" noChangeArrowheads="1" noChangeShapeType="1" noTextEdit="1"/>
                </p:cNvSpPr>
                <p:nvPr/>
              </p:nvSpPr>
              <p:spPr>
                <a:xfrm>
                  <a:off x="-280668" y="419516"/>
                  <a:ext cx="5478785" cy="1231587"/>
                </a:xfrm>
                <a:prstGeom prst="roundRect">
                  <a:avLst/>
                </a:prstGeom>
                <a:blipFill rotWithShape="1">
                  <a:blip r:embed="rId9"/>
                  <a:stretch>
                    <a:fillRect/>
                  </a:stretch>
                </a:blipFill>
                <a:ln>
                  <a:solidFill>
                    <a:schemeClr val="tx1"/>
                  </a:solidFill>
                </a:ln>
              </p:spPr>
              <p:txBody>
                <a:bodyPr/>
                <a:lstStyle/>
                <a:p>
                  <a:r>
                    <a:rPr lang="zh-TW" altLang="en-US">
                      <a:noFill/>
                    </a:rPr>
                    <a:t> </a:t>
                  </a:r>
                </a:p>
              </p:txBody>
            </p:sp>
          </mc:Fallback>
        </mc:AlternateContent>
      </p:grpSp>
      <p:sp>
        <p:nvSpPr>
          <p:cNvPr id="42" name="矩形 41">
            <a:extLst>
              <a:ext uri="{FF2B5EF4-FFF2-40B4-BE49-F238E27FC236}">
                <a16:creationId xmlns:a16="http://schemas.microsoft.com/office/drawing/2014/main" id="{805C9F45-FDD4-43E0-9A30-D5FA081F99A1}"/>
              </a:ext>
            </a:extLst>
          </p:cNvPr>
          <p:cNvSpPr/>
          <p:nvPr/>
        </p:nvSpPr>
        <p:spPr>
          <a:xfrm>
            <a:off x="347130" y="3094398"/>
            <a:ext cx="4032448" cy="832136"/>
          </a:xfrm>
          <a:prstGeom prst="rect">
            <a:avLst/>
          </a:prstGeom>
          <a:solidFill>
            <a:schemeClr val="accent1">
              <a:lumMod val="40000"/>
              <a:lumOff val="60000"/>
              <a:alpha val="3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750"/>
              </a:spcBef>
            </a:pPr>
            <a:r>
              <a:rPr lang="en-US" altLang="zh-TW" sz="1950" b="1" i="1" dirty="0">
                <a:solidFill>
                  <a:prstClr val="black">
                    <a:lumMod val="50000"/>
                    <a:lumOff val="50000"/>
                  </a:prstClr>
                </a:solidFill>
                <a:latin typeface="Times New Roman" panose="02020603050405020304" pitchFamily="18" charset="0"/>
                <a:cs typeface="Times New Roman" panose="02020603050405020304" pitchFamily="18" charset="0"/>
              </a:rPr>
              <a:t>Output Layer </a:t>
            </a:r>
          </a:p>
        </p:txBody>
      </p:sp>
      <p:sp>
        <p:nvSpPr>
          <p:cNvPr id="44" name="矩形 43">
            <a:extLst>
              <a:ext uri="{FF2B5EF4-FFF2-40B4-BE49-F238E27FC236}">
                <a16:creationId xmlns:a16="http://schemas.microsoft.com/office/drawing/2014/main" id="{75AA101C-B1C3-4757-B7BD-DDCB633C5D8C}"/>
              </a:ext>
            </a:extLst>
          </p:cNvPr>
          <p:cNvSpPr/>
          <p:nvPr/>
        </p:nvSpPr>
        <p:spPr>
          <a:xfrm>
            <a:off x="347130" y="3913152"/>
            <a:ext cx="4032448" cy="920288"/>
          </a:xfrm>
          <a:prstGeom prst="rect">
            <a:avLst/>
          </a:prstGeom>
          <a:solidFill>
            <a:srgbClr val="FCC818">
              <a:alpha val="29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750"/>
              </a:spcBef>
            </a:pPr>
            <a:r>
              <a:rPr lang="en-US" altLang="zh-TW" sz="1950" b="1" i="1" dirty="0">
                <a:solidFill>
                  <a:prstClr val="black">
                    <a:lumMod val="50000"/>
                    <a:lumOff val="50000"/>
                  </a:prstClr>
                </a:solidFill>
                <a:latin typeface="Times New Roman" panose="02020603050405020304" pitchFamily="18" charset="0"/>
                <a:cs typeface="Times New Roman" panose="02020603050405020304" pitchFamily="18" charset="0"/>
              </a:rPr>
              <a:t>Hidden Layer </a:t>
            </a:r>
          </a:p>
        </p:txBody>
      </p:sp>
      <p:sp>
        <p:nvSpPr>
          <p:cNvPr id="45" name="橢圓 44">
            <a:extLst>
              <a:ext uri="{FF2B5EF4-FFF2-40B4-BE49-F238E27FC236}">
                <a16:creationId xmlns:a16="http://schemas.microsoft.com/office/drawing/2014/main" id="{DDA4EADE-0181-461D-8BCA-EC9A4834C390}"/>
              </a:ext>
            </a:extLst>
          </p:cNvPr>
          <p:cNvSpPr/>
          <p:nvPr/>
        </p:nvSpPr>
        <p:spPr>
          <a:xfrm>
            <a:off x="1945168"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dirty="0">
                <a:solidFill>
                  <a:prstClr val="black"/>
                </a:solidFill>
              </a:rPr>
              <a:t>1</a:t>
            </a:r>
            <a:endParaRPr lang="zh-TW" altLang="en-US" sz="3300" dirty="0">
              <a:solidFill>
                <a:prstClr val="black"/>
              </a:solidFill>
            </a:endParaRPr>
          </a:p>
        </p:txBody>
      </p:sp>
      <p:sp>
        <p:nvSpPr>
          <p:cNvPr id="46" name="橢圓 45">
            <a:extLst>
              <a:ext uri="{FF2B5EF4-FFF2-40B4-BE49-F238E27FC236}">
                <a16:creationId xmlns:a16="http://schemas.microsoft.com/office/drawing/2014/main" id="{F926C210-8555-446A-B655-E92FBD38FB31}"/>
              </a:ext>
            </a:extLst>
          </p:cNvPr>
          <p:cNvSpPr/>
          <p:nvPr/>
        </p:nvSpPr>
        <p:spPr>
          <a:xfrm>
            <a:off x="2665466"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dirty="0">
                <a:solidFill>
                  <a:prstClr val="black"/>
                </a:solidFill>
              </a:rPr>
              <a:t>2</a:t>
            </a:r>
            <a:endParaRPr lang="zh-TW" altLang="en-US" sz="3300" dirty="0">
              <a:solidFill>
                <a:prstClr val="black"/>
              </a:solidFill>
            </a:endParaRPr>
          </a:p>
        </p:txBody>
      </p:sp>
      <p:sp>
        <p:nvSpPr>
          <p:cNvPr id="47" name="橢圓 46">
            <a:extLst>
              <a:ext uri="{FF2B5EF4-FFF2-40B4-BE49-F238E27FC236}">
                <a16:creationId xmlns:a16="http://schemas.microsoft.com/office/drawing/2014/main" id="{8C0585A1-A84C-4E64-BB0F-A9994A604BFA}"/>
              </a:ext>
            </a:extLst>
          </p:cNvPr>
          <p:cNvSpPr/>
          <p:nvPr/>
        </p:nvSpPr>
        <p:spPr>
          <a:xfrm>
            <a:off x="3660140" y="4066410"/>
            <a:ext cx="612161" cy="609600"/>
          </a:xfrm>
          <a:prstGeom prst="ellipse">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3300" i="1" dirty="0">
                <a:solidFill>
                  <a:prstClr val="black"/>
                </a:solidFill>
              </a:rPr>
              <a:t>p</a:t>
            </a:r>
            <a:endParaRPr lang="zh-TW" altLang="en-US" sz="3300" i="1" dirty="0">
              <a:solidFill>
                <a:prstClr val="black"/>
              </a:solidFill>
            </a:endParaRPr>
          </a:p>
        </p:txBody>
      </p:sp>
      <p:sp>
        <p:nvSpPr>
          <p:cNvPr id="48" name="文字方塊 47">
            <a:extLst>
              <a:ext uri="{FF2B5EF4-FFF2-40B4-BE49-F238E27FC236}">
                <a16:creationId xmlns:a16="http://schemas.microsoft.com/office/drawing/2014/main" id="{DFFDB881-52CF-4019-A390-61D15AE6B2DB}"/>
              </a:ext>
            </a:extLst>
          </p:cNvPr>
          <p:cNvSpPr txBox="1"/>
          <p:nvPr/>
        </p:nvSpPr>
        <p:spPr>
          <a:xfrm>
            <a:off x="3214607" y="3977836"/>
            <a:ext cx="450764" cy="553998"/>
          </a:xfrm>
          <a:prstGeom prst="rect">
            <a:avLst/>
          </a:prstGeom>
          <a:noFill/>
        </p:spPr>
        <p:txBody>
          <a:bodyPr wrap="none" rtlCol="0">
            <a:spAutoFit/>
          </a:bodyPr>
          <a:lstStyle/>
          <a:p>
            <a:r>
              <a:rPr lang="en-US" altLang="zh-TW" sz="3000" dirty="0">
                <a:solidFill>
                  <a:prstClr val="black"/>
                </a:solidFill>
              </a:rPr>
              <a:t>…</a:t>
            </a:r>
            <a:endParaRPr lang="zh-TW" altLang="en-US" sz="3000" dirty="0">
              <a:solidFill>
                <a:prstClr val="black"/>
              </a:solidFill>
            </a:endParaRPr>
          </a:p>
        </p:txBody>
      </p:sp>
      <p:sp>
        <p:nvSpPr>
          <p:cNvPr id="49" name="橢圓 48">
            <a:extLst>
              <a:ext uri="{FF2B5EF4-FFF2-40B4-BE49-F238E27FC236}">
                <a16:creationId xmlns:a16="http://schemas.microsoft.com/office/drawing/2014/main" id="{81F46AC4-C663-41E2-9A83-4A6FCA0E1319}"/>
              </a:ext>
            </a:extLst>
          </p:cNvPr>
          <p:cNvSpPr/>
          <p:nvPr/>
        </p:nvSpPr>
        <p:spPr>
          <a:xfrm>
            <a:off x="2792329" y="3186750"/>
            <a:ext cx="612161" cy="609600"/>
          </a:xfrm>
          <a:prstGeom prst="ellipse">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3300" dirty="0">
                <a:solidFill>
                  <a:prstClr val="black"/>
                </a:solidFill>
              </a:rPr>
              <a:t>1</a:t>
            </a:r>
            <a:endParaRPr lang="zh-TW" altLang="en-US" sz="3300" dirty="0">
              <a:solidFill>
                <a:prstClr val="black"/>
              </a:solidFill>
            </a:endParaRPr>
          </a:p>
        </p:txBody>
      </p:sp>
      <p:cxnSp>
        <p:nvCxnSpPr>
          <p:cNvPr id="50" name="直線單箭頭接點 49">
            <a:extLst>
              <a:ext uri="{FF2B5EF4-FFF2-40B4-BE49-F238E27FC236}">
                <a16:creationId xmlns:a16="http://schemas.microsoft.com/office/drawing/2014/main" id="{9B53605F-7685-49F8-ACFD-3C438489F589}"/>
              </a:ext>
            </a:extLst>
          </p:cNvPr>
          <p:cNvCxnSpPr>
            <a:stCxn id="47" idx="0"/>
            <a:endCxn id="49" idx="4"/>
          </p:cNvCxnSpPr>
          <p:nvPr/>
        </p:nvCxnSpPr>
        <p:spPr>
          <a:xfrm flipH="1" flipV="1">
            <a:off x="3098414" y="3796350"/>
            <a:ext cx="867815"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91131A52-9C47-403D-A8A6-15157350642F}"/>
              </a:ext>
            </a:extLst>
          </p:cNvPr>
          <p:cNvCxnSpPr>
            <a:stCxn id="46" idx="0"/>
            <a:endCxn id="49" idx="4"/>
          </p:cNvCxnSpPr>
          <p:nvPr/>
        </p:nvCxnSpPr>
        <p:spPr>
          <a:xfrm flipV="1">
            <a:off x="2971517" y="3796350"/>
            <a:ext cx="126870"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4605186C-2448-45EC-ADA3-0F7A1171B5F7}"/>
              </a:ext>
            </a:extLst>
          </p:cNvPr>
          <p:cNvCxnSpPr>
            <a:stCxn id="45" idx="0"/>
            <a:endCxn id="49" idx="4"/>
          </p:cNvCxnSpPr>
          <p:nvPr/>
        </p:nvCxnSpPr>
        <p:spPr>
          <a:xfrm flipV="1">
            <a:off x="2250996" y="3796350"/>
            <a:ext cx="847403" cy="27006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5D020A7E-6740-4DBA-A332-B04D24EE94D2}"/>
                  </a:ext>
                </a:extLst>
              </p:cNvPr>
              <p:cNvSpPr txBox="1"/>
              <p:nvPr/>
            </p:nvSpPr>
            <p:spPr>
              <a:xfrm>
                <a:off x="339575" y="4933293"/>
                <a:ext cx="7050269" cy="1702168"/>
              </a:xfrm>
              <a:prstGeom prst="roundRect">
                <a:avLst/>
              </a:prstGeom>
              <a:noFill/>
              <a:ln>
                <a:solidFill>
                  <a:schemeClr val="tx1"/>
                </a:solidFill>
              </a:ln>
            </p:spPr>
            <p:txBody>
              <a:bodyPr wrap="square" lIns="0" tIns="0" rIns="0" bIns="0" rtlCol="0">
                <a:spAutoFit/>
              </a:bodyPr>
              <a:lstStyle/>
              <a:p>
                <a:pPr marL="264160" marR="93980" lvl="0" indent="-243840" fontAlgn="auto">
                  <a:spcBef>
                    <a:spcPts val="0"/>
                  </a:spcBef>
                  <a:spcAft>
                    <a:spcPts val="600"/>
                  </a:spcAft>
                  <a:tabLst>
                    <a:tab pos="5078730" algn="r"/>
                  </a:tabLst>
                  <a:defRPr/>
                </a:pPr>
                <a14:m>
                  <m:oMathPara xmlns:m="http://schemas.openxmlformats.org/officeDocument/2006/math">
                    <m:oMathParaPr>
                      <m:jc m:val="left"/>
                    </m:oMathParaPr>
                    <m:oMath xmlns:m="http://schemas.openxmlformats.org/officeDocument/2006/math">
                      <m:sSub>
                        <m:sSubPr>
                          <m:ctrlPr>
                            <a:rPr lang="en-US" altLang="zh-TW" sz="1600" i="1">
                              <a:latin typeface="Cambria Math" panose="02040503050406030204" pitchFamily="18" charset="0"/>
                              <a:sym typeface="Symbol" panose="05050102010706020507" pitchFamily="18" charset="2"/>
                            </a:rPr>
                          </m:ctrlPr>
                        </m:sSubPr>
                        <m:e>
                          <m:r>
                            <a:rPr lang="en-US" altLang="zh-TW" sz="1600">
                              <a:latin typeface="Cambria Math"/>
                            </a:rPr>
                            <m:t>𝐸</m:t>
                          </m:r>
                        </m:e>
                        <m:sub>
                          <m:r>
                            <a:rPr lang="en-US" altLang="zh-TW" sz="1600" i="1">
                              <a:latin typeface="Cambria Math"/>
                              <a:sym typeface="Symbol" panose="05050102010706020507" pitchFamily="18" charset="2"/>
                            </a:rPr>
                            <m:t>𝑁</m:t>
                          </m:r>
                        </m:sub>
                      </m:sSub>
                      <m:d>
                        <m:dPr>
                          <m:ctrlPr>
                            <a:rPr lang="en-US" altLang="zh-TW" sz="1600" i="1">
                              <a:latin typeface="Cambria Math" panose="02040503050406030204" pitchFamily="18" charset="0"/>
                            </a:rPr>
                          </m:ctrlPr>
                        </m:dPr>
                        <m:e>
                          <m:r>
                            <a:rPr lang="en-US" altLang="zh-TW" sz="1600" b="1">
                              <a:latin typeface="Cambria Math" panose="02040503050406030204" pitchFamily="18" charset="0"/>
                            </a:rPr>
                            <m:t>𝐰</m:t>
                          </m:r>
                        </m:e>
                      </m:d>
                      <m:r>
                        <a:rPr lang="en-US" altLang="zh-TW" sz="1600" i="1">
                          <a:latin typeface="Cambria Math" panose="02040503050406030204" pitchFamily="18" charset="0"/>
                        </a:rPr>
                        <m:t>≡ </m:t>
                      </m:r>
                      <m:f>
                        <m:fPr>
                          <m:ctrlPr>
                            <a:rPr lang="en-US" altLang="zh-TW" sz="1600" i="1">
                              <a:latin typeface="Cambria Math" panose="02040503050406030204" pitchFamily="18" charset="0"/>
                            </a:rPr>
                          </m:ctrlPr>
                        </m:fPr>
                        <m:num>
                          <m:r>
                            <a:rPr lang="en-US" altLang="zh-TW" sz="1600" i="1">
                              <a:latin typeface="Cambria Math"/>
                            </a:rPr>
                            <m:t>1</m:t>
                          </m:r>
                        </m:num>
                        <m:den>
                          <m:r>
                            <a:rPr lang="en-US" altLang="zh-TW" sz="1600" i="1">
                              <a:latin typeface="Cambria Math"/>
                            </a:rPr>
                            <m:t>𝑁</m:t>
                          </m:r>
                        </m:den>
                      </m:f>
                      <m:nary>
                        <m:naryPr>
                          <m:chr m:val="∑"/>
                          <m:ctrlPr>
                            <a:rPr lang="en-US" altLang="zh-TW" sz="1600" i="1">
                              <a:latin typeface="Cambria Math" panose="02040503050406030204" pitchFamily="18" charset="0"/>
                            </a:rPr>
                          </m:ctrlPr>
                        </m:naryPr>
                        <m:sub>
                          <m:r>
                            <m:rPr>
                              <m:brk m:alnAt="23"/>
                            </m:rPr>
                            <a:rPr lang="en-US" altLang="zh-TW" sz="1600" i="1">
                              <a:latin typeface="Cambria Math" panose="02040503050406030204" pitchFamily="18" charset="0"/>
                            </a:rPr>
                            <m:t>𝑐</m:t>
                          </m:r>
                          <m:r>
                            <a:rPr lang="en-US" altLang="zh-TW" sz="1600" i="1">
                              <a:latin typeface="Cambria Math" panose="02040503050406030204" pitchFamily="18" charset="0"/>
                            </a:rPr>
                            <m:t>=1</m:t>
                          </m:r>
                        </m:sub>
                        <m:sup>
                          <m:r>
                            <a:rPr lang="en-US" altLang="zh-TW" sz="1600" i="1">
                              <a:latin typeface="Cambria Math"/>
                            </a:rPr>
                            <m:t>𝑁</m:t>
                          </m:r>
                        </m:sup>
                        <m:e>
                          <m:sSup>
                            <m:sSupPr>
                              <m:ctrlPr>
                                <a:rPr lang="en-US" altLang="zh-TW" sz="1600" i="1">
                                  <a:latin typeface="Cambria Math" panose="02040503050406030204" pitchFamily="18" charset="0"/>
                                </a:rPr>
                              </m:ctrlPr>
                            </m:sSupPr>
                            <m:e>
                              <m:d>
                                <m:dPr>
                                  <m:ctrlPr>
                                    <a:rPr lang="en-US" altLang="zh-TW" sz="1600" i="1">
                                      <a:latin typeface="Cambria Math" panose="02040503050406030204" pitchFamily="18" charset="0"/>
                                    </a:rPr>
                                  </m:ctrlPr>
                                </m:dPr>
                                <m:e>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𝑒</m:t>
                                      </m:r>
                                    </m:e>
                                    <m:sup>
                                      <m:r>
                                        <a:rPr lang="en-US" altLang="zh-TW" sz="1600" i="1">
                                          <a:latin typeface="Cambria Math" panose="02040503050406030204" pitchFamily="18" charset="0"/>
                                        </a:rPr>
                                        <m:t>𝑐</m:t>
                                      </m:r>
                                    </m:sup>
                                  </m:sSup>
                                </m:e>
                              </m:d>
                            </m:e>
                            <m:sup>
                              <m:r>
                                <a:rPr lang="en-US" altLang="zh-TW" sz="1600" i="1">
                                  <a:latin typeface="Cambria Math" panose="02040503050406030204" pitchFamily="18" charset="0"/>
                                </a:rPr>
                                <m:t>2</m:t>
                              </m:r>
                            </m:sup>
                          </m:sSup>
                        </m:e>
                      </m:nary>
                      <m:r>
                        <m:rPr>
                          <m:nor/>
                        </m:rPr>
                        <a:rPr lang="en-US" altLang="zh-TW" sz="1600" dirty="0"/>
                        <m:t>: </m:t>
                      </m:r>
                      <m:r>
                        <m:rPr>
                          <m:nor/>
                        </m:rPr>
                        <a:rPr lang="en-US" altLang="zh-TW" sz="1600" dirty="0"/>
                        <m:t>the</m:t>
                      </m:r>
                      <m:r>
                        <m:rPr>
                          <m:nor/>
                        </m:rPr>
                        <a:rPr lang="en-US" altLang="zh-TW" sz="1600" dirty="0"/>
                        <m:t> </m:t>
                      </m:r>
                      <m:r>
                        <m:rPr>
                          <m:nor/>
                        </m:rPr>
                        <a:rPr lang="en-US" altLang="zh-TW" sz="1600" dirty="0"/>
                        <m:t>loss</m:t>
                      </m:r>
                      <m:r>
                        <m:rPr>
                          <m:nor/>
                        </m:rPr>
                        <a:rPr lang="en-US" altLang="zh-TW" sz="1600" dirty="0"/>
                        <m:t> </m:t>
                      </m:r>
                      <m:r>
                        <m:rPr>
                          <m:nor/>
                        </m:rPr>
                        <a:rPr lang="en-US" altLang="zh-TW" sz="1600" dirty="0"/>
                        <m:t>function</m:t>
                      </m:r>
                      <m:r>
                        <m:rPr>
                          <m:nor/>
                        </m:rPr>
                        <a:rPr lang="en-US" altLang="zh-TW" sz="1600" dirty="0"/>
                        <m:t>;</m:t>
                      </m:r>
                    </m:oMath>
                  </m:oMathPara>
                </a14:m>
                <a:endParaRPr lang="en-US" altLang="zh-TW" sz="1600" dirty="0"/>
              </a:p>
              <a:p>
                <a:pPr marR="93980" lvl="0" indent="20638" fontAlgn="auto">
                  <a:spcBef>
                    <a:spcPts val="0"/>
                  </a:spcBef>
                  <a:spcAft>
                    <a:spcPts val="600"/>
                  </a:spcAft>
                  <a:tabLst>
                    <a:tab pos="5078730" algn="r"/>
                  </a:tabLst>
                  <a:defRPr/>
                </a:pPr>
                <a14:m>
                  <m:oMathPara xmlns:m="http://schemas.openxmlformats.org/officeDocument/2006/math">
                    <m:oMathParaPr>
                      <m:jc m:val="left"/>
                    </m:oMathParaPr>
                    <m:oMath xmlns:m="http://schemas.openxmlformats.org/officeDocument/2006/math">
                      <m:sSub>
                        <m:sSubPr>
                          <m:ctrlPr>
                            <a:rPr lang="en-US" altLang="zh-TW" sz="1600" i="1">
                              <a:latin typeface="Cambria Math" panose="02040503050406030204" pitchFamily="18" charset="0"/>
                              <a:sym typeface="Symbol" panose="05050102010706020507" pitchFamily="18" charset="2"/>
                            </a:rPr>
                          </m:ctrlPr>
                        </m:sSubPr>
                        <m:e>
                          <m:r>
                            <a:rPr lang="en-US" altLang="zh-TW" sz="1600">
                              <a:latin typeface="Cambria Math"/>
                            </a:rPr>
                            <m:t>𝐸</m:t>
                          </m:r>
                        </m:e>
                        <m:sub>
                          <m:r>
                            <a:rPr lang="en-US" altLang="zh-TW" sz="1600" i="1">
                              <a:latin typeface="Cambria Math"/>
                              <a:sym typeface="Symbol" panose="05050102010706020507" pitchFamily="18" charset="2"/>
                            </a:rPr>
                            <m:t>𝑁</m:t>
                          </m:r>
                        </m:sub>
                      </m:sSub>
                      <m:d>
                        <m:dPr>
                          <m:ctrlPr>
                            <a:rPr lang="en-US" altLang="zh-TW" sz="1600" i="1">
                              <a:latin typeface="Cambria Math" panose="02040503050406030204" pitchFamily="18" charset="0"/>
                            </a:rPr>
                          </m:ctrlPr>
                        </m:dPr>
                        <m:e>
                          <m:r>
                            <a:rPr lang="en-US" altLang="zh-TW" sz="1600" b="1">
                              <a:latin typeface="Cambria Math" panose="02040503050406030204" pitchFamily="18" charset="0"/>
                            </a:rPr>
                            <m:t>𝐰</m:t>
                          </m:r>
                        </m:e>
                      </m:d>
                      <m:r>
                        <a:rPr lang="en-US" altLang="zh-TW" sz="1600" i="1">
                          <a:latin typeface="Cambria Math" panose="02040503050406030204" pitchFamily="18" charset="0"/>
                        </a:rPr>
                        <m:t>≡ </m:t>
                      </m:r>
                      <m:f>
                        <m:fPr>
                          <m:ctrlPr>
                            <a:rPr lang="en-US" altLang="zh-TW" sz="1600" i="1">
                              <a:latin typeface="Cambria Math" panose="02040503050406030204" pitchFamily="18" charset="0"/>
                            </a:rPr>
                          </m:ctrlPr>
                        </m:fPr>
                        <m:num>
                          <m:r>
                            <a:rPr lang="en-US" altLang="zh-TW" sz="1600" i="1">
                              <a:latin typeface="Cambria Math"/>
                            </a:rPr>
                            <m:t>1</m:t>
                          </m:r>
                        </m:num>
                        <m:den>
                          <m:r>
                            <a:rPr lang="en-US" altLang="zh-TW" sz="1600" i="1">
                              <a:latin typeface="Cambria Math"/>
                            </a:rPr>
                            <m:t>𝑁</m:t>
                          </m:r>
                        </m:den>
                      </m:f>
                      <m:nary>
                        <m:naryPr>
                          <m:chr m:val="∑"/>
                          <m:ctrlPr>
                            <a:rPr lang="en-US" altLang="zh-TW" sz="1600" i="1">
                              <a:latin typeface="Cambria Math" panose="02040503050406030204" pitchFamily="18" charset="0"/>
                            </a:rPr>
                          </m:ctrlPr>
                        </m:naryPr>
                        <m:sub>
                          <m:r>
                            <m:rPr>
                              <m:brk m:alnAt="23"/>
                            </m:rPr>
                            <a:rPr lang="en-US" altLang="zh-TW" sz="1600" i="1">
                              <a:latin typeface="Cambria Math" panose="02040503050406030204" pitchFamily="18" charset="0"/>
                            </a:rPr>
                            <m:t>𝑐</m:t>
                          </m:r>
                          <m:r>
                            <a:rPr lang="en-US" altLang="zh-TW" sz="1600" i="1">
                              <a:latin typeface="Cambria Math" panose="02040503050406030204" pitchFamily="18" charset="0"/>
                            </a:rPr>
                            <m:t>=1</m:t>
                          </m:r>
                        </m:sub>
                        <m:sup>
                          <m:r>
                            <a:rPr lang="en-US" altLang="zh-TW" sz="1600" i="1">
                              <a:latin typeface="Cambria Math"/>
                            </a:rPr>
                            <m:t>𝑁</m:t>
                          </m:r>
                        </m:sup>
                        <m:e>
                          <m:sSup>
                            <m:sSupPr>
                              <m:ctrlPr>
                                <a:rPr lang="en-US" altLang="zh-TW" sz="1600" i="1">
                                  <a:latin typeface="Cambria Math" panose="02040503050406030204" pitchFamily="18" charset="0"/>
                                </a:rPr>
                              </m:ctrlPr>
                            </m:sSupPr>
                            <m:e>
                              <m:d>
                                <m:dPr>
                                  <m:ctrlPr>
                                    <a:rPr lang="en-US" altLang="zh-TW" sz="1600" i="1">
                                      <a:latin typeface="Cambria Math" panose="02040503050406030204" pitchFamily="18" charset="0"/>
                                    </a:rPr>
                                  </m:ctrlPr>
                                </m:dPr>
                                <m:e>
                                  <m:sSup>
                                    <m:sSupPr>
                                      <m:ctrlPr>
                                        <a:rPr lang="en-US" altLang="zh-TW" sz="1600" i="1">
                                          <a:latin typeface="Cambria Math" panose="02040503050406030204" pitchFamily="18" charset="0"/>
                                        </a:rPr>
                                      </m:ctrlPr>
                                    </m:sSupPr>
                                    <m:e>
                                      <m:r>
                                        <a:rPr lang="en-US" altLang="zh-TW" sz="1600" i="1">
                                          <a:latin typeface="Cambria Math" panose="02040503050406030204" pitchFamily="18" charset="0"/>
                                        </a:rPr>
                                        <m:t>𝑒</m:t>
                                      </m:r>
                                    </m:e>
                                    <m:sup>
                                      <m:r>
                                        <a:rPr lang="en-US" altLang="zh-TW" sz="1600" i="1">
                                          <a:latin typeface="Cambria Math" panose="02040503050406030204" pitchFamily="18" charset="0"/>
                                        </a:rPr>
                                        <m:t>𝑐</m:t>
                                      </m:r>
                                    </m:sup>
                                  </m:sSup>
                                </m:e>
                              </m:d>
                            </m:e>
                            <m:sup>
                              <m:r>
                                <a:rPr lang="en-US" altLang="zh-TW" sz="1600" i="1">
                                  <a:latin typeface="Cambria Math" panose="02040503050406030204" pitchFamily="18" charset="0"/>
                                </a:rPr>
                                <m:t>2</m:t>
                              </m:r>
                            </m:sup>
                          </m:sSup>
                        </m:e>
                      </m:nary>
                      <m:r>
                        <m:rPr>
                          <m:nor/>
                        </m:rPr>
                        <a:rPr lang="en-US" altLang="zh-TW" sz="1600" dirty="0">
                          <a:latin typeface="Cambria Math" panose="02040503050406030204" pitchFamily="18" charset="0"/>
                        </a:rPr>
                        <m:t>+ </m:t>
                      </m:r>
                      <m:r>
                        <m:rPr>
                          <m:nor/>
                        </m:rPr>
                        <a:rPr lang="en-US" altLang="zh-TW" sz="1600" dirty="0">
                          <a:latin typeface="Cambria Math" panose="02040503050406030204" pitchFamily="18" charset="0"/>
                          <a:sym typeface="Symbol"/>
                        </a:rPr>
                        <m:t></m:t>
                      </m:r>
                      <m:sSup>
                        <m:sSupPr>
                          <m:ctrlPr>
                            <a:rPr lang="en-US" altLang="zh-TW" sz="1600" i="1">
                              <a:latin typeface="Cambria Math" panose="02040503050406030204" pitchFamily="18" charset="0"/>
                            </a:rPr>
                          </m:ctrlPr>
                        </m:sSupPr>
                        <m:e>
                          <m:d>
                            <m:dPr>
                              <m:begChr m:val="‖"/>
                              <m:endChr m:val="‖"/>
                              <m:ctrlPr>
                                <a:rPr lang="en-US" altLang="zh-TW" sz="1600" i="1">
                                  <a:latin typeface="Cambria Math" panose="02040503050406030204" pitchFamily="18" charset="0"/>
                                </a:rPr>
                              </m:ctrlPr>
                            </m:dPr>
                            <m:e>
                              <m:r>
                                <a:rPr lang="en-US" altLang="zh-TW" sz="1600" b="1">
                                  <a:latin typeface="Cambria Math" panose="02040503050406030204" pitchFamily="18" charset="0"/>
                                </a:rPr>
                                <m:t>𝐰</m:t>
                              </m:r>
                            </m:e>
                          </m:d>
                        </m:e>
                        <m:sup>
                          <m:r>
                            <a:rPr lang="en-US" altLang="zh-TW" sz="1600" i="1">
                              <a:latin typeface="Cambria Math"/>
                            </a:rPr>
                            <m:t>2</m:t>
                          </m:r>
                        </m:sup>
                      </m:sSup>
                      <m:r>
                        <m:rPr>
                          <m:nor/>
                        </m:rPr>
                        <a:rPr lang="en-US" altLang="zh-TW" sz="1600" dirty="0"/>
                        <m:t>: </m:t>
                      </m:r>
                      <m:r>
                        <m:rPr>
                          <m:nor/>
                        </m:rPr>
                        <a:rPr lang="en-US" altLang="zh-TW" sz="1600" dirty="0"/>
                        <m:t>the</m:t>
                      </m:r>
                      <m:r>
                        <m:rPr>
                          <m:nor/>
                        </m:rPr>
                        <a:rPr lang="en-US" altLang="zh-TW" sz="1600" dirty="0"/>
                        <m:t> </m:t>
                      </m:r>
                      <m:r>
                        <m:rPr>
                          <m:nor/>
                        </m:rPr>
                        <a:rPr lang="en-US" altLang="zh-TW" sz="1600" dirty="0"/>
                        <m:t>loss</m:t>
                      </m:r>
                      <m:r>
                        <m:rPr>
                          <m:nor/>
                        </m:rPr>
                        <a:rPr lang="en-US" altLang="zh-TW" sz="1600" dirty="0"/>
                        <m:t> </m:t>
                      </m:r>
                      <m:r>
                        <m:rPr>
                          <m:nor/>
                        </m:rPr>
                        <a:rPr lang="en-US" altLang="zh-TW" sz="1600" dirty="0"/>
                        <m:t>function</m:t>
                      </m:r>
                      <m:r>
                        <m:rPr>
                          <m:nor/>
                        </m:rPr>
                        <a:rPr lang="en-US" altLang="zh-TW" sz="1600" dirty="0"/>
                        <m:t> </m:t>
                      </m:r>
                      <m:r>
                        <m:rPr>
                          <m:nor/>
                        </m:rPr>
                        <a:rPr lang="en-US" altLang="zh-TW" sz="1600" dirty="0"/>
                        <m:t>with</m:t>
                      </m:r>
                      <m:r>
                        <m:rPr>
                          <m:nor/>
                        </m:rPr>
                        <a:rPr lang="en-US" altLang="zh-TW" sz="1600" dirty="0"/>
                        <m:t> </m:t>
                      </m:r>
                      <m:r>
                        <m:rPr>
                          <m:nor/>
                        </m:rPr>
                        <a:rPr lang="en-US" altLang="zh-TW" sz="1600" dirty="0"/>
                        <m:t>the</m:t>
                      </m:r>
                      <m:r>
                        <m:rPr>
                          <m:nor/>
                        </m:rPr>
                        <a:rPr lang="en-US" altLang="zh-TW" sz="1600" dirty="0"/>
                        <m:t> </m:t>
                      </m:r>
                      <m:r>
                        <m:rPr>
                          <m:nor/>
                        </m:rPr>
                        <a:rPr lang="en-US" altLang="zh-TW" sz="1600" dirty="0"/>
                        <m:t>regularization</m:t>
                      </m:r>
                      <m:r>
                        <m:rPr>
                          <m:nor/>
                        </m:rPr>
                        <a:rPr lang="en-US" altLang="zh-TW" sz="1600" dirty="0"/>
                        <m:t> </m:t>
                      </m:r>
                      <m:r>
                        <m:rPr>
                          <m:nor/>
                        </m:rPr>
                        <a:rPr lang="en-US" altLang="zh-TW" sz="1600" dirty="0"/>
                        <m:t>term</m:t>
                      </m:r>
                      <m:r>
                        <m:rPr>
                          <m:nor/>
                        </m:rPr>
                        <a:rPr lang="en-US" altLang="zh-TW" sz="1600" dirty="0"/>
                        <m:t>.</m:t>
                      </m:r>
                    </m:oMath>
                  </m:oMathPara>
                </a14:m>
                <a:endParaRPr lang="zh-TW" altLang="zh-TW" sz="1600" dirty="0">
                  <a:latin typeface="Times New Roman"/>
                  <a:ea typeface="新細明體"/>
                </a:endParaRPr>
              </a:p>
            </p:txBody>
          </p:sp>
        </mc:Choice>
        <mc:Fallback xmlns="">
          <p:sp>
            <p:nvSpPr>
              <p:cNvPr id="60" name="文字方塊 59">
                <a:extLst>
                  <a:ext uri="{FF2B5EF4-FFF2-40B4-BE49-F238E27FC236}">
                    <a16:creationId xmlns:a16="http://schemas.microsoft.com/office/drawing/2014/main" id="{5D020A7E-6740-4DBA-A332-B04D24EE94D2}"/>
                  </a:ext>
                </a:extLst>
              </p:cNvPr>
              <p:cNvSpPr txBox="1">
                <a:spLocks noRot="1" noChangeAspect="1" noMove="1" noResize="1" noEditPoints="1" noAdjustHandles="1" noChangeArrowheads="1" noChangeShapeType="1" noTextEdit="1"/>
              </p:cNvSpPr>
              <p:nvPr/>
            </p:nvSpPr>
            <p:spPr>
              <a:xfrm>
                <a:off x="339574" y="4933293"/>
                <a:ext cx="7050269" cy="1702168"/>
              </a:xfrm>
              <a:prstGeom prst="roundRect">
                <a:avLst/>
              </a:prstGeom>
              <a:blipFill>
                <a:blip r:embed="rId10"/>
                <a:stretch>
                  <a:fillRect/>
                </a:stretch>
              </a:blipFill>
              <a:ln>
                <a:solidFill>
                  <a:schemeClr val="tx1"/>
                </a:solidFill>
              </a:ln>
            </p:spPr>
            <p:txBody>
              <a:bodyPr/>
              <a:lstStyle/>
              <a:p>
                <a:r>
                  <a:rPr lang="zh-TW" altLang="en-US">
                    <a:noFill/>
                  </a:rPr>
                  <a:t> </a:t>
                </a:r>
              </a:p>
            </p:txBody>
          </p:sp>
        </mc:Fallback>
      </mc:AlternateContent>
      <p:sp>
        <p:nvSpPr>
          <p:cNvPr id="32" name="投影片編號版面配置區 3">
            <a:extLst>
              <a:ext uri="{FF2B5EF4-FFF2-40B4-BE49-F238E27FC236}">
                <a16:creationId xmlns:a16="http://schemas.microsoft.com/office/drawing/2014/main" id="{5CC36B37-AD4B-4F12-A6B2-8B170952AD19}"/>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7</a:t>
            </a:fld>
            <a:endParaRPr lang="zh-TW" altLang="en-US" sz="1400" dirty="0">
              <a:solidFill>
                <a:prstClr val="black">
                  <a:tint val="75000"/>
                </a:prstClr>
              </a:solidFill>
            </a:endParaRPr>
          </a:p>
        </p:txBody>
      </p:sp>
    </p:spTree>
    <p:extLst>
      <p:ext uri="{BB962C8B-B14F-4D97-AF65-F5344CB8AC3E}">
        <p14:creationId xmlns:p14="http://schemas.microsoft.com/office/powerpoint/2010/main" val="33846950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a:extLst>
              <a:ext uri="{FF2B5EF4-FFF2-40B4-BE49-F238E27FC236}">
                <a16:creationId xmlns:a16="http://schemas.microsoft.com/office/drawing/2014/main" id="{97E1E61A-10AE-BE45-8CAF-CD0A2143EDA2}"/>
              </a:ext>
            </a:extLst>
          </p:cNvPr>
          <p:cNvGrpSpPr/>
          <p:nvPr/>
        </p:nvGrpSpPr>
        <p:grpSpPr>
          <a:xfrm>
            <a:off x="725877" y="2322982"/>
            <a:ext cx="7186761" cy="3047192"/>
            <a:chOff x="84136" y="20568"/>
            <a:chExt cx="9808159" cy="3119000"/>
          </a:xfrm>
        </p:grpSpPr>
        <p:cxnSp>
          <p:nvCxnSpPr>
            <p:cNvPr id="20" name="直線單箭頭接點 11">
              <a:extLst>
                <a:ext uri="{FF2B5EF4-FFF2-40B4-BE49-F238E27FC236}">
                  <a16:creationId xmlns:a16="http://schemas.microsoft.com/office/drawing/2014/main" id="{9FA77A25-7C24-8C40-B59A-22FD91413720}"/>
                </a:ext>
              </a:extLst>
            </p:cNvPr>
            <p:cNvCxnSpPr/>
            <p:nvPr/>
          </p:nvCxnSpPr>
          <p:spPr>
            <a:xfrm>
              <a:off x="3473518" y="1921665"/>
              <a:ext cx="0" cy="3444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12">
              <a:extLst>
                <a:ext uri="{FF2B5EF4-FFF2-40B4-BE49-F238E27FC236}">
                  <a16:creationId xmlns:a16="http://schemas.microsoft.com/office/drawing/2014/main" id="{827080FD-5902-F64F-86E4-BB454F639830}"/>
                </a:ext>
              </a:extLst>
            </p:cNvPr>
            <p:cNvCxnSpPr>
              <a:cxnSpLocks/>
              <a:stCxn id="30" idx="3"/>
            </p:cNvCxnSpPr>
            <p:nvPr/>
          </p:nvCxnSpPr>
          <p:spPr>
            <a:xfrm>
              <a:off x="1899591" y="336891"/>
              <a:ext cx="95503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0F8FD95F-125F-C943-BB0F-C0BCFEFABB08}"/>
                </a:ext>
              </a:extLst>
            </p:cNvPr>
            <p:cNvSpPr txBox="1"/>
            <p:nvPr/>
          </p:nvSpPr>
          <p:spPr>
            <a:xfrm>
              <a:off x="4554130" y="1274617"/>
              <a:ext cx="660627"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23" name="文字方塊 22">
              <a:extLst>
                <a:ext uri="{FF2B5EF4-FFF2-40B4-BE49-F238E27FC236}">
                  <a16:creationId xmlns:a16="http://schemas.microsoft.com/office/drawing/2014/main" id="{B8CBCABB-15CD-D545-9BA4-D3B28401919E}"/>
                </a:ext>
              </a:extLst>
            </p:cNvPr>
            <p:cNvSpPr txBox="1"/>
            <p:nvPr/>
          </p:nvSpPr>
          <p:spPr>
            <a:xfrm>
              <a:off x="3462580" y="1854985"/>
              <a:ext cx="658849"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25" name="圓角矩形 24">
              <a:extLst>
                <a:ext uri="{FF2B5EF4-FFF2-40B4-BE49-F238E27FC236}">
                  <a16:creationId xmlns:a16="http://schemas.microsoft.com/office/drawing/2014/main" id="{A7C697A3-9030-3149-B8A8-BE15C12C162C}"/>
                </a:ext>
              </a:extLst>
            </p:cNvPr>
            <p:cNvSpPr/>
            <p:nvPr/>
          </p:nvSpPr>
          <p:spPr>
            <a:xfrm>
              <a:off x="550198" y="2377779"/>
              <a:ext cx="895841" cy="384534"/>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1"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n</a:t>
              </a: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 ++</a:t>
              </a:r>
              <a:endParaRPr kumimoji="0" lang="zh-TW" altLang="en-US"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0" name="菱形 29">
              <a:extLst>
                <a:ext uri="{FF2B5EF4-FFF2-40B4-BE49-F238E27FC236}">
                  <a16:creationId xmlns:a16="http://schemas.microsoft.com/office/drawing/2014/main" id="{5BE70E27-959A-AB4C-AB8E-4ABD0FF8427F}"/>
                </a:ext>
              </a:extLst>
            </p:cNvPr>
            <p:cNvSpPr/>
            <p:nvPr/>
          </p:nvSpPr>
          <p:spPr>
            <a:xfrm>
              <a:off x="84136" y="20568"/>
              <a:ext cx="1815455" cy="63264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sym typeface="Symbol" panose="05050102010706020507" pitchFamily="18" charset="2"/>
                </a:rPr>
                <a:t></a:t>
              </a: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 </a:t>
              </a:r>
              <a:r>
                <a:rPr kumimoji="0" lang="en-US" altLang="zh-TW"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N</a:t>
              </a:r>
              <a:endParaRPr kumimoji="0" lang="zh-TW" altLang="en-US" sz="1400" b="0" i="1"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cxnSp>
          <p:nvCxnSpPr>
            <p:cNvPr id="31" name="直線單箭頭接點 21">
              <a:extLst>
                <a:ext uri="{FF2B5EF4-FFF2-40B4-BE49-F238E27FC236}">
                  <a16:creationId xmlns:a16="http://schemas.microsoft.com/office/drawing/2014/main" id="{C3A8CB1A-1F0C-1C41-B8DC-4A36A49C34C9}"/>
                </a:ext>
              </a:extLst>
            </p:cNvPr>
            <p:cNvCxnSpPr>
              <a:cxnSpLocks/>
              <a:endCxn id="30" idx="2"/>
            </p:cNvCxnSpPr>
            <p:nvPr/>
          </p:nvCxnSpPr>
          <p:spPr>
            <a:xfrm flipH="1" flipV="1">
              <a:off x="991864" y="653212"/>
              <a:ext cx="3978" cy="172456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菱形 32">
              <a:extLst>
                <a:ext uri="{FF2B5EF4-FFF2-40B4-BE49-F238E27FC236}">
                  <a16:creationId xmlns:a16="http://schemas.microsoft.com/office/drawing/2014/main" id="{3FFAEF7B-71A0-AF46-A71E-712819A46E6C}"/>
                </a:ext>
              </a:extLst>
            </p:cNvPr>
            <p:cNvSpPr/>
            <p:nvPr/>
          </p:nvSpPr>
          <p:spPr>
            <a:xfrm>
              <a:off x="2316906" y="1189904"/>
              <a:ext cx="2313223" cy="726157"/>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48000" tIns="48000" rIns="4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learning goal</a:t>
              </a:r>
              <a:endParaRPr kumimoji="0" lang="en-US" altLang="zh-TW"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35" name="直線單箭頭接點 25">
              <a:extLst>
                <a:ext uri="{FF2B5EF4-FFF2-40B4-BE49-F238E27FC236}">
                  <a16:creationId xmlns:a16="http://schemas.microsoft.com/office/drawing/2014/main" id="{926C2DF7-27AF-DB44-9C67-01CDE9C74DDD}"/>
                </a:ext>
              </a:extLst>
            </p:cNvPr>
            <p:cNvCxnSpPr>
              <a:cxnSpLocks/>
            </p:cNvCxnSpPr>
            <p:nvPr/>
          </p:nvCxnSpPr>
          <p:spPr>
            <a:xfrm flipV="1">
              <a:off x="4688069" y="1556512"/>
              <a:ext cx="1053378" cy="1285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31C07831-E32E-F74B-AE49-9AF449BB8706}"/>
                </a:ext>
              </a:extLst>
            </p:cNvPr>
            <p:cNvSpPr txBox="1"/>
            <p:nvPr/>
          </p:nvSpPr>
          <p:spPr>
            <a:xfrm>
              <a:off x="1782161" y="73257"/>
              <a:ext cx="731344" cy="2520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False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7" name="圓角矩形 36">
              <a:extLst>
                <a:ext uri="{FF2B5EF4-FFF2-40B4-BE49-F238E27FC236}">
                  <a16:creationId xmlns:a16="http://schemas.microsoft.com/office/drawing/2014/main" id="{14F97E3C-3E36-824C-9456-F32BEE4A55C7}"/>
                </a:ext>
              </a:extLst>
            </p:cNvPr>
            <p:cNvSpPr/>
            <p:nvPr/>
          </p:nvSpPr>
          <p:spPr>
            <a:xfrm>
              <a:off x="5741447" y="1355694"/>
              <a:ext cx="889795" cy="38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Save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8" name="圓角矩形 37">
              <a:extLst>
                <a:ext uri="{FF2B5EF4-FFF2-40B4-BE49-F238E27FC236}">
                  <a16:creationId xmlns:a16="http://schemas.microsoft.com/office/drawing/2014/main" id="{039F4B8C-9668-4544-BDBE-440C6D04A772}"/>
                </a:ext>
              </a:extLst>
            </p:cNvPr>
            <p:cNvSpPr/>
            <p:nvPr/>
          </p:nvSpPr>
          <p:spPr>
            <a:xfrm>
              <a:off x="8502127" y="1895220"/>
              <a:ext cx="1390168" cy="1244348"/>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Matching</a:t>
              </a:r>
              <a:endParaRPr kumimoji="0" lang="zh-TW" altLang="en-US" sz="1467"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39" name="直線單箭頭接點 29">
              <a:extLst>
                <a:ext uri="{FF2B5EF4-FFF2-40B4-BE49-F238E27FC236}">
                  <a16:creationId xmlns:a16="http://schemas.microsoft.com/office/drawing/2014/main" id="{03ACBFE6-B584-1C4D-A00F-067D7F76E7BD}"/>
                </a:ext>
              </a:extLst>
            </p:cNvPr>
            <p:cNvCxnSpPr/>
            <p:nvPr/>
          </p:nvCxnSpPr>
          <p:spPr>
            <a:xfrm flipV="1">
              <a:off x="6649854" y="1542562"/>
              <a:ext cx="2547356" cy="1395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32">
              <a:extLst>
                <a:ext uri="{FF2B5EF4-FFF2-40B4-BE49-F238E27FC236}">
                  <a16:creationId xmlns:a16="http://schemas.microsoft.com/office/drawing/2014/main" id="{648171EB-AF0D-4945-BD51-941B581C4DA6}"/>
                </a:ext>
              </a:extLst>
            </p:cNvPr>
            <p:cNvCxnSpPr/>
            <p:nvPr/>
          </p:nvCxnSpPr>
          <p:spPr>
            <a:xfrm flipH="1" flipV="1">
              <a:off x="4382450" y="2841474"/>
              <a:ext cx="305619" cy="93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圓角矩形 45">
              <a:hlinkClick r:id="" action="ppaction://noaction"/>
              <a:extLst>
                <a:ext uri="{FF2B5EF4-FFF2-40B4-BE49-F238E27FC236}">
                  <a16:creationId xmlns:a16="http://schemas.microsoft.com/office/drawing/2014/main" id="{DC58B29C-0FB5-7F46-ACDD-7AEDDF631E06}"/>
                </a:ext>
              </a:extLst>
            </p:cNvPr>
            <p:cNvSpPr/>
            <p:nvPr/>
          </p:nvSpPr>
          <p:spPr>
            <a:xfrm>
              <a:off x="4782089" y="2570046"/>
              <a:ext cx="1404255" cy="55824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Cramming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47" name="圓角矩形 46">
              <a:extLst>
                <a:ext uri="{FF2B5EF4-FFF2-40B4-BE49-F238E27FC236}">
                  <a16:creationId xmlns:a16="http://schemas.microsoft.com/office/drawing/2014/main" id="{E614CD7F-689F-314B-B370-135356233487}"/>
                </a:ext>
              </a:extLst>
            </p:cNvPr>
            <p:cNvSpPr/>
            <p:nvPr/>
          </p:nvSpPr>
          <p:spPr>
            <a:xfrm>
              <a:off x="6631242" y="2648339"/>
              <a:ext cx="1082375" cy="4238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Restore </a:t>
              </a:r>
              <a:r>
                <a:rPr kumimoji="0" lang="en-US" altLang="zh-TW"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w</a:t>
              </a:r>
              <a:endParaRPr kumimoji="0" lang="zh-TW" altLang="en-US" sz="1200" b="1"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grpSp>
      <p:sp>
        <p:nvSpPr>
          <p:cNvPr id="51" name="圓角矩形 50">
            <a:extLst>
              <a:ext uri="{FF2B5EF4-FFF2-40B4-BE49-F238E27FC236}">
                <a16:creationId xmlns:a16="http://schemas.microsoft.com/office/drawing/2014/main" id="{9AD5A1A0-E5BE-6546-AEE7-71F317C52132}"/>
              </a:ext>
            </a:extLst>
          </p:cNvPr>
          <p:cNvSpPr/>
          <p:nvPr/>
        </p:nvSpPr>
        <p:spPr>
          <a:xfrm>
            <a:off x="2728062" y="2384979"/>
            <a:ext cx="973240" cy="474853"/>
          </a:xfrm>
          <a:prstGeom prst="roundRect">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1917" tIns="60959" rIns="121917" bIns="6095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Selecting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cxnSp>
        <p:nvCxnSpPr>
          <p:cNvPr id="52" name="直線單箭頭接點 31">
            <a:extLst>
              <a:ext uri="{FF2B5EF4-FFF2-40B4-BE49-F238E27FC236}">
                <a16:creationId xmlns:a16="http://schemas.microsoft.com/office/drawing/2014/main" id="{2E68A996-E45E-9E4E-9AFA-789F00E382B6}"/>
              </a:ext>
            </a:extLst>
          </p:cNvPr>
          <p:cNvCxnSpPr/>
          <p:nvPr/>
        </p:nvCxnSpPr>
        <p:spPr>
          <a:xfrm flipV="1">
            <a:off x="1389500" y="500160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25">
            <a:extLst>
              <a:ext uri="{FF2B5EF4-FFF2-40B4-BE49-F238E27FC236}">
                <a16:creationId xmlns:a16="http://schemas.microsoft.com/office/drawing/2014/main" id="{926C2DF7-27AF-DB44-9C67-01CDE9C74DDD}"/>
              </a:ext>
            </a:extLst>
          </p:cNvPr>
          <p:cNvCxnSpPr>
            <a:cxnSpLocks/>
            <a:endCxn id="25" idx="3"/>
          </p:cNvCxnSpPr>
          <p:nvPr/>
        </p:nvCxnSpPr>
        <p:spPr>
          <a:xfrm flipH="1" flipV="1">
            <a:off x="1723788" y="4813765"/>
            <a:ext cx="860258" cy="417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圓角矩形 55">
            <a:hlinkClick r:id="" action="ppaction://noaction"/>
            <a:extLst>
              <a:ext uri="{FF2B5EF4-FFF2-40B4-BE49-F238E27FC236}">
                <a16:creationId xmlns:a16="http://schemas.microsoft.com/office/drawing/2014/main" id="{7FFC7DA9-9B83-004D-95C0-D7053C8CDEAE}"/>
              </a:ext>
            </a:extLst>
          </p:cNvPr>
          <p:cNvSpPr/>
          <p:nvPr/>
        </p:nvSpPr>
        <p:spPr>
          <a:xfrm>
            <a:off x="2584046" y="4497077"/>
            <a:ext cx="1250687" cy="662382"/>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rPr>
              <a:t>Reorganizing</a:t>
            </a:r>
            <a:endParaRPr kumimoji="0" lang="zh-TW" altLang="en-US" sz="1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Calibri" panose="020F0502020204030204" pitchFamily="34" charset="0"/>
            </a:endParaRPr>
          </a:p>
        </p:txBody>
      </p:sp>
      <p:sp>
        <p:nvSpPr>
          <p:cNvPr id="62" name="文字方塊 61">
            <a:extLst>
              <a:ext uri="{FF2B5EF4-FFF2-40B4-BE49-F238E27FC236}">
                <a16:creationId xmlns:a16="http://schemas.microsoft.com/office/drawing/2014/main" id="{B8CBCABB-15CD-D545-9BA4-D3B28401919E}"/>
              </a:ext>
            </a:extLst>
          </p:cNvPr>
          <p:cNvSpPr txBox="1"/>
          <p:nvPr/>
        </p:nvSpPr>
        <p:spPr>
          <a:xfrm>
            <a:off x="1363156" y="2090368"/>
            <a:ext cx="50080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True</a:t>
            </a:r>
            <a:endParaRPr kumimoji="0" lang="zh-TW" altLang="en-US" sz="1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8" name="直線單箭頭接點 32">
            <a:extLst>
              <a:ext uri="{FF2B5EF4-FFF2-40B4-BE49-F238E27FC236}">
                <a16:creationId xmlns:a16="http://schemas.microsoft.com/office/drawing/2014/main" id="{648171EB-AF0D-4945-BD51-941B581C4DA6}"/>
              </a:ext>
            </a:extLst>
          </p:cNvPr>
          <p:cNvCxnSpPr/>
          <p:nvPr/>
        </p:nvCxnSpPr>
        <p:spPr>
          <a:xfrm flipH="1">
            <a:off x="3904550" y="4583464"/>
            <a:ext cx="296169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32">
            <a:extLst>
              <a:ext uri="{FF2B5EF4-FFF2-40B4-BE49-F238E27FC236}">
                <a16:creationId xmlns:a16="http://schemas.microsoft.com/office/drawing/2014/main" id="{648171EB-AF0D-4945-BD51-941B581C4DA6}"/>
              </a:ext>
            </a:extLst>
          </p:cNvPr>
          <p:cNvCxnSpPr/>
          <p:nvPr/>
        </p:nvCxnSpPr>
        <p:spPr>
          <a:xfrm flipH="1">
            <a:off x="5197166" y="5095220"/>
            <a:ext cx="301934" cy="408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32">
            <a:extLst>
              <a:ext uri="{FF2B5EF4-FFF2-40B4-BE49-F238E27FC236}">
                <a16:creationId xmlns:a16="http://schemas.microsoft.com/office/drawing/2014/main" id="{648171EB-AF0D-4945-BD51-941B581C4DA6}"/>
              </a:ext>
            </a:extLst>
          </p:cNvPr>
          <p:cNvCxnSpPr/>
          <p:nvPr/>
        </p:nvCxnSpPr>
        <p:spPr>
          <a:xfrm flipH="1">
            <a:off x="6328462" y="5103393"/>
            <a:ext cx="565554"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0">
            <a:extLst>
              <a:ext uri="{FF2B5EF4-FFF2-40B4-BE49-F238E27FC236}">
                <a16:creationId xmlns:a16="http://schemas.microsoft.com/office/drawing/2014/main" id="{ADFB5750-51CC-2044-ADB9-CD2982D05193}"/>
              </a:ext>
            </a:extLst>
          </p:cNvPr>
          <p:cNvCxnSpPr/>
          <p:nvPr/>
        </p:nvCxnSpPr>
        <p:spPr>
          <a:xfrm>
            <a:off x="3201374" y="2905473"/>
            <a:ext cx="0" cy="559924"/>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a:extLst>
              <a:ext uri="{FF2B5EF4-FFF2-40B4-BE49-F238E27FC236}">
                <a16:creationId xmlns:a16="http://schemas.microsoft.com/office/drawing/2014/main" id="{C3A8CB1A-1F0C-1C41-B8DC-4A36A49C34C9}"/>
              </a:ext>
            </a:extLst>
          </p:cNvPr>
          <p:cNvCxnSpPr/>
          <p:nvPr/>
        </p:nvCxnSpPr>
        <p:spPr>
          <a:xfrm flipV="1">
            <a:off x="1366070" y="1748440"/>
            <a:ext cx="1" cy="57454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475534" y="5210462"/>
            <a:ext cx="247065" cy="257174"/>
          </a:xfrm>
          <a:prstGeom prst="ellipse">
            <a:avLst/>
          </a:prstGeom>
          <a:solidFill>
            <a:srgbClr val="304371"/>
          </a:solidFill>
          <a:ln w="12700" cap="flat" cmpd="sng" algn="ctr">
            <a:solidFill>
              <a:srgbClr val="304371">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B</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sp>
        <p:nvSpPr>
          <p:cNvPr id="45" name="橢圓 44"/>
          <p:cNvSpPr/>
          <p:nvPr/>
        </p:nvSpPr>
        <p:spPr>
          <a:xfrm>
            <a:off x="6475534" y="4259657"/>
            <a:ext cx="247065" cy="257174"/>
          </a:xfrm>
          <a:prstGeom prst="ellipse">
            <a:avLst/>
          </a:prstGeom>
          <a:solidFill>
            <a:schemeClr val="accent2"/>
          </a:solidFill>
          <a:ln w="12700" cap="flat" cmpd="sng" algn="ctr">
            <a:solidFill>
              <a:srgbClr val="A5A5A5">
                <a:shade val="50000"/>
              </a:srgbClr>
            </a:solidFill>
            <a:prstDash val="solid"/>
            <a:miter lim="800000"/>
          </a:ln>
          <a:effectLst/>
        </p:spPr>
        <p:txBody>
          <a:bodyPr lIns="91438" tIns="45719" rIns="91438" bIns="45719"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altLang="zh-TW" sz="1200" b="0" i="0" u="none" strike="noStrike" kern="0" cap="none" spc="0" normalizeH="0" baseline="0" noProof="0" dirty="0">
                <a:ln>
                  <a:noFill/>
                </a:ln>
                <a:solidFill>
                  <a:prstClr val="white"/>
                </a:solidFill>
                <a:effectLst/>
                <a:uLnTx/>
                <a:uFillTx/>
                <a:latin typeface="Calibri Light"/>
                <a:ea typeface="微软雅黑 Light"/>
                <a:cs typeface="+mn-cs"/>
              </a:rPr>
              <a:t>A</a:t>
            </a:r>
            <a:endParaRPr kumimoji="0" lang="zh-TW" altLang="en-US" sz="1200" b="0" i="0" u="none" strike="noStrike" kern="0" cap="none" spc="0" normalizeH="0" baseline="0" noProof="0" dirty="0">
              <a:ln>
                <a:noFill/>
              </a:ln>
              <a:solidFill>
                <a:prstClr val="white"/>
              </a:solidFill>
              <a:effectLst/>
              <a:uLnTx/>
              <a:uFillTx/>
              <a:latin typeface="Calibri Light"/>
              <a:ea typeface="微软雅黑 Light"/>
              <a:cs typeface="+mn-cs"/>
            </a:endParaRPr>
          </a:p>
        </p:txBody>
      </p:sp>
      <p:cxnSp>
        <p:nvCxnSpPr>
          <p:cNvPr id="48" name="直線單箭頭接點 11">
            <a:extLst>
              <a:ext uri="{FF2B5EF4-FFF2-40B4-BE49-F238E27FC236}">
                <a16:creationId xmlns:a16="http://schemas.microsoft.com/office/drawing/2014/main" id="{9FA77A25-7C24-8C40-B59A-22FD91413720}"/>
              </a:ext>
            </a:extLst>
          </p:cNvPr>
          <p:cNvCxnSpPr/>
          <p:nvPr/>
        </p:nvCxnSpPr>
        <p:spPr>
          <a:xfrm>
            <a:off x="7410821" y="3836123"/>
            <a:ext cx="0" cy="33652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圓角矩形 24">
            <a:extLst>
              <a:ext uri="{FF2B5EF4-FFF2-40B4-BE49-F238E27FC236}">
                <a16:creationId xmlns:a16="http://schemas.microsoft.com/office/drawing/2014/main" id="{A0D1FF1B-31E6-4FB8-BC5C-619D0200D873}"/>
              </a:ext>
            </a:extLst>
          </p:cNvPr>
          <p:cNvSpPr/>
          <p:nvPr/>
        </p:nvSpPr>
        <p:spPr>
          <a:xfrm>
            <a:off x="824762" y="5358933"/>
            <a:ext cx="1139232" cy="375681"/>
          </a:xfrm>
          <a:prstGeom prst="round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rPr>
              <a:t>Initializing</a:t>
            </a:r>
            <a:endParaRPr kumimoji="0" lang="zh-TW" altLang="en-US" sz="12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cxnSp>
        <p:nvCxnSpPr>
          <p:cNvPr id="60" name="直線單箭頭接點 31">
            <a:extLst>
              <a:ext uri="{FF2B5EF4-FFF2-40B4-BE49-F238E27FC236}">
                <a16:creationId xmlns:a16="http://schemas.microsoft.com/office/drawing/2014/main" id="{38026B98-8938-4782-A2AC-1E0C58A9870B}"/>
              </a:ext>
            </a:extLst>
          </p:cNvPr>
          <p:cNvCxnSpPr/>
          <p:nvPr/>
        </p:nvCxnSpPr>
        <p:spPr>
          <a:xfrm flipV="1">
            <a:off x="1383418" y="5756657"/>
            <a:ext cx="6082" cy="315705"/>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標題 1">
            <a:extLst>
              <a:ext uri="{FF2B5EF4-FFF2-40B4-BE49-F238E27FC236}">
                <a16:creationId xmlns:a16="http://schemas.microsoft.com/office/drawing/2014/main" id="{A92C93CF-DA3F-4634-B44A-9D88000B33FD}"/>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TW" sz="4400" b="1" i="0" u="none" strike="noStrike" kern="1200" cap="none" spc="0" normalizeH="0" baseline="0" noProof="0" dirty="0">
                <a:ln>
                  <a:noFill/>
                </a:ln>
                <a:solidFill>
                  <a:prstClr val="black"/>
                </a:solidFill>
                <a:effectLst/>
                <a:uLnTx/>
                <a:uFillTx/>
                <a:latin typeface="Calibri Light" panose="020F0302020204030204"/>
                <a:ea typeface="新細明體" panose="02020500000000000000" pitchFamily="18" charset="-120"/>
                <a:cs typeface="+mj-cs"/>
              </a:rPr>
              <a:t>The proposed learning algorithm</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Calibri Light" panose="020F0302020204030204"/>
                <a:ea typeface="新細明體" panose="02020500000000000000" pitchFamily="18" charset="-120"/>
                <a:cs typeface="+mj-cs"/>
              </a:rPr>
              <a:t>(in flowchart)</a:t>
            </a:r>
            <a:endParaRPr kumimoji="0" lang="zh-TW" altLang="en-US" sz="2400" b="0" i="0" u="none" strike="noStrike" kern="1200" cap="none" spc="0" normalizeH="0" baseline="0" noProof="0" dirty="0">
              <a:ln>
                <a:noFill/>
              </a:ln>
              <a:solidFill>
                <a:prstClr val="black"/>
              </a:solidFill>
              <a:effectLst/>
              <a:uLnTx/>
              <a:uFillTx/>
              <a:latin typeface="Calibri Light" panose="020F0302020204030204"/>
              <a:ea typeface="新細明體" panose="02020500000000000000" pitchFamily="18" charset="-120"/>
              <a:cs typeface="+mj-cs"/>
            </a:endParaRPr>
          </a:p>
        </p:txBody>
      </p:sp>
      <p:sp>
        <p:nvSpPr>
          <p:cNvPr id="65" name="投影片編號版面配置區 3">
            <a:extLst>
              <a:ext uri="{FF2B5EF4-FFF2-40B4-BE49-F238E27FC236}">
                <a16:creationId xmlns:a16="http://schemas.microsoft.com/office/drawing/2014/main" id="{1A9EA74A-ECB4-4A6D-8B70-142CCE5D6BCA}"/>
              </a:ext>
            </a:extLst>
          </p:cNvPr>
          <p:cNvSpPr txBox="1">
            <a:spLocks/>
          </p:cNvSpPr>
          <p:nvPr/>
        </p:nvSpPr>
        <p:spPr>
          <a:xfrm>
            <a:off x="6457950" y="6356351"/>
            <a:ext cx="20574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A7A091-F146-430F-BA88-1B0CCFC6C729}"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257045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E97701A-91C9-6347-B190-2B05B5A72BF6}"/>
              </a:ext>
            </a:extLst>
          </p:cNvPr>
          <p:cNvGraphicFramePr>
            <a:graphicFrameLocks noGrp="1"/>
          </p:cNvGraphicFramePr>
          <p:nvPr>
            <p:extLst>
              <p:ext uri="{D42A27DB-BD31-4B8C-83A1-F6EECF244321}">
                <p14:modId xmlns:p14="http://schemas.microsoft.com/office/powerpoint/2010/main" val="1257556911"/>
              </p:ext>
            </p:extLst>
          </p:nvPr>
        </p:nvGraphicFramePr>
        <p:xfrm>
          <a:off x="1557909" y="2467197"/>
          <a:ext cx="6028182" cy="2182804"/>
        </p:xfrm>
        <a:graphic>
          <a:graphicData uri="http://schemas.openxmlformats.org/drawingml/2006/table">
            <a:tbl>
              <a:tblPr firstRow="1" firstCol="1" bandRow="1"/>
              <a:tblGrid>
                <a:gridCol w="3014091">
                  <a:extLst>
                    <a:ext uri="{9D8B030D-6E8A-4147-A177-3AD203B41FA5}">
                      <a16:colId xmlns:a16="http://schemas.microsoft.com/office/drawing/2014/main" val="3647623694"/>
                    </a:ext>
                  </a:extLst>
                </a:gridCol>
                <a:gridCol w="3014091">
                  <a:extLst>
                    <a:ext uri="{9D8B030D-6E8A-4147-A177-3AD203B41FA5}">
                      <a16:colId xmlns:a16="http://schemas.microsoft.com/office/drawing/2014/main" val="4190714673"/>
                    </a:ext>
                  </a:extLst>
                </a:gridCol>
              </a:tblGrid>
              <a:tr h="262564">
                <a:tc>
                  <a:txBody>
                    <a:bodyPr/>
                    <a:lstStyle/>
                    <a:p>
                      <a:pPr algn="ctr">
                        <a:lnSpc>
                          <a:spcPct val="100000"/>
                        </a:lnSpc>
                        <a:spcAft>
                          <a:spcPts val="0"/>
                        </a:spcAft>
                      </a:pPr>
                      <a:r>
                        <a:rPr lang="en-US" sz="1600" b="1" dirty="0">
                          <a:effectLst/>
                          <a:latin typeface="Microsoft JhengHei" panose="020B0604030504040204" pitchFamily="34" charset="-120"/>
                          <a:ea typeface="Microsoft JhengHei" panose="020B0604030504040204" pitchFamily="34" charset="-120"/>
                          <a:cs typeface="新細明體" panose="02020500000000000000" pitchFamily="18" charset="-120"/>
                        </a:rPr>
                        <a:t>Property</a:t>
                      </a:r>
                      <a:endParaRPr lang="zh-TW" sz="1600" b="1"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600" b="1" dirty="0">
                          <a:effectLst/>
                          <a:latin typeface="Microsoft JhengHei" panose="020B0604030504040204" pitchFamily="34" charset="-120"/>
                          <a:ea typeface="Microsoft JhengHei" panose="020B0604030504040204" pitchFamily="34" charset="-120"/>
                          <a:cs typeface="新細明體" panose="02020500000000000000" pitchFamily="18" charset="-120"/>
                        </a:rPr>
                        <a:t>Tool</a:t>
                      </a:r>
                      <a:endParaRPr lang="zh-TW" sz="1600" b="1"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819830"/>
                  </a:ext>
                </a:extLst>
              </a:tr>
              <a:tr h="262564">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OS</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r>
                        <a:rPr lang="en-US" sz="1400">
                          <a:effectLst/>
                          <a:latin typeface="Microsoft JhengHei" panose="020B0604030504040204" pitchFamily="34" charset="-120"/>
                          <a:ea typeface="Microsoft JhengHei" panose="020B0604030504040204" pitchFamily="34" charset="-120"/>
                          <a:cs typeface="新細明體" panose="02020500000000000000" pitchFamily="18" charset="-120"/>
                        </a:rPr>
                        <a:t>Ubuntu 16.04.5 LTS</a:t>
                      </a:r>
                      <a:endParaRPr lang="zh-TW" sz="140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405758"/>
                  </a:ext>
                </a:extLst>
              </a:tr>
              <a:tr h="262564">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Programming Language</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Python 3.6.5</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59648599"/>
                  </a:ext>
                </a:extLst>
              </a:tr>
              <a:tr h="262564">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TensorFlow Version</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1.9.0</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60700599"/>
                  </a:ext>
                </a:extLst>
              </a:tr>
              <a:tr h="262564">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IDE</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Jupyter Notebook</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35257097"/>
                  </a:ext>
                </a:extLst>
              </a:tr>
              <a:tr h="262564">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GPU</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NVIDIA Tesla K40c</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52579406"/>
                  </a:ext>
                </a:extLst>
              </a:tr>
              <a:tr h="262564">
                <a:tc>
                  <a:txBody>
                    <a:bodyPr/>
                    <a:lstStyle/>
                    <a:p>
                      <a:pPr algn="ctr">
                        <a:lnSpc>
                          <a:spcPct val="150000"/>
                        </a:lnSpc>
                        <a:spcAft>
                          <a:spcPts val="0"/>
                        </a:spcAft>
                      </a:pPr>
                      <a:r>
                        <a:rPr lang="en-US" sz="1400">
                          <a:effectLst/>
                          <a:latin typeface="Microsoft JhengHei" panose="020B0604030504040204" pitchFamily="34" charset="-120"/>
                          <a:ea typeface="Microsoft JhengHei" panose="020B0604030504040204" pitchFamily="34" charset="-120"/>
                          <a:cs typeface="新細明體" panose="02020500000000000000" pitchFamily="18" charset="-120"/>
                        </a:rPr>
                        <a:t>RAM</a:t>
                      </a:r>
                      <a:endParaRPr lang="zh-TW" sz="140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Microsoft JhengHei" panose="020B0604030504040204" pitchFamily="34" charset="-120"/>
                          <a:ea typeface="Microsoft JhengHei" panose="020B0604030504040204" pitchFamily="34" charset="-120"/>
                          <a:cs typeface="新細明體" panose="02020500000000000000" pitchFamily="18" charset="-120"/>
                        </a:rPr>
                        <a:t>DDR4 8G x 4</a:t>
                      </a:r>
                      <a:endParaRPr lang="zh-TW" sz="1400" dirty="0">
                        <a:effectLst/>
                        <a:latin typeface="Microsoft JhengHei" panose="020B0604030504040204" pitchFamily="34" charset="-120"/>
                        <a:ea typeface="Microsoft JhengHei" panose="020B0604030504040204" pitchFamily="34" charset="-120"/>
                        <a:cs typeface="新細明體" panose="02020500000000000000" pitchFamily="18" charset="-120"/>
                      </a:endParaRPr>
                    </a:p>
                  </a:txBody>
                  <a:tcPr marL="0" marR="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776662"/>
                  </a:ext>
                </a:extLst>
              </a:tr>
            </a:tbl>
          </a:graphicData>
        </a:graphic>
      </p:graphicFrame>
      <p:sp>
        <p:nvSpPr>
          <p:cNvPr id="5" name="標題 3"/>
          <p:cNvSpPr txBox="1">
            <a:spLocks/>
          </p:cNvSpPr>
          <p:nvPr/>
        </p:nvSpPr>
        <p:spPr>
          <a:xfrm>
            <a:off x="0" y="365129"/>
            <a:ext cx="91440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kern="1200">
                <a:solidFill>
                  <a:schemeClr val="tx1"/>
                </a:solidFill>
                <a:latin typeface="+mn-lt"/>
                <a:ea typeface="微軟正黑體" panose="020B0604030504040204" pitchFamily="34" charset="-120"/>
                <a:cs typeface="+mj-cs"/>
              </a:defRPr>
            </a:lvl1pPr>
          </a:lstStyle>
          <a:p>
            <a:pPr algn="ctr" fontAlgn="auto">
              <a:spcAft>
                <a:spcPts val="0"/>
              </a:spcAft>
            </a:pPr>
            <a:r>
              <a:rPr lang="en-US" altLang="zh-TW" sz="4400" dirty="0">
                <a:sym typeface="Wingdings" panose="05000000000000000000" pitchFamily="2" charset="2"/>
              </a:rPr>
              <a:t>The computation capability</a:t>
            </a:r>
            <a:endParaRPr lang="zh-TW" altLang="en-US" sz="4400" dirty="0">
              <a:solidFill>
                <a:prstClr val="black"/>
              </a:solidFill>
            </a:endParaRPr>
          </a:p>
        </p:txBody>
      </p:sp>
      <p:sp>
        <p:nvSpPr>
          <p:cNvPr id="6" name="投影片編號版面配置區 3">
            <a:extLst>
              <a:ext uri="{FF2B5EF4-FFF2-40B4-BE49-F238E27FC236}">
                <a16:creationId xmlns:a16="http://schemas.microsoft.com/office/drawing/2014/main" id="{16F5D2B3-CE72-4C1E-AF46-3C38B930E043}"/>
              </a:ext>
            </a:extLst>
          </p:cNvPr>
          <p:cNvSpPr txBox="1">
            <a:spLocks/>
          </p:cNvSpPr>
          <p:nvPr/>
        </p:nvSpPr>
        <p:spPr>
          <a:xfrm>
            <a:off x="6553200" y="6356360"/>
            <a:ext cx="2133600"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fld id="{3EB68C04-86CB-4EF9-90C4-B4D0FE693461}" type="slidenum">
              <a:rPr lang="zh-TW" altLang="en-US" sz="1400" smtClean="0">
                <a:solidFill>
                  <a:prstClr val="black">
                    <a:tint val="75000"/>
                  </a:prstClr>
                </a:solidFill>
              </a:rPr>
              <a:pPr algn="r"/>
              <a:t>9</a:t>
            </a:fld>
            <a:endParaRPr lang="zh-TW" altLang="en-US" sz="1400" dirty="0">
              <a:solidFill>
                <a:prstClr val="black">
                  <a:tint val="75000"/>
                </a:prstClr>
              </a:solidFill>
            </a:endParaRPr>
          </a:p>
        </p:txBody>
      </p:sp>
    </p:spTree>
    <p:extLst>
      <p:ext uri="{BB962C8B-B14F-4D97-AF65-F5344CB8AC3E}">
        <p14:creationId xmlns:p14="http://schemas.microsoft.com/office/powerpoint/2010/main" val="612428952"/>
      </p:ext>
    </p:extLst>
  </p:cSld>
  <p:clrMapOvr>
    <a:masterClrMapping/>
  </p:clrMapOvr>
  <p:transition spd="slow">
    <p:wipe dir="r"/>
  </p:transition>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1994</TotalTime>
  <Words>6020</Words>
  <Application>Microsoft Office PowerPoint</Application>
  <PresentationFormat>如螢幕大小 (4:3)</PresentationFormat>
  <Paragraphs>2197</Paragraphs>
  <Slides>47</Slides>
  <Notes>12</Notes>
  <HiddenSlides>0</HiddenSlides>
  <MMClips>0</MMClips>
  <ScaleCrop>false</ScaleCrop>
  <HeadingPairs>
    <vt:vector size="6" baseType="variant">
      <vt:variant>
        <vt:lpstr>使用字型</vt:lpstr>
      </vt:variant>
      <vt:variant>
        <vt:i4>13</vt:i4>
      </vt:variant>
      <vt:variant>
        <vt:lpstr>佈景主題</vt:lpstr>
      </vt:variant>
      <vt:variant>
        <vt:i4>6</vt:i4>
      </vt:variant>
      <vt:variant>
        <vt:lpstr>投影片標題</vt:lpstr>
      </vt:variant>
      <vt:variant>
        <vt:i4>47</vt:i4>
      </vt:variant>
    </vt:vector>
  </HeadingPairs>
  <TitlesOfParts>
    <vt:vector size="66" baseType="lpstr">
      <vt:lpstr>SimSun</vt:lpstr>
      <vt:lpstr>SimSun</vt:lpstr>
      <vt:lpstr>微软雅黑 Light</vt:lpstr>
      <vt:lpstr>Microsoft JhengHei</vt:lpstr>
      <vt:lpstr>Microsoft JhengHei</vt:lpstr>
      <vt:lpstr>新細明體</vt:lpstr>
      <vt:lpstr>Arial</vt:lpstr>
      <vt:lpstr>Calibri</vt:lpstr>
      <vt:lpstr>Calibri Light</vt:lpstr>
      <vt:lpstr>Cambria Math</vt:lpstr>
      <vt:lpstr>Symbol</vt:lpstr>
      <vt:lpstr>Times New Roman</vt:lpstr>
      <vt:lpstr>Wingdings</vt:lpstr>
      <vt:lpstr>Office 佈景主題</vt:lpstr>
      <vt:lpstr>1_Office 佈景主題</vt:lpstr>
      <vt:lpstr>2_Office 佈景主題</vt:lpstr>
      <vt:lpstr>1_Office 主题</vt:lpstr>
      <vt:lpstr>4_Office 佈景主題</vt:lpstr>
      <vt:lpstr>5_Office 佈景主題</vt:lpstr>
      <vt:lpstr>Validation Experiment</vt:lpstr>
      <vt:lpstr>Algorithm development (Algorithm - Wikipedia)</vt:lpstr>
      <vt:lpstr>Debug the code of new algorithm</vt:lpstr>
      <vt:lpstr>Fix the algorithm when you find the bug</vt:lpstr>
      <vt:lpstr>Validate the new algorithm</vt:lpstr>
      <vt:lpstr>PowerPoint 簡報</vt:lpstr>
      <vt:lpstr>PowerPoint 簡報</vt:lpstr>
      <vt:lpstr>PowerPoint 簡報</vt:lpstr>
      <vt:lpstr>PowerPoint 簡報</vt:lpstr>
      <vt:lpstr>Objectives of the experiment</vt:lpstr>
      <vt:lpstr>PowerPoint 簡報</vt:lpstr>
      <vt:lpstr>PowerPoint 簡報</vt:lpstr>
      <vt:lpstr>Four versions</vt:lpstr>
      <vt:lpstr>Notations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The evolution of total amount of adopted hidden nodes in the learning process of the 1st data set </vt:lpstr>
      <vt:lpstr>Total amount of adopted hidden nodes</vt:lpstr>
      <vt:lpstr>The percentages of Step 4, Step 6.1 and Step 6.2 </vt:lpstr>
      <vt:lpstr>PowerPoint 簡報</vt:lpstr>
      <vt:lpstr>PowerPoint 簡報</vt:lpstr>
      <vt:lpstr>PowerPoint 簡報</vt:lpstr>
      <vt:lpstr>PowerPoint 簡報</vt:lpstr>
      <vt:lpstr>The occurrence percentages of Step 4</vt:lpstr>
      <vt:lpstr>The occurrence percentages of Step 6.1</vt:lpstr>
      <vt:lpstr>The occurrence percentages of Step 6.2</vt:lpstr>
      <vt:lpstr>Total amount of cramming occurrences</vt:lpstr>
      <vt:lpstr>Total amount of hidden nodes that had been pruned within the learning process</vt:lpstr>
      <vt:lpstr>The reorganizing effort </vt:lpstr>
      <vt:lpstr>PowerPoint 簡報</vt:lpstr>
      <vt:lpstr>Inferencing mechanism</vt:lpstr>
      <vt:lpstr>PowerPoint 簡報</vt:lpstr>
      <vt:lpstr>The accuracy </vt:lpstr>
      <vt:lpstr>Hyper-parameter of Inferencing mechanism</vt:lpstr>
      <vt:lpstr>PowerPoint 簡報</vt:lpstr>
      <vt:lpstr>PowerPoint 簡報</vt:lpstr>
      <vt:lpstr>PowerPoint 簡報</vt:lpstr>
      <vt:lpstr>Training Time (Sec.)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Tsai</dc:creator>
  <cp:lastModifiedBy>admin</cp:lastModifiedBy>
  <cp:revision>212</cp:revision>
  <dcterms:created xsi:type="dcterms:W3CDTF">2019-06-05T00:51:59Z</dcterms:created>
  <dcterms:modified xsi:type="dcterms:W3CDTF">2021-06-17T01:17:16Z</dcterms:modified>
</cp:coreProperties>
</file>