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6" r:id="rId3"/>
    <p:sldMasterId id="2147483699" r:id="rId4"/>
  </p:sldMasterIdLst>
  <p:notesMasterIdLst>
    <p:notesMasterId r:id="rId12"/>
  </p:notesMasterIdLst>
  <p:sldIdLst>
    <p:sldId id="572" r:id="rId5"/>
    <p:sldId id="706" r:id="rId6"/>
    <p:sldId id="654" r:id="rId7"/>
    <p:sldId id="571" r:id="rId8"/>
    <p:sldId id="660" r:id="rId9"/>
    <p:sldId id="704" r:id="rId10"/>
    <p:sldId id="70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390" autoAdjust="0"/>
  </p:normalViewPr>
  <p:slideViewPr>
    <p:cSldViewPr snapToGrid="0">
      <p:cViewPr varScale="1">
        <p:scale>
          <a:sx n="65" d="100"/>
          <a:sy n="65" d="100"/>
        </p:scale>
        <p:origin x="128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F7EA9-0ACB-41EA-881D-ACBDAB7EF477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7745E-DDB0-4E46-8359-3F8FF3BF8D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23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2000" cy="25717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170ED2-42F3-4631-A62C-A75C77E18E8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87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170ED2-42F3-4631-A62C-A75C77E18E8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68578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87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55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602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4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9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44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604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04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48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59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428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0" y="1535116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8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970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08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26" y="273052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22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44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123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516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40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80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75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874209"/>
      </p:ext>
    </p:extLst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971"/>
      </p:ext>
    </p:extLst>
  </p:cSld>
  <p:clrMapOvr>
    <a:masterClrMapping/>
  </p:clrMapOvr>
  <p:transition spd="slow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8E8-428C-4848-B0D7-9F9F6ED81BF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67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AAA4-AD51-4DEA-9B00-86D8B92AC00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8331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0835-4E73-423C-B157-AC0E8E87E7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147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FF4-AB11-4719-9286-79C24B3DA97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3276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5B88-19FB-4807-ADC5-0B8D23B9840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89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47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8AC-CCF4-4CD8-A65E-63BA68B42FF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957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3E91-A32F-4DAE-A8A7-3684015650F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1825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D1AD-5365-4C8A-A857-0E4CA84914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69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132D-5106-4ED8-AA54-44113949F88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7349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242E-DA44-4608-B451-DD59C7D0EA3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679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6EF-3EFE-442C-9845-7C09D81BFE8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9856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475271"/>
      </p:ext>
    </p:extLst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7A6C-3A96-4157-8C56-4BD1EC5249A8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BC3-FF3D-4702-93DD-B3EA3AF040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5771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7A6C-3A96-4157-8C56-4BD1EC5249A8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BC3-FF3D-4702-93DD-B3EA3AF040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4415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7A6C-3A96-4157-8C56-4BD1EC5249A8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BC3-FF3D-4702-93DD-B3EA3AF040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08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/>
              <a:t>2021/6/17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52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7A6C-3A96-4157-8C56-4BD1EC5249A8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BC3-FF3D-4702-93DD-B3EA3AF040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1449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7A6C-3A96-4157-8C56-4BD1EC5249A8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BC3-FF3D-4702-93DD-B3EA3AF040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9799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7A6C-3A96-4157-8C56-4BD1EC5249A8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BC3-FF3D-4702-93DD-B3EA3AF040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8796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7A6C-3A96-4157-8C56-4BD1EC5249A8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BC3-FF3D-4702-93DD-B3EA3AF040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317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7A6C-3A96-4157-8C56-4BD1EC5249A8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BC3-FF3D-4702-93DD-B3EA3AF040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5664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7A6C-3A96-4157-8C56-4BD1EC5249A8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BC3-FF3D-4702-93DD-B3EA3AF040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1630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7A6C-3A96-4157-8C56-4BD1EC5249A8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BC3-FF3D-4702-93DD-B3EA3AF040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2055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7A6C-3A96-4157-8C56-4BD1EC5249A8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BC3-FF3D-4702-93DD-B3EA3AF040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9189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551204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8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/>
              <a:t>2021/6/17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09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/>
              <a:t>2021/6/17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8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/>
              <a:t>2021/6/17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4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26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22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/>
              <a:t>2021/6/17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26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514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/>
              <a:t>2021/6/17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7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7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4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C5F9-D2A3-45A4-AC85-629AE1912FA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2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87A6C-3A96-4157-8C56-4BD1EC5249A8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89BC3-FF3D-4702-93DD-B3EA3AF040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15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00.png"/><Relationship Id="rId11" Type="http://schemas.openxmlformats.org/officeDocument/2006/relationships/image" Target="../media/image240.png"/><Relationship Id="rId5" Type="http://schemas.openxmlformats.org/officeDocument/2006/relationships/image" Target="../media/image2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47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4510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圓角矩形 39"/>
              <p:cNvSpPr/>
              <p:nvPr/>
            </p:nvSpPr>
            <p:spPr>
              <a:xfrm>
                <a:off x="3477146" y="2967249"/>
                <a:ext cx="3007928" cy="38752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7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backward operation to obtain </a:t>
                </a:r>
                <a14:m>
                  <m:oMath xmlns:m="http://schemas.openxmlformats.org/officeDocument/2006/math">
                    <m:r>
                      <a:rPr kumimoji="0" lang="en-US" altLang="zh-TW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𝐰</m:t>
                    </m:r>
                    <m:r>
                      <a:rPr kumimoji="0" lang="en-US" altLang="zh-TW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′</m:t>
                    </m:r>
                  </m:oMath>
                </a14:m>
                <a:endPara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0" name="圓角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146" y="2967249"/>
                <a:ext cx="3007928" cy="387521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單箭頭接點 42"/>
          <p:cNvCxnSpPr/>
          <p:nvPr/>
        </p:nvCxnSpPr>
        <p:spPr>
          <a:xfrm flipH="1">
            <a:off x="5000697" y="2099107"/>
            <a:ext cx="13902" cy="30813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菱形 48"/>
              <p:cNvSpPr/>
              <p:nvPr/>
            </p:nvSpPr>
            <p:spPr>
              <a:xfrm>
                <a:off x="4147849" y="5904025"/>
                <a:ext cx="1762387" cy="726932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7000" tIns="27000" rIns="27000"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1467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  <m:r>
                        <a:rPr kumimoji="0" lang="en-US" altLang="zh-TW" sz="1467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&gt;</m:t>
                      </m:r>
                      <m:r>
                        <m:rPr>
                          <m:nor/>
                        </m:rPr>
                        <a:rPr kumimoji="0" lang="el-GR" altLang="zh-TW" sz="1467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m:t>ε</m:t>
                      </m:r>
                      <m:r>
                        <a:rPr kumimoji="0" lang="en-US" altLang="zh-TW" sz="1467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zh-TW" alt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9" name="菱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849" y="5904025"/>
                <a:ext cx="1762387" cy="726932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圓角矩形 49"/>
          <p:cNvSpPr/>
          <p:nvPr/>
        </p:nvSpPr>
        <p:spPr>
          <a:xfrm>
            <a:off x="6810794" y="6059590"/>
            <a:ext cx="1110402" cy="3975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Restore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w</a:t>
            </a:r>
          </a:p>
        </p:txBody>
      </p:sp>
      <p:cxnSp>
        <p:nvCxnSpPr>
          <p:cNvPr id="52" name="直線單箭頭接點 51"/>
          <p:cNvCxnSpPr/>
          <p:nvPr/>
        </p:nvCxnSpPr>
        <p:spPr>
          <a:xfrm>
            <a:off x="5024731" y="3354770"/>
            <a:ext cx="123" cy="10904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5065712" y="5375786"/>
            <a:ext cx="16757" cy="5632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圓角矩形 56"/>
              <p:cNvSpPr/>
              <p:nvPr/>
            </p:nvSpPr>
            <p:spPr>
              <a:xfrm>
                <a:off x="2168025" y="4572154"/>
                <a:ext cx="1344150" cy="55213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新細明體" panose="02020500000000000000" pitchFamily="18" charset="-120"/>
                    <a:cs typeface="+mn-cs"/>
                  </a:rPr>
                  <a:t>Restore</a:t>
                </a:r>
                <a:r>
                  <a:rPr kumimoji="0" lang="en-US" altLang="zh-TW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新細明體" panose="02020500000000000000" pitchFamily="18" charset="-120"/>
                    <a:cs typeface="+mn-cs"/>
                  </a:rPr>
                  <a:t> w</a:t>
                </a:r>
              </a:p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&amp; </a:t>
                </a:r>
                <a14:m>
                  <m:oMath xmlns:m="http://schemas.openxmlformats.org/officeDocument/2006/math">
                    <m:r>
                      <a:rPr kumimoji="0" lang="en-US" altLang="zh-TW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0.</m:t>
                    </m:r>
                    <m:r>
                      <a:rPr kumimoji="0" lang="en-US" altLang="zh-TW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95</m:t>
                    </m:r>
                    <m:r>
                      <a:rPr kumimoji="0" lang="zh-TW" altLang="en-US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  <m:r>
                      <a:rPr kumimoji="0" lang="en-US" altLang="zh-TW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zh-TW" altLang="en-US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</m:oMath>
                </a14:m>
                <a:endPara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7" name="圓角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025" y="4572154"/>
                <a:ext cx="1344150" cy="552138"/>
              </a:xfrm>
              <a:prstGeom prst="roundRect">
                <a:avLst>
                  <a:gd name="adj" fmla="val 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單箭頭接點 58"/>
          <p:cNvCxnSpPr>
            <a:cxnSpLocks/>
            <a:stCxn id="72" idx="3"/>
          </p:cNvCxnSpPr>
          <p:nvPr/>
        </p:nvCxnSpPr>
        <p:spPr>
          <a:xfrm flipV="1">
            <a:off x="6243656" y="4881530"/>
            <a:ext cx="3625559" cy="1148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cxnSpLocks/>
          </p:cNvCxnSpPr>
          <p:nvPr/>
        </p:nvCxnSpPr>
        <p:spPr>
          <a:xfrm flipH="1" flipV="1">
            <a:off x="5747383" y="1789794"/>
            <a:ext cx="4121832" cy="503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 flipV="1">
            <a:off x="2840100" y="3161009"/>
            <a:ext cx="23714" cy="13964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cxnSpLocks/>
            <a:endCxn id="44" idx="2"/>
          </p:cNvCxnSpPr>
          <p:nvPr/>
        </p:nvCxnSpPr>
        <p:spPr>
          <a:xfrm flipV="1">
            <a:off x="9869218" y="4071935"/>
            <a:ext cx="0" cy="84781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>
            <a:off x="2891257" y="3161009"/>
            <a:ext cx="5639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cxnSpLocks/>
          </p:cNvCxnSpPr>
          <p:nvPr/>
        </p:nvCxnSpPr>
        <p:spPr>
          <a:xfrm flipH="1">
            <a:off x="2802299" y="6259550"/>
            <a:ext cx="138058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cxnSpLocks/>
          </p:cNvCxnSpPr>
          <p:nvPr/>
        </p:nvCxnSpPr>
        <p:spPr>
          <a:xfrm flipV="1">
            <a:off x="2824141" y="5124293"/>
            <a:ext cx="15960" cy="11352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cxnSpLocks/>
            <a:stCxn id="49" idx="3"/>
            <a:endCxn id="50" idx="1"/>
          </p:cNvCxnSpPr>
          <p:nvPr/>
        </p:nvCxnSpPr>
        <p:spPr>
          <a:xfrm flipV="1">
            <a:off x="5910236" y="6258357"/>
            <a:ext cx="900558" cy="91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菱形 71"/>
              <p:cNvSpPr/>
              <p:nvPr/>
            </p:nvSpPr>
            <p:spPr>
              <a:xfrm>
                <a:off x="3904517" y="4445249"/>
                <a:ext cx="2339139" cy="895524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7000" tIns="27000" rIns="27000"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467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altLang="zh-TW" sz="1467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1467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TW" sz="1467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1467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1467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  <m:r>
                            <a:rPr kumimoji="0" lang="en-US" altLang="zh-TW" sz="1467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e>
                      </m:d>
                      <m:r>
                        <a:rPr kumimoji="0" lang="en-US" altLang="zh-TW" sz="1467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r>
                        <a:rPr kumimoji="0" lang="en-US" altLang="zh-TW" sz="1467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𝐸</m:t>
                      </m:r>
                      <m:r>
                        <a:rPr kumimoji="0" lang="en-US" altLang="zh-TW" sz="1467" b="0" i="1" u="none" strike="noStrike" kern="1200" cap="none" spc="0" normalizeH="0" baseline="-25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𝑛</m:t>
                      </m:r>
                      <m:d>
                        <m:dPr>
                          <m:ctrlPr>
                            <a:rPr kumimoji="0" lang="en-US" altLang="zh-TW" sz="1467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1467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0" lang="zh-TW" alt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2" name="菱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517" y="4445249"/>
                <a:ext cx="2339139" cy="895524"/>
              </a:xfrm>
              <a:prstGeom prst="diamond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/>
          <p:cNvCxnSpPr>
            <a:cxnSpLocks/>
            <a:stCxn id="44" idx="0"/>
          </p:cNvCxnSpPr>
          <p:nvPr/>
        </p:nvCxnSpPr>
        <p:spPr>
          <a:xfrm flipH="1" flipV="1">
            <a:off x="9869215" y="1847994"/>
            <a:ext cx="3" cy="15067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04961" y="1200882"/>
            <a:ext cx="604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= 1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4254005" y="1477880"/>
            <a:ext cx="1493379" cy="61607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  <a:sym typeface="Symbol"/>
              </a:rPr>
              <a:t>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15000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3" name="直線單箭頭接點 32"/>
          <p:cNvCxnSpPr>
            <a:cxnSpLocks/>
            <a:stCxn id="56" idx="2"/>
          </p:cNvCxnSpPr>
          <p:nvPr/>
        </p:nvCxnSpPr>
        <p:spPr>
          <a:xfrm>
            <a:off x="5024728" y="943998"/>
            <a:ext cx="0" cy="52961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cxnSpLocks/>
            <a:endCxn id="75" idx="3"/>
          </p:cNvCxnSpPr>
          <p:nvPr/>
        </p:nvCxnSpPr>
        <p:spPr>
          <a:xfrm flipH="1" flipV="1">
            <a:off x="3608906" y="1763069"/>
            <a:ext cx="607740" cy="171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9385258" y="3354770"/>
                <a:ext cx="967919" cy="71716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1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</m:e>
                      <m:sup>
                        <m:r>
                          <a:rPr kumimoji="0" lang="en-US" altLang="zh-TW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n-US" altLang="zh-TW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altLang="zh-TW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𝐰</m:t>
                    </m:r>
                  </m:oMath>
                </a14:m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 </a:t>
                </a:r>
                <a:b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1.</m:t>
                      </m:r>
                      <m:r>
                        <a:rPr kumimoji="0" lang="en-US" altLang="zh-TW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001</m:t>
                      </m:r>
                      <m:r>
                        <a:rPr kumimoji="0" lang="en-US" altLang="zh-TW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 </m:t>
                      </m:r>
                      <m:r>
                        <a:rPr kumimoji="0" lang="zh-TW" alt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  <m:r>
                        <a:rPr kumimoji="0" lang="en-US" altLang="zh-TW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→</m:t>
                      </m:r>
                      <m:r>
                        <a:rPr kumimoji="0" lang="zh-TW" altLang="en-US" sz="1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</m:oMath>
                  </m:oMathPara>
                </a14:m>
                <a:endPara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新細明體" panose="02020500000000000000" pitchFamily="18" charset="-120"/>
                    <a:cs typeface="+mn-cs"/>
                  </a:rPr>
                  <a:t>i+1 </a:t>
                </a:r>
                <a14:m>
                  <m:oMath xmlns:m="http://schemas.openxmlformats.org/officeDocument/2006/math">
                    <m:r>
                      <a:rPr kumimoji="0" lang="en-US" altLang="zh-TW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</m:oMath>
                </a14:m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新細明體" panose="02020500000000000000" pitchFamily="18" charset="-120"/>
                    <a:cs typeface="+mn-cs"/>
                    <a:sym typeface="Wingdings" panose="05000000000000000000" pitchFamily="2" charset="2"/>
                  </a:rPr>
                  <a:t> </a:t>
                </a:r>
                <a:r>
                  <a:rPr kumimoji="0" lang="en-US" altLang="zh-TW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新細明體" panose="02020500000000000000" pitchFamily="18" charset="-120"/>
                    <a:cs typeface="+mn-cs"/>
                    <a:sym typeface="Wingdings" panose="05000000000000000000" pitchFamily="2" charset="2"/>
                  </a:rPr>
                  <a:t>i</a:t>
                </a:r>
                <a:endPara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258" y="3354770"/>
                <a:ext cx="967919" cy="717165"/>
              </a:xfrm>
              <a:prstGeom prst="roundRect">
                <a:avLst>
                  <a:gd name="adj" fmla="val 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圓角矩形 54"/>
              <p:cNvSpPr/>
              <p:nvPr/>
            </p:nvSpPr>
            <p:spPr>
              <a:xfrm>
                <a:off x="4598595" y="1200882"/>
                <a:ext cx="315392" cy="23131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</m:oMath>
                  </m:oMathPara>
                </a14:m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5" name="圓角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946" y="1200877"/>
                <a:ext cx="236544" cy="231315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9"/>
                <a:stretch>
                  <a:fillRect l="-2326" b="-119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55">
            <a:extLst>
              <a:ext uri="{FF2B5EF4-FFF2-40B4-BE49-F238E27FC236}">
                <a16:creationId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3446729" y="690084"/>
            <a:ext cx="3155997" cy="25391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r" defTabSz="685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A net</a:t>
            </a:r>
            <a:r>
              <a:rPr kumimoji="1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coming from the matching module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4575409" y="2396225"/>
            <a:ext cx="878377" cy="2308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  <a:cs typeface="Times New Roman"/>
              </a:rPr>
              <a:t>Store</a:t>
            </a:r>
            <a:r>
              <a:rPr kumimoji="0" lang="en-US" sz="1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 </a:t>
            </a:r>
            <a:r>
              <a:rPr kumimoji="0" lang="en-US" sz="1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  <a:cs typeface="Times New Roman"/>
              </a:rPr>
              <a:t>w</a:t>
            </a:r>
            <a:endParaRPr kumimoji="0" lang="zh-TW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5000693" y="2627123"/>
            <a:ext cx="0" cy="3119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圓角矩形 5">
                <a:extLst>
                  <a:ext uri="{FF2B5EF4-FFF2-40B4-BE49-F238E27FC236}">
                    <a16:creationId xmlns:a16="http://schemas.microsoft.com/office/drawing/2014/main" id="{0F4CB1A1-A425-4D54-B5F6-13A95789EA22}"/>
                  </a:ext>
                </a:extLst>
              </p:cNvPr>
              <p:cNvSpPr/>
              <p:nvPr/>
            </p:nvSpPr>
            <p:spPr>
              <a:xfrm>
                <a:off x="242100" y="2627125"/>
                <a:ext cx="2208245" cy="1708309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Hyperparameters: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15000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Optimizer (Momentum)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0.001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l-GR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0.001 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l-GR" altLang="zh-TW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rPr>
                      <m:t>ε</m:t>
                    </m:r>
                    <m:r>
                      <a:rPr kumimoji="0" lang="en-US" altLang="zh-TW" sz="1400" b="0" i="1" u="none" strike="noStrike" kern="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</m:oMath>
                </a14:m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1e-30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1.001</a:t>
                </a:r>
                <a:r>
                  <a:rPr kumimoji="0" lang="zh-TW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&amp;</a:t>
                </a:r>
                <a:r>
                  <a:rPr kumimoji="0" lang="zh-TW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0.95</a:t>
                </a:r>
                <a:endPara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3" name="圓角矩形 5">
                <a:extLst>
                  <a:ext uri="{FF2B5EF4-FFF2-40B4-BE49-F238E27FC236}">
                    <a16:creationId xmlns:a16="http://schemas.microsoft.com/office/drawing/2014/main" id="{0F4CB1A1-A425-4D54-B5F6-13A95789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00" y="2627125"/>
                <a:ext cx="2208245" cy="1708309"/>
              </a:xfrm>
              <a:prstGeom prst="roundRect">
                <a:avLst>
                  <a:gd name="adj" fmla="val 0"/>
                </a:avLst>
              </a:prstGeom>
              <a:blipFill>
                <a:blip r:embed="rId10"/>
                <a:stretch>
                  <a:fillRect l="-275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圓角矩形 22">
            <a:extLst>
              <a:ext uri="{FF2B5EF4-FFF2-40B4-BE49-F238E27FC236}">
                <a16:creationId xmlns:a16="http://schemas.microsoft.com/office/drawing/2014/main" id="{59E882F5-FCA9-4C35-98CC-A5F8B8159C3B}"/>
              </a:ext>
            </a:extLst>
          </p:cNvPr>
          <p:cNvSpPr/>
          <p:nvPr/>
        </p:nvSpPr>
        <p:spPr>
          <a:xfrm>
            <a:off x="4217676" y="3942071"/>
            <a:ext cx="1558074" cy="259737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forward operation</a:t>
            </a:r>
          </a:p>
        </p:txBody>
      </p:sp>
      <p:sp>
        <p:nvSpPr>
          <p:cNvPr id="76" name="文字方塊 732"/>
          <p:cNvSpPr txBox="1"/>
          <p:nvPr/>
        </p:nvSpPr>
        <p:spPr>
          <a:xfrm>
            <a:off x="6011621" y="4646234"/>
            <a:ext cx="532192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True</a:t>
            </a:r>
            <a:endParaRPr kumimoji="0" lang="zh-TW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77" name="文字方塊 732"/>
          <p:cNvSpPr txBox="1"/>
          <p:nvPr/>
        </p:nvSpPr>
        <p:spPr>
          <a:xfrm>
            <a:off x="3739651" y="6025965"/>
            <a:ext cx="532192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True</a:t>
            </a:r>
            <a:endParaRPr kumimoji="0" lang="zh-TW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78" name="文字方塊 732"/>
          <p:cNvSpPr txBox="1"/>
          <p:nvPr/>
        </p:nvSpPr>
        <p:spPr>
          <a:xfrm>
            <a:off x="3816385" y="1529616"/>
            <a:ext cx="532192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True</a:t>
            </a:r>
            <a:endParaRPr kumimoji="0" lang="zh-TW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79" name="文字方塊 732"/>
          <p:cNvSpPr txBox="1"/>
          <p:nvPr/>
        </p:nvSpPr>
        <p:spPr>
          <a:xfrm>
            <a:off x="5065709" y="2079418"/>
            <a:ext cx="532192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False</a:t>
            </a:r>
            <a:endParaRPr kumimoji="0" lang="zh-TW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80" name="文字方塊 732"/>
          <p:cNvSpPr txBox="1"/>
          <p:nvPr/>
        </p:nvSpPr>
        <p:spPr>
          <a:xfrm>
            <a:off x="5098428" y="5309961"/>
            <a:ext cx="532192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False</a:t>
            </a:r>
            <a:endParaRPr kumimoji="0" lang="zh-TW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82" name="文字方塊 732"/>
          <p:cNvSpPr txBox="1"/>
          <p:nvPr/>
        </p:nvSpPr>
        <p:spPr>
          <a:xfrm>
            <a:off x="6047524" y="5983988"/>
            <a:ext cx="532192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False</a:t>
            </a:r>
            <a:endParaRPr kumimoji="0" lang="zh-TW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537B24E-1DD5-403C-96DC-E5A024FD2467}"/>
              </a:ext>
            </a:extLst>
          </p:cNvPr>
          <p:cNvSpPr txBox="1"/>
          <p:nvPr/>
        </p:nvSpPr>
        <p:spPr>
          <a:xfrm>
            <a:off x="8637188" y="163281"/>
            <a:ext cx="3195925" cy="377024"/>
          </a:xfrm>
          <a:prstGeom prst="rect">
            <a:avLst/>
          </a:prstGeom>
          <a:solidFill>
            <a:srgbClr val="304371"/>
          </a:solidFill>
        </p:spPr>
        <p:txBody>
          <a:bodyPr wrap="square" lIns="68552" tIns="34289" rIns="68552" bIns="34289" rtlCol="0">
            <a:spAutoFit/>
          </a:bodyPr>
          <a:lstStyle/>
          <a:p>
            <a:pPr marL="0" marR="0" lvl="0" indent="0" algn="l" defTabSz="685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The regularizing</a:t>
            </a: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module</a:t>
            </a:r>
          </a:p>
        </p:txBody>
      </p:sp>
      <p:sp>
        <p:nvSpPr>
          <p:cNvPr id="70" name="投影片編號版面配置區 1">
            <a:extLst>
              <a:ext uri="{FF2B5EF4-FFF2-40B4-BE49-F238E27FC236}">
                <a16:creationId xmlns:a16="http://schemas.microsoft.com/office/drawing/2014/main" id="{94276EEC-191F-48DA-B451-4D5EB0DC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61"/>
            <a:ext cx="2844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153D4C-BAB3-4B9B-8424-81F8FA0B314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CF47035-7877-48B0-93C0-981AC123751C}"/>
                  </a:ext>
                </a:extLst>
              </p:cNvPr>
              <p:cNvSpPr txBox="1"/>
              <p:nvPr/>
            </p:nvSpPr>
            <p:spPr>
              <a:xfrm>
                <a:off x="6739442" y="1031564"/>
                <a:ext cx="5908139" cy="708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kumimoji="0" lang="en-US" altLang="zh-TW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1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</m:d>
                      <m:r>
                        <a:rPr kumimoji="0" lang="en-US" altLang="zh-TW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≡</m:t>
                      </m:r>
                      <m:f>
                        <m:fPr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∈</m:t>
                          </m:r>
                          <m:r>
                            <a:rPr kumimoji="0" lang="en-US" altLang="zh-TW" sz="1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𝐈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(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𝑛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altLang="zh-TW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TW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altLang="zh-TW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TW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en-US" altLang="zh-TW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kumimoji="0" lang="en-US" altLang="zh-TW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TW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n-US" altLang="zh-TW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  <a:sym typeface="Symbol" panose="05050102010706020507" pitchFamily="18" charset="2"/>
                            </a:rPr>
                            <m:t>0.001</m:t>
                          </m:r>
                        </m:num>
                        <m:den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+1+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+1)</m:t>
                          </m:r>
                        </m:den>
                      </m:f>
                      <m:r>
                        <m:rPr>
                          <m:nor/>
                        </m:rP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kumimoji="0" lang="en-US" altLang="zh-TW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0" lang="en-US" altLang="zh-TW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TW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w</m:t>
                              </m:r>
                            </m:e>
                            <m:sub>
                              <m:r>
                                <a:rPr kumimoji="0" lang="en-US" altLang="zh-TW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kumimoji="0" lang="en-US" altLang="zh-TW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o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kumimoji="0" lang="en-US" altLang="zh-TW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0" lang="en-US" altLang="zh-TW" sz="14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m:t> + </m:t>
                      </m:r>
                      <m:nary>
                        <m:naryPr>
                          <m:chr m:val="∑"/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0" lang="en-US" altLang="zh-TW" sz="1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TW" sz="1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altLang="zh-TW" sz="1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altLang="zh-TW" sz="1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en-US" altLang="zh-TW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0" lang="en-US" altLang="zh-TW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TW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altLang="zh-TW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kumimoji="0" lang="en-US" altLang="zh-TW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kumimoji="0" lang="en-US" altLang="zh-TW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0" lang="en-US" altLang="zh-TW" sz="14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CF47035-7877-48B0-93C0-981AC123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442" y="1031564"/>
                <a:ext cx="5908139" cy="7082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505253" y="904900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Cambria Math" panose="02040503050406030204" pitchFamily="18" charset="0"/>
                          <a:ea typeface="宋体" pitchFamily="2" charset="-122"/>
                          <a:cs typeface="+mn-cs"/>
                          <a:sym typeface="Symbol"/>
                        </a:rPr>
                        <m:t>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highlight>
                    <a:srgbClr val="FF0000"/>
                  </a:highlight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253" y="904900"/>
                <a:ext cx="3642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菱形 74">
            <a:extLst>
              <a:ext uri="{FF2B5EF4-FFF2-40B4-BE49-F238E27FC236}">
                <a16:creationId xmlns:a16="http://schemas.microsoft.com/office/drawing/2014/main" id="{974FBF1E-4B18-468F-8AE9-0FE08EDF166E}"/>
              </a:ext>
            </a:extLst>
          </p:cNvPr>
          <p:cNvSpPr/>
          <p:nvPr/>
        </p:nvSpPr>
        <p:spPr>
          <a:xfrm>
            <a:off x="2676008" y="1455032"/>
            <a:ext cx="932898" cy="61607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SeC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B4701C5F-A848-4F52-9065-E259E33776D6}"/>
              </a:ext>
            </a:extLst>
          </p:cNvPr>
          <p:cNvCxnSpPr>
            <a:cxnSpLocks/>
            <a:stCxn id="75" idx="1"/>
            <a:endCxn id="91" idx="6"/>
          </p:cNvCxnSpPr>
          <p:nvPr/>
        </p:nvCxnSpPr>
        <p:spPr>
          <a:xfrm flipH="1" flipV="1">
            <a:off x="2097958" y="1309034"/>
            <a:ext cx="578050" cy="4540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732">
            <a:extLst>
              <a:ext uri="{FF2B5EF4-FFF2-40B4-BE49-F238E27FC236}">
                <a16:creationId xmlns:a16="http://schemas.microsoft.com/office/drawing/2014/main" id="{5D4164C9-2984-45C0-92DC-3DADBBA617B4}"/>
              </a:ext>
            </a:extLst>
          </p:cNvPr>
          <p:cNvSpPr txBox="1"/>
          <p:nvPr/>
        </p:nvSpPr>
        <p:spPr>
          <a:xfrm>
            <a:off x="2307232" y="1312176"/>
            <a:ext cx="532192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True</a:t>
            </a:r>
            <a:endParaRPr kumimoji="0" lang="zh-TW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3AF8D9ED-C09A-4316-B0F7-DF4427D031A6}"/>
              </a:ext>
            </a:extLst>
          </p:cNvPr>
          <p:cNvCxnSpPr>
            <a:cxnSpLocks/>
            <a:stCxn id="75" idx="1"/>
            <a:endCxn id="93" idx="6"/>
          </p:cNvCxnSpPr>
          <p:nvPr/>
        </p:nvCxnSpPr>
        <p:spPr>
          <a:xfrm flipH="1">
            <a:off x="2043183" y="1763069"/>
            <a:ext cx="632825" cy="19120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732">
            <a:extLst>
              <a:ext uri="{FF2B5EF4-FFF2-40B4-BE49-F238E27FC236}">
                <a16:creationId xmlns:a16="http://schemas.microsoft.com/office/drawing/2014/main" id="{C2C494DF-7A83-490F-8B3C-8C6E178872B3}"/>
              </a:ext>
            </a:extLst>
          </p:cNvPr>
          <p:cNvSpPr txBox="1"/>
          <p:nvPr/>
        </p:nvSpPr>
        <p:spPr>
          <a:xfrm>
            <a:off x="2331622" y="1906379"/>
            <a:ext cx="532192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Flase</a:t>
            </a:r>
            <a:endParaRPr kumimoji="0" lang="zh-TW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3C20FEB0-60AF-443C-9FD2-C1D8AED26F85}"/>
              </a:ext>
            </a:extLst>
          </p:cNvPr>
          <p:cNvSpPr/>
          <p:nvPr/>
        </p:nvSpPr>
        <p:spPr>
          <a:xfrm>
            <a:off x="1727052" y="1164254"/>
            <a:ext cx="370906" cy="2895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74A5D335-27B9-438B-B8B7-ADA086CAA7EC}"/>
              </a:ext>
            </a:extLst>
          </p:cNvPr>
          <p:cNvSpPr txBox="1"/>
          <p:nvPr/>
        </p:nvSpPr>
        <p:spPr>
          <a:xfrm>
            <a:off x="1217669" y="769304"/>
            <a:ext cx="1584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Acceptable net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59BDDA68-B7A8-4D5B-A6A0-F3310CF9322B}"/>
              </a:ext>
            </a:extLst>
          </p:cNvPr>
          <p:cNvSpPr/>
          <p:nvPr/>
        </p:nvSpPr>
        <p:spPr>
          <a:xfrm>
            <a:off x="1681958" y="1814968"/>
            <a:ext cx="361225" cy="27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4D2C3B01-59A6-41F2-9656-85F7266FAC68}"/>
              </a:ext>
            </a:extLst>
          </p:cNvPr>
          <p:cNvSpPr txBox="1"/>
          <p:nvPr/>
        </p:nvSpPr>
        <p:spPr>
          <a:xfrm>
            <a:off x="862279" y="2058019"/>
            <a:ext cx="1797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Unacceptable net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5" name="菱形 94">
            <a:extLst>
              <a:ext uri="{FF2B5EF4-FFF2-40B4-BE49-F238E27FC236}">
                <a16:creationId xmlns:a16="http://schemas.microsoft.com/office/drawing/2014/main" id="{9ED14F46-3DC6-4642-962D-5FFAC0DCCE23}"/>
              </a:ext>
            </a:extLst>
          </p:cNvPr>
          <p:cNvSpPr/>
          <p:nvPr/>
        </p:nvSpPr>
        <p:spPr>
          <a:xfrm>
            <a:off x="8297791" y="5777399"/>
            <a:ext cx="932898" cy="61607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SeC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A8A1F183-F363-4F32-9FC0-A30018DE70A8}"/>
              </a:ext>
            </a:extLst>
          </p:cNvPr>
          <p:cNvCxnSpPr>
            <a:cxnSpLocks/>
            <a:stCxn id="95" idx="3"/>
            <a:endCxn id="102" idx="2"/>
          </p:cNvCxnSpPr>
          <p:nvPr/>
        </p:nvCxnSpPr>
        <p:spPr>
          <a:xfrm>
            <a:off x="9230689" y="6085436"/>
            <a:ext cx="633076" cy="23192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732">
            <a:extLst>
              <a:ext uri="{FF2B5EF4-FFF2-40B4-BE49-F238E27FC236}">
                <a16:creationId xmlns:a16="http://schemas.microsoft.com/office/drawing/2014/main" id="{90F3024F-4170-43E4-BEAA-54A12E248611}"/>
              </a:ext>
            </a:extLst>
          </p:cNvPr>
          <p:cNvSpPr txBox="1"/>
          <p:nvPr/>
        </p:nvSpPr>
        <p:spPr>
          <a:xfrm>
            <a:off x="9146922" y="5605419"/>
            <a:ext cx="532192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True</a:t>
            </a:r>
            <a:endParaRPr kumimoji="0" lang="zh-TW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B2669F01-4BC9-4EDA-8841-C0E1BC00EE6D}"/>
              </a:ext>
            </a:extLst>
          </p:cNvPr>
          <p:cNvCxnSpPr>
            <a:cxnSpLocks/>
            <a:stCxn id="95" idx="3"/>
            <a:endCxn id="100" idx="2"/>
          </p:cNvCxnSpPr>
          <p:nvPr/>
        </p:nvCxnSpPr>
        <p:spPr>
          <a:xfrm flipV="1">
            <a:off x="9230689" y="5718824"/>
            <a:ext cx="659296" cy="3666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732">
            <a:extLst>
              <a:ext uri="{FF2B5EF4-FFF2-40B4-BE49-F238E27FC236}">
                <a16:creationId xmlns:a16="http://schemas.microsoft.com/office/drawing/2014/main" id="{DC04E0F9-A64A-4242-B655-B3D0E16430F9}"/>
              </a:ext>
            </a:extLst>
          </p:cNvPr>
          <p:cNvSpPr txBox="1"/>
          <p:nvPr/>
        </p:nvSpPr>
        <p:spPr>
          <a:xfrm>
            <a:off x="9161319" y="6225573"/>
            <a:ext cx="532192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rPr>
              <a:t>Flase</a:t>
            </a:r>
            <a:endParaRPr kumimoji="0" lang="zh-TW" altLang="en-US" sz="1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101815A0-629E-498F-BE1F-2C059112625C}"/>
              </a:ext>
            </a:extLst>
          </p:cNvPr>
          <p:cNvSpPr/>
          <p:nvPr/>
        </p:nvSpPr>
        <p:spPr>
          <a:xfrm>
            <a:off x="9889985" y="5574044"/>
            <a:ext cx="370906" cy="2895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DBA86C77-10B9-4878-9666-750CF4F4595F}"/>
              </a:ext>
            </a:extLst>
          </p:cNvPr>
          <p:cNvSpPr txBox="1"/>
          <p:nvPr/>
        </p:nvSpPr>
        <p:spPr>
          <a:xfrm>
            <a:off x="10110998" y="5266865"/>
            <a:ext cx="1584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Acceptable net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635638EA-4CDB-4CF7-A867-0199FA79D8C4}"/>
              </a:ext>
            </a:extLst>
          </p:cNvPr>
          <p:cNvSpPr/>
          <p:nvPr/>
        </p:nvSpPr>
        <p:spPr>
          <a:xfrm>
            <a:off x="9863765" y="6178062"/>
            <a:ext cx="361225" cy="27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6293A82-8B23-4744-B7B7-6A5E3D7E30BF}"/>
              </a:ext>
            </a:extLst>
          </p:cNvPr>
          <p:cNvSpPr txBox="1"/>
          <p:nvPr/>
        </p:nvSpPr>
        <p:spPr>
          <a:xfrm>
            <a:off x="10129520" y="5948061"/>
            <a:ext cx="1797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Unacceptable net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3EDA0FA-352B-41DB-A07F-ACA6AF164B3A}"/>
              </a:ext>
            </a:extLst>
          </p:cNvPr>
          <p:cNvCxnSpPr>
            <a:cxnSpLocks/>
            <a:stCxn id="50" idx="3"/>
            <a:endCxn id="95" idx="1"/>
          </p:cNvCxnSpPr>
          <p:nvPr/>
        </p:nvCxnSpPr>
        <p:spPr>
          <a:xfrm flipV="1">
            <a:off x="7921196" y="6085436"/>
            <a:ext cx="376595" cy="1729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Issues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5165722"/>
          </a:xfrm>
        </p:spPr>
        <p:txBody>
          <a:bodyPr/>
          <a:lstStyle/>
          <a:p>
            <a:pPr>
              <a:defRPr/>
            </a:pPr>
            <a:r>
              <a:rPr lang="zh-TW" altLang="en-US"/>
              <a:t>鼓勵</a:t>
            </a:r>
            <a:r>
              <a:rPr lang="zh-TW" altLang="en-US" dirty="0"/>
              <a:t>，要專業 </a:t>
            </a:r>
            <a:r>
              <a:rPr lang="en-US" altLang="zh-TW" dirty="0">
                <a:sym typeface="Wingdings" panose="05000000000000000000" pitchFamily="2" charset="2"/>
              </a:rPr>
              <a:t> </a:t>
            </a:r>
            <a:r>
              <a:rPr lang="en-US" altLang="zh-TW" dirty="0"/>
              <a:t>Two possible results: A or B </a:t>
            </a:r>
            <a:r>
              <a:rPr lang="en-US" altLang="zh-TW" dirty="0">
                <a:sym typeface="Wingdings" panose="05000000000000000000" pitchFamily="2" charset="2"/>
              </a:rPr>
              <a:t> regularizing is not matching</a:t>
            </a:r>
            <a:endParaRPr lang="en-US" altLang="zh-TW" dirty="0"/>
          </a:p>
          <a:p>
            <a:pPr marL="228600" indent="-228600">
              <a:buAutoNum type="arabicParenR"/>
            </a:pPr>
            <a:r>
              <a:rPr lang="en-US" altLang="zh-TW" dirty="0"/>
              <a:t> Weight-tuning does not guarantee </a:t>
            </a:r>
            <a:r>
              <a:rPr lang="en-US" altLang="zh-TW" dirty="0" err="1"/>
              <a:t>SeC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 the gradient descent method does not guarantee the global minimum. The learning goal (|error| &lt; epsilon, </a:t>
            </a:r>
            <a:r>
              <a:rPr lang="en-US" altLang="zh-TW" dirty="0" err="1">
                <a:sym typeface="Wingdings" panose="05000000000000000000" pitchFamily="2" charset="2"/>
              </a:rPr>
              <a:t>SeC</a:t>
            </a:r>
            <a:r>
              <a:rPr lang="en-US" altLang="zh-TW" dirty="0">
                <a:sym typeface="Wingdings" panose="05000000000000000000" pitchFamily="2" charset="2"/>
              </a:rPr>
              <a:t>,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or …) cannot be guaranteed by any gradient descent method. Therefore, two possible results.</a:t>
            </a:r>
          </a:p>
          <a:p>
            <a:pPr marL="228600" indent="-228600">
              <a:buAutoNum type="arabicParenR"/>
            </a:pP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To make the reorganizing work, the regularizing should result in only one possible result, i.e., the acceptable SLFN.</a:t>
            </a:r>
          </a:p>
          <a:p>
            <a:r>
              <a:rPr lang="zh-TW" altLang="en-US" dirty="0"/>
              <a:t> </a:t>
            </a:r>
            <a:r>
              <a:rPr lang="en-US" altLang="zh-TW" dirty="0"/>
              <a:t>implementation issues: e.g., 15000 </a:t>
            </a:r>
            <a:r>
              <a:rPr lang="en-US" altLang="zh-TW" dirty="0">
                <a:sym typeface="Wingdings" panose="05000000000000000000" pitchFamily="2" charset="2"/>
              </a:rPr>
              <a:t> annealing (</a:t>
            </a:r>
            <a:r>
              <a:rPr lang="zh-TW" altLang="en-US" dirty="0">
                <a:sym typeface="Wingdings" panose="05000000000000000000" pitchFamily="2" charset="2"/>
              </a:rPr>
              <a:t>焠火</a:t>
            </a:r>
            <a:r>
              <a:rPr lang="en-US" altLang="zh-TW" dirty="0">
                <a:sym typeface="Wingdings" panose="05000000000000000000" pitchFamily="2" charset="2"/>
              </a:rPr>
              <a:t>); long training time (inefficiency), …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16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菱形 23"/>
          <p:cNvSpPr/>
          <p:nvPr/>
        </p:nvSpPr>
        <p:spPr>
          <a:xfrm>
            <a:off x="7865905" y="3578536"/>
            <a:ext cx="1570268" cy="106699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algn="ctr">
              <a:defRPr/>
            </a:pPr>
            <a:r>
              <a:rPr lang="en-US" altLang="zh-TW" dirty="0" err="1">
                <a:solidFill>
                  <a:prstClr val="black"/>
                </a:solidFill>
              </a:rPr>
              <a:t>SeC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5" name="直線單箭頭接點 24"/>
          <p:cNvCxnSpPr>
            <a:cxnSpLocks/>
          </p:cNvCxnSpPr>
          <p:nvPr/>
        </p:nvCxnSpPr>
        <p:spPr>
          <a:xfrm flipV="1">
            <a:off x="3182616" y="2645025"/>
            <a:ext cx="0" cy="8514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 flipH="1">
            <a:off x="6745110" y="4108406"/>
            <a:ext cx="107282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8651039" y="4677024"/>
            <a:ext cx="0" cy="9599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8486329" y="5718000"/>
            <a:ext cx="329420" cy="3428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dirty="0">
                <a:solidFill>
                  <a:prstClr val="white"/>
                </a:solidFill>
              </a:rPr>
              <a:t>A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29" name="直線單箭頭接點 28"/>
          <p:cNvCxnSpPr>
            <a:cxnSpLocks/>
          </p:cNvCxnSpPr>
          <p:nvPr/>
        </p:nvCxnSpPr>
        <p:spPr>
          <a:xfrm>
            <a:off x="8716496" y="1729924"/>
            <a:ext cx="0" cy="60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</p:cNvCxnSpPr>
          <p:nvPr/>
        </p:nvCxnSpPr>
        <p:spPr>
          <a:xfrm>
            <a:off x="3150727" y="2645022"/>
            <a:ext cx="233871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515906" y="3782637"/>
            <a:ext cx="60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False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175061" y="4637452"/>
            <a:ext cx="6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True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815749" y="1752433"/>
            <a:ext cx="6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= 1</a:t>
            </a:r>
            <a:endParaRPr lang="zh-TW" altLang="en-US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8158236" y="2344880"/>
            <a:ext cx="1106116" cy="600291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</a:rPr>
              <a:t>forward</a:t>
            </a:r>
          </a:p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</a:rPr>
              <a:t>operation</a:t>
            </a:r>
          </a:p>
        </p:txBody>
      </p:sp>
      <p:cxnSp>
        <p:nvCxnSpPr>
          <p:cNvPr id="37" name="直線單箭頭接點 36"/>
          <p:cNvCxnSpPr>
            <a:cxnSpLocks/>
          </p:cNvCxnSpPr>
          <p:nvPr/>
        </p:nvCxnSpPr>
        <p:spPr>
          <a:xfrm>
            <a:off x="6240016" y="2633078"/>
            <a:ext cx="188145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5499760" y="2418347"/>
            <a:ext cx="677149" cy="45335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dirty="0" err="1">
                <a:solidFill>
                  <a:prstClr val="black"/>
                </a:solidFill>
              </a:rPr>
              <a:t>i</a:t>
            </a:r>
            <a:r>
              <a:rPr lang="en-US" altLang="zh-TW" dirty="0">
                <a:solidFill>
                  <a:prstClr val="black"/>
                </a:solidFill>
              </a:rPr>
              <a:t>++</a:t>
            </a:r>
          </a:p>
        </p:txBody>
      </p:sp>
      <p:cxnSp>
        <p:nvCxnSpPr>
          <p:cNvPr id="58" name="直線單箭頭接點 57"/>
          <p:cNvCxnSpPr>
            <a:cxnSpLocks/>
          </p:cNvCxnSpPr>
          <p:nvPr/>
        </p:nvCxnSpPr>
        <p:spPr>
          <a:xfrm>
            <a:off x="3185132" y="4677024"/>
            <a:ext cx="0" cy="9201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2986018" y="5638710"/>
            <a:ext cx="329420" cy="342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dirty="0">
                <a:solidFill>
                  <a:prstClr val="white"/>
                </a:solidFill>
              </a:rPr>
              <a:t>B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8842167" y="5535246"/>
            <a:ext cx="142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i="1" dirty="0">
                <a:solidFill>
                  <a:srgbClr val="FF0000"/>
                </a:solidFill>
              </a:rPr>
              <a:t>Acceptable SLFN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329148" y="5533863"/>
            <a:ext cx="164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i="1" dirty="0">
                <a:solidFill>
                  <a:srgbClr val="FF0000"/>
                </a:solidFill>
              </a:rPr>
              <a:t>Unacceptable SLFN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圓角矩形 5">
            <a:extLst>
              <a:ext uri="{FF2B5EF4-FFF2-40B4-BE49-F238E27FC236}">
                <a16:creationId xmlns:a16="http://schemas.microsoft.com/office/drawing/2014/main" id="{E3E7782E-5BB8-4EEF-B557-75C8F64715EB}"/>
              </a:ext>
            </a:extLst>
          </p:cNvPr>
          <p:cNvSpPr/>
          <p:nvPr/>
        </p:nvSpPr>
        <p:spPr>
          <a:xfrm>
            <a:off x="5554651" y="3810996"/>
            <a:ext cx="1179840" cy="635168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</a:rPr>
              <a:t>backward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operation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9938BC9-31D9-4988-815E-3D4C22087773}"/>
              </a:ext>
            </a:extLst>
          </p:cNvPr>
          <p:cNvCxnSpPr>
            <a:cxnSpLocks/>
          </p:cNvCxnSpPr>
          <p:nvPr/>
        </p:nvCxnSpPr>
        <p:spPr>
          <a:xfrm flipH="1">
            <a:off x="3965317" y="4096631"/>
            <a:ext cx="152412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菱形 65">
            <a:extLst>
              <a:ext uri="{FF2B5EF4-FFF2-40B4-BE49-F238E27FC236}">
                <a16:creationId xmlns:a16="http://schemas.microsoft.com/office/drawing/2014/main" id="{D95C62DA-C71A-49CE-8981-65D11BB368BE}"/>
              </a:ext>
            </a:extLst>
          </p:cNvPr>
          <p:cNvSpPr/>
          <p:nvPr/>
        </p:nvSpPr>
        <p:spPr>
          <a:xfrm>
            <a:off x="2429269" y="3512814"/>
            <a:ext cx="1524128" cy="113272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algn="ctr">
              <a:defRPr/>
            </a:pP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  <a:sym typeface="Symbol" panose="05050102010706020507" pitchFamily="18" charset="2"/>
              </a:rPr>
              <a:t></a:t>
            </a:r>
            <a:r>
              <a:rPr lang="en-US" altLang="zh-TW" dirty="0">
                <a:solidFill>
                  <a:srgbClr val="FF0000"/>
                </a:solidFill>
              </a:rPr>
              <a:t> 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A1F8701-43E6-4E56-872A-6E442954D11B}"/>
              </a:ext>
            </a:extLst>
          </p:cNvPr>
          <p:cNvCxnSpPr>
            <a:cxnSpLocks/>
          </p:cNvCxnSpPr>
          <p:nvPr/>
        </p:nvCxnSpPr>
        <p:spPr>
          <a:xfrm>
            <a:off x="8666097" y="2963301"/>
            <a:ext cx="0" cy="60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B3CDAD-6047-4E3D-8A3D-1201374EB64B}"/>
              </a:ext>
            </a:extLst>
          </p:cNvPr>
          <p:cNvSpPr txBox="1"/>
          <p:nvPr/>
        </p:nvSpPr>
        <p:spPr>
          <a:xfrm>
            <a:off x="2541999" y="3217066"/>
            <a:ext cx="60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False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29B6CF6-D368-4351-9E93-CD8D0DA63F57}"/>
              </a:ext>
            </a:extLst>
          </p:cNvPr>
          <p:cNvSpPr txBox="1"/>
          <p:nvPr/>
        </p:nvSpPr>
        <p:spPr>
          <a:xfrm>
            <a:off x="2556437" y="4548408"/>
            <a:ext cx="6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True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4" name="圓角矩形 5">
            <a:extLst>
              <a:ext uri="{FF2B5EF4-FFF2-40B4-BE49-F238E27FC236}">
                <a16:creationId xmlns:a16="http://schemas.microsoft.com/office/drawing/2014/main" id="{0F4CB1A1-A425-4D54-B5F6-13A95789EA22}"/>
              </a:ext>
            </a:extLst>
          </p:cNvPr>
          <p:cNvSpPr/>
          <p:nvPr/>
        </p:nvSpPr>
        <p:spPr>
          <a:xfrm>
            <a:off x="6009901" y="839247"/>
            <a:ext cx="1958304" cy="1023979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libri" panose="020F0502020204030204"/>
                <a:ea typeface="新細明體"/>
              </a:rPr>
              <a:t>Hyperparameters:</a:t>
            </a:r>
          </a:p>
          <a:p>
            <a:pPr marL="180975" indent="-180975">
              <a:buFont typeface="Arial" panose="020B0604020202020204" pitchFamily="34" charset="0"/>
              <a:buChar char="•"/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100</a:t>
            </a:r>
          </a:p>
          <a:p>
            <a:pPr marL="180975" indent="-180975">
              <a:buFont typeface="Arial" panose="020B0604020202020204" pitchFamily="34" charset="0"/>
              <a:buChar char="•"/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Optimizer</a:t>
            </a:r>
          </a:p>
          <a:p>
            <a:pPr marL="180975" indent="-180975">
              <a:buFont typeface="Arial" panose="020B0604020202020204" pitchFamily="34" charset="0"/>
              <a:buChar char="•"/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Learning rate = 0.01</a:t>
            </a:r>
          </a:p>
          <a:p>
            <a:pPr marL="180975" indent="-180975">
              <a:buFont typeface="Arial" panose="020B0604020202020204" pitchFamily="34" charset="0"/>
              <a:buChar char="•"/>
              <a:defRPr/>
            </a:pPr>
            <a:r>
              <a:rPr lang="el-GR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ε</a:t>
            </a:r>
            <a:endParaRPr lang="en-US" altLang="zh-TW" sz="1400" kern="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61D38D1-B387-471A-B9C0-7143068A5B6A}"/>
              </a:ext>
            </a:extLst>
          </p:cNvPr>
          <p:cNvSpPr txBox="1"/>
          <p:nvPr/>
        </p:nvSpPr>
        <p:spPr>
          <a:xfrm>
            <a:off x="4672677" y="87168"/>
            <a:ext cx="2843230" cy="377024"/>
          </a:xfrm>
          <a:prstGeom prst="rect">
            <a:avLst/>
          </a:prstGeom>
          <a:solidFill>
            <a:srgbClr val="304371"/>
          </a:solidFill>
        </p:spPr>
        <p:txBody>
          <a:bodyPr wrap="square" lIns="68552" tIns="34289" rIns="68552" bIns="34289" rtlCol="0">
            <a:spAutoFit/>
          </a:bodyPr>
          <a:lstStyle/>
          <a:p>
            <a:pPr algn="ctr" defTabSz="685460">
              <a:defRPr/>
            </a:pPr>
            <a:r>
              <a:rPr kumimoji="1" lang="en-US" altLang="zh-TW" sz="2000" b="1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Matching</a:t>
            </a:r>
            <a:endParaRPr kumimoji="1" lang="en-US" altLang="zh-TW" sz="2000" b="1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DCF47035-7877-48B0-93C0-981AC123751C}"/>
                  </a:ext>
                </a:extLst>
              </p:cNvPr>
              <p:cNvSpPr txBox="1"/>
              <p:nvPr/>
            </p:nvSpPr>
            <p:spPr>
              <a:xfrm>
                <a:off x="2391803" y="839244"/>
                <a:ext cx="2120023" cy="46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20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200">
                                  <a:latin typeface="Cambria Math"/>
                                  <a:ea typeface="微軟正黑體" panose="020B0604030504040204" pitchFamily="34" charset="-120"/>
                                </a:rPr>
                                <m:t>𝑐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12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2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200">
                                          <a:latin typeface="Cambria Math"/>
                                          <a:ea typeface="微軟正黑體" panose="020B06040305040402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12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1200" i="1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1200"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</a:rPr>
                                                <m:t>𝐱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1200">
                                                  <a:latin typeface="Cambria Math"/>
                                                  <a:ea typeface="微軟正黑體" panose="020B0604030504040204" pitchFamily="34" charset="-120"/>
                                                </a:rPr>
                                                <m:t>𝑐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sz="12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sz="12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𝐰</m:t>
                                          </m:r>
                                        </m:e>
                                      </m:d>
                                      <m:r>
                                        <a:rPr lang="en-US" altLang="zh-TW" sz="1200">
                                          <a:latin typeface="Cambria Math"/>
                                          <a:ea typeface="微軟正黑體" panose="020B0604030504040204" pitchFamily="34" charset="-12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12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12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200">
                                              <a:latin typeface="Cambria Math"/>
                                              <a:ea typeface="微軟正黑體" panose="020B0604030504040204" pitchFamily="34" charset="-12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200">
                                      <a:latin typeface="Cambria Math"/>
                                      <a:ea typeface="微軟正黑體" panose="020B06040305040402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TW" sz="12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TW" altLang="en-US" sz="12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DCF47035-7877-48B0-93C0-981AC123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803" y="839244"/>
                <a:ext cx="2120023" cy="462884"/>
              </a:xfrm>
              <a:prstGeom prst="rect">
                <a:avLst/>
              </a:prstGeom>
              <a:blipFill>
                <a:blip r:embed="rId2"/>
                <a:stretch>
                  <a:fillRect t="-57895" b="-5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2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3130831" y="2274205"/>
            <a:ext cx="5855666" cy="4531850"/>
            <a:chOff x="6497438" y="1234873"/>
            <a:chExt cx="5329879" cy="4531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圓角矩形 39"/>
                <p:cNvSpPr/>
                <p:nvPr/>
              </p:nvSpPr>
              <p:spPr>
                <a:xfrm>
                  <a:off x="7477238" y="2074887"/>
                  <a:ext cx="1914237" cy="68947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54">
                    <a:defRPr/>
                  </a:pPr>
                  <a:r>
                    <a:rPr lang="en-US" altLang="zh-TW" sz="1200" dirty="0">
                      <a:solidFill>
                        <a:prstClr val="black"/>
                      </a:solidFill>
                      <a:latin typeface="Calibri"/>
                      <a:ea typeface="新細明體" panose="02020500000000000000" pitchFamily="18" charset="-120"/>
                    </a:rPr>
                    <a:t>Implement the optimizer and calculate </a:t>
                  </a:r>
                  <a14:m>
                    <m:oMath xmlns:m="http://schemas.openxmlformats.org/officeDocument/2006/math">
                      <m:r>
                        <a:rPr lang="en-US" altLang="zh-TW" sz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altLang="zh-TW" sz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altLang="zh-TW" sz="12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40" name="圓角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238" y="2074887"/>
                  <a:ext cx="1914237" cy="68947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單箭頭接點 41"/>
            <p:cNvCxnSpPr>
              <a:endCxn id="66" idx="1"/>
            </p:cNvCxnSpPr>
            <p:nvPr/>
          </p:nvCxnSpPr>
          <p:spPr>
            <a:xfrm flipV="1">
              <a:off x="9302948" y="4010413"/>
              <a:ext cx="387706" cy="232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 flipH="1">
              <a:off x="8431180" y="1234873"/>
              <a:ext cx="9490" cy="3081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/>
            <p:cNvSpPr txBox="1"/>
            <p:nvPr/>
          </p:nvSpPr>
          <p:spPr>
            <a:xfrm>
              <a:off x="7570321" y="5103545"/>
              <a:ext cx="40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54">
                <a:defRPr/>
              </a:pPr>
              <a:r>
                <a:rPr lang="en-US" altLang="zh-TW" sz="12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true</a:t>
              </a:r>
              <a:endParaRPr lang="zh-TW" altLang="en-US" sz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菱形 48"/>
                <p:cNvSpPr/>
                <p:nvPr/>
              </p:nvSpPr>
              <p:spPr>
                <a:xfrm>
                  <a:off x="7848978" y="5039791"/>
                  <a:ext cx="1203105" cy="726932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27000" tIns="27000" rIns="27000" rtlCol="0" anchor="ctr"/>
                <a:lstStyle/>
                <a:p>
                  <a:pPr algn="ctr" defTabSz="914354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4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TW" sz="1467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el-GR" altLang="zh-TW" sz="1467" dirty="0">
                            <a:solidFill>
                              <a:prstClr val="black"/>
                            </a:solidFill>
                            <a:latin typeface="Calibri"/>
                            <a:ea typeface="新細明體" panose="02020500000000000000" pitchFamily="18" charset="-120"/>
                          </a:rPr>
                          <m:t>ε</m:t>
                        </m:r>
                        <m:r>
                          <a:rPr lang="en-US" altLang="zh-TW" sz="1467" i="1" baseline="-250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TW" altLang="en-US" sz="1467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49" name="菱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978" y="5039791"/>
                  <a:ext cx="1203105" cy="726932"/>
                </a:xfrm>
                <a:prstGeom prst="diamond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圓角矩形 49"/>
            <p:cNvSpPr/>
            <p:nvPr/>
          </p:nvSpPr>
          <p:spPr>
            <a:xfrm>
              <a:off x="10117311" y="5179664"/>
              <a:ext cx="758023" cy="39753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altLang="zh-TW" sz="120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w</a:t>
              </a:r>
            </a:p>
          </p:txBody>
        </p:sp>
        <p:cxnSp>
          <p:nvCxnSpPr>
            <p:cNvPr id="52" name="直線單箭頭接點 51"/>
            <p:cNvCxnSpPr/>
            <p:nvPr/>
          </p:nvCxnSpPr>
          <p:spPr>
            <a:xfrm flipH="1">
              <a:off x="8447670" y="2764357"/>
              <a:ext cx="5719" cy="8166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H="1">
              <a:off x="8475563" y="4511552"/>
              <a:ext cx="11439" cy="5632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圓角矩形 56"/>
                <p:cNvSpPr/>
                <p:nvPr/>
              </p:nvSpPr>
              <p:spPr>
                <a:xfrm>
                  <a:off x="6497438" y="3707920"/>
                  <a:ext cx="917593" cy="552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54">
                    <a:defRPr/>
                  </a:pPr>
                  <a:r>
                    <a:rPr lang="en-US" altLang="zh-TW" sz="1200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新細明體" panose="02020500000000000000" pitchFamily="18" charset="-120"/>
                    </a:rPr>
                    <a:t>Restore</a:t>
                  </a:r>
                  <a:r>
                    <a:rPr lang="en-US" altLang="zh-TW" sz="1200" b="1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新細明體" panose="02020500000000000000" pitchFamily="18" charset="-120"/>
                    </a:rPr>
                    <a:t> w</a:t>
                  </a:r>
                </a:p>
                <a:p>
                  <a:pPr algn="ctr" defTabSz="914354">
                    <a:defRPr/>
                  </a:pPr>
                  <a:r>
                    <a:rPr lang="en-US" altLang="zh-TW" sz="1200" dirty="0">
                      <a:solidFill>
                        <a:prstClr val="black"/>
                      </a:solidFill>
                      <a:latin typeface="Calibri"/>
                      <a:ea typeface="新細明體" panose="02020500000000000000" pitchFamily="18" charset="-120"/>
                    </a:rPr>
                    <a:t>&amp; </a:t>
                  </a:r>
                  <a14:m>
                    <m:oMath xmlns:m="http://schemas.openxmlformats.org/officeDocument/2006/math">
                      <m:r>
                        <a:rPr lang="en-US" altLang="zh-TW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TW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zh-TW" alt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TW" alt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endParaRPr lang="en-US" altLang="zh-TW" sz="12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57" name="圓角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438" y="3707920"/>
                  <a:ext cx="917593" cy="552138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單箭頭接點 58"/>
            <p:cNvCxnSpPr/>
            <p:nvPr/>
          </p:nvCxnSpPr>
          <p:spPr>
            <a:xfrm>
              <a:off x="11471872" y="4011682"/>
              <a:ext cx="3554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50" idx="3"/>
            </p:cNvCxnSpPr>
            <p:nvPr/>
          </p:nvCxnSpPr>
          <p:spPr>
            <a:xfrm>
              <a:off x="10875333" y="5378431"/>
              <a:ext cx="409272" cy="553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/>
            <p:cNvSpPr txBox="1"/>
            <p:nvPr/>
          </p:nvSpPr>
          <p:spPr>
            <a:xfrm>
              <a:off x="9210737" y="3756657"/>
              <a:ext cx="479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54">
                <a:defRPr/>
              </a:pPr>
              <a:r>
                <a:rPr lang="en-US" altLang="zh-TW" sz="12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true</a:t>
              </a:r>
              <a:endParaRPr lang="zh-TW" altLang="en-US" sz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8473275" y="4457572"/>
              <a:ext cx="467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54">
                <a:defRPr/>
              </a:pPr>
              <a:r>
                <a:rPr lang="en-US" altLang="zh-TW" sz="12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false</a:t>
              </a:r>
              <a:endParaRPr lang="zh-TW" altLang="en-US" sz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8989205" y="5085157"/>
              <a:ext cx="507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54">
                <a:defRPr/>
              </a:pPr>
              <a:r>
                <a:rPr lang="en-US" altLang="zh-TW" sz="12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false</a:t>
              </a:r>
              <a:endParaRPr lang="zh-TW" altLang="en-US" sz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66" name="菱形 65"/>
            <p:cNvSpPr/>
            <p:nvPr/>
          </p:nvSpPr>
          <p:spPr>
            <a:xfrm>
              <a:off x="9690654" y="3592806"/>
              <a:ext cx="1785518" cy="835214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7000" tIns="27000" rIns="27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200" dirty="0" err="1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SeC</a:t>
              </a:r>
              <a:endParaRPr lang="zh-TW" altLang="en-US" sz="12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84" name="直線單箭頭接點 83"/>
          <p:cNvCxnSpPr/>
          <p:nvPr/>
        </p:nvCxnSpPr>
        <p:spPr>
          <a:xfrm flipH="1">
            <a:off x="5815351" y="1945826"/>
            <a:ext cx="3128106" cy="190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 flipV="1">
            <a:off x="3651843" y="3428398"/>
            <a:ext cx="828" cy="13041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V="1">
            <a:off x="8986497" y="4277926"/>
            <a:ext cx="3860" cy="7596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>
            <a:off x="3663455" y="3428393"/>
            <a:ext cx="580035" cy="25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3635914" y="6434644"/>
            <a:ext cx="1006061" cy="5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663454" y="5326147"/>
            <a:ext cx="4236" cy="11248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9" idx="3"/>
          </p:cNvCxnSpPr>
          <p:nvPr/>
        </p:nvCxnSpPr>
        <p:spPr>
          <a:xfrm>
            <a:off x="5937488" y="6442595"/>
            <a:ext cx="1170312" cy="379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66" idx="2"/>
          </p:cNvCxnSpPr>
          <p:nvPr/>
        </p:nvCxnSpPr>
        <p:spPr>
          <a:xfrm>
            <a:off x="7619883" y="5467352"/>
            <a:ext cx="9026" cy="75164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菱形 71"/>
              <p:cNvSpPr/>
              <p:nvPr/>
            </p:nvSpPr>
            <p:spPr>
              <a:xfrm>
                <a:off x="4433202" y="4620347"/>
                <a:ext cx="1754354" cy="895524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7000" tIns="27000" rIns="27000" rtlCol="0" anchor="ctr"/>
              <a:lstStyle/>
              <a:p>
                <a:pPr algn="ctr" defTabSz="91435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67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1467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67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467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467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67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1467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TW" sz="1467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1467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1467" i="1" baseline="-25000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altLang="zh-TW" sz="1467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67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zh-TW" altLang="en-US" sz="1467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72" name="菱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202" y="4620347"/>
                <a:ext cx="1754354" cy="895524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/>
          <p:cNvCxnSpPr>
            <a:cxnSpLocks/>
            <a:stCxn id="44" idx="0"/>
          </p:cNvCxnSpPr>
          <p:nvPr/>
        </p:nvCxnSpPr>
        <p:spPr>
          <a:xfrm flipH="1" flipV="1">
            <a:off x="8935720" y="1964893"/>
            <a:ext cx="17608" cy="15649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333533" y="1375976"/>
            <a:ext cx="453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2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</a:t>
            </a:r>
            <a:r>
              <a:rPr lang="en-US" altLang="zh-TW" sz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= 1</a:t>
            </a:r>
            <a:endParaRPr lang="zh-TW" altLang="en-US" sz="12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4695317" y="1652975"/>
            <a:ext cx="1120034" cy="61607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algn="ctr">
              <a:defRPr/>
            </a:pPr>
            <a:r>
              <a:rPr lang="en-US" altLang="zh-TW" sz="1200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</a:t>
            </a:r>
            <a:r>
              <a:rPr lang="en-US" altLang="zh-TW" sz="12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&gt;= 15000</a:t>
            </a:r>
            <a:endParaRPr lang="zh-TW" altLang="en-US" sz="12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5273360" y="1336717"/>
            <a:ext cx="0" cy="3119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4207526" y="1947583"/>
            <a:ext cx="459772" cy="77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390247" y="3529869"/>
                <a:ext cx="1126161" cy="71716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54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zh-TW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sz="1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altLang="zh-TW" sz="10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</a:t>
                </a:r>
                <a:br>
                  <a:rPr lang="en-US" altLang="zh-TW" sz="1000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altLang="zh-TW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001</m:t>
                      </m:r>
                      <m:r>
                        <a:rPr lang="en-US" altLang="zh-TW" sz="100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zh-TW" alt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TW" alt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altLang="zh-TW" sz="1000" dirty="0">
                  <a:solidFill>
                    <a:prstClr val="black"/>
                  </a:solidFill>
                  <a:latin typeface="Cambria Math" panose="02040503050406030204" pitchFamily="18" charset="0"/>
                  <a:ea typeface="新細明體" panose="02020500000000000000" pitchFamily="18" charset="-120"/>
                </a:endParaRPr>
              </a:p>
              <a:p>
                <a:pPr algn="ctr" defTabSz="914354">
                  <a:defRPr/>
                </a:pPr>
                <a:r>
                  <a:rPr lang="en-US" altLang="zh-TW" sz="1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新細明體" panose="02020500000000000000" pitchFamily="18" charset="-120"/>
                  </a:rPr>
                  <a:t>i+1 </a:t>
                </a:r>
                <a14:m>
                  <m:oMath xmlns:m="http://schemas.openxmlformats.org/officeDocument/2006/math">
                    <m:r>
                      <a:rPr lang="en-US" altLang="zh-TW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新細明體" panose="02020500000000000000" pitchFamily="18" charset="-120"/>
                    <a:sym typeface="Wingdings" panose="05000000000000000000" pitchFamily="2" charset="2"/>
                  </a:rPr>
                  <a:t> </a:t>
                </a:r>
                <a:r>
                  <a:rPr lang="en-US" altLang="zh-TW" sz="1000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新細明體" panose="02020500000000000000" pitchFamily="18" charset="-120"/>
                    <a:sym typeface="Wingdings" panose="05000000000000000000" pitchFamily="2" charset="2"/>
                  </a:rPr>
                  <a:t>i</a:t>
                </a:r>
                <a:endParaRPr lang="en-US" altLang="zh-TW" sz="1000" dirty="0">
                  <a:solidFill>
                    <a:prstClr val="black"/>
                  </a:solidFill>
                  <a:latin typeface="Cambria Math" panose="020405030504060302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247" y="3529869"/>
                <a:ext cx="1126161" cy="717165"/>
              </a:xfrm>
              <a:prstGeom prst="roundRect">
                <a:avLst>
                  <a:gd name="adj" fmla="val 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字方塊 62"/>
          <p:cNvSpPr txBox="1"/>
          <p:nvPr/>
        </p:nvSpPr>
        <p:spPr>
          <a:xfrm>
            <a:off x="4818968" y="2156084"/>
            <a:ext cx="4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zh-TW" sz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false</a:t>
            </a:r>
            <a:endParaRPr lang="zh-TW" altLang="en-US" sz="12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8" name="文字方塊 62"/>
          <p:cNvSpPr txBox="1"/>
          <p:nvPr/>
        </p:nvSpPr>
        <p:spPr>
          <a:xfrm>
            <a:off x="7628911" y="5450301"/>
            <a:ext cx="536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zh-TW" sz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false</a:t>
            </a:r>
            <a:endParaRPr lang="zh-TW" altLang="en-US" sz="12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8538586" y="5058079"/>
            <a:ext cx="451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4">
              <a:defRPr/>
            </a:pPr>
            <a:r>
              <a:rPr lang="en-US" altLang="zh-TW" sz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true</a:t>
            </a:r>
            <a:endParaRPr lang="zh-TW" altLang="en-US" sz="12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309552" y="1687894"/>
            <a:ext cx="509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4">
              <a:defRPr/>
            </a:pPr>
            <a:r>
              <a:rPr lang="en-US" altLang="zh-TW" sz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true</a:t>
            </a:r>
            <a:endParaRPr lang="zh-TW" altLang="en-US" sz="12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圓角矩形 54"/>
              <p:cNvSpPr/>
              <p:nvPr/>
            </p:nvSpPr>
            <p:spPr>
              <a:xfrm>
                <a:off x="4953760" y="1375976"/>
                <a:ext cx="236544" cy="23131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altLang="zh-TW" sz="140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5" name="圓角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760" y="1375976"/>
                <a:ext cx="236544" cy="231315"/>
              </a:xfrm>
              <a:prstGeom prst="roundRect">
                <a:avLst>
                  <a:gd name="adj" fmla="val 0"/>
                </a:avLst>
              </a:prstGeom>
              <a:blipFill>
                <a:blip r:embed="rId8"/>
                <a:stretch>
                  <a:fillRect l="-2381" b="-119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55">
            <a:extLst>
              <a:ext uri="{FF2B5EF4-FFF2-40B4-BE49-F238E27FC236}">
                <a16:creationId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4019562" y="933169"/>
            <a:ext cx="2520344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SLFN</a:t>
            </a:r>
            <a:r>
              <a:rPr kumimoji="1" lang="zh-TW" altLang="en-US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accomplishes the learning goal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4936369" y="2571323"/>
            <a:ext cx="658783" cy="2308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defRPr/>
            </a:pPr>
            <a:r>
              <a:rPr lang="en-US" sz="1000" kern="100" dirty="0">
                <a:solidFill>
                  <a:prstClr val="black"/>
                </a:solidFill>
                <a:latin typeface="Times New Roman"/>
                <a:ea typeface="新細明體"/>
                <a:cs typeface="Times New Roman"/>
              </a:rPr>
              <a:t>Store</a:t>
            </a:r>
            <a:r>
              <a:rPr lang="en-US" sz="1000" b="1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 </a:t>
            </a:r>
            <a:r>
              <a:rPr lang="en-US" sz="1000" b="1" kern="100" dirty="0">
                <a:solidFill>
                  <a:prstClr val="black"/>
                </a:solidFill>
                <a:latin typeface="Times New Roman"/>
                <a:ea typeface="新細明體"/>
                <a:cs typeface="Times New Roman"/>
              </a:rPr>
              <a:t>w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5255334" y="2802221"/>
            <a:ext cx="0" cy="3119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D337E54-6DA7-4573-9AA7-6375A64FF44C}"/>
              </a:ext>
            </a:extLst>
          </p:cNvPr>
          <p:cNvSpPr txBox="1"/>
          <p:nvPr/>
        </p:nvSpPr>
        <p:spPr>
          <a:xfrm>
            <a:off x="1998657" y="1735709"/>
            <a:ext cx="2166782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SLFN</a:t>
            </a:r>
            <a:r>
              <a:rPr kumimoji="1" lang="zh-TW" altLang="en-US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has a preference on weights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D337E54-6DA7-4573-9AA7-6375A64FF44C}"/>
              </a:ext>
            </a:extLst>
          </p:cNvPr>
          <p:cNvSpPr txBox="1"/>
          <p:nvPr/>
        </p:nvSpPr>
        <p:spPr>
          <a:xfrm>
            <a:off x="8417321" y="6197114"/>
            <a:ext cx="2166782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SLFN</a:t>
            </a:r>
            <a:r>
              <a:rPr kumimoji="1" lang="zh-TW" altLang="en-US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has a preference on weights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1" name="圓角矩形 22">
            <a:extLst>
              <a:ext uri="{FF2B5EF4-FFF2-40B4-BE49-F238E27FC236}">
                <a16:creationId xmlns:a16="http://schemas.microsoft.com/office/drawing/2014/main" id="{59E882F5-FCA9-4C35-98CC-A5F8B8159C3B}"/>
              </a:ext>
            </a:extLst>
          </p:cNvPr>
          <p:cNvSpPr/>
          <p:nvPr/>
        </p:nvSpPr>
        <p:spPr>
          <a:xfrm>
            <a:off x="4231236" y="4117165"/>
            <a:ext cx="2042223" cy="259737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Forward operation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1613669" y="799380"/>
            <a:ext cx="1976006" cy="56169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acceptability is determined by </a:t>
            </a:r>
            <a:r>
              <a:rPr kumimoji="1" lang="en-US" altLang="zh-TW" sz="1600" dirty="0" err="1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SeC</a:t>
            </a:r>
            <a:endParaRPr lang="zh-TW" altLang="en-US" sz="1600" dirty="0">
              <a:solidFill>
                <a:prstClr val="white"/>
              </a:solidFill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C984BB57-CB45-4F65-8C78-D0C4A4705189}"/>
                  </a:ext>
                </a:extLst>
              </p:cNvPr>
              <p:cNvSpPr txBox="1"/>
              <p:nvPr/>
            </p:nvSpPr>
            <p:spPr>
              <a:xfrm>
                <a:off x="6571532" y="564132"/>
                <a:ext cx="5559731" cy="708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kumimoji="0" lang="en-US" altLang="zh-TW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1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</m:d>
                      <m:r>
                        <a:rPr kumimoji="0" lang="en-US" altLang="zh-TW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≡</m:t>
                      </m:r>
                      <m:f>
                        <m:fPr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∈</m:t>
                          </m:r>
                          <m:r>
                            <a:rPr kumimoji="0" lang="en-US" altLang="zh-TW" sz="1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𝐈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(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𝑛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altLang="zh-TW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TW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altLang="zh-TW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TW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en-US" altLang="zh-TW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kumimoji="0" lang="en-US" altLang="zh-TW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TW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n-US" altLang="zh-TW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  <a:sym typeface="Symbol" panose="05050102010706020507" pitchFamily="18" charset="2"/>
                            </a:rPr>
                            <m:t>0.001</m:t>
                          </m:r>
                        </m:num>
                        <m:den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+1+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+1)</m:t>
                          </m:r>
                        </m:den>
                      </m:f>
                      <m:r>
                        <m:rPr>
                          <m:nor/>
                        </m:rP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kumimoji="0" lang="en-US" altLang="zh-TW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0" lang="en-US" altLang="zh-TW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TW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w</m:t>
                              </m:r>
                            </m:e>
                            <m:sub>
                              <m:r>
                                <a:rPr kumimoji="0" lang="en-US" altLang="zh-TW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kumimoji="0" lang="en-US" altLang="zh-TW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o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kumimoji="0" lang="en-US" altLang="zh-TW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0" lang="en-US" altLang="zh-TW" sz="14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m:t> + </m:t>
                      </m:r>
                      <m:nary>
                        <m:naryPr>
                          <m:chr m:val="∑"/>
                          <m:ctrlP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TW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0" lang="en-US" altLang="zh-TW" sz="1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TW" sz="1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altLang="zh-TW" sz="1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altLang="zh-TW" sz="1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en-US" altLang="zh-TW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0" lang="en-US" altLang="zh-TW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TW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altLang="zh-TW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kumimoji="0" lang="en-US" altLang="zh-TW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kumimoji="0" lang="en-US" altLang="zh-TW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0" lang="en-US" altLang="zh-TW" sz="14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宋体" pitchFamily="2" charset="-122"/>
                              <a:cs typeface="+mn-cs"/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charset="0"/>
                          <a:ea typeface="宋体" pitchFamily="2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C984BB57-CB45-4F65-8C78-D0C4A4705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532" y="564132"/>
                <a:ext cx="5559731" cy="7082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圓角矩形 5">
                <a:extLst>
                  <a:ext uri="{FF2B5EF4-FFF2-40B4-BE49-F238E27FC236}">
                    <a16:creationId xmlns:a16="http://schemas.microsoft.com/office/drawing/2014/main" id="{4FA18B12-F2E5-40CC-AEC9-F3B85827067B}"/>
                  </a:ext>
                </a:extLst>
              </p:cNvPr>
              <p:cNvSpPr/>
              <p:nvPr/>
            </p:nvSpPr>
            <p:spPr>
              <a:xfrm>
                <a:off x="242100" y="2627125"/>
                <a:ext cx="2208245" cy="1708309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Hyperparameters: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15000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Optimizer (Momentum)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0.001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l-GR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0.001 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l-GR" altLang="zh-TW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rPr>
                      <m:t>ε</m:t>
                    </m:r>
                    <m:r>
                      <a:rPr kumimoji="0" lang="en-US" altLang="zh-TW" sz="1400" b="0" i="1" u="none" strike="noStrike" kern="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</m:oMath>
                </a14:m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1e-30</a:t>
                </a:r>
              </a:p>
              <a:p>
                <a:pPr marL="180975" marR="0" lvl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1.001</a:t>
                </a:r>
                <a:r>
                  <a:rPr kumimoji="0" lang="zh-TW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&amp;</a:t>
                </a:r>
                <a:r>
                  <a:rPr kumimoji="0" lang="zh-TW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0.95</a:t>
                </a:r>
                <a:endPara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7" name="圓角矩形 5">
                <a:extLst>
                  <a:ext uri="{FF2B5EF4-FFF2-40B4-BE49-F238E27FC236}">
                    <a16:creationId xmlns:a16="http://schemas.microsoft.com/office/drawing/2014/main" id="{4FA18B12-F2E5-40CC-AEC9-F3B858270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00" y="2627125"/>
                <a:ext cx="2208245" cy="1708309"/>
              </a:xfrm>
              <a:prstGeom prst="roundRect">
                <a:avLst>
                  <a:gd name="adj" fmla="val 0"/>
                </a:avLst>
              </a:prstGeom>
              <a:blipFill>
                <a:blip r:embed="rId11"/>
                <a:stretch>
                  <a:fillRect l="-275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>
            <a:extLst>
              <a:ext uri="{FF2B5EF4-FFF2-40B4-BE49-F238E27FC236}">
                <a16:creationId xmlns:a16="http://schemas.microsoft.com/office/drawing/2014/main" id="{1DC7702D-122B-4E9C-8E31-549B11566ADE}"/>
              </a:ext>
            </a:extLst>
          </p:cNvPr>
          <p:cNvSpPr txBox="1"/>
          <p:nvPr/>
        </p:nvSpPr>
        <p:spPr>
          <a:xfrm>
            <a:off x="4672677" y="87168"/>
            <a:ext cx="2843230" cy="377024"/>
          </a:xfrm>
          <a:prstGeom prst="rect">
            <a:avLst/>
          </a:prstGeom>
          <a:solidFill>
            <a:srgbClr val="304371"/>
          </a:solidFill>
        </p:spPr>
        <p:txBody>
          <a:bodyPr wrap="square" lIns="68552" tIns="34289" rIns="68552" bIns="34289" rtlCol="0">
            <a:spAutoFit/>
          </a:bodyPr>
          <a:lstStyle/>
          <a:p>
            <a:pPr algn="ctr" defTabSz="685460">
              <a:defRPr/>
            </a:pPr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Regularizing</a:t>
            </a:r>
          </a:p>
        </p:txBody>
      </p:sp>
    </p:spTree>
    <p:extLst>
      <p:ext uri="{BB962C8B-B14F-4D97-AF65-F5344CB8AC3E}">
        <p14:creationId xmlns:p14="http://schemas.microsoft.com/office/powerpoint/2010/main" val="112070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600006" y="2178655"/>
            <a:ext cx="7114775" cy="3929953"/>
            <a:chOff x="1676800" y="2250673"/>
            <a:chExt cx="7651915" cy="3929953"/>
          </a:xfrm>
        </p:grpSpPr>
        <p:grpSp>
          <p:nvGrpSpPr>
            <p:cNvPr id="4" name="群組 3"/>
            <p:cNvGrpSpPr/>
            <p:nvPr/>
          </p:nvGrpSpPr>
          <p:grpSpPr>
            <a:xfrm>
              <a:off x="2080016" y="2250673"/>
              <a:ext cx="7248699" cy="3929953"/>
              <a:chOff x="3037680" y="1966661"/>
              <a:chExt cx="7908053" cy="41794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菱形 5"/>
                  <p:cNvSpPr/>
                  <p:nvPr/>
                </p:nvSpPr>
                <p:spPr>
                  <a:xfrm>
                    <a:off x="3037680" y="4613299"/>
                    <a:ext cx="1476393" cy="745437"/>
                  </a:xfrm>
                  <a:prstGeom prst="diamond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 altLang="zh-TW" sz="1400" i="1" dirty="0">
                        <a:solidFill>
                          <a:prstClr val="black"/>
                        </a:solidFill>
                        <a:latin typeface="Calibri"/>
                        <a:ea typeface="新細明體" panose="02020500000000000000" pitchFamily="18" charset="-120"/>
                      </a:rPr>
                      <a:t>k</a:t>
                    </a:r>
                    <a:r>
                      <a:rPr lang="en-US" altLang="zh-TW" sz="1400" b="1" dirty="0">
                        <a:solidFill>
                          <a:prstClr val="black"/>
                        </a:solidFill>
                        <a:latin typeface="Calibri"/>
                        <a:ea typeface="新細明體" panose="02020500000000000000" pitchFamily="18" charset="-12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1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sz="1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TW" sz="1400" i="1" dirty="0">
                        <a:solidFill>
                          <a:prstClr val="black"/>
                        </a:solidFill>
                        <a:latin typeface="Calibri"/>
                        <a:ea typeface="新細明體" panose="02020500000000000000" pitchFamily="18" charset="-120"/>
                      </a:rPr>
                      <a:t>p</a:t>
                    </a:r>
                    <a:endParaRPr lang="zh-TW" altLang="en-US" sz="1400" b="1" dirty="0">
                      <a:solidFill>
                        <a:prstClr val="black"/>
                      </a:solidFill>
                      <a:latin typeface="Calibri"/>
                      <a:ea typeface="新細明體" panose="02020500000000000000" pitchFamily="18" charset="-120"/>
                    </a:endParaRPr>
                  </a:p>
                </p:txBody>
              </p:sp>
            </mc:Choice>
            <mc:Fallback xmlns="">
              <p:sp>
                <p:nvSpPr>
                  <p:cNvPr id="6" name="菱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680" y="4613299"/>
                    <a:ext cx="1476393" cy="745437"/>
                  </a:xfrm>
                  <a:prstGeom prst="diamond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矩形 9"/>
              <p:cNvSpPr/>
              <p:nvPr/>
            </p:nvSpPr>
            <p:spPr>
              <a:xfrm>
                <a:off x="9272343" y="4644763"/>
                <a:ext cx="1673390" cy="89035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sz="160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Matching(100)</a:t>
                </a:r>
                <a:endParaRPr lang="zh-TW" altLang="en-US" sz="16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4977581" y="2116124"/>
                <a:ext cx="643378" cy="40944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sz="1400" i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k </a:t>
                </a:r>
                <a:r>
                  <a:rPr lang="en-US" altLang="zh-TW" sz="140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++</a:t>
                </a:r>
                <a:endParaRPr lang="zh-TW" altLang="en-US" sz="14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249596" y="1966661"/>
                <a:ext cx="1883254" cy="7598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sz="120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Restore the network and w</a:t>
                </a:r>
                <a:endParaRPr lang="zh-TW" altLang="en-US" sz="12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15" name="直線單箭頭接點 14"/>
              <p:cNvCxnSpPr>
                <a:cxnSpLocks/>
              </p:cNvCxnSpPr>
              <p:nvPr/>
            </p:nvCxnSpPr>
            <p:spPr>
              <a:xfrm flipV="1">
                <a:off x="4514073" y="4973342"/>
                <a:ext cx="329134" cy="64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>
                <a:off x="8941695" y="5057668"/>
                <a:ext cx="33064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>
                <a:cxnSpLocks/>
              </p:cNvCxnSpPr>
              <p:nvPr/>
            </p:nvCxnSpPr>
            <p:spPr>
              <a:xfrm flipH="1">
                <a:off x="5685862" y="3353961"/>
                <a:ext cx="420981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接點 23"/>
              <p:cNvCxnSpPr>
                <a:stCxn id="6" idx="2"/>
              </p:cNvCxnSpPr>
              <p:nvPr/>
            </p:nvCxnSpPr>
            <p:spPr>
              <a:xfrm rot="16200000" flipH="1">
                <a:off x="3938478" y="5196134"/>
                <a:ext cx="787330" cy="1112533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/>
              <p:nvPr/>
            </p:nvCxnSpPr>
            <p:spPr>
              <a:xfrm flipH="1" flipV="1">
                <a:off x="9895676" y="3353961"/>
                <a:ext cx="7062" cy="12593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/>
              <p:nvPr/>
            </p:nvCxnSpPr>
            <p:spPr>
              <a:xfrm flipH="1">
                <a:off x="3780491" y="2305712"/>
                <a:ext cx="15261" cy="22756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線單箭頭接點 27"/>
            <p:cNvCxnSpPr/>
            <p:nvPr/>
          </p:nvCxnSpPr>
          <p:spPr>
            <a:xfrm flipV="1">
              <a:off x="1676800" y="5089815"/>
              <a:ext cx="403216" cy="672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/>
            <p:cNvSpPr txBox="1"/>
            <p:nvPr/>
          </p:nvSpPr>
          <p:spPr>
            <a:xfrm>
              <a:off x="1688950" y="4782835"/>
              <a:ext cx="584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200" i="1" dirty="0">
                  <a:solidFill>
                    <a:prstClr val="black"/>
                  </a:solidFill>
                  <a:latin typeface="Calibri"/>
                  <a:ea typeface="新細明體"/>
                </a:rPr>
                <a:t>k</a:t>
              </a:r>
              <a:r>
                <a:rPr lang="en-US" altLang="zh-TW" sz="1200" b="1" dirty="0">
                  <a:solidFill>
                    <a:prstClr val="black"/>
                  </a:solidFill>
                  <a:latin typeface="Calibri"/>
                  <a:ea typeface="新細明體"/>
                </a:rPr>
                <a:t> = 1</a:t>
              </a:r>
              <a:endParaRPr lang="zh-TW" altLang="en-US" sz="1200" b="1" dirty="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830324" y="4561311"/>
                <a:ext cx="1153933" cy="104537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sz="120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Use </a:t>
                </a:r>
                <a14:m>
                  <m:oMath xmlns:m="http://schemas.openxmlformats.org/officeDocument/2006/math">
                    <m:r>
                      <a:rPr lang="en-US" altLang="zh-TW" sz="12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TW" sz="1200" i="1" baseline="-25000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  <m:r>
                      <m:rPr>
                        <m:nor/>
                      </m:rPr>
                      <a:rPr lang="en-US" altLang="zh-TW" sz="1200" dirty="0">
                        <a:solidFill>
                          <a:prstClr val="black"/>
                        </a:solidFill>
                        <a:latin typeface="Calibri"/>
                        <a:ea typeface="新細明體" panose="02020500000000000000" pitchFamily="18" charset="-120"/>
                      </a:rPr>
                      <m:t>’</m:t>
                    </m:r>
                  </m:oMath>
                </a14:m>
                <a:r>
                  <a:rPr lang="en-US" altLang="zh-TW" sz="120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(i.e., temporarily ignore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altLang="zh-TW" sz="12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TW" altLang="en-US" sz="120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 </a:t>
                </a:r>
                <a:r>
                  <a:rPr lang="en-US" altLang="zh-TW" sz="1200" b="1" dirty="0">
                    <a:solidFill>
                      <a:prstClr val="black"/>
                    </a:solidFill>
                    <a:latin typeface="Calibri"/>
                    <a:ea typeface="新細明體" panose="02020500000000000000" pitchFamily="18" charset="-120"/>
                  </a:rPr>
                  <a:t>hidden node) </a:t>
                </a:r>
                <a:endParaRPr lang="zh-TW" altLang="en-US" sz="12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324" y="4561311"/>
                <a:ext cx="1153933" cy="1045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/>
          <p:nvPr/>
        </p:nvSpPr>
        <p:spPr>
          <a:xfrm>
            <a:off x="9167307" y="4310222"/>
            <a:ext cx="247065" cy="342899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914354">
              <a:defRPr/>
            </a:pPr>
            <a:r>
              <a:rPr lang="en-US" altLang="zh-TW" sz="1467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467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8458962" y="4320468"/>
            <a:ext cx="247065" cy="342899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914354">
              <a:defRPr/>
            </a:pPr>
            <a:r>
              <a:rPr lang="en-US" altLang="zh-TW" sz="1467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467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7378182" y="2547789"/>
            <a:ext cx="1656297" cy="118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0" idx="0"/>
          </p:cNvCxnSpPr>
          <p:nvPr/>
        </p:nvCxnSpPr>
        <p:spPr>
          <a:xfrm flipV="1">
            <a:off x="9001682" y="2606763"/>
            <a:ext cx="0" cy="20901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1616256" y="4653118"/>
            <a:ext cx="969379" cy="623246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SLFN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4572305" y="5759503"/>
            <a:ext cx="990108" cy="623246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SLFN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5231906" y="2535908"/>
            <a:ext cx="418251" cy="118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圓角矩形 45"/>
          <p:cNvSpPr/>
          <p:nvPr/>
        </p:nvSpPr>
        <p:spPr>
          <a:xfrm>
            <a:off x="4659336" y="3290645"/>
            <a:ext cx="517254" cy="3850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400" i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p </a:t>
            </a:r>
            <a:r>
              <a:rPr lang="en-US" altLang="zh-TW" sz="14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--</a:t>
            </a:r>
            <a:endParaRPr lang="zh-TW" altLang="en-US" sz="1400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3635751" y="2535907"/>
            <a:ext cx="93655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3704816" y="3499285"/>
            <a:ext cx="91360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27724" y="4670292"/>
            <a:ext cx="990108" cy="7145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Regularizing</a:t>
            </a:r>
            <a:endParaRPr lang="zh-TW" altLang="en-US" sz="900" b="1" dirty="0">
              <a:solidFill>
                <a:srgbClr val="FF0000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59" name="直線單箭頭接點 58"/>
          <p:cNvCxnSpPr>
            <a:cxnSpLocks/>
          </p:cNvCxnSpPr>
          <p:nvPr/>
        </p:nvCxnSpPr>
        <p:spPr>
          <a:xfrm flipV="1">
            <a:off x="6619569" y="5068064"/>
            <a:ext cx="210752" cy="159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092149D-9089-477A-B3B2-8257EA20721E}"/>
              </a:ext>
            </a:extLst>
          </p:cNvPr>
          <p:cNvSpPr/>
          <p:nvPr/>
        </p:nvSpPr>
        <p:spPr>
          <a:xfrm>
            <a:off x="5764803" y="4710817"/>
            <a:ext cx="848044" cy="7145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2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Store the network and w</a:t>
            </a:r>
            <a:endParaRPr lang="zh-TW" altLang="en-US" sz="1200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0C304AAA-7591-41A1-9CFE-8C97A2F1754C}"/>
              </a:ext>
            </a:extLst>
          </p:cNvPr>
          <p:cNvCxnSpPr>
            <a:cxnSpLocks/>
          </p:cNvCxnSpPr>
          <p:nvPr/>
        </p:nvCxnSpPr>
        <p:spPr>
          <a:xfrm flipV="1">
            <a:off x="5524555" y="5082843"/>
            <a:ext cx="210752" cy="159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6247B77-ECCC-4851-8DBD-063393FC26A6}"/>
              </a:ext>
            </a:extLst>
          </p:cNvPr>
          <p:cNvSpPr txBox="1"/>
          <p:nvPr/>
        </p:nvSpPr>
        <p:spPr>
          <a:xfrm>
            <a:off x="8102715" y="1495220"/>
            <a:ext cx="1863529" cy="253914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acceptability is </a:t>
            </a:r>
            <a:r>
              <a:rPr kumimoji="1" lang="en-US" altLang="zh-TW" sz="1200" dirty="0" err="1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SeC</a:t>
            </a:r>
            <a:endParaRPr lang="zh-TW" altLang="en-US" sz="1200" dirty="0">
              <a:solidFill>
                <a:prstClr val="white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5" name="文字方塊 732"/>
          <p:cNvSpPr txBox="1"/>
          <p:nvPr/>
        </p:nvSpPr>
        <p:spPr>
          <a:xfrm>
            <a:off x="4071596" y="4740616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56" name="文字方塊 732"/>
          <p:cNvSpPr txBox="1"/>
          <p:nvPr/>
        </p:nvSpPr>
        <p:spPr>
          <a:xfrm>
            <a:off x="3587090" y="5366645"/>
            <a:ext cx="399144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000" kern="100" dirty="0">
                <a:solidFill>
                  <a:prstClr val="black"/>
                </a:solidFill>
                <a:latin typeface="Calibri"/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49" name="投影片編號版面配置區 1">
            <a:extLst>
              <a:ext uri="{FF2B5EF4-FFF2-40B4-BE49-F238E27FC236}">
                <a16:creationId xmlns:a16="http://schemas.microsoft.com/office/drawing/2014/main" id="{5CD20CCB-00A5-43BA-81AE-1EB0B2EA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9"/>
            <a:ext cx="2133600" cy="365125"/>
          </a:xfrm>
        </p:spPr>
        <p:txBody>
          <a:bodyPr/>
          <a:lstStyle/>
          <a:p>
            <a:pPr>
              <a:defRPr/>
            </a:pPr>
            <a:fld id="{6C153D4C-BAB3-4B9B-8424-81F8FA0B3144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>
                <a:defRPr/>
              </a:pPr>
              <a:t>5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5">
                <a:extLst>
                  <a:ext uri="{FF2B5EF4-FFF2-40B4-BE49-F238E27FC236}">
                    <a16:creationId xmlns:a16="http://schemas.microsoft.com/office/drawing/2014/main" id="{0F4CB1A1-A425-4D54-B5F6-13A95789EA22}"/>
                  </a:ext>
                </a:extLst>
              </p:cNvPr>
              <p:cNvSpPr/>
              <p:nvPr/>
            </p:nvSpPr>
            <p:spPr>
              <a:xfrm>
                <a:off x="1656276" y="1116373"/>
                <a:ext cx="1887458" cy="1297788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libri" panose="020F0502020204030204"/>
                    <a:ea typeface="新細明體"/>
                  </a:rPr>
                  <a:t>Hyperparameters:</a:t>
                </a:r>
                <a:endParaRPr lang="en-US" altLang="zh-TW" sz="14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2075" indent="-92075"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Two optimizers</a:t>
                </a:r>
              </a:p>
              <a:p>
                <a:pPr marL="92075" indent="-92075"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Two learning rates</a:t>
                </a:r>
              </a:p>
              <a:p>
                <a:pPr marL="92075" indent="-92075"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0.001</a:t>
                </a:r>
              </a:p>
              <a:p>
                <a:pPr marL="92075" indent="-92075"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Two sets of </a:t>
                </a:r>
                <a:r>
                  <a:rPr lang="el-GR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400" kern="0" dirty="0">
                        <a:solidFill>
                          <a:prstClr val="black"/>
                        </a:solidFill>
                        <a:latin typeface="Calibri" panose="020F0502020204030204"/>
                        <a:ea typeface="新細明體"/>
                      </a:rPr>
                      <m:t>ε</m:t>
                    </m:r>
                    <m:r>
                      <a:rPr lang="en-US" altLang="zh-TW" sz="1400" i="1" kern="0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sz="14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2075" indent="-92075"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Two sets of 1.2</a:t>
                </a:r>
                <a:r>
                  <a:rPr lang="zh-TW" altLang="en-US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&amp;</a:t>
                </a:r>
                <a:r>
                  <a:rPr lang="zh-TW" altLang="en-US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0.7</a:t>
                </a:r>
                <a:endParaRPr lang="en-US" altLang="zh-TW" sz="1400" kern="0" dirty="0">
                  <a:solidFill>
                    <a:prstClr val="black"/>
                  </a:solidFill>
                  <a:latin typeface="Calibri" panose="020F0502020204030204"/>
                  <a:ea typeface="新細明體"/>
                </a:endParaRPr>
              </a:p>
            </p:txBody>
          </p:sp>
        </mc:Choice>
        <mc:Fallback xmlns="">
          <p:sp>
            <p:nvSpPr>
              <p:cNvPr id="43" name="圓角矩形 5">
                <a:extLst>
                  <a:ext uri="{FF2B5EF4-FFF2-40B4-BE49-F238E27FC236}">
                    <a16:creationId xmlns:a16="http://schemas.microsoft.com/office/drawing/2014/main" id="{0F4CB1A1-A425-4D54-B5F6-13A95789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276" y="1116373"/>
                <a:ext cx="1887458" cy="1297788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 l="-322" t="-2791" b="-6977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>
            <a:extLst>
              <a:ext uri="{FF2B5EF4-FFF2-40B4-BE49-F238E27FC236}">
                <a16:creationId xmlns:a16="http://schemas.microsoft.com/office/drawing/2014/main" id="{EF2D0C4C-0EDF-4158-97FA-4EF6E3AB75C2}"/>
              </a:ext>
            </a:extLst>
          </p:cNvPr>
          <p:cNvSpPr txBox="1"/>
          <p:nvPr/>
        </p:nvSpPr>
        <p:spPr>
          <a:xfrm>
            <a:off x="4672677" y="87168"/>
            <a:ext cx="2843230" cy="377024"/>
          </a:xfrm>
          <a:prstGeom prst="rect">
            <a:avLst/>
          </a:prstGeom>
          <a:solidFill>
            <a:srgbClr val="304371"/>
          </a:solidFill>
        </p:spPr>
        <p:txBody>
          <a:bodyPr wrap="square" lIns="68552" tIns="34289" rIns="68552" bIns="34289" rtlCol="0">
            <a:spAutoFit/>
          </a:bodyPr>
          <a:lstStyle/>
          <a:p>
            <a:pPr algn="ctr" defTabSz="685460">
              <a:defRPr/>
            </a:pPr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Reorganizing</a:t>
            </a:r>
          </a:p>
        </p:txBody>
      </p:sp>
    </p:spTree>
    <p:extLst>
      <p:ext uri="{BB962C8B-B14F-4D97-AF65-F5344CB8AC3E}">
        <p14:creationId xmlns:p14="http://schemas.microsoft.com/office/powerpoint/2010/main" val="221163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7E1E61A-10AE-BE45-8CAF-CD0A2143EDA2}"/>
              </a:ext>
            </a:extLst>
          </p:cNvPr>
          <p:cNvGrpSpPr/>
          <p:nvPr/>
        </p:nvGrpSpPr>
        <p:grpSpPr>
          <a:xfrm>
            <a:off x="2249878" y="2322982"/>
            <a:ext cx="7186761" cy="3047192"/>
            <a:chOff x="84136" y="20568"/>
            <a:chExt cx="9808159" cy="3119000"/>
          </a:xfrm>
        </p:grpSpPr>
        <p:cxnSp>
          <p:nvCxnSpPr>
            <p:cNvPr id="20" name="直線單箭頭接點 11">
              <a:extLst>
                <a:ext uri="{FF2B5EF4-FFF2-40B4-BE49-F238E27FC236}">
                  <a16:creationId xmlns:a16="http://schemas.microsoft.com/office/drawing/2014/main" id="{9FA77A25-7C24-8C40-B59A-22FD91413720}"/>
                </a:ext>
              </a:extLst>
            </p:cNvPr>
            <p:cNvCxnSpPr/>
            <p:nvPr/>
          </p:nvCxnSpPr>
          <p:spPr>
            <a:xfrm>
              <a:off x="3473518" y="1921665"/>
              <a:ext cx="0" cy="3444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2">
              <a:extLst>
                <a:ext uri="{FF2B5EF4-FFF2-40B4-BE49-F238E27FC236}">
                  <a16:creationId xmlns:a16="http://schemas.microsoft.com/office/drawing/2014/main" id="{827080FD-5902-F64F-86E4-BB454F6398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899591" y="336891"/>
              <a:ext cx="9550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F8FD95F-125F-C943-BB0F-C0BCFEFABB08}"/>
                </a:ext>
              </a:extLst>
            </p:cNvPr>
            <p:cNvSpPr txBox="1"/>
            <p:nvPr/>
          </p:nvSpPr>
          <p:spPr>
            <a:xfrm>
              <a:off x="4554130" y="1274617"/>
              <a:ext cx="660627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8CBCABB-15CD-D545-9BA4-D3B28401919E}"/>
                </a:ext>
              </a:extLst>
            </p:cNvPr>
            <p:cNvSpPr txBox="1"/>
            <p:nvPr/>
          </p:nvSpPr>
          <p:spPr>
            <a:xfrm>
              <a:off x="3462580" y="1854985"/>
              <a:ext cx="658849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True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A7C697A3-9030-3149-B8A8-BE15C12C162C}"/>
                </a:ext>
              </a:extLst>
            </p:cNvPr>
            <p:cNvSpPr/>
            <p:nvPr/>
          </p:nvSpPr>
          <p:spPr>
            <a:xfrm>
              <a:off x="550198" y="2377779"/>
              <a:ext cx="895841" cy="38453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TW" sz="1200" i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++</a:t>
              </a:r>
              <a:endParaRPr lang="zh-TW" altLang="en-US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5BE70E27-959A-AB4C-AB8E-4ABD0FF8427F}"/>
                </a:ext>
              </a:extLst>
            </p:cNvPr>
            <p:cNvSpPr/>
            <p:nvPr/>
          </p:nvSpPr>
          <p:spPr>
            <a:xfrm>
              <a:off x="84136" y="20568"/>
              <a:ext cx="1815455" cy="63264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>
                <a:defRPr/>
              </a:pPr>
              <a:r>
                <a:rPr lang="en-US" altLang="zh-TW" sz="1400" i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Calibri" panose="020F0502020204030204" pitchFamily="34" charset="0"/>
                </a:rPr>
                <a:t>n</a:t>
              </a:r>
              <a:r>
                <a:rPr lang="en-US" altLang="zh-TW" sz="1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Calibri" panose="020F0502020204030204" pitchFamily="34" charset="0"/>
                </a:rPr>
                <a:t> </a:t>
              </a:r>
              <a:r>
                <a:rPr lang="en-US" altLang="zh-TW" sz="1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Calibri" panose="020F0502020204030204" pitchFamily="34" charset="0"/>
                  <a:sym typeface="Symbol" panose="05050102010706020507" pitchFamily="18" charset="2"/>
                </a:rPr>
                <a:t></a:t>
              </a:r>
              <a:r>
                <a:rPr lang="en-US" altLang="zh-TW" sz="1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Calibri" panose="020F0502020204030204" pitchFamily="34" charset="0"/>
                </a:rPr>
                <a:t> </a:t>
              </a:r>
              <a:r>
                <a:rPr lang="en-US" altLang="zh-TW" sz="1400" i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Calibri" panose="020F0502020204030204" pitchFamily="34" charset="0"/>
                </a:rPr>
                <a:t>N</a:t>
              </a:r>
              <a:endParaRPr lang="zh-TW" altLang="en-US" sz="1400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Calibri" panose="020F0502020204030204" pitchFamily="34" charset="0"/>
              </a:endParaRPr>
            </a:p>
          </p:txBody>
        </p:sp>
        <p:cxnSp>
          <p:nvCxnSpPr>
            <p:cNvPr id="31" name="直線單箭頭接點 21">
              <a:extLst>
                <a:ext uri="{FF2B5EF4-FFF2-40B4-BE49-F238E27FC236}">
                  <a16:creationId xmlns:a16="http://schemas.microsoft.com/office/drawing/2014/main" id="{C3A8CB1A-1F0C-1C41-B8DC-4A36A49C34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991864" y="653212"/>
              <a:ext cx="3978" cy="17245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id="{3FFAEF7B-71A0-AF46-A71E-712819A46E6C}"/>
                </a:ext>
              </a:extLst>
            </p:cNvPr>
            <p:cNvSpPr/>
            <p:nvPr/>
          </p:nvSpPr>
          <p:spPr>
            <a:xfrm>
              <a:off x="2316906" y="1189904"/>
              <a:ext cx="2313223" cy="726157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>
                <a:defRPr/>
              </a:pPr>
              <a:r>
                <a:rPr lang="en-US" altLang="zh-TW" sz="12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learning goal</a:t>
              </a:r>
              <a:endParaRPr lang="en-US" altLang="zh-TW" sz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cxnSp>
          <p:nvCxnSpPr>
            <p:cNvPr id="35" name="直線單箭頭接點 25">
              <a:extLst>
                <a:ext uri="{FF2B5EF4-FFF2-40B4-BE49-F238E27FC236}">
                  <a16:creationId xmlns:a16="http://schemas.microsoft.com/office/drawing/2014/main" id="{926C2DF7-27AF-DB44-9C67-01CDE9C74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8069" y="1556512"/>
              <a:ext cx="1053378" cy="128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1C07831-E32E-F74B-AE49-9AF449BB8706}"/>
                </a:ext>
              </a:extLst>
            </p:cNvPr>
            <p:cNvSpPr txBox="1"/>
            <p:nvPr/>
          </p:nvSpPr>
          <p:spPr>
            <a:xfrm>
              <a:off x="1782161" y="73257"/>
              <a:ext cx="731344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14F97E3C-3E36-824C-9456-F32BEE4A55C7}"/>
                </a:ext>
              </a:extLst>
            </p:cNvPr>
            <p:cNvSpPr/>
            <p:nvPr/>
          </p:nvSpPr>
          <p:spPr>
            <a:xfrm>
              <a:off x="5741447" y="1355694"/>
              <a:ext cx="889795" cy="385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Save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039F4B8C-9668-4544-BDBE-440C6D04A772}"/>
                </a:ext>
              </a:extLst>
            </p:cNvPr>
            <p:cNvSpPr/>
            <p:nvPr/>
          </p:nvSpPr>
          <p:spPr>
            <a:xfrm>
              <a:off x="8502127" y="1895220"/>
              <a:ext cx="1390168" cy="12443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TW" sz="1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Calibri" panose="020F0502020204030204" pitchFamily="34" charset="0"/>
                </a:rPr>
                <a:t>Matching</a:t>
              </a:r>
              <a:endParaRPr lang="zh-TW" altLang="en-US" sz="1467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39" name="直線單箭頭接點 29">
              <a:extLst>
                <a:ext uri="{FF2B5EF4-FFF2-40B4-BE49-F238E27FC236}">
                  <a16:creationId xmlns:a16="http://schemas.microsoft.com/office/drawing/2014/main" id="{03ACBFE6-B584-1C4D-A00F-067D7F76E7BD}"/>
                </a:ext>
              </a:extLst>
            </p:cNvPr>
            <p:cNvCxnSpPr/>
            <p:nvPr/>
          </p:nvCxnSpPr>
          <p:spPr>
            <a:xfrm flipV="1">
              <a:off x="6649854" y="1542562"/>
              <a:ext cx="2547356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32">
              <a:extLst>
                <a:ext uri="{FF2B5EF4-FFF2-40B4-BE49-F238E27FC236}">
                  <a16:creationId xmlns:a16="http://schemas.microsoft.com/office/drawing/2014/main" id="{648171EB-AF0D-4945-BD51-941B581C4DA6}"/>
                </a:ext>
              </a:extLst>
            </p:cNvPr>
            <p:cNvCxnSpPr/>
            <p:nvPr/>
          </p:nvCxnSpPr>
          <p:spPr>
            <a:xfrm flipH="1" flipV="1">
              <a:off x="4382450" y="2841474"/>
              <a:ext cx="305619" cy="9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>
              <a:hlinkClick r:id="" action="ppaction://noaction"/>
              <a:extLst>
                <a:ext uri="{FF2B5EF4-FFF2-40B4-BE49-F238E27FC236}">
                  <a16:creationId xmlns:a16="http://schemas.microsoft.com/office/drawing/2014/main" id="{DC58B29C-0FB5-7F46-ACDD-7AEDDF631E06}"/>
                </a:ext>
              </a:extLst>
            </p:cNvPr>
            <p:cNvSpPr/>
            <p:nvPr/>
          </p:nvSpPr>
          <p:spPr>
            <a:xfrm>
              <a:off x="4782089" y="2570046"/>
              <a:ext cx="1404255" cy="5582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TW" sz="1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Calibri" panose="020F0502020204030204" pitchFamily="34" charset="0"/>
                </a:rPr>
                <a:t>Cramming</a:t>
              </a:r>
              <a:endParaRPr lang="zh-TW" altLang="en-US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Calibri" panose="020F0502020204030204" pitchFamily="34" charset="0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E614CD7F-689F-314B-B370-135356233487}"/>
                </a:ext>
              </a:extLst>
            </p:cNvPr>
            <p:cNvSpPr/>
            <p:nvPr/>
          </p:nvSpPr>
          <p:spPr>
            <a:xfrm>
              <a:off x="6631242" y="2648339"/>
              <a:ext cx="1082375" cy="4238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51" name="圓角矩形 50">
            <a:extLst>
              <a:ext uri="{FF2B5EF4-FFF2-40B4-BE49-F238E27FC236}">
                <a16:creationId xmlns:a16="http://schemas.microsoft.com/office/drawing/2014/main" id="{9AD5A1A0-E5BE-6546-AEE7-71F317C52132}"/>
              </a:ext>
            </a:extLst>
          </p:cNvPr>
          <p:cNvSpPr/>
          <p:nvPr/>
        </p:nvSpPr>
        <p:spPr>
          <a:xfrm>
            <a:off x="4252062" y="2384980"/>
            <a:ext cx="973240" cy="474853"/>
          </a:xfrm>
          <a:prstGeom prst="round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>
              <a:defRPr/>
            </a:pP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Calibri" panose="020F0502020204030204" pitchFamily="34" charset="0"/>
              </a:rPr>
              <a:t>Selecting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cxnSp>
        <p:nvCxnSpPr>
          <p:cNvPr id="52" name="直線單箭頭接點 31">
            <a:extLst>
              <a:ext uri="{FF2B5EF4-FFF2-40B4-BE49-F238E27FC236}">
                <a16:creationId xmlns:a16="http://schemas.microsoft.com/office/drawing/2014/main" id="{2E68A996-E45E-9E4E-9AFA-789F00E382B6}"/>
              </a:ext>
            </a:extLst>
          </p:cNvPr>
          <p:cNvCxnSpPr/>
          <p:nvPr/>
        </p:nvCxnSpPr>
        <p:spPr>
          <a:xfrm flipV="1">
            <a:off x="2913500" y="5001608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5">
            <a:extLst>
              <a:ext uri="{FF2B5EF4-FFF2-40B4-BE49-F238E27FC236}">
                <a16:creationId xmlns:a16="http://schemas.microsoft.com/office/drawing/2014/main" id="{926C2DF7-27AF-DB44-9C67-01CDE9C74DD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3247788" y="4813766"/>
            <a:ext cx="860258" cy="41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>
            <a:hlinkClick r:id="" action="ppaction://noaction"/>
            <a:extLst>
              <a:ext uri="{FF2B5EF4-FFF2-40B4-BE49-F238E27FC236}">
                <a16:creationId xmlns:a16="http://schemas.microsoft.com/office/drawing/2014/main" id="{7FFC7DA9-9B83-004D-95C0-D7053C8CDEAE}"/>
              </a:ext>
            </a:extLst>
          </p:cNvPr>
          <p:cNvSpPr/>
          <p:nvPr/>
        </p:nvSpPr>
        <p:spPr>
          <a:xfrm>
            <a:off x="4108047" y="4497077"/>
            <a:ext cx="1250687" cy="6623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Calibri" panose="020F0502020204030204" pitchFamily="34" charset="0"/>
              </a:rPr>
              <a:t>Reorganizing</a:t>
            </a:r>
            <a:endParaRPr lang="zh-TW" altLang="en-US" sz="1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8CBCABB-15CD-D545-9BA4-D3B28401919E}"/>
              </a:ext>
            </a:extLst>
          </p:cNvPr>
          <p:cNvSpPr txBox="1"/>
          <p:nvPr/>
        </p:nvSpPr>
        <p:spPr>
          <a:xfrm>
            <a:off x="2887157" y="2090369"/>
            <a:ext cx="500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10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8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5428550" y="4583464"/>
            <a:ext cx="29616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6721166" y="5095220"/>
            <a:ext cx="301934" cy="40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32">
            <a:extLst>
              <a:ext uri="{FF2B5EF4-FFF2-40B4-BE49-F238E27FC236}">
                <a16:creationId xmlns:a16="http://schemas.microsoft.com/office/drawing/2014/main" id="{648171EB-AF0D-4945-BD51-941B581C4DA6}"/>
              </a:ext>
            </a:extLst>
          </p:cNvPr>
          <p:cNvCxnSpPr/>
          <p:nvPr/>
        </p:nvCxnSpPr>
        <p:spPr>
          <a:xfrm flipH="1">
            <a:off x="7852462" y="5103393"/>
            <a:ext cx="5655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0">
            <a:extLst>
              <a:ext uri="{FF2B5EF4-FFF2-40B4-BE49-F238E27FC236}">
                <a16:creationId xmlns:a16="http://schemas.microsoft.com/office/drawing/2014/main" id="{ADFB5750-51CC-2044-ADB9-CD2982D05193}"/>
              </a:ext>
            </a:extLst>
          </p:cNvPr>
          <p:cNvCxnSpPr/>
          <p:nvPr/>
        </p:nvCxnSpPr>
        <p:spPr>
          <a:xfrm>
            <a:off x="4725374" y="2905473"/>
            <a:ext cx="0" cy="559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1">
            <a:extLst>
              <a:ext uri="{FF2B5EF4-FFF2-40B4-BE49-F238E27FC236}">
                <a16:creationId xmlns:a16="http://schemas.microsoft.com/office/drawing/2014/main" id="{C3A8CB1A-1F0C-1C41-B8DC-4A36A49C34C9}"/>
              </a:ext>
            </a:extLst>
          </p:cNvPr>
          <p:cNvCxnSpPr/>
          <p:nvPr/>
        </p:nvCxnSpPr>
        <p:spPr>
          <a:xfrm flipV="1">
            <a:off x="2890071" y="1748440"/>
            <a:ext cx="1" cy="5745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7999535" y="5210462"/>
            <a:ext cx="247065" cy="257174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999535" y="4259657"/>
            <a:ext cx="247065" cy="257174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48" name="直線單箭頭接點 11">
            <a:extLst>
              <a:ext uri="{FF2B5EF4-FFF2-40B4-BE49-F238E27FC236}">
                <a16:creationId xmlns:a16="http://schemas.microsoft.com/office/drawing/2014/main" id="{9FA77A25-7C24-8C40-B59A-22FD91413720}"/>
              </a:ext>
            </a:extLst>
          </p:cNvPr>
          <p:cNvCxnSpPr/>
          <p:nvPr/>
        </p:nvCxnSpPr>
        <p:spPr>
          <a:xfrm>
            <a:off x="8934821" y="3836123"/>
            <a:ext cx="0" cy="3365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24">
            <a:extLst>
              <a:ext uri="{FF2B5EF4-FFF2-40B4-BE49-F238E27FC236}">
                <a16:creationId xmlns:a16="http://schemas.microsoft.com/office/drawing/2014/main" id="{A0D1FF1B-31E6-4FB8-BC5C-619D0200D873}"/>
              </a:ext>
            </a:extLst>
          </p:cNvPr>
          <p:cNvSpPr/>
          <p:nvPr/>
        </p:nvSpPr>
        <p:spPr>
          <a:xfrm>
            <a:off x="2348762" y="5358934"/>
            <a:ext cx="1139232" cy="375681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Initializing</a:t>
            </a:r>
            <a:endParaRPr lang="zh-TW" altLang="en-US" sz="12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0" name="直線單箭頭接點 31">
            <a:extLst>
              <a:ext uri="{FF2B5EF4-FFF2-40B4-BE49-F238E27FC236}">
                <a16:creationId xmlns:a16="http://schemas.microsoft.com/office/drawing/2014/main" id="{38026B98-8938-4782-A2AC-1E0C58A9870B}"/>
              </a:ext>
            </a:extLst>
          </p:cNvPr>
          <p:cNvCxnSpPr/>
          <p:nvPr/>
        </p:nvCxnSpPr>
        <p:spPr>
          <a:xfrm flipV="1">
            <a:off x="2907418" y="5756658"/>
            <a:ext cx="6082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id="{A92C93CF-DA3F-4634-B44A-9D88000B33FD}"/>
              </a:ext>
            </a:extLst>
          </p:cNvPr>
          <p:cNvSpPr txBox="1">
            <a:spLocks/>
          </p:cNvSpPr>
          <p:nvPr/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 Light" panose="020F0302020204030204"/>
                <a:ea typeface="新細明體" panose="02020500000000000000" pitchFamily="18" charset="-120"/>
              </a:rPr>
              <a:t>The proposed learning algorithm</a:t>
            </a:r>
          </a:p>
          <a:p>
            <a:pPr algn="ctr">
              <a:defRPr/>
            </a:pPr>
            <a:r>
              <a:rPr lang="en-US" altLang="zh-TW" sz="2400" b="1" dirty="0">
                <a:solidFill>
                  <a:prstClr val="black"/>
                </a:solidFill>
                <a:latin typeface="Calibri Light" panose="020F0302020204030204"/>
                <a:ea typeface="新細明體" panose="02020500000000000000" pitchFamily="18" charset="-120"/>
              </a:rPr>
              <a:t>(in flowchart)</a:t>
            </a:r>
            <a:endParaRPr lang="zh-TW" altLang="en-US" sz="2400" dirty="0">
              <a:solidFill>
                <a:prstClr val="black"/>
              </a:solidFill>
              <a:latin typeface="Calibri Light" panose="020F0302020204030204"/>
              <a:ea typeface="新細明體" panose="02020500000000000000" pitchFamily="18" charset="-120"/>
            </a:endParaRPr>
          </a:p>
        </p:txBody>
      </p:sp>
      <p:sp>
        <p:nvSpPr>
          <p:cNvPr id="65" name="投影片編號版面配置區 3">
            <a:extLst>
              <a:ext uri="{FF2B5EF4-FFF2-40B4-BE49-F238E27FC236}">
                <a16:creationId xmlns:a16="http://schemas.microsoft.com/office/drawing/2014/main" id="{1A9EA74A-ECB4-4A6D-8B70-142CCE5D6BCA}"/>
              </a:ext>
            </a:extLst>
          </p:cNvPr>
          <p:cNvSpPr txBox="1">
            <a:spLocks/>
          </p:cNvSpPr>
          <p:nvPr/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3A7A091-F146-430F-BA88-1B0CCFC6C729}" type="slidenum">
              <a:rPr lang="zh-CN" altLang="en-US" sz="1200">
                <a:solidFill>
                  <a:prstClr val="black"/>
                </a:solidFill>
              </a:rPr>
              <a:pPr algn="r">
                <a:defRPr/>
              </a:pPr>
              <a:t>6</a:t>
            </a:fld>
            <a:endParaRPr lang="zh-CN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04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4639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/>
              <a:t>HW#8</a:t>
            </a:r>
            <a:r>
              <a:rPr lang="zh-TW" altLang="en-US" sz="4000" b="1" dirty="0"/>
              <a:t>要呈現的資料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17643"/>
            <a:ext cx="11100619" cy="3962432"/>
          </a:xfrm>
        </p:spPr>
        <p:txBody>
          <a:bodyPr/>
          <a:lstStyle/>
          <a:p>
            <a:r>
              <a:rPr lang="zh-TW" altLang="en-US" sz="2800">
                <a:solidFill>
                  <a:srgbClr val="FF0000"/>
                </a:solidFill>
                <a:sym typeface="Wingdings" panose="05000000000000000000" pitchFamily="2" charset="2"/>
              </a:rPr>
              <a:t>一併附上</a:t>
            </a:r>
            <a:r>
              <a:rPr lang="en-US" altLang="zh-TW" sz="2800">
                <a:solidFill>
                  <a:srgbClr val="FF0000"/>
                </a:solidFill>
                <a:sym typeface="Wingdings" panose="05000000000000000000" pitchFamily="2" charset="2"/>
              </a:rPr>
              <a:t>HW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#7</a:t>
            </a:r>
            <a:r>
              <a:rPr lang="zh-TW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以及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sym typeface="Wingdings" panose="05000000000000000000" pitchFamily="2" charset="2"/>
              </a:rPr>
              <a:t>Debug each block/module through </a:t>
            </a:r>
            <a:r>
              <a:rPr lang="en-US" altLang="zh-TW" sz="2800" u="sng" dirty="0">
                <a:solidFill>
                  <a:srgbClr val="00B0F0"/>
                </a:solidFill>
                <a:sym typeface="Wingdings" panose="05000000000000000000" pitchFamily="2" charset="2"/>
              </a:rPr>
              <a:t>printing out some information </a:t>
            </a:r>
            <a:r>
              <a:rPr lang="en-US" altLang="zh-TW" sz="2800" dirty="0">
                <a:sym typeface="Wingdings" panose="05000000000000000000" pitchFamily="2" charset="2"/>
              </a:rPr>
              <a:t>regarding it.  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Fix the bugs </a:t>
            </a:r>
            <a:r>
              <a:rPr lang="en-US" altLang="zh-TW" sz="2800" dirty="0">
                <a:sym typeface="Wingdings" panose="05000000000000000000" pitchFamily="2" charset="2"/>
              </a:rPr>
              <a:t>of each block/module or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replace</a:t>
            </a:r>
            <a:r>
              <a:rPr lang="en-US" altLang="zh-TW" sz="2800" dirty="0">
                <a:sym typeface="Wingdings" panose="05000000000000000000" pitchFamily="2" charset="2"/>
              </a:rPr>
              <a:t>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sym typeface="Wingdings" panose="05000000000000000000" pitchFamily="2" charset="2"/>
              </a:rPr>
              <a:t>Debug the consistency amongst several consecutive blocks through </a:t>
            </a:r>
            <a:r>
              <a:rPr lang="en-US" altLang="zh-TW" sz="2800" u="sng" dirty="0">
                <a:solidFill>
                  <a:srgbClr val="00B0F0"/>
                </a:solidFill>
                <a:sym typeface="Wingdings" panose="05000000000000000000" pitchFamily="2" charset="2"/>
              </a:rPr>
              <a:t>printing out some information </a:t>
            </a:r>
            <a:r>
              <a:rPr lang="en-US" altLang="zh-TW" sz="2800" dirty="0">
                <a:sym typeface="Wingdings" panose="05000000000000000000" pitchFamily="2" charset="2"/>
              </a:rPr>
              <a:t>regarding the data flow of these consecutive blocks. 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Fix the inconsistency </a:t>
            </a:r>
            <a:r>
              <a:rPr lang="en-US" altLang="zh-TW" sz="2800" dirty="0">
                <a:sym typeface="Wingdings" panose="05000000000000000000" pitchFamily="2" charset="2"/>
              </a:rPr>
              <a:t>via fine-tuning or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replacing</a:t>
            </a:r>
            <a:r>
              <a:rPr lang="en-US" altLang="zh-TW" sz="2800" dirty="0">
                <a:sym typeface="Wingdings" panose="05000000000000000000" pitchFamily="2" charset="2"/>
              </a:rPr>
              <a:t> some blocks.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sym typeface="Wingdings" panose="05000000000000000000" pitchFamily="2" charset="2"/>
              </a:rPr>
              <a:t>Debug the logic of the whole algorithm through </a:t>
            </a:r>
            <a:r>
              <a:rPr lang="en-US" altLang="zh-TW" sz="2800" u="sng" dirty="0">
                <a:solidFill>
                  <a:srgbClr val="00B0F0"/>
                </a:solidFill>
                <a:sym typeface="Wingdings" panose="05000000000000000000" pitchFamily="2" charset="2"/>
              </a:rPr>
              <a:t>printing out some results</a:t>
            </a:r>
            <a:r>
              <a:rPr lang="en-US" altLang="zh-TW" sz="2800" dirty="0">
                <a:sym typeface="Wingdings" panose="05000000000000000000" pitchFamily="2" charset="2"/>
              </a:rPr>
              <a:t>. 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Fix the logic </a:t>
            </a:r>
            <a:r>
              <a:rPr lang="en-US" altLang="zh-TW" sz="2800" dirty="0">
                <a:sym typeface="Wingdings" panose="05000000000000000000" pitchFamily="2" charset="2"/>
              </a:rPr>
              <a:t>via fine-tuning some blocks or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replacing</a:t>
            </a:r>
            <a:r>
              <a:rPr lang="en-US" altLang="zh-TW" sz="2800" dirty="0">
                <a:sym typeface="Wingdings" panose="05000000000000000000" pitchFamily="2" charset="2"/>
              </a:rPr>
              <a:t> them.</a:t>
            </a:r>
            <a:r>
              <a:rPr lang="zh-TW" altLang="en-US" sz="2800" dirty="0">
                <a:sym typeface="Wingdings" panose="05000000000000000000" pitchFamily="2" charset="2"/>
              </a:rPr>
              <a:t> </a:t>
            </a:r>
            <a:endParaRPr lang="en-US" altLang="zh-TW" sz="2800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1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596</Words>
  <Application>Microsoft Office PowerPoint</Application>
  <PresentationFormat>寬螢幕</PresentationFormat>
  <Paragraphs>161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7</vt:i4>
      </vt:variant>
    </vt:vector>
  </HeadingPairs>
  <TitlesOfParts>
    <vt:vector size="23" baseType="lpstr">
      <vt:lpstr>宋体</vt:lpstr>
      <vt:lpstr>微软雅黑 Light</vt:lpstr>
      <vt:lpstr>Microsoft JhengHei</vt:lpstr>
      <vt:lpstr>Microsoft JhengHei</vt:lpstr>
      <vt:lpstr>新細明體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主题</vt:lpstr>
      <vt:lpstr>1_Office 主题</vt:lpstr>
      <vt:lpstr>5_Office 佈景主題</vt:lpstr>
      <vt:lpstr>Office 佈景主題</vt:lpstr>
      <vt:lpstr>PowerPoint 簡報</vt:lpstr>
      <vt:lpstr>Issues</vt:lpstr>
      <vt:lpstr>PowerPoint 簡報</vt:lpstr>
      <vt:lpstr>PowerPoint 簡報</vt:lpstr>
      <vt:lpstr>PowerPoint 簡報</vt:lpstr>
      <vt:lpstr>PowerPoint 簡報</vt:lpstr>
      <vt:lpstr>HW#8要呈現的資料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19</cp:revision>
  <dcterms:created xsi:type="dcterms:W3CDTF">2021-06-12T02:38:35Z</dcterms:created>
  <dcterms:modified xsi:type="dcterms:W3CDTF">2021-06-17T01:17:58Z</dcterms:modified>
</cp:coreProperties>
</file>