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12" r:id="rId2"/>
    <p:sldMasterId id="2147483826" r:id="rId3"/>
    <p:sldMasterId id="2147483838" r:id="rId4"/>
    <p:sldMasterId id="2147483850" r:id="rId5"/>
  </p:sldMasterIdLst>
  <p:notesMasterIdLst>
    <p:notesMasterId r:id="rId53"/>
  </p:notesMasterIdLst>
  <p:sldIdLst>
    <p:sldId id="256" r:id="rId6"/>
    <p:sldId id="644" r:id="rId7"/>
    <p:sldId id="691" r:id="rId8"/>
    <p:sldId id="645" r:id="rId9"/>
    <p:sldId id="260" r:id="rId10"/>
    <p:sldId id="702" r:id="rId11"/>
    <p:sldId id="703" r:id="rId12"/>
    <p:sldId id="587" r:id="rId13"/>
    <p:sldId id="653" r:id="rId14"/>
    <p:sldId id="701" r:id="rId15"/>
    <p:sldId id="698" r:id="rId16"/>
    <p:sldId id="699" r:id="rId17"/>
    <p:sldId id="700" r:id="rId18"/>
    <p:sldId id="669" r:id="rId19"/>
    <p:sldId id="667" r:id="rId20"/>
    <p:sldId id="694" r:id="rId21"/>
    <p:sldId id="695" r:id="rId22"/>
    <p:sldId id="655" r:id="rId23"/>
    <p:sldId id="696" r:id="rId24"/>
    <p:sldId id="560" r:id="rId25"/>
    <p:sldId id="679" r:id="rId26"/>
    <p:sldId id="583" r:id="rId27"/>
    <p:sldId id="697" r:id="rId28"/>
    <p:sldId id="585" r:id="rId29"/>
    <p:sldId id="586" r:id="rId30"/>
    <p:sldId id="678" r:id="rId31"/>
    <p:sldId id="677" r:id="rId32"/>
    <p:sldId id="676" r:id="rId33"/>
    <p:sldId id="578" r:id="rId34"/>
    <p:sldId id="661" r:id="rId35"/>
    <p:sldId id="663" r:id="rId36"/>
    <p:sldId id="664" r:id="rId37"/>
    <p:sldId id="662" r:id="rId38"/>
    <p:sldId id="665" r:id="rId39"/>
    <p:sldId id="668" r:id="rId40"/>
    <p:sldId id="680" r:id="rId41"/>
    <p:sldId id="659" r:id="rId42"/>
    <p:sldId id="681" r:id="rId43"/>
    <p:sldId id="683" r:id="rId44"/>
    <p:sldId id="684" r:id="rId45"/>
    <p:sldId id="670" r:id="rId46"/>
    <p:sldId id="686" r:id="rId47"/>
    <p:sldId id="687" r:id="rId48"/>
    <p:sldId id="688" r:id="rId49"/>
    <p:sldId id="689" r:id="rId50"/>
    <p:sldId id="690" r:id="rId51"/>
    <p:sldId id="658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CCCC"/>
    <a:srgbClr val="2E648B"/>
    <a:srgbClr val="3A8898"/>
    <a:srgbClr val="FCC818"/>
    <a:srgbClr val="EA5322"/>
    <a:srgbClr val="FAFAFA"/>
    <a:srgbClr val="FF9933"/>
    <a:srgbClr val="595959"/>
    <a:srgbClr val="F4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9" autoAdjust="0"/>
    <p:restoredTop sz="95256" autoAdjust="0"/>
  </p:normalViewPr>
  <p:slideViewPr>
    <p:cSldViewPr>
      <p:cViewPr varScale="1">
        <p:scale>
          <a:sx n="102" d="100"/>
          <a:sy n="102" d="100"/>
        </p:scale>
        <p:origin x="126" y="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458E38D-9DCC-4B48-BC2F-C7DF4DA894B2}" type="datetimeFigureOut">
              <a:rPr lang="zh-CN" altLang="en-US"/>
              <a:pPr>
                <a:defRPr/>
              </a:pPr>
              <a:t>2021/6/28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A3ED6F9-5C2C-4D77-A611-C00874430E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88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411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411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Single-hidden layer Feedforward Neural Networks (SLFN) structure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0157F-BC8E-4FAF-8720-78FD29ACFE70}" type="slidenum">
              <a:rPr lang="zh-TW" altLang="en-US" smtClean="0">
                <a:solidFill>
                  <a:prstClr val="black"/>
                </a:solidFill>
              </a:rPr>
              <a:pPr/>
              <a:t>34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1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783">
              <a:defRPr/>
            </a:pPr>
            <a:fld id="{A3170ED2-42F3-4631-A62C-A75C77E18E8D}" type="slidenum">
              <a:rPr lang="zh-TW" altLang="en-US" smtClean="0">
                <a:solidFill>
                  <a:prstClr val="black"/>
                </a:solidFill>
                <a:latin typeface="Arial" pitchFamily="34" charset="0"/>
              </a:rPr>
              <a:pPr defTabSz="685783">
                <a:defRPr/>
              </a:pPr>
              <a:t>42</a:t>
            </a:fld>
            <a:endParaRPr lang="zh-TW" alt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76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45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46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Single-hidden layer Feedforward Neural Networks (SLFN) structure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0157F-BC8E-4FAF-8720-78FD29ACFE70}" type="slidenum">
              <a:rPr lang="zh-TW" altLang="en-US" smtClean="0">
                <a:solidFill>
                  <a:prstClr val="black"/>
                </a:solidFill>
              </a:rPr>
              <a:pPr/>
              <a:t>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1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0157F-BC8E-4FAF-8720-78FD29ACFE70}" type="slidenum">
              <a:rPr lang="zh-TW" altLang="en-US" smtClean="0">
                <a:solidFill>
                  <a:prstClr val="black"/>
                </a:solidFill>
              </a:rPr>
              <a:pPr/>
              <a:t>14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20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783">
              <a:defRPr/>
            </a:pPr>
            <a:fld id="{A3170ED2-42F3-4631-A62C-A75C77E18E8D}" type="slidenum">
              <a:rPr lang="zh-TW" altLang="en-US" smtClean="0">
                <a:solidFill>
                  <a:prstClr val="black"/>
                </a:solidFill>
                <a:latin typeface="Arial" pitchFamily="34" charset="0"/>
              </a:rPr>
              <a:pPr defTabSz="685783">
                <a:defRPr/>
              </a:pPr>
              <a:t>24</a:t>
            </a:fld>
            <a:endParaRPr lang="zh-TW" alt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7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235606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8E8-428C-4848-B0D7-9F9F6ED81B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0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AAA4-AD51-4DEA-9B00-86D8B92AC00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22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0835-4E73-423C-B157-AC0E8E87E7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845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FF4-AB11-4719-9286-79C24B3DA97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233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5B88-19FB-4807-ADC5-0B8D23B9840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32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8AC-CCF4-4CD8-A65E-63BA68B42FF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58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91-A32F-4DAE-A8A7-3684015650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D1AD-5365-4C8A-A857-0E4CA84914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5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132D-5106-4ED8-AA54-44113949F8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56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242E-DA44-4608-B451-DD59C7D0EA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326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6EF-3EFE-442C-9845-7C09D81BFE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5829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812191"/>
      </p:ext>
    </p:extLst>
  </p:cSld>
  <p:clrMapOvr>
    <a:masterClrMapping/>
  </p:clrMapOvr>
  <p:transition spd="slow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19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33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78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4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4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696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2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222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0001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66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19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571025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71434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15893"/>
      </p:ext>
    </p:extLst>
  </p:cSld>
  <p:clrMapOvr>
    <a:masterClrMapping/>
  </p:clrMapOvr>
  <p:transition spd="slow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15893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/>
              <a:t>2021/6/28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15893"/>
      </p:ext>
    </p:extLst>
  </p:cSld>
  <p:clrMapOvr>
    <a:masterClrMapping/>
  </p:clrMapOvr>
  <p:transition spd="slow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899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805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473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79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5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480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184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279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53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3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851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/>
              <a:t>2021/6/28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010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030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8E8-428C-4848-B0D7-9F9F6ED81B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269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AAA4-AD51-4DEA-9B00-86D8B92AC00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715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0835-4E73-423C-B157-AC0E8E87E7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544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FF4-AB11-4719-9286-79C24B3DA97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019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5B88-19FB-4807-ADC5-0B8D23B9840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540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8AC-CCF4-4CD8-A65E-63BA68B42FF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6772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91-A32F-4DAE-A8A7-3684015650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277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D1AD-5365-4C8A-A857-0E4CA84914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7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/>
              <a:t>2021/6/28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132D-5106-4ED8-AA54-44113949F8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583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242E-DA44-4608-B451-DD59C7D0EA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310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6EF-3EFE-442C-9845-7C09D81BFE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400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303792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/>
              <a:t>2021/6/28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55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/>
              <a:t>2021/6/28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7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/>
              <a:t>2021/6/28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86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9E9C5F9-D2A3-45A4-AC85-629AE1912FA2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33342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2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5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9E9C5F9-D2A3-45A4-AC85-629AE1912FA2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2021/6/28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93819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1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60.png"/><Relationship Id="rId11" Type="http://schemas.openxmlformats.org/officeDocument/2006/relationships/image" Target="../media/image24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9.png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91.png"/><Relationship Id="rId7" Type="http://schemas.openxmlformats.org/officeDocument/2006/relationships/image" Target="../media/image2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35.png"/><Relationship Id="rId11" Type="http://schemas.openxmlformats.org/officeDocument/2006/relationships/image" Target="../media/image240.png"/><Relationship Id="rId5" Type="http://schemas.openxmlformats.org/officeDocument/2006/relationships/image" Target="../media/image440.png"/><Relationship Id="rId10" Type="http://schemas.openxmlformats.org/officeDocument/2006/relationships/image" Target="../media/image36.png"/><Relationship Id="rId4" Type="http://schemas.openxmlformats.org/officeDocument/2006/relationships/image" Target="../media/image451.png"/><Relationship Id="rId9" Type="http://schemas.openxmlformats.org/officeDocument/2006/relationships/image" Target="../media/image2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260.png"/><Relationship Id="rId5" Type="http://schemas.openxmlformats.org/officeDocument/2006/relationships/image" Target="../media/image251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81.png"/><Relationship Id="rId7" Type="http://schemas.openxmlformats.org/officeDocument/2006/relationships/image" Target="../media/image300.png"/><Relationship Id="rId12" Type="http://schemas.openxmlformats.org/officeDocument/2006/relationships/image" Target="../media/image36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90.png"/><Relationship Id="rId11" Type="http://schemas.openxmlformats.org/officeDocument/2006/relationships/image" Target="../media/image35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91.png"/><Relationship Id="rId9" Type="http://schemas.openxmlformats.org/officeDocument/2006/relationships/image" Target="../media/image3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00.png"/><Relationship Id="rId3" Type="http://schemas.openxmlformats.org/officeDocument/2006/relationships/image" Target="../media/image370.png"/><Relationship Id="rId7" Type="http://schemas.openxmlformats.org/officeDocument/2006/relationships/image" Target="../media/image42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15" Type="http://schemas.openxmlformats.org/officeDocument/2006/relationships/image" Target="../media/image46.png"/><Relationship Id="rId10" Type="http://schemas.openxmlformats.org/officeDocument/2006/relationships/image" Target="../media/image44.png"/><Relationship Id="rId4" Type="http://schemas.openxmlformats.org/officeDocument/2006/relationships/image" Target="../media/image380.png"/><Relationship Id="rId9" Type="http://schemas.openxmlformats.org/officeDocument/2006/relationships/image" Target="../media/image39.png"/><Relationship Id="rId14" Type="http://schemas.openxmlformats.org/officeDocument/2006/relationships/image" Target="../media/image3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500.png"/><Relationship Id="rId9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7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11.png"/><Relationship Id="rId11" Type="http://schemas.openxmlformats.org/officeDocument/2006/relationships/image" Target="../media/image570.png"/><Relationship Id="rId5" Type="http://schemas.openxmlformats.org/officeDocument/2006/relationships/image" Target="../media/image440.png"/><Relationship Id="rId10" Type="http://schemas.openxmlformats.org/officeDocument/2006/relationships/image" Target="../media/image221.png"/><Relationship Id="rId4" Type="http://schemas.openxmlformats.org/officeDocument/2006/relationships/image" Target="../media/image451.png"/><Relationship Id="rId9" Type="http://schemas.openxmlformats.org/officeDocument/2006/relationships/image" Target="../media/image47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4.png"/><Relationship Id="rId5" Type="http://schemas.openxmlformats.org/officeDocument/2006/relationships/image" Target="../media/image62.png"/><Relationship Id="rId4" Type="http://schemas.openxmlformats.org/officeDocument/2006/relationships/image" Target="../media/image2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3.png"/><Relationship Id="rId3" Type="http://schemas.openxmlformats.org/officeDocument/2006/relationships/image" Target="../media/image110.png"/><Relationship Id="rId7" Type="http://schemas.openxmlformats.org/officeDocument/2006/relationships/image" Target="../media/image2.png"/><Relationship Id="rId12" Type="http://schemas.openxmlformats.org/officeDocument/2006/relationships/image" Target="../media/image26.png"/><Relationship Id="rId17" Type="http://schemas.openxmlformats.org/officeDocument/2006/relationships/image" Target="../media/image7.png"/><Relationship Id="rId2" Type="http://schemas.openxmlformats.org/officeDocument/2006/relationships/image" Target="../media/image101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5" Type="http://schemas.openxmlformats.org/officeDocument/2006/relationships/image" Target="../media/image5.png"/><Relationship Id="rId10" Type="http://schemas.openxmlformats.org/officeDocument/2006/relationships/image" Target="../media/image212.png"/><Relationship Id="rId4" Type="http://schemas.openxmlformats.org/officeDocument/2006/relationships/image" Target="../media/image12.png"/><Relationship Id="rId9" Type="http://schemas.openxmlformats.org/officeDocument/2006/relationships/image" Target="../media/image100.png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3.png"/><Relationship Id="rId12" Type="http://schemas.openxmlformats.org/officeDocument/2006/relationships/image" Target="../media/image108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0.png"/><Relationship Id="rId15" Type="http://schemas.openxmlformats.org/officeDocument/2006/relationships/image" Target="../media/image9.png"/><Relationship Id="rId10" Type="http://schemas.openxmlformats.org/officeDocument/2006/relationships/image" Target="../media/image106.png"/><Relationship Id="rId4" Type="http://schemas.openxmlformats.org/officeDocument/2006/relationships/image" Target="../media/image99.png"/><Relationship Id="rId9" Type="http://schemas.openxmlformats.org/officeDocument/2006/relationships/image" Target="../media/image105.png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151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1"/>
          <p:cNvGrpSpPr>
            <a:grpSpLocks/>
          </p:cNvGrpSpPr>
          <p:nvPr/>
        </p:nvGrpSpPr>
        <p:grpSpPr bwMode="auto">
          <a:xfrm>
            <a:off x="267" y="0"/>
            <a:ext cx="9105901" cy="7550696"/>
            <a:chOff x="-71534" y="-708909"/>
            <a:chExt cx="9106647" cy="7550696"/>
          </a:xfrm>
        </p:grpSpPr>
        <p:sp>
          <p:nvSpPr>
            <p:cNvPr id="5" name="矩形 4"/>
            <p:cNvSpPr/>
            <p:nvPr/>
          </p:nvSpPr>
          <p:spPr>
            <a:xfrm>
              <a:off x="7676324" y="4524037"/>
              <a:ext cx="844619" cy="2317750"/>
            </a:xfrm>
            <a:prstGeom prst="rect">
              <a:avLst/>
            </a:prstGeom>
            <a:solidFill>
              <a:srgbClr val="EA53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4059515" y="450476"/>
              <a:ext cx="844550" cy="9106647"/>
            </a:xfrm>
            <a:prstGeom prst="rect">
              <a:avLst/>
            </a:prstGeom>
            <a:solidFill>
              <a:srgbClr val="3A889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3271" y="-708909"/>
              <a:ext cx="844619" cy="7550696"/>
            </a:xfrm>
            <a:prstGeom prst="rect">
              <a:avLst/>
            </a:prstGeom>
            <a:solidFill>
              <a:srgbClr val="EA53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5400000">
              <a:off x="4059515" y="-435349"/>
              <a:ext cx="844550" cy="9106647"/>
            </a:xfrm>
            <a:prstGeom prst="rect">
              <a:avLst/>
            </a:prstGeom>
            <a:solidFill>
              <a:srgbClr val="FCC81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676324" y="-708909"/>
              <a:ext cx="844619" cy="5274221"/>
            </a:xfrm>
            <a:prstGeom prst="rect">
              <a:avLst/>
            </a:prstGeom>
            <a:solidFill>
              <a:srgbClr val="EA5322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17" y="2105767"/>
            <a:ext cx="6804498" cy="17907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A new learning algorithm</a:t>
            </a:r>
            <a:r>
              <a:rPr lang="zh-TW" altLang="en-US" sz="4000" dirty="0"/>
              <a:t> </a:t>
            </a:r>
            <a:r>
              <a:rPr lang="en-US" altLang="zh-TW" sz="4000" dirty="0"/>
              <a:t>for SLFN</a:t>
            </a:r>
            <a:r>
              <a:rPr lang="zh-TW" altLang="en-US" sz="4000" dirty="0"/>
              <a:t> </a:t>
            </a:r>
            <a:r>
              <a:rPr lang="en-US" altLang="zh-TW" sz="4000" dirty="0"/>
              <a:t>with</a:t>
            </a:r>
            <a:r>
              <a:rPr lang="zh-TW" altLang="en-US" sz="4000" dirty="0"/>
              <a:t> </a:t>
            </a:r>
            <a:r>
              <a:rPr lang="en-US" altLang="zh-TW" sz="4000" dirty="0"/>
              <a:t>binary-value inputs, ReLU</a:t>
            </a:r>
            <a:r>
              <a:rPr lang="zh-TW" altLang="en-US" sz="4000" dirty="0"/>
              <a:t> </a:t>
            </a:r>
            <a:r>
              <a:rPr lang="en-US" altLang="zh-TW" sz="4000" dirty="0"/>
              <a:t>&amp;</a:t>
            </a:r>
            <a:br>
              <a:rPr lang="zh-TW" altLang="en-US" sz="4000" dirty="0"/>
            </a:br>
            <a:r>
              <a:rPr lang="en-US" altLang="zh-TW" sz="4000" dirty="0"/>
              <a:t>binary-value desired output</a:t>
            </a:r>
            <a:endParaRPr lang="zh-TW" altLang="en-US" sz="4000" dirty="0"/>
          </a:p>
        </p:txBody>
      </p:sp>
      <p:sp>
        <p:nvSpPr>
          <p:cNvPr id="14" name="副標題 2"/>
          <p:cNvSpPr txBox="1">
            <a:spLocks/>
          </p:cNvSpPr>
          <p:nvPr/>
        </p:nvSpPr>
        <p:spPr>
          <a:xfrm>
            <a:off x="368523" y="4505427"/>
            <a:ext cx="6858000" cy="1570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國立政治大學 資訊管理學系</a:t>
            </a:r>
          </a:p>
          <a:p>
            <a:r>
              <a:rPr lang="zh-TW" altLang="en-US" dirty="0"/>
              <a:t>蔡瑞煌  特聘教授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9307F-BE4E-4232-9514-DD16E5DDF2B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725877" y="2322982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204947" y="1263471"/>
              <a:ext cx="660627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462580" y="1854985"/>
              <a:ext cx="658849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i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++</a:t>
              </a:r>
              <a:endParaRPr lang="zh-TW" altLang="en-US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endParaRPr lang="zh-TW" altLang="en-US" sz="1400" i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3FFAEF7B-71A0-AF46-A71E-712819A46E6C}"/>
                </a:ext>
              </a:extLst>
            </p:cNvPr>
            <p:cNvSpPr/>
            <p:nvPr/>
          </p:nvSpPr>
          <p:spPr>
            <a:xfrm>
              <a:off x="2316906" y="1189904"/>
              <a:ext cx="2313223" cy="726157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learning goal</a:t>
              </a:r>
              <a:endParaRPr lang="en-US" altLang="zh-TW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id="{926C2DF7-27AF-DB44-9C67-01CDE9C74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8069" y="1556512"/>
              <a:ext cx="1053378" cy="128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82161" y="73257"/>
              <a:ext cx="731344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Matching module</a:t>
              </a:r>
              <a:endParaRPr lang="zh-TW" altLang="en-US" sz="146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Cramming module</a:t>
              </a:r>
              <a:endParaRPr lang="zh-TW" altLang="en-US" sz="14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9AD5A1A0-E5BE-6546-AEE7-71F317C52132}"/>
              </a:ext>
            </a:extLst>
          </p:cNvPr>
          <p:cNvSpPr/>
          <p:nvPr/>
        </p:nvSpPr>
        <p:spPr>
          <a:xfrm>
            <a:off x="2728062" y="2384979"/>
            <a:ext cx="973240" cy="474853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Selecting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1389500" y="500160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723788" y="4813765"/>
            <a:ext cx="860258" cy="41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2584046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Reorganizing 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1363156" y="2090368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1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3904550" y="4583464"/>
            <a:ext cx="29616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197166" y="5095220"/>
            <a:ext cx="301934" cy="40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328462" y="5103393"/>
            <a:ext cx="565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3201374" y="2905473"/>
            <a:ext cx="0" cy="559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id="{C3A8CB1A-1F0C-1C41-B8DC-4A36A49C34C9}"/>
              </a:ext>
            </a:extLst>
          </p:cNvPr>
          <p:cNvCxnSpPr/>
          <p:nvPr/>
        </p:nvCxnSpPr>
        <p:spPr>
          <a:xfrm flipV="1">
            <a:off x="1366070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475534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475534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7410821" y="3836123"/>
            <a:ext cx="0" cy="3365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824762" y="5358933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Initializing module</a:t>
            </a:r>
            <a:endParaRPr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1383418" y="575665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sz="2400" b="1" dirty="0"/>
              <a:t>(in flowchart)</a:t>
            </a:r>
            <a:endParaRPr lang="zh-TW" altLang="en-US" sz="2400" dirty="0"/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3A7A091-F146-430F-BA88-1B0CCFC6C729}" type="slidenum">
              <a:rPr lang="zh-CN" altLang="en-US" sz="1200" smtClean="0"/>
              <a:pPr algn="r">
                <a:defRPr/>
              </a:pPr>
              <a:t>10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114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725877" y="2322982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204947" y="1188412"/>
              <a:ext cx="660627" cy="25202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546099" y="1876869"/>
              <a:ext cx="658849" cy="25202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i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++</a:t>
              </a:r>
              <a:endParaRPr lang="zh-TW" altLang="en-US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i="1" dirty="0">
                  <a:solidFill>
                    <a:schemeClr val="tx1"/>
                  </a:solidFill>
                  <a:cs typeface="Calibri" panose="020F0502020204030204" pitchFamily="34" charset="0"/>
                </a:rPr>
                <a:t>n</a:t>
              </a:r>
              <a:r>
                <a:rPr lang="en-US" altLang="zh-TW" sz="1400" dirty="0">
                  <a:solidFill>
                    <a:schemeClr val="tx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zh-TW" sz="1400" dirty="0">
                  <a:solidFill>
                    <a:schemeClr val="tx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i="1" dirty="0">
                  <a:solidFill>
                    <a:schemeClr val="tx1"/>
                  </a:solidFill>
                  <a:cs typeface="Calibri" panose="020F0502020204030204" pitchFamily="34" charset="0"/>
                </a:rPr>
                <a:t>N</a:t>
              </a:r>
              <a:endParaRPr lang="zh-TW" altLang="en-US" sz="1400" i="1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3FFAEF7B-71A0-AF46-A71E-712819A46E6C}"/>
                </a:ext>
              </a:extLst>
            </p:cNvPr>
            <p:cNvSpPr/>
            <p:nvPr/>
          </p:nvSpPr>
          <p:spPr>
            <a:xfrm>
              <a:off x="2620079" y="1189904"/>
              <a:ext cx="1685003" cy="705315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learning goal</a:t>
              </a:r>
              <a:endParaRPr lang="en-US" altLang="zh-TW" sz="1000" dirty="0">
                <a:solidFill>
                  <a:prstClr val="black"/>
                </a:solidFill>
              </a:endParaRPr>
            </a:p>
          </p:txBody>
        </p:sp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id="{926C2DF7-27AF-DB44-9C67-01CDE9C74DDD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4305082" y="1542562"/>
              <a:ext cx="1436365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73861" y="38203"/>
              <a:ext cx="731344" cy="25202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Matching module</a:t>
              </a:r>
              <a:endParaRPr lang="zh-TW" altLang="en-US" sz="146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Cramming module</a:t>
              </a:r>
              <a:endParaRPr lang="zh-TW" altLang="en-US" sz="14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9AD5A1A0-E5BE-6546-AEE7-71F317C52132}"/>
              </a:ext>
            </a:extLst>
          </p:cNvPr>
          <p:cNvSpPr/>
          <p:nvPr/>
        </p:nvSpPr>
        <p:spPr>
          <a:xfrm>
            <a:off x="2728062" y="2384979"/>
            <a:ext cx="973240" cy="474853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Selecting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1389500" y="500160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723788" y="4813765"/>
            <a:ext cx="860258" cy="41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2584046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Reorganizing 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1363156" y="2090368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1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3904550" y="4583464"/>
            <a:ext cx="29616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197166" y="5095220"/>
            <a:ext cx="301934" cy="40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328462" y="5103393"/>
            <a:ext cx="565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3201374" y="2905473"/>
            <a:ext cx="0" cy="55992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id="{C3A8CB1A-1F0C-1C41-B8DC-4A36A49C34C9}"/>
              </a:ext>
            </a:extLst>
          </p:cNvPr>
          <p:cNvCxnSpPr/>
          <p:nvPr/>
        </p:nvCxnSpPr>
        <p:spPr>
          <a:xfrm flipV="1">
            <a:off x="1366070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475534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475534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7410821" y="3836123"/>
            <a:ext cx="0" cy="3365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824762" y="5358933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Initializing module</a:t>
            </a:r>
            <a:endParaRPr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1383418" y="575665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sz="2400" b="1" dirty="0"/>
              <a:t>(in flowchart)</a:t>
            </a:r>
            <a:endParaRPr lang="zh-TW" altLang="en-US" sz="2400" dirty="0"/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3A7A091-F146-430F-BA88-1B0CCFC6C729}" type="slidenum">
              <a:rPr lang="zh-CN" altLang="en-US" sz="1200" smtClean="0"/>
              <a:pPr algn="r">
                <a:defRPr/>
              </a:pPr>
              <a:t>11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26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725877" y="2322982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204947" y="1263471"/>
              <a:ext cx="660627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462580" y="1854985"/>
              <a:ext cx="658849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i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++</a:t>
              </a:r>
              <a:endParaRPr lang="zh-TW" altLang="en-US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endParaRPr lang="zh-TW" altLang="en-US" sz="1400" i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3FFAEF7B-71A0-AF46-A71E-712819A46E6C}"/>
                </a:ext>
              </a:extLst>
            </p:cNvPr>
            <p:cNvSpPr/>
            <p:nvPr/>
          </p:nvSpPr>
          <p:spPr>
            <a:xfrm>
              <a:off x="2620079" y="1189904"/>
              <a:ext cx="1685003" cy="705315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learning goal</a:t>
              </a:r>
              <a:endParaRPr lang="en-US" altLang="zh-TW" sz="1000" dirty="0">
                <a:solidFill>
                  <a:prstClr val="black"/>
                </a:solidFill>
              </a:endParaRPr>
            </a:p>
          </p:txBody>
        </p:sp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id="{926C2DF7-27AF-DB44-9C67-01CDE9C74DDD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4305082" y="1542562"/>
              <a:ext cx="1436365" cy="1395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82161" y="73257"/>
              <a:ext cx="731344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Matching module</a:t>
              </a:r>
              <a:endParaRPr lang="zh-TW" altLang="en-US" sz="146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Cramming module</a:t>
              </a:r>
              <a:endParaRPr lang="zh-TW" altLang="en-US" sz="14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9AD5A1A0-E5BE-6546-AEE7-71F317C52132}"/>
              </a:ext>
            </a:extLst>
          </p:cNvPr>
          <p:cNvSpPr/>
          <p:nvPr/>
        </p:nvSpPr>
        <p:spPr>
          <a:xfrm>
            <a:off x="2728062" y="2384979"/>
            <a:ext cx="973240" cy="474853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Selecting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1389500" y="500160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723788" y="4813765"/>
            <a:ext cx="860258" cy="4177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2584046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Reorganizing 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1363156" y="2090368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1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3904550" y="4583464"/>
            <a:ext cx="2961690" cy="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197166" y="5095220"/>
            <a:ext cx="301934" cy="40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328462" y="5103393"/>
            <a:ext cx="565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3201374" y="2905473"/>
            <a:ext cx="0" cy="559924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id="{C3A8CB1A-1F0C-1C41-B8DC-4A36A49C34C9}"/>
              </a:ext>
            </a:extLst>
          </p:cNvPr>
          <p:cNvCxnSpPr/>
          <p:nvPr/>
        </p:nvCxnSpPr>
        <p:spPr>
          <a:xfrm flipV="1">
            <a:off x="1366070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475534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475534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7410821" y="3836123"/>
            <a:ext cx="0" cy="3365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824762" y="5358933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Initializing module</a:t>
            </a:r>
            <a:endParaRPr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1383418" y="575665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sz="2400" b="1" dirty="0"/>
              <a:t>(in flowchart)</a:t>
            </a:r>
            <a:endParaRPr lang="zh-TW" altLang="en-US" sz="2400" dirty="0"/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3A7A091-F146-430F-BA88-1B0CCFC6C729}" type="slidenum">
              <a:rPr lang="zh-CN" altLang="en-US" sz="1200" smtClean="0"/>
              <a:pPr algn="r">
                <a:defRPr/>
              </a:pPr>
              <a:t>12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31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725877" y="2322982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204947" y="1263471"/>
              <a:ext cx="660627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462580" y="1854985"/>
              <a:ext cx="658849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i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++</a:t>
              </a:r>
              <a:endParaRPr lang="zh-TW" altLang="en-US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endParaRPr lang="zh-TW" altLang="en-US" sz="1400" i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3FFAEF7B-71A0-AF46-A71E-712819A46E6C}"/>
                </a:ext>
              </a:extLst>
            </p:cNvPr>
            <p:cNvSpPr/>
            <p:nvPr/>
          </p:nvSpPr>
          <p:spPr>
            <a:xfrm>
              <a:off x="2620079" y="1189904"/>
              <a:ext cx="1685003" cy="705315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learning goal</a:t>
              </a:r>
              <a:endParaRPr lang="en-US" altLang="zh-TW" sz="1000" dirty="0">
                <a:solidFill>
                  <a:prstClr val="black"/>
                </a:solidFill>
              </a:endParaRPr>
            </a:p>
          </p:txBody>
        </p:sp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id="{926C2DF7-27AF-DB44-9C67-01CDE9C74DDD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4305082" y="1542562"/>
              <a:ext cx="1436365" cy="139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82161" y="73257"/>
              <a:ext cx="731344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Matching module</a:t>
              </a:r>
              <a:endParaRPr lang="zh-TW" altLang="en-US" sz="146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Cramming module</a:t>
              </a:r>
              <a:endParaRPr lang="zh-TW" altLang="en-US" sz="14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9AD5A1A0-E5BE-6546-AEE7-71F317C52132}"/>
              </a:ext>
            </a:extLst>
          </p:cNvPr>
          <p:cNvSpPr/>
          <p:nvPr/>
        </p:nvSpPr>
        <p:spPr>
          <a:xfrm>
            <a:off x="2728062" y="2384979"/>
            <a:ext cx="973240" cy="474853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Selecting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1389500" y="500160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723788" y="4813765"/>
            <a:ext cx="860258" cy="417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2584046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Reorganizing 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1363156" y="2090368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1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3904550" y="4583464"/>
            <a:ext cx="29616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197166" y="5095220"/>
            <a:ext cx="301934" cy="40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328462" y="5103393"/>
            <a:ext cx="56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3201374" y="2905473"/>
            <a:ext cx="0" cy="5599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id="{C3A8CB1A-1F0C-1C41-B8DC-4A36A49C34C9}"/>
              </a:ext>
            </a:extLst>
          </p:cNvPr>
          <p:cNvCxnSpPr/>
          <p:nvPr/>
        </p:nvCxnSpPr>
        <p:spPr>
          <a:xfrm flipV="1">
            <a:off x="1366070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475534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475534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7410821" y="3836123"/>
            <a:ext cx="0" cy="33652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824762" y="5358933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Initializing module</a:t>
            </a:r>
            <a:endParaRPr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1383418" y="575665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sz="2400" b="1" dirty="0"/>
              <a:t>(in flowchart)</a:t>
            </a:r>
            <a:endParaRPr lang="zh-TW" altLang="en-US" sz="2400" dirty="0"/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3A7A091-F146-430F-BA88-1B0CCFC6C729}" type="slidenum">
              <a:rPr lang="zh-CN" altLang="en-US" sz="1200" smtClean="0"/>
              <a:pPr algn="r">
                <a:defRPr/>
              </a:pPr>
              <a:t>13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20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/>
              <a:t>Difficulties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79512" y="1772816"/>
            <a:ext cx="8784976" cy="48965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0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Matching</a:t>
            </a:r>
          </a:p>
          <a:p>
            <a:pPr marL="176213" indent="0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Regularizing</a:t>
            </a:r>
          </a:p>
          <a:p>
            <a:pPr marL="176213" indent="0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Reorganizing</a:t>
            </a:r>
          </a:p>
          <a:p>
            <a:pPr marL="176213" indent="0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Cramming</a:t>
            </a:r>
          </a:p>
          <a:p>
            <a:pPr marL="176213" indent="0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Selecting</a:t>
            </a:r>
          </a:p>
          <a:p>
            <a:pPr marL="176213" indent="0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Initializing</a:t>
            </a:r>
          </a:p>
          <a:p>
            <a:pPr marL="176213" indent="0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78E14A3-7231-4BDB-8F39-B9015F777033}"/>
              </a:ext>
            </a:extLst>
          </p:cNvPr>
          <p:cNvSpPr txBox="1"/>
          <p:nvPr/>
        </p:nvSpPr>
        <p:spPr>
          <a:xfrm>
            <a:off x="4246211" y="1832273"/>
            <a:ext cx="4608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Optimization methods: much harder to be proved by mathematical proofs, but much easier to be tried by CS coding.</a:t>
            </a:r>
            <a:endParaRPr lang="zh-TW" altLang="en-US" sz="24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CC154D-8043-4A61-BFBD-83EA95ED6214}"/>
              </a:ext>
            </a:extLst>
          </p:cNvPr>
          <p:cNvSpPr txBox="1"/>
          <p:nvPr/>
        </p:nvSpPr>
        <p:spPr>
          <a:xfrm>
            <a:off x="4246211" y="3573016"/>
            <a:ext cx="4502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Rule-based methods: much easier to be proved by mathematical proofs, but the validation is usually required</a:t>
            </a:r>
            <a:r>
              <a:rPr lang="zh-TW" altLang="en-US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and is difficult sometimes. </a:t>
            </a:r>
            <a:endParaRPr lang="zh-TW" altLang="en-US" sz="24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179512" y="3422471"/>
            <a:ext cx="856895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13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7701645"/>
                  </p:ext>
                </p:extLst>
              </p:nvPr>
            </p:nvGraphicFramePr>
            <p:xfrm>
              <a:off x="179512" y="1412776"/>
              <a:ext cx="8784976" cy="51984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814501">
                    <a:tc>
                      <a:txBody>
                        <a:bodyPr/>
                        <a:lstStyle/>
                        <a:p>
                          <a:pPr marL="804863" indent="-804863">
                            <a:buNone/>
                          </a:pP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.1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: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Use the random method to s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et up an acceptable SLFN with one hidden node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through 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two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training</a:t>
                          </a:r>
                          <a:r>
                            <a:rPr lang="en-US" altLang="zh-TW" sz="1600" b="0" baseline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data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{(</a:t>
                          </a:r>
                          <a:r>
                            <a:rPr lang="x-none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x-none" altLang="zh-TW" sz="16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1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x-none" altLang="zh-TW" sz="16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1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), (</a:t>
                          </a:r>
                          <a:r>
                            <a:rPr lang="x-none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x-none" altLang="zh-TW" sz="16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2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x-none" altLang="zh-TW" sz="16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2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with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x-none" altLang="zh-TW" sz="16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1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*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x-none" altLang="zh-TW" sz="16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2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-1.</a:t>
                          </a:r>
                          <a:endParaRPr lang="en-US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715963" indent="-715963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1.2: 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Set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3.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715963" indent="-715963">
                            <a:buNone/>
                          </a:pP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2: If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&gt; N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STOP.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04863" indent="-804863">
                            <a:lnSpc>
                              <a:spcPct val="110000"/>
                            </a:lnSpc>
                            <a:buNone/>
                          </a:pP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3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1: Sort all training data {(</a:t>
                          </a:r>
                          <a:r>
                            <a:rPr lang="en-GB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en-GB" altLang="zh-TW" sz="16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en-GB" altLang="zh-TW" sz="1600" b="0" i="1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en-GB" altLang="zh-TW" sz="1600" b="0" i="1" baseline="3000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): 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GB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by their squared residuals in ascending order as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TW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[1]</m:t>
                                      </m:r>
                                    </m:sup>
                                  </m:sSup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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TW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[2]</m:t>
                                      </m:r>
                                    </m:sup>
                                  </m:sSup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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…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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TW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[</m:t>
                                      </m:r>
                                      <m:r>
                                        <a:rPr lang="en-GB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en-GB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]</m:t>
                                      </m:r>
                                    </m:sup>
                                  </m:sSup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 </a:t>
                          </a:r>
                        </a:p>
                        <a:p>
                          <a:pPr marL="804863" indent="-804863">
                            <a:lnSpc>
                              <a:spcPct val="110000"/>
                            </a:lnSpc>
                            <a:buNone/>
                          </a:pP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3.2: Pick up the following data as the training data: the first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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/2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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data of class 1, with the smallest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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/2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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ordered squared residuals, and the first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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/2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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data of class 2, with the smallest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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/2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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ordered squared residuals.</a:t>
                          </a:r>
                        </a:p>
                        <a:p>
                          <a:pPr marL="0" indent="0">
                            <a:lnSpc>
                              <a:spcPct val="110000"/>
                            </a:lnSpc>
                            <a:buNone/>
                          </a:pP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3.3: Let </a:t>
                          </a:r>
                          <a:r>
                            <a:rPr lang="en-GB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be the set of indices for these picked data.</a:t>
                          </a:r>
                        </a:p>
                        <a:p>
                          <a:pPr marL="630238" indent="-630238">
                            <a:buNone/>
                          </a:pP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4: If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the </a:t>
                          </a:r>
                          <a:r>
                            <a:rPr lang="en-US" altLang="zh-TW" sz="1600" b="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SeC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regarding {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f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x-none" altLang="zh-TW" sz="16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x-none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: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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is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true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go to Step 7; otherwise, there is one and only one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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that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causes the contradiction and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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=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[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]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04843" indent="-804843">
                            <a:buNone/>
                          </a:pP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5: Save w.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672687" indent="-672687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6: Apply the matching module to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zh-TW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TW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1600" b="0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m:rPr>
                                          <m:nor/>
                                        </m:rPr>
                                        <a:rPr lang="en-US" altLang="zh-TW" sz="1600" b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w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zh-TW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US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n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TW" sz="1600" b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1600" b="1" smtClean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1600" b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to adjust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to obtain an SLFN</a:t>
                          </a:r>
                        </a:p>
                        <a:p>
                          <a:pPr marL="896915" indent="-355591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(1) If the </a:t>
                          </a:r>
                          <a:r>
                            <a:rPr lang="en-US" altLang="zh-TW" sz="1600" b="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SeC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regarding {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f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en-US" altLang="zh-TW" sz="16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):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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is true, go to Step 7.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04863" indent="-263525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(2) If the </a:t>
                          </a:r>
                          <a:r>
                            <a:rPr lang="en-US" altLang="zh-TW" sz="1600" b="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SeC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regarding {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f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en-US" altLang="zh-TW" sz="16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):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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is false, restore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and then apply the cramming module to add one extra hidden node to the existing SLFN to obtain a</a:t>
                          </a:r>
                          <a:r>
                            <a:rPr lang="en-US" altLang="zh-TW" sz="1600" b="0" baseline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new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acceptable SLFN.</a:t>
                          </a:r>
                        </a:p>
                        <a:p>
                          <a:pPr marL="630238" indent="-630238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7: Apply the reorganizing module to identify and then remove the potentially irrelevant hidden node,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 </m:t>
                              </m:r>
                            </m:oMath>
                          </a14:m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; go to Step 2.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7701645"/>
                  </p:ext>
                </p:extLst>
              </p:nvPr>
            </p:nvGraphicFramePr>
            <p:xfrm>
              <a:off x="179512" y="1412776"/>
              <a:ext cx="8784976" cy="51984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19842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9" t="-351" r="-277" b="-1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標題 1">
            <a:extLst>
              <a:ext uri="{FF2B5EF4-FFF2-40B4-BE49-F238E27FC236}">
                <a16:creationId xmlns:a16="http://schemas.microsoft.com/office/drawing/2014/main" id="{59D2CA1B-FC6F-4FBF-8DFC-140ECA2B0326}"/>
              </a:ext>
            </a:extLst>
          </p:cNvPr>
          <p:cNvSpPr txBox="1">
            <a:spLocks/>
          </p:cNvSpPr>
          <p:nvPr/>
        </p:nvSpPr>
        <p:spPr>
          <a:xfrm>
            <a:off x="752172" y="349408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E03DAA78-F1E5-4AC8-B23D-FAAB066E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179512" y="1484784"/>
            <a:ext cx="8640960" cy="72008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179512" y="2466474"/>
            <a:ext cx="8640960" cy="161059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1115616" y="4077072"/>
            <a:ext cx="3528392" cy="2616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168096" y="4797152"/>
            <a:ext cx="8652376" cy="36004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168096" y="5378904"/>
            <a:ext cx="8652376" cy="71439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180680" y="6093296"/>
            <a:ext cx="8639792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5D469E7-9535-4B4D-AE10-18433C952A8D}"/>
              </a:ext>
            </a:extLst>
          </p:cNvPr>
          <p:cNvSpPr txBox="1"/>
          <p:nvPr/>
        </p:nvSpPr>
        <p:spPr>
          <a:xfrm>
            <a:off x="7221710" y="1690995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initializing</a:t>
            </a:r>
            <a:endParaRPr lang="zh-TW" altLang="en-US" sz="11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A60F52-4971-4B69-834E-C746342DD350}"/>
              </a:ext>
            </a:extLst>
          </p:cNvPr>
          <p:cNvSpPr txBox="1"/>
          <p:nvPr/>
        </p:nvSpPr>
        <p:spPr>
          <a:xfrm>
            <a:off x="7420666" y="2231286"/>
            <a:ext cx="1255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stopping criterion</a:t>
            </a:r>
            <a:endParaRPr lang="zh-TW" altLang="en-US" sz="11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179512" y="2204864"/>
            <a:ext cx="2232248" cy="2616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AA60F52-4971-4B69-834E-C746342DD350}"/>
              </a:ext>
            </a:extLst>
          </p:cNvPr>
          <p:cNvSpPr txBox="1"/>
          <p:nvPr/>
        </p:nvSpPr>
        <p:spPr>
          <a:xfrm>
            <a:off x="7233095" y="3514219"/>
            <a:ext cx="795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selecting</a:t>
            </a:r>
            <a:endParaRPr lang="zh-TW" altLang="en-US" sz="11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A272B7-E376-4D05-9F17-D9C9B20F6EEB}"/>
              </a:ext>
            </a:extLst>
          </p:cNvPr>
          <p:cNvSpPr txBox="1"/>
          <p:nvPr/>
        </p:nvSpPr>
        <p:spPr>
          <a:xfrm>
            <a:off x="7524328" y="4311518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learning goal</a:t>
            </a:r>
            <a:endParaRPr lang="zh-TW" altLang="en-US" sz="11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EA6EA3-35B7-4338-8343-657CC9D8A82B}"/>
              </a:ext>
            </a:extLst>
          </p:cNvPr>
          <p:cNvSpPr/>
          <p:nvPr/>
        </p:nvSpPr>
        <p:spPr>
          <a:xfrm>
            <a:off x="7041688" y="1869559"/>
            <a:ext cx="12241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math validation ok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7C62616-1F83-4E72-97EF-DBB31A82ADAB}"/>
              </a:ext>
            </a:extLst>
          </p:cNvPr>
          <p:cNvSpPr txBox="1"/>
          <p:nvPr/>
        </p:nvSpPr>
        <p:spPr>
          <a:xfrm>
            <a:off x="1547664" y="2938831"/>
            <a:ext cx="381525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Rule-based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methods: much easier to be proved by mathematical proofs, but the validation is </a:t>
            </a:r>
            <a:r>
              <a:rPr lang="en-US" altLang="zh-TW" sz="1600" dirty="0">
                <a:solidFill>
                  <a:srgbClr val="00B0F0"/>
                </a:solidFill>
              </a:rPr>
              <a:t>usually</a:t>
            </a:r>
            <a:r>
              <a:rPr lang="zh-TW" altLang="en-US" sz="1600" dirty="0">
                <a:solidFill>
                  <a:srgbClr val="00B0F0"/>
                </a:solidFill>
              </a:rPr>
              <a:t> </a:t>
            </a:r>
            <a:r>
              <a:rPr lang="en-US" altLang="zh-TW" sz="1600" dirty="0">
                <a:solidFill>
                  <a:srgbClr val="00B0F0"/>
                </a:solidFill>
              </a:rPr>
              <a:t>required</a:t>
            </a:r>
            <a:r>
              <a:rPr lang="zh-TW" altLang="en-US" sz="1600" dirty="0">
                <a:solidFill>
                  <a:srgbClr val="00B0F0"/>
                </a:solidFill>
              </a:rPr>
              <a:t> </a:t>
            </a:r>
            <a:r>
              <a:rPr lang="en-US" altLang="zh-TW" sz="1600" dirty="0">
                <a:solidFill>
                  <a:srgbClr val="00B0F0"/>
                </a:solidFill>
              </a:rPr>
              <a:t>and difficult</a:t>
            </a:r>
            <a:r>
              <a:rPr lang="en-US" altLang="zh-TW" sz="1600" dirty="0">
                <a:solidFill>
                  <a:srgbClr val="FF0000"/>
                </a:solidFill>
              </a:rPr>
              <a:t>. 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EA6EA3-35B7-4338-8343-657CC9D8A82B}"/>
              </a:ext>
            </a:extLst>
          </p:cNvPr>
          <p:cNvSpPr/>
          <p:nvPr/>
        </p:nvSpPr>
        <p:spPr>
          <a:xfrm>
            <a:off x="6665419" y="3769828"/>
            <a:ext cx="19766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math validation required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>
                <a:solidFill>
                  <a:srgbClr val="FF0000"/>
                </a:solidFill>
                <a:sym typeface="Wingdings" panose="05000000000000000000" pitchFamily="2" charset="2"/>
              </a:rPr>
              <a:t> ???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4EA6EA3-35B7-4338-8343-657CC9D8A82B}"/>
              </a:ext>
            </a:extLst>
          </p:cNvPr>
          <p:cNvSpPr/>
          <p:nvPr/>
        </p:nvSpPr>
        <p:spPr>
          <a:xfrm>
            <a:off x="5744759" y="4550931"/>
            <a:ext cx="20522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math validation required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>
                <a:solidFill>
                  <a:srgbClr val="FF0000"/>
                </a:solidFill>
                <a:sym typeface="Wingdings" panose="05000000000000000000" pitchFamily="2" charset="2"/>
              </a:rPr>
              <a:t> ???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0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/>
      <p:bldP spid="19" grpId="0"/>
      <p:bldP spid="20" grpId="0" animBg="1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E55CF-ACC6-4B29-9722-046D1A48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1555676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/>
              <a:t>The learning goal</a:t>
            </a:r>
            <a:r>
              <a:rPr lang="zh-TW" altLang="en-US" b="1" dirty="0"/>
              <a:t> </a:t>
            </a:r>
            <a:r>
              <a:rPr lang="en-US" altLang="zh-TW" b="1" dirty="0"/>
              <a:t>of the </a:t>
            </a:r>
            <a:r>
              <a:rPr lang="en-US" altLang="zh-TW" b="1" i="1" dirty="0"/>
              <a:t>n</a:t>
            </a:r>
            <a:r>
              <a:rPr lang="en-US" altLang="zh-TW" b="1" baseline="30000" dirty="0"/>
              <a:t>th</a:t>
            </a:r>
            <a:r>
              <a:rPr lang="en-US" altLang="zh-TW" b="1" dirty="0"/>
              <a:t> stage</a:t>
            </a:r>
            <a:endParaRPr lang="zh-TW" altLang="en-US" dirty="0"/>
          </a:p>
        </p:txBody>
      </p:sp>
      <p:cxnSp>
        <p:nvCxnSpPr>
          <p:cNvPr id="43" name="直線單箭頭接點 5">
            <a:extLst>
              <a:ext uri="{FF2B5EF4-FFF2-40B4-BE49-F238E27FC236}">
                <a16:creationId xmlns:a16="http://schemas.microsoft.com/office/drawing/2014/main" id="{9D90BD84-ABEC-4336-A490-BE12D7696E54}"/>
              </a:ext>
            </a:extLst>
          </p:cNvPr>
          <p:cNvCxnSpPr/>
          <p:nvPr/>
        </p:nvCxnSpPr>
        <p:spPr>
          <a:xfrm>
            <a:off x="2238696" y="2707485"/>
            <a:ext cx="296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BBC29A5-B938-4E9F-90F0-176189845042}"/>
              </a:ext>
            </a:extLst>
          </p:cNvPr>
          <p:cNvSpPr txBox="1"/>
          <p:nvPr/>
        </p:nvSpPr>
        <p:spPr>
          <a:xfrm>
            <a:off x="4517837" y="2438006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6BB8B6B-96C7-4215-A6F3-812C4623A4AF}"/>
              </a:ext>
            </a:extLst>
          </p:cNvPr>
          <p:cNvSpPr txBox="1"/>
          <p:nvPr/>
        </p:nvSpPr>
        <p:spPr>
          <a:xfrm>
            <a:off x="4392722" y="2446840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2272FB5-5DC3-4E49-BCF1-2B604718EF77}"/>
              </a:ext>
            </a:extLst>
          </p:cNvPr>
          <p:cNvSpPr txBox="1"/>
          <p:nvPr/>
        </p:nvSpPr>
        <p:spPr>
          <a:xfrm>
            <a:off x="4453629" y="2437972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EDEC57F-2657-4C8E-98D8-B8E2B36CC070}"/>
              </a:ext>
            </a:extLst>
          </p:cNvPr>
          <p:cNvSpPr txBox="1"/>
          <p:nvPr/>
        </p:nvSpPr>
        <p:spPr>
          <a:xfrm>
            <a:off x="4597379" y="2446343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CCE4577-B69A-415C-A185-48A33FE93D31}"/>
              </a:ext>
            </a:extLst>
          </p:cNvPr>
          <p:cNvSpPr txBox="1"/>
          <p:nvPr/>
        </p:nvSpPr>
        <p:spPr>
          <a:xfrm>
            <a:off x="2786745" y="2432042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8E72C54-276A-4C25-ABF2-10C548FEAD5A}"/>
              </a:ext>
            </a:extLst>
          </p:cNvPr>
          <p:cNvSpPr txBox="1"/>
          <p:nvPr/>
        </p:nvSpPr>
        <p:spPr>
          <a:xfrm>
            <a:off x="2994449" y="2440422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BF95D40-77FA-4D25-88DD-D6F017DB452A}"/>
              </a:ext>
            </a:extLst>
          </p:cNvPr>
          <p:cNvSpPr txBox="1"/>
          <p:nvPr/>
        </p:nvSpPr>
        <p:spPr>
          <a:xfrm>
            <a:off x="2749431" y="2436232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10195CA-1BE8-484E-8E7E-80570E1A8DA6}"/>
              </a:ext>
            </a:extLst>
          </p:cNvPr>
          <p:cNvSpPr txBox="1"/>
          <p:nvPr/>
        </p:nvSpPr>
        <p:spPr>
          <a:xfrm>
            <a:off x="2921637" y="2409553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56" name="弧形接點 18">
            <a:extLst>
              <a:ext uri="{FF2B5EF4-FFF2-40B4-BE49-F238E27FC236}">
                <a16:creationId xmlns:a16="http://schemas.microsoft.com/office/drawing/2014/main" id="{2DC0B23D-9007-4C9D-9B07-88FC3752243F}"/>
              </a:ext>
            </a:extLst>
          </p:cNvPr>
          <p:cNvCxnSpPr>
            <a:cxnSpLocks/>
          </p:cNvCxnSpPr>
          <p:nvPr/>
        </p:nvCxnSpPr>
        <p:spPr>
          <a:xfrm rot="5400000">
            <a:off x="2949359" y="2308324"/>
            <a:ext cx="300332" cy="2183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弧形接點 20">
            <a:extLst>
              <a:ext uri="{FF2B5EF4-FFF2-40B4-BE49-F238E27FC236}">
                <a16:creationId xmlns:a16="http://schemas.microsoft.com/office/drawing/2014/main" id="{A7392415-4830-4465-91FA-679989B56F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6838" y="2338197"/>
            <a:ext cx="325155" cy="1834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477A95A4-8F1C-4C64-8EF0-6C83C30C08E9}"/>
              </a:ext>
            </a:extLst>
          </p:cNvPr>
          <p:cNvSpPr/>
          <p:nvPr/>
        </p:nvSpPr>
        <p:spPr>
          <a:xfrm>
            <a:off x="4400110" y="2056834"/>
            <a:ext cx="207350" cy="230830"/>
          </a:xfrm>
          <a:prstGeom prst="rect">
            <a:avLst/>
          </a:prstGeom>
        </p:spPr>
        <p:txBody>
          <a:bodyPr wrap="none" lIns="68541" tIns="34289" rIns="68541" bIns="34289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1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FFF1B31E-C738-4270-AACF-B143F7C914A6}"/>
                  </a:ext>
                </a:extLst>
              </p:cNvPr>
              <p:cNvSpPr/>
              <p:nvPr/>
            </p:nvSpPr>
            <p:spPr>
              <a:xfrm>
                <a:off x="3000415" y="2033620"/>
                <a:ext cx="347581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−1</m:t>
                      </m:r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FF1B31E-C738-4270-AACF-B143F7C91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415" y="2033620"/>
                <a:ext cx="347581" cy="2308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728A919-D027-4E1B-91E9-FFB95062D88C}"/>
                  </a:ext>
                </a:extLst>
              </p:cNvPr>
              <p:cNvSpPr/>
              <p:nvPr/>
            </p:nvSpPr>
            <p:spPr>
              <a:xfrm>
                <a:off x="5009106" y="2707520"/>
                <a:ext cx="651317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TW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105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TW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p>
                          </m:sSup>
                          <m:r>
                            <a:rPr kumimoji="0" lang="en-US" altLang="zh-TW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28A919-D027-4E1B-91E9-FFB95062D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106" y="2707520"/>
                <a:ext cx="651317" cy="230830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三角形 1">
            <a:extLst>
              <a:ext uri="{FF2B5EF4-FFF2-40B4-BE49-F238E27FC236}">
                <a16:creationId xmlns:a16="http://schemas.microsoft.com/office/drawing/2014/main" id="{B97C43ED-AAF6-473F-BEB3-0378BC427FA0}"/>
              </a:ext>
            </a:extLst>
          </p:cNvPr>
          <p:cNvSpPr/>
          <p:nvPr/>
        </p:nvSpPr>
        <p:spPr>
          <a:xfrm>
            <a:off x="3505469" y="2585602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marL="0" marR="0" lvl="0" indent="0" algn="ctr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62" name="弧形接點 20">
            <a:extLst>
              <a:ext uri="{FF2B5EF4-FFF2-40B4-BE49-F238E27FC236}">
                <a16:creationId xmlns:a16="http://schemas.microsoft.com/office/drawing/2014/main" id="{BE992C33-F5B6-47EE-9379-F24A9544CAD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15834" y="2903628"/>
            <a:ext cx="247612" cy="183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5FEB52C-FF07-4338-B621-AFD803A1C9AF}"/>
              </a:ext>
            </a:extLst>
          </p:cNvPr>
          <p:cNvSpPr txBox="1"/>
          <p:nvPr/>
        </p:nvSpPr>
        <p:spPr>
          <a:xfrm>
            <a:off x="3418463" y="3150415"/>
            <a:ext cx="928702" cy="253914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Undecided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B0F5C07-CFD4-4D22-A2A4-B06503DFDEAF}"/>
              </a:ext>
            </a:extLst>
          </p:cNvPr>
          <p:cNvCxnSpPr/>
          <p:nvPr/>
        </p:nvCxnSpPr>
        <p:spPr>
          <a:xfrm>
            <a:off x="3398601" y="2563903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ADE6C24D-3090-40BE-9005-3A9F8554747E}"/>
              </a:ext>
            </a:extLst>
          </p:cNvPr>
          <p:cNvCxnSpPr/>
          <p:nvPr/>
        </p:nvCxnSpPr>
        <p:spPr>
          <a:xfrm>
            <a:off x="4230535" y="2557143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三角形 1">
            <a:extLst>
              <a:ext uri="{FF2B5EF4-FFF2-40B4-BE49-F238E27FC236}">
                <a16:creationId xmlns:a16="http://schemas.microsoft.com/office/drawing/2014/main" id="{2C90AB7B-1F27-491A-96E8-7D91C71239DA}"/>
              </a:ext>
            </a:extLst>
          </p:cNvPr>
          <p:cNvSpPr/>
          <p:nvPr/>
        </p:nvSpPr>
        <p:spPr>
          <a:xfrm>
            <a:off x="3949558" y="2570313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marL="0" marR="0" lvl="0" indent="0" algn="ctr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67" name="弧形接點 20">
            <a:extLst>
              <a:ext uri="{FF2B5EF4-FFF2-40B4-BE49-F238E27FC236}">
                <a16:creationId xmlns:a16="http://schemas.microsoft.com/office/drawing/2014/main" id="{6DFD01C8-2C93-4ACD-9EC7-0E73F27C1E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85364" y="2927818"/>
            <a:ext cx="266185" cy="1739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5">
            <a:extLst>
              <a:ext uri="{FF2B5EF4-FFF2-40B4-BE49-F238E27FC236}">
                <a16:creationId xmlns:a16="http://schemas.microsoft.com/office/drawing/2014/main" id="{C73394BC-4E65-4959-84D0-D8B1DDB97D33}"/>
              </a:ext>
            </a:extLst>
          </p:cNvPr>
          <p:cNvCxnSpPr/>
          <p:nvPr/>
        </p:nvCxnSpPr>
        <p:spPr>
          <a:xfrm>
            <a:off x="2498338" y="4225739"/>
            <a:ext cx="296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8B527C06-A03C-48FB-A641-5F04F1E5D3F2}"/>
              </a:ext>
            </a:extLst>
          </p:cNvPr>
          <p:cNvSpPr txBox="1"/>
          <p:nvPr/>
        </p:nvSpPr>
        <p:spPr>
          <a:xfrm>
            <a:off x="5062872" y="3946106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30B41B4-6A76-4748-A7B4-6FE37714BA56}"/>
              </a:ext>
            </a:extLst>
          </p:cNvPr>
          <p:cNvSpPr txBox="1"/>
          <p:nvPr/>
        </p:nvSpPr>
        <p:spPr>
          <a:xfrm>
            <a:off x="4517442" y="3958676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F529B99F-96F7-4A8C-8A99-8C500D7E05F4}"/>
              </a:ext>
            </a:extLst>
          </p:cNvPr>
          <p:cNvSpPr txBox="1"/>
          <p:nvPr/>
        </p:nvSpPr>
        <p:spPr>
          <a:xfrm>
            <a:off x="4639972" y="3964597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575F9949-67A0-49E5-A6BD-88B638F8FF77}"/>
              </a:ext>
            </a:extLst>
          </p:cNvPr>
          <p:cNvSpPr txBox="1"/>
          <p:nvPr/>
        </p:nvSpPr>
        <p:spPr>
          <a:xfrm>
            <a:off x="4857021" y="3964597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E97D2BD-E350-498A-B421-FBBDF8458A46}"/>
              </a:ext>
            </a:extLst>
          </p:cNvPr>
          <p:cNvSpPr txBox="1"/>
          <p:nvPr/>
        </p:nvSpPr>
        <p:spPr>
          <a:xfrm>
            <a:off x="2722936" y="3950296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0A2E5D8F-E05C-4AA2-9C99-9D097D8C4823}"/>
              </a:ext>
            </a:extLst>
          </p:cNvPr>
          <p:cNvSpPr txBox="1"/>
          <p:nvPr/>
        </p:nvSpPr>
        <p:spPr>
          <a:xfrm>
            <a:off x="3254091" y="3958676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01C1854-3A96-4FCD-B5ED-356F24662E29}"/>
              </a:ext>
            </a:extLst>
          </p:cNvPr>
          <p:cNvSpPr txBox="1"/>
          <p:nvPr/>
        </p:nvSpPr>
        <p:spPr>
          <a:xfrm>
            <a:off x="3009073" y="3954486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CF2A40F-46D5-45E8-8C04-869FEF236118}"/>
              </a:ext>
            </a:extLst>
          </p:cNvPr>
          <p:cNvSpPr txBox="1"/>
          <p:nvPr/>
        </p:nvSpPr>
        <p:spPr>
          <a:xfrm>
            <a:off x="2479398" y="3946106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77" name="弧形接點 18">
            <a:extLst>
              <a:ext uri="{FF2B5EF4-FFF2-40B4-BE49-F238E27FC236}">
                <a16:creationId xmlns:a16="http://schemas.microsoft.com/office/drawing/2014/main" id="{32FAB248-B9DC-4FF6-A9B3-F24DDCB025A9}"/>
              </a:ext>
            </a:extLst>
          </p:cNvPr>
          <p:cNvCxnSpPr/>
          <p:nvPr/>
        </p:nvCxnSpPr>
        <p:spPr>
          <a:xfrm rot="16200000" flipH="1">
            <a:off x="3441938" y="3812019"/>
            <a:ext cx="249918" cy="197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弧形接點 20">
            <a:extLst>
              <a:ext uri="{FF2B5EF4-FFF2-40B4-BE49-F238E27FC236}">
                <a16:creationId xmlns:a16="http://schemas.microsoft.com/office/drawing/2014/main" id="{5ABCB41A-A113-4E22-9671-A1AE16C85383}"/>
              </a:ext>
            </a:extLst>
          </p:cNvPr>
          <p:cNvCxnSpPr/>
          <p:nvPr/>
        </p:nvCxnSpPr>
        <p:spPr>
          <a:xfrm rot="5400000">
            <a:off x="4470319" y="3809072"/>
            <a:ext cx="280486" cy="233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552338E-9C8C-458D-A1FF-4036EA494159}"/>
                  </a:ext>
                </a:extLst>
              </p:cNvPr>
              <p:cNvSpPr/>
              <p:nvPr/>
            </p:nvSpPr>
            <p:spPr>
              <a:xfrm>
                <a:off x="4659752" y="3575088"/>
                <a:ext cx="454982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05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微软雅黑 Light"/>
                    <a:cs typeface="+mn-cs"/>
                  </a:rPr>
                  <a:t>=0.8</a:t>
                </a:r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552338E-9C8C-458D-A1FF-4036EA494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52" y="3575088"/>
                <a:ext cx="454982" cy="230830"/>
              </a:xfrm>
              <a:prstGeom prst="rect">
                <a:avLst/>
              </a:prstGeom>
              <a:blipFill>
                <a:blip r:embed="rId4"/>
                <a:stretch>
                  <a:fillRect r="-1333" b="-23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6CE7A41-DE71-4B41-8AA0-86988BF198ED}"/>
                  </a:ext>
                </a:extLst>
              </p:cNvPr>
              <p:cNvSpPr/>
              <p:nvPr/>
            </p:nvSpPr>
            <p:spPr>
              <a:xfrm>
                <a:off x="3260057" y="3551874"/>
                <a:ext cx="347581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−</m:t>
                      </m:r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6CE7A41-DE71-4B41-8AA0-86988BF19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57" y="3551874"/>
                <a:ext cx="347581" cy="2308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C93F8CEE-E1BE-48FF-AD23-E9486464893B}"/>
                  </a:ext>
                </a:extLst>
              </p:cNvPr>
              <p:cNvSpPr/>
              <p:nvPr/>
            </p:nvSpPr>
            <p:spPr>
              <a:xfrm>
                <a:off x="5268748" y="4225774"/>
                <a:ext cx="651317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TW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105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TW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p>
                          </m:sSup>
                          <m:r>
                            <a:rPr kumimoji="0" lang="en-US" altLang="zh-TW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C93F8CEE-E1BE-48FF-AD23-E9486464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748" y="4225774"/>
                <a:ext cx="651317" cy="230830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三角形 1">
            <a:extLst>
              <a:ext uri="{FF2B5EF4-FFF2-40B4-BE49-F238E27FC236}">
                <a16:creationId xmlns:a16="http://schemas.microsoft.com/office/drawing/2014/main" id="{7190CA80-0947-4AFB-9DAD-5116998AE402}"/>
              </a:ext>
            </a:extLst>
          </p:cNvPr>
          <p:cNvSpPr/>
          <p:nvPr/>
        </p:nvSpPr>
        <p:spPr>
          <a:xfrm>
            <a:off x="3765111" y="4103856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marL="0" marR="0" lvl="0" indent="0" algn="ctr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83" name="弧形接點 20">
            <a:extLst>
              <a:ext uri="{FF2B5EF4-FFF2-40B4-BE49-F238E27FC236}">
                <a16:creationId xmlns:a16="http://schemas.microsoft.com/office/drawing/2014/main" id="{259914AA-FA75-46EB-B41D-677DC7F81B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75476" y="4421882"/>
            <a:ext cx="247612" cy="183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0ABC5B54-E18B-47E0-A2C6-7E5AB72361CB}"/>
              </a:ext>
            </a:extLst>
          </p:cNvPr>
          <p:cNvSpPr txBox="1"/>
          <p:nvPr/>
        </p:nvSpPr>
        <p:spPr>
          <a:xfrm>
            <a:off x="3678105" y="4668669"/>
            <a:ext cx="928702" cy="253914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Undecided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8DD7B174-0EB7-4020-AE2C-C5AFA19EC282}"/>
              </a:ext>
            </a:extLst>
          </p:cNvPr>
          <p:cNvCxnSpPr/>
          <p:nvPr/>
        </p:nvCxnSpPr>
        <p:spPr>
          <a:xfrm>
            <a:off x="3658243" y="4082157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2F67AD1A-70A1-401B-B687-6945337D3FC6}"/>
              </a:ext>
            </a:extLst>
          </p:cNvPr>
          <p:cNvCxnSpPr/>
          <p:nvPr/>
        </p:nvCxnSpPr>
        <p:spPr>
          <a:xfrm>
            <a:off x="4490177" y="4075397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三角形 1">
            <a:extLst>
              <a:ext uri="{FF2B5EF4-FFF2-40B4-BE49-F238E27FC236}">
                <a16:creationId xmlns:a16="http://schemas.microsoft.com/office/drawing/2014/main" id="{D3A3FC0C-2BA8-4F90-AE8B-44F5A4E483B5}"/>
              </a:ext>
            </a:extLst>
          </p:cNvPr>
          <p:cNvSpPr/>
          <p:nvPr/>
        </p:nvSpPr>
        <p:spPr>
          <a:xfrm>
            <a:off x="4209200" y="4088567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marL="0" marR="0" lvl="0" indent="0" algn="ctr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88" name="弧形接點 20">
            <a:extLst>
              <a:ext uri="{FF2B5EF4-FFF2-40B4-BE49-F238E27FC236}">
                <a16:creationId xmlns:a16="http://schemas.microsoft.com/office/drawing/2014/main" id="{E899949D-5648-432E-B47E-3E312BC542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45006" y="4446072"/>
            <a:ext cx="266185" cy="1739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圖說文字 7">
                <a:extLst>
                  <a:ext uri="{FF2B5EF4-FFF2-40B4-BE49-F238E27FC236}">
                    <a16:creationId xmlns:a16="http://schemas.microsoft.com/office/drawing/2014/main" id="{20A92B65-4A00-4840-AE16-1552F89FDEA0}"/>
                  </a:ext>
                </a:extLst>
              </p:cNvPr>
              <p:cNvSpPr/>
              <p:nvPr/>
            </p:nvSpPr>
            <p:spPr>
              <a:xfrm>
                <a:off x="6084168" y="3528903"/>
                <a:ext cx="2693845" cy="728707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inferencing goal:</a:t>
                </a:r>
              </a:p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𝐱</m:t>
                            </m:r>
                          </m:e>
                          <m:sup>
                            <m: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p>
                        </m:sSup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</m:e>
                    </m:d>
                  </m:oMath>
                </a14:m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   </a:t>
                </a:r>
                <a:r>
                  <a:rPr kumimoji="0" lang="en-US" altLang="zh-TW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c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4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400" dirty="0">
                    <a:solidFill>
                      <a:prstClr val="black"/>
                    </a:solidFill>
                  </a:rPr>
                  <a:t>)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; </a:t>
                </a:r>
                <a14:m>
                  <m:oMath xmlns:m="http://schemas.openxmlformats.org/officeDocument/2006/math">
                    <m:r>
                      <a:rPr kumimoji="0" lang="en-US" altLang="zh-TW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𝐱</m:t>
                            </m:r>
                          </m:e>
                          <m:sup>
                            <m: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p>
                        </m:sSup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</m:e>
                    </m:d>
                  </m:oMath>
                </a14:m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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-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  </a:t>
                </a:r>
                <a:r>
                  <a:rPr kumimoji="0" lang="en-US" altLang="zh-TW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c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4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400" dirty="0">
                    <a:solidFill>
                      <a:prstClr val="black"/>
                    </a:solidFill>
                  </a:rPr>
                  <a:t>) </a:t>
                </a:r>
                <a:endPara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0" name="矩形圖說文字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A92B65-4A00-4840-AE16-1552F89FD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528903"/>
                <a:ext cx="2693845" cy="728707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  <a:blipFill rotWithShape="1">
                <a:blip r:embed="rId7"/>
                <a:stretch>
                  <a:fillRect t="-4959" b="-107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圖說文字 7">
            <a:extLst>
              <a:ext uri="{FF2B5EF4-FFF2-40B4-BE49-F238E27FC236}">
                <a16:creationId xmlns:a16="http://schemas.microsoft.com/office/drawing/2014/main" id="{DEA54713-97EE-4B9F-8645-C3555E8F49D1}"/>
              </a:ext>
            </a:extLst>
          </p:cNvPr>
          <p:cNvSpPr/>
          <p:nvPr/>
        </p:nvSpPr>
        <p:spPr>
          <a:xfrm>
            <a:off x="125894" y="3836485"/>
            <a:ext cx="2108486" cy="618479"/>
          </a:xfrm>
          <a:prstGeom prst="wedgeRectCallout">
            <a:avLst>
              <a:gd name="adj1" fmla="val 1707"/>
              <a:gd name="adj2" fmla="val 225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The classification inferencing module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9" name="投影片編號版面配置區 1">
            <a:extLst>
              <a:ext uri="{FF2B5EF4-FFF2-40B4-BE49-F238E27FC236}">
                <a16:creationId xmlns:a16="http://schemas.microsoft.com/office/drawing/2014/main" id="{2333244F-6DEB-439D-A488-830636CC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53D4C-BAB3-4B9B-8424-81F8FA0B31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2EF65AB6-A64F-46B7-A3E5-3E2AF4C52FC6}"/>
                  </a:ext>
                </a:extLst>
              </p:cNvPr>
              <p:cNvSpPr txBox="1"/>
              <p:nvPr/>
            </p:nvSpPr>
            <p:spPr>
              <a:xfrm>
                <a:off x="6597964" y="2694984"/>
                <a:ext cx="1358412" cy="315469"/>
              </a:xfrm>
              <a:prstGeom prst="rect">
                <a:avLst/>
              </a:prstGeom>
              <a:solidFill>
                <a:srgbClr val="F48D86"/>
              </a:solidFill>
            </p:spPr>
            <p:txBody>
              <a:bodyPr wrap="square" lIns="68552" tIns="34289" rIns="68552" bIns="34289" rtlCol="0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|</a:t>
                </a:r>
                <a:r>
                  <a:rPr lang="en-US" altLang="zh-TW" sz="1600" i="1" dirty="0" err="1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e</a:t>
                </a:r>
                <a:r>
                  <a:rPr lang="en-US" altLang="zh-TW" sz="1600" i="1" baseline="30000" dirty="0" err="1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c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|</a:t>
                </a:r>
                <a:r>
                  <a:rPr lang="en-US" altLang="zh-TW" sz="1600" b="1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c</a:t>
                </a:r>
                <a:endParaRPr lang="zh-TW" altLang="en-US" sz="16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2EF65AB6-A64F-46B7-A3E5-3E2AF4C52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964" y="2694984"/>
                <a:ext cx="1358412" cy="315469"/>
              </a:xfrm>
              <a:prstGeom prst="rect">
                <a:avLst/>
              </a:prstGeom>
              <a:blipFill>
                <a:blip r:embed="rId8"/>
                <a:stretch>
                  <a:fillRect l="-4036" t="-11538" b="-28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圖說文字 7">
                <a:extLst>
                  <a:ext uri="{FF2B5EF4-FFF2-40B4-BE49-F238E27FC236}">
                    <a16:creationId xmlns:a16="http://schemas.microsoft.com/office/drawing/2014/main" id="{60226CEE-DE0D-4438-ACD1-69A0FFA0EE6A}"/>
                  </a:ext>
                </a:extLst>
              </p:cNvPr>
              <p:cNvSpPr/>
              <p:nvPr/>
            </p:nvSpPr>
            <p:spPr>
              <a:xfrm>
                <a:off x="5796136" y="1837911"/>
                <a:ext cx="2855699" cy="819786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learning goal type I:</a:t>
                </a:r>
              </a:p>
              <a:p>
                <a:pPr algn="ctr"/>
                <a:r>
                  <a:rPr lang="en-US" altLang="zh-TW" sz="1600" dirty="0"/>
                  <a:t>|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-1|  0.2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16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;</a:t>
                </a:r>
              </a:p>
              <a:p>
                <a:pPr algn="ctr"/>
                <a:r>
                  <a:rPr lang="en-US" altLang="zh-TW" sz="1600" dirty="0"/>
                  <a:t>|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+1|  0.2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16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12" name="矩形圖說文字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0226CEE-DE0D-4438-ACD1-69A0FFA0E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837911"/>
                <a:ext cx="2855699" cy="819786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  <a:blipFill rotWithShape="1">
                <a:blip r:embed="rId9"/>
                <a:stretch>
                  <a:fillRect l="-851" t="-2190" r="-1702" b="-94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標題 1">
                <a:extLst>
                  <a:ext uri="{FF2B5EF4-FFF2-40B4-BE49-F238E27FC236}">
                    <a16:creationId xmlns:a16="http://schemas.microsoft.com/office/drawing/2014/main" id="{1E67E70C-9DE2-4143-A225-5AC5A93722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8215" y="4909311"/>
                <a:ext cx="9144000" cy="86985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4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TW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he acceptance is based on </a:t>
                </a:r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|</a:t>
                </a:r>
                <a:r>
                  <a:rPr lang="en-US" altLang="zh-TW" sz="4000" i="1" dirty="0" err="1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e</a:t>
                </a:r>
                <a:r>
                  <a:rPr lang="en-US" altLang="zh-TW" sz="4000" i="1" baseline="30000" dirty="0" err="1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c</a:t>
                </a:r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|</a:t>
                </a:r>
                <a:r>
                  <a:rPr lang="en-US" altLang="zh-TW" sz="4000" b="1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TW" sz="40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r>
                  <a:rPr lang="en-US" altLang="zh-TW" sz="4000" i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c</a:t>
                </a:r>
                <a:endParaRPr lang="zh-TW" altLang="en-US" sz="40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3" name="標題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E67E70C-9DE2-4143-A225-5AC5A9372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215" y="4909311"/>
                <a:ext cx="9144000" cy="869859"/>
              </a:xfrm>
              <a:prstGeom prst="rect">
                <a:avLst/>
              </a:prstGeom>
              <a:blipFill rotWithShape="1">
                <a:blip r:embed="rId10"/>
                <a:stretch>
                  <a:fillRect l="-1400" t="-21678" r="-1267" b="-41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矩形 113">
            <a:extLst>
              <a:ext uri="{FF2B5EF4-FFF2-40B4-BE49-F238E27FC236}">
                <a16:creationId xmlns:a16="http://schemas.microsoft.com/office/drawing/2014/main" id="{D16D9361-BA17-4C25-BB41-91631282DB5E}"/>
              </a:ext>
            </a:extLst>
          </p:cNvPr>
          <p:cNvSpPr/>
          <p:nvPr/>
        </p:nvSpPr>
        <p:spPr>
          <a:xfrm>
            <a:off x="4927472" y="5779170"/>
            <a:ext cx="3850541" cy="530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rgbClr val="FF0000"/>
                </a:solidFill>
              </a:rPr>
              <a:t>Acceptance is applied to not only the SLFN but also each individual training data.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7C92E2F-9F87-41BD-BC7A-251F9451FF6A}"/>
                  </a:ext>
                </a:extLst>
              </p:cNvPr>
              <p:cNvSpPr/>
              <p:nvPr/>
            </p:nvSpPr>
            <p:spPr>
              <a:xfrm>
                <a:off x="130499" y="1514295"/>
                <a:ext cx="5184873" cy="369296"/>
              </a:xfrm>
              <a:prstGeom prst="rect">
                <a:avLst/>
              </a:prstGeom>
            </p:spPr>
            <p:txBody>
              <a:bodyPr wrap="square" lIns="121885" tIns="60942" rIns="121885" bIns="60942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TW" sz="1600" b="0" i="1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2010601000101010101" pitchFamily="2" charset="-120"/>
                    <a:cs typeface="+mn-cs"/>
                  </a:rPr>
                  <a:t>y</a:t>
                </a:r>
                <a:r>
                  <a:rPr kumimoji="0" lang="en-US" altLang="zh-TW" sz="1600" b="0" i="1" u="none" strike="noStrike" kern="100" cap="none" spc="0" normalizeH="0" baseline="30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2010601000101010101" pitchFamily="2" charset="-120"/>
                    <a:cs typeface="+mn-cs"/>
                  </a:rPr>
                  <a:t>c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1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zh-TW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); </a:t>
                </a:r>
                <a:r>
                  <a:rPr kumimoji="0" lang="en-US" altLang="zh-TW" sz="1600" b="0" i="1" u="none" strike="noStrike" kern="1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2010601000101010101" pitchFamily="2" charset="-120"/>
                    <a:cs typeface="+mn-cs"/>
                  </a:rPr>
                  <a:t>y</a:t>
                </a:r>
                <a:r>
                  <a:rPr kumimoji="0" lang="en-US" altLang="zh-TW" sz="1600" b="0" i="1" u="none" strike="noStrike" kern="100" cap="none" spc="0" normalizeH="0" baseline="30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2010601000101010101" pitchFamily="2" charset="-120"/>
                    <a:cs typeface="+mn-cs"/>
                  </a:rPr>
                  <a:t>c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-1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zh-TW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);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6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16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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16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</a:t>
                </a:r>
                <a:r>
                  <a:rPr lang="en-US" altLang="zh-TW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7C92E2F-9F87-41BD-BC7A-251F9451F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9" y="1514295"/>
                <a:ext cx="5184873" cy="369296"/>
              </a:xfrm>
              <a:prstGeom prst="rect">
                <a:avLst/>
              </a:prstGeom>
              <a:blipFill>
                <a:blip r:embed="rId11"/>
                <a:stretch>
                  <a:fillRect t="-163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0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0482816"/>
                  </p:ext>
                </p:extLst>
              </p:nvPr>
            </p:nvGraphicFramePr>
            <p:xfrm>
              <a:off x="251520" y="980728"/>
              <a:ext cx="8784976" cy="55265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814501">
                    <a:tc>
                      <a:txBody>
                        <a:bodyPr/>
                        <a:lstStyle/>
                        <a:p>
                          <a:pPr marL="720725" indent="-720725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1.1: Pick up the first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 data as the initial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 training data and let </a:t>
                          </a: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+1) be the set of indices of these data.</a:t>
                          </a:r>
                        </a:p>
                        <a:p>
                          <a:pPr marL="712788" indent="-712788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1.2: Apply the linear regression method to the data set {(x</a:t>
                          </a:r>
                          <a:r>
                            <a:rPr lang="en-US" altLang="zh-TW" sz="14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en-US" altLang="zh-TW" sz="1400" b="0" i="1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en-US" altLang="zh-TW" sz="1400" b="0" i="1" baseline="3000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cy-GB" altLang="zh-TW" sz="14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Lucida Sans Unicode" panose="020B0602030504020204" pitchFamily="34" charset="0"/>
                            </a:rPr>
                            <a:t>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zh-TW" sz="1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∈ </m:t>
                                  </m:r>
                                  <m:r>
                                    <a:rPr lang="en-US" altLang="zh-TW" sz="1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  <m:d>
                                    <m:dPr>
                                      <m:ctrlPr>
                                        <a:rPr lang="en-US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lim>
                              </m:limLow>
                            </m:oMath>
                          </a14:m>
                          <a:r>
                            <a:rPr lang="en-US" altLang="zh-TW" sz="1400" b="0" i="1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en-US" altLang="zh-TW" sz="1400" b="0" i="1" baseline="3000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u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):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∈ </a:t>
                          </a: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+ 1)} to obtain a set of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+ 1 weights {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TW" sz="1400" b="0" i="1" baseline="-250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:</a:t>
                          </a:r>
                          <a:r>
                            <a:rPr lang="zh-TW" altLang="en-US" sz="1400" b="0" baseline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j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0, 1, …,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}. </a:t>
                          </a:r>
                        </a:p>
                        <a:p>
                          <a:pPr marL="712788" indent="-712788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1.3: Set up the SLFN with one hidden node whose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equals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TW" sz="1400" b="0" i="1" baseline="-250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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j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1, …,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  <m:sup>
                                  <m: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equals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1400" b="0" baseline="-25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0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</a:p>
                        <a:p>
                          <a:pPr marL="0" indent="0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1.4: Set the initial values of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TW" sz="14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0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TW" sz="1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TW" sz="1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altLang="zh-TW" sz="1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∈ </m:t>
                                  </m:r>
                                  <m:r>
                                    <a:rPr lang="en-US" altLang="zh-TW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  <m:d>
                                    <m:dPr>
                                      <m:ctrlPr>
                                        <a:rPr lang="en-US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lim>
                              </m:limLow>
                            </m:oMath>
                          </a14:m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en-US" altLang="zh-TW" sz="14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</a:p>
                        <a:p>
                          <a:pPr marL="176213" indent="-176213">
                            <a:lnSpc>
                              <a:spcPct val="120000"/>
                            </a:lnSpc>
                          </a:pP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1.5: 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Set </a:t>
                          </a:r>
                          <a:r>
                            <a:rPr lang="x-none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+2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zh-TW" altLang="zh-TW" sz="1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715963" indent="-715963">
                            <a:buNone/>
                          </a:pP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2: If </a:t>
                          </a:r>
                          <a:r>
                            <a:rPr lang="x-none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&gt; N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STOP.</a:t>
                          </a:r>
                          <a:endParaRPr lang="zh-TW" altLang="zh-TW" sz="1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04863" indent="-804863">
                            <a:lnSpc>
                              <a:spcPct val="110000"/>
                            </a:lnSpc>
                            <a:buNone/>
                          </a:pP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3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1: Sort all training data {(</a:t>
                          </a:r>
                          <a:r>
                            <a:rPr lang="en-GB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en-GB" altLang="zh-TW" sz="14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en-GB" altLang="zh-TW" sz="1400" b="0" i="1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en-GB" altLang="zh-TW" sz="1400" b="0" i="1" baseline="3000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): </a:t>
                          </a:r>
                          <a:r>
                            <a:rPr lang="en-GB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GB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GB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by their squared residuals in ascending order as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TW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[1]</m:t>
                                      </m:r>
                                    </m:sup>
                                  </m:sSup>
                                  <m:r>
                                    <a:rPr lang="en-GB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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TW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[2]</m:t>
                                      </m:r>
                                    </m:sup>
                                  </m:sSup>
                                  <m:r>
                                    <a:rPr lang="en-GB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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… 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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TW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[</m:t>
                                      </m:r>
                                      <m:r>
                                        <a:rPr lang="en-GB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en-GB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]</m:t>
                                      </m:r>
                                    </m:sup>
                                  </m:sSup>
                                  <m:r>
                                    <a:rPr lang="en-GB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 </a:t>
                          </a:r>
                        </a:p>
                        <a:p>
                          <a:pPr marL="804863" indent="-804863">
                            <a:lnSpc>
                              <a:spcPct val="110000"/>
                            </a:lnSpc>
                            <a:buNone/>
                          </a:pP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3.2: Pick up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the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training data {(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that are the ones with the smallest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squared residuals among current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squared residuals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</a:p>
                        <a:p>
                          <a:pPr marL="0" indent="0">
                            <a:lnSpc>
                              <a:spcPct val="110000"/>
                            </a:lnSpc>
                            <a:buNone/>
                          </a:pP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3.3: Let </a:t>
                          </a:r>
                          <a:r>
                            <a:rPr lang="en-GB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GB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r>
                            <a:rPr lang="en-GB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GB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be the set of indices for these picked data.</a:t>
                          </a:r>
                        </a:p>
                        <a:p>
                          <a:pPr marL="630238" indent="-630238">
                            <a:buNone/>
                          </a:pP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4: If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|</a:t>
                          </a:r>
                          <a:r>
                            <a:rPr lang="en-US" altLang="zh-TW" sz="1400" b="0" i="1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</a:t>
                          </a:r>
                          <a:r>
                            <a:rPr lang="en-US" altLang="zh-TW" sz="1400" b="0" i="1" baseline="3000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|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0.2</m:t>
                              </m:r>
                            </m:oMath>
                          </a14:m>
                          <a:r>
                            <a:rPr lang="zh-TW" altLang="en-US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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is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true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go to Step 7; otherwise, there is one and only one </a:t>
                          </a:r>
                          <a:r>
                            <a:rPr lang="x-none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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that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causes the contradiction and </a:t>
                          </a:r>
                          <a:r>
                            <a:rPr lang="x-none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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=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[</a:t>
                          </a:r>
                          <a:r>
                            <a:rPr lang="x-none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]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zh-TW" altLang="zh-TW" sz="1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04843" indent="-804843">
                            <a:buNone/>
                          </a:pP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5: Save w.</a:t>
                          </a:r>
                          <a:endParaRPr lang="zh-TW" altLang="zh-TW" sz="1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672687" indent="-672687">
                            <a:buNone/>
                          </a:pP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6: Apply the matching module to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zh-TW" altLang="zh-TW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TW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1400" b="0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m:rPr>
                                          <m:nor/>
                                        </m:rPr>
                                        <a:rPr lang="en-US" altLang="zh-TW" sz="1400" b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w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zh-TW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US" altLang="zh-TW" sz="1400" b="0" i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n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TW" sz="1400" b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1400" b="1" smtClean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1400" b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to adjust </a:t>
                          </a: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to obtain an SLFN</a:t>
                          </a:r>
                        </a:p>
                        <a:p>
                          <a:pPr marL="896915" indent="-355591">
                            <a:buNone/>
                          </a:pP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(1) If |</a:t>
                          </a:r>
                          <a:r>
                            <a:rPr lang="en-US" altLang="zh-TW" sz="1400" b="0" i="1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</a:t>
                          </a:r>
                          <a:r>
                            <a:rPr lang="en-US" altLang="zh-TW" sz="1400" b="0" i="1" baseline="3000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|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0.2</m:t>
                              </m:r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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is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true, go to Step 7.</a:t>
                          </a:r>
                          <a:endParaRPr lang="zh-TW" altLang="zh-TW" sz="1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04863" indent="-263525">
                            <a:buNone/>
                          </a:pP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(2) If |</a:t>
                          </a:r>
                          <a:r>
                            <a:rPr lang="en-US" altLang="zh-TW" sz="1400" b="0" i="1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</a:t>
                          </a:r>
                          <a:r>
                            <a:rPr lang="en-US" altLang="zh-TW" sz="1400" b="0" i="1" baseline="3000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|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0.2</m:t>
                              </m:r>
                            </m:oMath>
                          </a14:m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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 is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false, restore </a:t>
                          </a: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and then apply the cramming module to add one extra hidden node to the existing SLFN to obtain a</a:t>
                          </a:r>
                          <a:r>
                            <a:rPr lang="en-US" altLang="zh-TW" sz="1400" b="0" baseline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new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acceptable SLFN.</a:t>
                          </a:r>
                        </a:p>
                        <a:p>
                          <a:pPr marL="630238" indent="-630238">
                            <a:buNone/>
                          </a:pP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7: Apply the reorganizing module to identify and then remove the potentially irrelevant hidden node, </a:t>
                          </a:r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 </m:t>
                              </m:r>
                            </m:oMath>
                          </a14:m>
                          <a:r>
                            <a:rPr lang="en-US" altLang="zh-TW" sz="1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; go to Step 2.</a:t>
                          </a:r>
                          <a:endParaRPr lang="zh-TW" altLang="zh-TW" sz="1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0482816"/>
                  </p:ext>
                </p:extLst>
              </p:nvPr>
            </p:nvGraphicFramePr>
            <p:xfrm>
              <a:off x="251520" y="980728"/>
              <a:ext cx="8784976" cy="55265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552653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" r="-69" b="-1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222940" y="1062457"/>
            <a:ext cx="8813556" cy="196455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233228" y="3316320"/>
            <a:ext cx="8803268" cy="11559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1043608" y="4477733"/>
            <a:ext cx="1584176" cy="23861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227520" y="5128113"/>
            <a:ext cx="8808976" cy="27642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221812" y="5637963"/>
            <a:ext cx="8814684" cy="38171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221812" y="6044549"/>
            <a:ext cx="8814684" cy="425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5D469E7-9535-4B4D-AE10-18433C952A8D}"/>
              </a:ext>
            </a:extLst>
          </p:cNvPr>
          <p:cNvSpPr txBox="1"/>
          <p:nvPr/>
        </p:nvSpPr>
        <p:spPr>
          <a:xfrm>
            <a:off x="7295831" y="190260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initializing</a:t>
            </a:r>
            <a:endParaRPr lang="zh-TW" altLang="en-US" sz="11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A60F52-4971-4B69-834E-C746342DD350}"/>
              </a:ext>
            </a:extLst>
          </p:cNvPr>
          <p:cNvSpPr txBox="1"/>
          <p:nvPr/>
        </p:nvSpPr>
        <p:spPr>
          <a:xfrm>
            <a:off x="3641372" y="2999547"/>
            <a:ext cx="1255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stopping criterion</a:t>
            </a:r>
            <a:endParaRPr lang="zh-TW" altLang="en-US" sz="11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222940" y="3028288"/>
            <a:ext cx="2044804" cy="25669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AA60F52-4971-4B69-834E-C746342DD350}"/>
              </a:ext>
            </a:extLst>
          </p:cNvPr>
          <p:cNvSpPr txBox="1"/>
          <p:nvPr/>
        </p:nvSpPr>
        <p:spPr>
          <a:xfrm>
            <a:off x="7579977" y="3559303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selecting</a:t>
            </a:r>
            <a:endParaRPr lang="zh-TW" altLang="en-US" sz="11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A272B7-E376-4D05-9F17-D9C9B20F6EEB}"/>
              </a:ext>
            </a:extLst>
          </p:cNvPr>
          <p:cNvSpPr txBox="1"/>
          <p:nvPr/>
        </p:nvSpPr>
        <p:spPr>
          <a:xfrm>
            <a:off x="7256231" y="4661894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learning goal</a:t>
            </a:r>
            <a:endParaRPr lang="zh-TW" altLang="en-US" sz="11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EA6EA3-35B7-4338-8343-657CC9D8A82B}"/>
              </a:ext>
            </a:extLst>
          </p:cNvPr>
          <p:cNvSpPr/>
          <p:nvPr/>
        </p:nvSpPr>
        <p:spPr>
          <a:xfrm>
            <a:off x="7236296" y="2564904"/>
            <a:ext cx="12562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math validation ok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556FFB2D-893E-49C1-95DD-32F71A54C6F0}"/>
              </a:ext>
            </a:extLst>
          </p:cNvPr>
          <p:cNvSpPr txBox="1">
            <a:spLocks/>
          </p:cNvSpPr>
          <p:nvPr/>
        </p:nvSpPr>
        <p:spPr>
          <a:xfrm>
            <a:off x="752172" y="349408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EA6EA3-35B7-4338-8343-657CC9D8A82B}"/>
              </a:ext>
            </a:extLst>
          </p:cNvPr>
          <p:cNvSpPr/>
          <p:nvPr/>
        </p:nvSpPr>
        <p:spPr>
          <a:xfrm>
            <a:off x="4629718" y="4716384"/>
            <a:ext cx="12562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math validation ok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EA6EA3-35B7-4338-8343-657CC9D8A82B}"/>
              </a:ext>
            </a:extLst>
          </p:cNvPr>
          <p:cNvSpPr/>
          <p:nvPr/>
        </p:nvSpPr>
        <p:spPr>
          <a:xfrm>
            <a:off x="7256231" y="5773461"/>
            <a:ext cx="12562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math validation ok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/>
      <p:bldP spid="19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725877" y="2322982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204947" y="1263471"/>
              <a:ext cx="660627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462580" y="1854985"/>
              <a:ext cx="658849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i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++</a:t>
              </a:r>
              <a:endParaRPr lang="zh-TW" altLang="en-US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endParaRPr lang="zh-TW" altLang="en-US" sz="1400" i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菱形 32">
                  <a:extLst>
                    <a:ext uri="{FF2B5EF4-FFF2-40B4-BE49-F238E27FC236}">
                      <a16:creationId xmlns:a16="http://schemas.microsoft.com/office/drawing/2014/main" id="{3FFAEF7B-71A0-AF46-A71E-712819A46E6C}"/>
                    </a:ext>
                  </a:extLst>
                </p:cNvPr>
                <p:cNvSpPr/>
                <p:nvPr/>
              </p:nvSpPr>
              <p:spPr>
                <a:xfrm>
                  <a:off x="2316906" y="1189904"/>
                  <a:ext cx="2313223" cy="726157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48000" tIns="48000" rIns="48000"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</a:t>
                  </a:r>
                  <a:r>
                    <a:rPr lang="en-US" altLang="zh-TW" sz="1200" i="1" dirty="0" err="1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e</a:t>
                  </a:r>
                  <a:r>
                    <a:rPr lang="en-US" altLang="zh-TW" sz="1200" i="1" baseline="30000" dirty="0" err="1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 </a:t>
                  </a:r>
                  <a14:m>
                    <m:oMath xmlns:m="http://schemas.openxmlformats.org/officeDocument/2006/math">
                      <m:r>
                        <a:rPr lang="en-US" altLang="zh-TW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TW" sz="1200" b="0" i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0.2</m:t>
                      </m:r>
                    </m:oMath>
                  </a14:m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 panose="05050102010706020507" pitchFamily="18" charset="2"/>
                    </a:rPr>
                    <a:t> </a:t>
                  </a:r>
                  <a:r>
                    <a:rPr lang="en-US" altLang="zh-TW" sz="1200" i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x-none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 panose="05050102010706020507" pitchFamily="18" charset="2"/>
                    </a:rPr>
                    <a:t></a:t>
                  </a:r>
                  <a:r>
                    <a:rPr lang="x-none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x-none" altLang="zh-TW" sz="12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I</a:t>
                  </a:r>
                  <a:r>
                    <a:rPr lang="x-none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x-none" altLang="zh-TW" sz="1200" i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</a:t>
                  </a:r>
                  <a:r>
                    <a:rPr lang="x-none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)</a:t>
                  </a:r>
                  <a:endParaRPr lang="en-US" altLang="zh-TW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菱形 3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FFAEF7B-71A0-AF46-A71E-712819A46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906" y="1189904"/>
                  <a:ext cx="2313223" cy="726157"/>
                </a:xfrm>
                <a:prstGeom prst="diamond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id="{926C2DF7-27AF-DB44-9C67-01CDE9C74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8069" y="1556512"/>
              <a:ext cx="1053378" cy="128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82161" y="73257"/>
              <a:ext cx="731344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Matching module</a:t>
              </a:r>
              <a:endParaRPr lang="zh-TW" altLang="en-US" sz="146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Cramming module</a:t>
              </a:r>
              <a:endParaRPr lang="zh-TW" altLang="en-US" sz="14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9AD5A1A0-E5BE-6546-AEE7-71F317C52132}"/>
              </a:ext>
            </a:extLst>
          </p:cNvPr>
          <p:cNvSpPr/>
          <p:nvPr/>
        </p:nvSpPr>
        <p:spPr>
          <a:xfrm>
            <a:off x="2728062" y="2384979"/>
            <a:ext cx="973240" cy="474853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Selecting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1389500" y="500160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723788" y="4813765"/>
            <a:ext cx="860258" cy="41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2584046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Reorganizing 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1363156" y="2090368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1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3904550" y="4583464"/>
            <a:ext cx="29616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197166" y="5095220"/>
            <a:ext cx="301934" cy="40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328462" y="5103393"/>
            <a:ext cx="565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3201374" y="2905473"/>
            <a:ext cx="0" cy="559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id="{C3A8CB1A-1F0C-1C41-B8DC-4A36A49C34C9}"/>
              </a:ext>
            </a:extLst>
          </p:cNvPr>
          <p:cNvCxnSpPr/>
          <p:nvPr/>
        </p:nvCxnSpPr>
        <p:spPr>
          <a:xfrm flipV="1">
            <a:off x="1366070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475534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475534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7410821" y="3836123"/>
            <a:ext cx="0" cy="3365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824762" y="5358933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Initializing module</a:t>
            </a:r>
            <a:endParaRPr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1383418" y="575665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sz="2400" b="1" dirty="0"/>
              <a:t>(in flowchart)</a:t>
            </a:r>
            <a:endParaRPr lang="zh-TW" altLang="en-US" sz="2400" dirty="0"/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3A7A091-F146-430F-BA88-1B0CCFC6C729}" type="slidenum">
              <a:rPr lang="zh-CN" altLang="en-US" sz="1200" smtClean="0"/>
              <a:pPr algn="r">
                <a:defRPr/>
              </a:pPr>
              <a:t>18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5704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F57CD-97B5-42EC-B36A-84CD72B2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</a:pPr>
            <a:r>
              <a:rPr lang="en-US" altLang="zh-TW" b="1" dirty="0"/>
              <a:t>The initializing module for the case of real-value desired output &amp; ReLU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D1FB498-8243-414F-89C3-FD7984144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1690689"/>
                <a:ext cx="8928992" cy="5167311"/>
              </a:xfrm>
            </p:spPr>
            <p:txBody>
              <a:bodyPr>
                <a:normAutofit/>
              </a:bodyPr>
              <a:lstStyle/>
              <a:p>
                <a:pPr marL="720725" indent="-720725">
                  <a:lnSpc>
                    <a:spcPct val="120000"/>
                  </a:lnSpc>
                  <a:buNone/>
                </a:pPr>
                <a:r>
                  <a:rPr lang="en-US" altLang="zh-TW" sz="1800" dirty="0"/>
                  <a:t>Step 1: Pick up the first </a:t>
                </a:r>
                <a:r>
                  <a:rPr lang="en-US" altLang="zh-TW" sz="1800" i="1" dirty="0"/>
                  <a:t>m</a:t>
                </a:r>
                <a:r>
                  <a:rPr lang="en-US" altLang="zh-TW" sz="1800" dirty="0"/>
                  <a:t>+1 data as the initial </a:t>
                </a:r>
                <a:r>
                  <a:rPr lang="en-US" altLang="zh-TW" sz="1800" i="1" dirty="0"/>
                  <a:t>m</a:t>
                </a:r>
                <a:r>
                  <a:rPr lang="en-US" altLang="zh-TW" sz="1800" dirty="0"/>
                  <a:t>+1 training data and let </a:t>
                </a:r>
                <a:r>
                  <a:rPr lang="en-US" altLang="zh-TW" sz="1800" b="1" dirty="0"/>
                  <a:t>I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m</a:t>
                </a:r>
                <a:r>
                  <a:rPr lang="en-US" altLang="zh-TW" sz="1800" dirty="0"/>
                  <a:t>+1) be the set of indices of these data.</a:t>
                </a:r>
              </a:p>
              <a:p>
                <a:pPr marL="712788" indent="-712788">
                  <a:lnSpc>
                    <a:spcPct val="120000"/>
                  </a:lnSpc>
                  <a:buNone/>
                </a:pPr>
                <a:r>
                  <a:rPr lang="en-US" altLang="zh-TW" sz="1800" dirty="0"/>
                  <a:t>Step 2: Apply the linear regression method to the data set {(</a:t>
                </a:r>
                <a:r>
                  <a:rPr lang="en-US" altLang="zh-TW" sz="1800" b="1" dirty="0"/>
                  <a:t>x</a:t>
                </a:r>
                <a:r>
                  <a:rPr lang="en-US" altLang="zh-TW" sz="1800" i="1" baseline="30000" dirty="0"/>
                  <a:t>c</a:t>
                </a:r>
                <a:r>
                  <a:rPr lang="en-US" altLang="zh-TW" sz="1800" i="1" dirty="0"/>
                  <a:t>, y</a:t>
                </a:r>
                <a:r>
                  <a:rPr lang="en-US" altLang="zh-TW" sz="1800" i="1" baseline="30000" dirty="0" err="1"/>
                  <a:t>c</a:t>
                </a:r>
                <a:r>
                  <a:rPr lang="cy-GB" altLang="zh-TW" sz="1800" baseline="30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altLang="zh-TW" sz="1800" dirty="0"/>
                  <a:t>-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18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</m:oMath>
                </a14:m>
                <a:r>
                  <a:rPr lang="en-US" altLang="zh-TW" sz="1800" i="1" dirty="0"/>
                  <a:t>y</a:t>
                </a:r>
                <a:r>
                  <a:rPr lang="en-US" altLang="zh-TW" sz="1800" i="1" baseline="30000" dirty="0"/>
                  <a:t>u</a:t>
                </a:r>
                <a:r>
                  <a:rPr lang="en-US" altLang="zh-TW" sz="1800" dirty="0"/>
                  <a:t> ), </a:t>
                </a:r>
                <a:r>
                  <a:rPr lang="en-US" altLang="zh-TW" sz="1800" i="1" dirty="0"/>
                  <a:t>c </a:t>
                </a:r>
                <a:r>
                  <a:rPr lang="en-US" altLang="zh-TW" sz="1800" dirty="0"/>
                  <a:t>∈ </a:t>
                </a:r>
                <a:r>
                  <a:rPr lang="en-US" altLang="zh-TW" sz="1800" b="1" dirty="0"/>
                  <a:t>I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+ 1)} to obtain a set of 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 weights {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𝑤</m:t>
                    </m:r>
                    <m:r>
                      <a:rPr lang="en-US" altLang="zh-TW" sz="1800" i="1" baseline="-25000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sz="1800" dirty="0"/>
                  <a:t>, </a:t>
                </a:r>
                <a:r>
                  <a:rPr lang="en-US" altLang="zh-TW" sz="1800" i="1" dirty="0"/>
                  <a:t>j</a:t>
                </a:r>
                <a:r>
                  <a:rPr lang="en-US" altLang="zh-TW" sz="1800" dirty="0"/>
                  <a:t> = 0, 1, …, </a:t>
                </a:r>
                <a:r>
                  <a:rPr lang="en-US" altLang="zh-TW" sz="1800" i="1" dirty="0"/>
                  <a:t>m</a:t>
                </a:r>
                <a:r>
                  <a:rPr lang="en-US" altLang="zh-TW" sz="1800" dirty="0"/>
                  <a:t>}. </a:t>
                </a:r>
              </a:p>
              <a:p>
                <a:pPr marL="712788" indent="-712788">
                  <a:lnSpc>
                    <a:spcPct val="120000"/>
                  </a:lnSpc>
                  <a:buNone/>
                </a:pPr>
                <a:r>
                  <a:rPr lang="en-US" altLang="zh-TW" sz="1800" dirty="0"/>
                  <a:t>Step 3: Set up the SLFN with one hidden node whose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800" dirty="0"/>
                  <a:t> equals 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latin typeface="Cambria Math"/>
                      </a:rPr>
                      <m:t>𝑤</m:t>
                    </m:r>
                    <m:r>
                      <a:rPr lang="en-US" altLang="zh-TW" sz="1800" i="1" baseline="-25000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sz="1800" dirty="0"/>
                  <a:t> </a:t>
                </a:r>
                <a:r>
                  <a:rPr lang="en-US" altLang="zh-TW" sz="1800" dirty="0">
                    <a:sym typeface="Symbol"/>
                  </a:rPr>
                  <a:t></a:t>
                </a:r>
                <a:r>
                  <a:rPr lang="en-US" altLang="zh-TW" sz="1800" dirty="0"/>
                  <a:t> </a:t>
                </a:r>
                <a:r>
                  <a:rPr lang="en-US" altLang="zh-TW" sz="1800" i="1" dirty="0"/>
                  <a:t>j</a:t>
                </a:r>
                <a:r>
                  <a:rPr lang="en-US" altLang="zh-TW" sz="1800" dirty="0"/>
                  <a:t> = 1, …, </a:t>
                </a:r>
                <a:r>
                  <a:rPr lang="en-US" altLang="zh-TW" sz="1800" i="1" dirty="0"/>
                  <a:t>m</a:t>
                </a:r>
                <a:r>
                  <a:rPr lang="en-US" altLang="zh-TW" sz="1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800" dirty="0"/>
                  <a:t> equals </a:t>
                </a:r>
                <a:r>
                  <a:rPr lang="en-US" altLang="zh-TW" sz="1800" i="1" dirty="0"/>
                  <a:t>w</a:t>
                </a:r>
                <a:r>
                  <a:rPr lang="en-US" altLang="zh-TW" sz="1800" baseline="-25000" dirty="0"/>
                  <a:t>0</a:t>
                </a:r>
                <a:r>
                  <a:rPr lang="en-US" altLang="zh-TW" sz="18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sz="1800" dirty="0"/>
                  <a:t>Step 4: Set the initial values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800" dirty="0"/>
                  <a:t> = 0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800" dirty="0"/>
                  <a:t>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</m:oMath>
                </a14:m>
                <a:r>
                  <a:rPr lang="en-US" altLang="zh-TW" sz="1800" i="1" dirty="0"/>
                  <a:t>y</a:t>
                </a:r>
                <a:r>
                  <a:rPr lang="en-US" altLang="zh-TW" sz="1800" i="1" baseline="30000" dirty="0"/>
                  <a:t>c</a:t>
                </a:r>
                <a:r>
                  <a:rPr lang="en-US" altLang="zh-TW" sz="1800" dirty="0"/>
                  <a:t>.</a:t>
                </a:r>
              </a:p>
              <a:p>
                <a:pPr marL="176213" indent="-176213">
                  <a:lnSpc>
                    <a:spcPct val="120000"/>
                  </a:lnSpc>
                </a:pPr>
                <a:r>
                  <a:rPr lang="en-US" altLang="zh-TW" sz="1800" dirty="0"/>
                  <a:t>In Step 2, the corresponding set of simultaneous linear equations is a system of 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 linear equations in 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 unknowns:</a:t>
                </a:r>
                <a:endParaRPr lang="en-US" altLang="zh-TW" sz="1800" i="1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TW" sz="1800" i="1" dirty="0"/>
                  <a:t>w</a:t>
                </a:r>
                <a:r>
                  <a:rPr lang="en-US" altLang="zh-TW" sz="1800" baseline="-25000" dirty="0"/>
                  <a:t>0</a:t>
                </a:r>
                <a:r>
                  <a:rPr lang="en-US" altLang="zh-TW" sz="18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1800" i="1" dirty="0">
                            <a:latin typeface="Cambria Math"/>
                          </a:rPr>
                          <m:t>𝑤</m:t>
                        </m:r>
                        <m:r>
                          <a:rPr lang="en-US" altLang="zh-TW" sz="1800" i="1" baseline="-25000" dirty="0">
                            <a:latin typeface="Cambria Math"/>
                          </a:rPr>
                          <m:t>𝑗</m:t>
                        </m:r>
                        <m:sSubSup>
                          <m:sSubSupPr>
                            <m:ctrlP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e>
                    </m:nary>
                    <m:r>
                      <a:rPr lang="en-US" altLang="zh-TW" sz="1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1800" i="1" dirty="0"/>
                  <a:t> </a:t>
                </a:r>
                <a:r>
                  <a:rPr lang="en-US" altLang="zh-TW" sz="1800" i="1" dirty="0" err="1"/>
                  <a:t>y</a:t>
                </a:r>
                <a:r>
                  <a:rPr lang="en-US" altLang="zh-TW" sz="1800" i="1" baseline="30000" dirty="0" err="1"/>
                  <a:t>c</a:t>
                </a:r>
                <a:r>
                  <a:rPr lang="cy-GB" altLang="zh-TW" sz="1800" baseline="30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altLang="zh-TW" sz="1800" dirty="0"/>
                  <a:t>-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18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</m:oMath>
                </a14:m>
                <a:r>
                  <a:rPr lang="en-US" altLang="zh-TW" sz="1800" i="1" dirty="0"/>
                  <a:t>y</a:t>
                </a:r>
                <a:r>
                  <a:rPr lang="en-US" altLang="zh-TW" sz="1800" i="1" baseline="30000" dirty="0"/>
                  <a:t>u</a:t>
                </a:r>
                <a:r>
                  <a:rPr lang="en-US" altLang="zh-TW" sz="1800" dirty="0"/>
                  <a:t>  ∀ </a:t>
                </a:r>
                <a:r>
                  <a:rPr lang="en-US" altLang="zh-TW" sz="1800" i="1" dirty="0"/>
                  <a:t>c </a:t>
                </a:r>
                <a:r>
                  <a:rPr lang="en-US" altLang="zh-TW" sz="1800" dirty="0"/>
                  <a:t>∈ </a:t>
                </a:r>
                <a:r>
                  <a:rPr lang="en-US" altLang="zh-TW" sz="1800" b="1" dirty="0"/>
                  <a:t>I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+ 1)</a:t>
                </a:r>
              </a:p>
              <a:p>
                <a:pPr marL="176213" indent="-176213">
                  <a:lnSpc>
                    <a:spcPct val="120000"/>
                  </a:lnSpc>
                </a:pPr>
                <a:r>
                  <a:rPr lang="en-US" altLang="zh-TW" sz="1800" dirty="0"/>
                  <a:t>This setup of SLFN renders (</a:t>
                </a:r>
                <a:r>
                  <a:rPr lang="en-US" altLang="zh-TW" sz="1800" i="1" dirty="0" err="1"/>
                  <a:t>e</a:t>
                </a:r>
                <a:r>
                  <a:rPr lang="en-US" altLang="zh-TW" sz="1800" i="1" baseline="30000" dirty="0" err="1"/>
                  <a:t>c</a:t>
                </a:r>
                <a:r>
                  <a:rPr lang="en-US" altLang="zh-TW" sz="1800" dirty="0"/>
                  <a:t>)</a:t>
                </a:r>
                <a:r>
                  <a:rPr lang="en-US" altLang="zh-TW" sz="1800" baseline="30000" dirty="0"/>
                  <a:t>2</a:t>
                </a:r>
                <a:r>
                  <a:rPr lang="en-US" altLang="zh-TW" sz="1800" dirty="0"/>
                  <a:t> = 0  ∀ </a:t>
                </a:r>
                <a:r>
                  <a:rPr lang="en-US" altLang="zh-TW" sz="1800" i="1" dirty="0"/>
                  <a:t>c</a:t>
                </a:r>
                <a:r>
                  <a:rPr lang="en-US" altLang="zh-TW" sz="1800" dirty="0"/>
                  <a:t> ∈ </a:t>
                </a:r>
                <a:r>
                  <a:rPr lang="en-US" altLang="zh-TW" sz="1800" b="1" dirty="0"/>
                  <a:t>I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m</a:t>
                </a:r>
                <a:r>
                  <a:rPr lang="en-US" altLang="zh-TW" sz="1800" dirty="0"/>
                  <a:t> + 1)</a:t>
                </a:r>
                <a:endParaRPr lang="zh-TW" altLang="zh-TW" sz="18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1FB498-8243-414F-89C3-FD7984144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690689"/>
                <a:ext cx="8928992" cy="5167311"/>
              </a:xfrm>
              <a:blipFill rotWithShape="1">
                <a:blip r:embed="rId2"/>
                <a:stretch>
                  <a:fillRect l="-615" r="-3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143508" y="1690689"/>
            <a:ext cx="8856984" cy="31784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55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010DB-635D-4F80-ACED-132FA0A6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development</a:t>
            </a:r>
            <a:br>
              <a:rPr lang="en-US" altLang="zh-TW" b="1" dirty="0"/>
            </a:br>
            <a:r>
              <a:rPr lang="en-US" altLang="zh-TW" sz="1400" b="1" dirty="0"/>
              <a:t>(</a:t>
            </a:r>
            <a:r>
              <a:rPr lang="en-US" altLang="zh-TW" sz="1400" dirty="0">
                <a:hlinkClick r:id="rId2"/>
              </a:rPr>
              <a:t>Algorithm - Wikipedia</a:t>
            </a:r>
            <a:r>
              <a:rPr lang="en-US" altLang="zh-TW" sz="1400" b="1" dirty="0"/>
              <a:t>)</a:t>
            </a:r>
            <a:endParaRPr lang="zh-TW" altLang="en-US" sz="14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C7FE8C-CB88-4C73-92D9-4849364F6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3732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steps in the development of algorithms:</a:t>
            </a:r>
          </a:p>
          <a:p>
            <a:pPr marL="442913" indent="-2667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442913" indent="-2667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model</a:t>
            </a:r>
          </a:p>
          <a:p>
            <a:pPr marL="442913" indent="-2667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the algorithm</a:t>
            </a:r>
          </a:p>
          <a:p>
            <a:pPr marL="442913" indent="-2667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 algorithm</a:t>
            </a:r>
          </a:p>
          <a:p>
            <a:pPr marL="442913" indent="-2667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 correctness of the algorithm</a:t>
            </a:r>
          </a:p>
          <a:p>
            <a:pPr marL="442913" indent="-2667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</a:t>
            </a:r>
          </a:p>
          <a:p>
            <a:pPr marL="442913" indent="-2667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algorithm</a:t>
            </a:r>
          </a:p>
          <a:p>
            <a:pPr marL="442913" indent="-2667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testing</a:t>
            </a:r>
          </a:p>
          <a:p>
            <a:pPr marL="442913" indent="-2667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preparation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125B56D-8FCB-475B-815A-7D7B7EAA5C5D}"/>
              </a:ext>
            </a:extLst>
          </p:cNvPr>
          <p:cNvSpPr txBox="1"/>
          <p:nvPr/>
        </p:nvSpPr>
        <p:spPr>
          <a:xfrm>
            <a:off x="6012160" y="2204864"/>
            <a:ext cx="2808312" cy="1546575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marL="182563" indent="-182563" defTabSz="514095">
              <a:buFont typeface="Arial" panose="020B0604020202020204" pitchFamily="34" charset="0"/>
              <a:buChar char="•"/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This course focuses on the AI application problems.</a:t>
            </a:r>
          </a:p>
          <a:p>
            <a:pPr marL="182563" indent="-182563" defTabSz="514095">
              <a:buFont typeface="Arial" panose="020B0604020202020204" pitchFamily="34" charset="0"/>
              <a:buChar char="•"/>
              <a:defRPr/>
            </a:pPr>
            <a:r>
              <a:rPr lang="en-US" altLang="zh-TW" sz="1600" dirty="0"/>
              <a:t>The new learning algorithm is designed to get the effectiveness and the efficiency.</a:t>
            </a:r>
            <a:endParaRPr lang="zh-TW" altLang="en-US" sz="1600" dirty="0"/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E03DAA78-F1E5-4AC8-B23D-FAAB066E3290}"/>
              </a:ext>
            </a:extLst>
          </p:cNvPr>
          <p:cNvSpPr txBox="1">
            <a:spLocks/>
          </p:cNvSpPr>
          <p:nvPr/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/>
            <a:fld id="{3EB68C04-86CB-4EF9-90C4-B4D0FE693461}" type="slidenum">
              <a:rPr lang="zh-TW" altLang="en-US" sz="1400" smtClean="0">
                <a:solidFill>
                  <a:prstClr val="black">
                    <a:tint val="75000"/>
                  </a:prstClr>
                </a:solidFill>
              </a:rPr>
              <a:pPr algn="r"/>
              <a:t>2</a:t>
            </a:fld>
            <a:endParaRPr lang="zh-TW" altLang="en-US" sz="1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28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5724" y="1844824"/>
            <a:ext cx="7886700" cy="59342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The selecting module with LTS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75724" y="2617712"/>
                <a:ext cx="7886700" cy="4103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At the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stage, </a:t>
                </a:r>
              </a:p>
              <a:p>
                <a:pPr marL="1162050" indent="-116205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Sort all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training data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based upon the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squared residual (</a:t>
                </a:r>
                <a:r>
                  <a:rPr lang="en-US" altLang="zh-TW" i="1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</a:t>
                </a:r>
                <a:r>
                  <a:rPr lang="en-US" altLang="zh-TW" i="1" baseline="30000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values.</a:t>
                </a:r>
                <a:endPara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162050" indent="-116205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Select the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training data 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)} that are the ones with the smallest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squared residuals among current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squared residuals.</a:t>
                </a:r>
              </a:p>
              <a:p>
                <a:pPr marL="1162050" indent="-116205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3: Let </a:t>
                </a:r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be the set of indices of these data.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724" y="2617712"/>
                <a:ext cx="7886700" cy="4103771"/>
              </a:xfrm>
              <a:blipFill>
                <a:blip r:embed="rId2"/>
                <a:stretch>
                  <a:fillRect l="-1546" t="-2374" r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2F76EB-5DF2-4B5B-94FB-507B3959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</p:spPr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414618" y="3068959"/>
            <a:ext cx="8255770" cy="338437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ACD2669C-AC4B-478B-B70B-9CD7101E48AC}"/>
              </a:ext>
            </a:extLst>
          </p:cNvPr>
          <p:cNvSpPr txBox="1">
            <a:spLocks/>
          </p:cNvSpPr>
          <p:nvPr/>
        </p:nvSpPr>
        <p:spPr>
          <a:xfrm>
            <a:off x="548104" y="225175"/>
            <a:ext cx="78867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stopping criterion</a:t>
            </a:r>
            <a:endParaRPr lang="zh-TW" altLang="en-US" sz="2700" b="1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D750FD8A-44AC-4E49-A66B-C3C901DDAFF8}"/>
              </a:ext>
            </a:extLst>
          </p:cNvPr>
          <p:cNvSpPr txBox="1">
            <a:spLocks/>
          </p:cNvSpPr>
          <p:nvPr/>
        </p:nvSpPr>
        <p:spPr>
          <a:xfrm>
            <a:off x="658996" y="978924"/>
            <a:ext cx="788670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5963" indent="-715963" algn="ctr">
              <a:buNone/>
            </a:pPr>
            <a:r>
              <a:rPr lang="x-none" altLang="zh-TW" dirty="0"/>
              <a:t>If </a:t>
            </a:r>
            <a:r>
              <a:rPr lang="x-none" altLang="zh-TW" i="1" dirty="0"/>
              <a:t>n &gt; N</a:t>
            </a:r>
            <a:r>
              <a:rPr lang="x-none" altLang="zh-TW" dirty="0"/>
              <a:t>, STOP.</a:t>
            </a:r>
            <a:endParaRPr lang="zh-TW" altLang="zh-TW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B691AF-7BCB-476D-9C46-CFEE6D29E315}"/>
              </a:ext>
            </a:extLst>
          </p:cNvPr>
          <p:cNvSpPr/>
          <p:nvPr/>
        </p:nvSpPr>
        <p:spPr>
          <a:xfrm>
            <a:off x="647564" y="978924"/>
            <a:ext cx="7848872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4514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F57CD-97B5-42EC-B36A-84CD72B2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learning goal</a:t>
            </a:r>
            <a:endParaRPr lang="zh-TW" altLang="en-US" sz="27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D1FB498-8243-414F-89C3-FD7984144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082" y="1519097"/>
                <a:ext cx="7886700" cy="469744"/>
              </a:xfrm>
            </p:spPr>
            <p:txBody>
              <a:bodyPr>
                <a:normAutofit lnSpcReduction="100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en-US" altLang="zh-TW" i="1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</a:t>
                </a:r>
                <a:r>
                  <a:rPr lang="en-US" altLang="zh-TW" i="1" baseline="30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TW" b="0" i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0.2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 </a:t>
                </a:r>
                <a:r>
                  <a:rPr lang="en-US" altLang="zh-TW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x-none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</a:t>
                </a:r>
                <a:r>
                  <a:rPr lang="x-none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I(</a:t>
                </a:r>
                <a:r>
                  <a:rPr lang="x-none" altLang="zh-TW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x-none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en-US" altLang="zh-TW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D1FB498-8243-414F-89C3-FD7984144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082" y="1519097"/>
                <a:ext cx="7886700" cy="469744"/>
              </a:xfrm>
              <a:blipFill rotWithShape="1">
                <a:blip r:embed="rId2"/>
                <a:stretch>
                  <a:fillRect t="-32468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660140" y="1504216"/>
            <a:ext cx="7848872" cy="4846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622312" y="234888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save module</a:t>
            </a:r>
            <a:endParaRPr lang="zh-TW" altLang="en-US" sz="2700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656584" y="3386411"/>
            <a:ext cx="788670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prstClr val="black"/>
                </a:solidFill>
              </a:rPr>
              <a:t>Save </a:t>
            </a:r>
            <a:r>
              <a:rPr lang="en-US" altLang="zh-TW" b="1" dirty="0">
                <a:solidFill>
                  <a:prstClr val="black"/>
                </a:solidFill>
              </a:rPr>
              <a:t>w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669160" y="3386411"/>
            <a:ext cx="7848872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606954" y="433568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restore module</a:t>
            </a:r>
            <a:endParaRPr lang="zh-TW" altLang="en-US" sz="2700" b="1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641226" y="5373216"/>
            <a:ext cx="788670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prstClr val="black"/>
                </a:solidFill>
              </a:rPr>
              <a:t>Restore the saved </a:t>
            </a:r>
            <a:r>
              <a:rPr lang="en-US" altLang="zh-TW" b="1" dirty="0">
                <a:solidFill>
                  <a:prstClr val="black"/>
                </a:solidFill>
              </a:rPr>
              <a:t>w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653802" y="5373216"/>
            <a:ext cx="7848872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4066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菱形 23"/>
              <p:cNvSpPr/>
              <p:nvPr/>
            </p:nvSpPr>
            <p:spPr>
              <a:xfrm>
                <a:off x="5972174" y="3569496"/>
                <a:ext cx="2344895" cy="1066998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en-US" altLang="zh-TW" sz="1400" i="1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</a:t>
                </a:r>
                <a:r>
                  <a:rPr lang="en-US" altLang="zh-TW" sz="1400" i="1" baseline="30000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 </a:t>
                </a:r>
                <a:r>
                  <a:rPr lang="en-US" altLang="zh-TW" sz="14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x-none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</a:t>
                </a:r>
                <a:r>
                  <a:rPr lang="x-none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x-none" altLang="zh-TW" sz="1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x-none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x-none" altLang="zh-TW" sz="14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x-none" altLang="zh-TW" sz="1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en-US" altLang="zh-TW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菱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174" y="3569496"/>
                <a:ext cx="2344895" cy="1066998"/>
              </a:xfrm>
              <a:prstGeom prst="diamond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>
            <a:cxnSpLocks/>
          </p:cNvCxnSpPr>
          <p:nvPr/>
        </p:nvCxnSpPr>
        <p:spPr>
          <a:xfrm flipV="1">
            <a:off x="1658616" y="2645022"/>
            <a:ext cx="0" cy="8514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flipH="1">
            <a:off x="5221109" y="4108406"/>
            <a:ext cx="7510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127039" y="4677024"/>
            <a:ext cx="0" cy="959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6962329" y="5717997"/>
            <a:ext cx="329420" cy="342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white"/>
                </a:solidFill>
              </a:rPr>
              <a:t>A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29" name="直線單箭頭接點 28"/>
          <p:cNvCxnSpPr>
            <a:cxnSpLocks/>
          </p:cNvCxnSpPr>
          <p:nvPr/>
        </p:nvCxnSpPr>
        <p:spPr>
          <a:xfrm>
            <a:off x="7192496" y="1729924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1626727" y="2645022"/>
            <a:ext cx="2338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574994" y="3788854"/>
            <a:ext cx="60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False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651061" y="4637449"/>
            <a:ext cx="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True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291749" y="1752433"/>
            <a:ext cx="6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= 1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6634236" y="2344877"/>
            <a:ext cx="1106116" cy="600291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black"/>
                </a:solidFill>
              </a:rPr>
              <a:t>forward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black"/>
                </a:solidFill>
              </a:rPr>
              <a:t>operation</a:t>
            </a:r>
          </a:p>
        </p:txBody>
      </p:sp>
      <p:cxnSp>
        <p:nvCxnSpPr>
          <p:cNvPr id="37" name="直線單箭頭接點 36"/>
          <p:cNvCxnSpPr>
            <a:cxnSpLocks/>
          </p:cNvCxnSpPr>
          <p:nvPr/>
        </p:nvCxnSpPr>
        <p:spPr>
          <a:xfrm>
            <a:off x="4716016" y="2633075"/>
            <a:ext cx="188145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3975758" y="2418347"/>
            <a:ext cx="677149" cy="45335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>
                <a:solidFill>
                  <a:prstClr val="black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++</a:t>
            </a:r>
          </a:p>
        </p:txBody>
      </p:sp>
      <p:cxnSp>
        <p:nvCxnSpPr>
          <p:cNvPr id="58" name="直線單箭頭接點 57"/>
          <p:cNvCxnSpPr>
            <a:cxnSpLocks/>
          </p:cNvCxnSpPr>
          <p:nvPr/>
        </p:nvCxnSpPr>
        <p:spPr>
          <a:xfrm>
            <a:off x="1661132" y="4677024"/>
            <a:ext cx="0" cy="9201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1462017" y="5638707"/>
            <a:ext cx="329420" cy="342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white"/>
                </a:solidFill>
              </a:rPr>
              <a:t>B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318166" y="5535244"/>
            <a:ext cx="142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rgbClr val="FF0000"/>
                </a:solidFill>
              </a:rPr>
              <a:t>Acceptable 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805148" y="5533861"/>
            <a:ext cx="164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rgbClr val="FF0000"/>
                </a:solidFill>
              </a:rPr>
              <a:t>Unacceptable 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圓角矩形 5">
            <a:extLst>
              <a:ext uri="{FF2B5EF4-FFF2-40B4-BE49-F238E27FC236}">
                <a16:creationId xmlns:a16="http://schemas.microsoft.com/office/drawing/2014/main" id="{E3E7782E-5BB8-4EEF-B557-75C8F64715EB}"/>
              </a:ext>
            </a:extLst>
          </p:cNvPr>
          <p:cNvSpPr/>
          <p:nvPr/>
        </p:nvSpPr>
        <p:spPr>
          <a:xfrm>
            <a:off x="4030651" y="3810996"/>
            <a:ext cx="1179840" cy="63516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black"/>
                </a:solidFill>
              </a:rPr>
              <a:t>backward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operation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9938BC9-31D9-4988-815E-3D4C22087773}"/>
              </a:ext>
            </a:extLst>
          </p:cNvPr>
          <p:cNvCxnSpPr>
            <a:cxnSpLocks/>
          </p:cNvCxnSpPr>
          <p:nvPr/>
        </p:nvCxnSpPr>
        <p:spPr>
          <a:xfrm flipH="1">
            <a:off x="2441317" y="4096631"/>
            <a:ext cx="152412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菱形 65">
            <a:extLst>
              <a:ext uri="{FF2B5EF4-FFF2-40B4-BE49-F238E27FC236}">
                <a16:creationId xmlns:a16="http://schemas.microsoft.com/office/drawing/2014/main" id="{D95C62DA-C71A-49CE-8981-65D11BB368BE}"/>
              </a:ext>
            </a:extLst>
          </p:cNvPr>
          <p:cNvSpPr/>
          <p:nvPr/>
        </p:nvSpPr>
        <p:spPr>
          <a:xfrm>
            <a:off x="905269" y="3512813"/>
            <a:ext cx="1524128" cy="113272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>
                <a:solidFill>
                  <a:prstClr val="black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</a:t>
            </a:r>
            <a:r>
              <a:rPr lang="en-US" altLang="zh-TW" dirty="0">
                <a:solidFill>
                  <a:prstClr val="black"/>
                </a:solidFill>
              </a:rPr>
              <a:t> 100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A1F8701-43E6-4E56-872A-6E442954D11B}"/>
              </a:ext>
            </a:extLst>
          </p:cNvPr>
          <p:cNvCxnSpPr>
            <a:cxnSpLocks/>
          </p:cNvCxnSpPr>
          <p:nvPr/>
        </p:nvCxnSpPr>
        <p:spPr>
          <a:xfrm>
            <a:off x="7142097" y="2963301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B3CDAD-6047-4E3D-8A3D-1201374EB64B}"/>
              </a:ext>
            </a:extLst>
          </p:cNvPr>
          <p:cNvSpPr txBox="1"/>
          <p:nvPr/>
        </p:nvSpPr>
        <p:spPr>
          <a:xfrm>
            <a:off x="1017999" y="3217063"/>
            <a:ext cx="60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False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29B6CF6-D368-4351-9E93-CD8D0DA63F57}"/>
              </a:ext>
            </a:extLst>
          </p:cNvPr>
          <p:cNvSpPr txBox="1"/>
          <p:nvPr/>
        </p:nvSpPr>
        <p:spPr>
          <a:xfrm>
            <a:off x="1032437" y="4548405"/>
            <a:ext cx="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True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4" name="圓角矩形 5">
            <a:extLst>
              <a:ext uri="{FF2B5EF4-FFF2-40B4-BE49-F238E27FC236}">
                <a16:creationId xmlns:a16="http://schemas.microsoft.com/office/drawing/2014/main" id="{0F4CB1A1-A425-4D54-B5F6-13A95789EA22}"/>
              </a:ext>
            </a:extLst>
          </p:cNvPr>
          <p:cNvSpPr/>
          <p:nvPr/>
        </p:nvSpPr>
        <p:spPr>
          <a:xfrm>
            <a:off x="4485902" y="839244"/>
            <a:ext cx="1486272" cy="100558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/>
              </a:rPr>
              <a:t>Hyperparameters: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100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Optimizer (Adam)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0.2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61D38D1-B387-471A-B9C0-7143068A5B6A}"/>
              </a:ext>
            </a:extLst>
          </p:cNvPr>
          <p:cNvSpPr txBox="1"/>
          <p:nvPr/>
        </p:nvSpPr>
        <p:spPr>
          <a:xfrm>
            <a:off x="214409" y="429569"/>
            <a:ext cx="2917432" cy="130035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matching module</a:t>
            </a:r>
          </a:p>
          <a:p>
            <a:pPr marL="176213" indent="-176213" defTabSz="68546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prstClr val="white"/>
                </a:solidFill>
              </a:rPr>
              <a:t>helps tune weights to obtain an acceptable net. </a:t>
            </a:r>
            <a:endParaRPr lang="zh-TW" altLang="en-US" sz="20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3E7D18F-AB78-46B6-ADB3-E6AAB7900154}"/>
                  </a:ext>
                </a:extLst>
              </p:cNvPr>
              <p:cNvSpPr txBox="1"/>
              <p:nvPr/>
            </p:nvSpPr>
            <p:spPr>
              <a:xfrm>
                <a:off x="323528" y="1913091"/>
                <a:ext cx="2016224" cy="4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1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000">
                                  <a:latin typeface="Cambria Math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1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000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1000" i="1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1000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1000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  <m:t>𝑐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𝐰</m:t>
                                          </m:r>
                                        </m:e>
                                      </m:d>
                                      <m:r>
                                        <a:rPr lang="en-US" altLang="zh-TW" sz="1000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1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00">
                                      <a:latin typeface="Cambria Math"/>
                                      <a:ea typeface="微軟正黑體" panose="020B06040305040402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TW" altLang="en-US" sz="1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E7D18F-AB78-46B6-ADB3-E6AAB79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913091"/>
                <a:ext cx="2016224" cy="401135"/>
              </a:xfrm>
              <a:prstGeom prst="rect">
                <a:avLst/>
              </a:prstGeom>
              <a:blipFill rotWithShape="1">
                <a:blip r:embed="rId3"/>
                <a:stretch>
                  <a:fillRect t="-5303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29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4095" y="1844824"/>
            <a:ext cx="8972582" cy="18002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648A0D0-D682-4464-B968-608292DA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The cramming module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7CB92F-D066-4731-B5D3-0B2413C93A7F}"/>
                  </a:ext>
                </a:extLst>
              </p:cNvPr>
              <p:cNvSpPr/>
              <p:nvPr/>
            </p:nvSpPr>
            <p:spPr>
              <a:xfrm>
                <a:off x="3931291" y="5408511"/>
                <a:ext cx="1323433" cy="487824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𝑝𝑗</m:t>
                        </m:r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TW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𝑗</m:t>
                    </m:r>
                  </m:oMath>
                </a14:m>
                <a:endParaRPr lang="en-US" altLang="zh-TW" sz="16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7CB92F-D066-4731-B5D3-0B2413C93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291" y="5408511"/>
                <a:ext cx="1323433" cy="487824"/>
              </a:xfrm>
              <a:prstGeom prst="rect">
                <a:avLst/>
              </a:prstGeom>
              <a:blipFill>
                <a:blip r:embed="rId2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F7FCBA8-30B1-4229-ADAB-5831EAC3BC7D}"/>
                  </a:ext>
                </a:extLst>
              </p:cNvPr>
              <p:cNvSpPr/>
              <p:nvPr/>
            </p:nvSpPr>
            <p:spPr>
              <a:xfrm>
                <a:off x="3856657" y="4442490"/>
                <a:ext cx="2491386" cy="390746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altLang="zh-TW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p>
                          </m:sSup>
                          <m:r>
                            <a:rPr lang="en-US" altLang="zh-TW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old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p>
                          </m:sSup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4472C4">
                      <a:lumMod val="75000"/>
                    </a:srgb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F7FCBA8-30B1-4229-ADAB-5831EAC3B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657" y="4442490"/>
                <a:ext cx="2491386" cy="3907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群組 39">
            <a:extLst>
              <a:ext uri="{FF2B5EF4-FFF2-40B4-BE49-F238E27FC236}">
                <a16:creationId xmlns:a16="http://schemas.microsoft.com/office/drawing/2014/main" id="{D3F5E223-3A7E-46B2-86E9-06C0B8646867}"/>
              </a:ext>
            </a:extLst>
          </p:cNvPr>
          <p:cNvGrpSpPr/>
          <p:nvPr/>
        </p:nvGrpSpPr>
        <p:grpSpPr>
          <a:xfrm>
            <a:off x="1501052" y="3812199"/>
            <a:ext cx="2369998" cy="2664475"/>
            <a:chOff x="880463" y="1921546"/>
            <a:chExt cx="3454926" cy="309765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1EECBE7B-5CD2-47CB-825C-6D736A54D937}"/>
                </a:ext>
              </a:extLst>
            </p:cNvPr>
            <p:cNvGrpSpPr/>
            <p:nvPr/>
          </p:nvGrpSpPr>
          <p:grpSpPr>
            <a:xfrm>
              <a:off x="880463" y="1921546"/>
              <a:ext cx="3454926" cy="3097650"/>
              <a:chOff x="1097280" y="2109913"/>
              <a:chExt cx="3454926" cy="3097650"/>
            </a:xfrm>
          </p:grpSpPr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242D6AD6-3E0D-4374-B0F0-1C82431CB1FF}"/>
                  </a:ext>
                </a:extLst>
              </p:cNvPr>
              <p:cNvSpPr/>
              <p:nvPr/>
            </p:nvSpPr>
            <p:spPr>
              <a:xfrm>
                <a:off x="1097280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B4261CA2-72BE-4E1A-A931-304B8977FB5E}"/>
                  </a:ext>
                </a:extLst>
              </p:cNvPr>
              <p:cNvSpPr/>
              <p:nvPr/>
            </p:nvSpPr>
            <p:spPr>
              <a:xfrm>
                <a:off x="1912699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470D9359-C557-461B-92C5-D09674928B5B}"/>
                  </a:ext>
                </a:extLst>
              </p:cNvPr>
              <p:cNvSpPr/>
              <p:nvPr/>
            </p:nvSpPr>
            <p:spPr>
              <a:xfrm>
                <a:off x="3958317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i="1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</a:t>
                </a:r>
                <a:endParaRPr lang="zh-TW" altLang="en-US" i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4538EAF6-E327-4344-AA8F-73673BAA4C36}"/>
                  </a:ext>
                </a:extLst>
              </p:cNvPr>
              <p:cNvSpPr txBox="1"/>
              <p:nvPr/>
            </p:nvSpPr>
            <p:spPr>
              <a:xfrm>
                <a:off x="2938333" y="4725952"/>
                <a:ext cx="1035678" cy="429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altLang="zh-TW" dirty="0">
                    <a:solidFill>
                      <a:prstClr val="black"/>
                    </a:solidFill>
                  </a:rPr>
                  <a:t>…… </a:t>
                </a:r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66BF614C-EDD3-48DF-BB9D-EDC131049254}"/>
                  </a:ext>
                </a:extLst>
              </p:cNvPr>
              <p:cNvSpPr/>
              <p:nvPr/>
            </p:nvSpPr>
            <p:spPr>
              <a:xfrm>
                <a:off x="1394224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CF53AA3F-7E10-4EA3-BFEE-2C494EF4885D}"/>
                  </a:ext>
                </a:extLst>
              </p:cNvPr>
              <p:cNvSpPr/>
              <p:nvPr/>
            </p:nvSpPr>
            <p:spPr>
              <a:xfrm>
                <a:off x="2149940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45804697-5765-438E-9DFA-C7BC728D66FB}"/>
                  </a:ext>
                </a:extLst>
              </p:cNvPr>
              <p:cNvSpPr/>
              <p:nvPr/>
            </p:nvSpPr>
            <p:spPr>
              <a:xfrm>
                <a:off x="2905656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3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9C521799-492F-4B91-A7D6-2C38A5DBAF05}"/>
                  </a:ext>
                </a:extLst>
              </p:cNvPr>
              <p:cNvSpPr/>
              <p:nvPr/>
            </p:nvSpPr>
            <p:spPr>
              <a:xfrm>
                <a:off x="3915896" y="3374048"/>
                <a:ext cx="593889" cy="59388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sz="2000" i="1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p</a:t>
                </a:r>
                <a:endParaRPr lang="zh-TW" altLang="en-US" sz="2000" i="1" dirty="0">
                  <a:solidFill>
                    <a:prstClr val="black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cxnSp>
            <p:nvCxnSpPr>
              <p:cNvPr id="51" name="直線單箭頭接點 12">
                <a:extLst>
                  <a:ext uri="{FF2B5EF4-FFF2-40B4-BE49-F238E27FC236}">
                    <a16:creationId xmlns:a16="http://schemas.microsoft.com/office/drawing/2014/main" id="{CFAC50DB-0CA4-4F12-A8F1-91FF718BE88B}"/>
                  </a:ext>
                </a:extLst>
              </p:cNvPr>
              <p:cNvCxnSpPr>
                <a:stCxn id="43" idx="0"/>
                <a:endCxn id="47" idx="4"/>
              </p:cNvCxnSpPr>
              <p:nvPr/>
            </p:nvCxnSpPr>
            <p:spPr>
              <a:xfrm flipV="1">
                <a:off x="1394225" y="3967937"/>
                <a:ext cx="296944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13">
                <a:extLst>
                  <a:ext uri="{FF2B5EF4-FFF2-40B4-BE49-F238E27FC236}">
                    <a16:creationId xmlns:a16="http://schemas.microsoft.com/office/drawing/2014/main" id="{F4E5BD3F-02A4-43E1-B150-0F74AEFBE245}"/>
                  </a:ext>
                </a:extLst>
              </p:cNvPr>
              <p:cNvCxnSpPr>
                <a:stCxn id="43" idx="0"/>
                <a:endCxn id="48" idx="4"/>
              </p:cNvCxnSpPr>
              <p:nvPr/>
            </p:nvCxnSpPr>
            <p:spPr>
              <a:xfrm flipV="1">
                <a:off x="1394225" y="3967937"/>
                <a:ext cx="1052660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14">
                <a:extLst>
                  <a:ext uri="{FF2B5EF4-FFF2-40B4-BE49-F238E27FC236}">
                    <a16:creationId xmlns:a16="http://schemas.microsoft.com/office/drawing/2014/main" id="{29A37B40-30CA-4714-899A-72FBD0BEA7C3}"/>
                  </a:ext>
                </a:extLst>
              </p:cNvPr>
              <p:cNvCxnSpPr>
                <a:stCxn id="43" idx="0"/>
                <a:endCxn id="49" idx="4"/>
              </p:cNvCxnSpPr>
              <p:nvPr/>
            </p:nvCxnSpPr>
            <p:spPr>
              <a:xfrm flipV="1">
                <a:off x="1394225" y="3967937"/>
                <a:ext cx="1808376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單箭頭接點 15">
                <a:extLst>
                  <a:ext uri="{FF2B5EF4-FFF2-40B4-BE49-F238E27FC236}">
                    <a16:creationId xmlns:a16="http://schemas.microsoft.com/office/drawing/2014/main" id="{C678119D-D084-4211-8BFF-E9158B7FC217}"/>
                  </a:ext>
                </a:extLst>
              </p:cNvPr>
              <p:cNvCxnSpPr>
                <a:stCxn id="43" idx="0"/>
                <a:endCxn id="50" idx="4"/>
              </p:cNvCxnSpPr>
              <p:nvPr/>
            </p:nvCxnSpPr>
            <p:spPr>
              <a:xfrm flipV="1">
                <a:off x="1394225" y="3967937"/>
                <a:ext cx="2818616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單箭頭接點 16">
                <a:extLst>
                  <a:ext uri="{FF2B5EF4-FFF2-40B4-BE49-F238E27FC236}">
                    <a16:creationId xmlns:a16="http://schemas.microsoft.com/office/drawing/2014/main" id="{C6D5D499-22BD-43A0-8FED-A122A7C7D518}"/>
                  </a:ext>
                </a:extLst>
              </p:cNvPr>
              <p:cNvCxnSpPr/>
              <p:nvPr/>
            </p:nvCxnSpPr>
            <p:spPr>
              <a:xfrm flipH="1" flipV="1">
                <a:off x="1691166" y="3967937"/>
                <a:ext cx="526332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17">
                <a:extLst>
                  <a:ext uri="{FF2B5EF4-FFF2-40B4-BE49-F238E27FC236}">
                    <a16:creationId xmlns:a16="http://schemas.microsoft.com/office/drawing/2014/main" id="{24BAF7FA-1C3F-4B7D-BCD2-6D52A5961B22}"/>
                  </a:ext>
                </a:extLst>
              </p:cNvPr>
              <p:cNvCxnSpPr>
                <a:endCxn id="48" idx="4"/>
              </p:cNvCxnSpPr>
              <p:nvPr/>
            </p:nvCxnSpPr>
            <p:spPr>
              <a:xfrm flipV="1">
                <a:off x="2217498" y="3967937"/>
                <a:ext cx="229387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18">
                <a:extLst>
                  <a:ext uri="{FF2B5EF4-FFF2-40B4-BE49-F238E27FC236}">
                    <a16:creationId xmlns:a16="http://schemas.microsoft.com/office/drawing/2014/main" id="{088BE065-71F1-4C27-9A1A-F50AAB034850}"/>
                  </a:ext>
                </a:extLst>
              </p:cNvPr>
              <p:cNvCxnSpPr>
                <a:endCxn id="49" idx="4"/>
              </p:cNvCxnSpPr>
              <p:nvPr/>
            </p:nvCxnSpPr>
            <p:spPr>
              <a:xfrm flipV="1">
                <a:off x="2217498" y="3967937"/>
                <a:ext cx="985103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19">
                <a:extLst>
                  <a:ext uri="{FF2B5EF4-FFF2-40B4-BE49-F238E27FC236}">
                    <a16:creationId xmlns:a16="http://schemas.microsoft.com/office/drawing/2014/main" id="{56FFF06B-7B71-4103-ADF2-804AD10632EE}"/>
                  </a:ext>
                </a:extLst>
              </p:cNvPr>
              <p:cNvCxnSpPr>
                <a:stCxn id="44" idx="0"/>
                <a:endCxn id="50" idx="4"/>
              </p:cNvCxnSpPr>
              <p:nvPr/>
            </p:nvCxnSpPr>
            <p:spPr>
              <a:xfrm flipV="1">
                <a:off x="2209644" y="3967937"/>
                <a:ext cx="2003197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20">
                <a:extLst>
                  <a:ext uri="{FF2B5EF4-FFF2-40B4-BE49-F238E27FC236}">
                    <a16:creationId xmlns:a16="http://schemas.microsoft.com/office/drawing/2014/main" id="{0E851169-E4BE-441E-9C79-8854812A453A}"/>
                  </a:ext>
                </a:extLst>
              </p:cNvPr>
              <p:cNvCxnSpPr>
                <a:endCxn id="47" idx="4"/>
              </p:cNvCxnSpPr>
              <p:nvPr/>
            </p:nvCxnSpPr>
            <p:spPr>
              <a:xfrm flipH="1" flipV="1">
                <a:off x="1691169" y="3967937"/>
                <a:ext cx="2564090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21">
                <a:extLst>
                  <a:ext uri="{FF2B5EF4-FFF2-40B4-BE49-F238E27FC236}">
                    <a16:creationId xmlns:a16="http://schemas.microsoft.com/office/drawing/2014/main" id="{B1799911-B92F-4280-AF46-92587A4B2658}"/>
                  </a:ext>
                </a:extLst>
              </p:cNvPr>
              <p:cNvCxnSpPr>
                <a:endCxn id="48" idx="4"/>
              </p:cNvCxnSpPr>
              <p:nvPr/>
            </p:nvCxnSpPr>
            <p:spPr>
              <a:xfrm flipH="1" flipV="1">
                <a:off x="2446885" y="3967937"/>
                <a:ext cx="1808374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22">
                <a:extLst>
                  <a:ext uri="{FF2B5EF4-FFF2-40B4-BE49-F238E27FC236}">
                    <a16:creationId xmlns:a16="http://schemas.microsoft.com/office/drawing/2014/main" id="{C72C40A7-19F6-45AC-9647-E324D457EFA9}"/>
                  </a:ext>
                </a:extLst>
              </p:cNvPr>
              <p:cNvCxnSpPr>
                <a:endCxn id="49" idx="4"/>
              </p:cNvCxnSpPr>
              <p:nvPr/>
            </p:nvCxnSpPr>
            <p:spPr>
              <a:xfrm flipH="1" flipV="1">
                <a:off x="3202601" y="3967937"/>
                <a:ext cx="1052658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23">
                <a:extLst>
                  <a:ext uri="{FF2B5EF4-FFF2-40B4-BE49-F238E27FC236}">
                    <a16:creationId xmlns:a16="http://schemas.microsoft.com/office/drawing/2014/main" id="{71F05821-F55A-409E-8A0A-1724A29A4D2B}"/>
                  </a:ext>
                </a:extLst>
              </p:cNvPr>
              <p:cNvCxnSpPr>
                <a:stCxn id="45" idx="0"/>
                <a:endCxn id="50" idx="4"/>
              </p:cNvCxnSpPr>
              <p:nvPr/>
            </p:nvCxnSpPr>
            <p:spPr>
              <a:xfrm flipH="1" flipV="1">
                <a:off x="4212841" y="3967937"/>
                <a:ext cx="42421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3F952288-BA0B-41AA-A984-03729189B5B1}"/>
                  </a:ext>
                </a:extLst>
              </p:cNvPr>
              <p:cNvSpPr/>
              <p:nvPr/>
            </p:nvSpPr>
            <p:spPr>
              <a:xfrm>
                <a:off x="2506588" y="2109913"/>
                <a:ext cx="593889" cy="5938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</a:rPr>
                  <a:t>1</a:t>
                </a:r>
                <a:endParaRPr lang="zh-TW" alt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直線單箭頭接點 25">
                <a:extLst>
                  <a:ext uri="{FF2B5EF4-FFF2-40B4-BE49-F238E27FC236}">
                    <a16:creationId xmlns:a16="http://schemas.microsoft.com/office/drawing/2014/main" id="{EA543DDF-6397-4B7B-8533-EC066D2271D1}"/>
                  </a:ext>
                </a:extLst>
              </p:cNvPr>
              <p:cNvCxnSpPr>
                <a:stCxn id="47" idx="0"/>
                <a:endCxn id="63" idx="4"/>
              </p:cNvCxnSpPr>
              <p:nvPr/>
            </p:nvCxnSpPr>
            <p:spPr>
              <a:xfrm flipV="1">
                <a:off x="1691169" y="2703802"/>
                <a:ext cx="1112364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26">
                <a:extLst>
                  <a:ext uri="{FF2B5EF4-FFF2-40B4-BE49-F238E27FC236}">
                    <a16:creationId xmlns:a16="http://schemas.microsoft.com/office/drawing/2014/main" id="{5043A2DA-5F5E-4D09-9DEE-5083BEFBF11A}"/>
                  </a:ext>
                </a:extLst>
              </p:cNvPr>
              <p:cNvCxnSpPr>
                <a:stCxn id="48" idx="0"/>
                <a:endCxn id="63" idx="4"/>
              </p:cNvCxnSpPr>
              <p:nvPr/>
            </p:nvCxnSpPr>
            <p:spPr>
              <a:xfrm flipV="1">
                <a:off x="2446885" y="2703802"/>
                <a:ext cx="356648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27">
                <a:extLst>
                  <a:ext uri="{FF2B5EF4-FFF2-40B4-BE49-F238E27FC236}">
                    <a16:creationId xmlns:a16="http://schemas.microsoft.com/office/drawing/2014/main" id="{2285ACD9-1F46-4537-9B5E-0A41DFF8EED9}"/>
                  </a:ext>
                </a:extLst>
              </p:cNvPr>
              <p:cNvCxnSpPr>
                <a:stCxn id="49" idx="0"/>
                <a:endCxn id="63" idx="4"/>
              </p:cNvCxnSpPr>
              <p:nvPr/>
            </p:nvCxnSpPr>
            <p:spPr>
              <a:xfrm flipH="1" flipV="1">
                <a:off x="2803533" y="2703802"/>
                <a:ext cx="399068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28">
                <a:extLst>
                  <a:ext uri="{FF2B5EF4-FFF2-40B4-BE49-F238E27FC236}">
                    <a16:creationId xmlns:a16="http://schemas.microsoft.com/office/drawing/2014/main" id="{D0E3B10C-D50A-42CF-BABA-AB0FC595E008}"/>
                  </a:ext>
                </a:extLst>
              </p:cNvPr>
              <p:cNvCxnSpPr>
                <a:stCxn id="50" idx="0"/>
                <a:endCxn id="63" idx="4"/>
              </p:cNvCxnSpPr>
              <p:nvPr/>
            </p:nvCxnSpPr>
            <p:spPr>
              <a:xfrm flipH="1" flipV="1">
                <a:off x="2803533" y="2703802"/>
                <a:ext cx="1409308" cy="670246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32D784E-C440-4552-BCCB-B2EF8BA10E09}"/>
                </a:ext>
              </a:extLst>
            </p:cNvPr>
            <p:cNvSpPr txBox="1"/>
            <p:nvPr/>
          </p:nvSpPr>
          <p:spPr>
            <a:xfrm>
              <a:off x="3162525" y="3286801"/>
              <a:ext cx="699176" cy="429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prstClr val="black"/>
                  </a:solidFill>
                </a:rPr>
                <a:t>… 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8CADCE4-35E5-46F6-81D0-22B62D113358}"/>
                  </a:ext>
                </a:extLst>
              </p:cNvPr>
              <p:cNvSpPr/>
              <p:nvPr/>
            </p:nvSpPr>
            <p:spPr>
              <a:xfrm>
                <a:off x="3923860" y="4933896"/>
                <a:ext cx="1798386" cy="474615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sz="16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8CADCE4-35E5-46F6-81D0-22B62D113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860" y="4933896"/>
                <a:ext cx="1798386" cy="474615"/>
              </a:xfrm>
              <a:prstGeom prst="rect">
                <a:avLst/>
              </a:prstGeom>
              <a:blipFill>
                <a:blip r:embed="rId4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F697F27A-7A62-4005-8792-F492FDDC8865}"/>
                  </a:ext>
                </a:extLst>
              </p:cNvPr>
              <p:cNvSpPr txBox="1"/>
              <p:nvPr/>
            </p:nvSpPr>
            <p:spPr>
              <a:xfrm>
                <a:off x="2945252" y="3742701"/>
                <a:ext cx="3179969" cy="4241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zh-TW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=</a:t>
                </a:r>
                <a:r>
                  <a:rPr lang="zh-TW" alt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</m:oMath>
                </a14:m>
                <a:r>
                  <a:rPr lang="zh-TW" alt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+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sSubSup>
                          <m:sSub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</m:sup>
                        </m:sSubSup>
                      </m:e>
                    </m:nary>
                  </m:oMath>
                </a14:m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697F27A-7A62-4005-8792-F492FDDC8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52" y="3742701"/>
                <a:ext cx="3179969" cy="424155"/>
              </a:xfrm>
              <a:prstGeom prst="rect">
                <a:avLst/>
              </a:prstGeom>
              <a:blipFill rotWithShape="1">
                <a:blip r:embed="rId5"/>
                <a:stretch>
                  <a:fillRect l="-191" t="-90278" b="-1513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內容版面配置區 2">
                <a:extLst>
                  <a:ext uri="{FF2B5EF4-FFF2-40B4-BE49-F238E27FC236}">
                    <a16:creationId xmlns:a16="http://schemas.microsoft.com/office/drawing/2014/main" id="{6CFA2FE1-2ECB-40E8-83D6-FCA230F5C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9144000" cy="1819399"/>
              </a:xfrm>
            </p:spPr>
            <p:txBody>
              <a:bodyPr>
                <a:noAutofit/>
              </a:bodyPr>
              <a:lstStyle/>
              <a:p>
                <a:pPr marL="17463" lvl="1" indent="0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None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Let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+ 1 →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add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6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hidden node to the existing SLFN.</a:t>
                </a:r>
              </a:p>
              <a:p>
                <a:pPr marL="712788" lvl="1" indent="-695325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None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Assign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in the following way to make the condition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TW" sz="160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0.2 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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altLang="zh-TW" sz="1600" b="1" dirty="0">
                        <a:solidFill>
                          <a:srgbClr val="FF000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GB" altLang="zh-TW" sz="1600" dirty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GB" altLang="zh-TW" sz="1600" i="1" dirty="0">
                        <a:solidFill>
                          <a:srgbClr val="FF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GB" altLang="zh-TW" sz="1600" dirty="0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true:</a:t>
                </a:r>
              </a:p>
              <a:p>
                <a:pPr marL="1079500" indent="-265113">
                  <a:lnSpc>
                    <a:spcPct val="12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b="1" i="0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16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6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latin typeface="Cambria Math"/>
                        <a:ea typeface="微軟正黑體" panose="020B0604030504040204" pitchFamily="34" charset="-120"/>
                      </a:rPr>
                      <m:t>=1−</m:t>
                    </m:r>
                    <m:r>
                      <a:rPr lang="en-US" altLang="zh-TW" sz="1600">
                        <a:latin typeface="Cambria Math"/>
                        <a:ea typeface="微軟正黑體" panose="020B0604030504040204" pitchFamily="34" charset="-120"/>
                      </a:rPr>
                      <m:t>𝑚</m:t>
                    </m:r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</a:p>
              <a:p>
                <a:pPr marL="1079500" indent="-265113">
                  <a:lnSpc>
                    <a:spcPct val="12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</a:t>
                </a:r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TW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</m:oMath>
                </a14:m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zh-TW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sSubSup>
                          <m:sSubSupPr>
                            <m:ctrlPr>
                              <a:rPr lang="zh-TW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1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FA2FE1-2ECB-40E8-83D6-FCA230F5C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9144000" cy="1819399"/>
              </a:xfrm>
              <a:blipFill rotWithShape="1">
                <a:blip r:embed="rId6"/>
                <a:stretch>
                  <a:fillRect l="-133" t="-669" b="-32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字方塊 71">
            <a:extLst>
              <a:ext uri="{FF2B5EF4-FFF2-40B4-BE49-F238E27FC236}">
                <a16:creationId xmlns:a16="http://schemas.microsoft.com/office/drawing/2014/main" id="{5CA35739-0ED3-459E-A688-00D5ED39FF2D}"/>
              </a:ext>
            </a:extLst>
          </p:cNvPr>
          <p:cNvSpPr txBox="1"/>
          <p:nvPr/>
        </p:nvSpPr>
        <p:spPr>
          <a:xfrm>
            <a:off x="50928" y="0"/>
            <a:ext cx="223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/>
              </a:rPr>
              <a:t>Where we are now...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73" name="投影片編號版面配置區 1">
            <a:extLst>
              <a:ext uri="{FF2B5EF4-FFF2-40B4-BE49-F238E27FC236}">
                <a16:creationId xmlns:a16="http://schemas.microsoft.com/office/drawing/2014/main" id="{1B2C2496-F255-4126-8B44-D41AA7F8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77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1626017" y="2099107"/>
            <a:ext cx="5855666" cy="4531850"/>
            <a:chOff x="6497438" y="1234873"/>
            <a:chExt cx="5329879" cy="45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圓角矩形 39"/>
                <p:cNvSpPr/>
                <p:nvPr/>
              </p:nvSpPr>
              <p:spPr>
                <a:xfrm>
                  <a:off x="7391118" y="2103015"/>
                  <a:ext cx="2053382" cy="38752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766">
                    <a:defRPr/>
                  </a:pPr>
                  <a:r>
                    <a:rPr lang="en-US" altLang="zh-TW" sz="1200" dirty="0">
                      <a:solidFill>
                        <a:prstClr val="black"/>
                      </a:solidFill>
                    </a:rPr>
                    <a:t>backward operation to obtain </a:t>
                  </a:r>
                  <a14:m>
                    <m:oMath xmlns:m="http://schemas.openxmlformats.org/officeDocument/2006/math">
                      <m:r>
                        <a:rPr lang="en-US" altLang="zh-TW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altLang="zh-TW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altLang="zh-TW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圓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118" y="2103015"/>
                  <a:ext cx="2053382" cy="387521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單箭頭接點 41"/>
            <p:cNvCxnSpPr>
              <a:endCxn id="66" idx="1"/>
            </p:cNvCxnSpPr>
            <p:nvPr/>
          </p:nvCxnSpPr>
          <p:spPr>
            <a:xfrm flipV="1">
              <a:off x="9302948" y="4010413"/>
              <a:ext cx="387706" cy="232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H="1">
              <a:off x="8431180" y="1234873"/>
              <a:ext cx="9490" cy="3081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菱形 48"/>
                <p:cNvSpPr/>
                <p:nvPr/>
              </p:nvSpPr>
              <p:spPr>
                <a:xfrm>
                  <a:off x="7848978" y="5039791"/>
                  <a:ext cx="1203105" cy="726932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7000" tIns="27000" rIns="27000" rtlCol="0" anchor="ctr"/>
                <a:lstStyle/>
                <a:p>
                  <a:pPr algn="ctr" defTabSz="91435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467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TW" sz="1467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l-GR" altLang="zh-TW" sz="1467" dirty="0">
                            <a:solidFill>
                              <a:prstClr val="black"/>
                            </a:solidFill>
                          </a:rPr>
                          <m:t>ε</m:t>
                        </m:r>
                        <m:r>
                          <a:rPr lang="en-US" altLang="zh-TW" sz="1467" i="1" baseline="-2500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TW" altLang="en-US" sz="1467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菱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978" y="5039791"/>
                  <a:ext cx="1203105" cy="726932"/>
                </a:xfrm>
                <a:prstGeom prst="diamond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圓角矩形 49"/>
            <p:cNvSpPr/>
            <p:nvPr/>
          </p:nvSpPr>
          <p:spPr>
            <a:xfrm>
              <a:off x="10117311" y="5179664"/>
              <a:ext cx="758023" cy="39753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dirty="0">
                  <a:solidFill>
                    <a:prstClr val="black"/>
                  </a:solidFill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</a:rPr>
                <a:t>w</a:t>
              </a:r>
            </a:p>
          </p:txBody>
        </p:sp>
        <p:cxnSp>
          <p:nvCxnSpPr>
            <p:cNvPr id="52" name="直線單箭頭接點 51"/>
            <p:cNvCxnSpPr/>
            <p:nvPr/>
          </p:nvCxnSpPr>
          <p:spPr>
            <a:xfrm>
              <a:off x="8447587" y="2490536"/>
              <a:ext cx="84" cy="10904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H="1">
              <a:off x="8475563" y="4511552"/>
              <a:ext cx="11439" cy="5632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圓角矩形 56"/>
                <p:cNvSpPr/>
                <p:nvPr/>
              </p:nvSpPr>
              <p:spPr>
                <a:xfrm>
                  <a:off x="6497438" y="3707920"/>
                  <a:ext cx="917593" cy="552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5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12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Restore</a:t>
                  </a:r>
                  <a:r>
                    <a:rPr lang="en-US" altLang="zh-TW" sz="1200" b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w</a:t>
                  </a:r>
                </a:p>
                <a:p>
                  <a:pPr algn="ctr" defTabSz="91435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1200" dirty="0">
                      <a:solidFill>
                        <a:prstClr val="black"/>
                      </a:solidFill>
                    </a:rPr>
                    <a:t>&amp; </a:t>
                  </a:r>
                  <a14:m>
                    <m:oMath xmlns:m="http://schemas.openxmlformats.org/officeDocument/2006/math">
                      <m:r>
                        <a:rPr lang="en-US" altLang="zh-TW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zh-TW" alt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TW" alt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endParaRPr lang="en-US" altLang="zh-TW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圓角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438" y="3707920"/>
                  <a:ext cx="917593" cy="552138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單箭頭接點 58"/>
            <p:cNvCxnSpPr/>
            <p:nvPr/>
          </p:nvCxnSpPr>
          <p:spPr>
            <a:xfrm>
              <a:off x="11471872" y="4011682"/>
              <a:ext cx="3554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50" idx="3"/>
            </p:cNvCxnSpPr>
            <p:nvPr/>
          </p:nvCxnSpPr>
          <p:spPr>
            <a:xfrm>
              <a:off x="10875333" y="5378431"/>
              <a:ext cx="409272" cy="553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菱形 65"/>
                <p:cNvSpPr/>
                <p:nvPr/>
              </p:nvSpPr>
              <p:spPr>
                <a:xfrm>
                  <a:off x="9690654" y="3592806"/>
                  <a:ext cx="1785518" cy="835214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7000" tIns="27000" rIns="27000"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</a:t>
                  </a:r>
                  <a:r>
                    <a:rPr lang="en-US" altLang="zh-TW" sz="1200" i="1" dirty="0" err="1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e</a:t>
                  </a:r>
                  <a:r>
                    <a:rPr lang="en-US" altLang="zh-TW" sz="1200" i="1" baseline="30000" dirty="0" err="1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 </a:t>
                  </a:r>
                  <a14:m>
                    <m:oMath xmlns:m="http://schemas.openxmlformats.org/officeDocument/2006/math">
                      <m:r>
                        <a:rPr lang="en-US" altLang="zh-TW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TW" sz="1200" b="0" i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0.2</m:t>
                      </m:r>
                    </m:oMath>
                  </a14:m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 panose="05050102010706020507" pitchFamily="18" charset="2"/>
                    </a:rPr>
                    <a:t> </a:t>
                  </a:r>
                  <a:r>
                    <a:rPr lang="en-US" altLang="zh-TW" sz="1200" i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r>
                    <a: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x-none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 panose="05050102010706020507" pitchFamily="18" charset="2"/>
                    </a:rPr>
                    <a:t></a:t>
                  </a:r>
                  <a:r>
                    <a:rPr lang="x-none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I(</a:t>
                  </a:r>
                  <a:r>
                    <a:rPr lang="x-none" altLang="zh-TW" sz="1200" i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</a:t>
                  </a:r>
                  <a:r>
                    <a:rPr lang="x-none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)</a:t>
                  </a:r>
                  <a:endParaRPr lang="en-US" altLang="zh-TW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菱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0654" y="3592806"/>
                  <a:ext cx="1785518" cy="835214"/>
                </a:xfrm>
                <a:prstGeom prst="diamond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直線單箭頭接點 83"/>
          <p:cNvCxnSpPr/>
          <p:nvPr/>
        </p:nvCxnSpPr>
        <p:spPr>
          <a:xfrm flipH="1">
            <a:off x="4310537" y="1770728"/>
            <a:ext cx="3128106" cy="190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 flipV="1">
            <a:off x="2127041" y="3161009"/>
            <a:ext cx="20816" cy="1396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7481683" y="4102828"/>
            <a:ext cx="3860" cy="7596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2168440" y="3161009"/>
            <a:ext cx="42298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2131099" y="6259545"/>
            <a:ext cx="1006061" cy="5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158640" y="5151049"/>
            <a:ext cx="4236" cy="11248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9" idx="3"/>
          </p:cNvCxnSpPr>
          <p:nvPr/>
        </p:nvCxnSpPr>
        <p:spPr>
          <a:xfrm>
            <a:off x="4432674" y="6267496"/>
            <a:ext cx="1170312" cy="379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66" idx="2"/>
          </p:cNvCxnSpPr>
          <p:nvPr/>
        </p:nvCxnSpPr>
        <p:spPr>
          <a:xfrm>
            <a:off x="6115069" y="5292254"/>
            <a:ext cx="9026" cy="7516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菱形 71"/>
              <p:cNvSpPr/>
              <p:nvPr/>
            </p:nvSpPr>
            <p:spPr>
              <a:xfrm>
                <a:off x="2928388" y="4445249"/>
                <a:ext cx="1754354" cy="895524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algn="ctr" defTabSz="91435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67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1467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67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467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467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67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1467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1467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467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1467" b="0" i="1" baseline="-25000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altLang="zh-TW" sz="1467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67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zh-TW" altLang="en-US" sz="1467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菱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388" y="4445249"/>
                <a:ext cx="1754354" cy="895524"/>
              </a:xfrm>
              <a:prstGeom prst="diamond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/>
          <p:cNvCxnSpPr>
            <a:stCxn id="44" idx="0"/>
          </p:cNvCxnSpPr>
          <p:nvPr/>
        </p:nvCxnSpPr>
        <p:spPr>
          <a:xfrm flipH="1" flipV="1">
            <a:off x="7430906" y="1789794"/>
            <a:ext cx="52708" cy="15649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828719" y="1200877"/>
            <a:ext cx="453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</a:t>
            </a:r>
            <a:r>
              <a:rPr lang="en-US" altLang="zh-TW" sz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= 1</a:t>
            </a:r>
            <a:endParaRPr lang="zh-TW" altLang="en-US" sz="1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3190503" y="1477876"/>
            <a:ext cx="1120034" cy="61607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 err="1">
                <a:solidFill>
                  <a:schemeClr val="tx1"/>
                </a:solidFill>
              </a:rPr>
              <a:t>i</a:t>
            </a:r>
            <a:r>
              <a:rPr lang="en-US" altLang="zh-TW" sz="1200" dirty="0">
                <a:solidFill>
                  <a:schemeClr val="tx1"/>
                </a:solidFill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sym typeface="Symbol"/>
              </a:rPr>
              <a:t></a:t>
            </a:r>
            <a:r>
              <a:rPr lang="en-US" altLang="zh-TW" sz="1200" dirty="0">
                <a:solidFill>
                  <a:schemeClr val="tx1"/>
                </a:solidFill>
              </a:rPr>
              <a:t> 100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3768546" y="1161619"/>
            <a:ext cx="0" cy="3119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2702712" y="1772485"/>
            <a:ext cx="459772" cy="77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120644" y="3354770"/>
                <a:ext cx="725939" cy="71716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5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zh-TW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sz="1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altLang="zh-TW" sz="1000" dirty="0">
                    <a:solidFill>
                      <a:prstClr val="black"/>
                    </a:solidFill>
                  </a:rPr>
                  <a:t> </a:t>
                </a:r>
                <a:br>
                  <a:rPr lang="en-US" altLang="zh-TW" sz="1000" dirty="0">
                    <a:solidFill>
                      <a:prstClr val="black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  <m:r>
                        <a:rPr lang="en-US" altLang="zh-TW" sz="100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zh-TW" alt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TW" alt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1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ctr" defTabSz="91435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i+1 </a:t>
                </a:r>
                <a14:m>
                  <m:oMath xmlns:m="http://schemas.openxmlformats.org/officeDocument/2006/math">
                    <m:r>
                      <a:rPr lang="en-US" altLang="zh-TW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000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TW" sz="1000" dirty="0" err="1">
                    <a:solidFill>
                      <a:prstClr val="black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i</a:t>
                </a:r>
                <a:endParaRPr lang="en-US" altLang="zh-TW" sz="1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644" y="3354770"/>
                <a:ext cx="725939" cy="717165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圓角矩形 54"/>
              <p:cNvSpPr/>
              <p:nvPr/>
            </p:nvSpPr>
            <p:spPr>
              <a:xfrm>
                <a:off x="3448946" y="1200877"/>
                <a:ext cx="236544" cy="23131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5" name="圓角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946" y="1200877"/>
                <a:ext cx="236544" cy="231315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9"/>
                <a:stretch>
                  <a:fillRect l="-4878" b="-1500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>
            <a:extLst>
              <a:ext uri="{FF2B5EF4-FFF2-40B4-BE49-F238E27FC236}">
                <a16:creationId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2591421" y="699961"/>
            <a:ext cx="2366998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accomplishes the learning goal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3431554" y="2396225"/>
            <a:ext cx="658783" cy="230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Store</a:t>
            </a:r>
            <a:r>
              <a:rPr lang="en-US" sz="1000" b="1" kern="100" dirty="0">
                <a:solidFill>
                  <a:prstClr val="black"/>
                </a:solidFill>
                <a:ea typeface="新細明體"/>
                <a:cs typeface="Times New Roman"/>
              </a:rPr>
              <a:t> </a:t>
            </a:r>
            <a:r>
              <a:rPr lang="en-US" sz="1000" b="1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w</a:t>
            </a:r>
            <a:endParaRPr lang="zh-TW" altLang="en-US" sz="1000" kern="100" dirty="0">
              <a:solidFill>
                <a:prstClr val="black"/>
              </a:solidFill>
              <a:cs typeface="Times New Roman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3750520" y="2627123"/>
            <a:ext cx="0" cy="3119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D337E54-6DA7-4573-9AA7-6375A64FF44C}"/>
              </a:ext>
            </a:extLst>
          </p:cNvPr>
          <p:cNvSpPr txBox="1"/>
          <p:nvPr/>
        </p:nvSpPr>
        <p:spPr>
          <a:xfrm>
            <a:off x="521921" y="1553137"/>
            <a:ext cx="2166782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has a preference on weights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D337E54-6DA7-4573-9AA7-6375A64FF44C}"/>
              </a:ext>
            </a:extLst>
          </p:cNvPr>
          <p:cNvSpPr txBox="1"/>
          <p:nvPr/>
        </p:nvSpPr>
        <p:spPr>
          <a:xfrm>
            <a:off x="6892650" y="6025960"/>
            <a:ext cx="2094332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has a preference on weights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圓角矩形 5">
                <a:extLst>
                  <a:ext uri="{FF2B5EF4-FFF2-40B4-BE49-F238E27FC236}">
                    <a16:creationId xmlns:a16="http://schemas.microsoft.com/office/drawing/2014/main" id="{0F4CB1A1-A425-4D54-B5F6-13A95789EA22}"/>
                  </a:ext>
                </a:extLst>
              </p:cNvPr>
              <p:cNvSpPr/>
              <p:nvPr/>
            </p:nvSpPr>
            <p:spPr>
              <a:xfrm>
                <a:off x="181575" y="2627123"/>
                <a:ext cx="1656184" cy="1708309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libri" panose="020F0502020204030204"/>
                    <a:ea typeface="新細明體"/>
                  </a:rPr>
                  <a:t>Hyperparameters: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 (Momentum)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l-GR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0.2 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 smtClean="0">
                        <a:solidFill>
                          <a:prstClr val="black"/>
                        </a:solidFill>
                        <a:latin typeface="Calibri" panose="020F0502020204030204"/>
                        <a:ea typeface="新細明體"/>
                      </a:rPr>
                      <m:t>ε</m:t>
                    </m:r>
                    <m:r>
                      <a:rPr lang="en-US" altLang="zh-TW" sz="1400" i="1" kern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0.0001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1.2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&amp;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0.7</a:t>
                </a:r>
                <a:endParaRPr lang="en-US" altLang="zh-TW" sz="1400" kern="0" dirty="0">
                  <a:solidFill>
                    <a:prstClr val="black"/>
                  </a:solidFill>
                  <a:latin typeface="Calibri" panose="020F0502020204030204"/>
                  <a:ea typeface="新細明體"/>
                </a:endParaRPr>
              </a:p>
            </p:txBody>
          </p:sp>
        </mc:Choice>
        <mc:Fallback xmlns="">
          <p:sp>
            <p:nvSpPr>
              <p:cNvPr id="53" name="圓角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5" y="2627123"/>
                <a:ext cx="1656184" cy="1708309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0"/>
                <a:stretch>
                  <a:fillRect l="-366" t="-2482" b="-5674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圓角矩形 22">
            <a:extLst>
              <a:ext uri="{FF2B5EF4-FFF2-40B4-BE49-F238E27FC236}">
                <a16:creationId xmlns:a16="http://schemas.microsoft.com/office/drawing/2014/main" id="{59E882F5-FCA9-4C35-98CC-A5F8B8159C3B}"/>
              </a:ext>
            </a:extLst>
          </p:cNvPr>
          <p:cNvSpPr/>
          <p:nvPr/>
        </p:nvSpPr>
        <p:spPr>
          <a:xfrm>
            <a:off x="2726421" y="3942066"/>
            <a:ext cx="2042223" cy="259737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200" dirty="0">
                <a:solidFill>
                  <a:prstClr val="black"/>
                </a:solidFill>
              </a:rPr>
              <a:t>forward operation</a:t>
            </a:r>
          </a:p>
        </p:txBody>
      </p:sp>
      <p:sp>
        <p:nvSpPr>
          <p:cNvPr id="75" name="文字方塊 732"/>
          <p:cNvSpPr txBox="1"/>
          <p:nvPr/>
        </p:nvSpPr>
        <p:spPr>
          <a:xfrm>
            <a:off x="7031762" y="4911010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76" name="文字方塊 732"/>
          <p:cNvSpPr txBox="1"/>
          <p:nvPr/>
        </p:nvSpPr>
        <p:spPr>
          <a:xfrm>
            <a:off x="4508716" y="4646229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77" name="文字方塊 732"/>
          <p:cNvSpPr txBox="1"/>
          <p:nvPr/>
        </p:nvSpPr>
        <p:spPr>
          <a:xfrm>
            <a:off x="2804738" y="6025960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78" name="文字方塊 732"/>
          <p:cNvSpPr txBox="1"/>
          <p:nvPr/>
        </p:nvSpPr>
        <p:spPr>
          <a:xfrm>
            <a:off x="2862289" y="1529611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79" name="文字方塊 732"/>
          <p:cNvSpPr txBox="1"/>
          <p:nvPr/>
        </p:nvSpPr>
        <p:spPr>
          <a:xfrm>
            <a:off x="3799282" y="2079413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80" name="文字方塊 732"/>
          <p:cNvSpPr txBox="1"/>
          <p:nvPr/>
        </p:nvSpPr>
        <p:spPr>
          <a:xfrm>
            <a:off x="3823821" y="5309956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82" name="文字方塊 732"/>
          <p:cNvSpPr txBox="1"/>
          <p:nvPr/>
        </p:nvSpPr>
        <p:spPr>
          <a:xfrm>
            <a:off x="4369500" y="6046645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83" name="文字方塊 732"/>
          <p:cNvSpPr txBox="1"/>
          <p:nvPr/>
        </p:nvSpPr>
        <p:spPr>
          <a:xfrm>
            <a:off x="6178220" y="5292254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537B24E-1DD5-403C-96DC-E5A024FD2467}"/>
              </a:ext>
            </a:extLst>
          </p:cNvPr>
          <p:cNvSpPr txBox="1"/>
          <p:nvPr/>
        </p:nvSpPr>
        <p:spPr>
          <a:xfrm>
            <a:off x="5375455" y="189206"/>
            <a:ext cx="3223599" cy="130035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/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regularizing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module</a:t>
            </a:r>
          </a:p>
          <a:p>
            <a:pPr marL="176213" indent="-176213" defTabSz="68546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white"/>
                </a:solidFill>
              </a:rPr>
              <a:t>helps further regularize weights while maintaining  an acceptable network.</a:t>
            </a:r>
          </a:p>
        </p:txBody>
      </p:sp>
      <p:sp>
        <p:nvSpPr>
          <p:cNvPr id="70" name="投影片編號版面配置區 1">
            <a:extLst>
              <a:ext uri="{FF2B5EF4-FFF2-40B4-BE49-F238E27FC236}">
                <a16:creationId xmlns:a16="http://schemas.microsoft.com/office/drawing/2014/main" id="{94276EEC-191F-48DA-B451-4D5EB0DC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57769" y="170136"/>
                <a:ext cx="4431104" cy="52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1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000">
                                  <a:latin typeface="Cambria Math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1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000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1000" i="1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1000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1000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  <m:t>𝑐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𝐰</m:t>
                                          </m:r>
                                        </m:e>
                                      </m:d>
                                      <m:r>
                                        <a:rPr lang="en-US" altLang="zh-TW" sz="1000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1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00">
                                      <a:latin typeface="Cambria Math"/>
                                      <a:ea typeface="微軟正黑體" panose="020B06040305040402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𝑛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1000" dirty="0"/>
                        <m:t>+</m:t>
                      </m:r>
                      <m:f>
                        <m:fPr>
                          <m:ctrlP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1000" dirty="0"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1000" dirty="0"/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0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0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TW" sz="1000" dirty="0"/>
                            <m:t>(</m:t>
                          </m:r>
                          <m:sSubSup>
                            <m:sSubSupPr>
                              <m:ctrlPr>
                                <a:rPr lang="en-US" altLang="zh-TW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TW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1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zh-TW" sz="10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000" baseline="30000" dirty="0"/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000" dirty="0"/>
                        <m:t> + </m:t>
                      </m:r>
                      <m:nary>
                        <m:naryPr>
                          <m:chr m:val="∑"/>
                          <m:ctrlPr>
                            <a:rPr lang="en-US" altLang="zh-TW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0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1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0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1000" i="1" dirty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10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000" baseline="30000" dirty="0"/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000" dirty="0"/>
                        <m:t>)</m:t>
                      </m:r>
                    </m:oMath>
                  </m:oMathPara>
                </a14:m>
                <a:endParaRPr lang="zh-TW" altLang="en-US" sz="1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9" y="170136"/>
                <a:ext cx="4431104" cy="529825"/>
              </a:xfrm>
              <a:prstGeom prst="rect">
                <a:avLst/>
              </a:prstGeom>
              <a:blipFill rotWithShape="1">
                <a:blip r:embed="rId11"/>
                <a:stretch>
                  <a:fillRect t="-88506" r="-8253" b="-1344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490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1302644" y="2072287"/>
            <a:ext cx="7114775" cy="3929953"/>
            <a:chOff x="1676800" y="2250673"/>
            <a:chExt cx="7651915" cy="3929953"/>
          </a:xfrm>
        </p:grpSpPr>
        <p:grpSp>
          <p:nvGrpSpPr>
            <p:cNvPr id="4" name="群組 3"/>
            <p:cNvGrpSpPr/>
            <p:nvPr/>
          </p:nvGrpSpPr>
          <p:grpSpPr>
            <a:xfrm>
              <a:off x="2080016" y="2250673"/>
              <a:ext cx="7248699" cy="3929953"/>
              <a:chOff x="3037680" y="1966661"/>
              <a:chExt cx="7908053" cy="4179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菱形 5"/>
                  <p:cNvSpPr/>
                  <p:nvPr/>
                </p:nvSpPr>
                <p:spPr>
                  <a:xfrm>
                    <a:off x="3037680" y="4613299"/>
                    <a:ext cx="1476393" cy="745437"/>
                  </a:xfrm>
                  <a:prstGeom prst="diamond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TW" sz="1400" i="1" dirty="0">
                        <a:solidFill>
                          <a:prstClr val="black"/>
                        </a:solidFill>
                      </a:rPr>
                      <a:t>k</a:t>
                    </a:r>
                    <a:r>
                      <a:rPr lang="en-US" altLang="zh-TW" sz="1400" b="1" dirty="0">
                        <a:solidFill>
                          <a:prstClr val="black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1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TW" sz="1400" i="1" dirty="0">
                        <a:solidFill>
                          <a:prstClr val="black"/>
                        </a:solidFill>
                      </a:rPr>
                      <a:t>p</a:t>
                    </a:r>
                    <a:endParaRPr lang="zh-TW" altLang="en-US" sz="1400" b="1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菱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680" y="4613299"/>
                    <a:ext cx="1476393" cy="745437"/>
                  </a:xfrm>
                  <a:prstGeom prst="diamond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矩形 9"/>
              <p:cNvSpPr/>
              <p:nvPr/>
            </p:nvSpPr>
            <p:spPr>
              <a:xfrm>
                <a:off x="9272343" y="4644763"/>
                <a:ext cx="1673390" cy="89035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b="1" dirty="0">
                    <a:solidFill>
                      <a:prstClr val="black"/>
                    </a:solidFill>
                  </a:rPr>
                  <a:t>matching</a:t>
                </a:r>
                <a:br>
                  <a:rPr lang="en-US" altLang="zh-TW" b="1" dirty="0">
                    <a:solidFill>
                      <a:prstClr val="black"/>
                    </a:solidFill>
                  </a:rPr>
                </a:br>
                <a:r>
                  <a:rPr lang="en-US" altLang="zh-TW" b="1" dirty="0">
                    <a:solidFill>
                      <a:prstClr val="black"/>
                    </a:solidFill>
                  </a:rPr>
                  <a:t> module</a:t>
                </a:r>
                <a:endParaRPr lang="zh-TW" altLang="en-US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4977581" y="2116124"/>
                <a:ext cx="643378" cy="40944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400" i="1" dirty="0">
                    <a:solidFill>
                      <a:prstClr val="black"/>
                    </a:solidFill>
                  </a:rPr>
                  <a:t>k </a:t>
                </a:r>
                <a:r>
                  <a:rPr lang="en-US" altLang="zh-TW" sz="1400" b="1" dirty="0">
                    <a:solidFill>
                      <a:prstClr val="black"/>
                    </a:solidFill>
                  </a:rPr>
                  <a:t>++</a:t>
                </a:r>
                <a:endParaRPr lang="zh-TW" alt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249596" y="1966661"/>
                <a:ext cx="1883254" cy="7598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200" b="1" dirty="0">
                    <a:solidFill>
                      <a:prstClr val="black"/>
                    </a:solidFill>
                  </a:rPr>
                  <a:t>Restore the network and </a:t>
                </a:r>
                <a:r>
                  <a:rPr lang="en-US" altLang="zh-TW" sz="1200" b="1" dirty="0">
                    <a:solidFill>
                      <a:schemeClr val="tx1"/>
                    </a:solidFill>
                  </a:rPr>
                  <a:t>w</a:t>
                </a:r>
                <a:endParaRPr lang="zh-TW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線單箭頭接點 14"/>
              <p:cNvCxnSpPr>
                <a:cxnSpLocks/>
              </p:cNvCxnSpPr>
              <p:nvPr/>
            </p:nvCxnSpPr>
            <p:spPr>
              <a:xfrm flipV="1">
                <a:off x="4514073" y="4973342"/>
                <a:ext cx="329134" cy="64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>
                <a:off x="8941695" y="5057668"/>
                <a:ext cx="33064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>
                <a:cxnSpLocks/>
              </p:cNvCxnSpPr>
              <p:nvPr/>
            </p:nvCxnSpPr>
            <p:spPr>
              <a:xfrm flipH="1">
                <a:off x="5685862" y="3353961"/>
                <a:ext cx="42098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接點 23"/>
              <p:cNvCxnSpPr>
                <a:stCxn id="6" idx="2"/>
              </p:cNvCxnSpPr>
              <p:nvPr/>
            </p:nvCxnSpPr>
            <p:spPr>
              <a:xfrm rot="16200000" flipH="1">
                <a:off x="3938478" y="5196134"/>
                <a:ext cx="787330" cy="1112533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/>
              <p:nvPr/>
            </p:nvCxnSpPr>
            <p:spPr>
              <a:xfrm flipH="1" flipV="1">
                <a:off x="9895676" y="3353961"/>
                <a:ext cx="7062" cy="12593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 flipH="1">
                <a:off x="3780491" y="2305712"/>
                <a:ext cx="15261" cy="22756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線單箭頭接點 27"/>
            <p:cNvCxnSpPr/>
            <p:nvPr/>
          </p:nvCxnSpPr>
          <p:spPr>
            <a:xfrm flipV="1">
              <a:off x="1676800" y="5089815"/>
              <a:ext cx="403216" cy="672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>
              <a:off x="1688950" y="4782835"/>
              <a:ext cx="584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i="1" dirty="0">
                  <a:solidFill>
                    <a:prstClr val="black"/>
                  </a:solidFill>
                  <a:latin typeface="Calibri"/>
                  <a:ea typeface="新細明體"/>
                </a:rPr>
                <a:t>k</a:t>
              </a:r>
              <a:r>
                <a:rPr lang="en-US" altLang="zh-TW" sz="1200" b="1" dirty="0">
                  <a:solidFill>
                    <a:prstClr val="black"/>
                  </a:solidFill>
                  <a:latin typeface="Calibri"/>
                  <a:ea typeface="新細明體"/>
                </a:rPr>
                <a:t> = 1</a:t>
              </a:r>
              <a:endParaRPr lang="zh-TW" altLang="en-US" sz="1200" b="1" dirty="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532962" y="4454946"/>
                <a:ext cx="1153933" cy="10453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200" b="1" dirty="0">
                    <a:solidFill>
                      <a:prstClr val="black"/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altLang="zh-TW" sz="12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TW" sz="1200" i="1" baseline="-2500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m:rPr>
                        <m:nor/>
                      </m:rPr>
                      <a:rPr lang="en-US" altLang="zh-TW" sz="1200" dirty="0">
                        <a:solidFill>
                          <a:schemeClr val="tx1"/>
                        </a:solidFill>
                      </a:rPr>
                      <m:t>’</m:t>
                    </m:r>
                  </m:oMath>
                </a14:m>
                <a:r>
                  <a:rPr lang="en-US" altLang="zh-TW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200" b="1" dirty="0">
                    <a:solidFill>
                      <a:prstClr val="black"/>
                    </a:solidFill>
                  </a:rPr>
                  <a:t>(i.e., temporarily ignore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altLang="zh-TW" sz="1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TW" altLang="en-US" sz="1200" b="1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200" b="1" dirty="0">
                    <a:solidFill>
                      <a:prstClr val="black"/>
                    </a:solidFill>
                  </a:rPr>
                  <a:t>hidden node) </a:t>
                </a:r>
                <a:endParaRPr lang="zh-TW" altLang="en-US" sz="12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962" y="4454946"/>
                <a:ext cx="1153933" cy="10453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7869946" y="4203854"/>
            <a:ext cx="247065" cy="342899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67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467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7161601" y="4214100"/>
            <a:ext cx="247065" cy="342899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67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467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6080821" y="2441421"/>
            <a:ext cx="1656297" cy="118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0" idx="0"/>
          </p:cNvCxnSpPr>
          <p:nvPr/>
        </p:nvCxnSpPr>
        <p:spPr>
          <a:xfrm flipV="1">
            <a:off x="7704322" y="2500398"/>
            <a:ext cx="0" cy="20901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318894" y="4546753"/>
            <a:ext cx="969379" cy="623246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3274945" y="5653138"/>
            <a:ext cx="990108" cy="623246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3934544" y="2429543"/>
            <a:ext cx="418251" cy="118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圓角矩形 45"/>
          <p:cNvSpPr/>
          <p:nvPr/>
        </p:nvSpPr>
        <p:spPr>
          <a:xfrm>
            <a:off x="3361976" y="3184279"/>
            <a:ext cx="517254" cy="3850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i="1" dirty="0">
                <a:solidFill>
                  <a:prstClr val="black"/>
                </a:solidFill>
              </a:rPr>
              <a:t>p </a:t>
            </a:r>
            <a:r>
              <a:rPr lang="en-US" altLang="zh-TW" sz="1400" b="1" dirty="0">
                <a:solidFill>
                  <a:prstClr val="black"/>
                </a:solidFill>
              </a:rPr>
              <a:t>--</a:t>
            </a:r>
            <a:endParaRPr lang="zh-TW" altLang="en-US" sz="1400" b="1" dirty="0">
              <a:solidFill>
                <a:prstClr val="black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2338390" y="2429542"/>
            <a:ext cx="93655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2407456" y="3392920"/>
            <a:ext cx="9136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230364" y="4563924"/>
            <a:ext cx="990108" cy="714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b="1" dirty="0">
                <a:solidFill>
                  <a:prstClr val="black"/>
                </a:solidFill>
              </a:rPr>
              <a:t>regularizing module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9" name="直線單箭頭接點 58"/>
          <p:cNvCxnSpPr>
            <a:cxnSpLocks/>
          </p:cNvCxnSpPr>
          <p:nvPr/>
        </p:nvCxnSpPr>
        <p:spPr>
          <a:xfrm flipV="1">
            <a:off x="5322209" y="4961699"/>
            <a:ext cx="210752" cy="159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092149D-9089-477A-B3B2-8257EA20721E}"/>
              </a:ext>
            </a:extLst>
          </p:cNvPr>
          <p:cNvSpPr/>
          <p:nvPr/>
        </p:nvSpPr>
        <p:spPr>
          <a:xfrm>
            <a:off x="4467443" y="4604449"/>
            <a:ext cx="848044" cy="714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b="1" dirty="0">
                <a:solidFill>
                  <a:prstClr val="black"/>
                </a:solidFill>
              </a:rPr>
              <a:t>Store the network and </a:t>
            </a:r>
            <a:r>
              <a:rPr lang="en-US" altLang="zh-TW" sz="1200" b="1" dirty="0">
                <a:solidFill>
                  <a:schemeClr val="tx1"/>
                </a:solidFill>
              </a:rPr>
              <a:t>w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C304AAA-7591-41A1-9CFE-8C97A2F1754C}"/>
              </a:ext>
            </a:extLst>
          </p:cNvPr>
          <p:cNvCxnSpPr>
            <a:cxnSpLocks/>
          </p:cNvCxnSpPr>
          <p:nvPr/>
        </p:nvCxnSpPr>
        <p:spPr>
          <a:xfrm flipV="1">
            <a:off x="4227195" y="4976478"/>
            <a:ext cx="210752" cy="159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3BA8C36-D5E5-4349-A02C-475A54AB45BB}"/>
              </a:ext>
            </a:extLst>
          </p:cNvPr>
          <p:cNvSpPr txBox="1"/>
          <p:nvPr/>
        </p:nvSpPr>
        <p:spPr>
          <a:xfrm>
            <a:off x="5294480" y="505892"/>
            <a:ext cx="3280961" cy="130035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/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reorganizing module</a:t>
            </a:r>
          </a:p>
          <a:p>
            <a:pPr marL="342900" indent="-342900" defTabSz="685460">
              <a:buFont typeface="Wingdings" panose="05000000000000000000" pitchFamily="2" charset="2"/>
              <a:buChar char="l"/>
            </a:pPr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helps identify and remove the potentially irrelevant hidden node.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圓角矩形 5">
                <a:extLst>
                  <a:ext uri="{FF2B5EF4-FFF2-40B4-BE49-F238E27FC236}">
                    <a16:creationId xmlns:a16="http://schemas.microsoft.com/office/drawing/2014/main" id="{0F4CB1A1-A425-4D54-B5F6-13A95789EA22}"/>
                  </a:ext>
                </a:extLst>
              </p:cNvPr>
              <p:cNvSpPr/>
              <p:nvPr/>
            </p:nvSpPr>
            <p:spPr>
              <a:xfrm>
                <a:off x="179512" y="2311247"/>
                <a:ext cx="2026840" cy="1892607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libri" panose="020F0502020204030204"/>
                    <a:ea typeface="新細明體"/>
                  </a:rPr>
                  <a:t>Hyperparameters:</a:t>
                </a: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optimizers (Momentum &amp; Adam)</a:t>
                </a: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sets of </a:t>
                </a:r>
                <a:r>
                  <a:rPr lang="el-GR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 smtClean="0">
                        <a:solidFill>
                          <a:prstClr val="black"/>
                        </a:solidFill>
                        <a:latin typeface="Calibri" panose="020F0502020204030204"/>
                        <a:ea typeface="新細明體"/>
                      </a:rPr>
                      <m:t>ε</m:t>
                    </m:r>
                    <m:r>
                      <a:rPr lang="en-US" altLang="zh-TW" sz="1400" i="1" kern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14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762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l-GR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0.2;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>
                        <a:solidFill>
                          <a:prstClr val="black"/>
                        </a:solidFill>
                        <a:latin typeface="Calibri" panose="020F0502020204030204"/>
                        <a:ea typeface="新細明體"/>
                      </a:rPr>
                      <m:t>ε</m:t>
                    </m:r>
                    <m:r>
                      <a:rPr lang="en-US" altLang="zh-TW" sz="1400" i="1" kern="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0.0001)</a:t>
                </a:r>
                <a:endParaRPr lang="en-US" altLang="zh-TW" sz="1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新細明體"/>
                  <a:cs typeface="Times New Roman" panose="02020603050405020304" pitchFamily="18" charset="0"/>
                </a:endParaRP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Two sets of 1.2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&amp;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0.7</a:t>
                </a:r>
                <a:endParaRPr lang="en-US" altLang="zh-TW" sz="1400" kern="0" dirty="0">
                  <a:solidFill>
                    <a:prstClr val="black"/>
                  </a:solidFill>
                  <a:latin typeface="Calibri" panose="020F0502020204030204"/>
                  <a:ea typeface="新細明體"/>
                </a:endParaRPr>
              </a:p>
            </p:txBody>
          </p:sp>
        </mc:Choice>
        <mc:Fallback xmlns="">
          <p:sp>
            <p:nvSpPr>
              <p:cNvPr id="51" name="圓角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311247"/>
                <a:ext cx="2026840" cy="1892607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05F1E0C-AAB8-422B-B381-FD814EA897D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192932" y="3184279"/>
            <a:ext cx="2532486" cy="13796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86FE953-F07C-422E-935F-1E5380B096FF}"/>
              </a:ext>
            </a:extLst>
          </p:cNvPr>
          <p:cNvCxnSpPr>
            <a:cxnSpLocks/>
          </p:cNvCxnSpPr>
          <p:nvPr/>
        </p:nvCxnSpPr>
        <p:spPr>
          <a:xfrm>
            <a:off x="1857609" y="3184279"/>
            <a:ext cx="5152560" cy="13645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文字方塊 732"/>
          <p:cNvSpPr txBox="1"/>
          <p:nvPr/>
        </p:nvSpPr>
        <p:spPr>
          <a:xfrm>
            <a:off x="2774236" y="4634248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56" name="文字方塊 732"/>
          <p:cNvSpPr txBox="1"/>
          <p:nvPr/>
        </p:nvSpPr>
        <p:spPr>
          <a:xfrm>
            <a:off x="2289730" y="5260277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72689ED-1F6D-43A6-8094-0260554A2984}"/>
              </a:ext>
            </a:extLst>
          </p:cNvPr>
          <p:cNvSpPr txBox="1"/>
          <p:nvPr/>
        </p:nvSpPr>
        <p:spPr>
          <a:xfrm>
            <a:off x="5014271" y="6149427"/>
            <a:ext cx="1741202" cy="253914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200" dirty="0">
                <a:solidFill>
                  <a:prstClr val="black"/>
                </a:solidFill>
              </a:rPr>
              <a:t>Different loss functions!</a:t>
            </a:r>
            <a:endParaRPr lang="zh-TW" altLang="en-US" sz="1200" dirty="0">
              <a:solidFill>
                <a:prstClr val="black"/>
              </a:solidFill>
            </a:endParaRP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F30367D-6852-4C53-8F90-F93833A121B4}"/>
              </a:ext>
            </a:extLst>
          </p:cNvPr>
          <p:cNvCxnSpPr>
            <a:cxnSpLocks/>
          </p:cNvCxnSpPr>
          <p:nvPr/>
        </p:nvCxnSpPr>
        <p:spPr>
          <a:xfrm flipV="1">
            <a:off x="6686895" y="5380296"/>
            <a:ext cx="534269" cy="7691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F30367D-6852-4C53-8F90-F93833A121B4}"/>
              </a:ext>
            </a:extLst>
          </p:cNvPr>
          <p:cNvCxnSpPr>
            <a:cxnSpLocks/>
          </p:cNvCxnSpPr>
          <p:nvPr/>
        </p:nvCxnSpPr>
        <p:spPr>
          <a:xfrm flipH="1" flipV="1">
            <a:off x="4220472" y="5380296"/>
            <a:ext cx="866200" cy="7691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投影片編號版面配置區 1">
            <a:extLst>
              <a:ext uri="{FF2B5EF4-FFF2-40B4-BE49-F238E27FC236}">
                <a16:creationId xmlns:a16="http://schemas.microsoft.com/office/drawing/2014/main" id="{5CD20CCB-00A5-43BA-81AE-1EB0B2EA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3E7D18F-AB78-46B6-ADB3-E6AAB7900154}"/>
                  </a:ext>
                </a:extLst>
              </p:cNvPr>
              <p:cNvSpPr txBox="1"/>
              <p:nvPr/>
            </p:nvSpPr>
            <p:spPr>
              <a:xfrm>
                <a:off x="57769" y="737305"/>
                <a:ext cx="4431104" cy="4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1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000">
                                  <a:latin typeface="Cambria Math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1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000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1000" i="1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1000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1000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  <m:t>𝑐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𝐰</m:t>
                                          </m:r>
                                        </m:e>
                                      </m:d>
                                      <m:r>
                                        <a:rPr lang="en-US" altLang="zh-TW" sz="1000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1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00">
                                      <a:latin typeface="Cambria Math"/>
                                      <a:ea typeface="微軟正黑體" panose="020B06040305040402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TW" altLang="en-US" sz="1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3E7D18F-AB78-46B6-ADB3-E6AAB79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9" y="737305"/>
                <a:ext cx="4431104" cy="401135"/>
              </a:xfrm>
              <a:prstGeom prst="rect">
                <a:avLst/>
              </a:prstGeom>
              <a:blipFill>
                <a:blip r:embed="rId5"/>
                <a:stretch>
                  <a:fillRect t="-5303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57769" y="1201416"/>
                <a:ext cx="4431104" cy="52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1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000">
                                  <a:latin typeface="Cambria Math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1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000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1000" i="1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1000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1000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  <m:t>𝑐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𝐰</m:t>
                                          </m:r>
                                        </m:e>
                                      </m:d>
                                      <m:r>
                                        <a:rPr lang="en-US" altLang="zh-TW" sz="1000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1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0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00">
                                      <a:latin typeface="Cambria Math"/>
                                      <a:ea typeface="微軟正黑體" panose="020B06040305040402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𝑛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1000" dirty="0"/>
                        <m:t>+</m:t>
                      </m:r>
                      <m:f>
                        <m:fPr>
                          <m:ctrlP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1000" dirty="0"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1000" dirty="0"/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0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0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TW" sz="1000" dirty="0"/>
                            <m:t>(</m:t>
                          </m:r>
                          <m:sSubSup>
                            <m:sSubSupPr>
                              <m:ctrlPr>
                                <a:rPr lang="en-US" altLang="zh-TW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TW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1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zh-TW" sz="10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000" baseline="30000" dirty="0"/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000" dirty="0"/>
                        <m:t> + </m:t>
                      </m:r>
                      <m:nary>
                        <m:naryPr>
                          <m:chr m:val="∑"/>
                          <m:ctrlPr>
                            <a:rPr lang="en-US" altLang="zh-TW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0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1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0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1000" i="1" dirty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10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000" baseline="30000" dirty="0"/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000" dirty="0"/>
                        <m:t>)</m:t>
                      </m:r>
                    </m:oMath>
                  </m:oMathPara>
                </a14:m>
                <a:endParaRPr lang="zh-TW" altLang="en-US" sz="1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9" y="1201416"/>
                <a:ext cx="4431104" cy="529825"/>
              </a:xfrm>
              <a:prstGeom prst="rect">
                <a:avLst/>
              </a:prstGeom>
              <a:blipFill>
                <a:blip r:embed="rId6"/>
                <a:stretch>
                  <a:fillRect t="-88506" r="-8253" b="-1344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9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45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725877" y="2322982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204947" y="1188412"/>
              <a:ext cx="660627" cy="25202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546099" y="1876869"/>
              <a:ext cx="658849" cy="25202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i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++</a:t>
              </a:r>
              <a:endParaRPr lang="zh-TW" altLang="en-US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i="1" dirty="0">
                  <a:solidFill>
                    <a:schemeClr val="tx1"/>
                  </a:solidFill>
                  <a:cs typeface="Calibri" panose="020F0502020204030204" pitchFamily="34" charset="0"/>
                </a:rPr>
                <a:t>n</a:t>
              </a:r>
              <a:r>
                <a:rPr lang="en-US" altLang="zh-TW" sz="1400" dirty="0">
                  <a:solidFill>
                    <a:schemeClr val="tx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zh-TW" sz="1400" dirty="0">
                  <a:solidFill>
                    <a:schemeClr val="tx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i="1" dirty="0">
                  <a:solidFill>
                    <a:schemeClr val="tx1"/>
                  </a:solidFill>
                  <a:cs typeface="Calibri" panose="020F0502020204030204" pitchFamily="34" charset="0"/>
                </a:rPr>
                <a:t>N</a:t>
              </a:r>
              <a:endParaRPr lang="zh-TW" altLang="en-US" sz="1400" i="1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菱形 32">
                  <a:extLst>
                    <a:ext uri="{FF2B5EF4-FFF2-40B4-BE49-F238E27FC236}">
                      <a16:creationId xmlns:a16="http://schemas.microsoft.com/office/drawing/2014/main" id="{3FFAEF7B-71A0-AF46-A71E-712819A46E6C}"/>
                    </a:ext>
                  </a:extLst>
                </p:cNvPr>
                <p:cNvSpPr/>
                <p:nvPr/>
              </p:nvSpPr>
              <p:spPr>
                <a:xfrm>
                  <a:off x="2620079" y="1189904"/>
                  <a:ext cx="1685003" cy="705315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48000" tIns="48000" rIns="48000"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</a:t>
                  </a:r>
                  <a:r>
                    <a:rPr lang="en-US" altLang="zh-TW" sz="1000" i="1" dirty="0" err="1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e</a:t>
                  </a:r>
                  <a:r>
                    <a:rPr lang="en-US" altLang="zh-TW" sz="1000" i="1" baseline="30000" dirty="0" err="1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r>
                    <a:rPr lang="en-US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 </a:t>
                  </a:r>
                  <a14:m>
                    <m:oMath xmlns:m="http://schemas.openxmlformats.org/officeDocument/2006/math">
                      <m:r>
                        <a:rPr lang="en-US" altLang="zh-TW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TW" sz="1000" b="0" i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0.2</m:t>
                      </m:r>
                    </m:oMath>
                  </a14:m>
                  <a:r>
                    <a:rPr lang="en-US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en-US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 panose="05050102010706020507" pitchFamily="18" charset="2"/>
                    </a:rPr>
                    <a:t> </a:t>
                  </a:r>
                  <a:r>
                    <a:rPr lang="en-US" altLang="zh-TW" sz="1000" i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r>
                    <a:rPr lang="en-US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x-none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 panose="05050102010706020507" pitchFamily="18" charset="2"/>
                    </a:rPr>
                    <a:t></a:t>
                  </a:r>
                  <a:r>
                    <a:rPr lang="x-none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x-none" altLang="zh-TW" sz="10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I</a:t>
                  </a:r>
                  <a:r>
                    <a:rPr lang="x-none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x-none" altLang="zh-TW" sz="1000" i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</a:t>
                  </a:r>
                  <a:r>
                    <a:rPr lang="x-none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)</a:t>
                  </a:r>
                  <a:endParaRPr lang="en-US" altLang="zh-TW" sz="1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菱形 3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FFAEF7B-71A0-AF46-A71E-712819A46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079" y="1189904"/>
                  <a:ext cx="1685003" cy="705315"/>
                </a:xfrm>
                <a:prstGeom prst="diamond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id="{926C2DF7-27AF-DB44-9C67-01CDE9C74DDD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4305082" y="1542562"/>
              <a:ext cx="1436365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73861" y="38203"/>
              <a:ext cx="731344" cy="25202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Matching module</a:t>
              </a:r>
              <a:endParaRPr lang="zh-TW" altLang="en-US" sz="146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Cramming module</a:t>
              </a:r>
              <a:endParaRPr lang="zh-TW" altLang="en-US" sz="14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9AD5A1A0-E5BE-6546-AEE7-71F317C52132}"/>
              </a:ext>
            </a:extLst>
          </p:cNvPr>
          <p:cNvSpPr/>
          <p:nvPr/>
        </p:nvSpPr>
        <p:spPr>
          <a:xfrm>
            <a:off x="2728062" y="2384979"/>
            <a:ext cx="973240" cy="474853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Selecting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1389500" y="500160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723788" y="4813765"/>
            <a:ext cx="860258" cy="41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2584046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Reorganizing 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1363156" y="2090368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1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3904550" y="4583464"/>
            <a:ext cx="29616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197166" y="5095220"/>
            <a:ext cx="301934" cy="40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328462" y="5103393"/>
            <a:ext cx="565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3201374" y="2905473"/>
            <a:ext cx="0" cy="55992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id="{C3A8CB1A-1F0C-1C41-B8DC-4A36A49C34C9}"/>
              </a:ext>
            </a:extLst>
          </p:cNvPr>
          <p:cNvCxnSpPr/>
          <p:nvPr/>
        </p:nvCxnSpPr>
        <p:spPr>
          <a:xfrm flipV="1">
            <a:off x="1366070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475534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475534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7410821" y="3836123"/>
            <a:ext cx="0" cy="3365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824762" y="5358933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Initializing module</a:t>
            </a:r>
            <a:endParaRPr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1383418" y="575665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sz="2400" b="1" dirty="0"/>
              <a:t>(in flowchart)</a:t>
            </a:r>
            <a:endParaRPr lang="zh-TW" altLang="en-US" sz="2400" dirty="0"/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3A7A091-F146-430F-BA88-1B0CCFC6C729}" type="slidenum">
              <a:rPr lang="zh-CN" altLang="en-US" sz="1200" smtClean="0"/>
              <a:pPr algn="r">
                <a:defRPr/>
              </a:pPr>
              <a:t>26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70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725877" y="2322982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204947" y="1263471"/>
              <a:ext cx="660627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462580" y="1854985"/>
              <a:ext cx="658849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i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++</a:t>
              </a:r>
              <a:endParaRPr lang="zh-TW" altLang="en-US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endParaRPr lang="zh-TW" altLang="en-US" sz="1400" i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菱形 32">
                  <a:extLst>
                    <a:ext uri="{FF2B5EF4-FFF2-40B4-BE49-F238E27FC236}">
                      <a16:creationId xmlns:a16="http://schemas.microsoft.com/office/drawing/2014/main" id="{3FFAEF7B-71A0-AF46-A71E-712819A46E6C}"/>
                    </a:ext>
                  </a:extLst>
                </p:cNvPr>
                <p:cNvSpPr/>
                <p:nvPr/>
              </p:nvSpPr>
              <p:spPr>
                <a:xfrm>
                  <a:off x="2620079" y="1189904"/>
                  <a:ext cx="1685003" cy="705315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48000" tIns="48000" rIns="48000"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</a:t>
                  </a:r>
                  <a:r>
                    <a:rPr lang="en-US" altLang="zh-TW" sz="1000" i="1" dirty="0" err="1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e</a:t>
                  </a:r>
                  <a:r>
                    <a:rPr lang="en-US" altLang="zh-TW" sz="1000" i="1" baseline="30000" dirty="0" err="1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r>
                    <a:rPr lang="en-US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 </a:t>
                  </a:r>
                  <a14:m>
                    <m:oMath xmlns:m="http://schemas.openxmlformats.org/officeDocument/2006/math">
                      <m:r>
                        <a:rPr lang="en-US" altLang="zh-TW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TW" sz="1000" b="0" i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0.2</m:t>
                      </m:r>
                    </m:oMath>
                  </a14:m>
                  <a:r>
                    <a:rPr lang="en-US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en-US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 panose="05050102010706020507" pitchFamily="18" charset="2"/>
                    </a:rPr>
                    <a:t> </a:t>
                  </a:r>
                  <a:r>
                    <a:rPr lang="en-US" altLang="zh-TW" sz="1000" i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r>
                    <a:rPr lang="en-US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x-none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 panose="05050102010706020507" pitchFamily="18" charset="2"/>
                    </a:rPr>
                    <a:t></a:t>
                  </a:r>
                  <a:r>
                    <a:rPr lang="x-none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x-none" altLang="zh-TW" sz="10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I</a:t>
                  </a:r>
                  <a:r>
                    <a:rPr lang="x-none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x-none" altLang="zh-TW" sz="1000" i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</a:t>
                  </a:r>
                  <a:r>
                    <a:rPr lang="x-none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)</a:t>
                  </a:r>
                  <a:endParaRPr lang="en-US" altLang="zh-TW" sz="1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菱形 3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FFAEF7B-71A0-AF46-A71E-712819A46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079" y="1189904"/>
                  <a:ext cx="1685003" cy="705315"/>
                </a:xfrm>
                <a:prstGeom prst="diamond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id="{926C2DF7-27AF-DB44-9C67-01CDE9C74DDD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4305082" y="1542562"/>
              <a:ext cx="1436365" cy="1395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82161" y="73257"/>
              <a:ext cx="731344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Matching module</a:t>
              </a:r>
              <a:endParaRPr lang="zh-TW" altLang="en-US" sz="146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Cramming module</a:t>
              </a:r>
              <a:endParaRPr lang="zh-TW" altLang="en-US" sz="14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9AD5A1A0-E5BE-6546-AEE7-71F317C52132}"/>
              </a:ext>
            </a:extLst>
          </p:cNvPr>
          <p:cNvSpPr/>
          <p:nvPr/>
        </p:nvSpPr>
        <p:spPr>
          <a:xfrm>
            <a:off x="2728062" y="2384979"/>
            <a:ext cx="973240" cy="474853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Selecting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1389500" y="500160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723788" y="4813765"/>
            <a:ext cx="860258" cy="4177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2584046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Reorganizing 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1363156" y="2090368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1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3904550" y="4583464"/>
            <a:ext cx="2961690" cy="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197166" y="5095220"/>
            <a:ext cx="301934" cy="40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328462" y="5103393"/>
            <a:ext cx="565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3201374" y="2905473"/>
            <a:ext cx="0" cy="559924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id="{C3A8CB1A-1F0C-1C41-B8DC-4A36A49C34C9}"/>
              </a:ext>
            </a:extLst>
          </p:cNvPr>
          <p:cNvCxnSpPr/>
          <p:nvPr/>
        </p:nvCxnSpPr>
        <p:spPr>
          <a:xfrm flipV="1">
            <a:off x="1366070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475534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475534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7410821" y="3836123"/>
            <a:ext cx="0" cy="3365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824762" y="5358933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Initializing module</a:t>
            </a:r>
            <a:endParaRPr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1383418" y="575665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sz="2400" b="1" dirty="0"/>
              <a:t>(in flowchart)</a:t>
            </a:r>
            <a:endParaRPr lang="zh-TW" altLang="en-US" sz="2400" dirty="0"/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3A7A091-F146-430F-BA88-1B0CCFC6C729}" type="slidenum">
              <a:rPr lang="zh-CN" altLang="en-US" sz="1200" smtClean="0"/>
              <a:pPr algn="r">
                <a:defRPr/>
              </a:pPr>
              <a:t>27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80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725877" y="2322982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204947" y="1263471"/>
              <a:ext cx="660627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462580" y="1854985"/>
              <a:ext cx="658849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i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++</a:t>
              </a:r>
              <a:endParaRPr lang="zh-TW" altLang="en-US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endParaRPr lang="zh-TW" altLang="en-US" sz="1400" i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菱形 32">
                  <a:extLst>
                    <a:ext uri="{FF2B5EF4-FFF2-40B4-BE49-F238E27FC236}">
                      <a16:creationId xmlns:a16="http://schemas.microsoft.com/office/drawing/2014/main" id="{3FFAEF7B-71A0-AF46-A71E-712819A46E6C}"/>
                    </a:ext>
                  </a:extLst>
                </p:cNvPr>
                <p:cNvSpPr/>
                <p:nvPr/>
              </p:nvSpPr>
              <p:spPr>
                <a:xfrm>
                  <a:off x="2620079" y="1189904"/>
                  <a:ext cx="1685003" cy="705315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48000" tIns="48000" rIns="48000"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</a:t>
                  </a:r>
                  <a:r>
                    <a:rPr lang="en-US" altLang="zh-TW" sz="1000" i="1" dirty="0" err="1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e</a:t>
                  </a:r>
                  <a:r>
                    <a:rPr lang="en-US" altLang="zh-TW" sz="1000" i="1" baseline="30000" dirty="0" err="1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r>
                    <a:rPr lang="en-US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 </a:t>
                  </a:r>
                  <a14:m>
                    <m:oMath xmlns:m="http://schemas.openxmlformats.org/officeDocument/2006/math">
                      <m:r>
                        <a:rPr lang="en-US" altLang="zh-TW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TW" sz="1000" b="0" i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0.2</m:t>
                      </m:r>
                    </m:oMath>
                  </a14:m>
                  <a:r>
                    <a:rPr lang="en-US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en-US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 panose="05050102010706020507" pitchFamily="18" charset="2"/>
                    </a:rPr>
                    <a:t> </a:t>
                  </a:r>
                  <a:r>
                    <a:rPr lang="en-US" altLang="zh-TW" sz="1000" i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r>
                    <a:rPr lang="en-US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x-none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 panose="05050102010706020507" pitchFamily="18" charset="2"/>
                    </a:rPr>
                    <a:t></a:t>
                  </a:r>
                  <a:r>
                    <a:rPr lang="x-none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x-none" altLang="zh-TW" sz="10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I</a:t>
                  </a:r>
                  <a:r>
                    <a:rPr lang="x-none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x-none" altLang="zh-TW" sz="1000" i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</a:t>
                  </a:r>
                  <a:r>
                    <a:rPr lang="x-none" altLang="zh-TW" sz="10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)</a:t>
                  </a:r>
                  <a:endParaRPr lang="en-US" altLang="zh-TW" sz="1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菱形 3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FFAEF7B-71A0-AF46-A71E-712819A46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079" y="1189904"/>
                  <a:ext cx="1685003" cy="705315"/>
                </a:xfrm>
                <a:prstGeom prst="diamond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id="{926C2DF7-27AF-DB44-9C67-01CDE9C74DDD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4305082" y="1542562"/>
              <a:ext cx="1436365" cy="139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82161" y="73257"/>
              <a:ext cx="731344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Matching module</a:t>
              </a:r>
              <a:endParaRPr lang="zh-TW" altLang="en-US" sz="146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Cramming module</a:t>
              </a:r>
              <a:endParaRPr lang="zh-TW" altLang="en-US" sz="14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9AD5A1A0-E5BE-6546-AEE7-71F317C52132}"/>
              </a:ext>
            </a:extLst>
          </p:cNvPr>
          <p:cNvSpPr/>
          <p:nvPr/>
        </p:nvSpPr>
        <p:spPr>
          <a:xfrm>
            <a:off x="2728062" y="2384979"/>
            <a:ext cx="973240" cy="474853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Selecting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1389500" y="500160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723788" y="4813765"/>
            <a:ext cx="860258" cy="417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2584046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Reorganizing 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1363156" y="2090368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1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3904550" y="4583464"/>
            <a:ext cx="29616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197166" y="5095220"/>
            <a:ext cx="301934" cy="40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328462" y="5103393"/>
            <a:ext cx="56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3201374" y="2905473"/>
            <a:ext cx="0" cy="5599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id="{C3A8CB1A-1F0C-1C41-B8DC-4A36A49C34C9}"/>
              </a:ext>
            </a:extLst>
          </p:cNvPr>
          <p:cNvCxnSpPr/>
          <p:nvPr/>
        </p:nvCxnSpPr>
        <p:spPr>
          <a:xfrm flipV="1">
            <a:off x="1366070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475534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475534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7410821" y="3836123"/>
            <a:ext cx="0" cy="33652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824762" y="5358933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Initializing module</a:t>
            </a:r>
            <a:endParaRPr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1383418" y="575665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sz="2400" b="1" dirty="0"/>
              <a:t>(in flowchart)</a:t>
            </a:r>
            <a:endParaRPr lang="zh-TW" altLang="en-US" sz="2400" dirty="0"/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3A7A091-F146-430F-BA88-1B0CCFC6C729}" type="slidenum">
              <a:rPr lang="zh-CN" altLang="en-US" sz="1200" smtClean="0"/>
              <a:pPr algn="r">
                <a:defRPr/>
              </a:pPr>
              <a:t>28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48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17639"/>
            <a:ext cx="8784976" cy="1795337"/>
          </a:xfrm>
        </p:spPr>
        <p:txBody>
          <a:bodyPr/>
          <a:lstStyle/>
          <a:p>
            <a:pPr marL="447675" indent="-447675">
              <a:buNone/>
            </a:pPr>
            <a:r>
              <a:rPr lang="en-US" altLang="zh-TW" sz="2800" dirty="0">
                <a:sym typeface="Wingdings" panose="05000000000000000000" pitchFamily="2" charset="2"/>
              </a:rPr>
              <a:t>(1) use </a:t>
            </a:r>
            <a:r>
              <a:rPr lang="en-US" altLang="zh-TW" sz="2800" i="1" dirty="0">
                <a:sym typeface="Wingdings" panose="05000000000000000000" pitchFamily="2" charset="2"/>
              </a:rPr>
              <a:t>q</a:t>
            </a:r>
            <a:r>
              <a:rPr lang="en-US" altLang="zh-TW" sz="2800" dirty="0">
                <a:sym typeface="Wingdings" panose="05000000000000000000" pitchFamily="2" charset="2"/>
              </a:rPr>
              <a:t> SLFNs with a single output node to mimic a SLFN with </a:t>
            </a:r>
            <a:r>
              <a:rPr lang="en-US" altLang="zh-TW" sz="2800" i="1" dirty="0">
                <a:sym typeface="Wingdings" panose="05000000000000000000" pitchFamily="2" charset="2"/>
              </a:rPr>
              <a:t>q</a:t>
            </a:r>
            <a:r>
              <a:rPr lang="en-US" altLang="zh-TW" sz="2800" dirty="0">
                <a:sym typeface="Wingdings" panose="05000000000000000000" pitchFamily="2" charset="2"/>
              </a:rPr>
              <a:t> output nodes; (i.e., each SLFN corresponds to the requirement of one output node) (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straightforward and much easier</a:t>
            </a:r>
            <a:r>
              <a:rPr lang="en-US" altLang="zh-TW" sz="280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07504" y="3212976"/>
            <a:ext cx="8784976" cy="2598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47675">
              <a:buFont typeface="Arial" charset="0"/>
              <a:buNone/>
            </a:pPr>
            <a:r>
              <a:rPr lang="en-US" altLang="zh-TW" sz="2800" dirty="0">
                <a:sym typeface="Wingdings" panose="05000000000000000000" pitchFamily="2" charset="2"/>
              </a:rPr>
              <a:t>(2) modify the proposed learning algorithm for a SLFN with multiple output nodes. (i.e., modify each module  to fit in the scenario of multiple output nodes) (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not straightforward since the modification of a rule-based module needs more mathematical sense and is much harder</a:t>
            </a:r>
            <a:r>
              <a:rPr lang="en-US" altLang="zh-TW" sz="280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44010DB-635D-4F80-ACED-132FA0A6FA67}"/>
              </a:ext>
            </a:extLst>
          </p:cNvPr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AI Application Problem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b="1" dirty="0"/>
              <a:t>(</a:t>
            </a:r>
            <a:r>
              <a:rPr lang="en-US" altLang="zh-TW" b="1" dirty="0" err="1"/>
              <a:t>bi_ReLU_mbo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97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9"/>
            <a:ext cx="8784976" cy="1143000"/>
          </a:xfrm>
        </p:spPr>
        <p:txBody>
          <a:bodyPr/>
          <a:lstStyle/>
          <a:p>
            <a:r>
              <a:rPr lang="en-US" altLang="zh-TW" dirty="0"/>
              <a:t>Eight kinds of AI</a:t>
            </a:r>
            <a:r>
              <a:rPr lang="zh-TW" altLang="en-US" dirty="0"/>
              <a:t> </a:t>
            </a:r>
            <a:r>
              <a:rPr lang="en-US" altLang="zh-TW" dirty="0"/>
              <a:t>application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4" cy="5328592"/>
          </a:xfrm>
        </p:spPr>
        <p:txBody>
          <a:bodyPr/>
          <a:lstStyle/>
          <a:p>
            <a:r>
              <a:rPr lang="en-US" altLang="zh-TW" sz="2000" dirty="0"/>
              <a:t>A new learning algorithm</a:t>
            </a:r>
            <a:r>
              <a:rPr lang="zh-TW" altLang="en-US" sz="2000" dirty="0"/>
              <a:t> </a:t>
            </a:r>
            <a:r>
              <a:rPr lang="en-US" altLang="zh-TW" sz="2000" dirty="0"/>
              <a:t>for SLFN</a:t>
            </a:r>
            <a:r>
              <a:rPr lang="zh-TW" altLang="en-US" sz="2000" dirty="0"/>
              <a:t> </a:t>
            </a:r>
            <a:r>
              <a:rPr lang="en-US" altLang="zh-TW" sz="2000" dirty="0"/>
              <a:t>with</a:t>
            </a:r>
            <a:r>
              <a:rPr lang="zh-TW" altLang="en-US" sz="2000" dirty="0"/>
              <a:t> </a:t>
            </a:r>
            <a:r>
              <a:rPr lang="en-US" altLang="zh-TW" sz="2000" dirty="0"/>
              <a:t>binary-value inputs, ReLU</a:t>
            </a:r>
            <a:r>
              <a:rPr lang="zh-TW" altLang="en-US" sz="2000" dirty="0"/>
              <a:t> </a:t>
            </a:r>
            <a:r>
              <a:rPr lang="en-US" altLang="zh-TW" sz="2000" dirty="0"/>
              <a:t>and single binary-value desired output </a:t>
            </a:r>
            <a:r>
              <a:rPr lang="en-US" altLang="zh-TW" sz="2000" b="1" dirty="0">
                <a:solidFill>
                  <a:srgbClr val="FF0000"/>
                </a:solidFill>
              </a:rPr>
              <a:t>(</a:t>
            </a:r>
            <a:r>
              <a:rPr lang="en-US" altLang="zh-TW" sz="2000" b="1" dirty="0" err="1">
                <a:solidFill>
                  <a:srgbClr val="FF0000"/>
                </a:solidFill>
              </a:rPr>
              <a:t>bi_ReLU_sbo</a:t>
            </a:r>
            <a:r>
              <a:rPr lang="en-US" altLang="zh-TW" sz="2000" b="1" dirty="0">
                <a:solidFill>
                  <a:srgbClr val="FF0000"/>
                </a:solidFill>
              </a:rPr>
              <a:t>)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A new learning algorithm</a:t>
            </a:r>
            <a:r>
              <a:rPr lang="zh-TW" altLang="en-US" sz="2000" dirty="0"/>
              <a:t> </a:t>
            </a:r>
            <a:r>
              <a:rPr lang="en-US" altLang="zh-TW" sz="2000" dirty="0"/>
              <a:t>for SLFN</a:t>
            </a:r>
            <a:r>
              <a:rPr lang="zh-TW" altLang="en-US" sz="2000" dirty="0"/>
              <a:t> </a:t>
            </a:r>
            <a:r>
              <a:rPr lang="en-US" altLang="zh-TW" sz="2000" dirty="0"/>
              <a:t>with</a:t>
            </a:r>
            <a:r>
              <a:rPr lang="zh-TW" altLang="en-US" sz="2000" dirty="0"/>
              <a:t> </a:t>
            </a:r>
            <a:r>
              <a:rPr lang="en-US" altLang="zh-TW" sz="2000" dirty="0"/>
              <a:t>binary-value inputs, ReLU</a:t>
            </a:r>
            <a:r>
              <a:rPr lang="zh-TW" altLang="en-US" sz="2000" dirty="0"/>
              <a:t> </a:t>
            </a:r>
            <a:r>
              <a:rPr lang="en-US" altLang="zh-TW" sz="2000" dirty="0"/>
              <a:t>and single real-value desired output </a:t>
            </a:r>
            <a:r>
              <a:rPr lang="en-US" altLang="zh-TW" sz="2000" b="1" dirty="0">
                <a:solidFill>
                  <a:srgbClr val="FF0000"/>
                </a:solidFill>
              </a:rPr>
              <a:t>(</a:t>
            </a:r>
            <a:r>
              <a:rPr lang="en-US" altLang="zh-TW" sz="2000" b="1" dirty="0" err="1">
                <a:solidFill>
                  <a:srgbClr val="FF0000"/>
                </a:solidFill>
              </a:rPr>
              <a:t>bi_ReLU_sro</a:t>
            </a:r>
            <a:r>
              <a:rPr lang="en-US" altLang="zh-TW" sz="2000" b="1" dirty="0">
                <a:solidFill>
                  <a:srgbClr val="FF0000"/>
                </a:solidFill>
              </a:rPr>
              <a:t>)</a:t>
            </a:r>
            <a:endParaRPr lang="en-US" altLang="zh-TW" sz="2000" dirty="0"/>
          </a:p>
          <a:p>
            <a:r>
              <a:rPr lang="en-US" altLang="zh-TW" sz="2000" dirty="0"/>
              <a:t>A new learning algorithm</a:t>
            </a:r>
            <a:r>
              <a:rPr lang="zh-TW" altLang="en-US" sz="2000" dirty="0"/>
              <a:t> </a:t>
            </a:r>
            <a:r>
              <a:rPr lang="en-US" altLang="zh-TW" sz="2000" dirty="0"/>
              <a:t>for SLFN</a:t>
            </a:r>
            <a:r>
              <a:rPr lang="zh-TW" altLang="en-US" sz="2000" dirty="0"/>
              <a:t> </a:t>
            </a:r>
            <a:r>
              <a:rPr lang="en-US" altLang="zh-TW" sz="2000" dirty="0"/>
              <a:t>with</a:t>
            </a:r>
            <a:r>
              <a:rPr lang="zh-TW" altLang="en-US" sz="2000" dirty="0"/>
              <a:t> </a:t>
            </a:r>
            <a:r>
              <a:rPr lang="en-US" altLang="zh-TW" sz="2000" dirty="0"/>
              <a:t>real-value inputs, ReLU</a:t>
            </a:r>
            <a:r>
              <a:rPr lang="zh-TW" altLang="en-US" sz="2000" dirty="0"/>
              <a:t> </a:t>
            </a:r>
            <a:r>
              <a:rPr lang="en-US" altLang="zh-TW" sz="2000" dirty="0"/>
              <a:t>and single binary-value desired output </a:t>
            </a:r>
            <a:r>
              <a:rPr lang="en-US" altLang="zh-TW" sz="2000" b="1" dirty="0">
                <a:solidFill>
                  <a:srgbClr val="FF0000"/>
                </a:solidFill>
              </a:rPr>
              <a:t>(</a:t>
            </a:r>
            <a:r>
              <a:rPr lang="en-US" altLang="zh-TW" sz="2000" b="1" dirty="0" err="1">
                <a:solidFill>
                  <a:srgbClr val="FF0000"/>
                </a:solidFill>
              </a:rPr>
              <a:t>ri_ReLU_sbo</a:t>
            </a:r>
            <a:r>
              <a:rPr lang="en-US" altLang="zh-TW" sz="2000" b="1" dirty="0">
                <a:solidFill>
                  <a:srgbClr val="FF0000"/>
                </a:solidFill>
              </a:rPr>
              <a:t>)</a:t>
            </a:r>
            <a:endParaRPr lang="en-US" altLang="zh-TW" sz="2000" dirty="0"/>
          </a:p>
          <a:p>
            <a:r>
              <a:rPr lang="en-US" altLang="zh-TW" sz="2000" dirty="0"/>
              <a:t>A new learning algorithm</a:t>
            </a:r>
            <a:r>
              <a:rPr lang="zh-TW" altLang="en-US" sz="2000" dirty="0"/>
              <a:t> </a:t>
            </a:r>
            <a:r>
              <a:rPr lang="en-US" altLang="zh-TW" sz="2000" dirty="0"/>
              <a:t>for SLFN</a:t>
            </a:r>
            <a:r>
              <a:rPr lang="zh-TW" altLang="en-US" sz="2000" dirty="0"/>
              <a:t> </a:t>
            </a:r>
            <a:r>
              <a:rPr lang="en-US" altLang="zh-TW" sz="2000" dirty="0"/>
              <a:t>with</a:t>
            </a:r>
            <a:r>
              <a:rPr lang="zh-TW" altLang="en-US" sz="2000" dirty="0"/>
              <a:t> </a:t>
            </a:r>
            <a:r>
              <a:rPr lang="en-US" altLang="zh-TW" sz="2000" dirty="0"/>
              <a:t>real-value inputs, ReLU</a:t>
            </a:r>
            <a:r>
              <a:rPr lang="zh-TW" altLang="en-US" sz="2000" dirty="0"/>
              <a:t> </a:t>
            </a:r>
            <a:r>
              <a:rPr lang="en-US" altLang="zh-TW" sz="2000" dirty="0"/>
              <a:t>and single real-value desired output </a:t>
            </a:r>
            <a:r>
              <a:rPr lang="en-US" altLang="zh-TW" sz="2000" b="1" dirty="0">
                <a:solidFill>
                  <a:srgbClr val="FF0000"/>
                </a:solidFill>
              </a:rPr>
              <a:t>(</a:t>
            </a:r>
            <a:r>
              <a:rPr lang="en-US" altLang="zh-TW" sz="2000" b="1" dirty="0" err="1">
                <a:solidFill>
                  <a:srgbClr val="FF0000"/>
                </a:solidFill>
              </a:rPr>
              <a:t>ri_ReLU_sro</a:t>
            </a:r>
            <a:r>
              <a:rPr lang="en-US" altLang="zh-TW" sz="2000" b="1" dirty="0">
                <a:solidFill>
                  <a:srgbClr val="FF0000"/>
                </a:solidFill>
              </a:rPr>
              <a:t>)</a:t>
            </a:r>
            <a:endParaRPr lang="zh-TW" altLang="en-US" sz="2000" dirty="0"/>
          </a:p>
          <a:p>
            <a:r>
              <a:rPr lang="en-US" altLang="zh-TW" sz="2000" dirty="0"/>
              <a:t>A new learning algorithm</a:t>
            </a:r>
            <a:r>
              <a:rPr lang="zh-TW" altLang="en-US" sz="2000" dirty="0"/>
              <a:t> </a:t>
            </a:r>
            <a:r>
              <a:rPr lang="en-US" altLang="zh-TW" sz="2000" dirty="0"/>
              <a:t>for SLFN</a:t>
            </a:r>
            <a:r>
              <a:rPr lang="zh-TW" altLang="en-US" sz="2000" dirty="0"/>
              <a:t> </a:t>
            </a:r>
            <a:r>
              <a:rPr lang="en-US" altLang="zh-TW" sz="2000" dirty="0"/>
              <a:t>with</a:t>
            </a:r>
            <a:r>
              <a:rPr lang="zh-TW" altLang="en-US" sz="2000" dirty="0"/>
              <a:t> </a:t>
            </a:r>
            <a:r>
              <a:rPr lang="en-US" altLang="zh-TW" sz="2000" dirty="0"/>
              <a:t>binary-value inputs, ReLU</a:t>
            </a:r>
            <a:r>
              <a:rPr lang="zh-TW" altLang="en-US" sz="2000" dirty="0"/>
              <a:t> </a:t>
            </a:r>
            <a:r>
              <a:rPr lang="en-US" altLang="zh-TW" sz="2000" dirty="0"/>
              <a:t>and multiple binary-value desired output </a:t>
            </a:r>
            <a:r>
              <a:rPr lang="en-US" altLang="zh-TW" sz="2000" b="1" dirty="0">
                <a:solidFill>
                  <a:srgbClr val="FF0000"/>
                </a:solidFill>
              </a:rPr>
              <a:t>(</a:t>
            </a:r>
            <a:r>
              <a:rPr lang="en-US" altLang="zh-TW" sz="2000" b="1" dirty="0" err="1">
                <a:solidFill>
                  <a:srgbClr val="FF0000"/>
                </a:solidFill>
              </a:rPr>
              <a:t>bi_ReLU_mbo</a:t>
            </a:r>
            <a:r>
              <a:rPr lang="en-US" altLang="zh-TW" sz="2000" b="1" dirty="0">
                <a:solidFill>
                  <a:srgbClr val="FF0000"/>
                </a:solidFill>
              </a:rPr>
              <a:t>)</a:t>
            </a:r>
            <a:endParaRPr lang="en-US" altLang="zh-TW" sz="2000" dirty="0"/>
          </a:p>
          <a:p>
            <a:r>
              <a:rPr lang="en-US" altLang="zh-TW" sz="2000" dirty="0"/>
              <a:t>A new learning algorithm</a:t>
            </a:r>
            <a:r>
              <a:rPr lang="zh-TW" altLang="en-US" sz="2000" dirty="0"/>
              <a:t> </a:t>
            </a:r>
            <a:r>
              <a:rPr lang="en-US" altLang="zh-TW" sz="2000" dirty="0"/>
              <a:t>for SLFN</a:t>
            </a:r>
            <a:r>
              <a:rPr lang="zh-TW" altLang="en-US" sz="2000" dirty="0"/>
              <a:t> </a:t>
            </a:r>
            <a:r>
              <a:rPr lang="en-US" altLang="zh-TW" sz="2000" dirty="0"/>
              <a:t>with</a:t>
            </a:r>
            <a:r>
              <a:rPr lang="zh-TW" altLang="en-US" sz="2000" dirty="0"/>
              <a:t> </a:t>
            </a:r>
            <a:r>
              <a:rPr lang="en-US" altLang="zh-TW" sz="2000" dirty="0"/>
              <a:t>binary-value inputs, ReLU</a:t>
            </a:r>
            <a:r>
              <a:rPr lang="zh-TW" altLang="en-US" sz="2000" dirty="0"/>
              <a:t> </a:t>
            </a:r>
            <a:r>
              <a:rPr lang="en-US" altLang="zh-TW" sz="2000" dirty="0"/>
              <a:t>and multiple real-value desired output </a:t>
            </a:r>
            <a:r>
              <a:rPr lang="en-US" altLang="zh-TW" sz="2000" b="1" dirty="0">
                <a:solidFill>
                  <a:srgbClr val="FF0000"/>
                </a:solidFill>
              </a:rPr>
              <a:t>(</a:t>
            </a:r>
            <a:r>
              <a:rPr lang="en-US" altLang="zh-TW" sz="2000" b="1" dirty="0" err="1">
                <a:solidFill>
                  <a:srgbClr val="FF0000"/>
                </a:solidFill>
              </a:rPr>
              <a:t>bi_ReLU_mro</a:t>
            </a:r>
            <a:r>
              <a:rPr lang="en-US" altLang="zh-TW" sz="2000" b="1" dirty="0">
                <a:solidFill>
                  <a:srgbClr val="FF0000"/>
                </a:solidFill>
              </a:rPr>
              <a:t>)</a:t>
            </a:r>
            <a:endParaRPr lang="en-US" altLang="zh-TW" sz="2000" dirty="0"/>
          </a:p>
          <a:p>
            <a:r>
              <a:rPr lang="en-US" altLang="zh-TW" sz="2000" dirty="0"/>
              <a:t>A new learning algorithm</a:t>
            </a:r>
            <a:r>
              <a:rPr lang="zh-TW" altLang="en-US" sz="2000" dirty="0"/>
              <a:t> </a:t>
            </a:r>
            <a:r>
              <a:rPr lang="en-US" altLang="zh-TW" sz="2000" dirty="0"/>
              <a:t>for SLFN</a:t>
            </a:r>
            <a:r>
              <a:rPr lang="zh-TW" altLang="en-US" sz="2000" dirty="0"/>
              <a:t> </a:t>
            </a:r>
            <a:r>
              <a:rPr lang="en-US" altLang="zh-TW" sz="2000" dirty="0"/>
              <a:t>with</a:t>
            </a:r>
            <a:r>
              <a:rPr lang="zh-TW" altLang="en-US" sz="2000" dirty="0"/>
              <a:t> </a:t>
            </a:r>
            <a:r>
              <a:rPr lang="en-US" altLang="zh-TW" sz="2000" dirty="0"/>
              <a:t>real-value inputs, ReLU</a:t>
            </a:r>
            <a:r>
              <a:rPr lang="zh-TW" altLang="en-US" sz="2000" dirty="0"/>
              <a:t> </a:t>
            </a:r>
            <a:r>
              <a:rPr lang="en-US" altLang="zh-TW" sz="2000" dirty="0"/>
              <a:t>and multiple binary-value desired output </a:t>
            </a:r>
            <a:r>
              <a:rPr lang="en-US" altLang="zh-TW" sz="2000" b="1" dirty="0">
                <a:solidFill>
                  <a:srgbClr val="FF0000"/>
                </a:solidFill>
              </a:rPr>
              <a:t>(</a:t>
            </a:r>
            <a:r>
              <a:rPr lang="en-US" altLang="zh-TW" sz="2000" b="1" dirty="0" err="1">
                <a:solidFill>
                  <a:srgbClr val="FF0000"/>
                </a:solidFill>
              </a:rPr>
              <a:t>ri_ReLU_mbo</a:t>
            </a:r>
            <a:r>
              <a:rPr lang="en-US" altLang="zh-TW" sz="2000" b="1" dirty="0">
                <a:solidFill>
                  <a:srgbClr val="FF0000"/>
                </a:solidFill>
              </a:rPr>
              <a:t>)</a:t>
            </a:r>
            <a:endParaRPr lang="en-US" altLang="zh-TW" sz="2000" dirty="0"/>
          </a:p>
          <a:p>
            <a:r>
              <a:rPr lang="en-US" altLang="zh-TW" sz="2000" dirty="0"/>
              <a:t>A new learning algorithm</a:t>
            </a:r>
            <a:r>
              <a:rPr lang="zh-TW" altLang="en-US" sz="2000" dirty="0"/>
              <a:t> </a:t>
            </a:r>
            <a:r>
              <a:rPr lang="en-US" altLang="zh-TW" sz="2000" dirty="0"/>
              <a:t>for SLFN</a:t>
            </a:r>
            <a:r>
              <a:rPr lang="zh-TW" altLang="en-US" sz="2000" dirty="0"/>
              <a:t> </a:t>
            </a:r>
            <a:r>
              <a:rPr lang="en-US" altLang="zh-TW" sz="2000" dirty="0"/>
              <a:t>with</a:t>
            </a:r>
            <a:r>
              <a:rPr lang="zh-TW" altLang="en-US" sz="2000" dirty="0"/>
              <a:t> </a:t>
            </a:r>
            <a:r>
              <a:rPr lang="en-US" altLang="zh-TW" sz="2000" dirty="0"/>
              <a:t>real-value inputs, ReLU</a:t>
            </a:r>
            <a:r>
              <a:rPr lang="zh-TW" altLang="en-US" sz="2000" dirty="0"/>
              <a:t> </a:t>
            </a:r>
            <a:r>
              <a:rPr lang="en-US" altLang="zh-TW" sz="2000" dirty="0"/>
              <a:t>and multiple real-value desired output </a:t>
            </a:r>
            <a:r>
              <a:rPr lang="en-US" altLang="zh-TW" sz="2000" b="1" dirty="0">
                <a:solidFill>
                  <a:srgbClr val="FF0000"/>
                </a:solidFill>
              </a:rPr>
              <a:t>(</a:t>
            </a:r>
            <a:r>
              <a:rPr lang="en-US" altLang="zh-TW" sz="2000" b="1" dirty="0" err="1">
                <a:solidFill>
                  <a:srgbClr val="FF0000"/>
                </a:solidFill>
              </a:rPr>
              <a:t>ri_ReLU_mro</a:t>
            </a:r>
            <a:r>
              <a:rPr lang="en-US" altLang="zh-TW" sz="2000" b="1" dirty="0">
                <a:solidFill>
                  <a:srgbClr val="FF0000"/>
                </a:solidFill>
              </a:rPr>
              <a:t>)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58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2182909"/>
                  </p:ext>
                </p:extLst>
              </p:nvPr>
            </p:nvGraphicFramePr>
            <p:xfrm>
              <a:off x="179512" y="463621"/>
              <a:ext cx="8784976" cy="62988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589167">
                    <a:tc>
                      <a:txBody>
                        <a:bodyPr/>
                        <a:lstStyle/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ReLU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GB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 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max(0, </a:t>
                          </a:r>
                          <a:r>
                            <a:rPr lang="en-GB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zh-TW" altLang="en-US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TW" altLang="en-US" sz="1600" b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 </a:t>
                          </a:r>
                          <a:r>
                            <a:rPr lang="en-US" altLang="zh-TW" sz="1600" b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{-1, 1}</a:t>
                          </a:r>
                          <a:r>
                            <a:rPr lang="en-GB" altLang="zh-TW" sz="1600" b="0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i="1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m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: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the </a:t>
                          </a:r>
                          <a:r>
                            <a:rPr lang="en-US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input;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number of adopted hidden nodes; </a:t>
                          </a:r>
                          <a:r>
                            <a:rPr lang="en-GB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is adaptable within the training stage;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bias value of  </a:t>
                          </a:r>
                          <a:r>
                            <a:rPr lang="en-GB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6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weight between the </a:t>
                          </a:r>
                          <a:r>
                            <a:rPr lang="en-GB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j</a:t>
                          </a:r>
                          <a:r>
                            <a:rPr lang="en-GB" sz="16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input node and the </a:t>
                          </a:r>
                          <a:r>
                            <a:rPr lang="en-GB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6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j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1, …, 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1, …, </a:t>
                          </a:r>
                          <a:r>
                            <a:rPr lang="en-GB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H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altLang="zh-TW" sz="1600" b="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600" b="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marL="264160" marR="9398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GB" altLang="zh-TW" sz="1600" b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: the bias value of  </a:t>
                          </a:r>
                          <a:r>
                            <a:rPr lang="en-GB" altLang="zh-TW" sz="1600" b="0" i="1" dirty="0">
                              <a:solidFill>
                                <a:srgbClr val="FF0000"/>
                              </a:solidFill>
                              <a:effectLst/>
                            </a:rPr>
                            <a:t>l</a:t>
                          </a:r>
                          <a:r>
                            <a:rPr lang="en-GB" altLang="zh-TW" sz="1600" b="0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output node;</a:t>
                          </a:r>
                          <a:endParaRPr lang="zh-TW" sz="1600" b="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GB" sz="1600" b="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600" b="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: the weight between 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the </a:t>
                          </a:r>
                          <a:r>
                            <a:rPr lang="en-GB" altLang="zh-TW" sz="1600" b="0" i="1" dirty="0">
                              <a:solidFill>
                                <a:srgbClr val="FF0000"/>
                              </a:solidFill>
                              <a:effectLst/>
                            </a:rPr>
                            <a:t>l</a:t>
                          </a:r>
                          <a:r>
                            <a:rPr lang="en-GB" altLang="zh-TW" sz="1600" b="0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output node and </a:t>
                          </a:r>
                          <a:r>
                            <a:rPr lang="en-GB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the </a:t>
                          </a:r>
                          <a:r>
                            <a:rPr lang="en-GB" sz="1600" b="0" i="1" dirty="0" err="1">
                              <a:solidFill>
                                <a:srgbClr val="FF0000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600" b="0" baseline="30000" dirty="0" err="1">
                              <a:solidFill>
                                <a:srgbClr val="FF0000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hidden node;</a:t>
                          </a:r>
                          <a:endParaRPr lang="zh-TW" sz="1600" b="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altLang="zh-TW" sz="1600" b="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𝑙𝑝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600" b="0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altLang="zh-TW" sz="1600" b="0" i="1" dirty="0">
                              <a:solidFill>
                                <a:srgbClr val="FF0000"/>
                              </a:solidFill>
                              <a:effectLst/>
                            </a:rPr>
                            <a:t>l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= 1, …, </a:t>
                          </a:r>
                          <a:r>
                            <a:rPr lang="en-GB" altLang="zh-TW" sz="1600" b="0" i="1" dirty="0">
                              <a:solidFill>
                                <a:srgbClr val="FF0000"/>
                              </a:solidFill>
                              <a:effectLst/>
                            </a:rPr>
                            <a:t>q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i="0" dirty="0">
                              <a:solidFill>
                                <a:srgbClr val="FF0000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600" b="0" i="1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o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600" b="0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altLang="zh-TW" sz="1600" b="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600" b="0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;</a:t>
                          </a:r>
                          <a:endParaRPr lang="zh-TW" altLang="zh-TW" sz="1600" b="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6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600" b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600" b="0" baseline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 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altLang="zh-TW" sz="1600" b="1" i="0" dirty="0">
                              <a:solidFill>
                                <a:srgbClr val="FF0000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600" b="0" i="1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o</a:t>
                          </a:r>
                          <a:r>
                            <a:rPr lang="en-GB" sz="1600" b="0" baseline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baseline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, </a:t>
                          </a:r>
                          <a:r>
                            <a:rPr lang="en-GB" altLang="zh-TW" sz="1600" b="1" i="0" dirty="0">
                              <a:solidFill>
                                <a:srgbClr val="FF0000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600" b="0" i="1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H</a:t>
                          </a:r>
                          <a:r>
                            <a:rPr lang="en-GB" sz="1600" b="0" baseline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}</a:t>
                          </a:r>
                          <a:r>
                            <a:rPr lang="en-GB" sz="1600" b="0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;</a:t>
                          </a:r>
                          <a:endParaRPr lang="zh-TW" sz="1600" b="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a</a:t>
                          </a:r>
                          <a:r>
                            <a:rPr lang="en-US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:r>
                            <a:rPr lang="zh-TW" altLang="zh-TW" sz="16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US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is the activation value of </a:t>
                          </a:r>
                          <a:r>
                            <a:rPr lang="en-US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US" sz="16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 corresponding to </a:t>
                          </a: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600" b="1" i="1" dirty="0">
                              <a:solidFill>
                                <a:srgbClr val="FF0000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US" sz="1600" b="1" i="0" dirty="0">
                              <a:solidFill>
                                <a:srgbClr val="FF0000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600" b="0" i="1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b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w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US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US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TW" sz="1600" b="0" i="1" dirty="0" smtClean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1" i="0" dirty="0" smtClean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i="1" baseline="30000" dirty="0" smtClean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dirty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baseline="0" dirty="0">
                                  <a:solidFill>
                                    <a:srgbClr val="FF0000"/>
                                  </a:solidFill>
                                  <a:effectLst/>
                                  <a:sym typeface="Symbol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baseline="0" dirty="0">
                                  <a:solidFill>
                                    <a:srgbClr val="FF0000"/>
                                  </a:solidFill>
                                  <a:effectLst/>
                                  <a:sym typeface="Symbol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GB" altLang="zh-TW" sz="1600" b="1" i="0" dirty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GB" altLang="zh-TW" sz="1600" b="0" i="1" baseline="30000" dirty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TW" sz="1600" b="0" i="1" dirty="0" smtClean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1" i="0" dirty="0" smtClean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i="1" baseline="30000" dirty="0" smtClean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dirty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baseline="0" dirty="0">
                                  <a:solidFill>
                                    <a:srgbClr val="FF0000"/>
                                  </a:solidFill>
                                  <a:effectLst/>
                                  <a:sym typeface="Symbol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baseline="0" dirty="0">
                                  <a:solidFill>
                                    <a:srgbClr val="FF0000"/>
                                  </a:solidFill>
                                  <a:effectLst/>
                                  <a:sym typeface="Symbol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GB" altLang="zh-TW" sz="1600" b="1" i="0" dirty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GB" altLang="zh-TW" sz="1600" b="0" i="1" baseline="30000" dirty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TW" sz="1600" b="0" i="1" dirty="0" smtClean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1" i="0" dirty="0" smtClean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i="1" baseline="30000" dirty="0" smtClean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dirty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baseline="0" dirty="0">
                                  <a:solidFill>
                                    <a:srgbClr val="FF0000"/>
                                  </a:solidFill>
                                  <a:effectLst/>
                                  <a:sym typeface="Symbol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baseline="0" dirty="0">
                                  <a:solidFill>
                                    <a:srgbClr val="FF0000"/>
                                  </a:solidFill>
                                  <a:effectLst/>
                                  <a:sym typeface="Symbol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GB" altLang="zh-TW" sz="1600" b="1" i="0" dirty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GB" altLang="zh-TW" sz="1600" b="0" i="1" baseline="30000" dirty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rgbClr val="FF0000"/>
                                  </a:solidFill>
                                  <a:effectLst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US" altLang="zh-TW" sz="1600" b="0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US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: the output value of SLFN corresponding to </a:t>
                          </a:r>
                          <a:r>
                            <a:rPr lang="en-US" sz="1600" b="1" i="0" dirty="0">
                              <a:solidFill>
                                <a:srgbClr val="FF0000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600" b="0" i="1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;</a:t>
                          </a:r>
                          <a:endParaRPr lang="zh-TW" sz="1600" b="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  <a:tabLst>
                              <a:tab pos="5078730" algn="r"/>
                            </a:tabLst>
                          </a:pPr>
                          <a:r>
                            <a:rPr lang="en-US" sz="1600" b="1" i="0" dirty="0" err="1">
                              <a:solidFill>
                                <a:srgbClr val="FF0000"/>
                              </a:solidFill>
                              <a:effectLst/>
                            </a:rPr>
                            <a:t>y</a:t>
                          </a:r>
                          <a:r>
                            <a:rPr lang="en-US" sz="1600" b="0" i="1" baseline="30000" dirty="0" err="1">
                              <a:solidFill>
                                <a:srgbClr val="FF0000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 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altLang="zh-TW" sz="1600" b="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altLang="zh-TW" sz="1600" b="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600" b="0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T</a:t>
                          </a:r>
                          <a:r>
                            <a:rPr lang="zh-TW" altLang="en-US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TW" altLang="en-US" sz="1600" b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 </a:t>
                          </a:r>
                          <a:r>
                            <a:rPr lang="en-US" altLang="zh-TW" sz="1600" b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{-1, 1}</a:t>
                          </a:r>
                          <a:r>
                            <a:rPr lang="en-GB" altLang="zh-TW" sz="1600" b="0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i="1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q</a:t>
                          </a:r>
                          <a:r>
                            <a:rPr lang="en-US" altLang="zh-TW" sz="1600" b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: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the target output value corresponding to </a:t>
                          </a:r>
                          <a:r>
                            <a:rPr lang="en-US" sz="1600" b="1" i="0" dirty="0">
                              <a:solidFill>
                                <a:srgbClr val="FF0000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600" b="0" i="1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0" marR="93980" indent="20638">
                            <a:spcAft>
                              <a:spcPts val="600"/>
                            </a:spcAft>
                            <a:tabLst>
                              <a:tab pos="50787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b="1" i="0" dirty="0" smtClean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1" baseline="30000" dirty="0" smtClean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 smtClean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sym typeface="Symbol"/>
                                  </a:rPr>
                                  <m:t>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 smtClean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(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US" altLang="zh-TW" sz="1600" b="0" dirty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US" altLang="zh-TW" sz="1600" b="0" dirty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, …,</m:t>
                                </m:r>
                                <m:r>
                                  <m:rPr>
                                    <m:nor/>
                                  </m:rPr>
                                  <a:rPr lang="zh-TW" altLang="zh-TW" sz="1600" b="0" kern="100" dirty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US" altLang="zh-TW" sz="1600" b="0" dirty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baseline="30000" dirty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: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0" dirty="0" smtClean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GB" altLang="zh-TW" sz="1600" b="0" dirty="0" smtClean="0">
                                    <a:solidFill>
                                      <a:srgbClr val="FF0000"/>
                                    </a:solidFill>
                                    <a:sym typeface="Symbol"/>
                                  </a:rPr>
                                  <m:t>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0" dirty="0" smtClean="0">
                                    <a:solidFill>
                                      <a:srgbClr val="FF0000"/>
                                    </a:solidFill>
                                    <a:sym typeface="Symbol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 smtClean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1" i="0" dirty="0" smtClean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1" baseline="30000" dirty="0" smtClean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 smtClean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altLang="zh-TW" sz="1600" b="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𝑙</m:t>
                                    </m:r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𝑜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GB" altLang="zh-TW" sz="1600" b="0" dirty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altLang="zh-TW" sz="1600" b="1" i="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𝑜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GB" altLang="zh-TW" sz="1600" b="0" baseline="0" dirty="0">
                                    <a:solidFill>
                                      <a:srgbClr val="FF0000"/>
                                    </a:solidFill>
                                    <a:effectLst/>
                                    <a:sym typeface="Symbol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altLang="zh-TW" sz="1600" b="1" i="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GB" altLang="zh-TW" sz="1600" b="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GB" altLang="zh-TW" sz="1600" b="0" baseline="0" dirty="0">
                                    <a:solidFill>
                                      <a:srgbClr val="FF0000"/>
                                    </a:solidFill>
                                    <a:effectLst/>
                                    <a:sym typeface="Symbol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GB" altLang="zh-TW" sz="1600" b="1" i="0" dirty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GB" altLang="zh-TW" sz="1600" b="0" i="1" baseline="30000" dirty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 smtClean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GB" altLang="zh-TW" sz="1600" b="0" dirty="0" smtClean="0">
                                    <a:solidFill>
                                      <a:srgbClr val="FF0000"/>
                                    </a:solidFill>
                                    <a:sym typeface="Symbol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GB" altLang="zh-TW" sz="1600" b="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2182909"/>
                  </p:ext>
                </p:extLst>
              </p:nvPr>
            </p:nvGraphicFramePr>
            <p:xfrm>
              <a:off x="179512" y="463621"/>
              <a:ext cx="8784976" cy="62988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629881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065" b="-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88F7F115-0C32-4023-B85B-29C5209B8D62}"/>
              </a:ext>
            </a:extLst>
          </p:cNvPr>
          <p:cNvSpPr txBox="1"/>
          <p:nvPr/>
        </p:nvSpPr>
        <p:spPr>
          <a:xfrm>
            <a:off x="4127034" y="262944"/>
            <a:ext cx="1749471" cy="561690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Assumption: the adaptive network 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0761406-C3A2-4D93-8074-3BE010D70C3A}"/>
              </a:ext>
            </a:extLst>
          </p:cNvPr>
          <p:cNvCxnSpPr>
            <a:cxnSpLocks/>
          </p:cNvCxnSpPr>
          <p:nvPr/>
        </p:nvCxnSpPr>
        <p:spPr>
          <a:xfrm flipH="1">
            <a:off x="4499992" y="820304"/>
            <a:ext cx="144016" cy="3764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ED9A10-5CB5-4F58-B42C-F223B8C0C4EE}"/>
              </a:ext>
            </a:extLst>
          </p:cNvPr>
          <p:cNvSpPr txBox="1"/>
          <p:nvPr/>
        </p:nvSpPr>
        <p:spPr>
          <a:xfrm>
            <a:off x="6662879" y="173581"/>
            <a:ext cx="2443296" cy="807911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The network setting:</a:t>
            </a:r>
            <a:endParaRPr lang="zh-TW" altLang="en-US" sz="1600" dirty="0">
              <a:solidFill>
                <a:prstClr val="black"/>
              </a:solidFill>
            </a:endParaRPr>
          </a:p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Two-layer nets / SLFN</a:t>
            </a:r>
            <a:r>
              <a:rPr lang="zh-TW" altLang="en-US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/ One-hidden-layer nets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E03DAA78-F1E5-4AC8-B23D-FAAB066E3290}"/>
              </a:ext>
            </a:extLst>
          </p:cNvPr>
          <p:cNvSpPr txBox="1">
            <a:spLocks/>
          </p:cNvSpPr>
          <p:nvPr/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/>
            <a:fld id="{3EB68C04-86CB-4EF9-90C4-B4D0FE693461}" type="slidenum">
              <a:rPr lang="zh-TW" altLang="en-US" sz="1400" smtClean="0">
                <a:solidFill>
                  <a:prstClr val="black">
                    <a:tint val="75000"/>
                  </a:prstClr>
                </a:solidFill>
              </a:rPr>
              <a:pPr algn="r"/>
              <a:t>30</a:t>
            </a:fld>
            <a:endParaRPr lang="zh-TW" altLang="en-US" sz="1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38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E55CF-ACC6-4B29-9722-046D1A48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1555676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/>
              <a:t>The learning goal</a:t>
            </a:r>
            <a:r>
              <a:rPr lang="zh-TW" altLang="en-US" b="1" dirty="0"/>
              <a:t> </a:t>
            </a:r>
            <a:r>
              <a:rPr lang="en-US" altLang="zh-TW" b="1" dirty="0"/>
              <a:t>of the </a:t>
            </a:r>
            <a:r>
              <a:rPr lang="en-US" altLang="zh-TW" b="1" i="1" dirty="0"/>
              <a:t>n</a:t>
            </a:r>
            <a:r>
              <a:rPr lang="en-US" altLang="zh-TW" b="1" baseline="30000" dirty="0"/>
              <a:t>th</a:t>
            </a:r>
            <a:r>
              <a:rPr lang="en-US" altLang="zh-TW" b="1" dirty="0"/>
              <a:t> stage</a:t>
            </a:r>
            <a:endParaRPr lang="zh-TW" altLang="en-US" b="1" dirty="0"/>
          </a:p>
        </p:txBody>
      </p:sp>
      <p:cxnSp>
        <p:nvCxnSpPr>
          <p:cNvPr id="68" name="直線單箭頭接點 5">
            <a:extLst>
              <a:ext uri="{FF2B5EF4-FFF2-40B4-BE49-F238E27FC236}">
                <a16:creationId xmlns:a16="http://schemas.microsoft.com/office/drawing/2014/main" id="{C73394BC-4E65-4959-84D0-D8B1DDB97D33}"/>
              </a:ext>
            </a:extLst>
          </p:cNvPr>
          <p:cNvCxnSpPr/>
          <p:nvPr/>
        </p:nvCxnSpPr>
        <p:spPr>
          <a:xfrm>
            <a:off x="1186986" y="5106431"/>
            <a:ext cx="296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8B527C06-A03C-48FB-A641-5F04F1E5D3F2}"/>
              </a:ext>
            </a:extLst>
          </p:cNvPr>
          <p:cNvSpPr txBox="1"/>
          <p:nvPr/>
        </p:nvSpPr>
        <p:spPr>
          <a:xfrm>
            <a:off x="3751520" y="4826798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30B41B4-6A76-4748-A7B4-6FE37714BA56}"/>
              </a:ext>
            </a:extLst>
          </p:cNvPr>
          <p:cNvSpPr txBox="1"/>
          <p:nvPr/>
        </p:nvSpPr>
        <p:spPr>
          <a:xfrm>
            <a:off x="3206090" y="4839368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F529B99F-96F7-4A8C-8A99-8C500D7E05F4}"/>
              </a:ext>
            </a:extLst>
          </p:cNvPr>
          <p:cNvSpPr txBox="1"/>
          <p:nvPr/>
        </p:nvSpPr>
        <p:spPr>
          <a:xfrm>
            <a:off x="3328620" y="4845289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575F9949-67A0-49E5-A6BD-88B638F8FF77}"/>
              </a:ext>
            </a:extLst>
          </p:cNvPr>
          <p:cNvSpPr txBox="1"/>
          <p:nvPr/>
        </p:nvSpPr>
        <p:spPr>
          <a:xfrm>
            <a:off x="3545669" y="4845289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E97D2BD-E350-498A-B421-FBBDF8458A46}"/>
              </a:ext>
            </a:extLst>
          </p:cNvPr>
          <p:cNvSpPr txBox="1"/>
          <p:nvPr/>
        </p:nvSpPr>
        <p:spPr>
          <a:xfrm>
            <a:off x="1411584" y="4830988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0A2E5D8F-E05C-4AA2-9C99-9D097D8C4823}"/>
              </a:ext>
            </a:extLst>
          </p:cNvPr>
          <p:cNvSpPr txBox="1"/>
          <p:nvPr/>
        </p:nvSpPr>
        <p:spPr>
          <a:xfrm>
            <a:off x="1942739" y="4839368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01C1854-3A96-4FCD-B5ED-356F24662E29}"/>
              </a:ext>
            </a:extLst>
          </p:cNvPr>
          <p:cNvSpPr txBox="1"/>
          <p:nvPr/>
        </p:nvSpPr>
        <p:spPr>
          <a:xfrm>
            <a:off x="1697721" y="4835178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CF2A40F-46D5-45E8-8C04-869FEF236118}"/>
              </a:ext>
            </a:extLst>
          </p:cNvPr>
          <p:cNvSpPr txBox="1"/>
          <p:nvPr/>
        </p:nvSpPr>
        <p:spPr>
          <a:xfrm>
            <a:off x="1168046" y="4826798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77" name="弧形接點 18">
            <a:extLst>
              <a:ext uri="{FF2B5EF4-FFF2-40B4-BE49-F238E27FC236}">
                <a16:creationId xmlns:a16="http://schemas.microsoft.com/office/drawing/2014/main" id="{32FAB248-B9DC-4FF6-A9B3-F24DDCB025A9}"/>
              </a:ext>
            </a:extLst>
          </p:cNvPr>
          <p:cNvCxnSpPr/>
          <p:nvPr/>
        </p:nvCxnSpPr>
        <p:spPr>
          <a:xfrm rot="16200000" flipH="1">
            <a:off x="2130586" y="4692711"/>
            <a:ext cx="249918" cy="197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弧形接點 20">
            <a:extLst>
              <a:ext uri="{FF2B5EF4-FFF2-40B4-BE49-F238E27FC236}">
                <a16:creationId xmlns:a16="http://schemas.microsoft.com/office/drawing/2014/main" id="{5ABCB41A-A113-4E22-9671-A1AE16C85383}"/>
              </a:ext>
            </a:extLst>
          </p:cNvPr>
          <p:cNvCxnSpPr/>
          <p:nvPr/>
        </p:nvCxnSpPr>
        <p:spPr>
          <a:xfrm rot="5400000">
            <a:off x="3158967" y="4689764"/>
            <a:ext cx="280486" cy="233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552338E-9C8C-458D-A1FF-4036EA494159}"/>
                  </a:ext>
                </a:extLst>
              </p:cNvPr>
              <p:cNvSpPr/>
              <p:nvPr/>
            </p:nvSpPr>
            <p:spPr>
              <a:xfrm>
                <a:off x="3348400" y="4455780"/>
                <a:ext cx="246592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552338E-9C8C-458D-A1FF-4036EA494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400" y="4455780"/>
                <a:ext cx="246592" cy="2308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6CE7A41-DE71-4B41-8AA0-86988BF198ED}"/>
                  </a:ext>
                </a:extLst>
              </p:cNvPr>
              <p:cNvSpPr/>
              <p:nvPr/>
            </p:nvSpPr>
            <p:spPr>
              <a:xfrm>
                <a:off x="1948705" y="4432566"/>
                <a:ext cx="347581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−</m:t>
                      </m:r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6CE7A41-DE71-4B41-8AA0-86988BF19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705" y="4432566"/>
                <a:ext cx="347581" cy="230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三角形 1">
            <a:extLst>
              <a:ext uri="{FF2B5EF4-FFF2-40B4-BE49-F238E27FC236}">
                <a16:creationId xmlns:a16="http://schemas.microsoft.com/office/drawing/2014/main" id="{7190CA80-0947-4AFB-9DAD-5116998AE402}"/>
              </a:ext>
            </a:extLst>
          </p:cNvPr>
          <p:cNvSpPr/>
          <p:nvPr/>
        </p:nvSpPr>
        <p:spPr>
          <a:xfrm>
            <a:off x="2453759" y="4984548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marL="0" marR="0" lvl="0" indent="0" algn="ctr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83" name="弧形接點 20">
            <a:extLst>
              <a:ext uri="{FF2B5EF4-FFF2-40B4-BE49-F238E27FC236}">
                <a16:creationId xmlns:a16="http://schemas.microsoft.com/office/drawing/2014/main" id="{259914AA-FA75-46EB-B41D-677DC7F81B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64124" y="5302574"/>
            <a:ext cx="247612" cy="183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0ABC5B54-E18B-47E0-A2C6-7E5AB72361CB}"/>
              </a:ext>
            </a:extLst>
          </p:cNvPr>
          <p:cNvSpPr txBox="1"/>
          <p:nvPr/>
        </p:nvSpPr>
        <p:spPr>
          <a:xfrm>
            <a:off x="2366753" y="5549361"/>
            <a:ext cx="928702" cy="253914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Undecided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8DD7B174-0EB7-4020-AE2C-C5AFA19EC282}"/>
              </a:ext>
            </a:extLst>
          </p:cNvPr>
          <p:cNvCxnSpPr/>
          <p:nvPr/>
        </p:nvCxnSpPr>
        <p:spPr>
          <a:xfrm>
            <a:off x="2346891" y="4962849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2F67AD1A-70A1-401B-B687-6945337D3FC6}"/>
              </a:ext>
            </a:extLst>
          </p:cNvPr>
          <p:cNvCxnSpPr/>
          <p:nvPr/>
        </p:nvCxnSpPr>
        <p:spPr>
          <a:xfrm>
            <a:off x="3178825" y="4956089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三角形 1">
            <a:extLst>
              <a:ext uri="{FF2B5EF4-FFF2-40B4-BE49-F238E27FC236}">
                <a16:creationId xmlns:a16="http://schemas.microsoft.com/office/drawing/2014/main" id="{D3A3FC0C-2BA8-4F90-AE8B-44F5A4E483B5}"/>
              </a:ext>
            </a:extLst>
          </p:cNvPr>
          <p:cNvSpPr/>
          <p:nvPr/>
        </p:nvSpPr>
        <p:spPr>
          <a:xfrm>
            <a:off x="2897848" y="4969259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marL="0" marR="0" lvl="0" indent="0" algn="ctr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88" name="弧形接點 20">
            <a:extLst>
              <a:ext uri="{FF2B5EF4-FFF2-40B4-BE49-F238E27FC236}">
                <a16:creationId xmlns:a16="http://schemas.microsoft.com/office/drawing/2014/main" id="{E899949D-5648-432E-B47E-3E312BC542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3654" y="5326764"/>
            <a:ext cx="266185" cy="1739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圖說文字 7">
                <a:extLst>
                  <a:ext uri="{FF2B5EF4-FFF2-40B4-BE49-F238E27FC236}">
                    <a16:creationId xmlns:a16="http://schemas.microsoft.com/office/drawing/2014/main" id="{20A92B65-4A00-4840-AE16-1552F89FDEA0}"/>
                  </a:ext>
                </a:extLst>
              </p:cNvPr>
              <p:cNvSpPr/>
              <p:nvPr/>
            </p:nvSpPr>
            <p:spPr>
              <a:xfrm>
                <a:off x="5336357" y="4531478"/>
                <a:ext cx="3643016" cy="939782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inferencing goal:</a:t>
                </a:r>
              </a:p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400" i="1" dirty="0"/>
                      <m:t>f</m:t>
                    </m:r>
                    <m:r>
                      <m:rPr>
                        <m:nor/>
                      </m:rPr>
                      <a:rPr lang="en-US" altLang="zh-TW" sz="1400" dirty="0"/>
                      <m:t>(</m:t>
                    </m:r>
                    <m:r>
                      <m:rPr>
                        <m:nor/>
                      </m:rPr>
                      <a:rPr lang="en-US" altLang="zh-TW" sz="1400" b="1" dirty="0"/>
                      <m:t>x</m:t>
                    </m:r>
                    <m:r>
                      <m:rPr>
                        <m:nor/>
                      </m:rPr>
                      <a:rPr lang="en-US" altLang="zh-TW" sz="1400" i="1" baseline="30000" dirty="0"/>
                      <m:t>c</m:t>
                    </m:r>
                    <m:r>
                      <m:rPr>
                        <m:nor/>
                      </m:rPr>
                      <a:rPr lang="en-US" altLang="zh-TW" sz="1400" dirty="0"/>
                      <m:t>,</m:t>
                    </m:r>
                    <m:sSubSup>
                      <m:sSubSupPr>
                        <m:ctrlPr>
                          <a:rPr lang="zh-TW" altLang="zh-TW" sz="14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TW" sz="1400" i="1" kern="10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400" i="1" kern="100">
                            <a:latin typeface="Cambria Math"/>
                          </a:rPr>
                          <m:t>𝑙</m:t>
                        </m:r>
                        <m:r>
                          <a:rPr lang="en-US" altLang="zh-TW" sz="14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4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400" dirty="0"/>
                      <m:t>,</m:t>
                    </m:r>
                    <m:sSubSup>
                      <m:sSubSupPr>
                        <m:ctrlPr>
                          <a:rPr lang="zh-TW" altLang="zh-TW" sz="14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TW" sz="14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400" i="1" kern="10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zh-TW" sz="14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400" dirty="0">
                        <a:sym typeface="Symbol"/>
                      </a:rPr>
                      <m:t>, </m:t>
                    </m:r>
                    <m:sSubSup>
                      <m:sSubSupPr>
                        <m:ctrlPr>
                          <a:rPr lang="zh-TW" altLang="zh-TW" sz="14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TW" sz="14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4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altLang="zh-TW" sz="1400" i="1" kern="100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400" dirty="0">
                        <a:sym typeface="Symbol"/>
                      </a:rPr>
                      <m:t>, </m:t>
                    </m:r>
                    <m:r>
                      <m:rPr>
                        <m:nor/>
                      </m:rPr>
                      <a:rPr lang="en-GB" altLang="zh-TW" sz="1400" b="1" dirty="0"/>
                      <m:t>W</m:t>
                    </m:r>
                    <m:r>
                      <m:rPr>
                        <m:nor/>
                      </m:rPr>
                      <a:rPr lang="en-GB" altLang="zh-TW" sz="1400" i="1" baseline="30000" dirty="0"/>
                      <m:t>H</m:t>
                    </m:r>
                    <m:r>
                      <m:rPr>
                        <m:nor/>
                      </m:rPr>
                      <a:rPr lang="en-US" altLang="zh-TW" sz="1400" dirty="0"/>
                      <m:t>)</m:t>
                    </m:r>
                  </m:oMath>
                </a14:m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    </a:t>
                </a:r>
                <a:r>
                  <a:rPr kumimoji="0" lang="en-US" altLang="zh-TW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c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1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  </a:t>
                </a:r>
                <a:r>
                  <a:rPr kumimoji="0" lang="en-US" altLang="zh-TW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l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 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400" i="1" dirty="0"/>
                      <m:t>f</m:t>
                    </m:r>
                    <m:r>
                      <m:rPr>
                        <m:nor/>
                      </m:rPr>
                      <a:rPr lang="en-US" altLang="zh-TW" sz="1400" dirty="0"/>
                      <m:t>(</m:t>
                    </m:r>
                    <m:r>
                      <m:rPr>
                        <m:nor/>
                      </m:rPr>
                      <a:rPr lang="en-US" altLang="zh-TW" sz="1400" b="1" dirty="0"/>
                      <m:t>x</m:t>
                    </m:r>
                    <m:r>
                      <m:rPr>
                        <m:nor/>
                      </m:rPr>
                      <a:rPr lang="en-US" altLang="zh-TW" sz="1400" i="1" baseline="30000" dirty="0"/>
                      <m:t>c</m:t>
                    </m:r>
                    <m:r>
                      <m:rPr>
                        <m:nor/>
                      </m:rPr>
                      <a:rPr lang="en-US" altLang="zh-TW" sz="1400" dirty="0"/>
                      <m:t>,</m:t>
                    </m:r>
                    <m:sSubSup>
                      <m:sSubSupPr>
                        <m:ctrlPr>
                          <a:rPr lang="zh-TW" altLang="zh-TW" sz="14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TW" sz="1400" i="1" kern="10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400" i="1" kern="100">
                            <a:latin typeface="Cambria Math"/>
                          </a:rPr>
                          <m:t>𝑙</m:t>
                        </m:r>
                        <m:r>
                          <a:rPr lang="en-US" altLang="zh-TW" sz="14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4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400" dirty="0"/>
                      <m:t>,</m:t>
                    </m:r>
                    <m:sSubSup>
                      <m:sSubSupPr>
                        <m:ctrlPr>
                          <a:rPr lang="zh-TW" altLang="zh-TW" sz="14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TW" sz="14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400" i="1" kern="10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zh-TW" sz="14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400" dirty="0">
                        <a:sym typeface="Symbol"/>
                      </a:rPr>
                      <m:t>, </m:t>
                    </m:r>
                    <m:sSubSup>
                      <m:sSubSupPr>
                        <m:ctrlPr>
                          <a:rPr lang="zh-TW" altLang="zh-TW" sz="14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TW" sz="14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4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altLang="zh-TW" sz="1400" i="1" kern="100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400" dirty="0">
                        <a:sym typeface="Symbol"/>
                      </a:rPr>
                      <m:t>, </m:t>
                    </m:r>
                    <m:r>
                      <m:rPr>
                        <m:nor/>
                      </m:rPr>
                      <a:rPr lang="en-GB" altLang="zh-TW" sz="1400" b="1" dirty="0"/>
                      <m:t>W</m:t>
                    </m:r>
                    <m:r>
                      <m:rPr>
                        <m:nor/>
                      </m:rPr>
                      <a:rPr lang="en-GB" altLang="zh-TW" sz="1400" i="1" baseline="30000" dirty="0"/>
                      <m:t>H</m:t>
                    </m:r>
                    <m:r>
                      <m:rPr>
                        <m:nor/>
                      </m:rPr>
                      <a:rPr lang="en-US" altLang="zh-TW" sz="1400" dirty="0"/>
                      <m:t>)</m:t>
                    </m:r>
                  </m:oMath>
                </a14:m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  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-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  </a:t>
                </a:r>
                <a:r>
                  <a:rPr kumimoji="0" lang="en-US" altLang="zh-TW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c</a:t>
                </a:r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1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1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 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l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endPara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0" name="矩形圖說文字 7">
                <a:extLst>
                  <a:ext uri="{FF2B5EF4-FFF2-40B4-BE49-F238E27FC236}">
                    <a16:creationId xmlns:a16="http://schemas.microsoft.com/office/drawing/2014/main" id="{20A92B65-4A00-4840-AE16-1552F89FD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57" y="4531478"/>
                <a:ext cx="3643016" cy="939782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  <a:blipFill>
                <a:blip r:embed="rId4"/>
                <a:stretch>
                  <a:fillRect r="-9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群組 90">
            <a:extLst>
              <a:ext uri="{FF2B5EF4-FFF2-40B4-BE49-F238E27FC236}">
                <a16:creationId xmlns:a16="http://schemas.microsoft.com/office/drawing/2014/main" id="{6EAF93E0-325E-4ECC-8C85-F2E09ED4A3DE}"/>
              </a:ext>
            </a:extLst>
          </p:cNvPr>
          <p:cNvGrpSpPr/>
          <p:nvPr/>
        </p:nvGrpSpPr>
        <p:grpSpPr>
          <a:xfrm>
            <a:off x="1168046" y="3191802"/>
            <a:ext cx="4219843" cy="1050486"/>
            <a:chOff x="1193369" y="3602649"/>
            <a:chExt cx="4219843" cy="1050486"/>
          </a:xfrm>
        </p:grpSpPr>
        <p:cxnSp>
          <p:nvCxnSpPr>
            <p:cNvPr id="92" name="直線單箭頭接點 5">
              <a:extLst>
                <a:ext uri="{FF2B5EF4-FFF2-40B4-BE49-F238E27FC236}">
                  <a16:creationId xmlns:a16="http://schemas.microsoft.com/office/drawing/2014/main" id="{35BE08A9-E8F4-4C7A-951D-9C667F6F14A4}"/>
                </a:ext>
              </a:extLst>
            </p:cNvPr>
            <p:cNvCxnSpPr/>
            <p:nvPr/>
          </p:nvCxnSpPr>
          <p:spPr>
            <a:xfrm>
              <a:off x="1193369" y="4393769"/>
              <a:ext cx="2967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A5AEFE6A-84C3-4457-8F45-5B418E36D610}"/>
                </a:ext>
              </a:extLst>
            </p:cNvPr>
            <p:cNvSpPr txBox="1"/>
            <p:nvPr/>
          </p:nvSpPr>
          <p:spPr>
            <a:xfrm>
              <a:off x="3719593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0688C7D6-D115-4615-9C60-F6CB53DBB539}"/>
                </a:ext>
              </a:extLst>
            </p:cNvPr>
            <p:cNvSpPr txBox="1"/>
            <p:nvPr/>
          </p:nvSpPr>
          <p:spPr>
            <a:xfrm>
              <a:off x="2739241" y="40959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E87B21C5-7953-4904-A3B8-A46144F82D42}"/>
                </a:ext>
              </a:extLst>
            </p:cNvPr>
            <p:cNvSpPr txBox="1"/>
            <p:nvPr/>
          </p:nvSpPr>
          <p:spPr>
            <a:xfrm>
              <a:off x="33256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B40B0341-33FE-446B-B1D2-19833B153201}"/>
                </a:ext>
              </a:extLst>
            </p:cNvPr>
            <p:cNvSpPr txBox="1"/>
            <p:nvPr/>
          </p:nvSpPr>
          <p:spPr>
            <a:xfrm>
              <a:off x="34780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55B92F98-66CD-45CC-9CA3-85FD1D546A65}"/>
                </a:ext>
              </a:extLst>
            </p:cNvPr>
            <p:cNvSpPr txBox="1"/>
            <p:nvPr/>
          </p:nvSpPr>
          <p:spPr>
            <a:xfrm>
              <a:off x="1883283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67D4BB16-D013-4113-823B-03D797137298}"/>
                </a:ext>
              </a:extLst>
            </p:cNvPr>
            <p:cNvSpPr txBox="1"/>
            <p:nvPr/>
          </p:nvSpPr>
          <p:spPr>
            <a:xfrm>
              <a:off x="2276047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6DB9D560-1875-4F7F-A7FE-7BD63572EA82}"/>
                </a:ext>
              </a:extLst>
            </p:cNvPr>
            <p:cNvSpPr txBox="1"/>
            <p:nvPr/>
          </p:nvSpPr>
          <p:spPr>
            <a:xfrm>
              <a:off x="2490422" y="4101883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1635DD29-7FBD-4E90-9A16-C1473219ACCE}"/>
                </a:ext>
              </a:extLst>
            </p:cNvPr>
            <p:cNvSpPr txBox="1"/>
            <p:nvPr/>
          </p:nvSpPr>
          <p:spPr>
            <a:xfrm>
              <a:off x="1426248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01" name="弧形接點 18">
              <a:extLst>
                <a:ext uri="{FF2B5EF4-FFF2-40B4-BE49-F238E27FC236}">
                  <a16:creationId xmlns:a16="http://schemas.microsoft.com/office/drawing/2014/main" id="{7CE69C8D-CC2D-457D-96AC-DEA7B0AC2E85}"/>
                </a:ext>
              </a:extLst>
            </p:cNvPr>
            <p:cNvCxnSpPr/>
            <p:nvPr/>
          </p:nvCxnSpPr>
          <p:spPr>
            <a:xfrm rot="16200000" flipH="1">
              <a:off x="2349828" y="3951220"/>
              <a:ext cx="464020" cy="1970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弧形接點 20">
              <a:extLst>
                <a:ext uri="{FF2B5EF4-FFF2-40B4-BE49-F238E27FC236}">
                  <a16:creationId xmlns:a16="http://schemas.microsoft.com/office/drawing/2014/main" id="{95F0B788-89B3-4BC2-927E-04D22AA1AF1C}"/>
                </a:ext>
              </a:extLst>
            </p:cNvPr>
            <p:cNvCxnSpPr/>
            <p:nvPr/>
          </p:nvCxnSpPr>
          <p:spPr>
            <a:xfrm rot="5400000">
              <a:off x="2792022" y="3962971"/>
              <a:ext cx="420727" cy="2013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B68BE458-9D59-4140-8E6D-7EAE5500EB1D}"/>
                    </a:ext>
                  </a:extLst>
                </p:cNvPr>
                <p:cNvSpPr/>
                <p:nvPr/>
              </p:nvSpPr>
              <p:spPr>
                <a:xfrm>
                  <a:off x="2910492" y="3602649"/>
                  <a:ext cx="39536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TW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14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68BE458-9D59-4140-8E6D-7EAE5500E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492" y="3602649"/>
                  <a:ext cx="395365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C9803110-B5AA-4049-9C87-5DFDCEAB6EA9}"/>
                    </a:ext>
                  </a:extLst>
                </p:cNvPr>
                <p:cNvSpPr/>
                <p:nvPr/>
              </p:nvSpPr>
              <p:spPr>
                <a:xfrm>
                  <a:off x="2307044" y="3602649"/>
                  <a:ext cx="39036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zh-TW" altLang="el-GR" sz="14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9803110-B5AA-4049-9C87-5DFDCEAB6E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044" y="3602649"/>
                  <a:ext cx="39036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F88A0DD2-C685-4907-89F5-83CAFB1E5A24}"/>
                    </a:ext>
                  </a:extLst>
                </p:cNvPr>
                <p:cNvSpPr/>
                <p:nvPr/>
              </p:nvSpPr>
              <p:spPr>
                <a:xfrm>
                  <a:off x="3963776" y="4393769"/>
                  <a:ext cx="1449436" cy="2593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1050" i="1" dirty="0"/>
                          <m:t>f</m:t>
                        </m:r>
                        <m:r>
                          <m:rPr>
                            <m:nor/>
                          </m:rPr>
                          <a:rPr lang="en-US" altLang="zh-TW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1050" b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TW" sz="1050" i="1" baseline="30000" dirty="0"/>
                          <m:t>c</m:t>
                        </m:r>
                        <m:r>
                          <m:rPr>
                            <m:nor/>
                          </m:rPr>
                          <a:rPr lang="en-US" altLang="zh-TW" sz="1050" dirty="0"/>
                          <m:t>,</m:t>
                        </m:r>
                        <m:sSubSup>
                          <m:sSubSupPr>
                            <m:ctrlPr>
                              <a:rPr lang="zh-TW" altLang="zh-TW" sz="105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TW" sz="1050" i="1" kern="10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050" i="1" kern="10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TW" sz="1050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1050" i="1" kern="100">
                                <a:latin typeface="Cambria Math"/>
                              </a:rPr>
                              <m:t>𝑜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sz="1050" dirty="0"/>
                          <m:t>,</m:t>
                        </m:r>
                        <m:sSubSup>
                          <m:sSubSupPr>
                            <m:ctrlPr>
                              <a:rPr lang="zh-TW" altLang="zh-TW" sz="105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TW" sz="1050" b="1" kern="10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sz="1050" i="1" kern="100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TW" sz="1050" i="1" kern="100">
                                <a:latin typeface="Cambria Math"/>
                              </a:rPr>
                              <m:t>𝑜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sz="1050" dirty="0">
                            <a:sym typeface="Symbol"/>
                          </a:rPr>
                          <m:t>, </m:t>
                        </m:r>
                        <m:sSubSup>
                          <m:sSubSupPr>
                            <m:ctrlPr>
                              <a:rPr lang="zh-TW" altLang="zh-TW" sz="105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TW" sz="1050" b="1" kern="10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sz="1050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altLang="zh-TW" sz="1050" i="1" kern="100">
                                <a:latin typeface="Cambria Math"/>
                              </a:rPr>
                              <m:t>𝐻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sz="1050" dirty="0">
                            <a:sym typeface="Symbol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altLang="zh-TW" sz="1050" b="1" dirty="0"/>
                          <m:t>W</m:t>
                        </m:r>
                        <m:r>
                          <m:rPr>
                            <m:nor/>
                          </m:rPr>
                          <a:rPr lang="en-GB" altLang="zh-TW" sz="1050" i="1" baseline="30000" dirty="0"/>
                          <m:t>H</m:t>
                        </m:r>
                        <m:r>
                          <m:rPr>
                            <m:nor/>
                          </m:rPr>
                          <a:rPr lang="en-US" altLang="zh-TW" sz="1050" dirty="0"/>
                          <m:t>)</m:t>
                        </m:r>
                      </m:oMath>
                    </m:oMathPara>
                  </a14:m>
                  <a:endParaRPr kumimoji="0" lang="zh-TW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88A0DD2-C685-4907-89F5-83CAFB1E5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776" y="4393769"/>
                  <a:ext cx="1449436" cy="2593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6" name="矩形圖說文字 7">
            <a:extLst>
              <a:ext uri="{FF2B5EF4-FFF2-40B4-BE49-F238E27FC236}">
                <a16:creationId xmlns:a16="http://schemas.microsoft.com/office/drawing/2014/main" id="{92BA92F9-ED9A-4080-91FA-65CA012ED082}"/>
              </a:ext>
            </a:extLst>
          </p:cNvPr>
          <p:cNvSpPr/>
          <p:nvPr/>
        </p:nvSpPr>
        <p:spPr>
          <a:xfrm>
            <a:off x="5811020" y="3383481"/>
            <a:ext cx="2887125" cy="618479"/>
          </a:xfrm>
          <a:prstGeom prst="wedgeRectCallout">
            <a:avLst>
              <a:gd name="adj1" fmla="val 1707"/>
              <a:gd name="adj2" fmla="val 225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learning goal: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SeC</a:t>
            </a:r>
            <a:r>
              <a:rPr lang="en-US" altLang="zh-TW" sz="1600" i="1" baseline="-250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</a:t>
            </a:r>
            <a:r>
              <a:rPr lang="en-US" altLang="zh-TW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   </a:t>
            </a:r>
            <a:r>
              <a:rPr lang="en-US" altLang="zh-TW" sz="1600" i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l</a:t>
            </a:r>
            <a:r>
              <a:rPr lang="en-US" altLang="zh-TW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 </a:t>
            </a:r>
            <a:endParaRPr lang="zh-TW" altLang="en-US" sz="1600" dirty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109" name="投影片編號版面配置區 1">
            <a:extLst>
              <a:ext uri="{FF2B5EF4-FFF2-40B4-BE49-F238E27FC236}">
                <a16:creationId xmlns:a16="http://schemas.microsoft.com/office/drawing/2014/main" id="{2333244F-6DEB-439D-A488-830636CC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53D4C-BAB3-4B9B-8424-81F8FA0B314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728D38B8-9A99-454C-B0C4-2C205A3B8143}"/>
                  </a:ext>
                </a:extLst>
              </p:cNvPr>
              <p:cNvSpPr txBox="1"/>
              <p:nvPr/>
            </p:nvSpPr>
            <p:spPr>
              <a:xfrm>
                <a:off x="87832" y="2384131"/>
                <a:ext cx="3530428" cy="346758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rPr>
                  <a:t>x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600" i="1" dirty="0"/>
                      <m:t>f</m:t>
                    </m:r>
                    <m:r>
                      <m:rPr>
                        <m:nor/>
                      </m:rPr>
                      <a:rPr lang="en-US" altLang="zh-TW" sz="1600" dirty="0"/>
                      <m:t>(</m:t>
                    </m:r>
                    <m:r>
                      <m:rPr>
                        <m:nor/>
                      </m:rPr>
                      <a:rPr lang="en-US" altLang="zh-TW" sz="1600" b="1" dirty="0"/>
                      <m:t>x</m:t>
                    </m:r>
                    <m:r>
                      <m:rPr>
                        <m:nor/>
                      </m:rPr>
                      <a:rPr lang="en-US" altLang="zh-TW" sz="1600" i="1" baseline="30000" dirty="0"/>
                      <m:t>c</m:t>
                    </m:r>
                    <m:r>
                      <m:rPr>
                        <m:nor/>
                      </m:rPr>
                      <a:rPr lang="en-US" altLang="zh-TW" sz="1600" dirty="0"/>
                      <m:t>,</m:t>
                    </m:r>
                    <m:sSubSup>
                      <m:sSubSupPr>
                        <m:ctrlPr>
                          <a:rPr lang="zh-TW" altLang="zh-TW" sz="16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TW" sz="1600" i="1" kern="10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kern="100" smtClean="0">
                            <a:latin typeface="Cambria Math"/>
                          </a:rPr>
                          <m:t>𝑙</m:t>
                        </m:r>
                        <m:r>
                          <a:rPr lang="en-US" altLang="zh-TW" sz="16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600" dirty="0"/>
                      <m:t>,</m:t>
                    </m:r>
                    <m:sSubSup>
                      <m:sSubSupPr>
                        <m:ctrlPr>
                          <a:rPr lang="zh-TW" altLang="zh-TW" sz="16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TW" sz="16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 b="0" i="1" kern="100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zh-TW" sz="16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600" dirty="0">
                        <a:sym typeface="Symbol"/>
                      </a:rPr>
                      <m:t>, </m:t>
                    </m:r>
                    <m:sSubSup>
                      <m:sSubSupPr>
                        <m:ctrlPr>
                          <a:rPr lang="zh-TW" altLang="zh-TW" sz="16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TW" sz="16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altLang="zh-TW" sz="1600" i="1" kern="100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600" dirty="0">
                        <a:sym typeface="Symbol"/>
                      </a:rPr>
                      <m:t>, </m:t>
                    </m:r>
                    <m:r>
                      <m:rPr>
                        <m:nor/>
                      </m:rPr>
                      <a:rPr lang="en-GB" altLang="zh-TW" sz="1600" b="1" dirty="0"/>
                      <m:t>W</m:t>
                    </m:r>
                    <m:r>
                      <m:rPr>
                        <m:nor/>
                      </m:rPr>
                      <a:rPr lang="en-GB" altLang="zh-TW" sz="1600" i="1" baseline="30000" dirty="0"/>
                      <m:t>H</m:t>
                    </m:r>
                    <m:r>
                      <m:rPr>
                        <m:nor/>
                      </m:rPr>
                      <a:rPr lang="en-US" altLang="zh-TW" sz="1600" dirty="0"/>
                      <m:t>)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728D38B8-9A99-454C-B0C4-2C205A3B8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2" y="2384131"/>
                <a:ext cx="3530428" cy="346758"/>
              </a:xfrm>
              <a:prstGeom prst="rect">
                <a:avLst/>
              </a:prstGeom>
              <a:blipFill>
                <a:blip r:embed="rId8"/>
                <a:stretch>
                  <a:fillRect l="-862" t="-3509" b="-210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2E62448-3CA3-6047-BFEC-444956323D86}"/>
                  </a:ext>
                </a:extLst>
              </p:cNvPr>
              <p:cNvSpPr txBox="1"/>
              <p:nvPr/>
            </p:nvSpPr>
            <p:spPr>
              <a:xfrm>
                <a:off x="82493" y="2754705"/>
                <a:ext cx="3534750" cy="346758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o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sym typeface="Wingdings" panose="05000000000000000000" pitchFamily="2" charset="2"/>
                  </a:rPr>
                  <a:t>:</a:t>
                </a:r>
                <a:r>
                  <a:rPr kumimoji="0" lang="zh-TW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600" i="1" dirty="0"/>
                      <m:t>f</m:t>
                    </m:r>
                    <m:r>
                      <m:rPr>
                        <m:nor/>
                      </m:rPr>
                      <a:rPr lang="en-US" altLang="zh-TW" sz="1600" dirty="0"/>
                      <m:t>(</m:t>
                    </m:r>
                    <m:r>
                      <m:rPr>
                        <m:nor/>
                      </m:rPr>
                      <a:rPr lang="en-US" altLang="zh-TW" sz="1600" b="1" dirty="0"/>
                      <m:t>x</m:t>
                    </m:r>
                    <m:r>
                      <m:rPr>
                        <m:nor/>
                      </m:rPr>
                      <a:rPr lang="en-US" altLang="zh-TW" sz="1600" i="1" baseline="30000" dirty="0"/>
                      <m:t>c</m:t>
                    </m:r>
                    <m:r>
                      <m:rPr>
                        <m:nor/>
                      </m:rPr>
                      <a:rPr lang="en-US" altLang="zh-TW" sz="1600" dirty="0"/>
                      <m:t>,</m:t>
                    </m:r>
                    <m:sSubSup>
                      <m:sSubSupPr>
                        <m:ctrlPr>
                          <a:rPr lang="zh-TW" altLang="zh-TW" sz="16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TW" sz="1600" i="1" kern="10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600" i="1" kern="100">
                            <a:latin typeface="Cambria Math"/>
                          </a:rPr>
                          <m:t>𝑙</m:t>
                        </m:r>
                        <m:r>
                          <a:rPr lang="en-US" altLang="zh-TW" sz="16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600" dirty="0"/>
                      <m:t>,</m:t>
                    </m:r>
                    <m:sSubSup>
                      <m:sSubSupPr>
                        <m:ctrlPr>
                          <a:rPr lang="zh-TW" altLang="zh-TW" sz="16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TW" sz="16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 i="1" kern="10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zh-TW" sz="16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600" dirty="0">
                        <a:sym typeface="Symbol"/>
                      </a:rPr>
                      <m:t>, </m:t>
                    </m:r>
                    <m:sSubSup>
                      <m:sSubSupPr>
                        <m:ctrlPr>
                          <a:rPr lang="zh-TW" altLang="zh-TW" sz="16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TW" sz="16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altLang="zh-TW" sz="1600" i="1" kern="100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600" dirty="0">
                        <a:sym typeface="Symbol"/>
                      </a:rPr>
                      <m:t>, </m:t>
                    </m:r>
                    <m:r>
                      <m:rPr>
                        <m:nor/>
                      </m:rPr>
                      <a:rPr lang="en-GB" altLang="zh-TW" sz="1600" b="1" dirty="0"/>
                      <m:t>W</m:t>
                    </m:r>
                    <m:r>
                      <m:rPr>
                        <m:nor/>
                      </m:rPr>
                      <a:rPr lang="en-GB" altLang="zh-TW" sz="1600" i="1" baseline="30000" dirty="0"/>
                      <m:t>H</m:t>
                    </m:r>
                    <m:r>
                      <m:rPr>
                        <m:nor/>
                      </m:rPr>
                      <a:rPr lang="en-US" altLang="zh-TW" sz="1600" dirty="0"/>
                      <m:t>)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 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2E62448-3CA3-6047-BFEC-444956323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3" y="2754705"/>
                <a:ext cx="3534750" cy="346758"/>
              </a:xfrm>
              <a:prstGeom prst="rect">
                <a:avLst/>
              </a:prstGeom>
              <a:blipFill>
                <a:blip r:embed="rId9"/>
                <a:stretch>
                  <a:fillRect l="-1036" t="-3509" b="-210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769753A-2B32-214B-B019-68BC2F7AC6AB}"/>
                  </a:ext>
                </a:extLst>
              </p:cNvPr>
              <p:cNvSpPr/>
              <p:nvPr/>
            </p:nvSpPr>
            <p:spPr>
              <a:xfrm>
                <a:off x="58133" y="1982298"/>
                <a:ext cx="5757090" cy="369296"/>
              </a:xfrm>
              <a:prstGeom prst="rect">
                <a:avLst/>
              </a:prstGeom>
            </p:spPr>
            <p:txBody>
              <a:bodyPr wrap="square" lIns="121885" tIns="60942" rIns="121885" bIns="60942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600" i="1" kern="10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 kern="1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1600" b="0" i="1" kern="100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GB" altLang="zh-TW" sz="1600" i="1" kern="100">
                            <a:latin typeface="Cambria Math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1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𝒍</m:t>
                        </m:r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zh-TW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);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6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 kern="1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1600" b="0" i="1" kern="100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GB" altLang="zh-TW" sz="1600" i="1" kern="100">
                            <a:latin typeface="Cambria Math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-1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𝒍</m:t>
                        </m:r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zh-TW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);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6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16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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b="1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TW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16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</a:t>
                </a:r>
                <a:r>
                  <a:rPr lang="en-US" altLang="zh-TW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b="1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</a:t>
                </a:r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769753A-2B32-214B-B019-68BC2F7AC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3" y="1982298"/>
                <a:ext cx="5757090" cy="369296"/>
              </a:xfrm>
              <a:prstGeom prst="rect">
                <a:avLst/>
              </a:prstGeom>
              <a:blipFill>
                <a:blip r:embed="rId10"/>
                <a:stretch>
                  <a:fillRect t="-163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0917133-06DC-4125-8E0C-C530DFC6122B}"/>
                  </a:ext>
                </a:extLst>
              </p:cNvPr>
              <p:cNvSpPr txBox="1"/>
              <p:nvPr/>
            </p:nvSpPr>
            <p:spPr>
              <a:xfrm>
                <a:off x="3575995" y="2414037"/>
                <a:ext cx="2523056" cy="6531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l-GR" altLang="zh-TW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12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α</m:t>
                          </m:r>
                        </m:e>
                        <m:sub>
                          <m:r>
                            <a:rPr kumimoji="0" lang="en-US" altLang="zh-TW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</m:sSub>
                      <m:r>
                        <a:rPr kumimoji="0" lang="en-US" altLang="zh-TW" sz="1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zh-TW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m:t> </m:t>
                      </m:r>
                      <m:func>
                        <m:funcPr>
                          <m:ctrlPr>
                            <a:rPr kumimoji="0" lang="en-US" altLang="zh-TW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TW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TW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TW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0" lang="en-US" altLang="zh-TW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zh-TW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kumimoji="0" lang="en-US" altLang="zh-TW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TW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altLang="zh-TW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𝑛</m:t>
                              </m:r>
                              <m:r>
                                <a:rPr kumimoji="0" lang="en-US" altLang="zh-TW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TW" sz="1200" i="1" dirty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TW" sz="12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sz="1200" b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TW" sz="1200" i="1" baseline="30000" dirty="0"/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TW" sz="1200" dirty="0"/>
                            <m:t>,</m:t>
                          </m:r>
                          <m:sSubSup>
                            <m:sSubSupPr>
                              <m:ctrlPr>
                                <a:rPr lang="zh-TW" altLang="zh-TW" sz="1200" i="1" kern="1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TW" sz="1200" i="1" kern="10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200" i="1" kern="10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zh-TW" sz="1200" i="1" kern="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200" i="1" kern="100">
                                  <a:latin typeface="Cambria Math"/>
                                </a:rPr>
                                <m:t>𝑜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GB" altLang="zh-TW" sz="1200" dirty="0"/>
                            <m:t>,</m:t>
                          </m:r>
                          <m:sSubSup>
                            <m:sSubSupPr>
                              <m:ctrlPr>
                                <a:rPr lang="zh-TW" altLang="zh-TW" sz="1200" i="1" kern="1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TW" sz="1200" b="1" kern="100">
                                  <a:latin typeface="Cambria Math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TW" sz="1200" i="1" kern="100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TW" sz="1200" i="1" kern="100">
                                  <a:latin typeface="Cambria Math"/>
                                </a:rPr>
                                <m:t>𝑜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GB" altLang="zh-TW" sz="1200" dirty="0">
                              <a:sym typeface="Symbol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zh-TW" altLang="zh-TW" sz="1200" i="1" kern="1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TW" sz="1200" b="1" kern="100">
                                  <a:latin typeface="Cambria Math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TW" sz="1200" i="1" kern="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altLang="zh-TW" sz="1200" i="1" kern="100">
                                  <a:latin typeface="Cambria Math"/>
                                </a:rPr>
                                <m:t>𝐻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GB" altLang="zh-TW" sz="1200" dirty="0">
                              <a:sym typeface="Symbol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GB" altLang="zh-TW" sz="1200" b="1" dirty="0"/>
                            <m:t>W</m:t>
                          </m:r>
                          <m:r>
                            <m:rPr>
                              <m:nor/>
                            </m:rPr>
                            <a:rPr lang="en-GB" altLang="zh-TW" sz="1200" i="1" baseline="30000" dirty="0"/>
                            <m:t>H</m:t>
                          </m:r>
                          <m:r>
                            <m:rPr>
                              <m:nor/>
                            </m:rPr>
                            <a:rPr lang="en-US" altLang="zh-TW" sz="1200" dirty="0"/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TW" altLang="el-GR" sz="12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kumimoji="0" lang="en-US" altLang="zh-TW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=</a:t>
                </a:r>
                <a:r>
                  <a:rPr kumimoji="0" lang="zh-TW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zh-TW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zh-TW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zh-TW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0" lang="en-US" altLang="zh-TW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0" lang="en-US" altLang="zh-TW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0" lang="en-US" altLang="zh-TW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kumimoji="0" lang="en-US" altLang="zh-TW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TW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(</m:t>
                            </m:r>
                            <m:r>
                              <a:rPr kumimoji="0" lang="en-US" altLang="zh-TW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𝑛</m:t>
                            </m:r>
                            <m:r>
                              <a:rPr kumimoji="0" lang="en-US" altLang="zh-TW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altLang="zh-TW" sz="1200" i="1" dirty="0"/>
                          <m:t>f</m:t>
                        </m:r>
                        <m:r>
                          <m:rPr>
                            <m:nor/>
                          </m:rPr>
                          <a:rPr lang="en-US" altLang="zh-TW" sz="12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1200" b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TW" sz="1200" i="1" baseline="30000" dirty="0"/>
                          <m:t>c</m:t>
                        </m:r>
                        <m:r>
                          <m:rPr>
                            <m:nor/>
                          </m:rPr>
                          <a:rPr lang="en-US" altLang="zh-TW" sz="1200" dirty="0"/>
                          <m:t>,</m:t>
                        </m:r>
                        <m:sSubSup>
                          <m:sSubSupPr>
                            <m:ctrlPr>
                              <a:rPr lang="zh-TW" altLang="zh-TW" sz="12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TW" sz="1200" i="1" kern="10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 kern="10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TW" sz="1200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1200" i="1" kern="100">
                                <a:latin typeface="Cambria Math"/>
                              </a:rPr>
                              <m:t>𝑜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sz="1200" dirty="0"/>
                          <m:t>,</m:t>
                        </m:r>
                        <m:sSubSup>
                          <m:sSubSupPr>
                            <m:ctrlPr>
                              <a:rPr lang="zh-TW" altLang="zh-TW" sz="12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TW" sz="1200" b="1" kern="10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sz="1200" i="1" kern="100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TW" sz="1200" i="1" kern="100">
                                <a:latin typeface="Cambria Math"/>
                              </a:rPr>
                              <m:t>𝑜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sz="1200" dirty="0">
                            <a:sym typeface="Symbol"/>
                          </a:rPr>
                          <m:t>, </m:t>
                        </m:r>
                        <m:sSubSup>
                          <m:sSubSupPr>
                            <m:ctrlPr>
                              <a:rPr lang="zh-TW" altLang="zh-TW" sz="12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TW" sz="1200" b="1" kern="10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sz="1200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altLang="zh-TW" sz="1200" i="1" kern="100">
                                <a:latin typeface="Cambria Math"/>
                              </a:rPr>
                              <m:t>𝐻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sz="1200" dirty="0">
                            <a:sym typeface="Symbol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altLang="zh-TW" sz="1200" b="1" dirty="0"/>
                          <m:t>W</m:t>
                        </m:r>
                        <m:r>
                          <m:rPr>
                            <m:nor/>
                          </m:rPr>
                          <a:rPr lang="en-GB" altLang="zh-TW" sz="1200" i="1" baseline="30000" dirty="0"/>
                          <m:t>H</m:t>
                        </m:r>
                        <m:r>
                          <m:rPr>
                            <m:nor/>
                          </m:rPr>
                          <a:rPr lang="en-US" altLang="zh-TW" sz="1200" dirty="0"/>
                          <m:t>)</m:t>
                        </m:r>
                      </m:e>
                    </m:func>
                  </m:oMath>
                </a14:m>
                <a:endPara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0917133-06DC-4125-8E0C-C530DFC61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95" y="2414037"/>
                <a:ext cx="2523056" cy="6531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88A0DD2-C685-4907-89F5-83CAFB1E5A24}"/>
                  </a:ext>
                </a:extLst>
              </p:cNvPr>
              <p:cNvSpPr/>
              <p:nvPr/>
            </p:nvSpPr>
            <p:spPr>
              <a:xfrm>
                <a:off x="3751520" y="5211894"/>
                <a:ext cx="1449436" cy="259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050" i="1" dirty="0"/>
                        <m:t>f</m:t>
                      </m:r>
                      <m:r>
                        <m:rPr>
                          <m:nor/>
                        </m:rPr>
                        <a:rPr lang="en-US" altLang="zh-TW" sz="1050" dirty="0"/>
                        <m:t>(</m:t>
                      </m:r>
                      <m:r>
                        <m:rPr>
                          <m:nor/>
                        </m:rPr>
                        <a:rPr lang="en-US" altLang="zh-TW" sz="1050" b="1" dirty="0"/>
                        <m:t>x</m:t>
                      </m:r>
                      <m:r>
                        <m:rPr>
                          <m:nor/>
                        </m:rPr>
                        <a:rPr lang="en-US" altLang="zh-TW" sz="1050" i="1" baseline="30000" dirty="0"/>
                        <m:t>c</m:t>
                      </m:r>
                      <m:r>
                        <m:rPr>
                          <m:nor/>
                        </m:rPr>
                        <a:rPr lang="en-US" altLang="zh-TW" sz="1050" dirty="0"/>
                        <m:t>,</m:t>
                      </m:r>
                      <m:sSubSup>
                        <m:sSubSupPr>
                          <m:ctrlPr>
                            <a:rPr lang="zh-TW" altLang="zh-TW" sz="1050" i="1" kern="1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TW" sz="1050" i="1" kern="10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050" i="1" kern="100">
                              <a:latin typeface="Cambria Math"/>
                            </a:rPr>
                            <m:t>𝑙</m:t>
                          </m:r>
                          <m:r>
                            <a:rPr lang="en-US" altLang="zh-TW" sz="1050" i="1" kern="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050" i="1" kern="100">
                              <a:latin typeface="Cambria Math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050" dirty="0"/>
                        <m:t>,</m:t>
                      </m:r>
                      <m:sSubSup>
                        <m:sSubSupPr>
                          <m:ctrlPr>
                            <a:rPr lang="zh-TW" altLang="zh-TW" sz="1050" i="1" kern="1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TW" sz="1050" b="1" kern="100"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altLang="zh-TW" sz="1050" i="1" kern="10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zh-TW" sz="1050" i="1" kern="100">
                              <a:latin typeface="Cambria Math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050" dirty="0">
                          <a:sym typeface="Symbol"/>
                        </a:rPr>
                        <m:t>, </m:t>
                      </m:r>
                      <m:sSubSup>
                        <m:sSubSupPr>
                          <m:ctrlPr>
                            <a:rPr lang="zh-TW" altLang="zh-TW" sz="1050" i="1" kern="1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TW" sz="1050" b="1" kern="100"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altLang="zh-TW" sz="1050" i="1" kern="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altLang="zh-TW" sz="1050" i="1" kern="100">
                              <a:latin typeface="Cambria Math"/>
                            </a:rPr>
                            <m:t>𝐻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050" dirty="0">
                          <a:sym typeface="Symbol"/>
                        </a:rPr>
                        <m:t>, </m:t>
                      </m:r>
                      <m:r>
                        <m:rPr>
                          <m:nor/>
                        </m:rPr>
                        <a:rPr lang="en-GB" altLang="zh-TW" sz="1050" b="1" dirty="0"/>
                        <m:t>W</m:t>
                      </m:r>
                      <m:r>
                        <m:rPr>
                          <m:nor/>
                        </m:rPr>
                        <a:rPr lang="en-GB" altLang="zh-TW" sz="1050" i="1" baseline="30000" dirty="0"/>
                        <m:t>H</m:t>
                      </m:r>
                      <m:r>
                        <m:rPr>
                          <m:nor/>
                        </m:rPr>
                        <a:rPr lang="en-US" altLang="zh-TW" sz="1050" dirty="0"/>
                        <m:t>)</m:t>
                      </m:r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88A0DD2-C685-4907-89F5-83CAFB1E5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20" y="5211894"/>
                <a:ext cx="1449436" cy="259366"/>
              </a:xfrm>
              <a:prstGeom prst="rect">
                <a:avLst/>
              </a:prstGeom>
              <a:blipFill>
                <a:blip r:embed="rId1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982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E7FC1E-FFAD-C344-8159-8CE16349403B}"/>
              </a:ext>
            </a:extLst>
          </p:cNvPr>
          <p:cNvGrpSpPr/>
          <p:nvPr/>
        </p:nvGrpSpPr>
        <p:grpSpPr>
          <a:xfrm>
            <a:off x="526212" y="3825001"/>
            <a:ext cx="2967926" cy="1160049"/>
            <a:chOff x="1193369" y="3465054"/>
            <a:chExt cx="2967926" cy="1160049"/>
          </a:xfrm>
        </p:grpSpPr>
        <p:cxnSp>
          <p:nvCxnSpPr>
            <p:cNvPr id="22" name="直線單箭頭接點 5">
              <a:extLst>
                <a:ext uri="{FF2B5EF4-FFF2-40B4-BE49-F238E27FC236}">
                  <a16:creationId xmlns:a16="http://schemas.microsoft.com/office/drawing/2014/main" id="{E023EF2F-925F-9149-A3D1-89FE3C2C38F0}"/>
                </a:ext>
              </a:extLst>
            </p:cNvPr>
            <p:cNvCxnSpPr/>
            <p:nvPr/>
          </p:nvCxnSpPr>
          <p:spPr>
            <a:xfrm>
              <a:off x="1193369" y="4393769"/>
              <a:ext cx="2967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5A9DE36-18FB-E443-AC00-91C65E3B32A6}"/>
                </a:ext>
              </a:extLst>
            </p:cNvPr>
            <p:cNvSpPr txBox="1"/>
            <p:nvPr/>
          </p:nvSpPr>
          <p:spPr>
            <a:xfrm>
              <a:off x="3719593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07F44EB-E9F9-6B42-9EA8-578BB45E548A}"/>
                </a:ext>
              </a:extLst>
            </p:cNvPr>
            <p:cNvSpPr txBox="1"/>
            <p:nvPr/>
          </p:nvSpPr>
          <p:spPr>
            <a:xfrm>
              <a:off x="2739241" y="40959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5E4C51E-6F40-4E49-8C26-D6DF6A3FD8E9}"/>
                </a:ext>
              </a:extLst>
            </p:cNvPr>
            <p:cNvSpPr txBox="1"/>
            <p:nvPr/>
          </p:nvSpPr>
          <p:spPr>
            <a:xfrm>
              <a:off x="33256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AB3FAD7-1976-2B4E-A43C-F6880EB1510F}"/>
                </a:ext>
              </a:extLst>
            </p:cNvPr>
            <p:cNvSpPr txBox="1"/>
            <p:nvPr/>
          </p:nvSpPr>
          <p:spPr>
            <a:xfrm>
              <a:off x="34780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AF245D2F-ABB5-0049-A67C-02B0EA09C0FF}"/>
                </a:ext>
              </a:extLst>
            </p:cNvPr>
            <p:cNvSpPr txBox="1"/>
            <p:nvPr/>
          </p:nvSpPr>
          <p:spPr>
            <a:xfrm>
              <a:off x="1883283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3EAAA43-632D-844F-A0C3-C00AFD174C2A}"/>
                </a:ext>
              </a:extLst>
            </p:cNvPr>
            <p:cNvSpPr txBox="1"/>
            <p:nvPr/>
          </p:nvSpPr>
          <p:spPr>
            <a:xfrm>
              <a:off x="2276047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C342AE5-26A6-CB41-8ACC-C48B4EABD26C}"/>
                </a:ext>
              </a:extLst>
            </p:cNvPr>
            <p:cNvSpPr txBox="1"/>
            <p:nvPr/>
          </p:nvSpPr>
          <p:spPr>
            <a:xfrm>
              <a:off x="2490422" y="4101883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063B11F-EDF5-9A47-BE48-B68C8FBE848D}"/>
                </a:ext>
              </a:extLst>
            </p:cNvPr>
            <p:cNvSpPr txBox="1"/>
            <p:nvPr/>
          </p:nvSpPr>
          <p:spPr>
            <a:xfrm>
              <a:off x="1426248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" name="弧形接點 18">
              <a:extLst>
                <a:ext uri="{FF2B5EF4-FFF2-40B4-BE49-F238E27FC236}">
                  <a16:creationId xmlns:a16="http://schemas.microsoft.com/office/drawing/2014/main" id="{1E9F25A8-8039-9046-A525-847C5C96B62E}"/>
                </a:ext>
              </a:extLst>
            </p:cNvPr>
            <p:cNvCxnSpPr/>
            <p:nvPr/>
          </p:nvCxnSpPr>
          <p:spPr>
            <a:xfrm rot="16200000" flipH="1">
              <a:off x="2349828" y="3951220"/>
              <a:ext cx="464020" cy="1970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弧形接點 20">
              <a:extLst>
                <a:ext uri="{FF2B5EF4-FFF2-40B4-BE49-F238E27FC236}">
                  <a16:creationId xmlns:a16="http://schemas.microsoft.com/office/drawing/2014/main" id="{F5FD18D7-A4ED-7643-BC3B-DEB308F9D326}"/>
                </a:ext>
              </a:extLst>
            </p:cNvPr>
            <p:cNvCxnSpPr/>
            <p:nvPr/>
          </p:nvCxnSpPr>
          <p:spPr>
            <a:xfrm rot="5400000">
              <a:off x="2792022" y="3962971"/>
              <a:ext cx="420727" cy="2013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BD5FA7A-CA94-4845-8B4E-13BDF491F2AE}"/>
                    </a:ext>
                  </a:extLst>
                </p:cNvPr>
                <p:cNvSpPr/>
                <p:nvPr/>
              </p:nvSpPr>
              <p:spPr>
                <a:xfrm>
                  <a:off x="2911867" y="3478076"/>
                  <a:ext cx="4564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BD5FA7A-CA94-4845-8B4E-13BDF491F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867" y="3478076"/>
                  <a:ext cx="4564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622014D-4DFD-5E4C-B1CE-8820E224DFDD}"/>
                    </a:ext>
                  </a:extLst>
                </p:cNvPr>
                <p:cNvSpPr/>
                <p:nvPr/>
              </p:nvSpPr>
              <p:spPr>
                <a:xfrm>
                  <a:off x="2307044" y="3465054"/>
                  <a:ext cx="4482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zh-TW" altLang="el-GR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622014D-4DFD-5E4C-B1CE-8820E224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044" y="3465054"/>
                  <a:ext cx="4482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3FB51DD-8F1F-304B-B1C0-D41665D055AC}"/>
              </a:ext>
            </a:extLst>
          </p:cNvPr>
          <p:cNvGrpSpPr/>
          <p:nvPr/>
        </p:nvGrpSpPr>
        <p:grpSpPr>
          <a:xfrm>
            <a:off x="4694201" y="2857688"/>
            <a:ext cx="2967926" cy="1152914"/>
            <a:chOff x="1193369" y="3472189"/>
            <a:chExt cx="2967926" cy="1152914"/>
          </a:xfrm>
        </p:grpSpPr>
        <p:cxnSp>
          <p:nvCxnSpPr>
            <p:cNvPr id="41" name="直線單箭頭接點 28">
              <a:extLst>
                <a:ext uri="{FF2B5EF4-FFF2-40B4-BE49-F238E27FC236}">
                  <a16:creationId xmlns:a16="http://schemas.microsoft.com/office/drawing/2014/main" id="{CF7FE6CA-CC89-4544-90BD-0A40FFBC09B1}"/>
                </a:ext>
              </a:extLst>
            </p:cNvPr>
            <p:cNvCxnSpPr/>
            <p:nvPr/>
          </p:nvCxnSpPr>
          <p:spPr>
            <a:xfrm>
              <a:off x="1193369" y="4393769"/>
              <a:ext cx="2967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19688E0-9FC2-7241-8273-B683D46DA5C7}"/>
                </a:ext>
              </a:extLst>
            </p:cNvPr>
            <p:cNvSpPr txBox="1"/>
            <p:nvPr/>
          </p:nvSpPr>
          <p:spPr>
            <a:xfrm>
              <a:off x="3719593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AFC0301-D794-E34B-B8A1-CC2BEACDE3AA}"/>
                </a:ext>
              </a:extLst>
            </p:cNvPr>
            <p:cNvSpPr txBox="1"/>
            <p:nvPr/>
          </p:nvSpPr>
          <p:spPr>
            <a:xfrm>
              <a:off x="2111516" y="40959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CB5F8501-5B51-2C4A-8ED9-A4CDFEABD8BD}"/>
                </a:ext>
              </a:extLst>
            </p:cNvPr>
            <p:cNvSpPr txBox="1"/>
            <p:nvPr/>
          </p:nvSpPr>
          <p:spPr>
            <a:xfrm>
              <a:off x="33256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14B37BEC-2DBA-D44C-A5D1-CAC1FC2B2ED4}"/>
                </a:ext>
              </a:extLst>
            </p:cNvPr>
            <p:cNvSpPr txBox="1"/>
            <p:nvPr/>
          </p:nvSpPr>
          <p:spPr>
            <a:xfrm>
              <a:off x="34780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731F0250-E55D-1648-8740-6C356B7DBD0E}"/>
                </a:ext>
              </a:extLst>
            </p:cNvPr>
            <p:cNvSpPr txBox="1"/>
            <p:nvPr/>
          </p:nvSpPr>
          <p:spPr>
            <a:xfrm>
              <a:off x="1883283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5749C3E8-FBF3-DA41-9526-E9E568245287}"/>
                </a:ext>
              </a:extLst>
            </p:cNvPr>
            <p:cNvSpPr txBox="1"/>
            <p:nvPr/>
          </p:nvSpPr>
          <p:spPr>
            <a:xfrm>
              <a:off x="2268298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B53EEF22-8D99-9240-938E-E77189BF16C1}"/>
                </a:ext>
              </a:extLst>
            </p:cNvPr>
            <p:cNvSpPr txBox="1"/>
            <p:nvPr/>
          </p:nvSpPr>
          <p:spPr>
            <a:xfrm>
              <a:off x="2738394" y="4101883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9C35B589-70A4-BA40-AD76-949FD50C5D6D}"/>
                </a:ext>
              </a:extLst>
            </p:cNvPr>
            <p:cNvSpPr txBox="1"/>
            <p:nvPr/>
          </p:nvSpPr>
          <p:spPr>
            <a:xfrm>
              <a:off x="1426248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0" name="弧形接點 37">
              <a:extLst>
                <a:ext uri="{FF2B5EF4-FFF2-40B4-BE49-F238E27FC236}">
                  <a16:creationId xmlns:a16="http://schemas.microsoft.com/office/drawing/2014/main" id="{AA799CBF-4A37-8540-A594-BE18678DAB86}"/>
                </a:ext>
              </a:extLst>
            </p:cNvPr>
            <p:cNvCxnSpPr/>
            <p:nvPr/>
          </p:nvCxnSpPr>
          <p:spPr>
            <a:xfrm rot="16200000" flipH="1">
              <a:off x="1939127" y="3951220"/>
              <a:ext cx="464020" cy="1970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弧形接點 38">
              <a:extLst>
                <a:ext uri="{FF2B5EF4-FFF2-40B4-BE49-F238E27FC236}">
                  <a16:creationId xmlns:a16="http://schemas.microsoft.com/office/drawing/2014/main" id="{E027E87B-8F7F-CF40-AAF2-3A87084623D7}"/>
                </a:ext>
              </a:extLst>
            </p:cNvPr>
            <p:cNvCxnSpPr/>
            <p:nvPr/>
          </p:nvCxnSpPr>
          <p:spPr>
            <a:xfrm rot="5400000">
              <a:off x="2823018" y="3962971"/>
              <a:ext cx="420727" cy="2013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889D0BAC-E505-6F48-835A-D8AA1D884D21}"/>
                    </a:ext>
                  </a:extLst>
                </p:cNvPr>
                <p:cNvSpPr/>
                <p:nvPr/>
              </p:nvSpPr>
              <p:spPr>
                <a:xfrm>
                  <a:off x="1881235" y="3478076"/>
                  <a:ext cx="4564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89D0BAC-E505-6F48-835A-D8AA1D884D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235" y="3478076"/>
                  <a:ext cx="45647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855B4C94-28FC-3144-8819-4286A447C38D}"/>
                    </a:ext>
                  </a:extLst>
                </p:cNvPr>
                <p:cNvSpPr/>
                <p:nvPr/>
              </p:nvSpPr>
              <p:spPr>
                <a:xfrm>
                  <a:off x="2939128" y="3472189"/>
                  <a:ext cx="4482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zh-TW" altLang="el-GR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55B4C94-28FC-3144-8819-4286A447C3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128" y="3472189"/>
                  <a:ext cx="44820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53CD071-E0B6-DB48-962B-6904DD87EEED}"/>
              </a:ext>
            </a:extLst>
          </p:cNvPr>
          <p:cNvGrpSpPr/>
          <p:nvPr/>
        </p:nvGrpSpPr>
        <p:grpSpPr>
          <a:xfrm>
            <a:off x="4711418" y="4068719"/>
            <a:ext cx="2967926" cy="1100277"/>
            <a:chOff x="1193369" y="3524106"/>
            <a:chExt cx="2967926" cy="1100277"/>
          </a:xfrm>
        </p:grpSpPr>
        <p:cxnSp>
          <p:nvCxnSpPr>
            <p:cNvPr id="56" name="直線單箭頭接點 43">
              <a:extLst>
                <a:ext uri="{FF2B5EF4-FFF2-40B4-BE49-F238E27FC236}">
                  <a16:creationId xmlns:a16="http://schemas.microsoft.com/office/drawing/2014/main" id="{750223BC-E9C5-6346-9E61-18E7708F6F61}"/>
                </a:ext>
              </a:extLst>
            </p:cNvPr>
            <p:cNvCxnSpPr/>
            <p:nvPr/>
          </p:nvCxnSpPr>
          <p:spPr>
            <a:xfrm>
              <a:off x="1193369" y="4393769"/>
              <a:ext cx="2967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26AE1456-E2C8-8B4F-8919-17A39A172A16}"/>
                </a:ext>
              </a:extLst>
            </p:cNvPr>
            <p:cNvSpPr txBox="1"/>
            <p:nvPr/>
          </p:nvSpPr>
          <p:spPr>
            <a:xfrm>
              <a:off x="3719593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5A16ACBA-4DED-E347-8F63-A0FA97FD85EB}"/>
                </a:ext>
              </a:extLst>
            </p:cNvPr>
            <p:cNvSpPr txBox="1"/>
            <p:nvPr/>
          </p:nvSpPr>
          <p:spPr>
            <a:xfrm>
              <a:off x="2739241" y="40959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5A4D52F-B52B-254C-9EBA-E6F356BFB053}"/>
                </a:ext>
              </a:extLst>
            </p:cNvPr>
            <p:cNvSpPr txBox="1"/>
            <p:nvPr/>
          </p:nvSpPr>
          <p:spPr>
            <a:xfrm>
              <a:off x="3046710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F0D4CA6E-C729-0B42-AF6C-DBDA5F182A38}"/>
                </a:ext>
              </a:extLst>
            </p:cNvPr>
            <p:cNvSpPr txBox="1"/>
            <p:nvPr/>
          </p:nvSpPr>
          <p:spPr>
            <a:xfrm>
              <a:off x="34780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18FD69D-35A1-274A-92F7-D66379FC3640}"/>
                </a:ext>
              </a:extLst>
            </p:cNvPr>
            <p:cNvSpPr txBox="1"/>
            <p:nvPr/>
          </p:nvSpPr>
          <p:spPr>
            <a:xfrm>
              <a:off x="1883283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81CEEE5-4967-0C45-B8A5-F127A3D97AAD}"/>
                </a:ext>
              </a:extLst>
            </p:cNvPr>
            <p:cNvSpPr txBox="1"/>
            <p:nvPr/>
          </p:nvSpPr>
          <p:spPr>
            <a:xfrm>
              <a:off x="2276047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0EA1879A-99DE-FC43-B071-7349B0671D8E}"/>
                </a:ext>
              </a:extLst>
            </p:cNvPr>
            <p:cNvSpPr txBox="1"/>
            <p:nvPr/>
          </p:nvSpPr>
          <p:spPr>
            <a:xfrm>
              <a:off x="3248994" y="409867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F996D2F-8C9C-2D4E-AF2B-F4BDFA9297E6}"/>
                </a:ext>
              </a:extLst>
            </p:cNvPr>
            <p:cNvSpPr txBox="1"/>
            <p:nvPr/>
          </p:nvSpPr>
          <p:spPr>
            <a:xfrm>
              <a:off x="1426248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65" name="弧形接點 52">
              <a:extLst>
                <a:ext uri="{FF2B5EF4-FFF2-40B4-BE49-F238E27FC236}">
                  <a16:creationId xmlns:a16="http://schemas.microsoft.com/office/drawing/2014/main" id="{341EF06C-98C5-3846-A027-2401F3F3E5DB}"/>
                </a:ext>
              </a:extLst>
            </p:cNvPr>
            <p:cNvCxnSpPr/>
            <p:nvPr/>
          </p:nvCxnSpPr>
          <p:spPr>
            <a:xfrm rot="5400000">
              <a:off x="3314380" y="3978100"/>
              <a:ext cx="421340" cy="18600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弧形接點 53">
              <a:extLst>
                <a:ext uri="{FF2B5EF4-FFF2-40B4-BE49-F238E27FC236}">
                  <a16:creationId xmlns:a16="http://schemas.microsoft.com/office/drawing/2014/main" id="{D1036AB1-BDCE-E744-961E-D4B71EFF7BB8}"/>
                </a:ext>
              </a:extLst>
            </p:cNvPr>
            <p:cNvCxnSpPr/>
            <p:nvPr/>
          </p:nvCxnSpPr>
          <p:spPr>
            <a:xfrm rot="16200000" flipH="1">
              <a:off x="2617376" y="3989699"/>
              <a:ext cx="413592" cy="15505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C8B25737-31B4-A046-8816-5338753F8D49}"/>
                    </a:ext>
                  </a:extLst>
                </p:cNvPr>
                <p:cNvSpPr/>
                <p:nvPr/>
              </p:nvSpPr>
              <p:spPr>
                <a:xfrm>
                  <a:off x="2527495" y="3524106"/>
                  <a:ext cx="4564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8B25737-31B4-A046-8816-5338753F8D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495" y="3524106"/>
                  <a:ext cx="45647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13186793-2905-A246-BC5C-18952AD2D352}"/>
                    </a:ext>
                  </a:extLst>
                </p:cNvPr>
                <p:cNvSpPr/>
                <p:nvPr/>
              </p:nvSpPr>
              <p:spPr>
                <a:xfrm>
                  <a:off x="3454135" y="3532731"/>
                  <a:ext cx="4482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zh-TW" altLang="el-GR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13186793-2905-A246-BC5C-18952AD2D3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4135" y="3532731"/>
                  <a:ext cx="4482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1092200F-AFB5-2748-899A-EB75D3D03447}"/>
              </a:ext>
            </a:extLst>
          </p:cNvPr>
          <p:cNvSpPr/>
          <p:nvPr/>
        </p:nvSpPr>
        <p:spPr>
          <a:xfrm>
            <a:off x="1554366" y="5273210"/>
            <a:ext cx="1256555" cy="3385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91436" tIns="45718" rIns="91436" bIns="4571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SeC</a:t>
            </a:r>
            <a:r>
              <a:rPr kumimoji="0" lang="en-US" altLang="zh-TW" sz="16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: True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10E8748-62A9-3640-9BC0-34EB0758B6FD}"/>
              </a:ext>
            </a:extLst>
          </p:cNvPr>
          <p:cNvSpPr/>
          <p:nvPr/>
        </p:nvSpPr>
        <p:spPr>
          <a:xfrm>
            <a:off x="5837480" y="5519634"/>
            <a:ext cx="1205620" cy="3385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91436" tIns="45718" rIns="91436" bIns="45718">
            <a:spAutoFit/>
          </a:bodyPr>
          <a:lstStyle/>
          <a:p>
            <a:pPr lvl="0">
              <a:defRPr/>
            </a:pPr>
            <a:r>
              <a:rPr lang="en-US" altLang="zh-TW" sz="16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SeC</a:t>
            </a:r>
            <a:r>
              <a:rPr lang="en-US" altLang="zh-TW" sz="1600" i="1" baseline="-250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</a:t>
            </a:r>
            <a:r>
              <a:rPr lang="en-US" altLang="zh-TW" sz="1600" i="1" baseline="-25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: False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76" name="標題 1">
            <a:extLst>
              <a:ext uri="{FF2B5EF4-FFF2-40B4-BE49-F238E27FC236}">
                <a16:creationId xmlns:a16="http://schemas.microsoft.com/office/drawing/2014/main" id="{C218E6C3-D0D3-4C10-B165-2B5652B8767C}"/>
              </a:ext>
            </a:extLst>
          </p:cNvPr>
          <p:cNvSpPr txBox="1">
            <a:spLocks/>
          </p:cNvSpPr>
          <p:nvPr/>
        </p:nvSpPr>
        <p:spPr>
          <a:xfrm>
            <a:off x="-15546" y="548680"/>
            <a:ext cx="9144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acceptance is based on the </a:t>
            </a:r>
            <a:r>
              <a:rPr kumimoji="0" lang="en-US" altLang="zh-TW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SeC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E26509A-BEE2-4DCF-B141-9ED3E66B85F3}"/>
              </a:ext>
            </a:extLst>
          </p:cNvPr>
          <p:cNvSpPr/>
          <p:nvPr/>
        </p:nvSpPr>
        <p:spPr>
          <a:xfrm>
            <a:off x="5177019" y="1457967"/>
            <a:ext cx="3732159" cy="540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rgbClr val="FF0000"/>
                </a:solidFill>
              </a:rPr>
              <a:t>Acceptance is applied to not only the SLFN but also each individual training data.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5" name="投影片編號版面配置區 3">
            <a:extLst>
              <a:ext uri="{FF2B5EF4-FFF2-40B4-BE49-F238E27FC236}">
                <a16:creationId xmlns:a16="http://schemas.microsoft.com/office/drawing/2014/main" id="{E03DAA78-F1E5-4AC8-B23D-FAAB066E3290}"/>
              </a:ext>
            </a:extLst>
          </p:cNvPr>
          <p:cNvSpPr txBox="1">
            <a:spLocks/>
          </p:cNvSpPr>
          <p:nvPr/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/>
            <a:fld id="{3EB68C04-86CB-4EF9-90C4-B4D0FE693461}" type="slidenum">
              <a:rPr lang="zh-TW" altLang="en-US" sz="1400" smtClean="0">
                <a:solidFill>
                  <a:prstClr val="black">
                    <a:tint val="75000"/>
                  </a:prstClr>
                </a:solidFill>
              </a:rPr>
              <a:pPr algn="r"/>
              <a:t>32</a:t>
            </a:fld>
            <a:endParaRPr lang="zh-TW" altLang="en-US" sz="1400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728D38B8-9A99-454C-B0C4-2C205A3B8143}"/>
                  </a:ext>
                </a:extLst>
              </p:cNvPr>
              <p:cNvSpPr txBox="1"/>
              <p:nvPr/>
            </p:nvSpPr>
            <p:spPr>
              <a:xfrm>
                <a:off x="199814" y="2286689"/>
                <a:ext cx="3530428" cy="346758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rPr>
                  <a:t>x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600" i="1" dirty="0"/>
                      <m:t>f</m:t>
                    </m:r>
                    <m:r>
                      <m:rPr>
                        <m:nor/>
                      </m:rPr>
                      <a:rPr lang="en-US" altLang="zh-TW" sz="1600" dirty="0"/>
                      <m:t>(</m:t>
                    </m:r>
                    <m:r>
                      <m:rPr>
                        <m:nor/>
                      </m:rPr>
                      <a:rPr lang="en-US" altLang="zh-TW" sz="1600" b="1" dirty="0"/>
                      <m:t>x</m:t>
                    </m:r>
                    <m:r>
                      <m:rPr>
                        <m:nor/>
                      </m:rPr>
                      <a:rPr lang="en-US" altLang="zh-TW" sz="1600" i="1" baseline="30000" dirty="0"/>
                      <m:t>c</m:t>
                    </m:r>
                    <m:r>
                      <m:rPr>
                        <m:nor/>
                      </m:rPr>
                      <a:rPr lang="en-US" altLang="zh-TW" sz="1600" dirty="0"/>
                      <m:t>,</m:t>
                    </m:r>
                    <m:sSubSup>
                      <m:sSubSupPr>
                        <m:ctrlPr>
                          <a:rPr lang="zh-TW" altLang="zh-TW" sz="16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TW" sz="1600" i="1" kern="10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kern="100" smtClean="0">
                            <a:latin typeface="Cambria Math"/>
                          </a:rPr>
                          <m:t>𝑙</m:t>
                        </m:r>
                        <m:r>
                          <a:rPr lang="en-US" altLang="zh-TW" sz="16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600" dirty="0"/>
                      <m:t>,</m:t>
                    </m:r>
                    <m:sSubSup>
                      <m:sSubSupPr>
                        <m:ctrlPr>
                          <a:rPr lang="zh-TW" altLang="zh-TW" sz="16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TW" sz="16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 b="0" i="1" kern="100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zh-TW" sz="16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600" dirty="0">
                        <a:sym typeface="Symbol"/>
                      </a:rPr>
                      <m:t>, </m:t>
                    </m:r>
                    <m:sSubSup>
                      <m:sSubSupPr>
                        <m:ctrlPr>
                          <a:rPr lang="zh-TW" altLang="zh-TW" sz="16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TW" sz="16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altLang="zh-TW" sz="1600" i="1" kern="100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600" dirty="0">
                        <a:sym typeface="Symbol"/>
                      </a:rPr>
                      <m:t>, </m:t>
                    </m:r>
                    <m:r>
                      <m:rPr>
                        <m:nor/>
                      </m:rPr>
                      <a:rPr lang="en-GB" altLang="zh-TW" sz="1600" b="1" dirty="0"/>
                      <m:t>W</m:t>
                    </m:r>
                    <m:r>
                      <m:rPr>
                        <m:nor/>
                      </m:rPr>
                      <a:rPr lang="en-GB" altLang="zh-TW" sz="1600" i="1" baseline="30000" dirty="0"/>
                      <m:t>H</m:t>
                    </m:r>
                    <m:r>
                      <m:rPr>
                        <m:nor/>
                      </m:rPr>
                      <a:rPr lang="en-US" altLang="zh-TW" sz="1600" dirty="0"/>
                      <m:t>)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r>
                      <a:rPr kumimoji="0" lang="en-US" altLang="zh-TW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28D38B8-9A99-454C-B0C4-2C205A3B8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14" y="2286689"/>
                <a:ext cx="3530428" cy="346758"/>
              </a:xfrm>
              <a:prstGeom prst="rect">
                <a:avLst/>
              </a:prstGeom>
              <a:blipFill rotWithShape="1">
                <a:blip r:embed="rId9"/>
                <a:stretch>
                  <a:fillRect l="-1036" t="-3509" b="-210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A2E62448-3CA3-6047-BFEC-444956323D86}"/>
                  </a:ext>
                </a:extLst>
              </p:cNvPr>
              <p:cNvSpPr txBox="1"/>
              <p:nvPr/>
            </p:nvSpPr>
            <p:spPr>
              <a:xfrm>
                <a:off x="194475" y="2657263"/>
                <a:ext cx="3534750" cy="346758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o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sym typeface="Wingdings" panose="05000000000000000000" pitchFamily="2" charset="2"/>
                  </a:rPr>
                  <a:t>:</a:t>
                </a:r>
                <a:r>
                  <a:rPr kumimoji="0" lang="zh-TW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600" i="1" dirty="0"/>
                      <m:t>f</m:t>
                    </m:r>
                    <m:r>
                      <m:rPr>
                        <m:nor/>
                      </m:rPr>
                      <a:rPr lang="en-US" altLang="zh-TW" sz="1600" dirty="0"/>
                      <m:t>(</m:t>
                    </m:r>
                    <m:r>
                      <m:rPr>
                        <m:nor/>
                      </m:rPr>
                      <a:rPr lang="en-US" altLang="zh-TW" sz="1600" b="1" dirty="0"/>
                      <m:t>x</m:t>
                    </m:r>
                    <m:r>
                      <m:rPr>
                        <m:nor/>
                      </m:rPr>
                      <a:rPr lang="en-US" altLang="zh-TW" sz="1600" i="1" baseline="30000" dirty="0"/>
                      <m:t>c</m:t>
                    </m:r>
                    <m:r>
                      <m:rPr>
                        <m:nor/>
                      </m:rPr>
                      <a:rPr lang="en-US" altLang="zh-TW" sz="1600" dirty="0"/>
                      <m:t>,</m:t>
                    </m:r>
                    <m:sSubSup>
                      <m:sSubSupPr>
                        <m:ctrlPr>
                          <a:rPr lang="zh-TW" altLang="zh-TW" sz="16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TW" sz="1600" i="1" kern="10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600" i="1" kern="100">
                            <a:latin typeface="Cambria Math"/>
                          </a:rPr>
                          <m:t>𝑙</m:t>
                        </m:r>
                        <m:r>
                          <a:rPr lang="en-US" altLang="zh-TW" sz="16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600" dirty="0"/>
                      <m:t>,</m:t>
                    </m:r>
                    <m:sSubSup>
                      <m:sSubSupPr>
                        <m:ctrlPr>
                          <a:rPr lang="zh-TW" altLang="zh-TW" sz="16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TW" sz="16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 i="1" kern="10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zh-TW" sz="16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600" dirty="0">
                        <a:sym typeface="Symbol"/>
                      </a:rPr>
                      <m:t>, </m:t>
                    </m:r>
                    <m:sSubSup>
                      <m:sSubSupPr>
                        <m:ctrlPr>
                          <a:rPr lang="zh-TW" altLang="zh-TW" sz="16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TW" sz="16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altLang="zh-TW" sz="1600" i="1" kern="100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600" dirty="0">
                        <a:sym typeface="Symbol"/>
                      </a:rPr>
                      <m:t>, </m:t>
                    </m:r>
                    <m:r>
                      <m:rPr>
                        <m:nor/>
                      </m:rPr>
                      <a:rPr lang="en-GB" altLang="zh-TW" sz="1600" b="1" dirty="0"/>
                      <m:t>W</m:t>
                    </m:r>
                    <m:r>
                      <m:rPr>
                        <m:nor/>
                      </m:rPr>
                      <a:rPr lang="en-GB" altLang="zh-TW" sz="1600" i="1" baseline="30000" dirty="0"/>
                      <m:t>H</m:t>
                    </m:r>
                    <m:r>
                      <m:rPr>
                        <m:nor/>
                      </m:rPr>
                      <a:rPr lang="en-US" altLang="zh-TW" sz="1600" dirty="0"/>
                      <m:t>)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r>
                      <a:rPr lang="en-US" altLang="zh-TW" sz="160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2E62448-3CA3-6047-BFEC-444956323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5" y="2657263"/>
                <a:ext cx="3534750" cy="346758"/>
              </a:xfrm>
              <a:prstGeom prst="rect">
                <a:avLst/>
              </a:prstGeom>
              <a:blipFill rotWithShape="1">
                <a:blip r:embed="rId10"/>
                <a:stretch>
                  <a:fillRect l="-1034" t="-3509" b="-210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D0917133-06DC-4125-8E0C-C530DFC6122B}"/>
                  </a:ext>
                </a:extLst>
              </p:cNvPr>
              <p:cNvSpPr txBox="1"/>
              <p:nvPr/>
            </p:nvSpPr>
            <p:spPr>
              <a:xfrm>
                <a:off x="211697" y="3048241"/>
                <a:ext cx="2704119" cy="6531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l-GR" altLang="zh-TW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12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α</m:t>
                          </m:r>
                        </m:e>
                        <m:sub>
                          <m:r>
                            <a:rPr kumimoji="0" lang="en-US" altLang="zh-TW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</m:sSub>
                      <m:r>
                        <a:rPr kumimoji="0" lang="en-US" altLang="zh-TW" sz="1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zh-TW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m:t> </m:t>
                      </m:r>
                      <m:func>
                        <m:funcPr>
                          <m:ctrlPr>
                            <a:rPr kumimoji="0" lang="en-US" altLang="zh-TW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TW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TW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TW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0" lang="en-US" altLang="zh-TW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zh-TW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kumimoji="0" lang="en-US" altLang="zh-TW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TW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altLang="zh-TW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𝑛</m:t>
                              </m:r>
                              <m:r>
                                <a:rPr kumimoji="0" lang="en-US" altLang="zh-TW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TW" sz="1200" i="1" dirty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TW" sz="12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sz="1200" b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TW" sz="1200" i="1" baseline="30000" dirty="0"/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TW" sz="1200" dirty="0"/>
                            <m:t>,</m:t>
                          </m:r>
                          <m:sSubSup>
                            <m:sSubSupPr>
                              <m:ctrlPr>
                                <a:rPr lang="zh-TW" altLang="zh-TW" sz="1200" i="1" kern="1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TW" sz="1200" i="1" kern="10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200" i="1" kern="10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zh-TW" sz="1200" i="1" kern="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200" i="1" kern="100">
                                  <a:latin typeface="Cambria Math"/>
                                </a:rPr>
                                <m:t>𝑜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GB" altLang="zh-TW" sz="1200" dirty="0"/>
                            <m:t>,</m:t>
                          </m:r>
                          <m:sSubSup>
                            <m:sSubSupPr>
                              <m:ctrlPr>
                                <a:rPr lang="zh-TW" altLang="zh-TW" sz="1200" i="1" kern="1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TW" sz="1200" b="1" kern="100">
                                  <a:latin typeface="Cambria Math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TW" sz="1200" i="1" kern="100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TW" sz="1200" i="1" kern="100">
                                  <a:latin typeface="Cambria Math"/>
                                </a:rPr>
                                <m:t>𝑜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GB" altLang="zh-TW" sz="1200" dirty="0">
                              <a:sym typeface="Symbol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zh-TW" altLang="zh-TW" sz="1200" i="1" kern="1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TW" sz="1200" b="1" kern="100">
                                  <a:latin typeface="Cambria Math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TW" sz="1200" i="1" kern="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altLang="zh-TW" sz="1200" i="1" kern="100">
                                  <a:latin typeface="Cambria Math"/>
                                </a:rPr>
                                <m:t>𝐻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GB" altLang="zh-TW" sz="1200" dirty="0">
                              <a:sym typeface="Symbol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GB" altLang="zh-TW" sz="1200" b="1" dirty="0"/>
                            <m:t>W</m:t>
                          </m:r>
                          <m:r>
                            <m:rPr>
                              <m:nor/>
                            </m:rPr>
                            <a:rPr lang="en-GB" altLang="zh-TW" sz="1200" i="1" baseline="30000" dirty="0"/>
                            <m:t>H</m:t>
                          </m:r>
                          <m:r>
                            <m:rPr>
                              <m:nor/>
                            </m:rPr>
                            <a:rPr lang="en-US" altLang="zh-TW" sz="1200" dirty="0"/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TW" altLang="el-GR" sz="12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kumimoji="0" lang="en-US" altLang="zh-TW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=</a:t>
                </a:r>
                <a:r>
                  <a:rPr kumimoji="0" lang="zh-TW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zh-TW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zh-TW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zh-TW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0" lang="en-US" altLang="zh-TW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0" lang="en-US" altLang="zh-TW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0" lang="en-US" altLang="zh-TW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kumimoji="0" lang="en-US" altLang="zh-TW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TW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(</m:t>
                            </m:r>
                            <m:r>
                              <a:rPr kumimoji="0" lang="en-US" altLang="zh-TW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𝑛</m:t>
                            </m:r>
                            <m:r>
                              <a:rPr kumimoji="0" lang="en-US" altLang="zh-TW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altLang="zh-TW" sz="1200" i="1" dirty="0"/>
                          <m:t>f</m:t>
                        </m:r>
                        <m:r>
                          <m:rPr>
                            <m:nor/>
                          </m:rPr>
                          <a:rPr lang="en-US" altLang="zh-TW" sz="12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1200" b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TW" sz="1200" i="1" baseline="30000" dirty="0"/>
                          <m:t>c</m:t>
                        </m:r>
                        <m:r>
                          <m:rPr>
                            <m:nor/>
                          </m:rPr>
                          <a:rPr lang="en-US" altLang="zh-TW" sz="1200" dirty="0"/>
                          <m:t>,</m:t>
                        </m:r>
                        <m:sSubSup>
                          <m:sSubSupPr>
                            <m:ctrlPr>
                              <a:rPr lang="zh-TW" altLang="zh-TW" sz="12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TW" sz="1200" i="1" kern="10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 kern="10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TW" sz="1200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1200" i="1" kern="100">
                                <a:latin typeface="Cambria Math"/>
                              </a:rPr>
                              <m:t>𝑜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sz="1200" dirty="0"/>
                          <m:t>,</m:t>
                        </m:r>
                        <m:sSubSup>
                          <m:sSubSupPr>
                            <m:ctrlPr>
                              <a:rPr lang="zh-TW" altLang="zh-TW" sz="12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TW" sz="1200" b="1" kern="10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sz="1200" i="1" kern="100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TW" sz="1200" i="1" kern="100">
                                <a:latin typeface="Cambria Math"/>
                              </a:rPr>
                              <m:t>𝑜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sz="1200" dirty="0">
                            <a:sym typeface="Symbol"/>
                          </a:rPr>
                          <m:t>, </m:t>
                        </m:r>
                        <m:sSubSup>
                          <m:sSubSupPr>
                            <m:ctrlPr>
                              <a:rPr lang="zh-TW" altLang="zh-TW" sz="12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TW" sz="1200" b="1" kern="10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sz="1200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altLang="zh-TW" sz="1200" i="1" kern="100">
                                <a:latin typeface="Cambria Math"/>
                              </a:rPr>
                              <m:t>𝐻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sz="1200" dirty="0">
                            <a:sym typeface="Symbol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altLang="zh-TW" sz="1200" b="1" dirty="0"/>
                          <m:t>W</m:t>
                        </m:r>
                        <m:r>
                          <m:rPr>
                            <m:nor/>
                          </m:rPr>
                          <a:rPr lang="en-GB" altLang="zh-TW" sz="1200" i="1" baseline="30000" dirty="0"/>
                          <m:t>H</m:t>
                        </m:r>
                        <m:r>
                          <m:rPr>
                            <m:nor/>
                          </m:rPr>
                          <a:rPr lang="en-US" altLang="zh-TW" sz="1200" dirty="0"/>
                          <m:t>)</m:t>
                        </m:r>
                      </m:e>
                    </m:func>
                  </m:oMath>
                </a14:m>
                <a:endPara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D0917133-06DC-4125-8E0C-C530DFC61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97" y="3048241"/>
                <a:ext cx="2704119" cy="6531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F88A0DD2-C685-4907-89F5-83CAFB1E5A24}"/>
                  </a:ext>
                </a:extLst>
              </p:cNvPr>
              <p:cNvSpPr/>
              <p:nvPr/>
            </p:nvSpPr>
            <p:spPr>
              <a:xfrm>
                <a:off x="3213969" y="4849480"/>
                <a:ext cx="1449436" cy="259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050" i="1" dirty="0"/>
                        <m:t>f</m:t>
                      </m:r>
                      <m:r>
                        <m:rPr>
                          <m:nor/>
                        </m:rPr>
                        <a:rPr lang="en-US" altLang="zh-TW" sz="1050" dirty="0"/>
                        <m:t>(</m:t>
                      </m:r>
                      <m:r>
                        <m:rPr>
                          <m:nor/>
                        </m:rPr>
                        <a:rPr lang="en-US" altLang="zh-TW" sz="1050" b="1" dirty="0"/>
                        <m:t>x</m:t>
                      </m:r>
                      <m:r>
                        <m:rPr>
                          <m:nor/>
                        </m:rPr>
                        <a:rPr lang="en-US" altLang="zh-TW" sz="1050" i="1" baseline="30000" dirty="0"/>
                        <m:t>c</m:t>
                      </m:r>
                      <m:r>
                        <m:rPr>
                          <m:nor/>
                        </m:rPr>
                        <a:rPr lang="en-US" altLang="zh-TW" sz="1050" dirty="0"/>
                        <m:t>,</m:t>
                      </m:r>
                      <m:sSubSup>
                        <m:sSubSupPr>
                          <m:ctrlPr>
                            <a:rPr lang="zh-TW" altLang="zh-TW" sz="1050" i="1" kern="1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TW" sz="1050" i="1" kern="10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050" i="1" kern="100">
                              <a:latin typeface="Cambria Math"/>
                            </a:rPr>
                            <m:t>𝑙</m:t>
                          </m:r>
                          <m:r>
                            <a:rPr lang="en-US" altLang="zh-TW" sz="1050" i="1" kern="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050" i="1" kern="100">
                              <a:latin typeface="Cambria Math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050" dirty="0"/>
                        <m:t>,</m:t>
                      </m:r>
                      <m:sSubSup>
                        <m:sSubSupPr>
                          <m:ctrlPr>
                            <a:rPr lang="zh-TW" altLang="zh-TW" sz="1050" i="1" kern="1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TW" sz="1050" b="1" kern="100"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altLang="zh-TW" sz="1050" i="1" kern="10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zh-TW" sz="1050" i="1" kern="100">
                              <a:latin typeface="Cambria Math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050" dirty="0">
                          <a:sym typeface="Symbol"/>
                        </a:rPr>
                        <m:t>, </m:t>
                      </m:r>
                      <m:sSubSup>
                        <m:sSubSupPr>
                          <m:ctrlPr>
                            <a:rPr lang="zh-TW" altLang="zh-TW" sz="1050" i="1" kern="1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TW" sz="1050" b="1" kern="100"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altLang="zh-TW" sz="1050" i="1" kern="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altLang="zh-TW" sz="1050" i="1" kern="100">
                              <a:latin typeface="Cambria Math"/>
                            </a:rPr>
                            <m:t>𝐻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050" dirty="0">
                          <a:sym typeface="Symbol"/>
                        </a:rPr>
                        <m:t>, </m:t>
                      </m:r>
                      <m:r>
                        <m:rPr>
                          <m:nor/>
                        </m:rPr>
                        <a:rPr lang="en-GB" altLang="zh-TW" sz="1050" b="1" dirty="0"/>
                        <m:t>W</m:t>
                      </m:r>
                      <m:r>
                        <m:rPr>
                          <m:nor/>
                        </m:rPr>
                        <a:rPr lang="en-GB" altLang="zh-TW" sz="1050" i="1" baseline="30000" dirty="0"/>
                        <m:t>H</m:t>
                      </m:r>
                      <m:r>
                        <m:rPr>
                          <m:nor/>
                        </m:rPr>
                        <a:rPr lang="en-US" altLang="zh-TW" sz="1050" dirty="0"/>
                        <m:t>)</m:t>
                      </m:r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8A0DD2-C685-4907-89F5-83CAFB1E5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69" y="4849480"/>
                <a:ext cx="1449436" cy="259366"/>
              </a:xfrm>
              <a:prstGeom prst="rect">
                <a:avLst/>
              </a:prstGeom>
              <a:blipFill rotWithShape="1">
                <a:blip r:embed="rId1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F88A0DD2-C685-4907-89F5-83CAFB1E5A24}"/>
                  </a:ext>
                </a:extLst>
              </p:cNvPr>
              <p:cNvSpPr/>
              <p:nvPr/>
            </p:nvSpPr>
            <p:spPr>
              <a:xfrm>
                <a:off x="7476010" y="3841285"/>
                <a:ext cx="1449436" cy="259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050" i="1" dirty="0"/>
                        <m:t>f</m:t>
                      </m:r>
                      <m:r>
                        <m:rPr>
                          <m:nor/>
                        </m:rPr>
                        <a:rPr lang="en-US" altLang="zh-TW" sz="1050" dirty="0"/>
                        <m:t>(</m:t>
                      </m:r>
                      <m:r>
                        <m:rPr>
                          <m:nor/>
                        </m:rPr>
                        <a:rPr lang="en-US" altLang="zh-TW" sz="1050" b="1" dirty="0"/>
                        <m:t>x</m:t>
                      </m:r>
                      <m:r>
                        <m:rPr>
                          <m:nor/>
                        </m:rPr>
                        <a:rPr lang="en-US" altLang="zh-TW" sz="1050" i="1" baseline="30000" dirty="0"/>
                        <m:t>c</m:t>
                      </m:r>
                      <m:r>
                        <m:rPr>
                          <m:nor/>
                        </m:rPr>
                        <a:rPr lang="en-US" altLang="zh-TW" sz="1050" dirty="0"/>
                        <m:t>,</m:t>
                      </m:r>
                      <m:sSubSup>
                        <m:sSubSupPr>
                          <m:ctrlPr>
                            <a:rPr lang="zh-TW" altLang="zh-TW" sz="1050" i="1" kern="1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TW" sz="1050" i="1" kern="10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050" i="1" kern="100">
                              <a:latin typeface="Cambria Math"/>
                            </a:rPr>
                            <m:t>𝑙</m:t>
                          </m:r>
                          <m:r>
                            <a:rPr lang="en-US" altLang="zh-TW" sz="1050" i="1" kern="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050" i="1" kern="100">
                              <a:latin typeface="Cambria Math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050" dirty="0"/>
                        <m:t>,</m:t>
                      </m:r>
                      <m:sSubSup>
                        <m:sSubSupPr>
                          <m:ctrlPr>
                            <a:rPr lang="zh-TW" altLang="zh-TW" sz="1050" i="1" kern="1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TW" sz="1050" b="1" kern="100"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altLang="zh-TW" sz="1050" i="1" kern="10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zh-TW" sz="1050" i="1" kern="100">
                              <a:latin typeface="Cambria Math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050" dirty="0">
                          <a:sym typeface="Symbol"/>
                        </a:rPr>
                        <m:t>, </m:t>
                      </m:r>
                      <m:sSubSup>
                        <m:sSubSupPr>
                          <m:ctrlPr>
                            <a:rPr lang="zh-TW" altLang="zh-TW" sz="1050" i="1" kern="1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TW" sz="1050" b="1" kern="100"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altLang="zh-TW" sz="1050" i="1" kern="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altLang="zh-TW" sz="1050" i="1" kern="100">
                              <a:latin typeface="Cambria Math"/>
                            </a:rPr>
                            <m:t>𝐻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050" dirty="0">
                          <a:sym typeface="Symbol"/>
                        </a:rPr>
                        <m:t>, </m:t>
                      </m:r>
                      <m:r>
                        <m:rPr>
                          <m:nor/>
                        </m:rPr>
                        <a:rPr lang="en-GB" altLang="zh-TW" sz="1050" b="1" dirty="0"/>
                        <m:t>W</m:t>
                      </m:r>
                      <m:r>
                        <m:rPr>
                          <m:nor/>
                        </m:rPr>
                        <a:rPr lang="en-GB" altLang="zh-TW" sz="1050" i="1" baseline="30000" dirty="0"/>
                        <m:t>H</m:t>
                      </m:r>
                      <m:r>
                        <m:rPr>
                          <m:nor/>
                        </m:rPr>
                        <a:rPr lang="en-US" altLang="zh-TW" sz="1050" dirty="0"/>
                        <m:t>)</m:t>
                      </m:r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8A0DD2-C685-4907-89F5-83CAFB1E5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10" y="3841285"/>
                <a:ext cx="1449436" cy="259366"/>
              </a:xfrm>
              <a:prstGeom prst="rect">
                <a:avLst/>
              </a:prstGeom>
              <a:blipFill rotWithShape="1">
                <a:blip r:embed="rId1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F88A0DD2-C685-4907-89F5-83CAFB1E5A24}"/>
                  </a:ext>
                </a:extLst>
              </p:cNvPr>
              <p:cNvSpPr/>
              <p:nvPr/>
            </p:nvSpPr>
            <p:spPr>
              <a:xfrm>
                <a:off x="7584627" y="5013844"/>
                <a:ext cx="1449436" cy="259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050" i="1" dirty="0"/>
                        <m:t>f</m:t>
                      </m:r>
                      <m:r>
                        <m:rPr>
                          <m:nor/>
                        </m:rPr>
                        <a:rPr lang="en-US" altLang="zh-TW" sz="1050" dirty="0"/>
                        <m:t>(</m:t>
                      </m:r>
                      <m:r>
                        <m:rPr>
                          <m:nor/>
                        </m:rPr>
                        <a:rPr lang="en-US" altLang="zh-TW" sz="1050" b="1" dirty="0"/>
                        <m:t>x</m:t>
                      </m:r>
                      <m:r>
                        <m:rPr>
                          <m:nor/>
                        </m:rPr>
                        <a:rPr lang="en-US" altLang="zh-TW" sz="1050" i="1" baseline="30000" dirty="0"/>
                        <m:t>c</m:t>
                      </m:r>
                      <m:r>
                        <m:rPr>
                          <m:nor/>
                        </m:rPr>
                        <a:rPr lang="en-US" altLang="zh-TW" sz="1050" dirty="0"/>
                        <m:t>,</m:t>
                      </m:r>
                      <m:sSubSup>
                        <m:sSubSupPr>
                          <m:ctrlPr>
                            <a:rPr lang="zh-TW" altLang="zh-TW" sz="1050" i="1" kern="1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TW" sz="1050" i="1" kern="10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050" i="1" kern="100">
                              <a:latin typeface="Cambria Math"/>
                            </a:rPr>
                            <m:t>𝑙</m:t>
                          </m:r>
                          <m:r>
                            <a:rPr lang="en-US" altLang="zh-TW" sz="1050" i="1" kern="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050" i="1" kern="100">
                              <a:latin typeface="Cambria Math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050" dirty="0"/>
                        <m:t>,</m:t>
                      </m:r>
                      <m:sSubSup>
                        <m:sSubSupPr>
                          <m:ctrlPr>
                            <a:rPr lang="zh-TW" altLang="zh-TW" sz="1050" i="1" kern="1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TW" sz="1050" b="1" kern="100"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altLang="zh-TW" sz="1050" i="1" kern="10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zh-TW" sz="1050" i="1" kern="100">
                              <a:latin typeface="Cambria Math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050" dirty="0">
                          <a:sym typeface="Symbol"/>
                        </a:rPr>
                        <m:t>, </m:t>
                      </m:r>
                      <m:sSubSup>
                        <m:sSubSupPr>
                          <m:ctrlPr>
                            <a:rPr lang="zh-TW" altLang="zh-TW" sz="1050" i="1" kern="1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TW" sz="1050" b="1" kern="100"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altLang="zh-TW" sz="1050" i="1" kern="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altLang="zh-TW" sz="1050" i="1" kern="100">
                              <a:latin typeface="Cambria Math"/>
                            </a:rPr>
                            <m:t>𝐻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050" dirty="0">
                          <a:sym typeface="Symbol"/>
                        </a:rPr>
                        <m:t>, </m:t>
                      </m:r>
                      <m:r>
                        <m:rPr>
                          <m:nor/>
                        </m:rPr>
                        <a:rPr lang="en-GB" altLang="zh-TW" sz="1050" b="1" dirty="0"/>
                        <m:t>W</m:t>
                      </m:r>
                      <m:r>
                        <m:rPr>
                          <m:nor/>
                        </m:rPr>
                        <a:rPr lang="en-GB" altLang="zh-TW" sz="1050" i="1" baseline="30000" dirty="0"/>
                        <m:t>H</m:t>
                      </m:r>
                      <m:r>
                        <m:rPr>
                          <m:nor/>
                        </m:rPr>
                        <a:rPr lang="en-US" altLang="zh-TW" sz="1050" dirty="0"/>
                        <m:t>)</m:t>
                      </m:r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8A0DD2-C685-4907-89F5-83CAFB1E5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627" y="5013844"/>
                <a:ext cx="1449436" cy="259366"/>
              </a:xfrm>
              <a:prstGeom prst="rect">
                <a:avLst/>
              </a:prstGeom>
              <a:blipFill rotWithShape="1">
                <a:blip r:embed="rId1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2C797FA-200B-4362-A28C-16C5406AAEF0}"/>
                  </a:ext>
                </a:extLst>
              </p:cNvPr>
              <p:cNvSpPr/>
              <p:nvPr/>
            </p:nvSpPr>
            <p:spPr>
              <a:xfrm>
                <a:off x="144178" y="1981937"/>
                <a:ext cx="5757090" cy="369296"/>
              </a:xfrm>
              <a:prstGeom prst="rect">
                <a:avLst/>
              </a:prstGeom>
            </p:spPr>
            <p:txBody>
              <a:bodyPr wrap="square" lIns="121885" tIns="60942" rIns="121885" bIns="60942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600" i="1" kern="10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 kern="1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1600" b="0" i="1" kern="100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GB" altLang="zh-TW" sz="1600" i="1" kern="100">
                            <a:latin typeface="Cambria Math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1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𝒍</m:t>
                        </m:r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zh-TW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);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6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 kern="1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1600" b="0" i="1" kern="100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GB" altLang="zh-TW" sz="1600" i="1" kern="100">
                            <a:latin typeface="Cambria Math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-1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𝒍</m:t>
                        </m:r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zh-TW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);</a:t>
                </a:r>
                <a14:m>
                  <m:oMath xmlns:m="http://schemas.openxmlformats.org/officeDocument/2006/math">
                    <m:r>
                      <a:rPr lang="en-US" altLang="zh-TW" sz="16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16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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b="1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TW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16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</a:t>
                </a:r>
                <a:r>
                  <a:rPr lang="en-US" altLang="zh-TW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b="1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</a:t>
                </a:r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2C797FA-200B-4362-A28C-16C5406AA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8" y="1981937"/>
                <a:ext cx="5757090" cy="369296"/>
              </a:xfrm>
              <a:prstGeom prst="rect">
                <a:avLst/>
              </a:prstGeom>
              <a:blipFill>
                <a:blip r:embed="rId15"/>
                <a:stretch>
                  <a:fillRect t="-163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76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286604"/>
                <a:ext cx="8280920" cy="116382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TW" sz="3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</a:t>
                </a:r>
                <a:r>
                  <a:rPr lang="en-US" altLang="zh-TW" sz="3600" b="1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3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regarding </a:t>
                </a:r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3600" b="1" i="1" dirty="0"/>
                      <m:t>f</m:t>
                    </m:r>
                    <m:r>
                      <m:rPr>
                        <m:nor/>
                      </m:rPr>
                      <a:rPr lang="en-US" altLang="zh-TW" sz="3600" dirty="0"/>
                      <m:t>(</m:t>
                    </m:r>
                    <m:r>
                      <m:rPr>
                        <m:nor/>
                      </m:rPr>
                      <a:rPr lang="en-US" altLang="zh-TW" sz="3600" b="1" dirty="0"/>
                      <m:t>x</m:t>
                    </m:r>
                    <m:r>
                      <m:rPr>
                        <m:nor/>
                      </m:rPr>
                      <a:rPr lang="en-US" altLang="zh-TW" sz="3600" i="1" baseline="30000" dirty="0"/>
                      <m:t>c</m:t>
                    </m:r>
                    <m:r>
                      <m:rPr>
                        <m:nor/>
                      </m:rPr>
                      <a:rPr lang="en-US" altLang="zh-TW" sz="3600" dirty="0"/>
                      <m:t>,</m:t>
                    </m:r>
                    <m:r>
                      <m:rPr>
                        <m:nor/>
                      </m:rPr>
                      <a:rPr lang="en-US" altLang="zh-TW" sz="3600"/>
                      <m:t> </m:t>
                    </m:r>
                    <m:r>
                      <m:rPr>
                        <m:nor/>
                      </m:rPr>
                      <a:rPr lang="en-US" altLang="zh-TW" sz="3600" b="1"/>
                      <m:t>w</m:t>
                    </m:r>
                    <m:r>
                      <m:rPr>
                        <m:nor/>
                      </m:rPr>
                      <a:rPr lang="en-US" altLang="zh-TW" sz="3600" dirty="0"/>
                      <m:t>)</m:t>
                    </m:r>
                  </m:oMath>
                </a14:m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3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36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c</a:t>
                </a:r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3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 I</a:t>
                </a:r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36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n</a:t>
                </a:r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3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TW" sz="36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3600" i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l</m:t>
                    </m:r>
                  </m:oMath>
                </a14:m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}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286604"/>
                <a:ext cx="8280920" cy="116382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12776"/>
                <a:ext cx="8784976" cy="5112568"/>
              </a:xfrm>
            </p:spPr>
            <p:txBody>
              <a:bodyPr>
                <a:normAutofit/>
              </a:bodyPr>
              <a:lstStyle/>
              <a:p>
                <a:pPr marL="355600" indent="-355600"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80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stage with the training data 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𝐱</m:t>
                        </m:r>
                      </m:e>
                      <m:sup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2800" b="1" i="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𝐲</m:t>
                        </m:r>
                      </m:e>
                      <m:sup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): </a:t>
                </a:r>
                <a14:m>
                  <m:oMath xmlns:m="http://schemas.openxmlformats.org/officeDocument/2006/math">
                    <m:r>
                      <a:rPr lang="en-US" altLang="zh-TW" sz="2800">
                        <a:solidFill>
                          <a:schemeClr val="tx1"/>
                        </a:solidFill>
                        <a:latin typeface="Cambria Math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2800">
                        <a:solidFill>
                          <a:schemeClr val="tx1"/>
                        </a:solidFill>
                        <a:latin typeface="Cambria Math"/>
                        <a:ea typeface="微軟正黑體" panose="020B0604030504040204" pitchFamily="34" charset="-120"/>
                      </a:rPr>
                      <m:t>∈</m:t>
                    </m:r>
                    <m:r>
                      <a:rPr lang="en-US" altLang="zh-TW" sz="2800">
                        <a:solidFill>
                          <a:schemeClr val="tx1"/>
                        </a:solidFill>
                        <a:latin typeface="Cambria Math"/>
                        <a:ea typeface="微軟正黑體" panose="020B0604030504040204" pitchFamily="34" charset="-120"/>
                      </a:rPr>
                      <m:t>𝐈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}, we look for an acceptable SLFN, in which the </a:t>
                </a:r>
                <a:r>
                  <a:rPr lang="en-US" altLang="zh-TW" sz="2800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regarding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b="1" i="1" dirty="0"/>
                      <m:t>f</m:t>
                    </m:r>
                    <m:r>
                      <m:rPr>
                        <m:nor/>
                      </m:rPr>
                      <a:rPr lang="en-US" altLang="zh-TW" sz="2800" dirty="0"/>
                      <m:t>(</m:t>
                    </m:r>
                    <m:r>
                      <m:rPr>
                        <m:nor/>
                      </m:rPr>
                      <a:rPr lang="en-US" altLang="zh-TW" sz="2800" b="1" dirty="0"/>
                      <m:t>x</m:t>
                    </m:r>
                    <m:r>
                      <m:rPr>
                        <m:nor/>
                      </m:rPr>
                      <a:rPr lang="en-US" altLang="zh-TW" sz="2800" i="1" baseline="30000" dirty="0"/>
                      <m:t>c</m:t>
                    </m:r>
                    <m:r>
                      <m:rPr>
                        <m:nor/>
                      </m:rPr>
                      <a:rPr lang="en-US" altLang="zh-TW" sz="2800" dirty="0"/>
                      <m:t>,</m:t>
                    </m:r>
                    <m:r>
                      <m:rPr>
                        <m:nor/>
                      </m:rPr>
                      <a:rPr lang="en-US" altLang="zh-TW" sz="2800"/>
                      <m:t> </m:t>
                    </m:r>
                    <m:r>
                      <m:rPr>
                        <m:nor/>
                      </m:rPr>
                      <a:rPr lang="en-US" altLang="zh-TW" sz="2800" b="1"/>
                      <m:t>w</m:t>
                    </m:r>
                    <m:r>
                      <m:rPr>
                        <m:nor/>
                      </m:rPr>
                      <a:rPr lang="en-US" altLang="zh-TW" sz="2800" dirty="0"/>
                      <m:t>)</m:t>
                    </m:r>
                    <m:r>
                      <m:rPr>
                        <m:nor/>
                      </m:rPr>
                      <a:rPr lang="en-US" altLang="zh-TW" sz="2800" b="0" i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: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TW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i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c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 </m:t>
                    </m:r>
                    <m:r>
                      <m:rPr>
                        <m:nor/>
                      </m:rPr>
                      <a:rPr lang="en-US" altLang="zh-TW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I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i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) </m:t>
                    </m:r>
                    <m:r>
                      <m:rPr>
                        <m:nor/>
                      </m:rPr>
                      <a:rPr lang="en-US" altLang="zh-TW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i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l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 is true.</a:t>
                </a:r>
              </a:p>
              <a:p>
                <a:pPr marL="355600" indent="-355600"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</a:t>
                </a:r>
                <a:r>
                  <a:rPr lang="en-US" altLang="zh-TW" sz="2800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regarding </a:t>
                </a:r>
                <a:r>
                  <a:rPr lang="en-US" altLang="zh-TW" sz="2800" dirty="0"/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b="1" i="1" dirty="0"/>
                      <m:t>f</m:t>
                    </m:r>
                    <m:r>
                      <m:rPr>
                        <m:nor/>
                      </m:rPr>
                      <a:rPr lang="en-US" altLang="zh-TW" sz="2800" dirty="0"/>
                      <m:t>(</m:t>
                    </m:r>
                    <m:r>
                      <m:rPr>
                        <m:nor/>
                      </m:rPr>
                      <a:rPr lang="en-US" altLang="zh-TW" sz="2800" b="1" dirty="0"/>
                      <m:t>x</m:t>
                    </m:r>
                    <m:r>
                      <m:rPr>
                        <m:nor/>
                      </m:rPr>
                      <a:rPr lang="en-US" altLang="zh-TW" sz="2800" i="1" baseline="30000" dirty="0"/>
                      <m:t>c</m:t>
                    </m:r>
                    <m:r>
                      <m:rPr>
                        <m:nor/>
                      </m:rPr>
                      <a:rPr lang="en-US" altLang="zh-TW" sz="2800" dirty="0"/>
                      <m:t>,</m:t>
                    </m:r>
                    <m:r>
                      <m:rPr>
                        <m:nor/>
                      </m:rPr>
                      <a:rPr lang="en-US" altLang="zh-TW" sz="2800"/>
                      <m:t> </m:t>
                    </m:r>
                    <m:r>
                      <m:rPr>
                        <m:nor/>
                      </m:rPr>
                      <a:rPr lang="en-US" altLang="zh-TW" sz="2800" b="1"/>
                      <m:t>w</m:t>
                    </m:r>
                    <m:r>
                      <m:rPr>
                        <m:nor/>
                      </m:rPr>
                      <a:rPr lang="en-US" altLang="zh-TW" sz="2800" dirty="0"/>
                      <m:t>)</m:t>
                    </m:r>
                    <m:r>
                      <m:rPr>
                        <m:nor/>
                      </m:rPr>
                      <a:rPr lang="en-US" altLang="zh-TW" sz="2800" b="0" i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: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TW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i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c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 </m:t>
                    </m:r>
                    <m:r>
                      <m:rPr>
                        <m:nor/>
                      </m:rPr>
                      <a:rPr lang="en-US" altLang="zh-TW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I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i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) </m:t>
                    </m:r>
                    <m:r>
                      <m:rPr>
                        <m:nor/>
                      </m:rPr>
                      <a:rPr lang="en-US" altLang="zh-TW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i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l</m:t>
                    </m:r>
                  </m:oMath>
                </a14:m>
                <a:r>
                  <a:rPr lang="en-US" altLang="zh-TW" sz="2800" dirty="0"/>
                  <a:t>} is true if 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𝛼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𝑙</m:t>
                        </m:r>
                      </m:sub>
                    </m:sSub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𝛽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𝑙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TW" sz="2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i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l</m:t>
                    </m:r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 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where</a:t>
                </a:r>
              </a:p>
              <a:p>
                <a:pPr marL="357188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𝑙</m:t>
                          </m:r>
                        </m:sub>
                      </m:sSub>
                      <m:r>
                        <a:rPr lang="en-US" altLang="zh-TW" sz="240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𝑐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ϵ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b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𝒍</m:t>
                                            </m:r>
                                            <m:r>
                                              <a:rPr lang="en-US" altLang="zh-TW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TW" sz="2400" i="1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400" i="1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lim>
                                    </m:limLow>
                                  </m:fNam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2400" i="1" dirty="0"/>
                                      <m:t>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dirty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b="1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i="1" baseline="30000" dirty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dirty="0"/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2400" i="1" kern="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altLang="zh-TW" sz="2400" i="1" kern="10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 kern="100"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TW" sz="2400" i="1" kern="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 kern="10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GB" altLang="zh-TW" sz="2400" dirty="0"/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2400" i="1" kern="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altLang="zh-TW" sz="2400" b="1" kern="100">
                                            <a:latin typeface="Cambria Math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 kern="10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 kern="10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GB" altLang="zh-TW" sz="2400" dirty="0">
                                        <a:sym typeface="Symbol"/>
                                      </a:rPr>
                                      <m:t>, 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2400" i="1" kern="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altLang="zh-TW" sz="2400" b="1" kern="100">
                                            <a:latin typeface="Cambria Math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 kern="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GB" altLang="zh-TW" sz="2400" i="1" kern="100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GB" altLang="zh-TW" sz="2400" dirty="0">
                                        <a:sym typeface="Symbol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altLang="zh-TW" sz="2400" b="1" dirty="0"/>
                                      <m:t>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altLang="zh-TW" sz="2400" i="1" baseline="30000" dirty="0"/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dirty="0"/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if</m:t>
                                </m:r>
                                <m:r>
                                  <a:rPr lang="en-US" altLang="zh-TW" sz="2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𝑙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TW" sz="2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un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empty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if</m:t>
                                </m:r>
                                <m:r>
                                  <a:rPr lang="en-US" altLang="zh-TW" sz="2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𝑙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TW" sz="2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empty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and</m:t>
                      </m:r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357188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𝑙</m:t>
                          </m:r>
                        </m:sub>
                      </m:sSub>
                      <m:r>
                        <a:rPr lang="en-US" altLang="zh-TW" sz="240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𝑐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ϵ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b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𝒍</m:t>
                                            </m:r>
                                            <m:r>
                                              <a:rPr lang="en-US" altLang="zh-TW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TW" sz="2400" i="1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400" i="1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lim>
                                    </m:limLow>
                                  </m:fNam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2400" i="1" dirty="0"/>
                                      <m:t>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dirty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b="1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i="1" baseline="30000" dirty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dirty="0"/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2400" i="1" kern="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altLang="zh-TW" sz="2400" i="1" kern="10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 kern="100"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TW" sz="2400" i="1" kern="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 kern="10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GB" altLang="zh-TW" sz="2400" dirty="0"/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2400" i="1" kern="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altLang="zh-TW" sz="2400" b="1" kern="100">
                                            <a:latin typeface="Cambria Math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 kern="10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 kern="10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GB" altLang="zh-TW" sz="2400" dirty="0">
                                        <a:sym typeface="Symbol"/>
                                      </a:rPr>
                                      <m:t>, 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2400" i="1" kern="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altLang="zh-TW" sz="2400" b="1" kern="100">
                                            <a:latin typeface="Cambria Math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 kern="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GB" altLang="zh-TW" sz="2400" i="1" kern="100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GB" altLang="zh-TW" sz="2400" dirty="0">
                                        <a:sym typeface="Symbol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altLang="zh-TW" sz="2400" b="1" dirty="0"/>
                                      <m:t>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altLang="zh-TW" sz="2400" i="1" baseline="30000" dirty="0"/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dirty="0"/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if</m:t>
                                </m:r>
                                <m:r>
                                  <a:rPr lang="en-US" altLang="zh-TW" sz="2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𝑙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TW" sz="2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un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empty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−10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if</m:t>
                                </m:r>
                                <m:r>
                                  <a:rPr lang="en-US" altLang="zh-TW" sz="2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𝑙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TW" sz="2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empty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12776"/>
                <a:ext cx="8784976" cy="5112568"/>
              </a:xfrm>
              <a:blipFill>
                <a:blip r:embed="rId3"/>
                <a:stretch>
                  <a:fillRect l="-1179" t="-8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BB43-2D9E-4429-9C13-6D602987847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17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4431303" y="1409718"/>
            <a:ext cx="3848581" cy="1465622"/>
            <a:chOff x="-262755" y="-65887"/>
            <a:chExt cx="7331881" cy="2876498"/>
          </a:xfrm>
        </p:grpSpPr>
        <p:sp>
          <p:nvSpPr>
            <p:cNvPr id="66" name="文字方塊 65"/>
            <p:cNvSpPr txBox="1"/>
            <p:nvPr/>
          </p:nvSpPr>
          <p:spPr>
            <a:xfrm>
              <a:off x="1717345" y="-65887"/>
              <a:ext cx="3441945" cy="6040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The hidden layer:</a:t>
              </a:r>
              <a:endParaRPr lang="zh-TW" altLang="en-US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-262755" y="543758"/>
                  <a:ext cx="7331881" cy="226685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func>
                          <m:func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𝑅𝑒𝐿𝑈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zh-TW" sz="1600" dirty="0">
                    <a:solidFill>
                      <a:schemeClr val="tx1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func>
                          <m:func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𝑅𝑒𝐿𝑈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altLang="zh-TW" sz="16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altLang="zh-TW" sz="1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z="1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2755" y="543758"/>
                  <a:ext cx="7331881" cy="2266853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/>
          <p:cNvSpPr/>
          <p:nvPr/>
        </p:nvSpPr>
        <p:spPr>
          <a:xfrm>
            <a:off x="625509" y="1410024"/>
            <a:ext cx="3315329" cy="690216"/>
          </a:xfrm>
          <a:prstGeom prst="rect">
            <a:avLst/>
          </a:prstGeom>
          <a:solidFill>
            <a:srgbClr val="FCC818">
              <a:alpha val="29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563"/>
              </a:spcBef>
            </a:pPr>
            <a:r>
              <a:rPr lang="en-US" altLang="zh-TW" sz="1463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</a:p>
        </p:txBody>
      </p:sp>
      <p:sp>
        <p:nvSpPr>
          <p:cNvPr id="31" name="矩形 30"/>
          <p:cNvSpPr/>
          <p:nvPr/>
        </p:nvSpPr>
        <p:spPr>
          <a:xfrm>
            <a:off x="625509" y="2105814"/>
            <a:ext cx="3315329" cy="698341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563"/>
              </a:spcBef>
            </a:pPr>
            <a:r>
              <a:rPr lang="en-US" altLang="zh-TW" sz="1463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1608602" y="218599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02" y="2185997"/>
                <a:ext cx="459121" cy="457200"/>
              </a:xfrm>
              <a:prstGeom prst="ellipse">
                <a:avLst/>
              </a:prstGeom>
              <a:blipFill>
                <a:blip r:embed="rId5"/>
                <a:stretch>
                  <a:fillRect r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2133778" y="219714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778" y="2197147"/>
                <a:ext cx="459121" cy="457200"/>
              </a:xfrm>
              <a:prstGeom prst="ellipse">
                <a:avLst/>
              </a:prstGeom>
              <a:blipFill>
                <a:blip r:embed="rId6"/>
                <a:stretch>
                  <a:fillRect r="-5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橢圓 34"/>
              <p:cNvSpPr/>
              <p:nvPr/>
            </p:nvSpPr>
            <p:spPr>
              <a:xfrm>
                <a:off x="2654664" y="219714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橢圓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664" y="2197147"/>
                <a:ext cx="459121" cy="457200"/>
              </a:xfrm>
              <a:prstGeom prst="ellipse">
                <a:avLst/>
              </a:prstGeom>
              <a:blipFill>
                <a:blip r:embed="rId7"/>
                <a:stretch>
                  <a:fillRect r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橢圓 35"/>
              <p:cNvSpPr/>
              <p:nvPr/>
            </p:nvSpPr>
            <p:spPr>
              <a:xfrm>
                <a:off x="3405588" y="218599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75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橢圓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588" y="2185997"/>
                <a:ext cx="459121" cy="457200"/>
              </a:xfrm>
              <a:prstGeom prst="ellipse">
                <a:avLst/>
              </a:prstGeom>
              <a:blipFill>
                <a:blip r:embed="rId8"/>
                <a:stretch>
                  <a:fillRect r="-1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橢圓 36"/>
          <p:cNvSpPr/>
          <p:nvPr/>
        </p:nvSpPr>
        <p:spPr>
          <a:xfrm>
            <a:off x="2488253" y="1480369"/>
            <a:ext cx="459121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75" i="1" dirty="0">
                <a:solidFill>
                  <a:prstClr val="black"/>
                </a:solidFill>
              </a:rPr>
              <a:t>i</a:t>
            </a:r>
            <a:endParaRPr lang="zh-TW" altLang="en-US" sz="2475" i="1" dirty="0">
              <a:solidFill>
                <a:prstClr val="black"/>
              </a:solidFill>
            </a:endParaRPr>
          </a:p>
        </p:txBody>
      </p:sp>
      <p:cxnSp>
        <p:nvCxnSpPr>
          <p:cNvPr id="40" name="直線接點 39"/>
          <p:cNvCxnSpPr>
            <a:stCxn id="33" idx="0"/>
            <a:endCxn id="37" idx="4"/>
          </p:cNvCxnSpPr>
          <p:nvPr/>
        </p:nvCxnSpPr>
        <p:spPr>
          <a:xfrm flipV="1">
            <a:off x="1838130" y="1937571"/>
            <a:ext cx="879683" cy="2484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0"/>
            <a:endCxn id="37" idx="4"/>
          </p:cNvCxnSpPr>
          <p:nvPr/>
        </p:nvCxnSpPr>
        <p:spPr>
          <a:xfrm flipV="1">
            <a:off x="2363353" y="1937747"/>
            <a:ext cx="354479" cy="2595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035969" y="2135191"/>
            <a:ext cx="47320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50" dirty="0">
                <a:solidFill>
                  <a:prstClr val="black"/>
                </a:solidFill>
              </a:rPr>
              <a:t>…</a:t>
            </a:r>
            <a:endParaRPr lang="zh-TW" altLang="en-US" sz="2250" dirty="0">
              <a:solidFill>
                <a:prstClr val="black"/>
              </a:solidFill>
            </a:endParaRPr>
          </a:p>
        </p:txBody>
      </p:sp>
      <p:cxnSp>
        <p:nvCxnSpPr>
          <p:cNvPr id="62" name="直線單箭頭接點 61"/>
          <p:cNvCxnSpPr>
            <a:stCxn id="35" idx="0"/>
            <a:endCxn id="37" idx="4"/>
          </p:cNvCxnSpPr>
          <p:nvPr/>
        </p:nvCxnSpPr>
        <p:spPr>
          <a:xfrm flipH="1" flipV="1">
            <a:off x="2717812" y="1937747"/>
            <a:ext cx="166388" cy="2595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36" idx="0"/>
            <a:endCxn id="37" idx="4"/>
          </p:cNvCxnSpPr>
          <p:nvPr/>
        </p:nvCxnSpPr>
        <p:spPr>
          <a:xfrm flipH="1" flipV="1">
            <a:off x="2717814" y="1937571"/>
            <a:ext cx="917073" cy="2484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標題 3"/>
          <p:cNvSpPr txBox="1">
            <a:spLocks/>
          </p:cNvSpPr>
          <p:nvPr/>
        </p:nvSpPr>
        <p:spPr>
          <a:xfrm>
            <a:off x="0" y="365129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sz="4400" dirty="0">
                <a:solidFill>
                  <a:prstClr val="black"/>
                </a:solidFill>
              </a:rPr>
              <a:t>Forward operation</a:t>
            </a:r>
            <a:endParaRPr lang="zh-TW" altLang="en-US" sz="4400" dirty="0">
              <a:solidFill>
                <a:prstClr val="black"/>
              </a:solidFill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E43E0B7-06E0-4829-B222-9DAFD236240F}"/>
              </a:ext>
            </a:extLst>
          </p:cNvPr>
          <p:cNvGrpSpPr/>
          <p:nvPr/>
        </p:nvGrpSpPr>
        <p:grpSpPr>
          <a:xfrm>
            <a:off x="4544139" y="3169612"/>
            <a:ext cx="4132317" cy="1562509"/>
            <a:chOff x="-262755" y="-73532"/>
            <a:chExt cx="5904318" cy="2299994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63167823-5A00-40BF-87D3-D044A3F60710}"/>
                </a:ext>
              </a:extLst>
            </p:cNvPr>
            <p:cNvSpPr txBox="1"/>
            <p:nvPr/>
          </p:nvSpPr>
          <p:spPr>
            <a:xfrm>
              <a:off x="1090746" y="-73532"/>
              <a:ext cx="2686267" cy="4756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21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The output layer:</a:t>
              </a:r>
              <a:endParaRPr lang="zh-TW" altLang="en-US" sz="21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3A9EDE24-EC33-4E83-8CBC-74CBF36D1415}"/>
                    </a:ext>
                  </a:extLst>
                </p:cNvPr>
                <p:cNvSpPr txBox="1"/>
                <p:nvPr/>
              </p:nvSpPr>
              <p:spPr>
                <a:xfrm>
                  <a:off x="-262755" y="543759"/>
                  <a:ext cx="5904318" cy="168270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i="1" dirty="0" smtClean="0"/>
                          <m:t>f</m:t>
                        </m:r>
                        <m:r>
                          <m:rPr>
                            <m:nor/>
                          </m:rPr>
                          <a:rPr lang="en-US" altLang="zh-TW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TW" b="1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TW" i="1" baseline="30000" dirty="0" smtClean="0"/>
                          <m:t>c</m:t>
                        </m:r>
                        <m:r>
                          <m:rPr>
                            <m:nor/>
                          </m:rPr>
                          <a:rPr lang="en-US" altLang="zh-TW" dirty="0" smtClean="0"/>
                          <m:t>,</m:t>
                        </m:r>
                        <m:sSubSup>
                          <m:sSub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TW" i="1" kern="10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i="1" kern="100">
                                <a:latin typeface="Cambria Math"/>
                              </a:rPr>
                              <m:t>𝑜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dirty="0"/>
                          <m:t>,</m:t>
                        </m:r>
                        <m:sSubSup>
                          <m:sSub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TW" b="1" kern="10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TW" i="1" kern="100">
                                <a:latin typeface="Cambria Math"/>
                              </a:rPr>
                              <m:t>𝑜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dirty="0">
                            <a:sym typeface="Symbol"/>
                          </a:rPr>
                          <m:t>, </m:t>
                        </m:r>
                        <m:sSubSup>
                          <m:sSub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TW" b="1" kern="10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altLang="zh-TW" i="1" kern="100">
                                <a:latin typeface="Cambria Math"/>
                              </a:rPr>
                              <m:t>𝐻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dirty="0">
                            <a:sym typeface="Symbol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altLang="zh-TW" b="1" dirty="0"/>
                          <m:t>W</m:t>
                        </m:r>
                        <m:r>
                          <m:rPr>
                            <m:nor/>
                          </m:rPr>
                          <a:rPr lang="en-GB" altLang="zh-TW" i="1" baseline="30000" dirty="0"/>
                          <m:t>H</m:t>
                        </m:r>
                        <m:r>
                          <m:rPr>
                            <m:nor/>
                          </m:rPr>
                          <a:rPr lang="en-US" altLang="zh-TW" dirty="0"/>
                          <m:t>)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sSubSup>
                          <m:sSub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𝑙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altLang="zh-TW" dirty="0">
                    <a:solidFill>
                      <a:schemeClr val="tx1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b="1" i="1" dirty="0"/>
                          <m:t>f</m:t>
                        </m:r>
                        <m:r>
                          <m:rPr>
                            <m:nor/>
                          </m:rPr>
                          <a:rPr lang="en-US" altLang="zh-TW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b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TW" i="1" baseline="30000" dirty="0"/>
                          <m:t>c</m:t>
                        </m:r>
                        <m:r>
                          <m:rPr>
                            <m:nor/>
                          </m:rPr>
                          <a:rPr lang="en-US" altLang="zh-TW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/>
                          <m:t> </m:t>
                        </m:r>
                        <m:r>
                          <m:rPr>
                            <m:nor/>
                          </m:rPr>
                          <a:rPr lang="en-US" altLang="zh-TW" b="1"/>
                          <m:t>w</m:t>
                        </m:r>
                        <m:r>
                          <m:rPr>
                            <m:nor/>
                          </m:rPr>
                          <a:rPr lang="en-US" altLang="zh-TW" dirty="0"/>
                          <m:t>)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sSup>
                          <m:sSupPr>
                            <m:ctrlPr>
                              <a:rPr lang="en-US" altLang="zh-TW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𝐖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3A9EDE24-EC33-4E83-8CBC-74CBF36D1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2755" y="543759"/>
                  <a:ext cx="5904318" cy="1682703"/>
                </a:xfrm>
                <a:prstGeom prst="roundRect">
                  <a:avLst/>
                </a:prstGeom>
                <a:blipFill>
                  <a:blip r:embed="rId9"/>
                  <a:stretch>
                    <a:fillRect b="-264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805C9F45-FDD4-43E0-9A30-D5FA081F99A1}"/>
              </a:ext>
            </a:extLst>
          </p:cNvPr>
          <p:cNvSpPr/>
          <p:nvPr/>
        </p:nvSpPr>
        <p:spPr>
          <a:xfrm>
            <a:off x="347129" y="3094398"/>
            <a:ext cx="4032448" cy="832136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TW" sz="195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5AA101C-B1C3-4757-B7BD-DDCB633C5D8C}"/>
              </a:ext>
            </a:extLst>
          </p:cNvPr>
          <p:cNvSpPr/>
          <p:nvPr/>
        </p:nvSpPr>
        <p:spPr>
          <a:xfrm>
            <a:off x="347129" y="3913152"/>
            <a:ext cx="4032448" cy="920288"/>
          </a:xfrm>
          <a:prstGeom prst="rect">
            <a:avLst/>
          </a:prstGeom>
          <a:solidFill>
            <a:srgbClr val="FCC818">
              <a:alpha val="29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TW" sz="195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DDA4EADE-0181-461D-8BCA-EC9A4834C390}"/>
              </a:ext>
            </a:extLst>
          </p:cNvPr>
          <p:cNvSpPr/>
          <p:nvPr/>
        </p:nvSpPr>
        <p:spPr>
          <a:xfrm>
            <a:off x="1945167" y="4066410"/>
            <a:ext cx="612161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dirty="0">
                <a:solidFill>
                  <a:prstClr val="black"/>
                </a:solidFill>
              </a:rPr>
              <a:t>1</a:t>
            </a:r>
            <a:endParaRPr lang="zh-TW" altLang="en-US" sz="3300" dirty="0">
              <a:solidFill>
                <a:prstClr val="black"/>
              </a:solidFill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F926C210-8555-446A-B655-E92FBD38FB31}"/>
              </a:ext>
            </a:extLst>
          </p:cNvPr>
          <p:cNvSpPr/>
          <p:nvPr/>
        </p:nvSpPr>
        <p:spPr>
          <a:xfrm>
            <a:off x="2665465" y="4066410"/>
            <a:ext cx="612161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dirty="0">
                <a:solidFill>
                  <a:prstClr val="black"/>
                </a:solidFill>
              </a:rPr>
              <a:t>2</a:t>
            </a:r>
            <a:endParaRPr lang="zh-TW" altLang="en-US" sz="3300" dirty="0">
              <a:solidFill>
                <a:prstClr val="black"/>
              </a:solidFill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8C0585A1-A84C-4E64-BB0F-A9994A604BFA}"/>
              </a:ext>
            </a:extLst>
          </p:cNvPr>
          <p:cNvSpPr/>
          <p:nvPr/>
        </p:nvSpPr>
        <p:spPr>
          <a:xfrm>
            <a:off x="3660139" y="4066410"/>
            <a:ext cx="612161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i="1" dirty="0">
                <a:solidFill>
                  <a:prstClr val="black"/>
                </a:solidFill>
              </a:rPr>
              <a:t>p</a:t>
            </a:r>
            <a:endParaRPr lang="zh-TW" altLang="en-US" sz="3300" i="1" dirty="0">
              <a:solidFill>
                <a:prstClr val="black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FFDB881-52CF-4019-A390-61D15AE6B2DB}"/>
              </a:ext>
            </a:extLst>
          </p:cNvPr>
          <p:cNvSpPr txBox="1"/>
          <p:nvPr/>
        </p:nvSpPr>
        <p:spPr>
          <a:xfrm>
            <a:off x="3214606" y="397783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prstClr val="black"/>
                </a:solidFill>
              </a:rPr>
              <a:t>…</a:t>
            </a:r>
            <a:endParaRPr lang="zh-TW" altLang="en-US" sz="3000" dirty="0">
              <a:solidFill>
                <a:prstClr val="black"/>
              </a:solidFill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81F46AC4-C663-41E2-9A83-4A6FCA0E1319}"/>
              </a:ext>
            </a:extLst>
          </p:cNvPr>
          <p:cNvSpPr/>
          <p:nvPr/>
        </p:nvSpPr>
        <p:spPr>
          <a:xfrm>
            <a:off x="2792328" y="3186750"/>
            <a:ext cx="612161" cy="609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i="1" dirty="0">
                <a:solidFill>
                  <a:prstClr val="black"/>
                </a:solidFill>
              </a:rPr>
              <a:t>l</a:t>
            </a:r>
            <a:endParaRPr lang="zh-TW" altLang="en-US" sz="3300" i="1" dirty="0">
              <a:solidFill>
                <a:prstClr val="black"/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B53605F-7685-49F8-ACFD-3C438489F589}"/>
              </a:ext>
            </a:extLst>
          </p:cNvPr>
          <p:cNvCxnSpPr>
            <a:stCxn id="47" idx="0"/>
            <a:endCxn id="49" idx="4"/>
          </p:cNvCxnSpPr>
          <p:nvPr/>
        </p:nvCxnSpPr>
        <p:spPr>
          <a:xfrm flipH="1" flipV="1">
            <a:off x="3098413" y="3796350"/>
            <a:ext cx="867815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91131A52-9C47-403D-A8A6-15157350642F}"/>
              </a:ext>
            </a:extLst>
          </p:cNvPr>
          <p:cNvCxnSpPr>
            <a:stCxn id="46" idx="0"/>
            <a:endCxn id="49" idx="4"/>
          </p:cNvCxnSpPr>
          <p:nvPr/>
        </p:nvCxnSpPr>
        <p:spPr>
          <a:xfrm flipV="1">
            <a:off x="2971517" y="3796350"/>
            <a:ext cx="126870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605186C-2448-45EC-ADA3-0F7A1171B5F7}"/>
              </a:ext>
            </a:extLst>
          </p:cNvPr>
          <p:cNvCxnSpPr>
            <a:stCxn id="45" idx="0"/>
            <a:endCxn id="49" idx="4"/>
          </p:cNvCxnSpPr>
          <p:nvPr/>
        </p:nvCxnSpPr>
        <p:spPr>
          <a:xfrm flipV="1">
            <a:off x="2250995" y="3796350"/>
            <a:ext cx="847403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5D020A7E-6740-4DBA-A332-B04D24EE94D2}"/>
                  </a:ext>
                </a:extLst>
              </p:cNvPr>
              <p:cNvSpPr txBox="1"/>
              <p:nvPr/>
            </p:nvSpPr>
            <p:spPr>
              <a:xfrm>
                <a:off x="339574" y="4933293"/>
                <a:ext cx="7760818" cy="15626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64160" marR="93980" lvl="0" indent="-243840" fontAlgn="auto">
                  <a:spcBef>
                    <a:spcPts val="0"/>
                  </a:spcBef>
                  <a:spcAft>
                    <a:spcPts val="600"/>
                  </a:spcAft>
                  <a:tabLst>
                    <a:tab pos="5078730" algn="r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6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6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6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altLang="zh-TW" sz="1600" dirty="0"/>
                        <m:t>: </m:t>
                      </m:r>
                      <m:r>
                        <m:rPr>
                          <m:nor/>
                        </m:rPr>
                        <a:rPr lang="en-US" altLang="zh-TW" sz="1600" dirty="0"/>
                        <m:t>the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loss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function</m:t>
                      </m:r>
                      <m:r>
                        <m:rPr>
                          <m:nor/>
                        </m:rPr>
                        <a:rPr lang="en-US" altLang="zh-TW" sz="1600" dirty="0"/>
                        <m:t>;</m:t>
                      </m:r>
                    </m:oMath>
                  </m:oMathPara>
                </a14:m>
                <a:endParaRPr lang="en-US" altLang="zh-TW" sz="1600" dirty="0"/>
              </a:p>
              <a:p>
                <a:pPr marR="93980" lvl="0" indent="20638" fontAlgn="auto">
                  <a:spcBef>
                    <a:spcPts val="0"/>
                  </a:spcBef>
                  <a:spcAft>
                    <a:spcPts val="600"/>
                  </a:spcAft>
                  <a:tabLst>
                    <a:tab pos="5078730" algn="r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6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6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6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altLang="zh-TW" sz="1600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 altLang="zh-TW" sz="1600" dirty="0">
                          <a:latin typeface="Cambria Math" panose="02040503050406030204" pitchFamily="18" charset="0"/>
                          <a:sym typeface="Symbol"/>
                        </a:rPr>
                        <m:t>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p>
                          <m:r>
                            <a:rPr lang="en-US" altLang="zh-TW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600" dirty="0"/>
                        <m:t>: </m:t>
                      </m:r>
                      <m:r>
                        <m:rPr>
                          <m:nor/>
                        </m:rPr>
                        <a:rPr lang="en-US" altLang="zh-TW" sz="1600" dirty="0"/>
                        <m:t>the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loss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function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with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the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regularization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term</m:t>
                      </m:r>
                      <m:r>
                        <m:rPr>
                          <m:nor/>
                        </m:rPr>
                        <a:rPr lang="en-US" altLang="zh-TW" sz="1600" dirty="0"/>
                        <m:t>.</m:t>
                      </m:r>
                    </m:oMath>
                  </m:oMathPara>
                </a14:m>
                <a:endParaRPr lang="zh-TW" altLang="zh-TW" sz="1600" dirty="0">
                  <a:latin typeface="Times New Roman"/>
                  <a:ea typeface="新細明體"/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D020A7E-6740-4DBA-A332-B04D24EE9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74" y="4933293"/>
                <a:ext cx="7760818" cy="1562697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>
            <a:extLst>
              <a:ext uri="{FF2B5EF4-FFF2-40B4-BE49-F238E27FC236}">
                <a16:creationId xmlns:a16="http://schemas.microsoft.com/office/drawing/2014/main" id="{47D599C3-655E-4063-A1FA-4A3B4CD44BB5}"/>
              </a:ext>
            </a:extLst>
          </p:cNvPr>
          <p:cNvSpPr txBox="1"/>
          <p:nvPr/>
        </p:nvSpPr>
        <p:spPr>
          <a:xfrm>
            <a:off x="6156176" y="455733"/>
            <a:ext cx="2808312" cy="315469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The forward operation setting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231821"/>
                  </p:ext>
                </p:extLst>
              </p:nvPr>
            </p:nvGraphicFramePr>
            <p:xfrm>
              <a:off x="179512" y="1412776"/>
              <a:ext cx="8784976" cy="49674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814501">
                    <a:tc>
                      <a:txBody>
                        <a:bodyPr/>
                        <a:lstStyle/>
                        <a:p>
                          <a:pPr marL="804863" indent="-804863">
                            <a:buNone/>
                          </a:pP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Step 1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.1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et up an acceptable SLFN with one hidden node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 through </a:t>
                          </a:r>
                          <a:r>
                            <a:rPr lang="x-none" altLang="zh-TW" sz="1600" b="0" dirty="0">
                              <a:solidFill>
                                <a:srgbClr val="FF0000"/>
                              </a:solidFill>
                            </a:rPr>
                            <a:t>two </a:t>
                          </a:r>
                          <a:r>
                            <a:rPr lang="en-US" altLang="zh-TW" sz="1600" b="0" dirty="0">
                              <a:solidFill>
                                <a:srgbClr val="FF0000"/>
                              </a:solidFill>
                            </a:rPr>
                            <a:t>training</a:t>
                          </a:r>
                          <a:r>
                            <a:rPr lang="en-US" altLang="zh-TW" sz="1600" b="0" baseline="0" dirty="0">
                              <a:solidFill>
                                <a:srgbClr val="FF0000"/>
                              </a:solidFill>
                            </a:rPr>
                            <a:t> data</a:t>
                          </a:r>
                          <a:r>
                            <a:rPr lang="x-none" altLang="zh-TW" sz="1600" b="0" dirty="0">
                              <a:solidFill>
                                <a:srgbClr val="FF0000"/>
                              </a:solidFill>
                            </a:rPr>
                            <a:t> {(</a:t>
                          </a:r>
                          <a:r>
                            <a:rPr lang="x-none" altLang="zh-TW" sz="1600" b="1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r>
                            <a:rPr lang="x-none" altLang="zh-TW" sz="1600" b="0" baseline="300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x-none" altLang="zh-TW" sz="1600" b="0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x-none" altLang="zh-TW" sz="1600" b="1" i="0" dirty="0">
                              <a:solidFill>
                                <a:srgbClr val="FF0000"/>
                              </a:solidFill>
                            </a:rPr>
                            <a:t>y</a:t>
                          </a:r>
                          <a:r>
                            <a:rPr lang="x-none" altLang="zh-TW" sz="1600" b="0" baseline="300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x-none" altLang="zh-TW" sz="1600" b="0" dirty="0">
                              <a:solidFill>
                                <a:srgbClr val="FF0000"/>
                              </a:solidFill>
                            </a:rPr>
                            <a:t>), (</a:t>
                          </a:r>
                          <a:r>
                            <a:rPr lang="x-none" altLang="zh-TW" sz="1600" b="1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r>
                            <a:rPr lang="x-none" altLang="zh-TW" sz="1600" b="0" baseline="300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x-none" altLang="zh-TW" sz="1600" b="0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x-none" altLang="zh-TW" sz="1600" b="1" i="0" dirty="0">
                              <a:solidFill>
                                <a:srgbClr val="FF0000"/>
                              </a:solidFill>
                            </a:rPr>
                            <a:t>y</a:t>
                          </a:r>
                          <a:r>
                            <a:rPr lang="x-none" altLang="zh-TW" sz="1600" b="0" baseline="300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x-none" altLang="zh-TW" sz="1600" b="0" dirty="0">
                              <a:solidFill>
                                <a:srgbClr val="FF0000"/>
                              </a:solidFill>
                            </a:rPr>
                            <a:t>)}</a:t>
                          </a:r>
                          <a:r>
                            <a:rPr lang="x-none" altLang="zh-TW" sz="1600" strike="sngStrike" dirty="0">
                              <a:solidFill>
                                <a:srgbClr val="FF0000"/>
                              </a:solidFill>
                            </a:rPr>
                            <a:t> with </a:t>
                          </a:r>
                          <a:r>
                            <a:rPr lang="x-none" altLang="zh-TW" sz="1600" i="1" strike="sngStrike" dirty="0">
                              <a:solidFill>
                                <a:srgbClr val="FF0000"/>
                              </a:solidFill>
                            </a:rPr>
                            <a:t>y</a:t>
                          </a:r>
                          <a:r>
                            <a:rPr lang="x-none" altLang="zh-TW" sz="1600" strike="sngStrike" baseline="300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x-none" altLang="zh-TW" sz="1600" strike="sngStrike" dirty="0">
                              <a:solidFill>
                                <a:srgbClr val="FF0000"/>
                              </a:solidFill>
                            </a:rPr>
                            <a:t>*</a:t>
                          </a:r>
                          <a:r>
                            <a:rPr lang="en-US" altLang="zh-TW" sz="1600" i="1" strike="sngStrike" dirty="0">
                              <a:solidFill>
                                <a:srgbClr val="FF0000"/>
                              </a:solidFill>
                            </a:rPr>
                            <a:t>y</a:t>
                          </a:r>
                          <a:r>
                            <a:rPr lang="x-none" altLang="zh-TW" sz="1600" strike="sngStrike" baseline="300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r>
                            <a:rPr lang="x-none" altLang="zh-TW" sz="1600" strike="sngStrike" dirty="0">
                              <a:solidFill>
                                <a:srgbClr val="FF0000"/>
                              </a:solidFill>
                            </a:rPr>
                            <a:t> = -1</a:t>
                          </a:r>
                          <a:r>
                            <a:rPr lang="x-none" altLang="zh-TW" sz="1600" b="0" dirty="0">
                              <a:solidFill>
                                <a:srgbClr val="FF0000"/>
                              </a:solidFill>
                            </a:rPr>
                            <a:t>.</a:t>
                          </a:r>
                          <a:endParaRPr lang="en-US" altLang="zh-TW" sz="1600" b="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715963" indent="-715963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Step 1.2: 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Set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 = 3.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715963" indent="-715963">
                            <a:buNone/>
                          </a:pP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Step 2: If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</a:rPr>
                            <a:t>n &gt; N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, STOP.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804863" indent="-804863">
                            <a:lnSpc>
                              <a:spcPct val="110000"/>
                            </a:lnSpc>
                            <a:buNone/>
                          </a:pP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Step 3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1: Sort all training data {(</a:t>
                          </a:r>
                          <a:r>
                            <a:rPr lang="en-GB" altLang="zh-TW" sz="1600" b="1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r>
                            <a:rPr lang="en-GB" altLang="zh-TW" sz="1600" b="0" i="1" baseline="300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GB" altLang="zh-TW" sz="1600" b="1" i="0" dirty="0" err="1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  <a:r>
                            <a:rPr lang="en-GB" altLang="zh-TW" sz="1600" b="0" i="1" baseline="30000" dirty="0" err="1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): 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 I(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)} by their squared residuals in ascending order as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TW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[1]</m:t>
                                      </m:r>
                                    </m:sup>
                                  </m:sSup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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TW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[2]</m:t>
                                      </m:r>
                                    </m:sup>
                                  </m:sSup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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 …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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TW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[</m:t>
                                      </m:r>
                                      <m:r>
                                        <a:rPr lang="en-GB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en-GB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]</m:t>
                                      </m:r>
                                    </m:sup>
                                  </m:sSup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. 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</a:rPr>
                            <a:t>(???)</a:t>
                          </a:r>
                        </a:p>
                        <a:p>
                          <a:pPr marL="804863" marR="0" indent="-804863" algn="l" defTabSz="914400" rtl="0" eaLnBrk="1" fontAlgn="auto" latinLnBrk="0" hangingPunct="1">
                            <a:lnSpc>
                              <a:spcPct val="11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Step 3.2: Pick up the following data as the training data: the first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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/2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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 data of class 1, with the smallest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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/2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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 ordered squared residuals, and the first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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/2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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 data of class 2, with the smallest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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/2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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 ordered squared residuals.</a:t>
                          </a:r>
                          <a:r>
                            <a:rPr lang="en-GB" altLang="zh-TW" sz="1600" b="0" dirty="0">
                              <a:solidFill>
                                <a:srgbClr val="FF0000"/>
                              </a:solidFill>
                            </a:rPr>
                            <a:t> (???)</a:t>
                          </a:r>
                          <a:endParaRPr lang="en-GB" altLang="zh-TW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>
                            <a:lnSpc>
                              <a:spcPct val="110000"/>
                            </a:lnSpc>
                            <a:buNone/>
                          </a:pP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Step 3.3: Let I(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</a:rPr>
                            <a:t>be the set of indices for these picked data.</a:t>
                          </a:r>
                        </a:p>
                        <a:p>
                          <a:pPr marL="630238" indent="-630238">
                            <a:buNone/>
                          </a:pP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Step 4: If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the </a:t>
                          </a:r>
                          <a:r>
                            <a:rPr lang="en-US" altLang="zh-TW" sz="1600" b="0" dirty="0" err="1">
                              <a:solidFill>
                                <a:schemeClr val="tx1"/>
                              </a:solidFill>
                            </a:rPr>
                            <a:t>SeC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regarding {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(x</a:t>
                          </a:r>
                          <a:r>
                            <a:rPr lang="x-none" altLang="zh-TW" sz="1600" b="0" i="1" baseline="300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, w), 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sym typeface="Symbol"/>
                            </a:rPr>
                            <a:t>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 I(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)} is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true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, go to Step 7; otherwise, there is one and only one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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 I(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) that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causes the contradiction and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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=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804843" indent="-804843">
                            <a:buNone/>
                          </a:pP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</a:rPr>
                            <a:t>Step 5: Save w.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672687" indent="-672687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Step 6: Apply the matching module to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zh-TW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TW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1600" b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m:rPr>
                                          <m:nor/>
                                        </m:rPr>
                                        <a:rPr lang="en-US" altLang="zh-TW" sz="1600" b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w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zh-TW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1600" b="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US" altLang="zh-TW" sz="1600" b="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n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TW" sz="1600" b="0">
                                      <a:solidFill>
                                        <a:schemeClr val="tx1"/>
                                      </a:solidFill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1600" b="1" smtClean="0">
                                      <a:solidFill>
                                        <a:schemeClr val="tx1"/>
                                      </a:solidFill>
                                    </a:rPr>
                                    <m:t>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1600" b="0">
                                      <a:solidFill>
                                        <a:schemeClr val="tx1"/>
                                      </a:solidFill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 to adjust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</a:rPr>
                            <a:t>w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 to obtain an SLFN</a:t>
                          </a:r>
                        </a:p>
                        <a:p>
                          <a:pPr marL="896915" indent="-355591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(1) If the </a:t>
                          </a:r>
                          <a:r>
                            <a:rPr lang="en-US" altLang="zh-TW" sz="1600" b="0" dirty="0" err="1">
                              <a:solidFill>
                                <a:schemeClr val="tx1"/>
                              </a:solidFill>
                            </a:rPr>
                            <a:t>SeC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 regarding {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(x</a:t>
                          </a:r>
                          <a:r>
                            <a:rPr lang="en-US" altLang="zh-TW" sz="1600" b="0" i="1" baseline="300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, w),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sym typeface="Symbol"/>
                            </a:rPr>
                            <a:t>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 I(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)} is true, go to Step 7.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804863" indent="-263525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(2) If the </a:t>
                          </a:r>
                          <a:r>
                            <a:rPr lang="en-US" altLang="zh-TW" sz="1600" b="0" dirty="0" err="1">
                              <a:solidFill>
                                <a:schemeClr val="tx1"/>
                              </a:solidFill>
                            </a:rPr>
                            <a:t>SeC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 regarding {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(x</a:t>
                          </a:r>
                          <a:r>
                            <a:rPr lang="en-US" altLang="zh-TW" sz="1600" b="0" i="1" baseline="300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, w),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sym typeface="Symbol"/>
                            </a:rPr>
                            <a:t>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 I(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)} is false, restore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</a:rPr>
                            <a:t>w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 and then apply the cramming module to add one extra hidden node to the existing SLFN to obtain a</a:t>
                          </a:r>
                          <a:r>
                            <a:rPr lang="en-US" altLang="zh-TW" sz="1600" b="0" baseline="0" dirty="0">
                              <a:solidFill>
                                <a:schemeClr val="tx1"/>
                              </a:solidFill>
                            </a:rPr>
                            <a:t> new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 acceptable SLFN.</a:t>
                          </a:r>
                        </a:p>
                        <a:p>
                          <a:pPr marL="630238" indent="-630238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Step 7: Apply the reorganizing module to identify and then remove the potentially irrelevant hidden node,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+1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 </m:t>
                              </m:r>
                            </m:oMath>
                          </a14:m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; go to Step 2.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231821"/>
                  </p:ext>
                </p:extLst>
              </p:nvPr>
            </p:nvGraphicFramePr>
            <p:xfrm>
              <a:off x="179512" y="1412776"/>
              <a:ext cx="8784976" cy="49674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96741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9" t="-245" r="-277" b="-1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標題 1">
            <a:extLst>
              <a:ext uri="{FF2B5EF4-FFF2-40B4-BE49-F238E27FC236}">
                <a16:creationId xmlns:a16="http://schemas.microsoft.com/office/drawing/2014/main" id="{59D2CA1B-FC6F-4FBF-8DFC-140ECA2B0326}"/>
              </a:ext>
            </a:extLst>
          </p:cNvPr>
          <p:cNvSpPr txBox="1">
            <a:spLocks/>
          </p:cNvSpPr>
          <p:nvPr/>
        </p:nvSpPr>
        <p:spPr>
          <a:xfrm>
            <a:off x="752172" y="349408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E03DAA78-F1E5-4AC8-B23D-FAAB066E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64AAA5-233C-4185-B315-4140244FA6A5}"/>
              </a:ext>
            </a:extLst>
          </p:cNvPr>
          <p:cNvSpPr txBox="1"/>
          <p:nvPr/>
        </p:nvSpPr>
        <p:spPr>
          <a:xfrm>
            <a:off x="716378" y="3284983"/>
            <a:ext cx="565582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Rule-based methods: much easier to be proved by mathematical proofs, but the validation is usually required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and difficult.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5768" y="2708920"/>
            <a:ext cx="1800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math validation </a:t>
            </a:r>
            <a:r>
              <a:rPr lang="en-US" altLang="zh-TW" sz="1000" dirty="0">
                <a:solidFill>
                  <a:srgbClr val="FF0000"/>
                </a:solidFill>
                <a:sym typeface="Wingdings" panose="05000000000000000000" pitchFamily="2" charset="2"/>
              </a:rPr>
              <a:t> ???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8264" y="3489427"/>
            <a:ext cx="1800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math validation </a:t>
            </a:r>
            <a:r>
              <a:rPr lang="en-US" altLang="zh-TW" sz="1000" dirty="0">
                <a:solidFill>
                  <a:srgbClr val="FF0000"/>
                </a:solidFill>
                <a:sym typeface="Wingdings" panose="05000000000000000000" pitchFamily="2" charset="2"/>
              </a:rPr>
              <a:t> ???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20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0741891"/>
                  </p:ext>
                </p:extLst>
              </p:nvPr>
            </p:nvGraphicFramePr>
            <p:xfrm>
              <a:off x="117692" y="980728"/>
              <a:ext cx="8784976" cy="56681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184576">
                    <a:tc>
                      <a:txBody>
                        <a:bodyPr/>
                        <a:lstStyle/>
                        <a:p>
                          <a:pPr marL="804863" indent="-804863">
                            <a:buNone/>
                          </a:pP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.1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: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Use the random method to s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et up an acceptable SLFN with one hidden node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through</a:t>
                          </a:r>
                          <a:r>
                            <a:rPr lang="en-US" altLang="zh-TW" sz="2000" b="0" baseline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the </a:t>
                          </a:r>
                          <a:r>
                            <a:rPr lang="en-US" altLang="zh-TW" sz="2000" b="0" baseline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first </a:t>
                          </a:r>
                          <a:r>
                            <a:rPr lang="x-none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two </a:t>
                          </a:r>
                          <a:r>
                            <a:rPr lang="en-US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training</a:t>
                          </a:r>
                          <a:r>
                            <a:rPr lang="en-US" altLang="zh-TW" sz="2000" b="0" baseline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data</a:t>
                          </a:r>
                          <a:r>
                            <a:rPr lang="x-none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{(</a:t>
                          </a:r>
                          <a:r>
                            <a:rPr lang="x-none" altLang="zh-TW" sz="2000" b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x-none" altLang="zh-TW" sz="2000" b="0" baseline="3000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1</a:t>
                          </a:r>
                          <a:r>
                            <a:rPr lang="x-none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x-none" altLang="zh-TW" sz="2000" b="1" i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x-none" altLang="zh-TW" sz="2000" b="0" baseline="3000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1</a:t>
                          </a:r>
                          <a:r>
                            <a:rPr lang="x-none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), (</a:t>
                          </a:r>
                          <a:r>
                            <a:rPr lang="x-none" altLang="zh-TW" sz="2000" b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x-none" altLang="zh-TW" sz="2000" b="0" baseline="3000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2</a:t>
                          </a:r>
                          <a:r>
                            <a:rPr lang="x-none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x-none" altLang="zh-TW" sz="2000" b="1" i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x-none" altLang="zh-TW" sz="2000" b="0" baseline="3000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2</a:t>
                          </a:r>
                          <a:r>
                            <a:rPr lang="en-US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en-US" altLang="zh-TW" sz="20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715963" indent="-715963">
                            <a:buNone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1.2: 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Set </a:t>
                          </a:r>
                          <a:r>
                            <a:rPr lang="x-none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3.</a:t>
                          </a:r>
                          <a:endParaRPr lang="zh-TW" altLang="zh-TW" sz="20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715963" indent="-715963">
                            <a:buNone/>
                          </a:pP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2: If </a:t>
                          </a:r>
                          <a:r>
                            <a:rPr lang="x-none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&gt; N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STOP.</a:t>
                          </a:r>
                          <a:endParaRPr lang="zh-TW" altLang="zh-TW" sz="20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715963" indent="-715963">
                            <a:buNone/>
                          </a:pP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3</a:t>
                          </a:r>
                          <a:r>
                            <a:rPr lang="en-GB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: 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Pick up </a:t>
                          </a:r>
                          <a:r>
                            <a:rPr lang="x-none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the first </a:t>
                          </a:r>
                          <a:r>
                            <a:rPr lang="x-none" altLang="zh-TW" sz="2000" b="0" i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training data </a:t>
                          </a:r>
                          <a:r>
                            <a:rPr lang="x-none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{(</a:t>
                          </a:r>
                          <a:r>
                            <a:rPr lang="x-none" altLang="zh-TW" sz="2000" b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x-none" altLang="zh-TW" sz="2000" b="0" i="1" baseline="3000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x-none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x-none" altLang="zh-TW" sz="2000" b="1" i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x-none" altLang="zh-TW" sz="2000" b="0" i="1" baseline="3000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x-none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r>
                            <a:rPr lang="en-US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en-US" altLang="zh-TW" sz="2000" b="0" i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1, 2, …, </a:t>
                          </a:r>
                          <a:r>
                            <a:rPr lang="en-US" altLang="zh-TW" sz="2000" b="0" i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}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and </a:t>
                          </a:r>
                          <a:r>
                            <a:rPr lang="x-none" altLang="zh-TW" sz="2000" b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x-none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2000" b="0" i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r>
                            <a:rPr lang="x-none" altLang="zh-TW" sz="2000" b="0" i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i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=</a:t>
                          </a:r>
                          <a:r>
                            <a:rPr lang="x-none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{1, 2, …, </a:t>
                          </a:r>
                          <a:r>
                            <a:rPr lang="en-US" altLang="zh-TW" sz="2000" b="0" i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}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zh-TW" altLang="zh-TW" sz="20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95350" indent="-895350">
                            <a:buNone/>
                          </a:pP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4: If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the </a:t>
                          </a:r>
                          <a:r>
                            <a:rPr lang="en-US" altLang="zh-TW" sz="2000" b="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SeC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regarding {</a:t>
                          </a:r>
                          <a:r>
                            <a:rPr lang="x-none" altLang="zh-TW" sz="2000" b="1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f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x-none" altLang="zh-TW" sz="20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x-none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: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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is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true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go to Step 7; otherwise, only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the 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000" b="0" i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</a:t>
                          </a:r>
                          <a:r>
                            <a:rPr lang="en-US" altLang="zh-TW" sz="20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0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training data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causes the contradiction and </a:t>
                          </a:r>
                          <a:r>
                            <a:rPr lang="x-none" altLang="zh-TW" sz="2000" b="0" i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</a:t>
                          </a:r>
                          <a:r>
                            <a:rPr lang="x-none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=</a:t>
                          </a:r>
                          <a:r>
                            <a:rPr lang="x-none" altLang="zh-TW" sz="2000" b="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000" b="0" i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zh-TW" altLang="zh-TW" sz="20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04843" indent="-804843">
                            <a:buNone/>
                          </a:pP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5: Save w.</a:t>
                          </a:r>
                          <a:endParaRPr lang="zh-TW" altLang="zh-TW" sz="20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95350" indent="-895350">
                            <a:buNone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6: Apply the matching module to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zh-TW" altLang="zh-TW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TW" altLang="zh-TW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2000" b="0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m:rPr>
                                          <m:nor/>
                                        </m:rPr>
                                        <a:rPr lang="en-US" altLang="zh-TW" sz="2000" b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w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zh-TW" altLang="zh-TW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2000" b="0" i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US" altLang="zh-TW" sz="2000" b="0" i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n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TW" sz="2000" b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 b="1" smtClean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 b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to adjust </a:t>
                          </a:r>
                          <a: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to obtain an SLFN</a:t>
                          </a:r>
                        </a:p>
                        <a:p>
                          <a:pPr marL="896915" indent="-355591">
                            <a:buNone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(1) If the </a:t>
                          </a:r>
                          <a:r>
                            <a:rPr lang="en-US" altLang="zh-TW" sz="2000" b="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SeC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regarding {</a:t>
                          </a:r>
                          <a:r>
                            <a:rPr lang="en-US" altLang="zh-TW" sz="2000" b="1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f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en-US" altLang="zh-TW" sz="20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):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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is true, go to Step 7.</a:t>
                          </a:r>
                          <a:endParaRPr lang="zh-TW" altLang="zh-TW" sz="20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95350" indent="-354013">
                            <a:buNone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(2) If the </a:t>
                          </a:r>
                          <a:r>
                            <a:rPr lang="en-US" altLang="zh-TW" sz="2000" b="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SeC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regarding {</a:t>
                          </a:r>
                          <a:r>
                            <a:rPr lang="en-US" altLang="zh-TW" sz="2000" b="1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f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en-US" altLang="zh-TW" sz="20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):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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is false, restore </a:t>
                          </a:r>
                          <a: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and then apply the cramming module to add one extra hidden node to the existing SLFN to obtain a</a:t>
                          </a:r>
                          <a:r>
                            <a:rPr lang="en-US" altLang="zh-TW" sz="2000" b="0" baseline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new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acceptable SLFN.</a:t>
                          </a:r>
                        </a:p>
                        <a:p>
                          <a:pPr marL="809625" indent="-809625">
                            <a:buNone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7: Apply the reorganizing module to identify and then remove the potentially irrelevant hidden node, 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 </m:t>
                              </m:r>
                            </m:oMath>
                          </a14:m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; go to Step 2.</a:t>
                          </a:r>
                          <a:endParaRPr lang="zh-TW" altLang="zh-TW" sz="20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0741891"/>
                  </p:ext>
                </p:extLst>
              </p:nvPr>
            </p:nvGraphicFramePr>
            <p:xfrm>
              <a:off x="117692" y="980728"/>
              <a:ext cx="8784976" cy="56681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566813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38" r="-69" b="-19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71866" y="980727"/>
            <a:ext cx="8964488" cy="92289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71866" y="2263477"/>
            <a:ext cx="8964488" cy="57234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1269820" y="2884945"/>
            <a:ext cx="4392488" cy="32784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87939" y="4101324"/>
            <a:ext cx="9010314" cy="648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124664" y="5078898"/>
            <a:ext cx="8978168" cy="86409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117692" y="5996877"/>
            <a:ext cx="8978168" cy="648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5D469E7-9535-4B4D-AE10-18433C952A8D}"/>
              </a:ext>
            </a:extLst>
          </p:cNvPr>
          <p:cNvSpPr txBox="1"/>
          <p:nvPr/>
        </p:nvSpPr>
        <p:spPr>
          <a:xfrm>
            <a:off x="4942228" y="161812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initializing</a:t>
            </a:r>
            <a:endParaRPr lang="zh-TW" altLang="en-US" sz="11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A60F52-4971-4B69-834E-C746342DD350}"/>
              </a:ext>
            </a:extLst>
          </p:cNvPr>
          <p:cNvSpPr txBox="1"/>
          <p:nvPr/>
        </p:nvSpPr>
        <p:spPr>
          <a:xfrm>
            <a:off x="3146378" y="1952744"/>
            <a:ext cx="1255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stopping criterion</a:t>
            </a:r>
            <a:endParaRPr lang="zh-TW" altLang="en-US" sz="11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71866" y="1903621"/>
            <a:ext cx="2782130" cy="35985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AA60F52-4971-4B69-834E-C746342DD350}"/>
              </a:ext>
            </a:extLst>
          </p:cNvPr>
          <p:cNvSpPr txBox="1"/>
          <p:nvPr/>
        </p:nvSpPr>
        <p:spPr>
          <a:xfrm>
            <a:off x="4959094" y="2509867"/>
            <a:ext cx="848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selecting</a:t>
            </a:r>
            <a:endParaRPr lang="zh-TW" altLang="en-US" sz="11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A272B7-E376-4D05-9F17-D9C9B20F6EEB}"/>
              </a:ext>
            </a:extLst>
          </p:cNvPr>
          <p:cNvSpPr txBox="1"/>
          <p:nvPr/>
        </p:nvSpPr>
        <p:spPr>
          <a:xfrm>
            <a:off x="4959094" y="3435675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learning goal</a:t>
            </a:r>
            <a:endParaRPr lang="zh-TW" altLang="en-US" sz="11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93948" y="1633513"/>
            <a:ext cx="1800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No math validation required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93948" y="2532519"/>
            <a:ext cx="1800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No math validation required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4664" y="5301208"/>
            <a:ext cx="8116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Math validation required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99370" y="3506815"/>
            <a:ext cx="1800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No math validation required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AC25595E-2312-4CF6-B783-92BAEE42029C}"/>
              </a:ext>
            </a:extLst>
          </p:cNvPr>
          <p:cNvSpPr txBox="1">
            <a:spLocks/>
          </p:cNvSpPr>
          <p:nvPr/>
        </p:nvSpPr>
        <p:spPr>
          <a:xfrm>
            <a:off x="707448" y="191111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97592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/>
      <p:bldP spid="17" grpId="0"/>
      <p:bldP spid="19" grpId="0"/>
      <p:bldP spid="20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725877" y="2322982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204947" y="1263471"/>
              <a:ext cx="660627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462580" y="1854985"/>
              <a:ext cx="658849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i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++</a:t>
              </a:r>
              <a:endParaRPr lang="zh-TW" altLang="en-US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endParaRPr lang="zh-TW" altLang="en-US" sz="1400" i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3FFAEF7B-71A0-AF46-A71E-712819A46E6C}"/>
                </a:ext>
              </a:extLst>
            </p:cNvPr>
            <p:cNvSpPr/>
            <p:nvPr/>
          </p:nvSpPr>
          <p:spPr>
            <a:xfrm>
              <a:off x="2620079" y="1189904"/>
              <a:ext cx="1685003" cy="705315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 err="1">
                  <a:solidFill>
                    <a:prstClr val="black"/>
                  </a:solidFill>
                </a:rPr>
                <a:t>SeC</a:t>
              </a:r>
              <a:endParaRPr lang="en-US" altLang="zh-TW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id="{926C2DF7-27AF-DB44-9C67-01CDE9C74DDD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4305082" y="1542562"/>
              <a:ext cx="1436365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82161" y="73257"/>
              <a:ext cx="731344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Matching module</a:t>
              </a:r>
              <a:endParaRPr lang="zh-TW" altLang="en-US" sz="146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Cramming module</a:t>
              </a:r>
              <a:endParaRPr lang="zh-TW" altLang="en-US" sz="14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圓角矩形 50">
                <a:extLst>
                  <a:ext uri="{FF2B5EF4-FFF2-40B4-BE49-F238E27FC236}">
                    <a16:creationId xmlns:a16="http://schemas.microsoft.com/office/drawing/2014/main" id="{9AD5A1A0-E5BE-6546-AEE7-71F317C52132}"/>
                  </a:ext>
                </a:extLst>
              </p:cNvPr>
              <p:cNvSpPr/>
              <p:nvPr/>
            </p:nvSpPr>
            <p:spPr>
              <a:xfrm>
                <a:off x="2728062" y="2384979"/>
                <a:ext cx="973240" cy="474853"/>
              </a:xfrm>
              <a:prstGeom prst="roundRect">
                <a:avLst/>
              </a:prstGeom>
              <a:solidFill>
                <a:srgbClr val="FF99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PO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TW" altLang="en-US" sz="1400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圓角矩形 50">
                <a:extLst>
                  <a:ext uri="{FF2B5EF4-FFF2-40B4-BE49-F238E27FC236}">
                    <a16:creationId xmlns:a16="http://schemas.microsoft.com/office/drawing/2014/main" xmlns="" id="{9AD5A1A0-E5BE-6546-AEE7-71F317C5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62" y="2384979"/>
                <a:ext cx="973240" cy="4748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1389500" y="500160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723788" y="4813765"/>
            <a:ext cx="860258" cy="41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2584046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Reorganizing 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1363156" y="2090368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1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3904550" y="4583464"/>
            <a:ext cx="29616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197166" y="5095220"/>
            <a:ext cx="301934" cy="40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328462" y="5103393"/>
            <a:ext cx="565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3201374" y="2905473"/>
            <a:ext cx="0" cy="559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id="{C3A8CB1A-1F0C-1C41-B8DC-4A36A49C34C9}"/>
              </a:ext>
            </a:extLst>
          </p:cNvPr>
          <p:cNvCxnSpPr/>
          <p:nvPr/>
        </p:nvCxnSpPr>
        <p:spPr>
          <a:xfrm flipV="1">
            <a:off x="1366070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475534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475534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7410821" y="3836123"/>
            <a:ext cx="0" cy="3365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824762" y="5358933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Initializing module</a:t>
            </a:r>
            <a:endParaRPr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1383418" y="575665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sz="2400" b="1" dirty="0"/>
              <a:t>(in flowchart)</a:t>
            </a:r>
            <a:endParaRPr lang="zh-TW" altLang="en-US" sz="2400" dirty="0"/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3A7A091-F146-430F-BA88-1B0CCFC6C729}" type="slidenum">
              <a:rPr lang="zh-CN" altLang="en-US" sz="1200" smtClean="0"/>
              <a:pPr algn="r">
                <a:defRPr/>
              </a:pPr>
              <a:t>37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2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F57CD-97B5-42EC-B36A-84CD72B2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92" y="-3416"/>
            <a:ext cx="8229600" cy="1143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initializing module</a:t>
            </a:r>
            <a:endParaRPr lang="zh-TW" altLang="en-US" sz="27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FB498-8243-414F-89C3-FD798414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74" y="1020474"/>
            <a:ext cx="7886700" cy="2053919"/>
          </a:xfrm>
        </p:spPr>
        <p:txBody>
          <a:bodyPr>
            <a:normAutofit fontScale="92500" lnSpcReduction="20000"/>
          </a:bodyPr>
          <a:lstStyle/>
          <a:p>
            <a:pPr marL="1079500" indent="-1079500">
              <a:buNone/>
            </a:pPr>
            <a:r>
              <a:rPr lang="en-US" altLang="zh-TW" dirty="0"/>
              <a:t>Step 1: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the random method to s</a:t>
            </a:r>
            <a:r>
              <a:rPr lang="x-non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 up an acceptable SLFN with one hidden node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through the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first </a:t>
            </a:r>
            <a:r>
              <a:rPr lang="x-none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two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</a:t>
            </a:r>
            <a:r>
              <a:rPr lang="x-none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{(</a:t>
            </a:r>
            <a:r>
              <a:rPr lang="x-none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x-none" altLang="zh-TW" baseline="30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x-none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x-none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x-none" altLang="zh-TW" baseline="30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x-none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), (</a:t>
            </a:r>
            <a:r>
              <a:rPr lang="x-none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x-none" altLang="zh-TW" baseline="30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x-none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x-none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x-none" altLang="zh-TW" baseline="30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)}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Step 2: </a:t>
            </a:r>
            <a:r>
              <a:rPr lang="x-none" altLang="zh-TW" dirty="0"/>
              <a:t>Set </a:t>
            </a:r>
            <a:r>
              <a:rPr lang="x-none" altLang="zh-TW" i="1" dirty="0"/>
              <a:t>n</a:t>
            </a:r>
            <a:r>
              <a:rPr lang="x-none" altLang="zh-TW" dirty="0"/>
              <a:t> = 3.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636132" y="1005594"/>
            <a:ext cx="7848872" cy="199679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622312" y="3019513"/>
            <a:ext cx="7886700" cy="841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stopping criterion</a:t>
            </a:r>
            <a:endParaRPr lang="zh-TW" altLang="en-US" sz="2700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602920" y="3814111"/>
            <a:ext cx="788670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5963" indent="-715963" algn="ctr">
              <a:buNone/>
            </a:pPr>
            <a:r>
              <a:rPr lang="x-none" altLang="zh-TW" dirty="0"/>
              <a:t>If </a:t>
            </a:r>
            <a:r>
              <a:rPr lang="x-none" altLang="zh-TW" i="1" dirty="0"/>
              <a:t>n &gt; N</a:t>
            </a:r>
            <a:r>
              <a:rPr lang="x-none" altLang="zh-TW" dirty="0"/>
              <a:t>, STOP.</a:t>
            </a:r>
            <a:endParaRPr lang="zh-TW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660140" y="3806030"/>
            <a:ext cx="7848872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標題 1">
                <a:extLst>
                  <a:ext uri="{FF2B5EF4-FFF2-40B4-BE49-F238E27FC236}">
                    <a16:creationId xmlns:a16="http://schemas.microsoft.com/office/drawing/2014/main" id="{DFDC0952-DFE4-4864-BA79-D4E675208D6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0516" y="4183898"/>
                <a:ext cx="82296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r>
                  <a:rPr lang="en-US" altLang="zh-TW" b="1" dirty="0"/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PO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TW" b="1" dirty="0"/>
                  <a:t> module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標題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DC0952-DFE4-4864-BA79-D4E675208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516" y="4183898"/>
                <a:ext cx="82296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b="-95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F25A917E-2DB8-46E6-834C-2E160EECC83E}"/>
              </a:ext>
            </a:extLst>
          </p:cNvPr>
          <p:cNvSpPr txBox="1">
            <a:spLocks/>
          </p:cNvSpPr>
          <p:nvPr/>
        </p:nvSpPr>
        <p:spPr bwMode="auto">
          <a:xfrm>
            <a:off x="594944" y="5013176"/>
            <a:ext cx="881062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GB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 the </a:t>
            </a:r>
            <a:r>
              <a:rPr lang="en-US" altLang="zh-TW" sz="3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30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stage</a:t>
            </a:r>
            <a:r>
              <a:rPr lang="en-GB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Font typeface="Arial" charset="0"/>
              <a:buNone/>
            </a:pP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Pick up </a:t>
            </a:r>
            <a:r>
              <a:rPr lang="x-none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first </a:t>
            </a:r>
            <a:r>
              <a:rPr lang="x-none" altLang="zh-TW" sz="3000" i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x-none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 </a:t>
            </a:r>
            <a:r>
              <a:rPr lang="x-none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{(</a:t>
            </a:r>
            <a:r>
              <a:rPr lang="x-none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x-none" altLang="zh-TW" sz="3000" i="1" baseline="30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x-none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x-none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x-none" altLang="zh-TW" sz="3000" i="1" baseline="30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x-none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3000" i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1, 2, …, </a:t>
            </a:r>
            <a:r>
              <a:rPr lang="en-US" altLang="zh-TW" sz="3000" i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x-none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x-none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x-none" altLang="zh-TW" sz="3000" i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x-none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x-none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{1, 2, …, </a:t>
            </a:r>
            <a:r>
              <a:rPr lang="en-US" altLang="zh-TW" sz="3000" i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594944" y="5570934"/>
            <a:ext cx="8441552" cy="95440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2492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F57CD-97B5-42EC-B36A-84CD72B2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learning goal</a:t>
            </a:r>
            <a:endParaRPr lang="zh-TW" altLang="en-US" sz="27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FB498-8243-414F-89C3-FD798414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82" y="1519097"/>
            <a:ext cx="7886700" cy="469744"/>
          </a:xfrm>
        </p:spPr>
        <p:txBody>
          <a:bodyPr>
            <a:normAutofit fontScale="92500" lnSpcReduction="20000"/>
          </a:bodyPr>
          <a:lstStyle/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solidFill>
                  <a:prstClr val="black"/>
                </a:solidFill>
              </a:rPr>
              <a:t>SeC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660140" y="1504216"/>
            <a:ext cx="7848872" cy="4846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622312" y="234888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save module</a:t>
            </a:r>
            <a:endParaRPr lang="zh-TW" altLang="en-US" sz="2700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656584" y="3386411"/>
            <a:ext cx="788670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prstClr val="black"/>
                </a:solidFill>
              </a:rPr>
              <a:t>Save </a:t>
            </a:r>
            <a:r>
              <a:rPr lang="en-US" altLang="zh-TW" b="1" dirty="0">
                <a:solidFill>
                  <a:prstClr val="black"/>
                </a:solidFill>
              </a:rPr>
              <a:t>w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669160" y="3386411"/>
            <a:ext cx="7848872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606954" y="433568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restore module</a:t>
            </a:r>
            <a:endParaRPr lang="zh-TW" altLang="en-US" sz="2700" b="1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641226" y="5373216"/>
            <a:ext cx="788670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prstClr val="black"/>
                </a:solidFill>
              </a:rPr>
              <a:t>Restore the saved </a:t>
            </a:r>
            <a:r>
              <a:rPr lang="en-US" altLang="zh-TW" b="1" dirty="0">
                <a:solidFill>
                  <a:prstClr val="black"/>
                </a:solidFill>
              </a:rPr>
              <a:t>w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653802" y="5373216"/>
            <a:ext cx="7848872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414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82B1FF2-504B-D740-84FA-974A924F9DA9}"/>
              </a:ext>
            </a:extLst>
          </p:cNvPr>
          <p:cNvSpPr txBox="1"/>
          <p:nvPr/>
        </p:nvSpPr>
        <p:spPr>
          <a:xfrm>
            <a:off x="555018" y="1628800"/>
            <a:ext cx="7693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• Single Proton Emission Computed Tomography (</a:t>
            </a:r>
            <a:r>
              <a:rPr kumimoji="1"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SPECT)</a:t>
            </a:r>
          </a:p>
          <a:p>
            <a:r>
              <a:rPr kumimoji="1"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heart diagnosis data set </a:t>
            </a:r>
            <a:r>
              <a:rPr kumimoji="1"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Kurgan, et al., 2001; </a:t>
            </a:r>
            <a:r>
              <a:rPr kumimoji="1"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UCI Machine Learning)</a:t>
            </a:r>
            <a:endParaRPr kumimoji="1"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5FEC54-1CE0-EE4D-9281-8778132C0C41}"/>
              </a:ext>
            </a:extLst>
          </p:cNvPr>
          <p:cNvSpPr txBox="1"/>
          <p:nvPr/>
        </p:nvSpPr>
        <p:spPr>
          <a:xfrm>
            <a:off x="555019" y="2357881"/>
            <a:ext cx="713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• 267 instances (55 normal samples, and 212 abnormal samples) </a:t>
            </a:r>
            <a:endParaRPr kumimoji="1" lang="zh-TW" altLang="en-US" sz="1800" dirty="0">
              <a:solidFill>
                <a:srgbClr val="30437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D9D9F7-D900-A34B-9FE5-A55E304DD3D6}"/>
              </a:ext>
            </a:extLst>
          </p:cNvPr>
          <p:cNvSpPr txBox="1"/>
          <p:nvPr/>
        </p:nvSpPr>
        <p:spPr>
          <a:xfrm>
            <a:off x="555020" y="3999855"/>
            <a:ext cx="2911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• 23 attributes</a:t>
            </a:r>
          </a:p>
          <a:p>
            <a:r>
              <a:rPr kumimoji="1"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(x: 22 (binary) attributes,</a:t>
            </a:r>
          </a:p>
          <a:p>
            <a:r>
              <a:rPr kumimoji="1" lang="en-US" altLang="zh-TW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kumimoji="1"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y: 1 (binary) attribute)</a:t>
            </a:r>
            <a:endParaRPr kumimoji="1" lang="zh-TW" altLang="en-US" sz="1800" dirty="0">
              <a:solidFill>
                <a:srgbClr val="30437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93436D1-F2FC-D846-88DC-9E421577C8C8}"/>
              </a:ext>
            </a:extLst>
          </p:cNvPr>
          <p:cNvSpPr txBox="1"/>
          <p:nvPr/>
        </p:nvSpPr>
        <p:spPr>
          <a:xfrm>
            <a:off x="555020" y="5259621"/>
            <a:ext cx="38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• </a:t>
            </a:r>
            <a:r>
              <a:rPr kumimoji="1" lang="en-US" altLang="zh-TW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y: </a:t>
            </a:r>
            <a:r>
              <a:rPr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Binary (normal: 0, abnormal: 1)</a:t>
            </a:r>
            <a:endParaRPr kumimoji="1" lang="zh-TW" altLang="en-US" sz="1800" dirty="0">
              <a:solidFill>
                <a:srgbClr val="30437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335E4A1-6588-7C47-B537-A732F6CE2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36124"/>
              </p:ext>
            </p:extLst>
          </p:nvPr>
        </p:nvGraphicFramePr>
        <p:xfrm>
          <a:off x="4572000" y="2901870"/>
          <a:ext cx="4420616" cy="2578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78568088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09114005"/>
                    </a:ext>
                  </a:extLst>
                </a:gridCol>
                <a:gridCol w="748208">
                  <a:extLst>
                    <a:ext uri="{9D8B030D-6E8A-4147-A177-3AD203B41FA5}">
                      <a16:colId xmlns:a16="http://schemas.microsoft.com/office/drawing/2014/main" val="795120671"/>
                    </a:ext>
                  </a:extLst>
                </a:gridCol>
              </a:tblGrid>
              <a:tr h="454099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Training data set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Amount</a:t>
                      </a: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of </a:t>
                      </a:r>
                      <a:endParaRPr lang="en-US" sz="1500" spc="-5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positive samples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40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404958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Amount</a:t>
                      </a: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of </a:t>
                      </a:r>
                      <a:endParaRPr lang="en-US" sz="1500" spc="-5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negative samples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40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617603"/>
                  </a:ext>
                </a:extLst>
              </a:tr>
              <a:tr h="424755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Testing data set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Amount</a:t>
                      </a: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of </a:t>
                      </a:r>
                      <a:endParaRPr lang="en-US" sz="1500" spc="-5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positive samples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15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26777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Amount</a:t>
                      </a: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of </a:t>
                      </a:r>
                      <a:endParaRPr lang="en-US" sz="1500" spc="-5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negative samples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172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45638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indent="18288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Total </a:t>
                      </a:r>
                      <a:r>
                        <a:rPr lang="en-US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amount of </a:t>
                      </a: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samples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500" spc="-5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267</a:t>
                      </a:r>
                      <a:endParaRPr lang="zh-TW" sz="1200" spc="-5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0509846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11D69459-73EC-BB49-A5D5-7B0BF13A6AA3}"/>
              </a:ext>
            </a:extLst>
          </p:cNvPr>
          <p:cNvSpPr txBox="1"/>
          <p:nvPr/>
        </p:nvSpPr>
        <p:spPr>
          <a:xfrm>
            <a:off x="555023" y="2901870"/>
            <a:ext cx="249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• Positive:  normal</a:t>
            </a:r>
          </a:p>
          <a:p>
            <a:r>
              <a:rPr kumimoji="1" lang="en-US" altLang="zh-TW" sz="1800" dirty="0">
                <a:solidFill>
                  <a:srgbClr val="3043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Negative: abnormal</a:t>
            </a:r>
            <a:endParaRPr kumimoji="1" lang="zh-TW" altLang="en-US" sz="1800" dirty="0">
              <a:solidFill>
                <a:srgbClr val="30437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B44010DB-635D-4F80-ACED-132FA0A6FA67}"/>
              </a:ext>
            </a:extLst>
          </p:cNvPr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AI Application Problem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b="1" dirty="0"/>
              <a:t>(</a:t>
            </a:r>
            <a:r>
              <a:rPr lang="en-US" altLang="zh-TW" b="1" dirty="0" err="1"/>
              <a:t>bi_ReLU_sbo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E03DAA78-F1E5-4AC8-B23D-FAAB066E3290}"/>
              </a:ext>
            </a:extLst>
          </p:cNvPr>
          <p:cNvSpPr txBox="1">
            <a:spLocks/>
          </p:cNvSpPr>
          <p:nvPr/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/>
            <a:fld id="{3EB68C04-86CB-4EF9-90C4-B4D0FE693461}" type="slidenum">
              <a:rPr lang="zh-TW" altLang="en-US" sz="1400" smtClean="0">
                <a:solidFill>
                  <a:prstClr val="black">
                    <a:tint val="75000"/>
                  </a:prstClr>
                </a:solidFill>
              </a:rPr>
              <a:pPr algn="r"/>
              <a:t>4</a:t>
            </a:fld>
            <a:endParaRPr lang="zh-TW" altLang="en-US" sz="1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77179"/>
      </p:ext>
    </p:extLst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40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菱形 23"/>
          <p:cNvSpPr/>
          <p:nvPr/>
        </p:nvSpPr>
        <p:spPr>
          <a:xfrm>
            <a:off x="6341905" y="3578536"/>
            <a:ext cx="1570268" cy="106699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>
                <a:solidFill>
                  <a:prstClr val="black"/>
                </a:solidFill>
              </a:rPr>
              <a:t>SeC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5" name="直線單箭頭接點 24"/>
          <p:cNvCxnSpPr>
            <a:cxnSpLocks/>
          </p:cNvCxnSpPr>
          <p:nvPr/>
        </p:nvCxnSpPr>
        <p:spPr>
          <a:xfrm flipV="1">
            <a:off x="1658616" y="2645022"/>
            <a:ext cx="0" cy="8514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flipH="1">
            <a:off x="5221109" y="4108406"/>
            <a:ext cx="10728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127039" y="4677024"/>
            <a:ext cx="0" cy="959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6962329" y="5717997"/>
            <a:ext cx="329420" cy="342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white"/>
                </a:solidFill>
              </a:rPr>
              <a:t>A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29" name="直線單箭頭接點 28"/>
          <p:cNvCxnSpPr>
            <a:cxnSpLocks/>
          </p:cNvCxnSpPr>
          <p:nvPr/>
        </p:nvCxnSpPr>
        <p:spPr>
          <a:xfrm>
            <a:off x="7192496" y="1729924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1626727" y="2645022"/>
            <a:ext cx="2338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991906" y="3782634"/>
            <a:ext cx="60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False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651061" y="4637449"/>
            <a:ext cx="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True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291749" y="1752433"/>
            <a:ext cx="6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= 1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6634236" y="2344877"/>
            <a:ext cx="1106116" cy="600291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black"/>
                </a:solidFill>
              </a:rPr>
              <a:t>forward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black"/>
                </a:solidFill>
              </a:rPr>
              <a:t>operation</a:t>
            </a:r>
          </a:p>
        </p:txBody>
      </p:sp>
      <p:cxnSp>
        <p:nvCxnSpPr>
          <p:cNvPr id="37" name="直線單箭頭接點 36"/>
          <p:cNvCxnSpPr>
            <a:cxnSpLocks/>
          </p:cNvCxnSpPr>
          <p:nvPr/>
        </p:nvCxnSpPr>
        <p:spPr>
          <a:xfrm>
            <a:off x="4716016" y="2633075"/>
            <a:ext cx="188145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3975758" y="2418347"/>
            <a:ext cx="677149" cy="45335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>
                <a:solidFill>
                  <a:prstClr val="black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++</a:t>
            </a:r>
          </a:p>
        </p:txBody>
      </p:sp>
      <p:cxnSp>
        <p:nvCxnSpPr>
          <p:cNvPr id="58" name="直線單箭頭接點 57"/>
          <p:cNvCxnSpPr>
            <a:cxnSpLocks/>
          </p:cNvCxnSpPr>
          <p:nvPr/>
        </p:nvCxnSpPr>
        <p:spPr>
          <a:xfrm>
            <a:off x="1661132" y="4677024"/>
            <a:ext cx="0" cy="9201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1462017" y="5638707"/>
            <a:ext cx="329420" cy="342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white"/>
                </a:solidFill>
              </a:rPr>
              <a:t>B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318166" y="5535244"/>
            <a:ext cx="142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rgbClr val="FF0000"/>
                </a:solidFill>
              </a:rPr>
              <a:t>Acceptable 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805148" y="5533861"/>
            <a:ext cx="164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rgbClr val="FF0000"/>
                </a:solidFill>
              </a:rPr>
              <a:t>Unacceptable 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圓角矩形 5">
            <a:extLst>
              <a:ext uri="{FF2B5EF4-FFF2-40B4-BE49-F238E27FC236}">
                <a16:creationId xmlns:a16="http://schemas.microsoft.com/office/drawing/2014/main" id="{E3E7782E-5BB8-4EEF-B557-75C8F64715EB}"/>
              </a:ext>
            </a:extLst>
          </p:cNvPr>
          <p:cNvSpPr/>
          <p:nvPr/>
        </p:nvSpPr>
        <p:spPr>
          <a:xfrm>
            <a:off x="4030651" y="3810996"/>
            <a:ext cx="1179840" cy="63516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black"/>
                </a:solidFill>
              </a:rPr>
              <a:t>backward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operation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9938BC9-31D9-4988-815E-3D4C22087773}"/>
              </a:ext>
            </a:extLst>
          </p:cNvPr>
          <p:cNvCxnSpPr>
            <a:cxnSpLocks/>
          </p:cNvCxnSpPr>
          <p:nvPr/>
        </p:nvCxnSpPr>
        <p:spPr>
          <a:xfrm flipH="1">
            <a:off x="2441317" y="4096631"/>
            <a:ext cx="152412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菱形 65">
            <a:extLst>
              <a:ext uri="{FF2B5EF4-FFF2-40B4-BE49-F238E27FC236}">
                <a16:creationId xmlns:a16="http://schemas.microsoft.com/office/drawing/2014/main" id="{D95C62DA-C71A-49CE-8981-65D11BB368BE}"/>
              </a:ext>
            </a:extLst>
          </p:cNvPr>
          <p:cNvSpPr/>
          <p:nvPr/>
        </p:nvSpPr>
        <p:spPr>
          <a:xfrm>
            <a:off x="905269" y="3512813"/>
            <a:ext cx="1524128" cy="113272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>
                <a:solidFill>
                  <a:prstClr val="black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</a:t>
            </a:r>
            <a:r>
              <a:rPr lang="en-US" altLang="zh-TW" dirty="0">
                <a:solidFill>
                  <a:prstClr val="black"/>
                </a:solidFill>
              </a:rPr>
              <a:t> 100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A1F8701-43E6-4E56-872A-6E442954D11B}"/>
              </a:ext>
            </a:extLst>
          </p:cNvPr>
          <p:cNvCxnSpPr>
            <a:cxnSpLocks/>
          </p:cNvCxnSpPr>
          <p:nvPr/>
        </p:nvCxnSpPr>
        <p:spPr>
          <a:xfrm>
            <a:off x="7142097" y="2963301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B3CDAD-6047-4E3D-8A3D-1201374EB64B}"/>
              </a:ext>
            </a:extLst>
          </p:cNvPr>
          <p:cNvSpPr txBox="1"/>
          <p:nvPr/>
        </p:nvSpPr>
        <p:spPr>
          <a:xfrm>
            <a:off x="1017999" y="3217063"/>
            <a:ext cx="60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False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29B6CF6-D368-4351-9E93-CD8D0DA63F57}"/>
              </a:ext>
            </a:extLst>
          </p:cNvPr>
          <p:cNvSpPr txBox="1"/>
          <p:nvPr/>
        </p:nvSpPr>
        <p:spPr>
          <a:xfrm>
            <a:off x="1032437" y="4548405"/>
            <a:ext cx="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True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4" name="圓角矩形 5">
            <a:extLst>
              <a:ext uri="{FF2B5EF4-FFF2-40B4-BE49-F238E27FC236}">
                <a16:creationId xmlns:a16="http://schemas.microsoft.com/office/drawing/2014/main" id="{0F4CB1A1-A425-4D54-B5F6-13A95789EA22}"/>
              </a:ext>
            </a:extLst>
          </p:cNvPr>
          <p:cNvSpPr/>
          <p:nvPr/>
        </p:nvSpPr>
        <p:spPr>
          <a:xfrm>
            <a:off x="4485902" y="839244"/>
            <a:ext cx="1486272" cy="100558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/>
              </a:rPr>
              <a:t>Hyperparameters: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100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Optimizer (Adam)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0.001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61D38D1-B387-471A-B9C0-7143068A5B6A}"/>
              </a:ext>
            </a:extLst>
          </p:cNvPr>
          <p:cNvSpPr txBox="1"/>
          <p:nvPr/>
        </p:nvSpPr>
        <p:spPr>
          <a:xfrm>
            <a:off x="214409" y="429569"/>
            <a:ext cx="2917432" cy="130035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matching module</a:t>
            </a:r>
          </a:p>
          <a:p>
            <a:pPr marL="176213" indent="-176213" defTabSz="68546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prstClr val="white"/>
                </a:solidFill>
              </a:rPr>
              <a:t>helps tune weights to obtain an acceptable net. </a:t>
            </a:r>
            <a:endParaRPr lang="zh-TW" altLang="en-US" sz="20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3E7D18F-AB78-46B6-ADB3-E6AAB7900154}"/>
                  </a:ext>
                </a:extLst>
              </p:cNvPr>
              <p:cNvSpPr txBox="1"/>
              <p:nvPr/>
            </p:nvSpPr>
            <p:spPr>
              <a:xfrm>
                <a:off x="323528" y="1913091"/>
                <a:ext cx="2016224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00" i="1"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0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00" i="1"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0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1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3E7D18F-AB78-46B6-ADB3-E6AAB79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913091"/>
                <a:ext cx="2016224" cy="485582"/>
              </a:xfrm>
              <a:prstGeom prst="rect">
                <a:avLst/>
              </a:prstGeom>
              <a:blipFill rotWithShape="1">
                <a:blip r:embed="rId2"/>
                <a:stretch>
                  <a:fillRect t="-107595" r="-6949" b="-148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66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4095" y="1412775"/>
            <a:ext cx="8972582" cy="23299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648A0D0-D682-4464-B968-608292DA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57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/>
              <a:t>The cramming module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7CB92F-D066-4731-B5D3-0B2413C93A7F}"/>
                  </a:ext>
                </a:extLst>
              </p:cNvPr>
              <p:cNvSpPr/>
              <p:nvPr/>
            </p:nvSpPr>
            <p:spPr>
              <a:xfrm>
                <a:off x="3954460" y="5639907"/>
                <a:ext cx="1323433" cy="487824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𝑝𝑗</m:t>
                        </m:r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TW" alt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𝑗</m:t>
                    </m:r>
                  </m:oMath>
                </a14:m>
                <a:endParaRPr lang="en-US" altLang="zh-TW" sz="1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67CB92F-D066-4731-B5D3-0B2413C93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60" y="5639907"/>
                <a:ext cx="1323433" cy="4878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F7FCBA8-30B1-4229-ADAB-5831EAC3BC7D}"/>
                  </a:ext>
                </a:extLst>
              </p:cNvPr>
              <p:cNvSpPr/>
              <p:nvPr/>
            </p:nvSpPr>
            <p:spPr>
              <a:xfrm>
                <a:off x="3865118" y="4430443"/>
                <a:ext cx="5278881" cy="700511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altLang="zh-TW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TW" sz="12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2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TW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TW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)−{</m:t>
                                      </m:r>
                                      <m:r>
                                        <a:rPr lang="zh-TW" alt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p>
                                      </m:sSubSup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𝜅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e>
                              </m:func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=−1.0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TW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)−{</m:t>
                                      </m:r>
                                      <m:r>
                                        <a:rPr lang="zh-TW" alt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func>
                              <m:r>
                                <a:rPr lang="en-US" altLang="zh-TW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TW" alt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𝜅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1200" dirty="0">
                    <a:solidFill>
                      <a:srgbClr val="4472C4">
                        <a:lumMod val="75000"/>
                      </a:srgb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TW" sz="1200" dirty="0">
                    <a:solidFill>
                      <a:srgbClr val="4472C4">
                        <a:lumMod val="75000"/>
                      </a:srgbClr>
                    </a:solidFill>
                    <a:latin typeface="Cambria Math" panose="02040503050406030204" pitchFamily="18" charset="0"/>
                  </a:rPr>
                  <a:t>&amp;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1200">
                        <a:solidFill>
                          <a:srgbClr val="00B0F0"/>
                        </a:solidFill>
                        <a:latin typeface="Cambria Math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altLang="zh-TW" sz="12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altLang="zh-TW" sz="12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sz="12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sz="12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endParaRPr lang="en-US" altLang="zh-TW" sz="1200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F7FCBA8-30B1-4229-ADAB-5831EAC3B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118" y="4430443"/>
                <a:ext cx="5278881" cy="7005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群組 39">
            <a:extLst>
              <a:ext uri="{FF2B5EF4-FFF2-40B4-BE49-F238E27FC236}">
                <a16:creationId xmlns:a16="http://schemas.microsoft.com/office/drawing/2014/main" id="{D3F5E223-3A7E-46B2-86E9-06C0B8646867}"/>
              </a:ext>
            </a:extLst>
          </p:cNvPr>
          <p:cNvGrpSpPr/>
          <p:nvPr/>
        </p:nvGrpSpPr>
        <p:grpSpPr>
          <a:xfrm>
            <a:off x="1524221" y="4043595"/>
            <a:ext cx="2369998" cy="2664475"/>
            <a:chOff x="880463" y="1921546"/>
            <a:chExt cx="3454926" cy="309765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1EECBE7B-5CD2-47CB-825C-6D736A54D937}"/>
                </a:ext>
              </a:extLst>
            </p:cNvPr>
            <p:cNvGrpSpPr/>
            <p:nvPr/>
          </p:nvGrpSpPr>
          <p:grpSpPr>
            <a:xfrm>
              <a:off x="880463" y="1921546"/>
              <a:ext cx="3454926" cy="3097650"/>
              <a:chOff x="1097280" y="2109913"/>
              <a:chExt cx="3454926" cy="3097650"/>
            </a:xfrm>
          </p:grpSpPr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242D6AD6-3E0D-4374-B0F0-1C82431CB1FF}"/>
                  </a:ext>
                </a:extLst>
              </p:cNvPr>
              <p:cNvSpPr/>
              <p:nvPr/>
            </p:nvSpPr>
            <p:spPr>
              <a:xfrm>
                <a:off x="1097280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B4261CA2-72BE-4E1A-A931-304B8977FB5E}"/>
                  </a:ext>
                </a:extLst>
              </p:cNvPr>
              <p:cNvSpPr/>
              <p:nvPr/>
            </p:nvSpPr>
            <p:spPr>
              <a:xfrm>
                <a:off x="1912699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470D9359-C557-461B-92C5-D09674928B5B}"/>
                  </a:ext>
                </a:extLst>
              </p:cNvPr>
              <p:cNvSpPr/>
              <p:nvPr/>
            </p:nvSpPr>
            <p:spPr>
              <a:xfrm>
                <a:off x="3958317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i="1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</a:t>
                </a:r>
                <a:endParaRPr lang="zh-TW" altLang="en-US" i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4538EAF6-E327-4344-AA8F-73673BAA4C36}"/>
                  </a:ext>
                </a:extLst>
              </p:cNvPr>
              <p:cNvSpPr txBox="1"/>
              <p:nvPr/>
            </p:nvSpPr>
            <p:spPr>
              <a:xfrm>
                <a:off x="2938333" y="4725952"/>
                <a:ext cx="1035678" cy="429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altLang="zh-TW" dirty="0">
                    <a:solidFill>
                      <a:prstClr val="black"/>
                    </a:solidFill>
                  </a:rPr>
                  <a:t>…… </a:t>
                </a:r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66BF614C-EDD3-48DF-BB9D-EDC131049254}"/>
                  </a:ext>
                </a:extLst>
              </p:cNvPr>
              <p:cNvSpPr/>
              <p:nvPr/>
            </p:nvSpPr>
            <p:spPr>
              <a:xfrm>
                <a:off x="1394224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CF53AA3F-7E10-4EA3-BFEE-2C494EF4885D}"/>
                  </a:ext>
                </a:extLst>
              </p:cNvPr>
              <p:cNvSpPr/>
              <p:nvPr/>
            </p:nvSpPr>
            <p:spPr>
              <a:xfrm>
                <a:off x="2149940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45804697-5765-438E-9DFA-C7BC728D66FB}"/>
                  </a:ext>
                </a:extLst>
              </p:cNvPr>
              <p:cNvSpPr/>
              <p:nvPr/>
            </p:nvSpPr>
            <p:spPr>
              <a:xfrm>
                <a:off x="2905656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3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9C521799-492F-4B91-A7D6-2C38A5DBAF05}"/>
                  </a:ext>
                </a:extLst>
              </p:cNvPr>
              <p:cNvSpPr/>
              <p:nvPr/>
            </p:nvSpPr>
            <p:spPr>
              <a:xfrm>
                <a:off x="3915896" y="3374048"/>
                <a:ext cx="593889" cy="59388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sz="2000" i="1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p</a:t>
                </a:r>
                <a:endParaRPr lang="zh-TW" altLang="en-US" sz="2000" i="1" dirty="0">
                  <a:solidFill>
                    <a:prstClr val="black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cxnSp>
            <p:nvCxnSpPr>
              <p:cNvPr id="51" name="直線單箭頭接點 12">
                <a:extLst>
                  <a:ext uri="{FF2B5EF4-FFF2-40B4-BE49-F238E27FC236}">
                    <a16:creationId xmlns:a16="http://schemas.microsoft.com/office/drawing/2014/main" id="{CFAC50DB-0CA4-4F12-A8F1-91FF718BE88B}"/>
                  </a:ext>
                </a:extLst>
              </p:cNvPr>
              <p:cNvCxnSpPr>
                <a:stCxn id="43" idx="0"/>
                <a:endCxn id="47" idx="4"/>
              </p:cNvCxnSpPr>
              <p:nvPr/>
            </p:nvCxnSpPr>
            <p:spPr>
              <a:xfrm flipV="1">
                <a:off x="1394225" y="3967937"/>
                <a:ext cx="296944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13">
                <a:extLst>
                  <a:ext uri="{FF2B5EF4-FFF2-40B4-BE49-F238E27FC236}">
                    <a16:creationId xmlns:a16="http://schemas.microsoft.com/office/drawing/2014/main" id="{F4E5BD3F-02A4-43E1-B150-0F74AEFBE245}"/>
                  </a:ext>
                </a:extLst>
              </p:cNvPr>
              <p:cNvCxnSpPr>
                <a:stCxn id="43" idx="0"/>
                <a:endCxn id="48" idx="4"/>
              </p:cNvCxnSpPr>
              <p:nvPr/>
            </p:nvCxnSpPr>
            <p:spPr>
              <a:xfrm flipV="1">
                <a:off x="1394225" y="3967937"/>
                <a:ext cx="1052660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14">
                <a:extLst>
                  <a:ext uri="{FF2B5EF4-FFF2-40B4-BE49-F238E27FC236}">
                    <a16:creationId xmlns:a16="http://schemas.microsoft.com/office/drawing/2014/main" id="{29A37B40-30CA-4714-899A-72FBD0BEA7C3}"/>
                  </a:ext>
                </a:extLst>
              </p:cNvPr>
              <p:cNvCxnSpPr>
                <a:stCxn id="43" idx="0"/>
                <a:endCxn id="49" idx="4"/>
              </p:cNvCxnSpPr>
              <p:nvPr/>
            </p:nvCxnSpPr>
            <p:spPr>
              <a:xfrm flipV="1">
                <a:off x="1394225" y="3967937"/>
                <a:ext cx="1808376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單箭頭接點 15">
                <a:extLst>
                  <a:ext uri="{FF2B5EF4-FFF2-40B4-BE49-F238E27FC236}">
                    <a16:creationId xmlns:a16="http://schemas.microsoft.com/office/drawing/2014/main" id="{C678119D-D084-4211-8BFF-E9158B7FC217}"/>
                  </a:ext>
                </a:extLst>
              </p:cNvPr>
              <p:cNvCxnSpPr>
                <a:stCxn id="43" idx="0"/>
                <a:endCxn id="50" idx="4"/>
              </p:cNvCxnSpPr>
              <p:nvPr/>
            </p:nvCxnSpPr>
            <p:spPr>
              <a:xfrm flipV="1">
                <a:off x="1394225" y="3967937"/>
                <a:ext cx="2818616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單箭頭接點 16">
                <a:extLst>
                  <a:ext uri="{FF2B5EF4-FFF2-40B4-BE49-F238E27FC236}">
                    <a16:creationId xmlns:a16="http://schemas.microsoft.com/office/drawing/2014/main" id="{C6D5D499-22BD-43A0-8FED-A122A7C7D518}"/>
                  </a:ext>
                </a:extLst>
              </p:cNvPr>
              <p:cNvCxnSpPr/>
              <p:nvPr/>
            </p:nvCxnSpPr>
            <p:spPr>
              <a:xfrm flipH="1" flipV="1">
                <a:off x="1691166" y="3967937"/>
                <a:ext cx="526332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17">
                <a:extLst>
                  <a:ext uri="{FF2B5EF4-FFF2-40B4-BE49-F238E27FC236}">
                    <a16:creationId xmlns:a16="http://schemas.microsoft.com/office/drawing/2014/main" id="{24BAF7FA-1C3F-4B7D-BCD2-6D52A5961B22}"/>
                  </a:ext>
                </a:extLst>
              </p:cNvPr>
              <p:cNvCxnSpPr>
                <a:endCxn id="48" idx="4"/>
              </p:cNvCxnSpPr>
              <p:nvPr/>
            </p:nvCxnSpPr>
            <p:spPr>
              <a:xfrm flipV="1">
                <a:off x="2217498" y="3967937"/>
                <a:ext cx="229387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18">
                <a:extLst>
                  <a:ext uri="{FF2B5EF4-FFF2-40B4-BE49-F238E27FC236}">
                    <a16:creationId xmlns:a16="http://schemas.microsoft.com/office/drawing/2014/main" id="{088BE065-71F1-4C27-9A1A-F50AAB034850}"/>
                  </a:ext>
                </a:extLst>
              </p:cNvPr>
              <p:cNvCxnSpPr>
                <a:endCxn id="49" idx="4"/>
              </p:cNvCxnSpPr>
              <p:nvPr/>
            </p:nvCxnSpPr>
            <p:spPr>
              <a:xfrm flipV="1">
                <a:off x="2217498" y="3967937"/>
                <a:ext cx="985103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19">
                <a:extLst>
                  <a:ext uri="{FF2B5EF4-FFF2-40B4-BE49-F238E27FC236}">
                    <a16:creationId xmlns:a16="http://schemas.microsoft.com/office/drawing/2014/main" id="{56FFF06B-7B71-4103-ADF2-804AD10632EE}"/>
                  </a:ext>
                </a:extLst>
              </p:cNvPr>
              <p:cNvCxnSpPr>
                <a:stCxn id="44" idx="0"/>
                <a:endCxn id="50" idx="4"/>
              </p:cNvCxnSpPr>
              <p:nvPr/>
            </p:nvCxnSpPr>
            <p:spPr>
              <a:xfrm flipV="1">
                <a:off x="2209644" y="3967937"/>
                <a:ext cx="2003197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20">
                <a:extLst>
                  <a:ext uri="{FF2B5EF4-FFF2-40B4-BE49-F238E27FC236}">
                    <a16:creationId xmlns:a16="http://schemas.microsoft.com/office/drawing/2014/main" id="{0E851169-E4BE-441E-9C79-8854812A453A}"/>
                  </a:ext>
                </a:extLst>
              </p:cNvPr>
              <p:cNvCxnSpPr>
                <a:endCxn id="47" idx="4"/>
              </p:cNvCxnSpPr>
              <p:nvPr/>
            </p:nvCxnSpPr>
            <p:spPr>
              <a:xfrm flipH="1" flipV="1">
                <a:off x="1691169" y="3967937"/>
                <a:ext cx="2564090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21">
                <a:extLst>
                  <a:ext uri="{FF2B5EF4-FFF2-40B4-BE49-F238E27FC236}">
                    <a16:creationId xmlns:a16="http://schemas.microsoft.com/office/drawing/2014/main" id="{B1799911-B92F-4280-AF46-92587A4B2658}"/>
                  </a:ext>
                </a:extLst>
              </p:cNvPr>
              <p:cNvCxnSpPr>
                <a:endCxn id="48" idx="4"/>
              </p:cNvCxnSpPr>
              <p:nvPr/>
            </p:nvCxnSpPr>
            <p:spPr>
              <a:xfrm flipH="1" flipV="1">
                <a:off x="2446885" y="3967937"/>
                <a:ext cx="1808374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22">
                <a:extLst>
                  <a:ext uri="{FF2B5EF4-FFF2-40B4-BE49-F238E27FC236}">
                    <a16:creationId xmlns:a16="http://schemas.microsoft.com/office/drawing/2014/main" id="{C72C40A7-19F6-45AC-9647-E324D457EFA9}"/>
                  </a:ext>
                </a:extLst>
              </p:cNvPr>
              <p:cNvCxnSpPr>
                <a:endCxn id="49" idx="4"/>
              </p:cNvCxnSpPr>
              <p:nvPr/>
            </p:nvCxnSpPr>
            <p:spPr>
              <a:xfrm flipH="1" flipV="1">
                <a:off x="3202601" y="3967937"/>
                <a:ext cx="1052658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23">
                <a:extLst>
                  <a:ext uri="{FF2B5EF4-FFF2-40B4-BE49-F238E27FC236}">
                    <a16:creationId xmlns:a16="http://schemas.microsoft.com/office/drawing/2014/main" id="{71F05821-F55A-409E-8A0A-1724A29A4D2B}"/>
                  </a:ext>
                </a:extLst>
              </p:cNvPr>
              <p:cNvCxnSpPr>
                <a:stCxn id="45" idx="0"/>
                <a:endCxn id="50" idx="4"/>
              </p:cNvCxnSpPr>
              <p:nvPr/>
            </p:nvCxnSpPr>
            <p:spPr>
              <a:xfrm flipH="1" flipV="1">
                <a:off x="4212841" y="3967937"/>
                <a:ext cx="42421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3F952288-BA0B-41AA-A984-03729189B5B1}"/>
                  </a:ext>
                </a:extLst>
              </p:cNvPr>
              <p:cNvSpPr/>
              <p:nvPr/>
            </p:nvSpPr>
            <p:spPr>
              <a:xfrm>
                <a:off x="2506588" y="2109913"/>
                <a:ext cx="593889" cy="5938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i="1" dirty="0">
                    <a:solidFill>
                      <a:prstClr val="white"/>
                    </a:solidFill>
                  </a:rPr>
                  <a:t>l</a:t>
                </a:r>
                <a:endParaRPr lang="zh-TW" altLang="en-US" i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直線單箭頭接點 25">
                <a:extLst>
                  <a:ext uri="{FF2B5EF4-FFF2-40B4-BE49-F238E27FC236}">
                    <a16:creationId xmlns:a16="http://schemas.microsoft.com/office/drawing/2014/main" id="{EA543DDF-6397-4B7B-8533-EC066D2271D1}"/>
                  </a:ext>
                </a:extLst>
              </p:cNvPr>
              <p:cNvCxnSpPr>
                <a:stCxn id="47" idx="0"/>
                <a:endCxn id="63" idx="4"/>
              </p:cNvCxnSpPr>
              <p:nvPr/>
            </p:nvCxnSpPr>
            <p:spPr>
              <a:xfrm flipV="1">
                <a:off x="1691169" y="2703802"/>
                <a:ext cx="1112364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26">
                <a:extLst>
                  <a:ext uri="{FF2B5EF4-FFF2-40B4-BE49-F238E27FC236}">
                    <a16:creationId xmlns:a16="http://schemas.microsoft.com/office/drawing/2014/main" id="{5043A2DA-5F5E-4D09-9DEE-5083BEFBF11A}"/>
                  </a:ext>
                </a:extLst>
              </p:cNvPr>
              <p:cNvCxnSpPr>
                <a:stCxn id="48" idx="0"/>
                <a:endCxn id="63" idx="4"/>
              </p:cNvCxnSpPr>
              <p:nvPr/>
            </p:nvCxnSpPr>
            <p:spPr>
              <a:xfrm flipV="1">
                <a:off x="2446885" y="2703802"/>
                <a:ext cx="356648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27">
                <a:extLst>
                  <a:ext uri="{FF2B5EF4-FFF2-40B4-BE49-F238E27FC236}">
                    <a16:creationId xmlns:a16="http://schemas.microsoft.com/office/drawing/2014/main" id="{2285ACD9-1F46-4537-9B5E-0A41DFF8EED9}"/>
                  </a:ext>
                </a:extLst>
              </p:cNvPr>
              <p:cNvCxnSpPr>
                <a:stCxn id="49" idx="0"/>
                <a:endCxn id="63" idx="4"/>
              </p:cNvCxnSpPr>
              <p:nvPr/>
            </p:nvCxnSpPr>
            <p:spPr>
              <a:xfrm flipH="1" flipV="1">
                <a:off x="2803533" y="2703802"/>
                <a:ext cx="399068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28">
                <a:extLst>
                  <a:ext uri="{FF2B5EF4-FFF2-40B4-BE49-F238E27FC236}">
                    <a16:creationId xmlns:a16="http://schemas.microsoft.com/office/drawing/2014/main" id="{D0E3B10C-D50A-42CF-BABA-AB0FC595E008}"/>
                  </a:ext>
                </a:extLst>
              </p:cNvPr>
              <p:cNvCxnSpPr>
                <a:stCxn id="50" idx="0"/>
                <a:endCxn id="63" idx="4"/>
              </p:cNvCxnSpPr>
              <p:nvPr/>
            </p:nvCxnSpPr>
            <p:spPr>
              <a:xfrm flipH="1" flipV="1">
                <a:off x="2803533" y="2703802"/>
                <a:ext cx="1409308" cy="670246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32D784E-C440-4552-BCCB-B2EF8BA10E09}"/>
                </a:ext>
              </a:extLst>
            </p:cNvPr>
            <p:cNvSpPr txBox="1"/>
            <p:nvPr/>
          </p:nvSpPr>
          <p:spPr>
            <a:xfrm>
              <a:off x="3162525" y="3286801"/>
              <a:ext cx="699176" cy="429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prstClr val="black"/>
                  </a:solidFill>
                </a:rPr>
                <a:t>… 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8CADCE4-35E5-46F6-81D0-22B62D113358}"/>
                  </a:ext>
                </a:extLst>
              </p:cNvPr>
              <p:cNvSpPr/>
              <p:nvPr/>
            </p:nvSpPr>
            <p:spPr>
              <a:xfrm>
                <a:off x="3954460" y="5165292"/>
                <a:ext cx="1798386" cy="474615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altLang="zh-TW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sz="1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CADCE4-35E5-46F6-81D0-22B62D113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60" y="5165292"/>
                <a:ext cx="1798386" cy="4746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內容版面配置區 2">
                <a:extLst>
                  <a:ext uri="{FF2B5EF4-FFF2-40B4-BE49-F238E27FC236}">
                    <a16:creationId xmlns:a16="http://schemas.microsoft.com/office/drawing/2014/main" id="{6CFA2FE1-2ECB-40E8-83D6-FCA230F5C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2736304"/>
              </a:xfrm>
            </p:spPr>
            <p:txBody>
              <a:bodyPr>
                <a:noAutofit/>
              </a:bodyPr>
              <a:lstStyle/>
              <a:p>
                <a:pPr marL="17463" lvl="1" indent="0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None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Regarding </a:t>
                </a:r>
                <a:r>
                  <a:rPr lang="en-US" altLang="zh-TW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each false </a:t>
                </a:r>
                <a:r>
                  <a:rPr lang="en-US" altLang="zh-TW" sz="1600" dirty="0" err="1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1600" i="1" baseline="-25000" dirty="0" err="1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pPr marL="17463" lvl="1" indent="0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None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let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+ 1 →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add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6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hidden node to the existing SLFN.</a:t>
                </a:r>
              </a:p>
              <a:p>
                <a:pPr marL="712788" lvl="1" indent="-695325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None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Assign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altLang="zh-TW" sz="160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600">
                            <a:solidFill>
                              <a:srgbClr val="FF0000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 </a:t>
                </a:r>
                <a:r>
                  <a:rPr lang="en-US" altLang="zh-TW" sz="1600" i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k</a:t>
                </a:r>
                <a:r>
                  <a:rPr lang="en-US" altLang="zh-TW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 </a:t>
                </a:r>
                <a:r>
                  <a:rPr lang="en-US" altLang="zh-TW" sz="1600" i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l</a:t>
                </a:r>
                <a:r>
                  <a:rPr lang="en-US" altLang="zh-TW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 the following way to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make the </a:t>
                </a:r>
                <a:r>
                  <a:rPr lang="en-US" altLang="zh-TW" sz="16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regarding {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GB" altLang="zh-TW" sz="1600" b="1" dirty="0" smtClean="0">
                        <a:solidFill>
                          <a:srgbClr val="FF000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GB" altLang="zh-TW" sz="1600" dirty="0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GB" altLang="zh-TW" sz="1600" i="1" dirty="0" smtClean="0">
                        <a:solidFill>
                          <a:srgbClr val="FF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GB" altLang="zh-TW" sz="1600" dirty="0" smtClean="0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 true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pPr marL="628650" indent="-268288">
                  <a:buFont typeface="+mj-lt"/>
                  <a:buAutoNum type="arabicParenR"/>
                </a:pP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</a:t>
                </a: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6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(i.e.,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𝑝𝑗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latin typeface="Cambria Math"/>
                        <a:ea typeface="微軟正黑體" panose="020B06040305040402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TW" altLang="en-US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𝜅</m:t>
                        </m:r>
                      </m:sup>
                    </m:sSubSup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𝑗</m:t>
                    </m:r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and </a:t>
                </a:r>
                <a14:m>
                  <m:oMath xmlns:m="http://schemas.openxmlformats.org/officeDocument/2006/math">
                    <m:r>
                      <a:rPr lang="en-US" altLang="zh-TW" sz="160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latin typeface="Cambria Math"/>
                        <a:ea typeface="微軟正黑體" panose="020B0604030504040204" pitchFamily="34" charset="-120"/>
                      </a:rPr>
                      <m:t>=1−</m:t>
                    </m:r>
                    <m:r>
                      <a:rPr lang="en-US" altLang="zh-TW" sz="1600">
                        <a:latin typeface="Cambria Math"/>
                        <a:ea typeface="微軟正黑體" panose="020B0604030504040204" pitchFamily="34" charset="-120"/>
                      </a:rPr>
                      <m:t>𝑚</m:t>
                    </m:r>
                  </m:oMath>
                </a14:m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628650" indent="-268288">
                  <a:buFont typeface="+mj-lt"/>
                  <a:buAutoNum type="arabicParenR"/>
                </a:pP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altLang="zh-TW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TW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TW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6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TW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TW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TW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)−{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p>
                                      </m:sSubSup>
                                      <m: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6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6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𝜅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e>
                              </m:func>
                            </m:e>
                            <m:e>
                              <m:r>
                                <a:rPr lang="en-US" altLang="zh-TW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=−1.0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TW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6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TW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TW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)−{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func>
                              <m:r>
                                <a:rPr lang="en-US" altLang="zh-TW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TW" altLang="en-US" sz="16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𝜅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  <m:e>
                              <m:r>
                                <a:rPr lang="en-US" altLang="zh-TW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rgbClr val="00B0F0"/>
                        </a:solidFill>
                        <a:latin typeface="Cambria Math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altLang="zh-TW" sz="16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altLang="zh-TW" sz="16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sz="16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sz="16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endParaRPr lang="en-US" altLang="zh-TW" sz="1600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FA2FE1-2ECB-40E8-83D6-FCA230F5C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2736304"/>
              </a:xfrm>
              <a:blipFill rotWithShape="1">
                <a:blip r:embed="rId5"/>
                <a:stretch>
                  <a:fillRect l="-133" t="-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投影片編號版面配置區 1">
            <a:extLst>
              <a:ext uri="{FF2B5EF4-FFF2-40B4-BE49-F238E27FC236}">
                <a16:creationId xmlns:a16="http://schemas.microsoft.com/office/drawing/2014/main" id="{1B2C2496-F255-4126-8B44-D41AA7F8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41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3F952288-BA0B-41AA-A984-03729189B5B1}"/>
              </a:ext>
            </a:extLst>
          </p:cNvPr>
          <p:cNvSpPr/>
          <p:nvPr/>
        </p:nvSpPr>
        <p:spPr>
          <a:xfrm>
            <a:off x="1681574" y="4043595"/>
            <a:ext cx="407394" cy="510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dirty="0">
                <a:solidFill>
                  <a:prstClr val="white"/>
                </a:solidFill>
              </a:rPr>
              <a:t>1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3F952288-BA0B-41AA-A984-03729189B5B1}"/>
              </a:ext>
            </a:extLst>
          </p:cNvPr>
          <p:cNvSpPr/>
          <p:nvPr/>
        </p:nvSpPr>
        <p:spPr>
          <a:xfrm>
            <a:off x="3314623" y="4043595"/>
            <a:ext cx="407394" cy="510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i="1" dirty="0">
                <a:solidFill>
                  <a:prstClr val="white"/>
                </a:solidFill>
              </a:rPr>
              <a:t>q</a:t>
            </a:r>
            <a:endParaRPr lang="zh-TW" altLang="en-US" i="1" dirty="0">
              <a:solidFill>
                <a:prstClr val="white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32D784E-C440-4552-BCCB-B2EF8BA10E09}"/>
              </a:ext>
            </a:extLst>
          </p:cNvPr>
          <p:cNvSpPr txBox="1"/>
          <p:nvPr/>
        </p:nvSpPr>
        <p:spPr>
          <a:xfrm>
            <a:off x="2898367" y="411434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prstClr val="black"/>
                </a:solidFill>
              </a:rPr>
              <a:t>… 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232D784E-C440-4552-BCCB-B2EF8BA10E09}"/>
              </a:ext>
            </a:extLst>
          </p:cNvPr>
          <p:cNvSpPr txBox="1"/>
          <p:nvPr/>
        </p:nvSpPr>
        <p:spPr>
          <a:xfrm>
            <a:off x="2088968" y="413901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prstClr val="black"/>
                </a:solidFill>
              </a:rPr>
              <a:t>… 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77" name="直線單箭頭接點 28">
            <a:extLst>
              <a:ext uri="{FF2B5EF4-FFF2-40B4-BE49-F238E27FC236}">
                <a16:creationId xmlns:a16="http://schemas.microsoft.com/office/drawing/2014/main" id="{D0E3B10C-D50A-42CF-BABA-AB0FC595E008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2007598" y="4508347"/>
            <a:ext cx="1653824" cy="62260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28">
            <a:extLst>
              <a:ext uri="{FF2B5EF4-FFF2-40B4-BE49-F238E27FC236}">
                <a16:creationId xmlns:a16="http://schemas.microsoft.com/office/drawing/2014/main" id="{D0E3B10C-D50A-42CF-BABA-AB0FC595E008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3518320" y="4554434"/>
            <a:ext cx="143102" cy="57652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25">
            <a:extLst>
              <a:ext uri="{FF2B5EF4-FFF2-40B4-BE49-F238E27FC236}">
                <a16:creationId xmlns:a16="http://schemas.microsoft.com/office/drawing/2014/main" id="{EA543DDF-6397-4B7B-8533-EC066D2271D1}"/>
              </a:ext>
            </a:extLst>
          </p:cNvPr>
          <p:cNvCxnSpPr>
            <a:stCxn id="47" idx="0"/>
            <a:endCxn id="69" idx="5"/>
          </p:cNvCxnSpPr>
          <p:nvPr/>
        </p:nvCxnSpPr>
        <p:spPr>
          <a:xfrm flipV="1">
            <a:off x="1931615" y="4479624"/>
            <a:ext cx="97692" cy="6513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25">
            <a:extLst>
              <a:ext uri="{FF2B5EF4-FFF2-40B4-BE49-F238E27FC236}">
                <a16:creationId xmlns:a16="http://schemas.microsoft.com/office/drawing/2014/main" id="{EA543DDF-6397-4B7B-8533-EC066D2271D1}"/>
              </a:ext>
            </a:extLst>
          </p:cNvPr>
          <p:cNvCxnSpPr>
            <a:stCxn id="47" idx="0"/>
          </p:cNvCxnSpPr>
          <p:nvPr/>
        </p:nvCxnSpPr>
        <p:spPr>
          <a:xfrm flipV="1">
            <a:off x="1931615" y="4554435"/>
            <a:ext cx="1592278" cy="5765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25">
            <a:extLst>
              <a:ext uri="{FF2B5EF4-FFF2-40B4-BE49-F238E27FC236}">
                <a16:creationId xmlns:a16="http://schemas.microsoft.com/office/drawing/2014/main" id="{EA543DDF-6397-4B7B-8533-EC066D2271D1}"/>
              </a:ext>
            </a:extLst>
          </p:cNvPr>
          <p:cNvCxnSpPr>
            <a:endCxn id="69" idx="5"/>
          </p:cNvCxnSpPr>
          <p:nvPr/>
        </p:nvCxnSpPr>
        <p:spPr>
          <a:xfrm flipH="1" flipV="1">
            <a:off x="2029307" y="4479624"/>
            <a:ext cx="918636" cy="6513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單箭頭接點 25">
            <a:extLst>
              <a:ext uri="{FF2B5EF4-FFF2-40B4-BE49-F238E27FC236}">
                <a16:creationId xmlns:a16="http://schemas.microsoft.com/office/drawing/2014/main" id="{EA543DDF-6397-4B7B-8533-EC066D2271D1}"/>
              </a:ext>
            </a:extLst>
          </p:cNvPr>
          <p:cNvCxnSpPr>
            <a:endCxn id="70" idx="4"/>
          </p:cNvCxnSpPr>
          <p:nvPr/>
        </p:nvCxnSpPr>
        <p:spPr>
          <a:xfrm flipV="1">
            <a:off x="2947943" y="4554435"/>
            <a:ext cx="570377" cy="5765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25">
            <a:extLst>
              <a:ext uri="{FF2B5EF4-FFF2-40B4-BE49-F238E27FC236}">
                <a16:creationId xmlns:a16="http://schemas.microsoft.com/office/drawing/2014/main" id="{EA543DDF-6397-4B7B-8533-EC066D2271D1}"/>
              </a:ext>
            </a:extLst>
          </p:cNvPr>
          <p:cNvCxnSpPr>
            <a:endCxn id="70" idx="4"/>
          </p:cNvCxnSpPr>
          <p:nvPr/>
        </p:nvCxnSpPr>
        <p:spPr>
          <a:xfrm flipV="1">
            <a:off x="2516839" y="4554435"/>
            <a:ext cx="1001481" cy="5391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25">
            <a:extLst>
              <a:ext uri="{FF2B5EF4-FFF2-40B4-BE49-F238E27FC236}">
                <a16:creationId xmlns:a16="http://schemas.microsoft.com/office/drawing/2014/main" id="{EA543DDF-6397-4B7B-8533-EC066D2271D1}"/>
              </a:ext>
            </a:extLst>
          </p:cNvPr>
          <p:cNvCxnSpPr>
            <a:stCxn id="48" idx="0"/>
            <a:endCxn id="69" idx="5"/>
          </p:cNvCxnSpPr>
          <p:nvPr/>
        </p:nvCxnSpPr>
        <p:spPr>
          <a:xfrm flipH="1" flipV="1">
            <a:off x="2029307" y="4479624"/>
            <a:ext cx="420711" cy="6513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382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1626017" y="2099107"/>
            <a:ext cx="5855666" cy="4531850"/>
            <a:chOff x="6497438" y="1234873"/>
            <a:chExt cx="5329879" cy="45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圓角矩形 39"/>
                <p:cNvSpPr/>
                <p:nvPr/>
              </p:nvSpPr>
              <p:spPr>
                <a:xfrm>
                  <a:off x="7391118" y="2103015"/>
                  <a:ext cx="2053382" cy="38752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766">
                    <a:defRPr/>
                  </a:pPr>
                  <a:r>
                    <a:rPr lang="en-US" altLang="zh-TW" sz="1200" dirty="0">
                      <a:solidFill>
                        <a:prstClr val="black"/>
                      </a:solidFill>
                    </a:rPr>
                    <a:t>backward operation to obtain </a:t>
                  </a:r>
                  <a14:m>
                    <m:oMath xmlns:m="http://schemas.openxmlformats.org/officeDocument/2006/math">
                      <m:r>
                        <a:rPr lang="en-US" altLang="zh-TW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altLang="zh-TW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altLang="zh-TW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圓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118" y="2103015"/>
                  <a:ext cx="2053382" cy="387521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單箭頭接點 41"/>
            <p:cNvCxnSpPr>
              <a:endCxn id="66" idx="1"/>
            </p:cNvCxnSpPr>
            <p:nvPr/>
          </p:nvCxnSpPr>
          <p:spPr>
            <a:xfrm flipV="1">
              <a:off x="9302948" y="4010413"/>
              <a:ext cx="387706" cy="232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H="1">
              <a:off x="8431180" y="1234873"/>
              <a:ext cx="9490" cy="3081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菱形 48"/>
                <p:cNvSpPr/>
                <p:nvPr/>
              </p:nvSpPr>
              <p:spPr>
                <a:xfrm>
                  <a:off x="7848978" y="5039791"/>
                  <a:ext cx="1203105" cy="726932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7000" tIns="27000" rIns="27000" rtlCol="0" anchor="ctr"/>
                <a:lstStyle/>
                <a:p>
                  <a:pPr algn="ctr" defTabSz="91435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467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TW" sz="1467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l-GR" altLang="zh-TW" sz="1467" dirty="0">
                            <a:solidFill>
                              <a:prstClr val="black"/>
                            </a:solidFill>
                          </a:rPr>
                          <m:t>ε</m:t>
                        </m:r>
                        <m:r>
                          <a:rPr lang="en-US" altLang="zh-TW" sz="1467" i="1" baseline="-2500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TW" altLang="en-US" sz="1467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菱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978" y="5039791"/>
                  <a:ext cx="1203105" cy="726932"/>
                </a:xfrm>
                <a:prstGeom prst="diamond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圓角矩形 49"/>
            <p:cNvSpPr/>
            <p:nvPr/>
          </p:nvSpPr>
          <p:spPr>
            <a:xfrm>
              <a:off x="10117311" y="5179664"/>
              <a:ext cx="758023" cy="39753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dirty="0">
                  <a:solidFill>
                    <a:prstClr val="black"/>
                  </a:solidFill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</a:rPr>
                <a:t>w</a:t>
              </a:r>
            </a:p>
          </p:txBody>
        </p:sp>
        <p:cxnSp>
          <p:nvCxnSpPr>
            <p:cNvPr id="52" name="直線單箭頭接點 51"/>
            <p:cNvCxnSpPr/>
            <p:nvPr/>
          </p:nvCxnSpPr>
          <p:spPr>
            <a:xfrm>
              <a:off x="8447587" y="2490536"/>
              <a:ext cx="84" cy="10904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H="1">
              <a:off x="8475563" y="4511552"/>
              <a:ext cx="11439" cy="5632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圓角矩形 56"/>
                <p:cNvSpPr/>
                <p:nvPr/>
              </p:nvSpPr>
              <p:spPr>
                <a:xfrm>
                  <a:off x="6497438" y="3707920"/>
                  <a:ext cx="917593" cy="552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5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12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Restore</a:t>
                  </a:r>
                  <a:r>
                    <a:rPr lang="en-US" altLang="zh-TW" sz="1200" b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w</a:t>
                  </a:r>
                </a:p>
                <a:p>
                  <a:pPr algn="ctr" defTabSz="91435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1200" dirty="0">
                      <a:solidFill>
                        <a:prstClr val="black"/>
                      </a:solidFill>
                    </a:rPr>
                    <a:t>&amp; </a:t>
                  </a:r>
                  <a14:m>
                    <m:oMath xmlns:m="http://schemas.openxmlformats.org/officeDocument/2006/math">
                      <m:r>
                        <a:rPr lang="en-US" altLang="zh-TW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zh-TW" alt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TW" alt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endParaRPr lang="en-US" altLang="zh-TW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圓角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438" y="3707920"/>
                  <a:ext cx="917593" cy="552138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單箭頭接點 58"/>
            <p:cNvCxnSpPr/>
            <p:nvPr/>
          </p:nvCxnSpPr>
          <p:spPr>
            <a:xfrm>
              <a:off x="11471872" y="4011682"/>
              <a:ext cx="3554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50" idx="3"/>
            </p:cNvCxnSpPr>
            <p:nvPr/>
          </p:nvCxnSpPr>
          <p:spPr>
            <a:xfrm>
              <a:off x="10875333" y="5378431"/>
              <a:ext cx="409272" cy="553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菱形 65"/>
            <p:cNvSpPr/>
            <p:nvPr/>
          </p:nvSpPr>
          <p:spPr>
            <a:xfrm>
              <a:off x="9690654" y="3592806"/>
              <a:ext cx="1785518" cy="83521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7000" tIns="27000" rIns="27000" rtlCol="0" anchor="ctr"/>
            <a:lstStyle/>
            <a:p>
              <a:pPr algn="ctr">
                <a:defRPr/>
              </a:pPr>
              <a:r>
                <a:rPr lang="en-US" altLang="zh-TW" sz="1200" dirty="0" err="1">
                  <a:solidFill>
                    <a:srgbClr val="FF0000"/>
                  </a:solidFill>
                </a:rPr>
                <a:t>SeC</a:t>
              </a:r>
              <a:endParaRPr lang="zh-TW" altLang="en-US" sz="12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84" name="直線單箭頭接點 83"/>
          <p:cNvCxnSpPr/>
          <p:nvPr/>
        </p:nvCxnSpPr>
        <p:spPr>
          <a:xfrm flipH="1">
            <a:off x="4310537" y="1770728"/>
            <a:ext cx="3128106" cy="190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 flipV="1">
            <a:off x="2127041" y="3161009"/>
            <a:ext cx="20816" cy="1396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7481683" y="4102828"/>
            <a:ext cx="3860" cy="7596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2168440" y="3161009"/>
            <a:ext cx="42298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2131099" y="6259545"/>
            <a:ext cx="1006061" cy="5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158640" y="5151049"/>
            <a:ext cx="4236" cy="11248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9" idx="3"/>
          </p:cNvCxnSpPr>
          <p:nvPr/>
        </p:nvCxnSpPr>
        <p:spPr>
          <a:xfrm>
            <a:off x="4432674" y="6267496"/>
            <a:ext cx="1170312" cy="379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66" idx="2"/>
          </p:cNvCxnSpPr>
          <p:nvPr/>
        </p:nvCxnSpPr>
        <p:spPr>
          <a:xfrm>
            <a:off x="6115069" y="5292254"/>
            <a:ext cx="9026" cy="7516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菱形 71"/>
              <p:cNvSpPr/>
              <p:nvPr/>
            </p:nvSpPr>
            <p:spPr>
              <a:xfrm>
                <a:off x="2928388" y="4445249"/>
                <a:ext cx="1754354" cy="895524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algn="ctr" defTabSz="91435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67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1467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67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467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467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67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1467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1467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467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1467" b="0" i="1" baseline="-25000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altLang="zh-TW" sz="1467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67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zh-TW" altLang="en-US" sz="1467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菱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388" y="4445249"/>
                <a:ext cx="1754354" cy="895524"/>
              </a:xfrm>
              <a:prstGeom prst="diamond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/>
          <p:cNvCxnSpPr>
            <a:stCxn id="44" idx="0"/>
          </p:cNvCxnSpPr>
          <p:nvPr/>
        </p:nvCxnSpPr>
        <p:spPr>
          <a:xfrm flipH="1" flipV="1">
            <a:off x="7430906" y="1789794"/>
            <a:ext cx="52708" cy="15649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828719" y="1200877"/>
            <a:ext cx="453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</a:t>
            </a:r>
            <a:r>
              <a:rPr lang="en-US" altLang="zh-TW" sz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= 1</a:t>
            </a:r>
            <a:endParaRPr lang="zh-TW" altLang="en-US" sz="1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3190503" y="1477876"/>
            <a:ext cx="1120034" cy="61607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 err="1">
                <a:solidFill>
                  <a:schemeClr val="tx1"/>
                </a:solidFill>
              </a:rPr>
              <a:t>i</a:t>
            </a:r>
            <a:r>
              <a:rPr lang="en-US" altLang="zh-TW" sz="1200" dirty="0">
                <a:solidFill>
                  <a:schemeClr val="tx1"/>
                </a:solidFill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sym typeface="Symbol"/>
              </a:rPr>
              <a:t></a:t>
            </a:r>
            <a:r>
              <a:rPr lang="en-US" altLang="zh-TW" sz="1200" dirty="0">
                <a:solidFill>
                  <a:schemeClr val="tx1"/>
                </a:solidFill>
              </a:rPr>
              <a:t> 100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3768546" y="1161619"/>
            <a:ext cx="0" cy="3119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2702712" y="1772485"/>
            <a:ext cx="459772" cy="77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120644" y="3354770"/>
                <a:ext cx="725939" cy="71716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5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zh-TW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sz="1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altLang="zh-TW" sz="1000" dirty="0">
                    <a:solidFill>
                      <a:prstClr val="black"/>
                    </a:solidFill>
                  </a:rPr>
                  <a:t> </a:t>
                </a:r>
                <a:br>
                  <a:rPr lang="en-US" altLang="zh-TW" sz="1000" dirty="0">
                    <a:solidFill>
                      <a:prstClr val="black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  <m:r>
                        <a:rPr lang="en-US" altLang="zh-TW" sz="100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zh-TW" alt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TW" alt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1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ctr" defTabSz="91435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i+1 </a:t>
                </a:r>
                <a14:m>
                  <m:oMath xmlns:m="http://schemas.openxmlformats.org/officeDocument/2006/math">
                    <m:r>
                      <a:rPr lang="en-US" altLang="zh-TW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000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TW" sz="1000" dirty="0" err="1">
                    <a:solidFill>
                      <a:prstClr val="black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i</a:t>
                </a:r>
                <a:endParaRPr lang="en-US" altLang="zh-TW" sz="1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644" y="3354770"/>
                <a:ext cx="725939" cy="717165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圓角矩形 54"/>
              <p:cNvSpPr/>
              <p:nvPr/>
            </p:nvSpPr>
            <p:spPr>
              <a:xfrm>
                <a:off x="3448946" y="1200877"/>
                <a:ext cx="236544" cy="23131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5" name="圓角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946" y="1200877"/>
                <a:ext cx="236544" cy="231315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9"/>
                <a:stretch>
                  <a:fillRect l="-2326" b="-119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>
            <a:extLst>
              <a:ext uri="{FF2B5EF4-FFF2-40B4-BE49-F238E27FC236}">
                <a16:creationId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2591421" y="699961"/>
            <a:ext cx="2366998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accomplishes the learning goal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3431554" y="2396225"/>
            <a:ext cx="658783" cy="230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Store</a:t>
            </a:r>
            <a:r>
              <a:rPr lang="en-US" sz="1000" b="1" kern="100" dirty="0">
                <a:solidFill>
                  <a:prstClr val="black"/>
                </a:solidFill>
                <a:ea typeface="新細明體"/>
                <a:cs typeface="Times New Roman"/>
              </a:rPr>
              <a:t> </a:t>
            </a:r>
            <a:r>
              <a:rPr lang="en-US" sz="1000" b="1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w</a:t>
            </a:r>
            <a:endParaRPr lang="zh-TW" altLang="en-US" sz="1000" kern="100" dirty="0">
              <a:solidFill>
                <a:prstClr val="black"/>
              </a:solidFill>
              <a:cs typeface="Times New Roman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3750520" y="2627123"/>
            <a:ext cx="0" cy="3119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D337E54-6DA7-4573-9AA7-6375A64FF44C}"/>
              </a:ext>
            </a:extLst>
          </p:cNvPr>
          <p:cNvSpPr txBox="1"/>
          <p:nvPr/>
        </p:nvSpPr>
        <p:spPr>
          <a:xfrm>
            <a:off x="521921" y="1553137"/>
            <a:ext cx="2166782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has a preference on weights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D337E54-6DA7-4573-9AA7-6375A64FF44C}"/>
              </a:ext>
            </a:extLst>
          </p:cNvPr>
          <p:cNvSpPr txBox="1"/>
          <p:nvPr/>
        </p:nvSpPr>
        <p:spPr>
          <a:xfrm>
            <a:off x="6892650" y="6025960"/>
            <a:ext cx="2094332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has a preference on weights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圓角矩形 5">
                <a:extLst>
                  <a:ext uri="{FF2B5EF4-FFF2-40B4-BE49-F238E27FC236}">
                    <a16:creationId xmlns:a16="http://schemas.microsoft.com/office/drawing/2014/main" id="{0F4CB1A1-A425-4D54-B5F6-13A95789EA22}"/>
                  </a:ext>
                </a:extLst>
              </p:cNvPr>
              <p:cNvSpPr/>
              <p:nvPr/>
            </p:nvSpPr>
            <p:spPr>
              <a:xfrm>
                <a:off x="181575" y="2627123"/>
                <a:ext cx="1656184" cy="1708309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libri" panose="020F0502020204030204"/>
                    <a:ea typeface="新細明體"/>
                  </a:rPr>
                  <a:t>Hyperparameters: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 (Momentum)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l-GR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0.001 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 smtClean="0">
                        <a:solidFill>
                          <a:prstClr val="black"/>
                        </a:solidFill>
                        <a:latin typeface="Calibri" panose="020F0502020204030204"/>
                        <a:ea typeface="新細明體"/>
                      </a:rPr>
                      <m:t>ε</m:t>
                    </m:r>
                    <m:r>
                      <a:rPr lang="en-US" altLang="zh-TW" sz="1400" i="1" kern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0.0001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1.2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&amp;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0.7</a:t>
                </a:r>
                <a:endParaRPr lang="en-US" altLang="zh-TW" sz="1400" kern="0" dirty="0">
                  <a:solidFill>
                    <a:prstClr val="black"/>
                  </a:solidFill>
                  <a:latin typeface="Calibri" panose="020F0502020204030204"/>
                  <a:ea typeface="新細明體"/>
                </a:endParaRPr>
              </a:p>
            </p:txBody>
          </p:sp>
        </mc:Choice>
        <mc:Fallback xmlns="">
          <p:sp>
            <p:nvSpPr>
              <p:cNvPr id="53" name="圓角矩形 5">
                <a:extLst>
                  <a:ext uri="{FF2B5EF4-FFF2-40B4-BE49-F238E27FC236}">
                    <a16:creationId xmlns:a16="http://schemas.microsoft.com/office/drawing/2014/main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5" y="2627123"/>
                <a:ext cx="1656184" cy="1708309"/>
              </a:xfrm>
              <a:prstGeom prst="roundRect">
                <a:avLst>
                  <a:gd name="adj" fmla="val 0"/>
                </a:avLst>
              </a:prstGeom>
              <a:blipFill>
                <a:blip r:embed="rId10"/>
                <a:stretch>
                  <a:fillRect l="-366" t="-2837" b="-5674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圓角矩形 22">
            <a:extLst>
              <a:ext uri="{FF2B5EF4-FFF2-40B4-BE49-F238E27FC236}">
                <a16:creationId xmlns:a16="http://schemas.microsoft.com/office/drawing/2014/main" id="{59E882F5-FCA9-4C35-98CC-A5F8B8159C3B}"/>
              </a:ext>
            </a:extLst>
          </p:cNvPr>
          <p:cNvSpPr/>
          <p:nvPr/>
        </p:nvSpPr>
        <p:spPr>
          <a:xfrm>
            <a:off x="2726421" y="3942066"/>
            <a:ext cx="2042223" cy="259737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200" dirty="0">
                <a:solidFill>
                  <a:prstClr val="black"/>
                </a:solidFill>
              </a:rPr>
              <a:t>forward operation</a:t>
            </a:r>
          </a:p>
        </p:txBody>
      </p:sp>
      <p:sp>
        <p:nvSpPr>
          <p:cNvPr id="75" name="文字方塊 732"/>
          <p:cNvSpPr txBox="1"/>
          <p:nvPr/>
        </p:nvSpPr>
        <p:spPr>
          <a:xfrm>
            <a:off x="7031762" y="4911010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76" name="文字方塊 732"/>
          <p:cNvSpPr txBox="1"/>
          <p:nvPr/>
        </p:nvSpPr>
        <p:spPr>
          <a:xfrm>
            <a:off x="4508716" y="4646229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77" name="文字方塊 732"/>
          <p:cNvSpPr txBox="1"/>
          <p:nvPr/>
        </p:nvSpPr>
        <p:spPr>
          <a:xfrm>
            <a:off x="2804738" y="6025960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78" name="文字方塊 732"/>
          <p:cNvSpPr txBox="1"/>
          <p:nvPr/>
        </p:nvSpPr>
        <p:spPr>
          <a:xfrm>
            <a:off x="2862289" y="1529611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79" name="文字方塊 732"/>
          <p:cNvSpPr txBox="1"/>
          <p:nvPr/>
        </p:nvSpPr>
        <p:spPr>
          <a:xfrm>
            <a:off x="3799282" y="2079413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80" name="文字方塊 732"/>
          <p:cNvSpPr txBox="1"/>
          <p:nvPr/>
        </p:nvSpPr>
        <p:spPr>
          <a:xfrm>
            <a:off x="3823821" y="5309956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82" name="文字方塊 732"/>
          <p:cNvSpPr txBox="1"/>
          <p:nvPr/>
        </p:nvSpPr>
        <p:spPr>
          <a:xfrm>
            <a:off x="4369500" y="6046645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83" name="文字方塊 732"/>
          <p:cNvSpPr txBox="1"/>
          <p:nvPr/>
        </p:nvSpPr>
        <p:spPr>
          <a:xfrm>
            <a:off x="6178220" y="5292254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537B24E-1DD5-403C-96DC-E5A024FD2467}"/>
              </a:ext>
            </a:extLst>
          </p:cNvPr>
          <p:cNvSpPr txBox="1"/>
          <p:nvPr/>
        </p:nvSpPr>
        <p:spPr>
          <a:xfrm>
            <a:off x="5375455" y="189206"/>
            <a:ext cx="3223599" cy="130035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/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regularizing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module</a:t>
            </a:r>
          </a:p>
          <a:p>
            <a:pPr marL="176213" indent="-176213" defTabSz="68546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white"/>
                </a:solidFill>
              </a:rPr>
              <a:t>helps further regularize weights while maintaining  an acceptable network.</a:t>
            </a:r>
          </a:p>
        </p:txBody>
      </p:sp>
      <p:sp>
        <p:nvSpPr>
          <p:cNvPr id="70" name="投影片編號版面配置區 1">
            <a:extLst>
              <a:ext uri="{FF2B5EF4-FFF2-40B4-BE49-F238E27FC236}">
                <a16:creationId xmlns:a16="http://schemas.microsoft.com/office/drawing/2014/main" id="{94276EEC-191F-48DA-B451-4D5EB0DC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57769" y="170136"/>
                <a:ext cx="4431104" cy="498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00" i="1"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0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00" i="1"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0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altLang="zh-TW" sz="800" dirty="0"/>
                        <m:t>+</m:t>
                      </m:r>
                      <m:f>
                        <m:fPr>
                          <m:ctrlPr>
                            <a:rPr lang="en-US" altLang="zh-TW" sz="8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800" dirty="0"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lang="en-US" altLang="zh-TW" sz="8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8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lang="en-US" altLang="zh-TW" sz="8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8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TW" sz="8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zh-TW" sz="8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800" dirty="0"/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8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8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TW" sz="800" dirty="0"/>
                            <m:t>(</m:t>
                          </m:r>
                          <m:sSubSup>
                            <m:sSubSupPr>
                              <m:ctrlPr>
                                <a:rPr lang="en-US" altLang="zh-TW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TW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zh-TW" sz="8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800" baseline="30000" dirty="0"/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800" dirty="0"/>
                        <m:t> + </m:t>
                      </m:r>
                      <m:nary>
                        <m:naryPr>
                          <m:chr m:val="∑"/>
                          <m:ctrlPr>
                            <a:rPr lang="en-US" altLang="zh-TW" sz="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8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8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800" i="1" dirty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8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8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8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800" baseline="30000" dirty="0"/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800" dirty="0"/>
                        <m:t>)</m:t>
                      </m:r>
                    </m:oMath>
                  </m:oMathPara>
                </a14:m>
                <a:endParaRPr lang="zh-TW" altLang="en-US" sz="1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9" y="170136"/>
                <a:ext cx="4431104" cy="498406"/>
              </a:xfrm>
              <a:prstGeom prst="rect">
                <a:avLst/>
              </a:prstGeom>
              <a:blipFill rotWithShape="1">
                <a:blip r:embed="rId11"/>
                <a:stretch>
                  <a:fillRect t="-101220" b="-141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807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1302644" y="2072287"/>
            <a:ext cx="7114775" cy="3929953"/>
            <a:chOff x="1676800" y="2250673"/>
            <a:chExt cx="7651915" cy="3929953"/>
          </a:xfrm>
        </p:grpSpPr>
        <p:grpSp>
          <p:nvGrpSpPr>
            <p:cNvPr id="4" name="群組 3"/>
            <p:cNvGrpSpPr/>
            <p:nvPr/>
          </p:nvGrpSpPr>
          <p:grpSpPr>
            <a:xfrm>
              <a:off x="2080016" y="2250673"/>
              <a:ext cx="7248699" cy="3929953"/>
              <a:chOff x="3037680" y="1966661"/>
              <a:chExt cx="7908053" cy="4179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菱形 5"/>
                  <p:cNvSpPr/>
                  <p:nvPr/>
                </p:nvSpPr>
                <p:spPr>
                  <a:xfrm>
                    <a:off x="3037680" y="4613299"/>
                    <a:ext cx="1476393" cy="745437"/>
                  </a:xfrm>
                  <a:prstGeom prst="diamond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TW" sz="1400" i="1" dirty="0">
                        <a:solidFill>
                          <a:prstClr val="black"/>
                        </a:solidFill>
                      </a:rPr>
                      <a:t>k</a:t>
                    </a:r>
                    <a:r>
                      <a:rPr lang="en-US" altLang="zh-TW" sz="1400" b="1" dirty="0">
                        <a:solidFill>
                          <a:prstClr val="black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1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TW" sz="1400" i="1" dirty="0">
                        <a:solidFill>
                          <a:prstClr val="black"/>
                        </a:solidFill>
                      </a:rPr>
                      <a:t>p</a:t>
                    </a:r>
                    <a:endParaRPr lang="zh-TW" altLang="en-US" sz="1400" b="1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菱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680" y="4613299"/>
                    <a:ext cx="1476393" cy="745437"/>
                  </a:xfrm>
                  <a:prstGeom prst="diamond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矩形 9"/>
              <p:cNvSpPr/>
              <p:nvPr/>
            </p:nvSpPr>
            <p:spPr>
              <a:xfrm>
                <a:off x="9272343" y="4644763"/>
                <a:ext cx="1673390" cy="89035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b="1" dirty="0">
                    <a:solidFill>
                      <a:prstClr val="black"/>
                    </a:solidFill>
                  </a:rPr>
                  <a:t>matching</a:t>
                </a:r>
                <a:br>
                  <a:rPr lang="en-US" altLang="zh-TW" b="1" dirty="0">
                    <a:solidFill>
                      <a:prstClr val="black"/>
                    </a:solidFill>
                  </a:rPr>
                </a:br>
                <a:r>
                  <a:rPr lang="en-US" altLang="zh-TW" b="1" dirty="0">
                    <a:solidFill>
                      <a:prstClr val="black"/>
                    </a:solidFill>
                  </a:rPr>
                  <a:t> module</a:t>
                </a:r>
                <a:endParaRPr lang="zh-TW" altLang="en-US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4977581" y="2116124"/>
                <a:ext cx="643378" cy="40944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400" i="1" dirty="0">
                    <a:solidFill>
                      <a:prstClr val="black"/>
                    </a:solidFill>
                  </a:rPr>
                  <a:t>k </a:t>
                </a:r>
                <a:r>
                  <a:rPr lang="en-US" altLang="zh-TW" sz="1400" b="1" dirty="0">
                    <a:solidFill>
                      <a:prstClr val="black"/>
                    </a:solidFill>
                  </a:rPr>
                  <a:t>++</a:t>
                </a:r>
                <a:endParaRPr lang="zh-TW" alt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249596" y="1966661"/>
                <a:ext cx="1883254" cy="7598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200" b="1" dirty="0">
                    <a:solidFill>
                      <a:prstClr val="black"/>
                    </a:solidFill>
                  </a:rPr>
                  <a:t>Restore the network and </a:t>
                </a:r>
                <a:r>
                  <a:rPr lang="en-US" altLang="zh-TW" sz="1200" b="1" dirty="0">
                    <a:solidFill>
                      <a:schemeClr val="tx1"/>
                    </a:solidFill>
                  </a:rPr>
                  <a:t>w</a:t>
                </a:r>
                <a:endParaRPr lang="zh-TW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線單箭頭接點 14"/>
              <p:cNvCxnSpPr>
                <a:cxnSpLocks/>
              </p:cNvCxnSpPr>
              <p:nvPr/>
            </p:nvCxnSpPr>
            <p:spPr>
              <a:xfrm flipV="1">
                <a:off x="4514073" y="4973342"/>
                <a:ext cx="329134" cy="64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>
                <a:off x="8941695" y="5057668"/>
                <a:ext cx="33064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>
                <a:cxnSpLocks/>
              </p:cNvCxnSpPr>
              <p:nvPr/>
            </p:nvCxnSpPr>
            <p:spPr>
              <a:xfrm flipH="1">
                <a:off x="5685862" y="3353961"/>
                <a:ext cx="42098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接點 23"/>
              <p:cNvCxnSpPr>
                <a:stCxn id="6" idx="2"/>
              </p:cNvCxnSpPr>
              <p:nvPr/>
            </p:nvCxnSpPr>
            <p:spPr>
              <a:xfrm rot="16200000" flipH="1">
                <a:off x="3938478" y="5196134"/>
                <a:ext cx="787330" cy="1112533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/>
              <p:nvPr/>
            </p:nvCxnSpPr>
            <p:spPr>
              <a:xfrm flipH="1" flipV="1">
                <a:off x="9895676" y="3353961"/>
                <a:ext cx="7062" cy="12593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 flipH="1">
                <a:off x="3780491" y="2305712"/>
                <a:ext cx="15261" cy="22756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線單箭頭接點 27"/>
            <p:cNvCxnSpPr/>
            <p:nvPr/>
          </p:nvCxnSpPr>
          <p:spPr>
            <a:xfrm flipV="1">
              <a:off x="1676800" y="5089815"/>
              <a:ext cx="403216" cy="672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>
              <a:off x="1688950" y="4782835"/>
              <a:ext cx="584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i="1" dirty="0">
                  <a:solidFill>
                    <a:prstClr val="black"/>
                  </a:solidFill>
                  <a:latin typeface="Calibri"/>
                  <a:ea typeface="新細明體"/>
                </a:rPr>
                <a:t>k</a:t>
              </a:r>
              <a:r>
                <a:rPr lang="en-US" altLang="zh-TW" sz="1200" b="1" dirty="0">
                  <a:solidFill>
                    <a:prstClr val="black"/>
                  </a:solidFill>
                  <a:latin typeface="Calibri"/>
                  <a:ea typeface="新細明體"/>
                </a:rPr>
                <a:t> = 1</a:t>
              </a:r>
              <a:endParaRPr lang="zh-TW" altLang="en-US" sz="1200" b="1" dirty="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532962" y="4454946"/>
                <a:ext cx="1153933" cy="10453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200" b="1" dirty="0">
                    <a:solidFill>
                      <a:prstClr val="black"/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altLang="zh-TW" sz="12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TW" sz="1200" i="1" baseline="-2500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m:rPr>
                        <m:nor/>
                      </m:rPr>
                      <a:rPr lang="en-US" altLang="zh-TW" sz="1200" dirty="0">
                        <a:solidFill>
                          <a:schemeClr val="tx1"/>
                        </a:solidFill>
                      </a:rPr>
                      <m:t>’</m:t>
                    </m:r>
                  </m:oMath>
                </a14:m>
                <a:r>
                  <a:rPr lang="en-US" altLang="zh-TW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200" b="1" dirty="0">
                    <a:solidFill>
                      <a:prstClr val="black"/>
                    </a:solidFill>
                  </a:rPr>
                  <a:t>(i.e., temporarily ignore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altLang="zh-TW" sz="1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TW" altLang="en-US" sz="1200" b="1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200" b="1" dirty="0">
                    <a:solidFill>
                      <a:prstClr val="black"/>
                    </a:solidFill>
                  </a:rPr>
                  <a:t>hidden node) </a:t>
                </a:r>
                <a:endParaRPr lang="zh-TW" altLang="en-US" sz="12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962" y="4454946"/>
                <a:ext cx="1153933" cy="10453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7869946" y="4203854"/>
            <a:ext cx="247065" cy="342899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67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467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7161601" y="4214100"/>
            <a:ext cx="247065" cy="342899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67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467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6080821" y="2441421"/>
            <a:ext cx="1656297" cy="118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0" idx="0"/>
          </p:cNvCxnSpPr>
          <p:nvPr/>
        </p:nvCxnSpPr>
        <p:spPr>
          <a:xfrm flipV="1">
            <a:off x="7704322" y="2500398"/>
            <a:ext cx="0" cy="20901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318894" y="4546753"/>
            <a:ext cx="969379" cy="623246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3274945" y="5653138"/>
            <a:ext cx="990108" cy="623246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3934544" y="2429543"/>
            <a:ext cx="418251" cy="118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圓角矩形 45"/>
          <p:cNvSpPr/>
          <p:nvPr/>
        </p:nvSpPr>
        <p:spPr>
          <a:xfrm>
            <a:off x="3361976" y="3184279"/>
            <a:ext cx="517254" cy="3850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i="1" dirty="0">
                <a:solidFill>
                  <a:prstClr val="black"/>
                </a:solidFill>
              </a:rPr>
              <a:t>p </a:t>
            </a:r>
            <a:r>
              <a:rPr lang="en-US" altLang="zh-TW" sz="1400" b="1" dirty="0">
                <a:solidFill>
                  <a:prstClr val="black"/>
                </a:solidFill>
              </a:rPr>
              <a:t>--</a:t>
            </a:r>
            <a:endParaRPr lang="zh-TW" altLang="en-US" sz="1400" b="1" dirty="0">
              <a:solidFill>
                <a:prstClr val="black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2338390" y="2429542"/>
            <a:ext cx="93655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2407456" y="3392920"/>
            <a:ext cx="9136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230364" y="4563924"/>
            <a:ext cx="990108" cy="714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b="1" dirty="0">
                <a:solidFill>
                  <a:prstClr val="black"/>
                </a:solidFill>
              </a:rPr>
              <a:t>regularizing module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9" name="直線單箭頭接點 58"/>
          <p:cNvCxnSpPr>
            <a:cxnSpLocks/>
          </p:cNvCxnSpPr>
          <p:nvPr/>
        </p:nvCxnSpPr>
        <p:spPr>
          <a:xfrm flipV="1">
            <a:off x="5322209" y="4961699"/>
            <a:ext cx="210752" cy="159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092149D-9089-477A-B3B2-8257EA20721E}"/>
              </a:ext>
            </a:extLst>
          </p:cNvPr>
          <p:cNvSpPr/>
          <p:nvPr/>
        </p:nvSpPr>
        <p:spPr>
          <a:xfrm>
            <a:off x="4467443" y="4604449"/>
            <a:ext cx="848044" cy="714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b="1" dirty="0">
                <a:solidFill>
                  <a:prstClr val="black"/>
                </a:solidFill>
              </a:rPr>
              <a:t>Store the network and </a:t>
            </a:r>
            <a:r>
              <a:rPr lang="en-US" altLang="zh-TW" sz="1200" b="1" dirty="0">
                <a:solidFill>
                  <a:schemeClr val="tx1"/>
                </a:solidFill>
              </a:rPr>
              <a:t>w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C304AAA-7591-41A1-9CFE-8C97A2F1754C}"/>
              </a:ext>
            </a:extLst>
          </p:cNvPr>
          <p:cNvCxnSpPr>
            <a:cxnSpLocks/>
          </p:cNvCxnSpPr>
          <p:nvPr/>
        </p:nvCxnSpPr>
        <p:spPr>
          <a:xfrm flipV="1">
            <a:off x="4227195" y="4976478"/>
            <a:ext cx="210752" cy="159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3BA8C36-D5E5-4349-A02C-475A54AB45BB}"/>
              </a:ext>
            </a:extLst>
          </p:cNvPr>
          <p:cNvSpPr txBox="1"/>
          <p:nvPr/>
        </p:nvSpPr>
        <p:spPr>
          <a:xfrm>
            <a:off x="5294480" y="505892"/>
            <a:ext cx="3280961" cy="130035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/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reorganizing module</a:t>
            </a:r>
          </a:p>
          <a:p>
            <a:pPr marL="342900" indent="-342900" defTabSz="685460">
              <a:buFont typeface="Wingdings" panose="05000000000000000000" pitchFamily="2" charset="2"/>
              <a:buChar char="l"/>
            </a:pPr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helps identify and remove the potentially irrelevant hidden node.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圓角矩形 5">
                <a:extLst>
                  <a:ext uri="{FF2B5EF4-FFF2-40B4-BE49-F238E27FC236}">
                    <a16:creationId xmlns:a16="http://schemas.microsoft.com/office/drawing/2014/main" id="{0F4CB1A1-A425-4D54-B5F6-13A95789EA22}"/>
                  </a:ext>
                </a:extLst>
              </p:cNvPr>
              <p:cNvSpPr/>
              <p:nvPr/>
            </p:nvSpPr>
            <p:spPr>
              <a:xfrm>
                <a:off x="318894" y="2311247"/>
                <a:ext cx="1887458" cy="1949455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libri" panose="020F0502020204030204"/>
                    <a:ea typeface="新細明體"/>
                  </a:rPr>
                  <a:t>Hyperparameters:</a:t>
                </a: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optimizers (Momentum &amp; Adam)</a:t>
                </a: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sets of </a:t>
                </a:r>
                <a:r>
                  <a:rPr lang="el-GR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 smtClean="0">
                        <a:solidFill>
                          <a:prstClr val="black"/>
                        </a:solidFill>
                        <a:latin typeface="Calibri" panose="020F0502020204030204"/>
                        <a:ea typeface="新細明體"/>
                      </a:rPr>
                      <m:t>ε</m:t>
                    </m:r>
                    <m:r>
                      <a:rPr lang="en-US" altLang="zh-TW" sz="1400" i="1" kern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14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762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l-GR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0.001;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>
                        <a:solidFill>
                          <a:prstClr val="black"/>
                        </a:solidFill>
                        <a:latin typeface="Calibri" panose="020F0502020204030204"/>
                        <a:ea typeface="新細明體"/>
                      </a:rPr>
                      <m:t>ε</m:t>
                    </m:r>
                    <m:r>
                      <a:rPr lang="en-US" altLang="zh-TW" sz="1400" i="1" kern="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0.0001)</a:t>
                </a:r>
                <a:endParaRPr lang="en-US" altLang="zh-TW" sz="1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新細明體"/>
                  <a:cs typeface="Times New Roman" panose="02020603050405020304" pitchFamily="18" charset="0"/>
                </a:endParaRP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Two sets of 1.2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&amp;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0.7</a:t>
                </a:r>
                <a:endParaRPr lang="en-US" altLang="zh-TW" sz="1400" kern="0" dirty="0">
                  <a:solidFill>
                    <a:prstClr val="black"/>
                  </a:solidFill>
                  <a:latin typeface="Calibri" panose="020F0502020204030204"/>
                  <a:ea typeface="新細明體"/>
                </a:endParaRPr>
              </a:p>
            </p:txBody>
          </p:sp>
        </mc:Choice>
        <mc:Fallback xmlns="">
          <p:sp>
            <p:nvSpPr>
              <p:cNvPr id="51" name="圓角矩形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4" y="2311247"/>
                <a:ext cx="1887458" cy="1949455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4"/>
                <a:stretch>
                  <a:fillRect t="-1553" r="-3846" b="-4037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05F1E0C-AAB8-422B-B381-FD814EA897D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313941" y="3184279"/>
            <a:ext cx="2411477" cy="13796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86FE953-F07C-422E-935F-1E5380B096FF}"/>
              </a:ext>
            </a:extLst>
          </p:cNvPr>
          <p:cNvCxnSpPr>
            <a:cxnSpLocks/>
          </p:cNvCxnSpPr>
          <p:nvPr/>
        </p:nvCxnSpPr>
        <p:spPr>
          <a:xfrm>
            <a:off x="1870616" y="3159055"/>
            <a:ext cx="5139553" cy="13898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文字方塊 732"/>
          <p:cNvSpPr txBox="1"/>
          <p:nvPr/>
        </p:nvSpPr>
        <p:spPr>
          <a:xfrm>
            <a:off x="2774236" y="4634248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56" name="文字方塊 732"/>
          <p:cNvSpPr txBox="1"/>
          <p:nvPr/>
        </p:nvSpPr>
        <p:spPr>
          <a:xfrm>
            <a:off x="2289730" y="5260277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72689ED-1F6D-43A6-8094-0260554A2984}"/>
              </a:ext>
            </a:extLst>
          </p:cNvPr>
          <p:cNvSpPr txBox="1"/>
          <p:nvPr/>
        </p:nvSpPr>
        <p:spPr>
          <a:xfrm>
            <a:off x="5014271" y="6149427"/>
            <a:ext cx="1741202" cy="253914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200" dirty="0">
                <a:solidFill>
                  <a:prstClr val="black"/>
                </a:solidFill>
              </a:rPr>
              <a:t>Different loss functions!</a:t>
            </a:r>
            <a:endParaRPr lang="zh-TW" altLang="en-US" sz="1200" dirty="0">
              <a:solidFill>
                <a:prstClr val="black"/>
              </a:solidFill>
            </a:endParaRP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F30367D-6852-4C53-8F90-F93833A121B4}"/>
              </a:ext>
            </a:extLst>
          </p:cNvPr>
          <p:cNvCxnSpPr>
            <a:cxnSpLocks/>
          </p:cNvCxnSpPr>
          <p:nvPr/>
        </p:nvCxnSpPr>
        <p:spPr>
          <a:xfrm flipV="1">
            <a:off x="6686895" y="5380296"/>
            <a:ext cx="534269" cy="7691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F30367D-6852-4C53-8F90-F93833A121B4}"/>
              </a:ext>
            </a:extLst>
          </p:cNvPr>
          <p:cNvCxnSpPr>
            <a:cxnSpLocks/>
          </p:cNvCxnSpPr>
          <p:nvPr/>
        </p:nvCxnSpPr>
        <p:spPr>
          <a:xfrm flipH="1" flipV="1">
            <a:off x="4220472" y="5380296"/>
            <a:ext cx="866200" cy="7691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投影片編號版面配置區 1">
            <a:extLst>
              <a:ext uri="{FF2B5EF4-FFF2-40B4-BE49-F238E27FC236}">
                <a16:creationId xmlns:a16="http://schemas.microsoft.com/office/drawing/2014/main" id="{5CD20CCB-00A5-43BA-81AE-1EB0B2EA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3E7D18F-AB78-46B6-ADB3-E6AAB7900154}"/>
                  </a:ext>
                </a:extLst>
              </p:cNvPr>
              <p:cNvSpPr txBox="1"/>
              <p:nvPr/>
            </p:nvSpPr>
            <p:spPr>
              <a:xfrm>
                <a:off x="57769" y="737305"/>
                <a:ext cx="4431104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00" i="1"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0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00" i="1"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0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1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3E7D18F-AB78-46B6-ADB3-E6AAB79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9" y="737305"/>
                <a:ext cx="4431104" cy="485582"/>
              </a:xfrm>
              <a:prstGeom prst="rect">
                <a:avLst/>
              </a:prstGeom>
              <a:blipFill rotWithShape="1">
                <a:blip r:embed="rId5"/>
                <a:stretch>
                  <a:fillRect t="-106250" b="-14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57769" y="1201416"/>
                <a:ext cx="4431104" cy="498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00" i="1"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0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00" i="1"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000" b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0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altLang="zh-TW" sz="800" dirty="0"/>
                        <m:t>+</m:t>
                      </m:r>
                      <m:f>
                        <m:fPr>
                          <m:ctrlPr>
                            <a:rPr lang="en-US" altLang="zh-TW" sz="8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800" dirty="0"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lang="en-US" altLang="zh-TW" sz="8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8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lang="en-US" altLang="zh-TW" sz="8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8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TW" sz="8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zh-TW" sz="8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800" dirty="0"/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8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8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TW" sz="800" dirty="0"/>
                            <m:t>(</m:t>
                          </m:r>
                          <m:sSubSup>
                            <m:sSubSupPr>
                              <m:ctrlPr>
                                <a:rPr lang="en-US" altLang="zh-TW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TW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zh-TW" sz="8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800" baseline="30000" dirty="0"/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800" dirty="0"/>
                        <m:t> + </m:t>
                      </m:r>
                      <m:nary>
                        <m:naryPr>
                          <m:chr m:val="∑"/>
                          <m:ctrlPr>
                            <a:rPr lang="en-US" altLang="zh-TW" sz="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8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8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800" i="1" dirty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8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8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8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800" baseline="30000" dirty="0"/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800" dirty="0"/>
                        <m:t>)</m:t>
                      </m:r>
                    </m:oMath>
                  </m:oMathPara>
                </a14:m>
                <a:endParaRPr lang="zh-TW" altLang="en-US" sz="1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9" y="1201416"/>
                <a:ext cx="4431104" cy="498406"/>
              </a:xfrm>
              <a:prstGeom prst="rect">
                <a:avLst/>
              </a:prstGeom>
              <a:blipFill rotWithShape="1">
                <a:blip r:embed="rId6"/>
                <a:stretch>
                  <a:fillRect t="-101220" b="-141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1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45" grpId="0"/>
      <p:bldP spid="5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725877" y="2336589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204947" y="1263471"/>
              <a:ext cx="660627" cy="25202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578875" y="1854985"/>
              <a:ext cx="658849" cy="25202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i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++</a:t>
              </a:r>
              <a:endParaRPr lang="zh-TW" altLang="en-US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i="1" dirty="0">
                  <a:solidFill>
                    <a:schemeClr val="tx1"/>
                  </a:solidFill>
                  <a:cs typeface="Calibri" panose="020F0502020204030204" pitchFamily="34" charset="0"/>
                </a:rPr>
                <a:t>n</a:t>
              </a:r>
              <a:r>
                <a:rPr lang="en-US" altLang="zh-TW" sz="1400" dirty="0">
                  <a:solidFill>
                    <a:schemeClr val="tx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zh-TW" sz="1400" dirty="0">
                  <a:solidFill>
                    <a:schemeClr val="tx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i="1" dirty="0">
                  <a:solidFill>
                    <a:schemeClr val="tx1"/>
                  </a:solidFill>
                  <a:cs typeface="Calibri" panose="020F0502020204030204" pitchFamily="34" charset="0"/>
                </a:rPr>
                <a:t>N</a:t>
              </a:r>
              <a:endParaRPr lang="zh-TW" altLang="en-US" sz="1400" i="1" dirty="0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3FFAEF7B-71A0-AF46-A71E-712819A46E6C}"/>
                </a:ext>
              </a:extLst>
            </p:cNvPr>
            <p:cNvSpPr/>
            <p:nvPr/>
          </p:nvSpPr>
          <p:spPr>
            <a:xfrm>
              <a:off x="2620079" y="1189904"/>
              <a:ext cx="1685003" cy="705315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 err="1">
                  <a:solidFill>
                    <a:prstClr val="black"/>
                  </a:solidFill>
                </a:rPr>
                <a:t>SeC</a:t>
              </a:r>
              <a:endParaRPr lang="en-US" altLang="zh-TW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id="{926C2DF7-27AF-DB44-9C67-01CDE9C74DDD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4305082" y="1542562"/>
              <a:ext cx="1436365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93123" y="20568"/>
              <a:ext cx="731344" cy="25202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Matching module</a:t>
              </a:r>
              <a:endParaRPr lang="zh-TW" altLang="en-US" sz="146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Cramming module</a:t>
              </a:r>
              <a:endParaRPr lang="zh-TW" altLang="en-US" sz="14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圓角矩形 50">
                <a:extLst>
                  <a:ext uri="{FF2B5EF4-FFF2-40B4-BE49-F238E27FC236}">
                    <a16:creationId xmlns:a16="http://schemas.microsoft.com/office/drawing/2014/main" id="{9AD5A1A0-E5BE-6546-AEE7-71F317C52132}"/>
                  </a:ext>
                </a:extLst>
              </p:cNvPr>
              <p:cNvSpPr/>
              <p:nvPr/>
            </p:nvSpPr>
            <p:spPr>
              <a:xfrm>
                <a:off x="2728062" y="2384979"/>
                <a:ext cx="973240" cy="474853"/>
              </a:xfrm>
              <a:prstGeom prst="roundRect">
                <a:avLst/>
              </a:prstGeom>
              <a:solidFill>
                <a:srgbClr val="FF99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PO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TW" altLang="en-US" sz="1400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圓角矩形 50">
                <a:extLst>
                  <a:ext uri="{FF2B5EF4-FFF2-40B4-BE49-F238E27FC236}">
                    <a16:creationId xmlns:a16="http://schemas.microsoft.com/office/drawing/2014/main" xmlns="" id="{9AD5A1A0-E5BE-6546-AEE7-71F317C5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62" y="2384979"/>
                <a:ext cx="973240" cy="4748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1389500" y="500160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723788" y="4827372"/>
            <a:ext cx="860258" cy="41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2584046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Reorganizing 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1363156" y="2090368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1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3904550" y="4583464"/>
            <a:ext cx="29616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197166" y="5095220"/>
            <a:ext cx="301934" cy="40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328462" y="5103393"/>
            <a:ext cx="565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3201374" y="2905473"/>
            <a:ext cx="0" cy="55992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id="{C3A8CB1A-1F0C-1C41-B8DC-4A36A49C34C9}"/>
              </a:ext>
            </a:extLst>
          </p:cNvPr>
          <p:cNvCxnSpPr/>
          <p:nvPr/>
        </p:nvCxnSpPr>
        <p:spPr>
          <a:xfrm flipV="1">
            <a:off x="1366070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475534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475534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7410821" y="3836123"/>
            <a:ext cx="0" cy="3365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824762" y="5358933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Initializing module</a:t>
            </a:r>
            <a:endParaRPr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1383418" y="575665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sz="2400" b="1" dirty="0"/>
              <a:t>(in flowchart)</a:t>
            </a:r>
            <a:endParaRPr lang="zh-TW" altLang="en-US" sz="2400" dirty="0"/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3A7A091-F146-430F-BA88-1B0CCFC6C729}" type="slidenum">
              <a:rPr lang="zh-CN" altLang="en-US" sz="1200" smtClean="0"/>
              <a:pPr algn="r">
                <a:defRPr/>
              </a:pPr>
              <a:t>44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24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725877" y="2322982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204947" y="1263471"/>
              <a:ext cx="660627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462580" y="1854985"/>
              <a:ext cx="658849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i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++</a:t>
              </a:r>
              <a:endParaRPr lang="zh-TW" altLang="en-US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endParaRPr lang="zh-TW" altLang="en-US" sz="1400" i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3FFAEF7B-71A0-AF46-A71E-712819A46E6C}"/>
                </a:ext>
              </a:extLst>
            </p:cNvPr>
            <p:cNvSpPr/>
            <p:nvPr/>
          </p:nvSpPr>
          <p:spPr>
            <a:xfrm>
              <a:off x="2620079" y="1189904"/>
              <a:ext cx="1685003" cy="705315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 err="1">
                  <a:solidFill>
                    <a:prstClr val="black"/>
                  </a:solidFill>
                </a:rPr>
                <a:t>SeC</a:t>
              </a:r>
              <a:endParaRPr lang="en-US" altLang="zh-TW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id="{926C2DF7-27AF-DB44-9C67-01CDE9C74DDD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4305082" y="1542562"/>
              <a:ext cx="1436365" cy="1395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82161" y="73257"/>
              <a:ext cx="731344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Matching module</a:t>
              </a:r>
              <a:endParaRPr lang="zh-TW" altLang="en-US" sz="146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Cramming module</a:t>
              </a:r>
              <a:endParaRPr lang="zh-TW" altLang="en-US" sz="14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圓角矩形 50">
                <a:extLst>
                  <a:ext uri="{FF2B5EF4-FFF2-40B4-BE49-F238E27FC236}">
                    <a16:creationId xmlns:a16="http://schemas.microsoft.com/office/drawing/2014/main" id="{9AD5A1A0-E5BE-6546-AEE7-71F317C52132}"/>
                  </a:ext>
                </a:extLst>
              </p:cNvPr>
              <p:cNvSpPr/>
              <p:nvPr/>
            </p:nvSpPr>
            <p:spPr>
              <a:xfrm>
                <a:off x="2728062" y="2384979"/>
                <a:ext cx="973240" cy="474853"/>
              </a:xfrm>
              <a:prstGeom prst="roundRect">
                <a:avLst/>
              </a:prstGeom>
              <a:solidFill>
                <a:srgbClr val="FF99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PO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TW" altLang="en-US" sz="1400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圓角矩形 50">
                <a:extLst>
                  <a:ext uri="{FF2B5EF4-FFF2-40B4-BE49-F238E27FC236}">
                    <a16:creationId xmlns:a16="http://schemas.microsoft.com/office/drawing/2014/main" xmlns="" id="{9AD5A1A0-E5BE-6546-AEE7-71F317C5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62" y="2384979"/>
                <a:ext cx="973240" cy="4748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1389500" y="500160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723788" y="4813765"/>
            <a:ext cx="860258" cy="4177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2584046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Reorganizing 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1363156" y="2090368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1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3904550" y="4583464"/>
            <a:ext cx="2961690" cy="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197166" y="5095220"/>
            <a:ext cx="301934" cy="40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328462" y="5103393"/>
            <a:ext cx="565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3201374" y="2905473"/>
            <a:ext cx="0" cy="559924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id="{C3A8CB1A-1F0C-1C41-B8DC-4A36A49C34C9}"/>
              </a:ext>
            </a:extLst>
          </p:cNvPr>
          <p:cNvCxnSpPr/>
          <p:nvPr/>
        </p:nvCxnSpPr>
        <p:spPr>
          <a:xfrm flipV="1">
            <a:off x="1366070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475534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475534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7410821" y="3836123"/>
            <a:ext cx="0" cy="3365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824762" y="5358933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Initializing module</a:t>
            </a:r>
            <a:endParaRPr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1383418" y="575665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sz="2400" b="1" dirty="0"/>
              <a:t>(in flowchart)</a:t>
            </a:r>
            <a:endParaRPr lang="zh-TW" altLang="en-US" sz="2400" dirty="0"/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3A7A091-F146-430F-BA88-1B0CCFC6C729}" type="slidenum">
              <a:rPr lang="zh-CN" altLang="en-US" sz="1200" smtClean="0"/>
              <a:pPr algn="r">
                <a:defRPr/>
              </a:pPr>
              <a:t>45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57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725877" y="2322982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204947" y="1263471"/>
              <a:ext cx="660627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462580" y="1854985"/>
              <a:ext cx="658849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i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++</a:t>
              </a:r>
              <a:endParaRPr lang="zh-TW" altLang="en-US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endParaRPr lang="zh-TW" altLang="en-US" sz="1400" i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3FFAEF7B-71A0-AF46-A71E-712819A46E6C}"/>
                </a:ext>
              </a:extLst>
            </p:cNvPr>
            <p:cNvSpPr/>
            <p:nvPr/>
          </p:nvSpPr>
          <p:spPr>
            <a:xfrm>
              <a:off x="2620079" y="1189904"/>
              <a:ext cx="1685003" cy="705315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 err="1">
                  <a:solidFill>
                    <a:prstClr val="black"/>
                  </a:solidFill>
                </a:rPr>
                <a:t>SeC</a:t>
              </a:r>
              <a:endParaRPr lang="en-US" altLang="zh-TW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id="{926C2DF7-27AF-DB44-9C67-01CDE9C74DDD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4305082" y="1542562"/>
              <a:ext cx="1436365" cy="139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82161" y="73257"/>
              <a:ext cx="731344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Matching module</a:t>
              </a:r>
              <a:endParaRPr lang="zh-TW" altLang="en-US" sz="146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Cramming module</a:t>
              </a:r>
              <a:endParaRPr lang="zh-TW" altLang="en-US" sz="14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圓角矩形 50">
                <a:extLst>
                  <a:ext uri="{FF2B5EF4-FFF2-40B4-BE49-F238E27FC236}">
                    <a16:creationId xmlns:a16="http://schemas.microsoft.com/office/drawing/2014/main" id="{9AD5A1A0-E5BE-6546-AEE7-71F317C52132}"/>
                  </a:ext>
                </a:extLst>
              </p:cNvPr>
              <p:cNvSpPr/>
              <p:nvPr/>
            </p:nvSpPr>
            <p:spPr>
              <a:xfrm>
                <a:off x="2728062" y="2384979"/>
                <a:ext cx="973240" cy="474853"/>
              </a:xfrm>
              <a:prstGeom prst="roundRect">
                <a:avLst/>
              </a:prstGeom>
              <a:solidFill>
                <a:srgbClr val="FF99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PO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TW" altLang="en-US" sz="1400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圓角矩形 50">
                <a:extLst>
                  <a:ext uri="{FF2B5EF4-FFF2-40B4-BE49-F238E27FC236}">
                    <a16:creationId xmlns:a16="http://schemas.microsoft.com/office/drawing/2014/main" xmlns="" id="{9AD5A1A0-E5BE-6546-AEE7-71F317C5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62" y="2384979"/>
                <a:ext cx="973240" cy="4748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1389500" y="500160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723788" y="4813765"/>
            <a:ext cx="860258" cy="417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2584046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Reorganizing  module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1363156" y="2090368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1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3904550" y="4583464"/>
            <a:ext cx="29616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197166" y="5095220"/>
            <a:ext cx="301934" cy="40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328462" y="5103393"/>
            <a:ext cx="56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3201374" y="2905473"/>
            <a:ext cx="0" cy="5599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id="{C3A8CB1A-1F0C-1C41-B8DC-4A36A49C34C9}"/>
              </a:ext>
            </a:extLst>
          </p:cNvPr>
          <p:cNvCxnSpPr/>
          <p:nvPr/>
        </p:nvCxnSpPr>
        <p:spPr>
          <a:xfrm flipV="1">
            <a:off x="1366070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475534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475534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7410821" y="3836123"/>
            <a:ext cx="0" cy="33652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824762" y="5358933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Initializing module</a:t>
            </a:r>
            <a:endParaRPr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1383418" y="575665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sz="2400" b="1" dirty="0"/>
              <a:t>(in flowchart)</a:t>
            </a:r>
            <a:endParaRPr lang="zh-TW" altLang="en-US" sz="2400" dirty="0"/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3A7A091-F146-430F-BA88-1B0CCFC6C729}" type="slidenum">
              <a:rPr lang="zh-CN" altLang="en-US" sz="1200" smtClean="0"/>
              <a:pPr algn="r">
                <a:defRPr/>
              </a:pPr>
              <a:t>46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18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Validate the algorithm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17639"/>
            <a:ext cx="8784976" cy="5353275"/>
          </a:xfrm>
        </p:spPr>
        <p:txBody>
          <a:bodyPr/>
          <a:lstStyle/>
          <a:p>
            <a:r>
              <a:rPr lang="en-US" altLang="zh-TW" sz="2800" dirty="0">
                <a:sym typeface="Wingdings" panose="05000000000000000000" pitchFamily="2" charset="2"/>
              </a:rPr>
              <a:t>Cannot validate any learning algorithm through the </a:t>
            </a:r>
            <a:r>
              <a:rPr lang="en-US" altLang="zh-TW" sz="2800" b="1" dirty="0">
                <a:sym typeface="Wingdings" panose="05000000000000000000" pitchFamily="2" charset="2"/>
              </a:rPr>
              <a:t>mathematical proof</a:t>
            </a:r>
            <a:r>
              <a:rPr lang="en-US" altLang="zh-TW" sz="28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zh-TW" sz="2800" dirty="0">
                <a:sym typeface="Wingdings" panose="05000000000000000000" pitchFamily="2" charset="2"/>
              </a:rPr>
              <a:t>Cannot merely check the </a:t>
            </a:r>
            <a:r>
              <a:rPr lang="en-US" altLang="zh-TW" sz="2800" b="1" dirty="0">
                <a:sym typeface="Wingdings" panose="05000000000000000000" pitchFamily="2" charset="2"/>
              </a:rPr>
              <a:t>correctness of codes</a:t>
            </a:r>
            <a:r>
              <a:rPr lang="en-US" altLang="zh-TW" sz="28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zh-TW" sz="2800" dirty="0">
                <a:sym typeface="Wingdings" panose="05000000000000000000" pitchFamily="2" charset="2"/>
              </a:rPr>
              <a:t>Learning algorithm  learning process 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Check </a:t>
            </a:r>
            <a:r>
              <a:rPr lang="en-US" altLang="zh-TW" sz="2800" dirty="0"/>
              <a:t>whether </a:t>
            </a:r>
            <a:r>
              <a:rPr lang="en-US" altLang="zh-TW" sz="2800" dirty="0">
                <a:solidFill>
                  <a:srgbClr val="FF0000"/>
                </a:solidFill>
              </a:rPr>
              <a:t>the corresponding learning process</a:t>
            </a:r>
            <a:r>
              <a:rPr lang="en-US" altLang="zh-TW" sz="2800" dirty="0"/>
              <a:t> does display </a:t>
            </a:r>
            <a:r>
              <a:rPr lang="en-US" altLang="zh-TW" sz="2800" dirty="0">
                <a:solidFill>
                  <a:srgbClr val="FF0000"/>
                </a:solidFill>
              </a:rPr>
              <a:t>the proposed ideas/concepts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>
                <a:sym typeface="Wingdings" panose="05000000000000000000" pitchFamily="2" charset="2"/>
              </a:rPr>
              <a:t>Check whether the proposed learning algorithm does lead to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good performances </a:t>
            </a:r>
            <a:r>
              <a:rPr lang="en-US" altLang="zh-TW" sz="2800" dirty="0">
                <a:sym typeface="Wingdings" panose="05000000000000000000" pitchFamily="2" charset="2"/>
              </a:rPr>
              <a:t>in specific AI applications.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1442112"/>
                  </p:ext>
                </p:extLst>
              </p:nvPr>
            </p:nvGraphicFramePr>
            <p:xfrm>
              <a:off x="251520" y="925838"/>
              <a:ext cx="8784976" cy="579564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589167">
                    <a:tc>
                      <a:txBody>
                        <a:bodyPr/>
                        <a:lstStyle/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ReLU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max(0, </a:t>
                          </a: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800" b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800" b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zh-TW" altLang="en-US" sz="18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TW" altLang="en-US" sz="1800" b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 </a:t>
                          </a:r>
                          <a:r>
                            <a:rPr lang="en-US" altLang="zh-TW" sz="1800" b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{-1, 1}</a:t>
                          </a:r>
                          <a:r>
                            <a:rPr lang="en-GB" altLang="zh-TW" sz="1800" b="0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800" b="0" i="1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m</a:t>
                          </a:r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: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the </a:t>
                          </a:r>
                          <a:r>
                            <a:rPr lang="en-US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input;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number of adopted hidden nodes; </a:t>
                          </a: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is adaptable within the training stage;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8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bias value of 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weight between the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j</a:t>
                          </a:r>
                          <a:r>
                            <a:rPr lang="en-GB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input node and the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altLang="zh-TW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j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1, …, </a:t>
                          </a:r>
                          <a:r>
                            <a:rPr lang="en-GB" altLang="zh-TW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1, …, </a:t>
                          </a: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H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en-GB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altLang="zh-TW" sz="1800" b="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bias value of output node;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weight between the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 and the output node;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o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 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altLang="zh-TW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o</a:t>
                          </a:r>
                          <a:r>
                            <a:rPr lang="en-GB" sz="18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, </a:t>
                          </a:r>
                          <a:r>
                            <a:rPr lang="en-GB" altLang="zh-TW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H</a:t>
                          </a:r>
                          <a:r>
                            <a:rPr lang="en-GB" sz="18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}</a:t>
                          </a:r>
                          <a:r>
                            <a:rPr lang="en-GB" sz="18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a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:r>
                            <a:rPr lang="zh-TW" altLang="zh-TW" sz="18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US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is the activation value of </a:t>
                          </a:r>
                          <a:r>
                            <a:rPr lang="en-US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US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 corresponding to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b="1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w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): the output value of SLFN corresponding to </a:t>
                          </a:r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  <a:tabLst>
                              <a:tab pos="5078730" algn="r"/>
                            </a:tabLst>
                          </a:pPr>
                          <a:r>
                            <a:rPr lang="en-US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y</a:t>
                          </a:r>
                          <a:r>
                            <a:rPr lang="en-US" sz="1800" b="0" i="1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zh-TW" altLang="en-US" sz="1800" b="0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TW" altLang="en-US" sz="1800" b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 </a:t>
                          </a:r>
                          <a:r>
                            <a:rPr lang="en-US" altLang="zh-TW" sz="1800" b="0" dirty="0">
                              <a:solidFill>
                                <a:srgbClr val="FF0000"/>
                              </a:solidFill>
                              <a:effectLst/>
                              <a:sym typeface="Symbol"/>
                            </a:rPr>
                            <a:t>{-1, 1}</a:t>
                          </a:r>
                          <a:r>
                            <a:rPr lang="en-GB" altLang="zh-TW" sz="1800" b="0" baseline="30000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: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the target output value corresponding to </a:t>
                          </a:r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0" marR="93980" indent="20638">
                            <a:spcAft>
                              <a:spcPts val="600"/>
                            </a:spcAft>
                            <a:tabLst>
                              <a:tab pos="50787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800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baseline="30000" dirty="0" smtClean="0">
                                    <a:solidFill>
                                      <a:schemeClr val="tx1"/>
                                    </a:solidFill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dirty="0" smtClean="0">
                                    <a:solidFill>
                                      <a:schemeClr val="tx1"/>
                                    </a:solidFill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GB" altLang="zh-TW" sz="1800" b="0" dirty="0" smtClean="0">
                                    <a:solidFill>
                                      <a:schemeClr val="tx1"/>
                                    </a:solidFill>
                                    <a:sym typeface="Symbol"/>
                                  </a:rPr>
                                  <m:t>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baseline="30000" dirty="0" smtClean="0">
                                    <a:solidFill>
                                      <a:schemeClr val="tx1"/>
                                    </a:solidFill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1" smtClean="0">
                                    <a:solidFill>
                                      <a:schemeClr val="tx1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GB" altLang="zh-TW" sz="1800" b="0" dirty="0" smtClean="0">
                                    <a:solidFill>
                                      <a:schemeClr val="tx1"/>
                                    </a:solidFill>
                                    <a:sym typeface="Symbol"/>
                                  </a:rPr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baseline="30000" dirty="0" smtClean="0">
                                    <a:solidFill>
                                      <a:schemeClr val="tx1"/>
                                    </a:solidFill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1442112"/>
                  </p:ext>
                </p:extLst>
              </p:nvPr>
            </p:nvGraphicFramePr>
            <p:xfrm>
              <a:off x="251520" y="925838"/>
              <a:ext cx="8784976" cy="579564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</a:tblGrid>
                  <a:tr h="57956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577" r="-69" b="-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88F7F115-0C32-4023-B85B-29C5209B8D62}"/>
              </a:ext>
            </a:extLst>
          </p:cNvPr>
          <p:cNvSpPr txBox="1"/>
          <p:nvPr/>
        </p:nvSpPr>
        <p:spPr>
          <a:xfrm>
            <a:off x="4127034" y="262944"/>
            <a:ext cx="1749471" cy="561690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Assumption: the adaptive network 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0761406-C3A2-4D93-8074-3BE010D70C3A}"/>
              </a:ext>
            </a:extLst>
          </p:cNvPr>
          <p:cNvCxnSpPr>
            <a:cxnSpLocks/>
          </p:cNvCxnSpPr>
          <p:nvPr/>
        </p:nvCxnSpPr>
        <p:spPr>
          <a:xfrm>
            <a:off x="4644008" y="820304"/>
            <a:ext cx="72008" cy="8805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ED9A10-5CB5-4F58-B42C-F223B8C0C4EE}"/>
              </a:ext>
            </a:extLst>
          </p:cNvPr>
          <p:cNvSpPr txBox="1"/>
          <p:nvPr/>
        </p:nvSpPr>
        <p:spPr>
          <a:xfrm>
            <a:off x="6662879" y="173581"/>
            <a:ext cx="2443296" cy="807911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The network setting:</a:t>
            </a:r>
            <a:endParaRPr lang="zh-TW" altLang="en-US" sz="1600" dirty="0">
              <a:solidFill>
                <a:prstClr val="black"/>
              </a:solidFill>
            </a:endParaRPr>
          </a:p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Two-layer nets / SLFN</a:t>
            </a:r>
            <a:r>
              <a:rPr lang="zh-TW" altLang="en-US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/ One-hidden-layer nets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E03DAA78-F1E5-4AC8-B23D-FAAB066E3290}"/>
              </a:ext>
            </a:extLst>
          </p:cNvPr>
          <p:cNvSpPr txBox="1">
            <a:spLocks/>
          </p:cNvSpPr>
          <p:nvPr/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/>
            <a:fld id="{3EB68C04-86CB-4EF9-90C4-B4D0FE693461}" type="slidenum">
              <a:rPr lang="zh-TW" altLang="en-US" sz="1400" smtClean="0">
                <a:solidFill>
                  <a:prstClr val="black">
                    <a:tint val="75000"/>
                  </a:prstClr>
                </a:solidFill>
              </a:rPr>
              <a:pPr algn="r"/>
              <a:t>5</a:t>
            </a:fld>
            <a:endParaRPr lang="zh-TW" altLang="en-US" sz="1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E55CF-ACC6-4B29-9722-046D1A48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1066327"/>
          </a:xfrm>
        </p:spPr>
        <p:txBody>
          <a:bodyPr>
            <a:normAutofit/>
          </a:bodyPr>
          <a:lstStyle/>
          <a:p>
            <a:r>
              <a:rPr lang="en-US" altLang="zh-TW" b="1" dirty="0"/>
              <a:t>The learning goal</a:t>
            </a:r>
            <a:r>
              <a:rPr lang="zh-TW" altLang="en-US" b="1" dirty="0"/>
              <a:t> </a:t>
            </a:r>
            <a:r>
              <a:rPr lang="en-US" altLang="zh-TW" b="1" dirty="0"/>
              <a:t>of the </a:t>
            </a:r>
            <a:r>
              <a:rPr lang="en-US" altLang="zh-TW" b="1" i="1" dirty="0"/>
              <a:t>n</a:t>
            </a:r>
            <a:r>
              <a:rPr lang="en-US" altLang="zh-TW" b="1" baseline="30000" dirty="0"/>
              <a:t>th</a:t>
            </a:r>
            <a:r>
              <a:rPr lang="en-US" altLang="zh-TW" b="1" dirty="0"/>
              <a:t> stage</a:t>
            </a:r>
            <a:endParaRPr lang="zh-TW" altLang="en-US" dirty="0"/>
          </a:p>
        </p:txBody>
      </p:sp>
      <p:cxnSp>
        <p:nvCxnSpPr>
          <p:cNvPr id="43" name="直線單箭頭接點 5">
            <a:extLst>
              <a:ext uri="{FF2B5EF4-FFF2-40B4-BE49-F238E27FC236}">
                <a16:creationId xmlns:a16="http://schemas.microsoft.com/office/drawing/2014/main" id="{9D90BD84-ABEC-4336-A490-BE12D7696E54}"/>
              </a:ext>
            </a:extLst>
          </p:cNvPr>
          <p:cNvCxnSpPr/>
          <p:nvPr/>
        </p:nvCxnSpPr>
        <p:spPr>
          <a:xfrm>
            <a:off x="2238696" y="2707485"/>
            <a:ext cx="296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BBC29A5-B938-4E9F-90F0-176189845042}"/>
              </a:ext>
            </a:extLst>
          </p:cNvPr>
          <p:cNvSpPr txBox="1"/>
          <p:nvPr/>
        </p:nvSpPr>
        <p:spPr>
          <a:xfrm>
            <a:off x="4517837" y="2438006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6BB8B6B-96C7-4215-A6F3-812C4623A4AF}"/>
              </a:ext>
            </a:extLst>
          </p:cNvPr>
          <p:cNvSpPr txBox="1"/>
          <p:nvPr/>
        </p:nvSpPr>
        <p:spPr>
          <a:xfrm>
            <a:off x="4392722" y="2446840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2272FB5-5DC3-4E49-BCF1-2B604718EF77}"/>
              </a:ext>
            </a:extLst>
          </p:cNvPr>
          <p:cNvSpPr txBox="1"/>
          <p:nvPr/>
        </p:nvSpPr>
        <p:spPr>
          <a:xfrm>
            <a:off x="4453629" y="2437972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EDEC57F-2657-4C8E-98D8-B8E2B36CC070}"/>
              </a:ext>
            </a:extLst>
          </p:cNvPr>
          <p:cNvSpPr txBox="1"/>
          <p:nvPr/>
        </p:nvSpPr>
        <p:spPr>
          <a:xfrm>
            <a:off x="4597379" y="2446343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CCE4577-B69A-415C-A185-48A33FE93D31}"/>
              </a:ext>
            </a:extLst>
          </p:cNvPr>
          <p:cNvSpPr txBox="1"/>
          <p:nvPr/>
        </p:nvSpPr>
        <p:spPr>
          <a:xfrm>
            <a:off x="2786745" y="2432042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8E72C54-276A-4C25-ABF2-10C548FEAD5A}"/>
              </a:ext>
            </a:extLst>
          </p:cNvPr>
          <p:cNvSpPr txBox="1"/>
          <p:nvPr/>
        </p:nvSpPr>
        <p:spPr>
          <a:xfrm>
            <a:off x="2994449" y="2440422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BF95D40-77FA-4D25-88DD-D6F017DB452A}"/>
              </a:ext>
            </a:extLst>
          </p:cNvPr>
          <p:cNvSpPr txBox="1"/>
          <p:nvPr/>
        </p:nvSpPr>
        <p:spPr>
          <a:xfrm>
            <a:off x="2749431" y="2436232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10195CA-1BE8-484E-8E7E-80570E1A8DA6}"/>
              </a:ext>
            </a:extLst>
          </p:cNvPr>
          <p:cNvSpPr txBox="1"/>
          <p:nvPr/>
        </p:nvSpPr>
        <p:spPr>
          <a:xfrm>
            <a:off x="2921637" y="2409553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56" name="弧形接點 18">
            <a:extLst>
              <a:ext uri="{FF2B5EF4-FFF2-40B4-BE49-F238E27FC236}">
                <a16:creationId xmlns:a16="http://schemas.microsoft.com/office/drawing/2014/main" id="{2DC0B23D-9007-4C9D-9B07-88FC3752243F}"/>
              </a:ext>
            </a:extLst>
          </p:cNvPr>
          <p:cNvCxnSpPr>
            <a:cxnSpLocks/>
          </p:cNvCxnSpPr>
          <p:nvPr/>
        </p:nvCxnSpPr>
        <p:spPr>
          <a:xfrm rot="5400000">
            <a:off x="2949359" y="2308324"/>
            <a:ext cx="300332" cy="2183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弧形接點 20">
            <a:extLst>
              <a:ext uri="{FF2B5EF4-FFF2-40B4-BE49-F238E27FC236}">
                <a16:creationId xmlns:a16="http://schemas.microsoft.com/office/drawing/2014/main" id="{A7392415-4830-4465-91FA-679989B56F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6838" y="2338197"/>
            <a:ext cx="325155" cy="1834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477A95A4-8F1C-4C64-8EF0-6C83C30C08E9}"/>
              </a:ext>
            </a:extLst>
          </p:cNvPr>
          <p:cNvSpPr/>
          <p:nvPr/>
        </p:nvSpPr>
        <p:spPr>
          <a:xfrm>
            <a:off x="4400110" y="2056834"/>
            <a:ext cx="207350" cy="230830"/>
          </a:xfrm>
          <a:prstGeom prst="rect">
            <a:avLst/>
          </a:prstGeom>
        </p:spPr>
        <p:txBody>
          <a:bodyPr wrap="none" lIns="68541" tIns="34289" rIns="68541" bIns="34289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1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FFF1B31E-C738-4270-AACF-B143F7C914A6}"/>
                  </a:ext>
                </a:extLst>
              </p:cNvPr>
              <p:cNvSpPr/>
              <p:nvPr/>
            </p:nvSpPr>
            <p:spPr>
              <a:xfrm>
                <a:off x="3000415" y="2033620"/>
                <a:ext cx="347581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−1</m:t>
                      </m:r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FF1B31E-C738-4270-AACF-B143F7C91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415" y="2033620"/>
                <a:ext cx="347581" cy="2308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728A919-D027-4E1B-91E9-FFB95062D88C}"/>
                  </a:ext>
                </a:extLst>
              </p:cNvPr>
              <p:cNvSpPr/>
              <p:nvPr/>
            </p:nvSpPr>
            <p:spPr>
              <a:xfrm>
                <a:off x="5009106" y="2707520"/>
                <a:ext cx="651317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TW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105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TW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p>
                          </m:sSup>
                          <m:r>
                            <a:rPr kumimoji="0" lang="en-US" altLang="zh-TW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28A919-D027-4E1B-91E9-FFB95062D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106" y="2707520"/>
                <a:ext cx="651317" cy="230830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三角形 1">
            <a:extLst>
              <a:ext uri="{FF2B5EF4-FFF2-40B4-BE49-F238E27FC236}">
                <a16:creationId xmlns:a16="http://schemas.microsoft.com/office/drawing/2014/main" id="{B97C43ED-AAF6-473F-BEB3-0378BC427FA0}"/>
              </a:ext>
            </a:extLst>
          </p:cNvPr>
          <p:cNvSpPr/>
          <p:nvPr/>
        </p:nvSpPr>
        <p:spPr>
          <a:xfrm>
            <a:off x="3505469" y="2585602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marL="0" marR="0" lvl="0" indent="0" algn="ctr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62" name="弧形接點 20">
            <a:extLst>
              <a:ext uri="{FF2B5EF4-FFF2-40B4-BE49-F238E27FC236}">
                <a16:creationId xmlns:a16="http://schemas.microsoft.com/office/drawing/2014/main" id="{BE992C33-F5B6-47EE-9379-F24A9544CAD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15834" y="2903628"/>
            <a:ext cx="247612" cy="183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5FEB52C-FF07-4338-B621-AFD803A1C9AF}"/>
              </a:ext>
            </a:extLst>
          </p:cNvPr>
          <p:cNvSpPr txBox="1"/>
          <p:nvPr/>
        </p:nvSpPr>
        <p:spPr>
          <a:xfrm>
            <a:off x="3418463" y="3150415"/>
            <a:ext cx="928702" cy="253914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Undecided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B0F5C07-CFD4-4D22-A2A4-B06503DFDEAF}"/>
              </a:ext>
            </a:extLst>
          </p:cNvPr>
          <p:cNvCxnSpPr/>
          <p:nvPr/>
        </p:nvCxnSpPr>
        <p:spPr>
          <a:xfrm>
            <a:off x="3398601" y="2563903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ADE6C24D-3090-40BE-9005-3A9F8554747E}"/>
              </a:ext>
            </a:extLst>
          </p:cNvPr>
          <p:cNvCxnSpPr/>
          <p:nvPr/>
        </p:nvCxnSpPr>
        <p:spPr>
          <a:xfrm>
            <a:off x="4230535" y="2557143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三角形 1">
            <a:extLst>
              <a:ext uri="{FF2B5EF4-FFF2-40B4-BE49-F238E27FC236}">
                <a16:creationId xmlns:a16="http://schemas.microsoft.com/office/drawing/2014/main" id="{2C90AB7B-1F27-491A-96E8-7D91C71239DA}"/>
              </a:ext>
            </a:extLst>
          </p:cNvPr>
          <p:cNvSpPr/>
          <p:nvPr/>
        </p:nvSpPr>
        <p:spPr>
          <a:xfrm>
            <a:off x="3949558" y="2570313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marL="0" marR="0" lvl="0" indent="0" algn="ctr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67" name="弧形接點 20">
            <a:extLst>
              <a:ext uri="{FF2B5EF4-FFF2-40B4-BE49-F238E27FC236}">
                <a16:creationId xmlns:a16="http://schemas.microsoft.com/office/drawing/2014/main" id="{6DFD01C8-2C93-4ACD-9EC7-0E73F27C1E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85364" y="2927818"/>
            <a:ext cx="266185" cy="1739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5">
            <a:extLst>
              <a:ext uri="{FF2B5EF4-FFF2-40B4-BE49-F238E27FC236}">
                <a16:creationId xmlns:a16="http://schemas.microsoft.com/office/drawing/2014/main" id="{C73394BC-4E65-4959-84D0-D8B1DDB97D33}"/>
              </a:ext>
            </a:extLst>
          </p:cNvPr>
          <p:cNvCxnSpPr/>
          <p:nvPr/>
        </p:nvCxnSpPr>
        <p:spPr>
          <a:xfrm>
            <a:off x="2498338" y="4225739"/>
            <a:ext cx="296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8B527C06-A03C-48FB-A641-5F04F1E5D3F2}"/>
              </a:ext>
            </a:extLst>
          </p:cNvPr>
          <p:cNvSpPr txBox="1"/>
          <p:nvPr/>
        </p:nvSpPr>
        <p:spPr>
          <a:xfrm>
            <a:off x="5062872" y="3946106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30B41B4-6A76-4748-A7B4-6FE37714BA56}"/>
              </a:ext>
            </a:extLst>
          </p:cNvPr>
          <p:cNvSpPr txBox="1"/>
          <p:nvPr/>
        </p:nvSpPr>
        <p:spPr>
          <a:xfrm>
            <a:off x="4517442" y="3958676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F529B99F-96F7-4A8C-8A99-8C500D7E05F4}"/>
              </a:ext>
            </a:extLst>
          </p:cNvPr>
          <p:cNvSpPr txBox="1"/>
          <p:nvPr/>
        </p:nvSpPr>
        <p:spPr>
          <a:xfrm>
            <a:off x="4639972" y="3964597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575F9949-67A0-49E5-A6BD-88B638F8FF77}"/>
              </a:ext>
            </a:extLst>
          </p:cNvPr>
          <p:cNvSpPr txBox="1"/>
          <p:nvPr/>
        </p:nvSpPr>
        <p:spPr>
          <a:xfrm>
            <a:off x="4857021" y="3964597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E97D2BD-E350-498A-B421-FBBDF8458A46}"/>
              </a:ext>
            </a:extLst>
          </p:cNvPr>
          <p:cNvSpPr txBox="1"/>
          <p:nvPr/>
        </p:nvSpPr>
        <p:spPr>
          <a:xfrm>
            <a:off x="2722936" y="3950296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0A2E5D8F-E05C-4AA2-9C99-9D097D8C4823}"/>
              </a:ext>
            </a:extLst>
          </p:cNvPr>
          <p:cNvSpPr txBox="1"/>
          <p:nvPr/>
        </p:nvSpPr>
        <p:spPr>
          <a:xfrm>
            <a:off x="3254091" y="3958676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01C1854-3A96-4FCD-B5ED-356F24662E29}"/>
              </a:ext>
            </a:extLst>
          </p:cNvPr>
          <p:cNvSpPr txBox="1"/>
          <p:nvPr/>
        </p:nvSpPr>
        <p:spPr>
          <a:xfrm>
            <a:off x="3009073" y="3954486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CF2A40F-46D5-45E8-8C04-869FEF236118}"/>
              </a:ext>
            </a:extLst>
          </p:cNvPr>
          <p:cNvSpPr txBox="1"/>
          <p:nvPr/>
        </p:nvSpPr>
        <p:spPr>
          <a:xfrm>
            <a:off x="2479398" y="3946106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77" name="弧形接點 18">
            <a:extLst>
              <a:ext uri="{FF2B5EF4-FFF2-40B4-BE49-F238E27FC236}">
                <a16:creationId xmlns:a16="http://schemas.microsoft.com/office/drawing/2014/main" id="{32FAB248-B9DC-4FF6-A9B3-F24DDCB025A9}"/>
              </a:ext>
            </a:extLst>
          </p:cNvPr>
          <p:cNvCxnSpPr/>
          <p:nvPr/>
        </p:nvCxnSpPr>
        <p:spPr>
          <a:xfrm rot="16200000" flipH="1">
            <a:off x="3441938" y="3812019"/>
            <a:ext cx="249918" cy="197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弧形接點 20">
            <a:extLst>
              <a:ext uri="{FF2B5EF4-FFF2-40B4-BE49-F238E27FC236}">
                <a16:creationId xmlns:a16="http://schemas.microsoft.com/office/drawing/2014/main" id="{5ABCB41A-A113-4E22-9671-A1AE16C85383}"/>
              </a:ext>
            </a:extLst>
          </p:cNvPr>
          <p:cNvCxnSpPr/>
          <p:nvPr/>
        </p:nvCxnSpPr>
        <p:spPr>
          <a:xfrm rot="5400000">
            <a:off x="4470319" y="3809072"/>
            <a:ext cx="280486" cy="233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552338E-9C8C-458D-A1FF-4036EA494159}"/>
                  </a:ext>
                </a:extLst>
              </p:cNvPr>
              <p:cNvSpPr/>
              <p:nvPr/>
            </p:nvSpPr>
            <p:spPr>
              <a:xfrm>
                <a:off x="4659752" y="3575088"/>
                <a:ext cx="246592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552338E-9C8C-458D-A1FF-4036EA494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52" y="3575088"/>
                <a:ext cx="246592" cy="230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6CE7A41-DE71-4B41-8AA0-86988BF198ED}"/>
                  </a:ext>
                </a:extLst>
              </p:cNvPr>
              <p:cNvSpPr/>
              <p:nvPr/>
            </p:nvSpPr>
            <p:spPr>
              <a:xfrm>
                <a:off x="3260057" y="3551874"/>
                <a:ext cx="347581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−</m:t>
                      </m:r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6CE7A41-DE71-4B41-8AA0-86988BF19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57" y="3551874"/>
                <a:ext cx="347581" cy="2308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C93F8CEE-E1BE-48FF-AD23-E9486464893B}"/>
                  </a:ext>
                </a:extLst>
              </p:cNvPr>
              <p:cNvSpPr/>
              <p:nvPr/>
            </p:nvSpPr>
            <p:spPr>
              <a:xfrm>
                <a:off x="5268748" y="4225774"/>
                <a:ext cx="651317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TW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105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TW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p>
                          </m:sSup>
                          <m:r>
                            <a:rPr kumimoji="0" lang="en-US" altLang="zh-TW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C93F8CEE-E1BE-48FF-AD23-E9486464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748" y="4225774"/>
                <a:ext cx="651317" cy="230830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三角形 1">
            <a:extLst>
              <a:ext uri="{FF2B5EF4-FFF2-40B4-BE49-F238E27FC236}">
                <a16:creationId xmlns:a16="http://schemas.microsoft.com/office/drawing/2014/main" id="{7190CA80-0947-4AFB-9DAD-5116998AE402}"/>
              </a:ext>
            </a:extLst>
          </p:cNvPr>
          <p:cNvSpPr/>
          <p:nvPr/>
        </p:nvSpPr>
        <p:spPr>
          <a:xfrm>
            <a:off x="3765111" y="4103856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marL="0" marR="0" lvl="0" indent="0" algn="ctr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83" name="弧形接點 20">
            <a:extLst>
              <a:ext uri="{FF2B5EF4-FFF2-40B4-BE49-F238E27FC236}">
                <a16:creationId xmlns:a16="http://schemas.microsoft.com/office/drawing/2014/main" id="{259914AA-FA75-46EB-B41D-677DC7F81B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75476" y="4421882"/>
            <a:ext cx="247612" cy="183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0ABC5B54-E18B-47E0-A2C6-7E5AB72361CB}"/>
              </a:ext>
            </a:extLst>
          </p:cNvPr>
          <p:cNvSpPr txBox="1"/>
          <p:nvPr/>
        </p:nvSpPr>
        <p:spPr>
          <a:xfrm>
            <a:off x="3678105" y="4668669"/>
            <a:ext cx="928702" cy="253914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Undecided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8DD7B174-0EB7-4020-AE2C-C5AFA19EC282}"/>
              </a:ext>
            </a:extLst>
          </p:cNvPr>
          <p:cNvCxnSpPr/>
          <p:nvPr/>
        </p:nvCxnSpPr>
        <p:spPr>
          <a:xfrm>
            <a:off x="3658243" y="4082157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2F67AD1A-70A1-401B-B687-6945337D3FC6}"/>
              </a:ext>
            </a:extLst>
          </p:cNvPr>
          <p:cNvCxnSpPr/>
          <p:nvPr/>
        </p:nvCxnSpPr>
        <p:spPr>
          <a:xfrm>
            <a:off x="4490177" y="4075397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三角形 1">
            <a:extLst>
              <a:ext uri="{FF2B5EF4-FFF2-40B4-BE49-F238E27FC236}">
                <a16:creationId xmlns:a16="http://schemas.microsoft.com/office/drawing/2014/main" id="{D3A3FC0C-2BA8-4F90-AE8B-44F5A4E483B5}"/>
              </a:ext>
            </a:extLst>
          </p:cNvPr>
          <p:cNvSpPr/>
          <p:nvPr/>
        </p:nvSpPr>
        <p:spPr>
          <a:xfrm>
            <a:off x="4209200" y="4088567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marL="0" marR="0" lvl="0" indent="0" algn="ctr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88" name="弧形接點 20">
            <a:extLst>
              <a:ext uri="{FF2B5EF4-FFF2-40B4-BE49-F238E27FC236}">
                <a16:creationId xmlns:a16="http://schemas.microsoft.com/office/drawing/2014/main" id="{E899949D-5648-432E-B47E-3E312BC542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45006" y="4446072"/>
            <a:ext cx="266185" cy="1739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圖說文字 7">
                <a:extLst>
                  <a:ext uri="{FF2B5EF4-FFF2-40B4-BE49-F238E27FC236}">
                    <a16:creationId xmlns:a16="http://schemas.microsoft.com/office/drawing/2014/main" id="{20A92B65-4A00-4840-AE16-1552F89FDEA0}"/>
                  </a:ext>
                </a:extLst>
              </p:cNvPr>
              <p:cNvSpPr/>
              <p:nvPr/>
            </p:nvSpPr>
            <p:spPr>
              <a:xfrm>
                <a:off x="5900658" y="3528903"/>
                <a:ext cx="2731769" cy="1004136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learning goal type II</a:t>
                </a:r>
              </a:p>
              <a:p>
                <a:pPr lvl="0" algn="ctr">
                  <a:defRPr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(also inferencing goal) :</a:t>
                </a:r>
              </a:p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TW" altLang="en-US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   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1400" b="0" i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TW" altLang="en-US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 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-</a:t>
                </a:r>
                <a:r>
                  <a:rPr lang="zh-TW" altLang="en-US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  </a:t>
                </a:r>
                <a:r>
                  <a:rPr lang="en-US" altLang="zh-TW" sz="1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1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1400" dirty="0">
                  <a:solidFill>
                    <a:prstClr val="black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90" name="矩形圖說文字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A92B65-4A00-4840-AE16-1552F89FD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658" y="3528903"/>
                <a:ext cx="2731769" cy="1004136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  <a:blipFill rotWithShape="1">
                <a:blip r:embed="rId7"/>
                <a:stretch>
                  <a:fillRect t="-1183" b="-41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群組 90">
            <a:extLst>
              <a:ext uri="{FF2B5EF4-FFF2-40B4-BE49-F238E27FC236}">
                <a16:creationId xmlns:a16="http://schemas.microsoft.com/office/drawing/2014/main" id="{6EAF93E0-325E-4ECC-8C85-F2E09ED4A3DE}"/>
              </a:ext>
            </a:extLst>
          </p:cNvPr>
          <p:cNvGrpSpPr/>
          <p:nvPr/>
        </p:nvGrpSpPr>
        <p:grpSpPr>
          <a:xfrm>
            <a:off x="2471610" y="5100812"/>
            <a:ext cx="3474381" cy="1182631"/>
            <a:chOff x="1193369" y="3465054"/>
            <a:chExt cx="3474381" cy="1182631"/>
          </a:xfrm>
        </p:grpSpPr>
        <p:cxnSp>
          <p:nvCxnSpPr>
            <p:cNvPr id="92" name="直線單箭頭接點 5">
              <a:extLst>
                <a:ext uri="{FF2B5EF4-FFF2-40B4-BE49-F238E27FC236}">
                  <a16:creationId xmlns:a16="http://schemas.microsoft.com/office/drawing/2014/main" id="{35BE08A9-E8F4-4C7A-951D-9C667F6F14A4}"/>
                </a:ext>
              </a:extLst>
            </p:cNvPr>
            <p:cNvCxnSpPr/>
            <p:nvPr/>
          </p:nvCxnSpPr>
          <p:spPr>
            <a:xfrm>
              <a:off x="1193369" y="4393769"/>
              <a:ext cx="2967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A5AEFE6A-84C3-4457-8F45-5B418E36D610}"/>
                </a:ext>
              </a:extLst>
            </p:cNvPr>
            <p:cNvSpPr txBox="1"/>
            <p:nvPr/>
          </p:nvSpPr>
          <p:spPr>
            <a:xfrm>
              <a:off x="3719593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0688C7D6-D115-4615-9C60-F6CB53DBB539}"/>
                </a:ext>
              </a:extLst>
            </p:cNvPr>
            <p:cNvSpPr txBox="1"/>
            <p:nvPr/>
          </p:nvSpPr>
          <p:spPr>
            <a:xfrm>
              <a:off x="2739241" y="40959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E87B21C5-7953-4904-A3B8-A46144F82D42}"/>
                </a:ext>
              </a:extLst>
            </p:cNvPr>
            <p:cNvSpPr txBox="1"/>
            <p:nvPr/>
          </p:nvSpPr>
          <p:spPr>
            <a:xfrm>
              <a:off x="33256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B40B0341-33FE-446B-B1D2-19833B153201}"/>
                </a:ext>
              </a:extLst>
            </p:cNvPr>
            <p:cNvSpPr txBox="1"/>
            <p:nvPr/>
          </p:nvSpPr>
          <p:spPr>
            <a:xfrm>
              <a:off x="34780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55B92F98-66CD-45CC-9CA3-85FD1D546A65}"/>
                </a:ext>
              </a:extLst>
            </p:cNvPr>
            <p:cNvSpPr txBox="1"/>
            <p:nvPr/>
          </p:nvSpPr>
          <p:spPr>
            <a:xfrm>
              <a:off x="1883283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67D4BB16-D013-4113-823B-03D797137298}"/>
                </a:ext>
              </a:extLst>
            </p:cNvPr>
            <p:cNvSpPr txBox="1"/>
            <p:nvPr/>
          </p:nvSpPr>
          <p:spPr>
            <a:xfrm>
              <a:off x="2276047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6DB9D560-1875-4F7F-A7FE-7BD63572EA82}"/>
                </a:ext>
              </a:extLst>
            </p:cNvPr>
            <p:cNvSpPr txBox="1"/>
            <p:nvPr/>
          </p:nvSpPr>
          <p:spPr>
            <a:xfrm>
              <a:off x="2490422" y="4101883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1635DD29-7FBD-4E90-9A16-C1473219ACCE}"/>
                </a:ext>
              </a:extLst>
            </p:cNvPr>
            <p:cNvSpPr txBox="1"/>
            <p:nvPr/>
          </p:nvSpPr>
          <p:spPr>
            <a:xfrm>
              <a:off x="1426248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01" name="弧形接點 18">
              <a:extLst>
                <a:ext uri="{FF2B5EF4-FFF2-40B4-BE49-F238E27FC236}">
                  <a16:creationId xmlns:a16="http://schemas.microsoft.com/office/drawing/2014/main" id="{7CE69C8D-CC2D-457D-96AC-DEA7B0AC2E85}"/>
                </a:ext>
              </a:extLst>
            </p:cNvPr>
            <p:cNvCxnSpPr/>
            <p:nvPr/>
          </p:nvCxnSpPr>
          <p:spPr>
            <a:xfrm rot="16200000" flipH="1">
              <a:off x="2349828" y="3951220"/>
              <a:ext cx="464020" cy="1970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弧形接點 20">
              <a:extLst>
                <a:ext uri="{FF2B5EF4-FFF2-40B4-BE49-F238E27FC236}">
                  <a16:creationId xmlns:a16="http://schemas.microsoft.com/office/drawing/2014/main" id="{95F0B788-89B3-4BC2-927E-04D22AA1AF1C}"/>
                </a:ext>
              </a:extLst>
            </p:cNvPr>
            <p:cNvCxnSpPr/>
            <p:nvPr/>
          </p:nvCxnSpPr>
          <p:spPr>
            <a:xfrm rot="5400000">
              <a:off x="2792022" y="3962971"/>
              <a:ext cx="420727" cy="2013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B68BE458-9D59-4140-8E6D-7EAE5500EB1D}"/>
                    </a:ext>
                  </a:extLst>
                </p:cNvPr>
                <p:cNvSpPr/>
                <p:nvPr/>
              </p:nvSpPr>
              <p:spPr>
                <a:xfrm>
                  <a:off x="2911867" y="3478076"/>
                  <a:ext cx="3936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𝛼</m:t>
                        </m:r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BD5FA7A-CA94-4845-8B4E-13BDF491F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867" y="3478076"/>
                  <a:ext cx="39363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C9803110-B5AA-4049-9C87-5DFDCEAB6EA9}"/>
                    </a:ext>
                  </a:extLst>
                </p:cNvPr>
                <p:cNvSpPr/>
                <p:nvPr/>
              </p:nvSpPr>
              <p:spPr>
                <a:xfrm>
                  <a:off x="2307044" y="3465054"/>
                  <a:ext cx="3952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𝛽</m:t>
                        </m:r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622014D-4DFD-5E4C-B1CE-8820E224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044" y="3465054"/>
                  <a:ext cx="39523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F88A0DD2-C685-4907-89F5-83CAFB1E5A24}"/>
                    </a:ext>
                  </a:extLst>
                </p:cNvPr>
                <p:cNvSpPr/>
                <p:nvPr/>
              </p:nvSpPr>
              <p:spPr>
                <a:xfrm>
                  <a:off x="3963776" y="4393769"/>
                  <a:ext cx="703974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10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altLang="zh-TW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n-US" altLang="zh-TW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TW" sz="105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kumimoji="0" lang="en-US" altLang="zh-TW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kumimoji="0" lang="en-US" altLang="zh-TW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105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kumimoji="0" lang="zh-TW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88A0DD2-C685-4907-89F5-83CAFB1E5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776" y="4393769"/>
                  <a:ext cx="703974" cy="25391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6" name="矩形圖說文字 7">
            <a:extLst>
              <a:ext uri="{FF2B5EF4-FFF2-40B4-BE49-F238E27FC236}">
                <a16:creationId xmlns:a16="http://schemas.microsoft.com/office/drawing/2014/main" id="{92BA92F9-ED9A-4080-91FA-65CA012ED082}"/>
              </a:ext>
            </a:extLst>
          </p:cNvPr>
          <p:cNvSpPr/>
          <p:nvPr/>
        </p:nvSpPr>
        <p:spPr>
          <a:xfrm>
            <a:off x="5900656" y="5298500"/>
            <a:ext cx="3063831" cy="618479"/>
          </a:xfrm>
          <a:prstGeom prst="wedgeRectCallout">
            <a:avLst>
              <a:gd name="adj1" fmla="val 1707"/>
              <a:gd name="adj2" fmla="val 225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learning goal type III: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SeC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7" name="矩形圖說文字 7">
            <a:extLst>
              <a:ext uri="{FF2B5EF4-FFF2-40B4-BE49-F238E27FC236}">
                <a16:creationId xmlns:a16="http://schemas.microsoft.com/office/drawing/2014/main" id="{DEA54713-97EE-4B9F-8645-C3555E8F49D1}"/>
              </a:ext>
            </a:extLst>
          </p:cNvPr>
          <p:cNvSpPr/>
          <p:nvPr/>
        </p:nvSpPr>
        <p:spPr>
          <a:xfrm>
            <a:off x="125894" y="3836485"/>
            <a:ext cx="2108486" cy="618479"/>
          </a:xfrm>
          <a:prstGeom prst="wedgeRectCallout">
            <a:avLst>
              <a:gd name="adj1" fmla="val 1707"/>
              <a:gd name="adj2" fmla="val 225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The classification inferencing module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2A3D65F6-74D7-4270-B3F3-D59DB92F0555}"/>
              </a:ext>
            </a:extLst>
          </p:cNvPr>
          <p:cNvSpPr txBox="1"/>
          <p:nvPr/>
        </p:nvSpPr>
        <p:spPr>
          <a:xfrm>
            <a:off x="6702577" y="1326975"/>
            <a:ext cx="2274437" cy="346247"/>
          </a:xfrm>
          <a:prstGeom prst="rect">
            <a:avLst/>
          </a:prstGeom>
          <a:solidFill>
            <a:schemeClr val="bg2"/>
          </a:solidFill>
        </p:spPr>
        <p:txBody>
          <a:bodyPr wrap="square" lIns="68568" tIns="34289" rIns="68568" bIns="34289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classification problems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109" name="投影片編號版面配置區 1">
            <a:extLst>
              <a:ext uri="{FF2B5EF4-FFF2-40B4-BE49-F238E27FC236}">
                <a16:creationId xmlns:a16="http://schemas.microsoft.com/office/drawing/2014/main" id="{2333244F-6DEB-439D-A488-830636CC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53D4C-BAB3-4B9B-8424-81F8FA0B31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2EF65AB6-A64F-46B7-A3E5-3E2AF4C52FC6}"/>
                  </a:ext>
                </a:extLst>
              </p:cNvPr>
              <p:cNvSpPr txBox="1"/>
              <p:nvPr/>
            </p:nvSpPr>
            <p:spPr>
              <a:xfrm>
                <a:off x="6597964" y="2694984"/>
                <a:ext cx="1142387" cy="315469"/>
              </a:xfrm>
              <a:prstGeom prst="rect">
                <a:avLst/>
              </a:prstGeom>
              <a:solidFill>
                <a:srgbClr val="F48D86"/>
              </a:solidFill>
            </p:spPr>
            <p:txBody>
              <a:bodyPr wrap="square" lIns="68552" tIns="34289" rIns="68552" bIns="34289" rtlCol="0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|</a:t>
                </a:r>
                <a:r>
                  <a:rPr lang="en-US" altLang="zh-TW" sz="1600" i="1" dirty="0" err="1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e</a:t>
                </a:r>
                <a:r>
                  <a:rPr lang="en-US" altLang="zh-TW" sz="1600" i="1" baseline="30000" dirty="0" err="1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c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|</a:t>
                </a:r>
                <a:r>
                  <a:rPr lang="en-US" altLang="zh-TW" sz="1600" b="1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altLang="zh-TW" sz="16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c</a:t>
                </a:r>
                <a:endParaRPr lang="zh-TW" altLang="en-US" sz="16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2EF65AB6-A64F-46B7-A3E5-3E2AF4C52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964" y="2694984"/>
                <a:ext cx="1142387" cy="315469"/>
              </a:xfrm>
              <a:prstGeom prst="rect">
                <a:avLst/>
              </a:prstGeom>
              <a:blipFill>
                <a:blip r:embed="rId12"/>
                <a:stretch>
                  <a:fillRect l="-4787" t="-11538" b="-28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圖說文字 7">
                <a:extLst>
                  <a:ext uri="{FF2B5EF4-FFF2-40B4-BE49-F238E27FC236}">
                    <a16:creationId xmlns:a16="http://schemas.microsoft.com/office/drawing/2014/main" id="{60226CEE-DE0D-4438-ACD1-69A0FFA0EE6A}"/>
                  </a:ext>
                </a:extLst>
              </p:cNvPr>
              <p:cNvSpPr/>
              <p:nvPr/>
            </p:nvSpPr>
            <p:spPr>
              <a:xfrm>
                <a:off x="5920065" y="1837911"/>
                <a:ext cx="2731770" cy="819786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learning goal type I:</a:t>
                </a:r>
              </a:p>
              <a:p>
                <a:pPr algn="ctr"/>
                <a:r>
                  <a:rPr lang="en-US" altLang="zh-TW" sz="1600" dirty="0"/>
                  <a:t>|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-1|  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;</a:t>
                </a:r>
              </a:p>
              <a:p>
                <a:pPr algn="ctr"/>
                <a:r>
                  <a:rPr lang="en-US" altLang="zh-TW" sz="1600" dirty="0"/>
                  <a:t>|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+1|  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16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12" name="矩形圖說文字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0226CEE-DE0D-4438-ACD1-69A0FFA0E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65" y="1837911"/>
                <a:ext cx="2731770" cy="819786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  <a:blipFill rotWithShape="1">
                <a:blip r:embed="rId13"/>
                <a:stretch>
                  <a:fillRect l="-221" t="-1439" r="-221" b="-86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728D38B8-9A99-454C-B0C4-2C205A3B8143}"/>
                  </a:ext>
                </a:extLst>
              </p:cNvPr>
              <p:cNvSpPr txBox="1"/>
              <p:nvPr/>
            </p:nvSpPr>
            <p:spPr>
              <a:xfrm>
                <a:off x="54395" y="1673222"/>
                <a:ext cx="2587188" cy="461665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x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  <a:sym typeface="Wingdings" panose="05000000000000000000" pitchFamily="2" charset="2"/>
                  </a:rPr>
                  <a:t>: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6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𝐱</m:t>
                            </m:r>
                          </m:e>
                          <m:sup>
                            <m:r>
                              <a:rPr kumimoji="0" lang="en-US" altLang="zh-TW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p>
                        </m:sSup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</m:e>
                    </m:d>
                    <m:r>
                      <a:rPr kumimoji="0" lang="en-US" altLang="zh-TW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8D38B8-9A99-454C-B0C4-2C205A3B8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5" y="1673222"/>
                <a:ext cx="2587188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3774" t="-9211" b="-30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A2E62448-3CA3-6047-BFEC-444956323D86}"/>
                  </a:ext>
                </a:extLst>
              </p:cNvPr>
              <p:cNvSpPr txBox="1"/>
              <p:nvPr/>
            </p:nvSpPr>
            <p:spPr>
              <a:xfrm>
                <a:off x="27613" y="2064370"/>
                <a:ext cx="2470725" cy="461665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o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  <a:sym typeface="Wingdings" panose="05000000000000000000" pitchFamily="2" charset="2"/>
                  </a:rPr>
                  <a:t>: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6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𝐱</m:t>
                            </m:r>
                          </m:e>
                          <m:sup>
                            <m:r>
                              <a:rPr kumimoji="0" lang="en-US" altLang="zh-TW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p>
                        </m:sSup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</m:e>
                    </m:d>
                    <m:r>
                      <a:rPr kumimoji="0" lang="en-US" altLang="zh-TW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2E62448-3CA3-6047-BFEC-444956323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" y="2064370"/>
                <a:ext cx="2470725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3951" t="-9333" b="-3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4769753A-2B32-214B-B019-68BC2F7AC6AB}"/>
                  </a:ext>
                </a:extLst>
              </p:cNvPr>
              <p:cNvSpPr/>
              <p:nvPr/>
            </p:nvSpPr>
            <p:spPr>
              <a:xfrm>
                <a:off x="0" y="1315450"/>
                <a:ext cx="5184873" cy="369296"/>
              </a:xfrm>
              <a:prstGeom prst="rect">
                <a:avLst/>
              </a:prstGeom>
            </p:spPr>
            <p:txBody>
              <a:bodyPr wrap="square" lIns="121885" tIns="60942" rIns="121885" bIns="60942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TW" sz="1600" b="0" i="1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2010601000101010101" pitchFamily="2" charset="-120"/>
                    <a:cs typeface="+mn-cs"/>
                  </a:rPr>
                  <a:t>y</a:t>
                </a:r>
                <a:r>
                  <a:rPr kumimoji="0" lang="en-US" altLang="zh-TW" sz="1600" b="0" i="1" u="none" strike="noStrike" kern="100" cap="none" spc="0" normalizeH="0" baseline="30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2010601000101010101" pitchFamily="2" charset="-120"/>
                    <a:cs typeface="+mn-cs"/>
                  </a:rPr>
                  <a:t>c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1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zh-TW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); </a:t>
                </a:r>
                <a:r>
                  <a:rPr kumimoji="0" lang="en-US" altLang="zh-TW" sz="1600" b="0" i="1" u="none" strike="noStrike" kern="1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2010601000101010101" pitchFamily="2" charset="-120"/>
                    <a:cs typeface="+mn-cs"/>
                  </a:rPr>
                  <a:t>y</a:t>
                </a:r>
                <a:r>
                  <a:rPr kumimoji="0" lang="en-US" altLang="zh-TW" sz="1600" b="0" i="1" u="none" strike="noStrike" kern="100" cap="none" spc="0" normalizeH="0" baseline="30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2010601000101010101" pitchFamily="2" charset="-120"/>
                    <a:cs typeface="+mn-cs"/>
                  </a:rPr>
                  <a:t>c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-1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zh-TW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);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6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16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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16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</a:t>
                </a:r>
                <a:r>
                  <a:rPr lang="en-US" altLang="zh-TW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769753A-2B32-214B-B019-68BC2F7AC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15450"/>
                <a:ext cx="5184873" cy="369296"/>
              </a:xfrm>
              <a:prstGeom prst="rect">
                <a:avLst/>
              </a:prstGeom>
              <a:blipFill rotWithShape="1">
                <a:blip r:embed="rId16"/>
                <a:stretch>
                  <a:fillRect l="-118" t="-3333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D0917133-06DC-4125-8E0C-C530DFC6122B}"/>
                  </a:ext>
                </a:extLst>
              </p:cNvPr>
              <p:cNvSpPr txBox="1"/>
              <p:nvPr/>
            </p:nvSpPr>
            <p:spPr>
              <a:xfrm>
                <a:off x="179512" y="2821915"/>
                <a:ext cx="1744391" cy="710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altLang="zh-TW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α</m:t>
                      </m:r>
                      <m:r>
                        <a:rPr kumimoji="0" lang="en-US" altLang="zh-TW" sz="1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zh-TW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cs typeface="+mn-cs"/>
                        </a:rPr>
                        <m:t> </m:t>
                      </m:r>
                      <m:func>
                        <m:funcPr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TW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TW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TW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  <m:r>
                                <a:rPr kumimoji="0" lang="en-US" altLang="zh-TW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TW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TW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TW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kumimoji="0" lang="en-US" altLang="zh-TW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r>
                            <a:rPr kumimoji="0" lang="en-US" altLang="zh-TW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altLang="zh-TW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1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TW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p>
                          </m:sSup>
                          <m:r>
                            <a:rPr kumimoji="0" lang="en-US" altLang="zh-TW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  <m:r>
                            <a:rPr kumimoji="0" lang="en-US" altLang="zh-TW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TW" altLang="el-G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en-US" altLang="zh-TW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=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max</m:t>
                            </m:r>
                          </m:e>
                          <m:lim>
                            <m:r>
                              <a:rPr kumimoji="0" lang="en-US" altLang="zh-TW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  <m: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0" lang="en-US" altLang="zh-TW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kumimoji="0" lang="en-US" altLang="zh-TW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TW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(</m:t>
                            </m:r>
                            <m:r>
                              <a:rPr kumimoji="0" lang="en-US" altLang="zh-TW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𝑛</m:t>
                            </m:r>
                            <m:r>
                              <a:rPr kumimoji="0" lang="en-US" altLang="zh-TW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𝐱</m:t>
                            </m:r>
                          </m:e>
                          <m:sup>
                            <m: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p>
                        </m:sSup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func>
                  </m:oMath>
                </a14:m>
                <a:endPara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</p:txBody>
          </p:sp>
        </mc:Choice>
        <mc:Fallback xmlns="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917133-06DC-4125-8E0C-C530DFC61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821915"/>
                <a:ext cx="1744391" cy="710194"/>
              </a:xfrm>
              <a:prstGeom prst="rect">
                <a:avLst/>
              </a:prstGeom>
              <a:blipFill rotWithShape="1">
                <a:blip r:embed="rId17"/>
                <a:stretch>
                  <a:fillRect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7936CEAA-67F1-4E7A-B542-295B468A8066}"/>
              </a:ext>
            </a:extLst>
          </p:cNvPr>
          <p:cNvSpPr txBox="1"/>
          <p:nvPr/>
        </p:nvSpPr>
        <p:spPr>
          <a:xfrm>
            <a:off x="6252903" y="4600677"/>
            <a:ext cx="2066094" cy="500135"/>
          </a:xfrm>
          <a:prstGeom prst="rect">
            <a:avLst/>
          </a:prstGeom>
          <a:solidFill>
            <a:schemeClr val="bg1"/>
          </a:solidFill>
        </p:spPr>
        <p:txBody>
          <a:bodyPr wrap="square" lIns="68568" tIns="34289" rIns="68568" bIns="34289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  <a:sym typeface="Symbol" panose="05050102010706020507" pitchFamily="18" charset="2"/>
              </a:rPr>
              <a:t></a:t>
            </a:r>
            <a:r>
              <a:rPr lang="zh-TW" altLang="en-US" sz="14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Is</a:t>
            </a:r>
            <a:r>
              <a:rPr lang="zh-TW" altLang="en-US" sz="14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a</a:t>
            </a:r>
            <a:r>
              <a:rPr lang="zh-TW" altLang="en-US" sz="14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hyperparameter</a:t>
            </a:r>
            <a:r>
              <a:rPr lang="zh-TW" altLang="en-US" sz="14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 Light"/>
                <a:ea typeface="微软雅黑 Light"/>
                <a:sym typeface="Symbol" panose="05050102010706020507" pitchFamily="18" charset="2"/>
              </a:rPr>
              <a:t>regarding the inferencing!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57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E7FC1E-FFAD-C344-8159-8CE16349403B}"/>
              </a:ext>
            </a:extLst>
          </p:cNvPr>
          <p:cNvGrpSpPr/>
          <p:nvPr/>
        </p:nvGrpSpPr>
        <p:grpSpPr>
          <a:xfrm>
            <a:off x="600971" y="4646360"/>
            <a:ext cx="3847368" cy="1298047"/>
            <a:chOff x="1193369" y="3465054"/>
            <a:chExt cx="3847368" cy="1298047"/>
          </a:xfrm>
        </p:grpSpPr>
        <p:cxnSp>
          <p:nvCxnSpPr>
            <p:cNvPr id="22" name="直線單箭頭接點 5">
              <a:extLst>
                <a:ext uri="{FF2B5EF4-FFF2-40B4-BE49-F238E27FC236}">
                  <a16:creationId xmlns:a16="http://schemas.microsoft.com/office/drawing/2014/main" id="{E023EF2F-925F-9149-A3D1-89FE3C2C38F0}"/>
                </a:ext>
              </a:extLst>
            </p:cNvPr>
            <p:cNvCxnSpPr/>
            <p:nvPr/>
          </p:nvCxnSpPr>
          <p:spPr>
            <a:xfrm>
              <a:off x="1193369" y="4393769"/>
              <a:ext cx="2967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5A9DE36-18FB-E443-AC00-91C65E3B32A6}"/>
                </a:ext>
              </a:extLst>
            </p:cNvPr>
            <p:cNvSpPr txBox="1"/>
            <p:nvPr/>
          </p:nvSpPr>
          <p:spPr>
            <a:xfrm>
              <a:off x="3719593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07F44EB-E9F9-6B42-9EA8-578BB45E548A}"/>
                </a:ext>
              </a:extLst>
            </p:cNvPr>
            <p:cNvSpPr txBox="1"/>
            <p:nvPr/>
          </p:nvSpPr>
          <p:spPr>
            <a:xfrm>
              <a:off x="2739241" y="40959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5E4C51E-6F40-4E49-8C26-D6DF6A3FD8E9}"/>
                </a:ext>
              </a:extLst>
            </p:cNvPr>
            <p:cNvSpPr txBox="1"/>
            <p:nvPr/>
          </p:nvSpPr>
          <p:spPr>
            <a:xfrm>
              <a:off x="33256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AB3FAD7-1976-2B4E-A43C-F6880EB1510F}"/>
                </a:ext>
              </a:extLst>
            </p:cNvPr>
            <p:cNvSpPr txBox="1"/>
            <p:nvPr/>
          </p:nvSpPr>
          <p:spPr>
            <a:xfrm>
              <a:off x="34780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AF245D2F-ABB5-0049-A67C-02B0EA09C0FF}"/>
                </a:ext>
              </a:extLst>
            </p:cNvPr>
            <p:cNvSpPr txBox="1"/>
            <p:nvPr/>
          </p:nvSpPr>
          <p:spPr>
            <a:xfrm>
              <a:off x="1883283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3EAAA43-632D-844F-A0C3-C00AFD174C2A}"/>
                </a:ext>
              </a:extLst>
            </p:cNvPr>
            <p:cNvSpPr txBox="1"/>
            <p:nvPr/>
          </p:nvSpPr>
          <p:spPr>
            <a:xfrm>
              <a:off x="2276047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C342AE5-26A6-CB41-8ACC-C48B4EABD26C}"/>
                </a:ext>
              </a:extLst>
            </p:cNvPr>
            <p:cNvSpPr txBox="1"/>
            <p:nvPr/>
          </p:nvSpPr>
          <p:spPr>
            <a:xfrm>
              <a:off x="2490422" y="4101883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063B11F-EDF5-9A47-BE48-B68C8FBE848D}"/>
                </a:ext>
              </a:extLst>
            </p:cNvPr>
            <p:cNvSpPr txBox="1"/>
            <p:nvPr/>
          </p:nvSpPr>
          <p:spPr>
            <a:xfrm>
              <a:off x="1426248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" name="弧形接點 18">
              <a:extLst>
                <a:ext uri="{FF2B5EF4-FFF2-40B4-BE49-F238E27FC236}">
                  <a16:creationId xmlns:a16="http://schemas.microsoft.com/office/drawing/2014/main" id="{1E9F25A8-8039-9046-A525-847C5C96B62E}"/>
                </a:ext>
              </a:extLst>
            </p:cNvPr>
            <p:cNvCxnSpPr/>
            <p:nvPr/>
          </p:nvCxnSpPr>
          <p:spPr>
            <a:xfrm rot="16200000" flipH="1">
              <a:off x="2349828" y="3951220"/>
              <a:ext cx="464020" cy="1970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弧形接點 20">
              <a:extLst>
                <a:ext uri="{FF2B5EF4-FFF2-40B4-BE49-F238E27FC236}">
                  <a16:creationId xmlns:a16="http://schemas.microsoft.com/office/drawing/2014/main" id="{F5FD18D7-A4ED-7643-BC3B-DEB308F9D326}"/>
                </a:ext>
              </a:extLst>
            </p:cNvPr>
            <p:cNvCxnSpPr/>
            <p:nvPr/>
          </p:nvCxnSpPr>
          <p:spPr>
            <a:xfrm rot="5400000">
              <a:off x="2792022" y="3962971"/>
              <a:ext cx="420727" cy="2013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BD5FA7A-CA94-4845-8B4E-13BDF491F2AE}"/>
                    </a:ext>
                  </a:extLst>
                </p:cNvPr>
                <p:cNvSpPr/>
                <p:nvPr/>
              </p:nvSpPr>
              <p:spPr>
                <a:xfrm>
                  <a:off x="2911867" y="3478076"/>
                  <a:ext cx="3936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𝛼</m:t>
                        </m:r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BD5FA7A-CA94-4845-8B4E-13BDF491F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867" y="3478076"/>
                  <a:ext cx="3936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622014D-4DFD-5E4C-B1CE-8820E224DFDD}"/>
                    </a:ext>
                  </a:extLst>
                </p:cNvPr>
                <p:cNvSpPr/>
                <p:nvPr/>
              </p:nvSpPr>
              <p:spPr>
                <a:xfrm>
                  <a:off x="2307044" y="3465054"/>
                  <a:ext cx="3952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𝛽</m:t>
                        </m:r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622014D-4DFD-5E4C-B1CE-8820E224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044" y="3465054"/>
                  <a:ext cx="39523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7541C8C-5D2F-4B47-A5D5-B8411F1E0CB6}"/>
                    </a:ext>
                  </a:extLst>
                </p:cNvPr>
                <p:cNvSpPr/>
                <p:nvPr/>
              </p:nvSpPr>
              <p:spPr>
                <a:xfrm>
                  <a:off x="3963776" y="4393769"/>
                  <a:ext cx="10769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TW" sz="1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7541C8C-5D2F-4B47-A5D5-B8411F1E0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776" y="4393769"/>
                  <a:ext cx="107696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3FB51DD-8F1F-304B-B1C0-D41665D055AC}"/>
              </a:ext>
            </a:extLst>
          </p:cNvPr>
          <p:cNvGrpSpPr/>
          <p:nvPr/>
        </p:nvGrpSpPr>
        <p:grpSpPr>
          <a:xfrm>
            <a:off x="4768960" y="3679047"/>
            <a:ext cx="3847368" cy="1290912"/>
            <a:chOff x="1193369" y="3472189"/>
            <a:chExt cx="3847368" cy="1290912"/>
          </a:xfrm>
        </p:grpSpPr>
        <p:cxnSp>
          <p:nvCxnSpPr>
            <p:cNvPr id="41" name="直線單箭頭接點 28">
              <a:extLst>
                <a:ext uri="{FF2B5EF4-FFF2-40B4-BE49-F238E27FC236}">
                  <a16:creationId xmlns:a16="http://schemas.microsoft.com/office/drawing/2014/main" id="{CF7FE6CA-CC89-4544-90BD-0A40FFBC09B1}"/>
                </a:ext>
              </a:extLst>
            </p:cNvPr>
            <p:cNvCxnSpPr/>
            <p:nvPr/>
          </p:nvCxnSpPr>
          <p:spPr>
            <a:xfrm>
              <a:off x="1193369" y="4393769"/>
              <a:ext cx="2967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19688E0-9FC2-7241-8273-B683D46DA5C7}"/>
                </a:ext>
              </a:extLst>
            </p:cNvPr>
            <p:cNvSpPr txBox="1"/>
            <p:nvPr/>
          </p:nvSpPr>
          <p:spPr>
            <a:xfrm>
              <a:off x="3719593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AFC0301-D794-E34B-B8A1-CC2BEACDE3AA}"/>
                </a:ext>
              </a:extLst>
            </p:cNvPr>
            <p:cNvSpPr txBox="1"/>
            <p:nvPr/>
          </p:nvSpPr>
          <p:spPr>
            <a:xfrm>
              <a:off x="2111516" y="40959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CB5F8501-5B51-2C4A-8ED9-A4CDFEABD8BD}"/>
                </a:ext>
              </a:extLst>
            </p:cNvPr>
            <p:cNvSpPr txBox="1"/>
            <p:nvPr/>
          </p:nvSpPr>
          <p:spPr>
            <a:xfrm>
              <a:off x="33256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14B37BEC-2DBA-D44C-A5D1-CAC1FC2B2ED4}"/>
                </a:ext>
              </a:extLst>
            </p:cNvPr>
            <p:cNvSpPr txBox="1"/>
            <p:nvPr/>
          </p:nvSpPr>
          <p:spPr>
            <a:xfrm>
              <a:off x="34780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731F0250-E55D-1648-8740-6C356B7DBD0E}"/>
                </a:ext>
              </a:extLst>
            </p:cNvPr>
            <p:cNvSpPr txBox="1"/>
            <p:nvPr/>
          </p:nvSpPr>
          <p:spPr>
            <a:xfrm>
              <a:off x="1883283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5749C3E8-FBF3-DA41-9526-E9E568245287}"/>
                </a:ext>
              </a:extLst>
            </p:cNvPr>
            <p:cNvSpPr txBox="1"/>
            <p:nvPr/>
          </p:nvSpPr>
          <p:spPr>
            <a:xfrm>
              <a:off x="2268298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B53EEF22-8D99-9240-938E-E77189BF16C1}"/>
                </a:ext>
              </a:extLst>
            </p:cNvPr>
            <p:cNvSpPr txBox="1"/>
            <p:nvPr/>
          </p:nvSpPr>
          <p:spPr>
            <a:xfrm>
              <a:off x="2738394" y="4101883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9C35B589-70A4-BA40-AD76-949FD50C5D6D}"/>
                </a:ext>
              </a:extLst>
            </p:cNvPr>
            <p:cNvSpPr txBox="1"/>
            <p:nvPr/>
          </p:nvSpPr>
          <p:spPr>
            <a:xfrm>
              <a:off x="1426248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0" name="弧形接點 37">
              <a:extLst>
                <a:ext uri="{FF2B5EF4-FFF2-40B4-BE49-F238E27FC236}">
                  <a16:creationId xmlns:a16="http://schemas.microsoft.com/office/drawing/2014/main" id="{AA799CBF-4A37-8540-A594-BE18678DAB86}"/>
                </a:ext>
              </a:extLst>
            </p:cNvPr>
            <p:cNvCxnSpPr/>
            <p:nvPr/>
          </p:nvCxnSpPr>
          <p:spPr>
            <a:xfrm rot="16200000" flipH="1">
              <a:off x="1939127" y="3951220"/>
              <a:ext cx="464020" cy="1970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弧形接點 38">
              <a:extLst>
                <a:ext uri="{FF2B5EF4-FFF2-40B4-BE49-F238E27FC236}">
                  <a16:creationId xmlns:a16="http://schemas.microsoft.com/office/drawing/2014/main" id="{E027E87B-8F7F-CF40-AAF2-3A87084623D7}"/>
                </a:ext>
              </a:extLst>
            </p:cNvPr>
            <p:cNvCxnSpPr/>
            <p:nvPr/>
          </p:nvCxnSpPr>
          <p:spPr>
            <a:xfrm rot="5400000">
              <a:off x="2823018" y="3962971"/>
              <a:ext cx="420727" cy="2013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889D0BAC-E505-6F48-835A-D8AA1D884D21}"/>
                    </a:ext>
                  </a:extLst>
                </p:cNvPr>
                <p:cNvSpPr/>
                <p:nvPr/>
              </p:nvSpPr>
              <p:spPr>
                <a:xfrm>
                  <a:off x="1881235" y="3478076"/>
                  <a:ext cx="3936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𝛼</m:t>
                        </m:r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889D0BAC-E505-6F48-835A-D8AA1D884D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235" y="3478076"/>
                  <a:ext cx="39363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855B4C94-28FC-3144-8819-4286A447C38D}"/>
                    </a:ext>
                  </a:extLst>
                </p:cNvPr>
                <p:cNvSpPr/>
                <p:nvPr/>
              </p:nvSpPr>
              <p:spPr>
                <a:xfrm>
                  <a:off x="2939128" y="3472189"/>
                  <a:ext cx="3952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𝛽</m:t>
                        </m:r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855B4C94-28FC-3144-8819-4286A447C3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128" y="3472189"/>
                  <a:ext cx="39523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29A518F-FFE6-5145-A673-1B58554834EB}"/>
                    </a:ext>
                  </a:extLst>
                </p:cNvPr>
                <p:cNvSpPr/>
                <p:nvPr/>
              </p:nvSpPr>
              <p:spPr>
                <a:xfrm>
                  <a:off x="3963776" y="4393769"/>
                  <a:ext cx="10769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TW" sz="1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29A518F-FFE6-5145-A673-1B58554834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776" y="4393769"/>
                  <a:ext cx="1076961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53CD071-E0B6-DB48-962B-6904DD87EEED}"/>
              </a:ext>
            </a:extLst>
          </p:cNvPr>
          <p:cNvGrpSpPr/>
          <p:nvPr/>
        </p:nvGrpSpPr>
        <p:grpSpPr>
          <a:xfrm>
            <a:off x="4786177" y="4890078"/>
            <a:ext cx="3847368" cy="1238995"/>
            <a:chOff x="1193369" y="3524106"/>
            <a:chExt cx="3847368" cy="1238995"/>
          </a:xfrm>
        </p:grpSpPr>
        <p:cxnSp>
          <p:nvCxnSpPr>
            <p:cNvPr id="56" name="直線單箭頭接點 43">
              <a:extLst>
                <a:ext uri="{FF2B5EF4-FFF2-40B4-BE49-F238E27FC236}">
                  <a16:creationId xmlns:a16="http://schemas.microsoft.com/office/drawing/2014/main" id="{750223BC-E9C5-6346-9E61-18E7708F6F61}"/>
                </a:ext>
              </a:extLst>
            </p:cNvPr>
            <p:cNvCxnSpPr/>
            <p:nvPr/>
          </p:nvCxnSpPr>
          <p:spPr>
            <a:xfrm>
              <a:off x="1193369" y="4393769"/>
              <a:ext cx="2967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26AE1456-E2C8-8B4F-8919-17A39A172A16}"/>
                </a:ext>
              </a:extLst>
            </p:cNvPr>
            <p:cNvSpPr txBox="1"/>
            <p:nvPr/>
          </p:nvSpPr>
          <p:spPr>
            <a:xfrm>
              <a:off x="3719593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5A16ACBA-4DED-E347-8F63-A0FA97FD85EB}"/>
                </a:ext>
              </a:extLst>
            </p:cNvPr>
            <p:cNvSpPr txBox="1"/>
            <p:nvPr/>
          </p:nvSpPr>
          <p:spPr>
            <a:xfrm>
              <a:off x="2739241" y="40959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5A4D52F-B52B-254C-9EBA-E6F356BFB053}"/>
                </a:ext>
              </a:extLst>
            </p:cNvPr>
            <p:cNvSpPr txBox="1"/>
            <p:nvPr/>
          </p:nvSpPr>
          <p:spPr>
            <a:xfrm>
              <a:off x="3046710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F0D4CA6E-C729-0B42-AF6C-DBDA5F182A38}"/>
                </a:ext>
              </a:extLst>
            </p:cNvPr>
            <p:cNvSpPr txBox="1"/>
            <p:nvPr/>
          </p:nvSpPr>
          <p:spPr>
            <a:xfrm>
              <a:off x="34780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18FD69D-35A1-274A-92F7-D66379FC3640}"/>
                </a:ext>
              </a:extLst>
            </p:cNvPr>
            <p:cNvSpPr txBox="1"/>
            <p:nvPr/>
          </p:nvSpPr>
          <p:spPr>
            <a:xfrm>
              <a:off x="1883283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81CEEE5-4967-0C45-B8A5-F127A3D97AAD}"/>
                </a:ext>
              </a:extLst>
            </p:cNvPr>
            <p:cNvSpPr txBox="1"/>
            <p:nvPr/>
          </p:nvSpPr>
          <p:spPr>
            <a:xfrm>
              <a:off x="2276047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0EA1879A-99DE-FC43-B071-7349B0671D8E}"/>
                </a:ext>
              </a:extLst>
            </p:cNvPr>
            <p:cNvSpPr txBox="1"/>
            <p:nvPr/>
          </p:nvSpPr>
          <p:spPr>
            <a:xfrm>
              <a:off x="3248994" y="409867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F996D2F-8C9C-2D4E-AF2B-F4BDFA9297E6}"/>
                </a:ext>
              </a:extLst>
            </p:cNvPr>
            <p:cNvSpPr txBox="1"/>
            <p:nvPr/>
          </p:nvSpPr>
          <p:spPr>
            <a:xfrm>
              <a:off x="1426248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65" name="弧形接點 52">
              <a:extLst>
                <a:ext uri="{FF2B5EF4-FFF2-40B4-BE49-F238E27FC236}">
                  <a16:creationId xmlns:a16="http://schemas.microsoft.com/office/drawing/2014/main" id="{341EF06C-98C5-3846-A027-2401F3F3E5DB}"/>
                </a:ext>
              </a:extLst>
            </p:cNvPr>
            <p:cNvCxnSpPr/>
            <p:nvPr/>
          </p:nvCxnSpPr>
          <p:spPr>
            <a:xfrm rot="5400000">
              <a:off x="3314380" y="3978100"/>
              <a:ext cx="421340" cy="18600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弧形接點 53">
              <a:extLst>
                <a:ext uri="{FF2B5EF4-FFF2-40B4-BE49-F238E27FC236}">
                  <a16:creationId xmlns:a16="http://schemas.microsoft.com/office/drawing/2014/main" id="{D1036AB1-BDCE-E744-961E-D4B71EFF7BB8}"/>
                </a:ext>
              </a:extLst>
            </p:cNvPr>
            <p:cNvCxnSpPr/>
            <p:nvPr/>
          </p:nvCxnSpPr>
          <p:spPr>
            <a:xfrm rot="16200000" flipH="1">
              <a:off x="2617376" y="3989699"/>
              <a:ext cx="413592" cy="15505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C8B25737-31B4-A046-8816-5338753F8D49}"/>
                    </a:ext>
                  </a:extLst>
                </p:cNvPr>
                <p:cNvSpPr/>
                <p:nvPr/>
              </p:nvSpPr>
              <p:spPr>
                <a:xfrm>
                  <a:off x="2527495" y="3524106"/>
                  <a:ext cx="3936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𝛼</m:t>
                        </m:r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C8B25737-31B4-A046-8816-5338753F8D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495" y="3524106"/>
                  <a:ext cx="39363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13186793-2905-A246-BC5C-18952AD2D352}"/>
                    </a:ext>
                  </a:extLst>
                </p:cNvPr>
                <p:cNvSpPr/>
                <p:nvPr/>
              </p:nvSpPr>
              <p:spPr>
                <a:xfrm>
                  <a:off x="3454135" y="3532731"/>
                  <a:ext cx="3952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𝛽</m:t>
                        </m:r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13186793-2905-A246-BC5C-18952AD2D3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4135" y="3532731"/>
                  <a:ext cx="39523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5A52C934-C9C2-8B41-95F3-7B66974668DE}"/>
                    </a:ext>
                  </a:extLst>
                </p:cNvPr>
                <p:cNvSpPr/>
                <p:nvPr/>
              </p:nvSpPr>
              <p:spPr>
                <a:xfrm>
                  <a:off x="3963776" y="4393769"/>
                  <a:ext cx="10769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TW" sz="1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5A52C934-C9C2-8B41-95F3-7B66974668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776" y="4393769"/>
                  <a:ext cx="107696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1092200F-AFB5-2748-899A-EB75D3D03447}"/>
              </a:ext>
            </a:extLst>
          </p:cNvPr>
          <p:cNvSpPr/>
          <p:nvPr/>
        </p:nvSpPr>
        <p:spPr>
          <a:xfrm>
            <a:off x="1642615" y="6129073"/>
            <a:ext cx="1089165" cy="3385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91436" tIns="45718" rIns="91436" bIns="4571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SeC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: True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10E8748-62A9-3640-9BC0-34EB0758B6FD}"/>
              </a:ext>
            </a:extLst>
          </p:cNvPr>
          <p:cNvSpPr/>
          <p:nvPr/>
        </p:nvSpPr>
        <p:spPr>
          <a:xfrm>
            <a:off x="5931668" y="6129073"/>
            <a:ext cx="1164536" cy="3385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91436" tIns="45718" rIns="91436" bIns="4571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SeC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: False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標題 1">
                <a:extLst>
                  <a:ext uri="{FF2B5EF4-FFF2-40B4-BE49-F238E27FC236}">
                    <a16:creationId xmlns:a16="http://schemas.microsoft.com/office/drawing/2014/main" id="{C218E6C3-D0D3-4C10-B165-2B5652B876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65126"/>
                <a:ext cx="9144000" cy="13255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The acceptance is based on </a:t>
                </a:r>
                <a:r>
                  <a:rPr lang="en-US" altLang="zh-TW" sz="36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|</a:t>
                </a:r>
                <a:r>
                  <a:rPr lang="en-US" altLang="zh-TW" sz="3600" i="1" dirty="0" err="1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e</a:t>
                </a:r>
                <a:r>
                  <a:rPr lang="en-US" altLang="zh-TW" sz="3600" i="1" baseline="30000" dirty="0" err="1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c</a:t>
                </a:r>
                <a:r>
                  <a:rPr lang="en-US" altLang="zh-TW" sz="36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|</a:t>
                </a:r>
                <a:r>
                  <a:rPr lang="en-US" altLang="zh-TW" sz="3600" b="1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altLang="zh-TW" sz="36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TW" sz="36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3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3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3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36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endParaRPr lang="zh-TW" altLang="en-US" sz="36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5" name="標題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218E6C3-D0D3-4C10-B165-2B5652B87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5126"/>
                <a:ext cx="9144000" cy="1325563"/>
              </a:xfrm>
              <a:prstGeom prst="rect">
                <a:avLst/>
              </a:prstGeom>
              <a:blipFill rotWithShape="1">
                <a:blip r:embed="rId14"/>
                <a:stretch>
                  <a:fillRect t="-119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標題 1">
            <a:extLst>
              <a:ext uri="{FF2B5EF4-FFF2-40B4-BE49-F238E27FC236}">
                <a16:creationId xmlns:a16="http://schemas.microsoft.com/office/drawing/2014/main" id="{C218E6C3-D0D3-4C10-B165-2B5652B8767C}"/>
              </a:ext>
            </a:extLst>
          </p:cNvPr>
          <p:cNvSpPr txBox="1">
            <a:spLocks/>
          </p:cNvSpPr>
          <p:nvPr/>
        </p:nvSpPr>
        <p:spPr>
          <a:xfrm>
            <a:off x="-4405" y="2244715"/>
            <a:ext cx="9144000" cy="8380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b="1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 acceptance is based on the </a:t>
            </a:r>
            <a:r>
              <a:rPr kumimoji="0" lang="en-US" altLang="zh-TW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SeC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402645D-C4DB-4FBF-9805-F5BDAAFD80AB}"/>
              </a:ext>
            </a:extLst>
          </p:cNvPr>
          <p:cNvSpPr/>
          <p:nvPr/>
        </p:nvSpPr>
        <p:spPr>
          <a:xfrm>
            <a:off x="6281329" y="1449389"/>
            <a:ext cx="1368151" cy="290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learning goals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79" name="弧形接點 37">
            <a:extLst>
              <a:ext uri="{FF2B5EF4-FFF2-40B4-BE49-F238E27FC236}">
                <a16:creationId xmlns:a16="http://schemas.microsoft.com/office/drawing/2014/main" id="{AA799CBF-4A37-8540-A594-BE18678DAB86}"/>
              </a:ext>
            </a:extLst>
          </p:cNvPr>
          <p:cNvCxnSpPr>
            <a:stCxn id="77" idx="2"/>
          </p:cNvCxnSpPr>
          <p:nvPr/>
        </p:nvCxnSpPr>
        <p:spPr>
          <a:xfrm rot="16200000" flipH="1">
            <a:off x="6825706" y="1879401"/>
            <a:ext cx="609177" cy="329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弧形接點 37">
            <a:extLst>
              <a:ext uri="{FF2B5EF4-FFF2-40B4-BE49-F238E27FC236}">
                <a16:creationId xmlns:a16="http://schemas.microsoft.com/office/drawing/2014/main" id="{AA799CBF-4A37-8540-A594-BE18678DAB86}"/>
              </a:ext>
            </a:extLst>
          </p:cNvPr>
          <p:cNvCxnSpPr>
            <a:stCxn id="77" idx="0"/>
          </p:cNvCxnSpPr>
          <p:nvPr/>
        </p:nvCxnSpPr>
        <p:spPr>
          <a:xfrm rot="16200000" flipV="1">
            <a:off x="6420859" y="904843"/>
            <a:ext cx="540668" cy="5484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CE26509A-BEE2-4DCF-B141-9ED3E66B85F3}"/>
              </a:ext>
            </a:extLst>
          </p:cNvPr>
          <p:cNvSpPr/>
          <p:nvPr/>
        </p:nvSpPr>
        <p:spPr>
          <a:xfrm>
            <a:off x="380187" y="1268760"/>
            <a:ext cx="3805973" cy="560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rgbClr val="FF0000"/>
                </a:solidFill>
              </a:rPr>
              <a:t>Acceptance is applied to not only the SLFN but also each individual training data.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28D38B8-9A99-454C-B0C4-2C205A3B8143}"/>
                  </a:ext>
                </a:extLst>
              </p:cNvPr>
              <p:cNvSpPr txBox="1"/>
              <p:nvPr/>
            </p:nvSpPr>
            <p:spPr>
              <a:xfrm>
                <a:off x="131328" y="3665942"/>
                <a:ext cx="2982163" cy="461665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x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  <a:sym typeface="Wingdings" panose="05000000000000000000" pitchFamily="2" charset="2"/>
                  </a:rPr>
                  <a:t>: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6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𝐱</m:t>
                            </m:r>
                          </m:e>
                          <m:sup>
                            <m:r>
                              <a:rPr kumimoji="0" lang="en-US" altLang="zh-TW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p>
                        </m:sSup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</m:e>
                    </m:d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,</m:t>
                    </m:r>
                    <m:r>
                      <a:rPr kumimoji="0" lang="en-US" altLang="zh-TW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8D38B8-9A99-454C-B0C4-2C205A3B8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8" y="3665942"/>
                <a:ext cx="2982163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3272" t="-9211" b="-30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A2E62448-3CA3-6047-BFEC-444956323D86}"/>
                  </a:ext>
                </a:extLst>
              </p:cNvPr>
              <p:cNvSpPr txBox="1"/>
              <p:nvPr/>
            </p:nvSpPr>
            <p:spPr>
              <a:xfrm>
                <a:off x="125989" y="4036516"/>
                <a:ext cx="3079497" cy="461665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o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  <a:sym typeface="Wingdings" panose="05000000000000000000" pitchFamily="2" charset="2"/>
                  </a:rPr>
                  <a:t>: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6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𝐱</m:t>
                            </m:r>
                          </m:e>
                          <m:sup>
                            <m:r>
                              <a:rPr kumimoji="0" lang="en-US" altLang="zh-TW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p>
                        </m:sSup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</m:e>
                    </m:d>
                    <m:r>
                      <a:rPr kumimoji="0" lang="en-US" altLang="zh-TW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2E62448-3CA3-6047-BFEC-444956323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9" y="4036516"/>
                <a:ext cx="3079497" cy="461665"/>
              </a:xfrm>
              <a:prstGeom prst="rect">
                <a:avLst/>
              </a:prstGeom>
              <a:blipFill rotWithShape="1">
                <a:blip r:embed="rId16"/>
                <a:stretch>
                  <a:fillRect l="-3168" t="-9211" b="-30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769753A-2B32-214B-B019-68BC2F7AC6AB}"/>
                  </a:ext>
                </a:extLst>
              </p:cNvPr>
              <p:cNvSpPr/>
              <p:nvPr/>
            </p:nvSpPr>
            <p:spPr>
              <a:xfrm>
                <a:off x="120665" y="3076732"/>
                <a:ext cx="5184873" cy="369296"/>
              </a:xfrm>
              <a:prstGeom prst="rect">
                <a:avLst/>
              </a:prstGeom>
            </p:spPr>
            <p:txBody>
              <a:bodyPr wrap="square" lIns="121885" tIns="60942" rIns="121885" bIns="60942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TW" sz="1600" b="0" i="1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2010601000101010101" pitchFamily="2" charset="-120"/>
                    <a:cs typeface="+mn-cs"/>
                  </a:rPr>
                  <a:t>y</a:t>
                </a:r>
                <a:r>
                  <a:rPr kumimoji="0" lang="en-US" altLang="zh-TW" sz="1600" b="0" i="1" u="none" strike="noStrike" kern="100" cap="none" spc="0" normalizeH="0" baseline="30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2010601000101010101" pitchFamily="2" charset="-120"/>
                    <a:cs typeface="+mn-cs"/>
                  </a:rPr>
                  <a:t>c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1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zh-TW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); </a:t>
                </a:r>
                <a:r>
                  <a:rPr kumimoji="0" lang="en-US" altLang="zh-TW" sz="1600" b="0" i="1" u="none" strike="noStrike" kern="1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2010601000101010101" pitchFamily="2" charset="-120"/>
                    <a:cs typeface="+mn-cs"/>
                  </a:rPr>
                  <a:t>y</a:t>
                </a:r>
                <a:r>
                  <a:rPr kumimoji="0" lang="en-US" altLang="zh-TW" sz="1600" b="0" i="1" u="none" strike="noStrike" kern="100" cap="none" spc="0" normalizeH="0" baseline="30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2010601000101010101" pitchFamily="2" charset="-120"/>
                    <a:cs typeface="+mn-cs"/>
                  </a:rPr>
                  <a:t>c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-1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zh-TW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);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6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16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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16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</a:t>
                </a:r>
                <a:r>
                  <a:rPr lang="en-US" altLang="zh-TW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769753A-2B32-214B-B019-68BC2F7AC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65" y="3076732"/>
                <a:ext cx="5184873" cy="369296"/>
              </a:xfrm>
              <a:prstGeom prst="rect">
                <a:avLst/>
              </a:prstGeom>
              <a:blipFill rotWithShape="1">
                <a:blip r:embed="rId17"/>
                <a:stretch>
                  <a:fillRect l="-118" t="-3333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D0917133-06DC-4125-8E0C-C530DFC6122B}"/>
                  </a:ext>
                </a:extLst>
              </p:cNvPr>
              <p:cNvSpPr txBox="1"/>
              <p:nvPr/>
            </p:nvSpPr>
            <p:spPr>
              <a:xfrm>
                <a:off x="2731780" y="3751363"/>
                <a:ext cx="1744391" cy="710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altLang="zh-TW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α</m:t>
                      </m:r>
                      <m:r>
                        <a:rPr kumimoji="0" lang="en-US" altLang="zh-TW" sz="1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zh-TW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cs typeface="+mn-cs"/>
                        </a:rPr>
                        <m:t> </m:t>
                      </m:r>
                      <m:func>
                        <m:funcPr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TW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TW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TW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  <m:r>
                                <a:rPr kumimoji="0" lang="en-US" altLang="zh-TW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72C4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TW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TW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TW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kumimoji="0" lang="en-US" altLang="zh-TW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r>
                            <a:rPr kumimoji="0" lang="en-US" altLang="zh-TW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altLang="zh-TW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1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TW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p>
                          </m:sSup>
                          <m:r>
                            <a:rPr kumimoji="0" lang="en-US" altLang="zh-TW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1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  <m:r>
                            <a:rPr kumimoji="0" lang="en-US" altLang="zh-TW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TW" altLang="el-G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𝛽</m:t>
                    </m:r>
                    <m:r>
                      <a:rPr kumimoji="0" lang="en-US" altLang="zh-TW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=</a:t>
                </a:r>
                <a:r>
                  <a: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max</m:t>
                            </m:r>
                          </m:e>
                          <m:lim>
                            <m:r>
                              <a:rPr kumimoji="0" lang="en-US" altLang="zh-TW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  <m: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0" lang="en-US" altLang="zh-TW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kumimoji="0" lang="en-US" altLang="zh-TW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4472C4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TW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(</m:t>
                            </m:r>
                            <m:r>
                              <a:rPr kumimoji="0" lang="en-US" altLang="zh-TW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𝑛</m:t>
                            </m:r>
                            <m:r>
                              <a:rPr kumimoji="0" lang="en-US" altLang="zh-TW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𝐱</m:t>
                            </m:r>
                          </m:e>
                          <m:sup>
                            <m: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472C4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sup>
                        </m:sSup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1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72C4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func>
                  </m:oMath>
                </a14:m>
                <a:endPara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917133-06DC-4125-8E0C-C530DFC61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780" y="3751363"/>
                <a:ext cx="1744391" cy="710194"/>
              </a:xfrm>
              <a:prstGeom prst="rect">
                <a:avLst/>
              </a:prstGeom>
              <a:blipFill rotWithShape="1">
                <a:blip r:embed="rId18"/>
                <a:stretch>
                  <a:fillRect b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57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4431303" y="1409718"/>
            <a:ext cx="3848581" cy="1465622"/>
            <a:chOff x="-262755" y="-65887"/>
            <a:chExt cx="7331881" cy="2876498"/>
          </a:xfrm>
        </p:grpSpPr>
        <p:sp>
          <p:nvSpPr>
            <p:cNvPr id="66" name="文字方塊 65"/>
            <p:cNvSpPr txBox="1"/>
            <p:nvPr/>
          </p:nvSpPr>
          <p:spPr>
            <a:xfrm>
              <a:off x="1717345" y="-65887"/>
              <a:ext cx="3441945" cy="6040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The hidden layer:</a:t>
              </a:r>
              <a:endParaRPr lang="zh-TW" altLang="en-US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-262755" y="543758"/>
                  <a:ext cx="7331881" cy="226685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func>
                          <m:func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𝑅𝑒𝐿𝑈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zh-TW" sz="1600" dirty="0">
                    <a:solidFill>
                      <a:schemeClr val="tx1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func>
                          <m:func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𝑅𝑒𝐿𝑈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altLang="zh-TW" sz="16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altLang="zh-TW" sz="1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z="1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2755" y="543758"/>
                  <a:ext cx="7331881" cy="2266853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/>
          <p:cNvSpPr/>
          <p:nvPr/>
        </p:nvSpPr>
        <p:spPr>
          <a:xfrm>
            <a:off x="625509" y="1410024"/>
            <a:ext cx="3315329" cy="690216"/>
          </a:xfrm>
          <a:prstGeom prst="rect">
            <a:avLst/>
          </a:prstGeom>
          <a:solidFill>
            <a:srgbClr val="FCC818">
              <a:alpha val="29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563"/>
              </a:spcBef>
            </a:pPr>
            <a:r>
              <a:rPr lang="en-US" altLang="zh-TW" sz="1463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</a:p>
        </p:txBody>
      </p:sp>
      <p:sp>
        <p:nvSpPr>
          <p:cNvPr id="31" name="矩形 30"/>
          <p:cNvSpPr/>
          <p:nvPr/>
        </p:nvSpPr>
        <p:spPr>
          <a:xfrm>
            <a:off x="625509" y="2105814"/>
            <a:ext cx="3315329" cy="698341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563"/>
              </a:spcBef>
            </a:pPr>
            <a:r>
              <a:rPr lang="en-US" altLang="zh-TW" sz="1463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1608602" y="218599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02" y="2185997"/>
                <a:ext cx="459121" cy="457200"/>
              </a:xfrm>
              <a:prstGeom prst="ellipse">
                <a:avLst/>
              </a:prstGeom>
              <a:blipFill>
                <a:blip r:embed="rId5"/>
                <a:stretch>
                  <a:fillRect r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2133778" y="219714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778" y="2197147"/>
                <a:ext cx="459121" cy="457200"/>
              </a:xfrm>
              <a:prstGeom prst="ellipse">
                <a:avLst/>
              </a:prstGeom>
              <a:blipFill>
                <a:blip r:embed="rId6"/>
                <a:stretch>
                  <a:fillRect r="-5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橢圓 34"/>
              <p:cNvSpPr/>
              <p:nvPr/>
            </p:nvSpPr>
            <p:spPr>
              <a:xfrm>
                <a:off x="2654664" y="219714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橢圓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664" y="2197147"/>
                <a:ext cx="459121" cy="457200"/>
              </a:xfrm>
              <a:prstGeom prst="ellipse">
                <a:avLst/>
              </a:prstGeom>
              <a:blipFill>
                <a:blip r:embed="rId7"/>
                <a:stretch>
                  <a:fillRect r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橢圓 35"/>
              <p:cNvSpPr/>
              <p:nvPr/>
            </p:nvSpPr>
            <p:spPr>
              <a:xfrm>
                <a:off x="3405588" y="218599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75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橢圓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588" y="2185997"/>
                <a:ext cx="459121" cy="457200"/>
              </a:xfrm>
              <a:prstGeom prst="ellipse">
                <a:avLst/>
              </a:prstGeom>
              <a:blipFill>
                <a:blip r:embed="rId8"/>
                <a:stretch>
                  <a:fillRect r="-1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橢圓 36"/>
          <p:cNvSpPr/>
          <p:nvPr/>
        </p:nvSpPr>
        <p:spPr>
          <a:xfrm>
            <a:off x="2488253" y="1480369"/>
            <a:ext cx="459121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75" i="1" dirty="0">
                <a:solidFill>
                  <a:prstClr val="black"/>
                </a:solidFill>
              </a:rPr>
              <a:t>i</a:t>
            </a:r>
            <a:endParaRPr lang="zh-TW" altLang="en-US" sz="2475" i="1" dirty="0">
              <a:solidFill>
                <a:prstClr val="black"/>
              </a:solidFill>
            </a:endParaRPr>
          </a:p>
        </p:txBody>
      </p:sp>
      <p:cxnSp>
        <p:nvCxnSpPr>
          <p:cNvPr id="40" name="直線接點 39"/>
          <p:cNvCxnSpPr>
            <a:stCxn id="33" idx="0"/>
            <a:endCxn id="37" idx="4"/>
          </p:cNvCxnSpPr>
          <p:nvPr/>
        </p:nvCxnSpPr>
        <p:spPr>
          <a:xfrm flipV="1">
            <a:off x="1838130" y="1937571"/>
            <a:ext cx="879683" cy="2484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0"/>
            <a:endCxn id="37" idx="4"/>
          </p:cNvCxnSpPr>
          <p:nvPr/>
        </p:nvCxnSpPr>
        <p:spPr>
          <a:xfrm flipV="1">
            <a:off x="2363353" y="1937747"/>
            <a:ext cx="354479" cy="2595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035969" y="2135191"/>
            <a:ext cx="47320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50" dirty="0">
                <a:solidFill>
                  <a:prstClr val="black"/>
                </a:solidFill>
              </a:rPr>
              <a:t>…</a:t>
            </a:r>
            <a:endParaRPr lang="zh-TW" altLang="en-US" sz="2250" dirty="0">
              <a:solidFill>
                <a:prstClr val="black"/>
              </a:solidFill>
            </a:endParaRPr>
          </a:p>
        </p:txBody>
      </p:sp>
      <p:cxnSp>
        <p:nvCxnSpPr>
          <p:cNvPr id="62" name="直線單箭頭接點 61"/>
          <p:cNvCxnSpPr>
            <a:stCxn id="35" idx="0"/>
            <a:endCxn id="37" idx="4"/>
          </p:cNvCxnSpPr>
          <p:nvPr/>
        </p:nvCxnSpPr>
        <p:spPr>
          <a:xfrm flipH="1" flipV="1">
            <a:off x="2717812" y="1937747"/>
            <a:ext cx="166388" cy="2595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36" idx="0"/>
            <a:endCxn id="37" idx="4"/>
          </p:cNvCxnSpPr>
          <p:nvPr/>
        </p:nvCxnSpPr>
        <p:spPr>
          <a:xfrm flipH="1" flipV="1">
            <a:off x="2717814" y="1937571"/>
            <a:ext cx="917073" cy="2484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標題 3"/>
          <p:cNvSpPr txBox="1">
            <a:spLocks/>
          </p:cNvSpPr>
          <p:nvPr/>
        </p:nvSpPr>
        <p:spPr>
          <a:xfrm>
            <a:off x="0" y="365129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sz="4400" dirty="0">
                <a:solidFill>
                  <a:prstClr val="black"/>
                </a:solidFill>
              </a:rPr>
              <a:t>Forward operation</a:t>
            </a:r>
            <a:endParaRPr lang="zh-TW" altLang="en-US" sz="4400" dirty="0">
              <a:solidFill>
                <a:prstClr val="black"/>
              </a:solidFill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E43E0B7-06E0-4829-B222-9DAFD236240F}"/>
              </a:ext>
            </a:extLst>
          </p:cNvPr>
          <p:cNvGrpSpPr/>
          <p:nvPr/>
        </p:nvGrpSpPr>
        <p:grpSpPr>
          <a:xfrm>
            <a:off x="4544139" y="3263593"/>
            <a:ext cx="3834495" cy="1502580"/>
            <a:chOff x="-262755" y="64807"/>
            <a:chExt cx="5478785" cy="2211779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63167823-5A00-40BF-87D3-D044A3F60710}"/>
                </a:ext>
              </a:extLst>
            </p:cNvPr>
            <p:cNvSpPr txBox="1"/>
            <p:nvPr/>
          </p:nvSpPr>
          <p:spPr>
            <a:xfrm>
              <a:off x="1090746" y="64807"/>
              <a:ext cx="2686267" cy="4756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21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The output layer:</a:t>
              </a:r>
              <a:endParaRPr lang="zh-TW" altLang="en-US" sz="21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3A9EDE24-EC33-4E83-8CBC-74CBF36D1415}"/>
                    </a:ext>
                  </a:extLst>
                </p:cNvPr>
                <p:cNvSpPr txBox="1"/>
                <p:nvPr/>
              </p:nvSpPr>
              <p:spPr>
                <a:xfrm>
                  <a:off x="-262755" y="543759"/>
                  <a:ext cx="5478785" cy="173282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≡</m:t>
                        </m:r>
                        <m:sSubSup>
                          <m:sSub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altLang="zh-TW" dirty="0">
                    <a:solidFill>
                      <a:schemeClr val="tx1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sSup>
                          <m:sSupPr>
                            <m:ctrlPr>
                              <a:rPr lang="en-US" altLang="zh-TW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A9EDE24-EC33-4E83-8CBC-74CBF36D1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2755" y="543759"/>
                  <a:ext cx="5478785" cy="1732827"/>
                </a:xfrm>
                <a:prstGeom prst="round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805C9F45-FDD4-43E0-9A30-D5FA081F99A1}"/>
              </a:ext>
            </a:extLst>
          </p:cNvPr>
          <p:cNvSpPr/>
          <p:nvPr/>
        </p:nvSpPr>
        <p:spPr>
          <a:xfrm>
            <a:off x="347129" y="3094398"/>
            <a:ext cx="4032448" cy="832136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TW" sz="195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5AA101C-B1C3-4757-B7BD-DDCB633C5D8C}"/>
              </a:ext>
            </a:extLst>
          </p:cNvPr>
          <p:cNvSpPr/>
          <p:nvPr/>
        </p:nvSpPr>
        <p:spPr>
          <a:xfrm>
            <a:off x="347129" y="3913152"/>
            <a:ext cx="4032448" cy="920288"/>
          </a:xfrm>
          <a:prstGeom prst="rect">
            <a:avLst/>
          </a:prstGeom>
          <a:solidFill>
            <a:srgbClr val="FCC818">
              <a:alpha val="29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TW" sz="195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DDA4EADE-0181-461D-8BCA-EC9A4834C390}"/>
              </a:ext>
            </a:extLst>
          </p:cNvPr>
          <p:cNvSpPr/>
          <p:nvPr/>
        </p:nvSpPr>
        <p:spPr>
          <a:xfrm>
            <a:off x="1945167" y="4066410"/>
            <a:ext cx="612161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dirty="0">
                <a:solidFill>
                  <a:prstClr val="black"/>
                </a:solidFill>
              </a:rPr>
              <a:t>1</a:t>
            </a:r>
            <a:endParaRPr lang="zh-TW" altLang="en-US" sz="3300" dirty="0">
              <a:solidFill>
                <a:prstClr val="black"/>
              </a:solidFill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F926C210-8555-446A-B655-E92FBD38FB31}"/>
              </a:ext>
            </a:extLst>
          </p:cNvPr>
          <p:cNvSpPr/>
          <p:nvPr/>
        </p:nvSpPr>
        <p:spPr>
          <a:xfrm>
            <a:off x="2665465" y="4066410"/>
            <a:ext cx="612161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dirty="0">
                <a:solidFill>
                  <a:prstClr val="black"/>
                </a:solidFill>
              </a:rPr>
              <a:t>2</a:t>
            </a:r>
            <a:endParaRPr lang="zh-TW" altLang="en-US" sz="3300" dirty="0">
              <a:solidFill>
                <a:prstClr val="black"/>
              </a:solidFill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8C0585A1-A84C-4E64-BB0F-A9994A604BFA}"/>
              </a:ext>
            </a:extLst>
          </p:cNvPr>
          <p:cNvSpPr/>
          <p:nvPr/>
        </p:nvSpPr>
        <p:spPr>
          <a:xfrm>
            <a:off x="3660139" y="4066410"/>
            <a:ext cx="612161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i="1" dirty="0">
                <a:solidFill>
                  <a:prstClr val="black"/>
                </a:solidFill>
              </a:rPr>
              <a:t>p</a:t>
            </a:r>
            <a:endParaRPr lang="zh-TW" altLang="en-US" sz="3300" i="1" dirty="0">
              <a:solidFill>
                <a:prstClr val="black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FFDB881-52CF-4019-A390-61D15AE6B2DB}"/>
              </a:ext>
            </a:extLst>
          </p:cNvPr>
          <p:cNvSpPr txBox="1"/>
          <p:nvPr/>
        </p:nvSpPr>
        <p:spPr>
          <a:xfrm>
            <a:off x="3214606" y="397783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prstClr val="black"/>
                </a:solidFill>
              </a:rPr>
              <a:t>…</a:t>
            </a:r>
            <a:endParaRPr lang="zh-TW" altLang="en-US" sz="3000" dirty="0">
              <a:solidFill>
                <a:prstClr val="black"/>
              </a:solidFill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81F46AC4-C663-41E2-9A83-4A6FCA0E1319}"/>
              </a:ext>
            </a:extLst>
          </p:cNvPr>
          <p:cNvSpPr/>
          <p:nvPr/>
        </p:nvSpPr>
        <p:spPr>
          <a:xfrm>
            <a:off x="2792328" y="3186750"/>
            <a:ext cx="612161" cy="609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dirty="0">
                <a:solidFill>
                  <a:prstClr val="black"/>
                </a:solidFill>
              </a:rPr>
              <a:t>1</a:t>
            </a:r>
            <a:endParaRPr lang="zh-TW" altLang="en-US" sz="3300" dirty="0">
              <a:solidFill>
                <a:prstClr val="black"/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B53605F-7685-49F8-ACFD-3C438489F589}"/>
              </a:ext>
            </a:extLst>
          </p:cNvPr>
          <p:cNvCxnSpPr>
            <a:stCxn id="47" idx="0"/>
            <a:endCxn id="49" idx="4"/>
          </p:cNvCxnSpPr>
          <p:nvPr/>
        </p:nvCxnSpPr>
        <p:spPr>
          <a:xfrm flipH="1" flipV="1">
            <a:off x="3098413" y="3796350"/>
            <a:ext cx="867815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91131A52-9C47-403D-A8A6-15157350642F}"/>
              </a:ext>
            </a:extLst>
          </p:cNvPr>
          <p:cNvCxnSpPr>
            <a:stCxn id="46" idx="0"/>
            <a:endCxn id="49" idx="4"/>
          </p:cNvCxnSpPr>
          <p:nvPr/>
        </p:nvCxnSpPr>
        <p:spPr>
          <a:xfrm flipV="1">
            <a:off x="2971517" y="3796350"/>
            <a:ext cx="126870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605186C-2448-45EC-ADA3-0F7A1171B5F7}"/>
              </a:ext>
            </a:extLst>
          </p:cNvPr>
          <p:cNvCxnSpPr>
            <a:stCxn id="45" idx="0"/>
            <a:endCxn id="49" idx="4"/>
          </p:cNvCxnSpPr>
          <p:nvPr/>
        </p:nvCxnSpPr>
        <p:spPr>
          <a:xfrm flipV="1">
            <a:off x="2250995" y="3796350"/>
            <a:ext cx="847403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5D020A7E-6740-4DBA-A332-B04D24EE94D2}"/>
                  </a:ext>
                </a:extLst>
              </p:cNvPr>
              <p:cNvSpPr txBox="1"/>
              <p:nvPr/>
            </p:nvSpPr>
            <p:spPr>
              <a:xfrm>
                <a:off x="339574" y="4933293"/>
                <a:ext cx="7256762" cy="15626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64160" marR="93980" lvl="0" indent="-243840" fontAlgn="auto">
                  <a:spcBef>
                    <a:spcPts val="0"/>
                  </a:spcBef>
                  <a:spcAft>
                    <a:spcPts val="600"/>
                  </a:spcAft>
                  <a:tabLst>
                    <a:tab pos="5078730" algn="r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6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60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600" b="1" i="0" smtClean="0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altLang="zh-TW" sz="1600" dirty="0"/>
                        <m:t>: </m:t>
                      </m:r>
                      <m:r>
                        <m:rPr>
                          <m:nor/>
                        </m:rPr>
                        <a:rPr lang="en-US" altLang="zh-TW" sz="1600" dirty="0"/>
                        <m:t>the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loss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function</m:t>
                      </m:r>
                      <m:r>
                        <m:rPr>
                          <m:nor/>
                        </m:rPr>
                        <a:rPr lang="en-US" altLang="zh-TW" sz="1600" dirty="0"/>
                        <m:t>;</m:t>
                      </m:r>
                    </m:oMath>
                  </m:oMathPara>
                </a14:m>
                <a:endParaRPr lang="en-US" altLang="zh-TW" sz="1600" dirty="0"/>
              </a:p>
              <a:p>
                <a:pPr marR="93980" lvl="0" indent="20638" fontAlgn="auto">
                  <a:spcBef>
                    <a:spcPts val="0"/>
                  </a:spcBef>
                  <a:spcAft>
                    <a:spcPts val="600"/>
                  </a:spcAft>
                  <a:tabLst>
                    <a:tab pos="5078730" algn="r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6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60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600" b="1" i="0" smtClean="0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altLang="zh-TW" sz="1600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 altLang="zh-TW" sz="1600" dirty="0">
                          <a:latin typeface="Cambria Math" panose="02040503050406030204" pitchFamily="18" charset="0"/>
                          <a:sym typeface="Symbol"/>
                        </a:rPr>
                        <m:t>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p>
                          <m:r>
                            <a:rPr lang="en-US" altLang="zh-TW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600" dirty="0"/>
                        <m:t>: </m:t>
                      </m:r>
                      <m:r>
                        <m:rPr>
                          <m:nor/>
                        </m:rPr>
                        <a:rPr lang="en-US" altLang="zh-TW" sz="1600" dirty="0"/>
                        <m:t>the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loss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function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with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the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regularization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term</m:t>
                      </m:r>
                      <m:r>
                        <m:rPr>
                          <m:nor/>
                        </m:rPr>
                        <a:rPr lang="en-US" altLang="zh-TW" sz="1600" dirty="0"/>
                        <m:t>.</m:t>
                      </m:r>
                    </m:oMath>
                  </m:oMathPara>
                </a14:m>
                <a:endParaRPr lang="zh-TW" altLang="zh-TW" sz="1600" dirty="0">
                  <a:latin typeface="Times New Roman"/>
                  <a:ea typeface="新細明體"/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D020A7E-6740-4DBA-A332-B04D24EE9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74" y="4933293"/>
                <a:ext cx="7256762" cy="1562697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>
            <a:extLst>
              <a:ext uri="{FF2B5EF4-FFF2-40B4-BE49-F238E27FC236}">
                <a16:creationId xmlns:a16="http://schemas.microsoft.com/office/drawing/2014/main" id="{47D599C3-655E-4063-A1FA-4A3B4CD44BB5}"/>
              </a:ext>
            </a:extLst>
          </p:cNvPr>
          <p:cNvSpPr txBox="1"/>
          <p:nvPr/>
        </p:nvSpPr>
        <p:spPr>
          <a:xfrm>
            <a:off x="6228184" y="173581"/>
            <a:ext cx="2808313" cy="315469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The forward operation setting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9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010DB-635D-4F80-ACED-132FA0A6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development</a:t>
            </a:r>
            <a:br>
              <a:rPr lang="en-US" altLang="zh-TW" b="1" dirty="0"/>
            </a:br>
            <a:r>
              <a:rPr lang="en-US" altLang="zh-TW" sz="1400" b="1" dirty="0"/>
              <a:t>(</a:t>
            </a:r>
            <a:r>
              <a:rPr lang="en-US" altLang="zh-TW" sz="1400" dirty="0">
                <a:hlinkClick r:id="rId2"/>
              </a:rPr>
              <a:t>Algorithm - Wikipedia</a:t>
            </a:r>
            <a:r>
              <a:rPr lang="en-US" altLang="zh-TW" sz="1400" b="1" dirty="0"/>
              <a:t>)</a:t>
            </a:r>
            <a:endParaRPr lang="zh-TW" altLang="en-US" sz="14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C7FE8C-CB88-4C73-92D9-4849364F6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3732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steps in the development of algorithms:</a:t>
            </a:r>
          </a:p>
          <a:p>
            <a:pPr marL="442913" indent="-2667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442913" indent="-2667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model</a:t>
            </a:r>
          </a:p>
          <a:p>
            <a:pPr marL="442913" indent="-2667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the algorithm</a:t>
            </a:r>
          </a:p>
          <a:p>
            <a:pPr marL="442913" indent="-2667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an algorithm</a:t>
            </a:r>
          </a:p>
          <a:p>
            <a:pPr marL="442913" indent="-2667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 correctness of the algorithm</a:t>
            </a:r>
          </a:p>
          <a:p>
            <a:pPr marL="442913" indent="-2667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</a:t>
            </a:r>
          </a:p>
          <a:p>
            <a:pPr marL="442913" indent="-2667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algorithm</a:t>
            </a:r>
          </a:p>
          <a:p>
            <a:pPr marL="442913" indent="-2667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testing</a:t>
            </a:r>
          </a:p>
          <a:p>
            <a:pPr marL="442913" indent="-2667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preparation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3DAA78-F1E5-4AC8-B23D-FAAB066E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6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13545</TotalTime>
  <Words>5767</Words>
  <Application>Microsoft Office PowerPoint</Application>
  <PresentationFormat>如螢幕大小 (4:3)</PresentationFormat>
  <Paragraphs>986</Paragraphs>
  <Slides>47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47</vt:i4>
      </vt:variant>
    </vt:vector>
  </HeadingPairs>
  <TitlesOfParts>
    <vt:vector size="62" baseType="lpstr">
      <vt:lpstr>微軟正黑體</vt:lpstr>
      <vt:lpstr>微軟正黑體</vt:lpstr>
      <vt:lpstr>Arial</vt:lpstr>
      <vt:lpstr>Calibri</vt:lpstr>
      <vt:lpstr>Calibri Light</vt:lpstr>
      <vt:lpstr>Cambria Math</vt:lpstr>
      <vt:lpstr>Lucida Sans Unicode</vt:lpstr>
      <vt:lpstr>Symbol</vt:lpstr>
      <vt:lpstr>Times New Roman</vt:lpstr>
      <vt:lpstr>Wingdings</vt:lpstr>
      <vt:lpstr>Office 主题</vt:lpstr>
      <vt:lpstr>2_Office 佈景主題</vt:lpstr>
      <vt:lpstr>1_Office 主题</vt:lpstr>
      <vt:lpstr>2_Office 主题</vt:lpstr>
      <vt:lpstr>3_Office 佈景主題</vt:lpstr>
      <vt:lpstr>A new learning algorithm for SLFN with binary-value inputs, ReLU &amp; binary-value desired output</vt:lpstr>
      <vt:lpstr>development (Algorithm - Wikipedia)</vt:lpstr>
      <vt:lpstr>Eight kinds of AI application problems</vt:lpstr>
      <vt:lpstr>PowerPoint 簡報</vt:lpstr>
      <vt:lpstr>PowerPoint 簡報</vt:lpstr>
      <vt:lpstr>The learning goal of the nth stage</vt:lpstr>
      <vt:lpstr>PowerPoint 簡報</vt:lpstr>
      <vt:lpstr>PowerPoint 簡報</vt:lpstr>
      <vt:lpstr>development (Algorithm - Wikipedia)</vt:lpstr>
      <vt:lpstr>PowerPoint 簡報</vt:lpstr>
      <vt:lpstr>PowerPoint 簡報</vt:lpstr>
      <vt:lpstr>PowerPoint 簡報</vt:lpstr>
      <vt:lpstr>PowerPoint 簡報</vt:lpstr>
      <vt:lpstr>Difficulties</vt:lpstr>
      <vt:lpstr>PowerPoint 簡報</vt:lpstr>
      <vt:lpstr>The learning goal of the nth stage</vt:lpstr>
      <vt:lpstr>PowerPoint 簡報</vt:lpstr>
      <vt:lpstr>PowerPoint 簡報</vt:lpstr>
      <vt:lpstr>The initializing module for the case of real-value desired output &amp; ReLU</vt:lpstr>
      <vt:lpstr>The selecting module with LTS</vt:lpstr>
      <vt:lpstr>The learning goal</vt:lpstr>
      <vt:lpstr>PowerPoint 簡報</vt:lpstr>
      <vt:lpstr>The cramming module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learning goal of the nth stage</vt:lpstr>
      <vt:lpstr>PowerPoint 簡報</vt:lpstr>
      <vt:lpstr>The SeC regarding {"f(xc, w)":  c  I(n) " l"}</vt:lpstr>
      <vt:lpstr>PowerPoint 簡報</vt:lpstr>
      <vt:lpstr>PowerPoint 簡報</vt:lpstr>
      <vt:lpstr>PowerPoint 簡報</vt:lpstr>
      <vt:lpstr>PowerPoint 簡報</vt:lpstr>
      <vt:lpstr>The initializing module</vt:lpstr>
      <vt:lpstr>The learning goal</vt:lpstr>
      <vt:lpstr>PowerPoint 簡報</vt:lpstr>
      <vt:lpstr>The cramming module</vt:lpstr>
      <vt:lpstr>PowerPoint 簡報</vt:lpstr>
      <vt:lpstr>PowerPoint 簡報</vt:lpstr>
      <vt:lpstr>PowerPoint 簡報</vt:lpstr>
      <vt:lpstr>PowerPoint 簡報</vt:lpstr>
      <vt:lpstr>PowerPoint 簡報</vt:lpstr>
      <vt:lpstr>Validate the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丞哲 郭</cp:lastModifiedBy>
  <cp:revision>1194</cp:revision>
  <dcterms:created xsi:type="dcterms:W3CDTF">2013-10-30T09:04:50Z</dcterms:created>
  <dcterms:modified xsi:type="dcterms:W3CDTF">2021-06-28T12:29:28Z</dcterms:modified>
</cp:coreProperties>
</file>