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90" r:id="rId4"/>
    <p:sldMasterId id="2147483693" r:id="rId5"/>
    <p:sldMasterId id="2147483705" r:id="rId6"/>
    <p:sldMasterId id="2147483711" r:id="rId7"/>
  </p:sldMasterIdLst>
  <p:notesMasterIdLst>
    <p:notesMasterId r:id="rId22"/>
  </p:notesMasterIdLst>
  <p:sldIdLst>
    <p:sldId id="256" r:id="rId8"/>
    <p:sldId id="703" r:id="rId9"/>
    <p:sldId id="701" r:id="rId10"/>
    <p:sldId id="707" r:id="rId11"/>
    <p:sldId id="264" r:id="rId12"/>
    <p:sldId id="708" r:id="rId13"/>
    <p:sldId id="658" r:id="rId14"/>
    <p:sldId id="702" r:id="rId15"/>
    <p:sldId id="704" r:id="rId16"/>
    <p:sldId id="706" r:id="rId17"/>
    <p:sldId id="278" r:id="rId18"/>
    <p:sldId id="272" r:id="rId19"/>
    <p:sldId id="260" r:id="rId20"/>
    <p:sldId id="5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1F8A3-78C2-4D78-B924-DA25D91AD41E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B4F12-C1DE-481D-8B17-AFADC91F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0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F0157F-BC8E-4FAF-8720-78FD29ACFE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68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F0157F-BC8E-4FAF-8720-78FD29ACFE7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68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la-szymanski.com/dont-just-assume-im-a-guy-gender-neutral-approach-in-marketing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113E0-4852-4233-AAF8-6821D154A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9F7693-A92C-4C9C-9956-3AE21BAE9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0C774F-F855-418F-B634-00BCA985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04907D-5271-4828-A88D-33DEEE32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1ACB0-1B1C-4049-AE96-5AAE2651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8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7132B-5C26-4078-BB56-88C9CEB5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BF4306-A336-49EC-8274-C627E13B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AA15D6-6D05-4C2B-9E70-3965C0CB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FD5ABD-1022-4678-AED4-8BD7B892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5F164D-7B90-46F7-AFD1-CAFE19D3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6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E88AD1-CC49-434A-93CC-FD399FD2E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331A9C-6F5D-4048-8C13-ECFC35CCD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B847E4-B566-4BFE-AD5B-3C07AFE2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13A6-B3A7-4C99-88DD-C13F9E51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585F08-7AA9-4449-BFC4-6E1D5E8D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13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85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1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10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5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2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39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77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2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55288-3F9F-4C98-8487-40044B72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A9F53-3521-49A2-93F6-1A154CEC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A3C42-B5D0-4A62-AB92-E36FED35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D87D02-B770-48E2-9458-C7103DAE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311E94-3338-45F9-B1FA-CB3ECA19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37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58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1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902159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60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25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16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739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62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77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E19BC-77C4-49F8-B2DF-CC480215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DBF19E-9CE0-48CB-BB44-AA185FE9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8C598-8262-4FEE-B90D-7044B11C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56CF68-0641-4A00-9062-FE377DC1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B87D5-0310-48F9-8BD5-2AAB50C1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621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53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22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011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514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19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030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198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356650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131618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901929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562232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62588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5C508-C6B6-4789-BF4D-5110AB52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D3C3D-7C1C-4B7F-9784-3B2C11739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D20058-86E1-43F4-8CF7-BB739C68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C66935-2313-41B0-951C-7DA3BBAB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72D3B9-B77E-4AF8-9A41-CA6E54C8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CF50FF-2999-41D7-9CBF-6E87D007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9241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84C2963-357F-45E0-9263-DA880D66C64B}"/>
              </a:ext>
            </a:extLst>
          </p:cNvPr>
          <p:cNvSpPr/>
          <p:nvPr userDrawn="1"/>
        </p:nvSpPr>
        <p:spPr>
          <a:xfrm>
            <a:off x="-114300" y="-61546"/>
            <a:ext cx="12432323" cy="6919546"/>
          </a:xfrm>
          <a:prstGeom prst="rect">
            <a:avLst/>
          </a:prstGeom>
          <a:solidFill>
            <a:srgbClr val="F9D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6C73A7-BF52-4530-A4A1-CA11910DB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8B721-48DC-4B5F-955C-AC356EA0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B522-7839-4502-BA1A-9D291315DDB6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8E8EA1-80AB-4D86-9EC3-5112C08C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C6AF5C-F471-44D3-88CD-BF73AE77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509B-7E82-4060-8F45-E2ADEBC5C9A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613B5CE-EF97-4901-A198-3C7953555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8" t="-442" r="814" b="-1"/>
          <a:stretch/>
        </p:blipFill>
        <p:spPr>
          <a:xfrm>
            <a:off x="2400300" y="3828042"/>
            <a:ext cx="6919546" cy="30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33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6BC0A-BD90-4B6E-ACF2-08DDD5386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492" y="136648"/>
            <a:ext cx="7057293" cy="399683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0C4833-9FE7-4574-9C88-B15F0CDC168F}"/>
              </a:ext>
            </a:extLst>
          </p:cNvPr>
          <p:cNvSpPr/>
          <p:nvPr userDrawn="1"/>
        </p:nvSpPr>
        <p:spPr>
          <a:xfrm>
            <a:off x="0" y="79131"/>
            <a:ext cx="202223" cy="914400"/>
          </a:xfrm>
          <a:prstGeom prst="rect">
            <a:avLst/>
          </a:prstGeom>
          <a:solidFill>
            <a:srgbClr val="F9D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C1E64277-D31F-4E71-9E94-3EA78350726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5370" y="624865"/>
            <a:ext cx="7057293" cy="3683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副標題</a:t>
            </a:r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DA591E14-1B8F-4F76-815D-FDED23310E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588" y="1617663"/>
            <a:ext cx="10533062" cy="46863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253059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77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0336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1184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5807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578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00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2233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64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33214-3BCD-4BA3-B2F6-6CC7109A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1FCDC7-1334-4E7C-AAAE-B000178F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2F2F62-9EAE-46B0-B82A-190F17F9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07761B-DA8F-4E00-A28F-9B460D347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C4FB40-5986-40C2-BB84-D6C9CFAD5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16193C-4FB0-459B-A90E-4C7D67C6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81942C-534E-43F6-8A19-23B2270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B34E8C-1273-4BDB-A765-2E8CF47C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011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871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3476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65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2" y="3840481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7811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4081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17537" y="3901440"/>
            <a:ext cx="1571625" cy="1066800"/>
          </a:xfrm>
          <a:custGeom>
            <a:avLst/>
            <a:gdLst/>
            <a:ahLst/>
            <a:cxnLst/>
            <a:rect l="l" t="t" r="r" b="b"/>
            <a:pathLst>
              <a:path w="1571625" h="1066800">
                <a:moveTo>
                  <a:pt x="0" y="533400"/>
                </a:moveTo>
                <a:lnTo>
                  <a:pt x="785622" y="0"/>
                </a:lnTo>
                <a:lnTo>
                  <a:pt x="1571244" y="533400"/>
                </a:lnTo>
                <a:lnTo>
                  <a:pt x="785622" y="106680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2038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29707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27939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306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7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B8266-1ED7-4ED4-82F1-47AD7393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EBC8BE-1B69-47A7-9F1F-29F62C47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B4868B-9340-457F-9884-CC8591CB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C1E066-5A89-4B76-8AD2-36729316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2760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08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661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970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440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87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432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998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017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822273-C98A-4B98-A937-808FD46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05FFF5-9385-43B0-BB37-FC1E8655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945DC0-7BBF-41B7-A658-022C20A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9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D7D9A-0A0D-4464-BBC2-CA430F61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305F96-5C47-4A5D-AFFC-95575C1D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48C2C7-C0FB-4497-9F90-B1FAF0DB2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AC0CFA-2DBE-4439-B578-84E3B1D7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7FF340-3773-4F53-9134-8299AAFB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64F473-52CD-48A6-8E90-665C0C35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56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EBCEB-6B8E-44CD-8624-E49E2416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7D5877-BF9D-4F79-8322-2C87798D8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8C9303-3D42-45F8-B8E1-F33B6FC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A25DDE-B8E1-438E-B5F8-C2C8FF28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826BA9-0DF2-4E53-962D-7D7DF042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0526DD-4254-4B7E-A83E-B1DC2086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4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CD2A10-42B1-45C8-8C5F-26E03A11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DCD780-DFF9-48EE-81F2-146AFB37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585DB-664D-4240-BDCD-30C41E9C7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3497-B3D3-4F91-80C5-B7B70F5858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452E73-69B6-4E4D-8601-D4C4A3022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9E7979-245E-4590-BB1F-DE22EB690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06AF-3B2F-41A4-B3CC-BEA557A4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14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1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0E4890-BA5F-4804-8252-71DF1284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0056C6-05B0-4E40-B633-2752591F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46F5FB-5DE5-483B-BD7F-96A6FCD49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B522-7839-4502-BA1A-9D291315DDB6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F7E0BF-ABB2-464C-A2E9-F39BF2A72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D70BED-34E9-4E07-B0B9-272D8FBC3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509B-7E82-4060-8F45-E2ADEBC5C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2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2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90222"/>
            <a:ext cx="103581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962" y="3324607"/>
            <a:ext cx="105140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2" y="6377941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93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684D-917F-4971-94A8-6CA0B9C3751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2023/2/15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3BBF-FC09-4B1F-8211-4D1774338A0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3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2BC3E-10D1-4A71-A849-396D5A598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debug your own new learning algorithms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F2D606-C721-4AF6-ABAA-6AADCCFBA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國立政治大學 資訊管理學系</a:t>
            </a:r>
          </a:p>
          <a:p>
            <a:r>
              <a:rPr lang="zh-TW" altLang="en-US" dirty="0"/>
              <a:t>蔡瑞煌  特聘教授</a:t>
            </a:r>
            <a:endParaRPr lang="en-US" altLang="zh-TW" dirty="0">
              <a:solidFill>
                <a:sysClr val="windowText" lastClr="00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3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74885-A133-4BEB-B4C2-7BDB6B74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E0B82-A3BC-4FBF-811C-36F4FA0B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628650">
              <a:buNone/>
            </a:pPr>
            <a:r>
              <a:rPr lang="en-US" altLang="zh-TW" dirty="0"/>
              <a:t>Q2: </a:t>
            </a:r>
            <a:r>
              <a:rPr lang="zh-TW" altLang="en-US" dirty="0"/>
              <a:t>另外在許多</a:t>
            </a:r>
            <a:r>
              <a:rPr lang="en-US" altLang="zh-TW" dirty="0"/>
              <a:t>module</a:t>
            </a:r>
            <a:r>
              <a:rPr lang="zh-TW" altLang="en-US" dirty="0"/>
              <a:t>都會用到的</a:t>
            </a:r>
            <a:r>
              <a:rPr lang="en-US" altLang="zh-TW" dirty="0" err="1"/>
              <a:t>SeC</a:t>
            </a:r>
            <a:r>
              <a:rPr lang="zh-TW" altLang="en-US" dirty="0"/>
              <a:t>，在判斷上只要</a:t>
            </a:r>
            <a:r>
              <a:rPr lang="en-US" altLang="zh-TW" dirty="0"/>
              <a:t>alpha &gt; beta</a:t>
            </a:r>
            <a:r>
              <a:rPr lang="zh-TW" altLang="en-US" dirty="0"/>
              <a:t>就為</a:t>
            </a:r>
            <a:r>
              <a:rPr lang="en-US" altLang="zh-TW" dirty="0"/>
              <a:t>True</a:t>
            </a:r>
            <a:r>
              <a:rPr lang="zh-TW" altLang="en-US" dirty="0"/>
              <a:t>；但在這個</a:t>
            </a:r>
            <a:r>
              <a:rPr lang="en-US" altLang="zh-TW" dirty="0"/>
              <a:t>The classification inferencing module</a:t>
            </a:r>
            <a:r>
              <a:rPr lang="zh-TW" altLang="en-US" dirty="0"/>
              <a:t>我們更進一步要確保</a:t>
            </a:r>
            <a:r>
              <a:rPr lang="en-US" altLang="zh-TW" dirty="0"/>
              <a:t>alpha &gt; v</a:t>
            </a:r>
            <a:r>
              <a:rPr lang="zh-TW" altLang="en-US" dirty="0"/>
              <a:t>、</a:t>
            </a:r>
            <a:r>
              <a:rPr lang="en-US" altLang="zh-TW" dirty="0"/>
              <a:t>beta &lt; -v</a:t>
            </a:r>
            <a:r>
              <a:rPr lang="zh-TW" altLang="en-US" dirty="0"/>
              <a:t>，這樣理解對嗎？</a:t>
            </a:r>
          </a:p>
          <a:p>
            <a:pPr marL="628650" indent="0">
              <a:buNone/>
            </a:pPr>
            <a:r>
              <a:rPr lang="zh-TW" altLang="en-US" dirty="0"/>
              <a:t>這樣是否在一開始</a:t>
            </a:r>
            <a:r>
              <a:rPr lang="en-US" altLang="zh-TW" dirty="0" err="1"/>
              <a:t>initializing_module</a:t>
            </a:r>
            <a:r>
              <a:rPr lang="zh-TW" altLang="en-US" dirty="0"/>
              <a:t>時，我們也要讓初始網路能夠達到</a:t>
            </a:r>
            <a:r>
              <a:rPr lang="en-US" altLang="zh-TW" dirty="0"/>
              <a:t>alpha &gt; v</a:t>
            </a:r>
            <a:r>
              <a:rPr lang="zh-TW" altLang="en-US" dirty="0"/>
              <a:t>、</a:t>
            </a:r>
            <a:r>
              <a:rPr lang="en-US" altLang="zh-TW" dirty="0"/>
              <a:t>beta &lt; -v</a:t>
            </a:r>
            <a:r>
              <a:rPr lang="zh-TW" altLang="en-US" dirty="0"/>
              <a:t>這樣的條件？</a:t>
            </a:r>
            <a:endParaRPr lang="en-US" altLang="zh-TW" dirty="0"/>
          </a:p>
          <a:p>
            <a:pPr marL="360363" indent="-360363">
              <a:buNone/>
            </a:pPr>
            <a:r>
              <a:rPr lang="en-US" altLang="zh-TW" dirty="0"/>
              <a:t>A: Yes, you can add the inferencing module after the initializing module to make sure that alpha = v and beta = -v at the </a:t>
            </a:r>
            <a:r>
              <a:rPr lang="en-US" altLang="zh-TW" dirty="0" err="1"/>
              <a:t>begining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72681-8F21-472F-8AC1-BF4AA892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1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89" y="-3416"/>
            <a:ext cx="109728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initializing module</a:t>
            </a:r>
            <a:endParaRPr lang="zh-TW" altLang="en-US" sz="27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FB498-8243-414F-89C3-FD798414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99" y="1020474"/>
            <a:ext cx="10515600" cy="2053919"/>
          </a:xfrm>
        </p:spPr>
        <p:txBody>
          <a:bodyPr>
            <a:normAutofit fontScale="92500"/>
          </a:bodyPr>
          <a:lstStyle/>
          <a:p>
            <a:pPr marL="1079500" indent="-1079500">
              <a:buNone/>
            </a:pPr>
            <a:r>
              <a:rPr lang="en-US" altLang="zh-TW" dirty="0"/>
              <a:t>Step 1: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the random method to s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 up an acceptable SLFN with one hidden node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through the 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first </a:t>
            </a:r>
            <a:r>
              <a:rPr lang="x-none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two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{(</a:t>
            </a:r>
            <a:r>
              <a:rPr lang="x-none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(</a:t>
            </a:r>
            <a:r>
              <a:rPr lang="x-none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)}</a:t>
            </a:r>
            <a:r>
              <a:rPr lang="en-US" altLang="zh-TW" dirty="0"/>
              <a:t>.</a:t>
            </a:r>
            <a:r>
              <a:rPr lang="zh-TW" altLang="en-US" dirty="0"/>
              <a:t>（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y</a:t>
            </a:r>
            <a:r>
              <a:rPr lang="en-US" altLang="zh-TW" baseline="30000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i="1" dirty="0">
                <a:solidFill>
                  <a:srgbClr val="FF0000"/>
                </a:solidFill>
              </a:rPr>
              <a:t>y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= -1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Step 2: </a:t>
            </a:r>
            <a:r>
              <a:rPr lang="x-none" altLang="zh-TW" dirty="0"/>
              <a:t>Set </a:t>
            </a:r>
            <a:r>
              <a:rPr lang="x-none" altLang="zh-TW" i="1" dirty="0"/>
              <a:t>n</a:t>
            </a:r>
            <a:r>
              <a:rPr lang="x-none" altLang="zh-TW" dirty="0"/>
              <a:t> = 3.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7A091-F146-430F-BA88-1B0CCFC6C7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848177" y="1005594"/>
            <a:ext cx="10465163" cy="199679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829749" y="3019518"/>
            <a:ext cx="10515600" cy="84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The stopping criterion</a:t>
            </a:r>
            <a:endParaRPr kumimoji="0" lang="zh-TW" altLang="en-US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803893" y="3814116"/>
            <a:ext cx="105156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5963" marR="0" lvl="0" indent="-715963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x-none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If </a:t>
            </a:r>
            <a:r>
              <a:rPr kumimoji="0" lang="x-none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n &gt; N</a:t>
            </a:r>
            <a:r>
              <a:rPr kumimoji="0" lang="x-none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, STOP.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880189" y="3806030"/>
            <a:ext cx="10465163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標題 1">
                <a:extLst>
                  <a:ext uri="{FF2B5EF4-FFF2-40B4-BE49-F238E27FC236}">
                    <a16:creationId xmlns:a16="http://schemas.microsoft.com/office/drawing/2014/main" id="{DFDC0952-DFE4-4864-BA79-D4E675208D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0688" y="4183898"/>
                <a:ext cx="109728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j-cs"/>
                  </a:rPr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zh-TW" altLang="zh-TW" sz="4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j-cs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altLang="zh-TW" sz="4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j-cs"/>
                          </a:rPr>
                          <m:t>PO</m:t>
                        </m:r>
                      </m:e>
                      <m:sub>
                        <m:r>
                          <a:rPr kumimoji="0" lang="en-US" altLang="zh-TW" sz="4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j-cs"/>
                          </a:rPr>
                          <m:t>𝑛</m:t>
                        </m:r>
                      </m:sub>
                      <m:sup>
                        <m:r>
                          <a:rPr kumimoji="0" lang="en-US" altLang="zh-TW" sz="4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j-cs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0" lang="en-US" altLang="zh-TW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j-cs"/>
                  </a:rPr>
                  <a:t> module</a:t>
                </a:r>
                <a:endParaRPr kumimoji="0" lang="zh-TW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j-cs"/>
                </a:endParaRPr>
              </a:p>
            </p:txBody>
          </p:sp>
        </mc:Choice>
        <mc:Fallback xmlns="">
          <p:sp>
            <p:nvSpPr>
              <p:cNvPr id="9" name="標題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DC0952-DFE4-4864-BA79-D4E67520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516" y="4183898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95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25A917E-2DB8-46E6-834C-2E160EECC83E}"/>
              </a:ext>
            </a:extLst>
          </p:cNvPr>
          <p:cNvSpPr txBox="1">
            <a:spLocks/>
          </p:cNvSpPr>
          <p:nvPr/>
        </p:nvSpPr>
        <p:spPr bwMode="auto">
          <a:xfrm>
            <a:off x="793258" y="5013176"/>
            <a:ext cx="1174749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At the </a:t>
            </a:r>
            <a:r>
              <a:rPr kumimoji="0" lang="en-US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en-US" altLang="zh-TW" sz="3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th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stage</a:t>
            </a:r>
            <a:r>
              <a:rPr kumimoji="0" lang="en-GB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Pick up the 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first </a:t>
            </a:r>
            <a:r>
              <a:rPr kumimoji="0" lang="x-none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training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 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{(</a:t>
            </a:r>
            <a:r>
              <a:rPr kumimoji="0" lang="x-none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x</a:t>
            </a:r>
            <a:r>
              <a:rPr kumimoji="0" lang="x-none" altLang="zh-TW" sz="30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, </a:t>
            </a:r>
            <a:r>
              <a:rPr kumimoji="0" lang="x-none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y</a:t>
            </a:r>
            <a:r>
              <a:rPr kumimoji="0" lang="x-none" altLang="zh-TW" sz="30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= 1, 2, …, </a:t>
            </a:r>
            <a:r>
              <a:rPr kumimoji="0" lang="en-US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} and </a:t>
            </a:r>
            <a:r>
              <a:rPr kumimoji="0" lang="x-none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x-none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{1, 2, …, </a:t>
            </a:r>
            <a:r>
              <a:rPr kumimoji="0" lang="en-US" altLang="zh-TW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}</a:t>
            </a:r>
            <a:r>
              <a:rPr kumimoji="0" lang="x-none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</a:t>
            </a:r>
            <a:endParaRPr kumimoji="0" lang="zh-TW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793261" y="5570939"/>
            <a:ext cx="11255403" cy="9544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46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80492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The learning goal</a:t>
            </a:r>
            <a:r>
              <a:rPr lang="zh-TW" altLang="en-US" b="1" dirty="0"/>
              <a:t> </a:t>
            </a:r>
            <a:r>
              <a:rPr lang="en-US" altLang="zh-TW" b="1" dirty="0"/>
              <a:t>of the 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stage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 err="1"/>
              <a:t>SeC</a:t>
            </a:r>
            <a:endParaRPr lang="zh-TW" altLang="en-US" b="1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6EAF93E0-325E-4ECC-8C85-F2E09ED4A3DE}"/>
              </a:ext>
            </a:extLst>
          </p:cNvPr>
          <p:cNvGrpSpPr/>
          <p:nvPr/>
        </p:nvGrpSpPr>
        <p:grpSpPr>
          <a:xfrm>
            <a:off x="1557397" y="3191804"/>
            <a:ext cx="4315008" cy="1037341"/>
            <a:chOff x="1193369" y="3602649"/>
            <a:chExt cx="3236256" cy="1037341"/>
          </a:xfrm>
        </p:grpSpPr>
        <p:cxnSp>
          <p:nvCxnSpPr>
            <p:cNvPr id="92" name="直線單箭頭接點 5">
              <a:extLst>
                <a:ext uri="{FF2B5EF4-FFF2-40B4-BE49-F238E27FC236}">
                  <a16:creationId xmlns:a16="http://schemas.microsoft.com/office/drawing/2014/main" id="{35BE08A9-E8F4-4C7A-951D-9C667F6F14A4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A5AEFE6A-84C3-4457-8F45-5B418E36D610}"/>
                </a:ext>
              </a:extLst>
            </p:cNvPr>
            <p:cNvSpPr txBox="1"/>
            <p:nvPr/>
          </p:nvSpPr>
          <p:spPr>
            <a:xfrm>
              <a:off x="3719593" y="4101163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0688C7D6-D115-4615-9C60-F6CB53DBB539}"/>
                </a:ext>
              </a:extLst>
            </p:cNvPr>
            <p:cNvSpPr txBox="1"/>
            <p:nvPr/>
          </p:nvSpPr>
          <p:spPr>
            <a:xfrm>
              <a:off x="2739241" y="4095996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E87B21C5-7953-4904-A3B8-A46144F82D42}"/>
                </a:ext>
              </a:extLst>
            </p:cNvPr>
            <p:cNvSpPr txBox="1"/>
            <p:nvPr/>
          </p:nvSpPr>
          <p:spPr>
            <a:xfrm>
              <a:off x="3325678" y="4101163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B40B0341-33FE-446B-B1D2-19833B153201}"/>
                </a:ext>
              </a:extLst>
            </p:cNvPr>
            <p:cNvSpPr txBox="1"/>
            <p:nvPr/>
          </p:nvSpPr>
          <p:spPr>
            <a:xfrm>
              <a:off x="3478078" y="4101163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55B92F98-66CD-45CC-9CA3-85FD1D546A65}"/>
                </a:ext>
              </a:extLst>
            </p:cNvPr>
            <p:cNvSpPr txBox="1"/>
            <p:nvPr/>
          </p:nvSpPr>
          <p:spPr>
            <a:xfrm>
              <a:off x="1883283" y="4095996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7D4BB16-D013-4113-823B-03D797137298}"/>
                </a:ext>
              </a:extLst>
            </p:cNvPr>
            <p:cNvSpPr txBox="1"/>
            <p:nvPr/>
          </p:nvSpPr>
          <p:spPr>
            <a:xfrm>
              <a:off x="2276047" y="4095996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6DB9D560-1875-4F7F-A7FE-7BD63572EA82}"/>
                </a:ext>
              </a:extLst>
            </p:cNvPr>
            <p:cNvSpPr txBox="1"/>
            <p:nvPr/>
          </p:nvSpPr>
          <p:spPr>
            <a:xfrm>
              <a:off x="2490422" y="4101883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635DD29-7FBD-4E90-9A16-C1473219ACCE}"/>
                </a:ext>
              </a:extLst>
            </p:cNvPr>
            <p:cNvSpPr txBox="1"/>
            <p:nvPr/>
          </p:nvSpPr>
          <p:spPr>
            <a:xfrm>
              <a:off x="1426248" y="4095996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1" name="弧形接點 18">
              <a:extLst>
                <a:ext uri="{FF2B5EF4-FFF2-40B4-BE49-F238E27FC236}">
                  <a16:creationId xmlns:a16="http://schemas.microsoft.com/office/drawing/2014/main" id="{7CE69C8D-CC2D-457D-96AC-DEA7B0AC2E85}"/>
                </a:ext>
              </a:extLst>
            </p:cNvPr>
            <p:cNvCxnSpPr/>
            <p:nvPr/>
          </p:nvCxnSpPr>
          <p:spPr>
            <a:xfrm rot="16200000" flipH="1">
              <a:off x="2349828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弧形接點 20">
              <a:extLst>
                <a:ext uri="{FF2B5EF4-FFF2-40B4-BE49-F238E27FC236}">
                  <a16:creationId xmlns:a16="http://schemas.microsoft.com/office/drawing/2014/main" id="{95F0B788-89B3-4BC2-927E-04D22AA1AF1C}"/>
                </a:ext>
              </a:extLst>
            </p:cNvPr>
            <p:cNvCxnSpPr/>
            <p:nvPr/>
          </p:nvCxnSpPr>
          <p:spPr>
            <a:xfrm rot="5400000">
              <a:off x="2792022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B68BE458-9D59-4140-8E6D-7EAE5500EB1D}"/>
                    </a:ext>
                  </a:extLst>
                </p:cNvPr>
                <p:cNvSpPr/>
                <p:nvPr/>
              </p:nvSpPr>
              <p:spPr>
                <a:xfrm>
                  <a:off x="2910492" y="3602649"/>
                  <a:ext cx="2455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α</m:t>
                        </m:r>
                      </m:oMath>
                    </m:oMathPara>
                  </a14:m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68BE458-9D59-4140-8E6D-7EAE5500E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492" y="3602649"/>
                  <a:ext cx="245500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9803110-B5AA-4049-9C87-5DFDCEAB6EA9}"/>
                    </a:ext>
                  </a:extLst>
                </p:cNvPr>
                <p:cNvSpPr/>
                <p:nvPr/>
              </p:nvSpPr>
              <p:spPr>
                <a:xfrm>
                  <a:off x="2307044" y="3602649"/>
                  <a:ext cx="25439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l-G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𝛽</m:t>
                        </m:r>
                      </m:oMath>
                    </m:oMathPara>
                  </a14:m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9803110-B5AA-4049-9C87-5DFDCEAB6E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044" y="3602649"/>
                  <a:ext cx="254396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F88A0DD2-C685-4907-89F5-83CAFB1E5A24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46584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altLang="zh-TW" sz="1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f</m:t>
                        </m:r>
                        <m:r>
                          <m:rPr>
                            <m:nor/>
                          </m:rPr>
                          <a:rPr kumimoji="0" lang="en-US" altLang="zh-TW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05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05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  <m:r>
                          <m:rPr>
                            <m:nor/>
                          </m:rPr>
                          <a:rPr kumimoji="0" lang="en-US" altLang="zh-TW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8A0DD2-C685-4907-89F5-83CAFB1E5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465849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投影片編號版面配置區 1">
            <a:extLst>
              <a:ext uri="{FF2B5EF4-FFF2-40B4-BE49-F238E27FC236}">
                <a16:creationId xmlns:a16="http://schemas.microsoft.com/office/drawing/2014/main" id="{2333244F-6DEB-439D-A488-830636CC26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8"/>
            <a:ext cx="2844800" cy="215444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28D38B8-9A99-454C-B0C4-2C205A3B8143}"/>
                  </a:ext>
                </a:extLst>
              </p:cNvPr>
              <p:cNvSpPr txBox="1"/>
              <p:nvPr/>
            </p:nvSpPr>
            <p:spPr>
              <a:xfrm>
                <a:off x="2263630" y="2000810"/>
                <a:ext cx="3300441" cy="461661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x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f</m:t>
                    </m:r>
                    <m:r>
                      <m:rPr>
                        <m:nor/>
                      </m:rPr>
                      <a:rPr kumimoji="0" lang="en-US" altLang="zh-TW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𝐰</m:t>
                    </m:r>
                    <m:r>
                      <m:rPr>
                        <m:nor/>
                      </m:rPr>
                      <a:rPr kumimoji="0" lang="en-US" altLang="zh-TW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)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28D38B8-9A99-454C-B0C4-2C205A3B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30" y="2000810"/>
                <a:ext cx="3300441" cy="461661"/>
              </a:xfrm>
              <a:prstGeom prst="rect">
                <a:avLst/>
              </a:prstGeom>
              <a:blipFill>
                <a:blip r:embed="rId8"/>
                <a:stretch>
                  <a:fillRect l="-27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2E62448-3CA3-6047-BFEC-444956323D86}"/>
                  </a:ext>
                </a:extLst>
              </p:cNvPr>
              <p:cNvSpPr txBox="1"/>
              <p:nvPr/>
            </p:nvSpPr>
            <p:spPr>
              <a:xfrm>
                <a:off x="2232323" y="2517937"/>
                <a:ext cx="3307561" cy="461661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o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f</m:t>
                    </m:r>
                    <m:r>
                      <m:rPr>
                        <m:nor/>
                      </m:rPr>
                      <a:rPr kumimoji="0" lang="en-US" altLang="zh-TW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𝐰</m:t>
                    </m:r>
                    <m:r>
                      <m:rPr>
                        <m:nor/>
                      </m:rPr>
                      <a:rPr kumimoji="0" lang="en-US" altLang="zh-TW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)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2E62448-3CA3-6047-BFEC-44495632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23" y="2517937"/>
                <a:ext cx="3307561" cy="461661"/>
              </a:xfrm>
              <a:prstGeom prst="rect">
                <a:avLst/>
              </a:prstGeom>
              <a:blipFill>
                <a:blip r:embed="rId9"/>
                <a:stretch>
                  <a:fillRect l="-27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769753A-2B32-214B-B019-68BC2F7AC6AB}"/>
                  </a:ext>
                </a:extLst>
              </p:cNvPr>
              <p:cNvSpPr/>
              <p:nvPr/>
            </p:nvSpPr>
            <p:spPr>
              <a:xfrm>
                <a:off x="2214191" y="1491240"/>
                <a:ext cx="8530009" cy="502024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zh-TW" altLang="zh-TW" sz="2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𝑦</m:t>
                        </m:r>
                      </m:e>
                      <m:sub/>
                      <m:sup>
                        <m:r>
                          <a:rPr kumimoji="0" lang="en-GB" altLang="zh-TW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zh-TW" altLang="zh-TW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𝑦</m:t>
                        </m:r>
                      </m:e>
                      <m:sub/>
                      <m:sup>
                        <m:r>
                          <a:rPr kumimoji="0" lang="en-GB" altLang="zh-TW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</a:t>
                </a:r>
                <a14:m>
                  <m:oMath xmlns:m="http://schemas.openxmlformats.org/officeDocument/2006/math"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𝐈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)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  <a:sym typeface="Symbol" panose="05050102010706020507" pitchFamily="18" charset="2"/>
                  </a:rPr>
                  <a:t>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)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  <a:sym typeface="Symbol" panose="05050102010706020507" pitchFamily="18" charset="2"/>
                  </a:rPr>
                  <a:t>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)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769753A-2B32-214B-B019-68BC2F7A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191" y="1491240"/>
                <a:ext cx="8530009" cy="502024"/>
              </a:xfrm>
              <a:prstGeom prst="rect">
                <a:avLst/>
              </a:prstGeom>
              <a:blipFill>
                <a:blip r:embed="rId10"/>
                <a:stretch>
                  <a:fillRect t="-8537" b="-23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0917133-06DC-4125-8E0C-C530DFC6122B}"/>
                  </a:ext>
                </a:extLst>
              </p:cNvPr>
              <p:cNvSpPr txBox="1"/>
              <p:nvPr/>
            </p:nvSpPr>
            <p:spPr>
              <a:xfrm>
                <a:off x="6504060" y="3181167"/>
                <a:ext cx="4544940" cy="14374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𝛼</m:t>
                    </m:r>
                    <m:r>
                      <a:rPr kumimoji="0" lang="en-US" altLang="zh-TW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≡</m:t>
                    </m:r>
                  </m:oMath>
                </a14:m>
                <a:r>
                  <a:rPr kumimoji="0" lang="zh-TW" alt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TW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min</m:t>
                            </m:r>
                          </m:e>
                          <m:lim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𝑐</m:t>
                            </m:r>
                            <m:r>
                              <m:rPr>
                                <m:sty m:val="p"/>
                              </m:rPr>
                              <a:rPr kumimoji="0" lang="zh-TW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ϵ</m:t>
                            </m:r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kumimoji="0" lang="en-US" altLang="zh-TW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f</m:t>
                        </m:r>
                        <m:r>
                          <m:rPr>
                            <m:nor/>
                          </m:rPr>
                          <a: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  <m:r>
                          <m:rPr>
                            <m:nor/>
                          </m:rPr>
                          <a: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endParaRPr kumimoji="0" lang="en-US" altLang="zh-TW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𝛽</m:t>
                    </m:r>
                    <m:r>
                      <a:rPr kumimoji="0" lang="en-US" altLang="zh-TW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≡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TW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𝑐</m:t>
                            </m:r>
                            <m:r>
                              <m:rPr>
                                <m:sty m:val="p"/>
                              </m:rPr>
                              <a:rPr kumimoji="0" lang="zh-TW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ϵ</m:t>
                            </m:r>
                            <m:sSub>
                              <m:sSubPr>
                                <m:ctrlP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kumimoji="0" lang="en-US" altLang="zh-TW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f</m:t>
                        </m:r>
                        <m:r>
                          <m:rPr>
                            <m:nor/>
                          </m:rPr>
                          <a: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  <m:r>
                          <m:rPr>
                            <m:nor/>
                          </m:rPr>
                          <a: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* 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已確保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zh-TW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、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zh-TW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各有一個以上</m:t>
                    </m:r>
                  </m:oMath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0917133-06DC-4125-8E0C-C530DFC6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060" y="3181167"/>
                <a:ext cx="4544940" cy="1437445"/>
              </a:xfrm>
              <a:prstGeom prst="rect">
                <a:avLst/>
              </a:prstGeom>
              <a:blipFill>
                <a:blip r:embed="rId11"/>
                <a:stretch>
                  <a:fillRect l="-833" b="-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55B015A3-17CE-44E9-B1F5-47893C6A3F80}"/>
              </a:ext>
            </a:extLst>
          </p:cNvPr>
          <p:cNvSpPr txBox="1"/>
          <p:nvPr/>
        </p:nvSpPr>
        <p:spPr>
          <a:xfrm>
            <a:off x="5143849" y="5379827"/>
            <a:ext cx="6477000" cy="1361909"/>
          </a:xfrm>
          <a:prstGeom prst="rect">
            <a:avLst/>
          </a:prstGeom>
          <a:solidFill>
            <a:srgbClr val="00B05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5140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You need to work on all of the initializing module, the selecting module, and the training data to make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this happened!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D37BD5D-CC84-47AF-9928-AE49493C8596}"/>
              </a:ext>
            </a:extLst>
          </p:cNvPr>
          <p:cNvCxnSpPr/>
          <p:nvPr/>
        </p:nvCxnSpPr>
        <p:spPr>
          <a:xfrm flipH="1" flipV="1">
            <a:off x="8382000" y="4549090"/>
            <a:ext cx="228600" cy="817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7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6677-6433-40D3-B0D9-8B392EA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matching module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CBD6F-54D5-49DF-8772-00BC84BADD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5370" y="552699"/>
            <a:ext cx="7057293" cy="368300"/>
          </a:xfrm>
        </p:spPr>
        <p:txBody>
          <a:bodyPr/>
          <a:lstStyle/>
          <a:p>
            <a:r>
              <a:rPr lang="en-US" altLang="zh-TW" dirty="0"/>
              <a:t>helps tune weights to obtain an acceptable net 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菱形 4">
                <a:extLst>
                  <a:ext uri="{FF2B5EF4-FFF2-40B4-BE49-F238E27FC236}">
                    <a16:creationId xmlns:a16="http://schemas.microsoft.com/office/drawing/2014/main" id="{481C3E79-474F-4068-87E8-F644D09F1611}"/>
                  </a:ext>
                </a:extLst>
              </p:cNvPr>
              <p:cNvSpPr/>
              <p:nvPr/>
            </p:nvSpPr>
            <p:spPr>
              <a:xfrm>
                <a:off x="7949013" y="2747102"/>
                <a:ext cx="1570268" cy="1066998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|</a:t>
                </a:r>
                <a:r>
                  <a:rPr kumimoji="0" lang="en-US" altLang="zh-TW" sz="12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e</a:t>
                </a:r>
                <a:r>
                  <a:rPr kumimoji="0" lang="en-US" altLang="zh-TW" sz="1200" b="0" i="1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c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| </a:t>
                </a:r>
                <a14:m>
                  <m:oMath xmlns:m="http://schemas.openxmlformats.org/officeDocument/2006/math">
                    <m:r>
                      <a:rPr kumimoji="0" lang="en-US" altLang="zh-TW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m:rPr>
                        <m:nor/>
                      </m:rPr>
                      <a: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ε</m:t>
                    </m:r>
                  </m:oMath>
                </a14:m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 panose="05050102010706020507" pitchFamily="18" charset="2"/>
                  </a:rPr>
                  <a:t> </a:t>
                </a:r>
                <a:r>
                  <a:rPr kumimoji="0" lang="en-US" altLang="zh-TW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c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 panose="05050102010706020507" pitchFamily="18" charset="2"/>
                  </a:rPr>
                  <a:t>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I(</a:t>
                </a:r>
                <a:r>
                  <a:rPr kumimoji="0" lang="x-none" altLang="zh-TW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n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endPara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菱形 4">
                <a:extLst>
                  <a:ext uri="{FF2B5EF4-FFF2-40B4-BE49-F238E27FC236}">
                    <a16:creationId xmlns:a16="http://schemas.microsoft.com/office/drawing/2014/main" id="{481C3E79-474F-4068-87E8-F644D09F1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013" y="2747102"/>
                <a:ext cx="1570268" cy="1066998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F3EF6E5-5A5F-4A24-9D2F-BD1FF4DC225F}"/>
              </a:ext>
            </a:extLst>
          </p:cNvPr>
          <p:cNvCxnSpPr>
            <a:cxnSpLocks/>
          </p:cNvCxnSpPr>
          <p:nvPr/>
        </p:nvCxnSpPr>
        <p:spPr>
          <a:xfrm flipV="1">
            <a:off x="3265724" y="1813588"/>
            <a:ext cx="0" cy="8514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005500C-B3B6-4C99-9013-3EDA5806D118}"/>
              </a:ext>
            </a:extLst>
          </p:cNvPr>
          <p:cNvCxnSpPr>
            <a:cxnSpLocks/>
          </p:cNvCxnSpPr>
          <p:nvPr/>
        </p:nvCxnSpPr>
        <p:spPr>
          <a:xfrm flipH="1">
            <a:off x="6828217" y="3276972"/>
            <a:ext cx="10728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ADC1A58-C2EB-4B4F-AE1C-D4A194FF949C}"/>
              </a:ext>
            </a:extLst>
          </p:cNvPr>
          <p:cNvCxnSpPr/>
          <p:nvPr/>
        </p:nvCxnSpPr>
        <p:spPr>
          <a:xfrm>
            <a:off x="8734147" y="3845590"/>
            <a:ext cx="0" cy="959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8453F07-A53D-4709-9339-78FDE8AF69E9}"/>
              </a:ext>
            </a:extLst>
          </p:cNvPr>
          <p:cNvSpPr/>
          <p:nvPr/>
        </p:nvSpPr>
        <p:spPr>
          <a:xfrm>
            <a:off x="8569437" y="4886563"/>
            <a:ext cx="329420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9281088-850E-462C-A851-26046524181E}"/>
              </a:ext>
            </a:extLst>
          </p:cNvPr>
          <p:cNvCxnSpPr>
            <a:cxnSpLocks/>
          </p:cNvCxnSpPr>
          <p:nvPr/>
        </p:nvCxnSpPr>
        <p:spPr>
          <a:xfrm>
            <a:off x="8786298" y="683181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F853D37-1DDE-43C8-A715-E1F0ED447C3D}"/>
              </a:ext>
            </a:extLst>
          </p:cNvPr>
          <p:cNvCxnSpPr>
            <a:cxnSpLocks/>
          </p:cNvCxnSpPr>
          <p:nvPr/>
        </p:nvCxnSpPr>
        <p:spPr>
          <a:xfrm>
            <a:off x="3233835" y="1813588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BB7D1-768B-4C7B-8CC3-175A9DCD93AD}"/>
              </a:ext>
            </a:extLst>
          </p:cNvPr>
          <p:cNvSpPr txBox="1"/>
          <p:nvPr/>
        </p:nvSpPr>
        <p:spPr>
          <a:xfrm>
            <a:off x="7599014" y="2951200"/>
            <a:ext cx="60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71E7A1-B823-4749-B710-B658C0D3F415}"/>
              </a:ext>
            </a:extLst>
          </p:cNvPr>
          <p:cNvSpPr txBox="1"/>
          <p:nvPr/>
        </p:nvSpPr>
        <p:spPr>
          <a:xfrm>
            <a:off x="8258169" y="3806015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54CFBE-7435-4A7F-BE7E-D7D682973144}"/>
              </a:ext>
            </a:extLst>
          </p:cNvPr>
          <p:cNvSpPr txBox="1"/>
          <p:nvPr/>
        </p:nvSpPr>
        <p:spPr>
          <a:xfrm>
            <a:off x="8898857" y="920999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圓角矩形 35">
            <a:extLst>
              <a:ext uri="{FF2B5EF4-FFF2-40B4-BE49-F238E27FC236}">
                <a16:creationId xmlns:a16="http://schemas.microsoft.com/office/drawing/2014/main" id="{1429BEFC-A88F-42BA-851F-C99A0F406637}"/>
              </a:ext>
            </a:extLst>
          </p:cNvPr>
          <p:cNvSpPr/>
          <p:nvPr/>
        </p:nvSpPr>
        <p:spPr>
          <a:xfrm>
            <a:off x="8241343" y="1371393"/>
            <a:ext cx="1142579" cy="74234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forward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operation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92D5461-8B33-4FDF-9E47-86E4184651D3}"/>
              </a:ext>
            </a:extLst>
          </p:cNvPr>
          <p:cNvCxnSpPr>
            <a:cxnSpLocks/>
          </p:cNvCxnSpPr>
          <p:nvPr/>
        </p:nvCxnSpPr>
        <p:spPr>
          <a:xfrm>
            <a:off x="6323124" y="1801641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55">
            <a:extLst>
              <a:ext uri="{FF2B5EF4-FFF2-40B4-BE49-F238E27FC236}">
                <a16:creationId xmlns:a16="http://schemas.microsoft.com/office/drawing/2014/main" id="{0F51F0B1-FE37-44CB-818F-A8594B9A46E5}"/>
              </a:ext>
            </a:extLst>
          </p:cNvPr>
          <p:cNvSpPr/>
          <p:nvPr/>
        </p:nvSpPr>
        <p:spPr>
          <a:xfrm>
            <a:off x="5582866" y="1586913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++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317EA5-65B3-4026-A7D2-E5D8FB021BE7}"/>
              </a:ext>
            </a:extLst>
          </p:cNvPr>
          <p:cNvCxnSpPr>
            <a:cxnSpLocks/>
          </p:cNvCxnSpPr>
          <p:nvPr/>
        </p:nvCxnSpPr>
        <p:spPr>
          <a:xfrm>
            <a:off x="3268240" y="3845590"/>
            <a:ext cx="0" cy="920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C8EBBEBC-3210-4D25-B248-2DBFDAE9B53A}"/>
              </a:ext>
            </a:extLst>
          </p:cNvPr>
          <p:cNvSpPr/>
          <p:nvPr/>
        </p:nvSpPr>
        <p:spPr>
          <a:xfrm>
            <a:off x="3069125" y="4807273"/>
            <a:ext cx="329420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6119BEF-61C2-4F78-8868-5B1248A83345}"/>
              </a:ext>
            </a:extLst>
          </p:cNvPr>
          <p:cNvSpPr txBox="1"/>
          <p:nvPr/>
        </p:nvSpPr>
        <p:spPr>
          <a:xfrm>
            <a:off x="8925274" y="4703810"/>
            <a:ext cx="142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Acceptable net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02972E8-0B31-4319-8789-B48EDCC056D9}"/>
              </a:ext>
            </a:extLst>
          </p:cNvPr>
          <p:cNvSpPr txBox="1"/>
          <p:nvPr/>
        </p:nvSpPr>
        <p:spPr>
          <a:xfrm>
            <a:off x="3412256" y="4702427"/>
            <a:ext cx="16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Unacceptable net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圓角矩形 5">
            <a:extLst>
              <a:ext uri="{FF2B5EF4-FFF2-40B4-BE49-F238E27FC236}">
                <a16:creationId xmlns:a16="http://schemas.microsoft.com/office/drawing/2014/main" id="{2DF32B7E-F8EF-4F00-9B27-34CF7D83A631}"/>
              </a:ext>
            </a:extLst>
          </p:cNvPr>
          <p:cNvSpPr/>
          <p:nvPr/>
        </p:nvSpPr>
        <p:spPr>
          <a:xfrm>
            <a:off x="5637759" y="2979562"/>
            <a:ext cx="117984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backward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operation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CA07C59-0236-46D0-9DE8-EA5F04D1EC7F}"/>
              </a:ext>
            </a:extLst>
          </p:cNvPr>
          <p:cNvCxnSpPr>
            <a:cxnSpLocks/>
          </p:cNvCxnSpPr>
          <p:nvPr/>
        </p:nvCxnSpPr>
        <p:spPr>
          <a:xfrm flipH="1">
            <a:off x="4048425" y="3265197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>
            <a:extLst>
              <a:ext uri="{FF2B5EF4-FFF2-40B4-BE49-F238E27FC236}">
                <a16:creationId xmlns:a16="http://schemas.microsoft.com/office/drawing/2014/main" id="{ABA69CBE-9A6A-40D9-9AA7-4397A69E0159}"/>
              </a:ext>
            </a:extLst>
          </p:cNvPr>
          <p:cNvSpPr/>
          <p:nvPr/>
        </p:nvSpPr>
        <p:spPr>
          <a:xfrm>
            <a:off x="2512377" y="2681379"/>
            <a:ext cx="1524128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100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EB17469-CCF1-42AC-9BF4-47CFF4482132}"/>
              </a:ext>
            </a:extLst>
          </p:cNvPr>
          <p:cNvCxnSpPr>
            <a:cxnSpLocks/>
          </p:cNvCxnSpPr>
          <p:nvPr/>
        </p:nvCxnSpPr>
        <p:spPr>
          <a:xfrm>
            <a:off x="8749205" y="2131867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70FF4EF-C84C-4606-8A62-D75A5AAC16B8}"/>
              </a:ext>
            </a:extLst>
          </p:cNvPr>
          <p:cNvSpPr txBox="1"/>
          <p:nvPr/>
        </p:nvSpPr>
        <p:spPr>
          <a:xfrm>
            <a:off x="2625107" y="2385629"/>
            <a:ext cx="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BA3EE62-100C-4757-923F-512E082DB128}"/>
              </a:ext>
            </a:extLst>
          </p:cNvPr>
          <p:cNvSpPr txBox="1"/>
          <p:nvPr/>
        </p:nvSpPr>
        <p:spPr>
          <a:xfrm>
            <a:off x="2639545" y="3716971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圓角矩形 5">
                <a:extLst>
                  <a:ext uri="{FF2B5EF4-FFF2-40B4-BE49-F238E27FC236}">
                    <a16:creationId xmlns:a16="http://schemas.microsoft.com/office/drawing/2014/main" id="{F040E8A8-FDD7-4ACE-969C-BCE774C424F2}"/>
                  </a:ext>
                </a:extLst>
              </p:cNvPr>
              <p:cNvSpPr/>
              <p:nvPr/>
            </p:nvSpPr>
            <p:spPr>
              <a:xfrm>
                <a:off x="541260" y="1596639"/>
                <a:ext cx="1486272" cy="1382917"/>
              </a:xfrm>
              <a:prstGeom prst="roundRect">
                <a:avLst>
                  <a:gd name="adj" fmla="val 0"/>
                </a:avLst>
              </a:prstGeom>
              <a:solidFill>
                <a:srgbClr val="F9D5A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(Adam)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l-GR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𝛿</m:t>
                    </m:r>
                  </m:oMath>
                </a14:m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圓角矩形 5">
                <a:extLst>
                  <a:ext uri="{FF2B5EF4-FFF2-40B4-BE49-F238E27FC236}">
                    <a16:creationId xmlns:a16="http://schemas.microsoft.com/office/drawing/2014/main" id="{F040E8A8-FDD7-4ACE-969C-BCE774C42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0" y="1596639"/>
                <a:ext cx="1486272" cy="1382917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813" r="-2033" b="-2620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0E0F557-C6A2-4774-B6A8-4E2B56036740}"/>
              </a:ext>
            </a:extLst>
          </p:cNvPr>
          <p:cNvCxnSpPr>
            <a:cxnSpLocks/>
          </p:cNvCxnSpPr>
          <p:nvPr/>
        </p:nvCxnSpPr>
        <p:spPr>
          <a:xfrm flipV="1">
            <a:off x="12885811" y="5668113"/>
            <a:ext cx="0" cy="82236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A445CA0-7B6E-4F05-A74B-07B2CD9977EA}"/>
              </a:ext>
            </a:extLst>
          </p:cNvPr>
          <p:cNvSpPr/>
          <p:nvPr/>
        </p:nvSpPr>
        <p:spPr>
          <a:xfrm>
            <a:off x="5359175" y="4256752"/>
            <a:ext cx="1881440" cy="560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加入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隨機關閉神經元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機制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(dropout)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 descr="dropout示意圖">
            <a:extLst>
              <a:ext uri="{FF2B5EF4-FFF2-40B4-BE49-F238E27FC236}">
                <a16:creationId xmlns:a16="http://schemas.microsoft.com/office/drawing/2014/main" id="{96C28E58-1D6A-42EC-B762-51E6B962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48" y="5186495"/>
            <a:ext cx="2798951" cy="1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8D5059F-A9DB-4842-9DFE-BDC1378F9B89}"/>
              </a:ext>
            </a:extLst>
          </p:cNvPr>
          <p:cNvCxnSpPr>
            <a:cxnSpLocks/>
          </p:cNvCxnSpPr>
          <p:nvPr/>
        </p:nvCxnSpPr>
        <p:spPr>
          <a:xfrm flipH="1">
            <a:off x="6227680" y="3629176"/>
            <a:ext cx="1" cy="59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3FC59AA-79D9-46A9-B303-D507C574FB16}"/>
              </a:ext>
            </a:extLst>
          </p:cNvPr>
          <p:cNvSpPr/>
          <p:nvPr/>
        </p:nvSpPr>
        <p:spPr>
          <a:xfrm>
            <a:off x="7722599" y="5474815"/>
            <a:ext cx="426224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假設我們有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顆神經元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(hidden-node)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，每顆都可能以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p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的機率開或不開，因此我們的神經網路的可能總共為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2n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種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在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matching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module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優先加入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dropout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機制可大幅降低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overfitting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設定最多關閉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個神經元，其中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m=n/3(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四捨五入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8749DC4-45F5-41F8-957E-00315531A229}"/>
                  </a:ext>
                </a:extLst>
              </p:cNvPr>
              <p:cNvSpPr/>
              <p:nvPr/>
            </p:nvSpPr>
            <p:spPr>
              <a:xfrm>
                <a:off x="-239564" y="5634269"/>
                <a:ext cx="4773807" cy="890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0" lang="en-US" altLang="zh-TW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  <m:r>
                        <a:rPr kumimoji="0" lang="en-US" altLang="zh-TW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 </m:t>
                      </m:r>
                      <m:f>
                        <m:f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∈</m:t>
                          </m:r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𝐈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(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ⅇ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                    , </m:t>
                                    </m:r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𝑖𝑓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≤</m:t>
                                    </m:r>
                                    <m:r>
                                      <a:rPr kumimoji="0" lang="zh-TW" alt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p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2          </m:t>
                                        </m:r>
                                      </m:sup>
                                    </m:sSup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𝑖𝑓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&gt;</m:t>
                                    </m:r>
                                    <m:r>
                                      <a:rPr kumimoji="0" lang="zh-TW" alt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8749DC4-45F5-41F8-957E-00315531A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564" y="5634269"/>
                <a:ext cx="4773807" cy="890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07365AA-A638-4929-B094-B991072215F0}"/>
              </a:ext>
            </a:extLst>
          </p:cNvPr>
          <p:cNvCxnSpPr/>
          <p:nvPr/>
        </p:nvCxnSpPr>
        <p:spPr>
          <a:xfrm flipH="1">
            <a:off x="10732655" y="4702427"/>
            <a:ext cx="360218" cy="77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圓角矩形 5">
            <a:extLst>
              <a:ext uri="{FF2B5EF4-FFF2-40B4-BE49-F238E27FC236}">
                <a16:creationId xmlns:a16="http://schemas.microsoft.com/office/drawing/2014/main" id="{1F6DE8FA-6DA1-4AA8-9E98-22D18161CE43}"/>
              </a:ext>
            </a:extLst>
          </p:cNvPr>
          <p:cNvSpPr/>
          <p:nvPr/>
        </p:nvSpPr>
        <p:spPr>
          <a:xfrm>
            <a:off x="9663274" y="2879589"/>
            <a:ext cx="2362473" cy="1700161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Yes, you can add the dropout mechanism into the matching module.</a:t>
            </a:r>
          </a:p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/>
              </a:rPr>
              <a:t> You need to check the statements of dropout, for example,  Lecture 8-61 ~Lecture 8-72 of  CS231n, 2020.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23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700" dirty="0"/>
              <a:t>Homework #8</a:t>
            </a:r>
            <a:endParaRPr lang="zh-TW" altLang="en-US" sz="27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703512" y="1772816"/>
            <a:ext cx="8784976" cy="1656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your new learning algorithm and debugging it. (can be in a group)</a:t>
            </a:r>
          </a:p>
          <a:p>
            <a:pPr>
              <a:spcBef>
                <a:spcPct val="0"/>
              </a:spcBef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 will show it in the final </a:t>
            </a:r>
            <a:r>
              <a:rPr lang="en-US" altLang="zh-TW" sz="32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lecture day, 6/24.</a:t>
            </a:r>
            <a:endParaRPr lang="en-US" altLang="zh-TW" sz="3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1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FA7DA-6AFE-4411-B918-8516DC7B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New Learning algorithms for AI application problems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8EEDD8-37FA-48F1-A96E-241DF965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the AI application problem, the AI framework (e.g., PyTorch or TensorFlow ) has many pre-built modules and can be used to quickly and easily create your own modules.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Nowadays, developing a new learning algorithm for the AI application problem is like playing with Lego – there are lots of pre-built pieces/blocks and you can make your own pieces/blocks from the pre-built and self-built pieces/blocks.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the module concept is a good idea for developing a new learning algorithm for your AI application problem.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953E8-EA66-4B2B-AF83-AB1D4875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2249878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451775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/>
              <a:r>
                <a:rPr lang="en-US" altLang="zh-TW" sz="1400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316906" y="1189904"/>
              <a:ext cx="2313223" cy="72615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/>
              <a:r>
                <a:rPr lang="en-US" altLang="zh-TW" sz="12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learning goal</a:t>
              </a:r>
              <a:endPara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069" y="1556512"/>
              <a:ext cx="1053378" cy="128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Matching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Cramming</a:t>
              </a:r>
              <a:endParaRPr lang="zh-TW" altLang="en-US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4252062" y="2384980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Selecting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2913500" y="5001608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247788" y="4813766"/>
            <a:ext cx="860258" cy="41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4108047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Reorganizing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2887157" y="2090369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428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721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7852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4725374" y="2905473"/>
            <a:ext cx="0" cy="559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2890071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7999535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999535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8934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2348762" y="5358934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</a:t>
            </a:r>
            <a:endParaRPr lang="zh-TW" altLang="en-US" sz="12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2907418" y="5756658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/>
              <a:t>Your proposed learning algorithm</a:t>
            </a:r>
          </a:p>
          <a:p>
            <a:pPr algn="ctr"/>
            <a:r>
              <a:rPr lang="en-US" altLang="zh-TW" sz="2400" b="1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(in flowchart)</a:t>
            </a:r>
            <a:endParaRPr lang="zh-TW" altLang="en-US" sz="2400" dirty="0">
              <a:solidFill>
                <a:prstClr val="black"/>
              </a:solidFill>
              <a:latin typeface="Calibri Light" panose="020F0302020204030204"/>
              <a:ea typeface="新細明體" panose="02020500000000000000" pitchFamily="18" charset="-120"/>
            </a:endParaRPr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>
                <a:solidFill>
                  <a:prstClr val="black"/>
                </a:solidFill>
              </a:rPr>
              <a:pPr algn="r">
                <a:defRPr/>
              </a:pPr>
              <a:t>3</a:t>
            </a:fld>
            <a:endParaRPr lang="zh-CN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module list</a:t>
            </a:r>
            <a:endParaRPr lang="zh-TW" altLang="en-US" sz="27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703512" y="1772816"/>
            <a:ext cx="8784976" cy="48965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Matching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Regularizing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Reorganizing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Cramming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Initializing</a:t>
            </a:r>
          </a:p>
          <a:p>
            <a:pPr marL="176213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…</a:t>
            </a:r>
          </a:p>
        </p:txBody>
      </p:sp>
      <p:cxnSp>
        <p:nvCxnSpPr>
          <p:cNvPr id="8" name="直線接點 7"/>
          <p:cNvCxnSpPr>
            <a:cxnSpLocks/>
          </p:cNvCxnSpPr>
          <p:nvPr/>
        </p:nvCxnSpPr>
        <p:spPr>
          <a:xfrm flipV="1">
            <a:off x="1509750" y="3098711"/>
            <a:ext cx="9352214" cy="7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8E14A3-7231-4BDB-8F39-B9015F777033}"/>
              </a:ext>
            </a:extLst>
          </p:cNvPr>
          <p:cNvSpPr txBox="1"/>
          <p:nvPr/>
        </p:nvSpPr>
        <p:spPr>
          <a:xfrm>
            <a:off x="5281650" y="1853154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Optimization methods: much harder to be proved by mathematical proofs, but much easier to be tried by CS code.</a:t>
            </a:r>
            <a:endParaRPr lang="zh-TW" altLang="en-US" sz="24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CC154D-8043-4A61-BFBD-83EA95ED6214}"/>
              </a:ext>
            </a:extLst>
          </p:cNvPr>
          <p:cNvSpPr txBox="1"/>
          <p:nvPr/>
        </p:nvSpPr>
        <p:spPr>
          <a:xfrm>
            <a:off x="5354490" y="3215947"/>
            <a:ext cx="539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Rule-based methods: much easier to be proved by mathematical proofs, but the validation is usually required. </a:t>
            </a:r>
            <a:endParaRPr lang="zh-TW" altLang="en-US" sz="24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4C894B-5B80-42AF-83C6-057EF8E1ED8F}"/>
              </a:ext>
            </a:extLst>
          </p:cNvPr>
          <p:cNvSpPr txBox="1"/>
          <p:nvPr/>
        </p:nvSpPr>
        <p:spPr>
          <a:xfrm>
            <a:off x="1863437" y="5127319"/>
            <a:ext cx="902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need a robust and consistent math notations to communicate with yourself and others!!!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7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351B38-14B6-4B2B-B99A-142DE88A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>
                <a:latin typeface="Microsoft JhengHei"/>
                <a:ea typeface="+mj-lt"/>
                <a:cs typeface="Calibri Light"/>
              </a:rPr>
              <a:t>The proposed learning algorithm</a:t>
            </a:r>
            <a:endParaRPr lang="zh-TW" sz="36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0A559-74E3-4CBB-ACAE-CB457E25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77" y="1006117"/>
            <a:ext cx="10501223" cy="55015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</a:rPr>
              <a:t>Step 1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.1</a:t>
            </a:r>
            <a:r>
              <a:rPr lang="en-US" sz="1600" dirty="0">
                <a:latin typeface="Microsoft JhengHei"/>
                <a:ea typeface="Microsoft JhengHei"/>
              </a:rPr>
              <a:t>: 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Pick </a:t>
            </a:r>
            <a:r>
              <a:rPr lang="en-US" sz="1600" dirty="0">
                <a:latin typeface="Microsoft JhengHei"/>
                <a:ea typeface="Microsoft JhengHei"/>
              </a:rPr>
              <a:t>up </a:t>
            </a:r>
            <a:r>
              <a:rPr lang="en-US" sz="1600" i="1" dirty="0">
                <a:latin typeface="Microsoft JhengHei"/>
                <a:ea typeface="Microsoft JhengHei"/>
              </a:rPr>
              <a:t>m</a:t>
            </a:r>
            <a:r>
              <a:rPr lang="en-US" sz="1600" dirty="0">
                <a:latin typeface="Microsoft JhengHei"/>
                <a:ea typeface="Microsoft JhengHei"/>
              </a:rPr>
              <a:t>+1 data that are linearly independent as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 the initial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m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+1 training data</a:t>
            </a:r>
            <a:r>
              <a:rPr lang="en-US" sz="1600" dirty="0">
                <a:latin typeface="Microsoft JhengHei"/>
                <a:ea typeface="Microsoft JhengHei"/>
              </a:rPr>
              <a:t> and let </a:t>
            </a:r>
            <a:r>
              <a:rPr lang="en-US" sz="1600" b="1" dirty="0">
                <a:latin typeface="Microsoft JhengHei"/>
                <a:ea typeface="Microsoft JhengHei"/>
              </a:rPr>
              <a:t>I</a:t>
            </a:r>
            <a:r>
              <a:rPr lang="en-US" sz="1600" dirty="0">
                <a:latin typeface="Microsoft JhengHei"/>
                <a:ea typeface="Microsoft JhengHei"/>
              </a:rPr>
              <a:t>(</a:t>
            </a:r>
            <a:r>
              <a:rPr lang="en-US" sz="1600" i="1" dirty="0">
                <a:latin typeface="Microsoft JhengHei"/>
                <a:ea typeface="Microsoft JhengHei"/>
              </a:rPr>
              <a:t>m</a:t>
            </a:r>
            <a:r>
              <a:rPr lang="en-US" sz="1600" dirty="0">
                <a:latin typeface="Microsoft JhengHei"/>
                <a:ea typeface="Microsoft JhengHei"/>
              </a:rPr>
              <a:t>+1) be the set of indices of these data.</a:t>
            </a: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Step 1.2: Apply the linear regression method to the data set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{(x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c, 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yc</a:t>
            </a:r>
            <a:r>
              <a:rPr lang="cy-GB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- 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yu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):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c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∈ </a:t>
            </a:r>
            <a:r>
              <a:rPr lang="en-US" sz="1600" b="1" dirty="0">
                <a:latin typeface="Microsoft JhengHei"/>
                <a:ea typeface="Microsoft JhengHei"/>
                <a:cs typeface="Calibri"/>
              </a:rPr>
              <a:t>I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(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m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+ 1)} to obtain a set of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m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+ 1 weights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{: 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j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 = 0, 1, …, 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m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}.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Step 1.3: </a:t>
            </a:r>
            <a:r>
              <a:rPr lang="en-US" sz="1600" dirty="0">
                <a:latin typeface="Microsoft JhengHei"/>
                <a:ea typeface="Microsoft JhengHei"/>
              </a:rPr>
              <a:t>Set up the SLFN with one hidden node whose  equals  for any </a:t>
            </a:r>
            <a:r>
              <a:rPr lang="en-US" sz="1600" i="1" dirty="0">
                <a:latin typeface="Microsoft JhengHei"/>
                <a:ea typeface="Microsoft JhengHei"/>
              </a:rPr>
              <a:t>j</a:t>
            </a:r>
            <a:r>
              <a:rPr lang="en-US" sz="1600" dirty="0">
                <a:latin typeface="Microsoft JhengHei"/>
                <a:ea typeface="Microsoft JhengHei"/>
              </a:rPr>
              <a:t> = 1, …, </a:t>
            </a:r>
            <a:r>
              <a:rPr lang="en-US" sz="1600" i="1" dirty="0">
                <a:latin typeface="Microsoft JhengHei"/>
                <a:ea typeface="Microsoft JhengHei"/>
              </a:rPr>
              <a:t>m</a:t>
            </a:r>
            <a:r>
              <a:rPr lang="en-US" sz="1600" dirty="0">
                <a:latin typeface="Microsoft JhengHei"/>
                <a:ea typeface="Microsoft JhengHei"/>
              </a:rPr>
              <a:t>,  equals 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</a:rPr>
              <a:t>w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0</a:t>
            </a:r>
            <a:r>
              <a:rPr lang="en-US" sz="1600" dirty="0">
                <a:latin typeface="Microsoft JhengHei"/>
                <a:ea typeface="Microsoft JhengHei"/>
              </a:rPr>
              <a:t>,  equals 1, and  equals 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</a:rPr>
              <a:t>yu</a:t>
            </a:r>
            <a:r>
              <a:rPr lang="en-US" sz="1600" dirty="0">
                <a:latin typeface="Microsoft JhengHei"/>
                <a:ea typeface="Microsoft JhengHei"/>
              </a:rPr>
              <a:t>.</a:t>
            </a: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</a:rPr>
              <a:t>Step 1.4: </a:t>
            </a:r>
            <a:r>
              <a:rPr lang="en-US" sz="1600" i="1" dirty="0">
                <a:latin typeface="Microsoft JhengHei"/>
                <a:ea typeface="Microsoft JhengHei"/>
              </a:rPr>
              <a:t>n</a:t>
            </a:r>
            <a:r>
              <a:rPr lang="en-US" sz="1600" dirty="0">
                <a:latin typeface="Microsoft JhengHei"/>
                <a:ea typeface="Microsoft JhengHei"/>
              </a:rPr>
              <a:t> = </a:t>
            </a:r>
            <a:r>
              <a:rPr lang="en-US" sz="1600" i="1" dirty="0">
                <a:latin typeface="Microsoft JhengHei"/>
                <a:ea typeface="Microsoft JhengHei"/>
              </a:rPr>
              <a:t>m</a:t>
            </a:r>
            <a:r>
              <a:rPr lang="en-US" sz="1600" dirty="0">
                <a:latin typeface="Microsoft JhengHei"/>
                <a:ea typeface="Microsoft JhengHei"/>
              </a:rPr>
              <a:t>+2.</a:t>
            </a:r>
            <a:endParaRPr lang="en-US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x-none" sz="1600" dirty="0">
                <a:latin typeface="Microsoft JhengHei"/>
                <a:ea typeface="Microsoft JhengHei"/>
              </a:rPr>
              <a:t>Step 2: If </a:t>
            </a:r>
            <a:r>
              <a:rPr lang="x-none" sz="1600" i="1" dirty="0">
                <a:latin typeface="Microsoft JhengHei"/>
                <a:ea typeface="Microsoft JhengHei"/>
              </a:rPr>
              <a:t>n &gt; N</a:t>
            </a:r>
            <a:r>
              <a:rPr lang="x-none" sz="1600" dirty="0">
                <a:latin typeface="Microsoft JhengHei"/>
                <a:ea typeface="Microsoft JhengHei"/>
              </a:rPr>
              <a:t>, STOP.</a:t>
            </a:r>
            <a:endParaRPr lang="zh-TW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</a:rPr>
              <a:t>Step 3.1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: Sort all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training data based upon </a:t>
            </a:r>
            <a:r>
              <a:rPr lang="en-US" sz="1600" dirty="0">
                <a:latin typeface="Microsoft JhengHei"/>
                <a:ea typeface="Microsoft JhengHei"/>
              </a:rPr>
              <a:t>the squared residual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(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</a:rPr>
              <a:t>ec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)2</a:t>
            </a:r>
            <a:r>
              <a:rPr lang="en-US" sz="1600" dirty="0">
                <a:latin typeface="Microsoft JhengHei"/>
                <a:ea typeface="Microsoft JhengHei"/>
              </a:rPr>
              <a:t> values.</a:t>
            </a:r>
            <a:endParaRPr lang="zh-TW" altLang="en-US" sz="1600" b="1" dirty="0">
              <a:ea typeface="+mn-lt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</a:rPr>
              <a:t>Step 3.2: Select the </a:t>
            </a:r>
            <a:r>
              <a:rPr lang="en-US" sz="1600" i="1" dirty="0">
                <a:latin typeface="Microsoft JhengHei"/>
                <a:ea typeface="Microsoft JhengHei"/>
              </a:rPr>
              <a:t>n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training data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{(, )} 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that are the ones with the </a:t>
            </a:r>
            <a:r>
              <a:rPr lang="en-US" sz="1600" dirty="0">
                <a:latin typeface="Microsoft JhengHei"/>
                <a:ea typeface="Microsoft JhengHei"/>
              </a:rPr>
              <a:t>smallest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squared residuals </a:t>
            </a:r>
            <a:r>
              <a:rPr lang="en-US" sz="1600" dirty="0">
                <a:latin typeface="Microsoft JhengHei"/>
                <a:ea typeface="Microsoft JhengHei"/>
              </a:rPr>
              <a:t>among 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current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 </a:t>
            </a:r>
            <a:r>
              <a:rPr lang="en-US" sz="1600" dirty="0">
                <a:latin typeface="Microsoft JhengHei"/>
                <a:ea typeface="Microsoft JhengHei"/>
              </a:rPr>
              <a:t>squared 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residuals.</a:t>
            </a:r>
            <a:endParaRPr lang="en-US" sz="1600" b="1" dirty="0">
              <a:ea typeface="+mn-lt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</a:rPr>
              <a:t>Step 3.3: Let </a:t>
            </a:r>
            <a:r>
              <a:rPr lang="en-US" sz="1600" b="1" dirty="0">
                <a:latin typeface="Microsoft JhengHei"/>
                <a:ea typeface="Microsoft JhengHei"/>
              </a:rPr>
              <a:t>I</a:t>
            </a:r>
            <a:r>
              <a:rPr lang="en-US" sz="1600" dirty="0">
                <a:latin typeface="Microsoft JhengHei"/>
                <a:ea typeface="Microsoft JhengHei"/>
              </a:rPr>
              <a:t>(</a:t>
            </a:r>
            <a:r>
              <a:rPr lang="en-US" sz="1600" i="1" dirty="0">
                <a:latin typeface="Microsoft JhengHei"/>
                <a:ea typeface="Microsoft JhengHei"/>
              </a:rPr>
              <a:t>n</a:t>
            </a:r>
            <a:r>
              <a:rPr lang="en-US" sz="1600" dirty="0">
                <a:latin typeface="Microsoft JhengHei"/>
                <a:ea typeface="Microsoft JhengHei"/>
              </a:rPr>
              <a:t>)</a:t>
            </a:r>
            <a:r>
              <a:rPr lang="en-US" sz="1600" i="1" dirty="0">
                <a:latin typeface="Microsoft JhengHei"/>
                <a:ea typeface="Microsoft JhengHei"/>
              </a:rPr>
              <a:t> </a:t>
            </a:r>
            <a:r>
              <a:rPr lang="en-US" sz="1600" dirty="0">
                <a:latin typeface="Microsoft JhengHei"/>
                <a:ea typeface="Microsoft JhengHei"/>
              </a:rPr>
              <a:t>be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 </a:t>
            </a:r>
            <a:r>
              <a:rPr lang="en-US" sz="1600" dirty="0">
                <a:latin typeface="Microsoft JhengHei"/>
                <a:ea typeface="Microsoft JhengHei"/>
              </a:rPr>
              <a:t>the set of 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indices </a:t>
            </a:r>
            <a:r>
              <a:rPr lang="en-US" sz="1600" dirty="0">
                <a:latin typeface="Microsoft JhengHei"/>
                <a:ea typeface="Microsoft JhengHei"/>
              </a:rPr>
              <a:t>of these data.</a:t>
            </a:r>
            <a:endParaRPr lang="en-US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x-none" sz="1600" dirty="0">
                <a:latin typeface="Microsoft JhengHei"/>
                <a:ea typeface="Microsoft JhengHei"/>
              </a:rPr>
              <a:t>Step 4: If 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|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</a:rPr>
              <a:t>ec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| </a:t>
            </a:r>
            <a:r>
              <a:rPr lang="en-US" sz="1600" dirty="0">
                <a:latin typeface="Microsoft JhengHei"/>
                <a:ea typeface="Microsoft JhengHei"/>
              </a:rPr>
              <a:t>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for any </a:t>
            </a:r>
            <a:r>
              <a:rPr lang="en-US" sz="1600" i="1" dirty="0">
                <a:latin typeface="Microsoft JhengHei"/>
                <a:ea typeface="Microsoft JhengHei"/>
              </a:rPr>
              <a:t>c</a:t>
            </a:r>
            <a:r>
              <a:rPr lang="en-US" sz="1600" dirty="0">
                <a:latin typeface="Microsoft JhengHei"/>
                <a:ea typeface="Microsoft JhengHei"/>
              </a:rPr>
              <a:t> belongs 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</a:rPr>
              <a:t>(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</a:rPr>
              <a:t>n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)</a:t>
            </a:r>
            <a:r>
              <a:rPr lang="x-none" sz="1600" dirty="0">
                <a:latin typeface="Microsoft JhengHei"/>
                <a:ea typeface="Microsoft JhengHei"/>
              </a:rPr>
              <a:t> is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true</a:t>
            </a:r>
            <a:r>
              <a:rPr lang="x-none" sz="1600" dirty="0">
                <a:latin typeface="Microsoft JhengHei"/>
                <a:ea typeface="Microsoft JhengHei"/>
              </a:rPr>
              <a:t>, go to Step 7; otherwise, only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the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th </a:t>
            </a:r>
            <a:r>
              <a:rPr lang="x-none" sz="1600" dirty="0">
                <a:latin typeface="Microsoft JhengHei"/>
                <a:ea typeface="Microsoft JhengHei"/>
              </a:rPr>
              <a:t>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training data</a:t>
            </a:r>
            <a:r>
              <a:rPr lang="x-none" sz="1600" dirty="0">
                <a:latin typeface="Microsoft JhengHei"/>
                <a:ea typeface="Microsoft JhengHei"/>
              </a:rPr>
              <a:t>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causes the contradiction and </a:t>
            </a:r>
            <a:r>
              <a:rPr lang="x-none" sz="1600" i="1" dirty="0">
                <a:latin typeface="Microsoft JhengHei"/>
                <a:ea typeface="Microsoft JhengHei"/>
              </a:rPr>
              <a:t>k</a:t>
            </a:r>
            <a:r>
              <a:rPr lang="x-none" sz="1600" dirty="0">
                <a:latin typeface="Microsoft JhengHei"/>
                <a:ea typeface="Microsoft JhengHei"/>
              </a:rPr>
              <a:t> 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=</a:t>
            </a:r>
            <a:r>
              <a:rPr lang="en-US" sz="1600" dirty="0">
                <a:latin typeface="Microsoft JhengHei"/>
                <a:ea typeface="Microsoft JhengHei"/>
              </a:rPr>
              <a:t> </a:t>
            </a:r>
            <a:r>
              <a:rPr lang="x-none" sz="1600" i="1" dirty="0">
                <a:latin typeface="Microsoft JhengHei"/>
                <a:ea typeface="Microsoft JhengHei"/>
              </a:rPr>
              <a:t>n</a:t>
            </a:r>
            <a:r>
              <a:rPr lang="x-none" sz="1600" dirty="0">
                <a:latin typeface="Microsoft JhengHei"/>
                <a:ea typeface="Microsoft JhengHei"/>
              </a:rPr>
              <a:t>.</a:t>
            </a:r>
            <a:endParaRPr lang="zh-TW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x-none" sz="1600" dirty="0">
                <a:latin typeface="Microsoft JhengHei"/>
                <a:ea typeface="Microsoft JhengHei"/>
              </a:rPr>
              <a:t>Step 5: Save</a:t>
            </a:r>
            <a:r>
              <a:rPr lang="x-none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x-none" sz="1600" b="1" dirty="0">
                <a:latin typeface="Microsoft JhengHei"/>
                <a:ea typeface="Microsoft JhengHei"/>
              </a:rPr>
              <a:t>w</a:t>
            </a:r>
            <a:r>
              <a:rPr lang="x-none" sz="1600" dirty="0">
                <a:latin typeface="Microsoft JhengHei"/>
                <a:ea typeface="Microsoft JhengHei"/>
              </a:rPr>
              <a:t>.</a:t>
            </a:r>
            <a:endParaRPr lang="zh-TW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Step 6: Apply the matching module to  </a:t>
            </a:r>
            <a:r>
              <a:rPr lang="en-US" sz="1600" dirty="0" err="1">
                <a:latin typeface="Microsoft JhengHei"/>
                <a:ea typeface="Microsoft JhengHei"/>
                <a:cs typeface="Calibri"/>
              </a:rPr>
              <a:t>to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 adjust </a:t>
            </a:r>
            <a:r>
              <a:rPr lang="en-US" sz="1600" b="1" dirty="0">
                <a:latin typeface="Microsoft JhengHei"/>
                <a:ea typeface="Microsoft JhengHei"/>
                <a:cs typeface="Calibri"/>
              </a:rPr>
              <a:t>w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to obtain an SLFN</a:t>
            </a:r>
            <a:endParaRPr lang="en-US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(1) If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|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ec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|  </a:t>
            </a:r>
            <a:r>
              <a:rPr lang="en-US" sz="1600" dirty="0">
                <a:latin typeface="Microsoft JhengHei"/>
                <a:ea typeface="Microsoft JhengHei"/>
              </a:rPr>
              <a:t>for any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c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latin typeface="Microsoft JhengHei"/>
                <a:ea typeface="Microsoft JhengHei"/>
              </a:rPr>
              <a:t>belongs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(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)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 is true, go to Step 7.</a:t>
            </a:r>
            <a:endParaRPr lang="zh-TW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(2) If 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|</a:t>
            </a:r>
            <a:r>
              <a:rPr lang="en-US" sz="1600" i="1" dirty="0" err="1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ec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|  </a:t>
            </a:r>
            <a:r>
              <a:rPr lang="en-US" sz="1600" dirty="0">
                <a:latin typeface="Microsoft JhengHei"/>
                <a:ea typeface="Microsoft JhengHei"/>
              </a:rPr>
              <a:t>for any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c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latin typeface="Microsoft JhengHei"/>
                <a:ea typeface="Microsoft JhengHei"/>
              </a:rPr>
              <a:t>belongs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(</a:t>
            </a:r>
            <a:r>
              <a:rPr lang="en-US" sz="1600" i="1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highlight>
                  <a:srgbClr val="FFFF00"/>
                </a:highlight>
                <a:latin typeface="Microsoft JhengHei"/>
                <a:ea typeface="Microsoft JhengHei"/>
                <a:cs typeface="Calibri"/>
              </a:rPr>
              <a:t>)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 is false, restore </a:t>
            </a:r>
            <a:r>
              <a:rPr lang="en-US" sz="1600" b="1" dirty="0">
                <a:latin typeface="Microsoft JhengHei"/>
                <a:ea typeface="Microsoft JhengHei"/>
                <a:cs typeface="Calibri"/>
              </a:rPr>
              <a:t>w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 and then apply the cramming module to add three extra hidden nodes to the existing SLFN to obtain a new acceptable SLFN.</a:t>
            </a:r>
            <a:endParaRPr lang="en-US" sz="1600" b="1" dirty="0">
              <a:ea typeface="Microsoft JhengHei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Microsoft JhengHei"/>
                <a:ea typeface="Microsoft JhengHei"/>
                <a:cs typeface="Calibri"/>
              </a:rPr>
              <a:t>Step 7: Apply the reorganizing module to identify and then remove the potentially irrelevant hidden node, 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+1</a:t>
            </a:r>
            <a:r>
              <a:rPr lang="en-US" sz="1600" i="1" dirty="0">
                <a:latin typeface="Microsoft JhengHei"/>
                <a:ea typeface="Microsoft JhengHei"/>
                <a:cs typeface="Calibri"/>
              </a:rPr>
              <a:t>n</a:t>
            </a:r>
            <a:r>
              <a:rPr lang="en-US" sz="1600" dirty="0">
                <a:latin typeface="Microsoft JhengHei"/>
                <a:ea typeface="Microsoft JhengHei"/>
                <a:cs typeface="Calibri"/>
              </a:rPr>
              <a:t>; go to Step 2.</a:t>
            </a:r>
            <a:endParaRPr lang="zh-TW" sz="1600" b="1" dirty="0">
              <a:ea typeface="Microsoft JhengHei"/>
              <a:cs typeface="+mn-lt"/>
            </a:endParaRPr>
          </a:p>
          <a:p>
            <a:endParaRPr lang="en-US" altLang="zh-TW" sz="2000" dirty="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8223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6677-6433-40D3-B0D9-8B392EA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matching module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CBD6F-54D5-49DF-8772-00BC84BADD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5370" y="552699"/>
            <a:ext cx="7057293" cy="368300"/>
          </a:xfrm>
        </p:spPr>
        <p:txBody>
          <a:bodyPr/>
          <a:lstStyle/>
          <a:p>
            <a:r>
              <a:rPr lang="en-US" altLang="zh-TW" dirty="0"/>
              <a:t>helps tune weights to obtain an acceptable net 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菱形 4">
                <a:extLst>
                  <a:ext uri="{FF2B5EF4-FFF2-40B4-BE49-F238E27FC236}">
                    <a16:creationId xmlns:a16="http://schemas.microsoft.com/office/drawing/2014/main" id="{481C3E79-474F-4068-87E8-F644D09F1611}"/>
                  </a:ext>
                </a:extLst>
              </p:cNvPr>
              <p:cNvSpPr/>
              <p:nvPr/>
            </p:nvSpPr>
            <p:spPr>
              <a:xfrm>
                <a:off x="7949013" y="2747102"/>
                <a:ext cx="1570268" cy="1066998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|</a:t>
                </a:r>
                <a:r>
                  <a:rPr kumimoji="0" lang="en-US" altLang="zh-TW" sz="12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e</a:t>
                </a:r>
                <a:r>
                  <a:rPr kumimoji="0" lang="en-US" altLang="zh-TW" sz="1200" b="0" i="1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c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| </a:t>
                </a:r>
                <a14:m>
                  <m:oMath xmlns:m="http://schemas.openxmlformats.org/officeDocument/2006/math">
                    <m:r>
                      <a:rPr kumimoji="0" lang="en-US" altLang="zh-TW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m:rPr>
                        <m:nor/>
                      </m:rPr>
                      <a: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ε</m:t>
                    </m:r>
                  </m:oMath>
                </a14:m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 panose="05050102010706020507" pitchFamily="18" charset="2"/>
                  </a:rPr>
                  <a:t> </a:t>
                </a:r>
                <a:r>
                  <a:rPr kumimoji="0" lang="en-US" altLang="zh-TW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c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 panose="05050102010706020507" pitchFamily="18" charset="2"/>
                  </a:rPr>
                  <a:t>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I(</a:t>
                </a:r>
                <a:r>
                  <a:rPr kumimoji="0" lang="x-none" altLang="zh-TW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n</a:t>
                </a:r>
                <a:r>
                  <a:rPr kumimoji="0" lang="x-none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endPara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菱形 4">
                <a:extLst>
                  <a:ext uri="{FF2B5EF4-FFF2-40B4-BE49-F238E27FC236}">
                    <a16:creationId xmlns:a16="http://schemas.microsoft.com/office/drawing/2014/main" id="{481C3E79-474F-4068-87E8-F644D09F1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013" y="2747102"/>
                <a:ext cx="1570268" cy="1066998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F3EF6E5-5A5F-4A24-9D2F-BD1FF4DC225F}"/>
              </a:ext>
            </a:extLst>
          </p:cNvPr>
          <p:cNvCxnSpPr>
            <a:cxnSpLocks/>
          </p:cNvCxnSpPr>
          <p:nvPr/>
        </p:nvCxnSpPr>
        <p:spPr>
          <a:xfrm flipV="1">
            <a:off x="3265724" y="1813588"/>
            <a:ext cx="0" cy="8514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005500C-B3B6-4C99-9013-3EDA5806D118}"/>
              </a:ext>
            </a:extLst>
          </p:cNvPr>
          <p:cNvCxnSpPr>
            <a:cxnSpLocks/>
          </p:cNvCxnSpPr>
          <p:nvPr/>
        </p:nvCxnSpPr>
        <p:spPr>
          <a:xfrm flipH="1">
            <a:off x="6828217" y="3276972"/>
            <a:ext cx="10728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ADC1A58-C2EB-4B4F-AE1C-D4A194FF949C}"/>
              </a:ext>
            </a:extLst>
          </p:cNvPr>
          <p:cNvCxnSpPr/>
          <p:nvPr/>
        </p:nvCxnSpPr>
        <p:spPr>
          <a:xfrm>
            <a:off x="8734147" y="3845590"/>
            <a:ext cx="0" cy="959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8453F07-A53D-4709-9339-78FDE8AF69E9}"/>
              </a:ext>
            </a:extLst>
          </p:cNvPr>
          <p:cNvSpPr/>
          <p:nvPr/>
        </p:nvSpPr>
        <p:spPr>
          <a:xfrm>
            <a:off x="8569437" y="4886563"/>
            <a:ext cx="329420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9281088-850E-462C-A851-26046524181E}"/>
              </a:ext>
            </a:extLst>
          </p:cNvPr>
          <p:cNvCxnSpPr>
            <a:cxnSpLocks/>
          </p:cNvCxnSpPr>
          <p:nvPr/>
        </p:nvCxnSpPr>
        <p:spPr>
          <a:xfrm>
            <a:off x="8786298" y="683181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F853D37-1DDE-43C8-A715-E1F0ED447C3D}"/>
              </a:ext>
            </a:extLst>
          </p:cNvPr>
          <p:cNvCxnSpPr>
            <a:cxnSpLocks/>
          </p:cNvCxnSpPr>
          <p:nvPr/>
        </p:nvCxnSpPr>
        <p:spPr>
          <a:xfrm>
            <a:off x="3233835" y="1813588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BB7D1-768B-4C7B-8CC3-175A9DCD93AD}"/>
              </a:ext>
            </a:extLst>
          </p:cNvPr>
          <p:cNvSpPr txBox="1"/>
          <p:nvPr/>
        </p:nvSpPr>
        <p:spPr>
          <a:xfrm>
            <a:off x="7599014" y="2951200"/>
            <a:ext cx="60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71E7A1-B823-4749-B710-B658C0D3F415}"/>
              </a:ext>
            </a:extLst>
          </p:cNvPr>
          <p:cNvSpPr txBox="1"/>
          <p:nvPr/>
        </p:nvSpPr>
        <p:spPr>
          <a:xfrm>
            <a:off x="8258169" y="3806015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54CFBE-7435-4A7F-BE7E-D7D682973144}"/>
              </a:ext>
            </a:extLst>
          </p:cNvPr>
          <p:cNvSpPr txBox="1"/>
          <p:nvPr/>
        </p:nvSpPr>
        <p:spPr>
          <a:xfrm>
            <a:off x="8898857" y="920999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圓角矩形 35">
            <a:extLst>
              <a:ext uri="{FF2B5EF4-FFF2-40B4-BE49-F238E27FC236}">
                <a16:creationId xmlns:a16="http://schemas.microsoft.com/office/drawing/2014/main" id="{1429BEFC-A88F-42BA-851F-C99A0F406637}"/>
              </a:ext>
            </a:extLst>
          </p:cNvPr>
          <p:cNvSpPr/>
          <p:nvPr/>
        </p:nvSpPr>
        <p:spPr>
          <a:xfrm>
            <a:off x="8241343" y="1371393"/>
            <a:ext cx="1142579" cy="74234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forward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operation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92D5461-8B33-4FDF-9E47-86E4184651D3}"/>
              </a:ext>
            </a:extLst>
          </p:cNvPr>
          <p:cNvCxnSpPr>
            <a:cxnSpLocks/>
          </p:cNvCxnSpPr>
          <p:nvPr/>
        </p:nvCxnSpPr>
        <p:spPr>
          <a:xfrm>
            <a:off x="6323124" y="1801641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55">
            <a:extLst>
              <a:ext uri="{FF2B5EF4-FFF2-40B4-BE49-F238E27FC236}">
                <a16:creationId xmlns:a16="http://schemas.microsoft.com/office/drawing/2014/main" id="{0F51F0B1-FE37-44CB-818F-A8594B9A46E5}"/>
              </a:ext>
            </a:extLst>
          </p:cNvPr>
          <p:cNvSpPr/>
          <p:nvPr/>
        </p:nvSpPr>
        <p:spPr>
          <a:xfrm>
            <a:off x="5582866" y="1586913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++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317EA5-65B3-4026-A7D2-E5D8FB021BE7}"/>
              </a:ext>
            </a:extLst>
          </p:cNvPr>
          <p:cNvCxnSpPr>
            <a:cxnSpLocks/>
          </p:cNvCxnSpPr>
          <p:nvPr/>
        </p:nvCxnSpPr>
        <p:spPr>
          <a:xfrm>
            <a:off x="3268240" y="3845590"/>
            <a:ext cx="0" cy="920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C8EBBEBC-3210-4D25-B248-2DBFDAE9B53A}"/>
              </a:ext>
            </a:extLst>
          </p:cNvPr>
          <p:cNvSpPr/>
          <p:nvPr/>
        </p:nvSpPr>
        <p:spPr>
          <a:xfrm>
            <a:off x="3069125" y="4807273"/>
            <a:ext cx="329420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6119BEF-61C2-4F78-8868-5B1248A83345}"/>
              </a:ext>
            </a:extLst>
          </p:cNvPr>
          <p:cNvSpPr txBox="1"/>
          <p:nvPr/>
        </p:nvSpPr>
        <p:spPr>
          <a:xfrm>
            <a:off x="8925274" y="4703810"/>
            <a:ext cx="142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Acceptable net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02972E8-0B31-4319-8789-B48EDCC056D9}"/>
              </a:ext>
            </a:extLst>
          </p:cNvPr>
          <p:cNvSpPr txBox="1"/>
          <p:nvPr/>
        </p:nvSpPr>
        <p:spPr>
          <a:xfrm>
            <a:off x="3412256" y="4702427"/>
            <a:ext cx="16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Unacceptable net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圓角矩形 5">
            <a:extLst>
              <a:ext uri="{FF2B5EF4-FFF2-40B4-BE49-F238E27FC236}">
                <a16:creationId xmlns:a16="http://schemas.microsoft.com/office/drawing/2014/main" id="{2DF32B7E-F8EF-4F00-9B27-34CF7D83A631}"/>
              </a:ext>
            </a:extLst>
          </p:cNvPr>
          <p:cNvSpPr/>
          <p:nvPr/>
        </p:nvSpPr>
        <p:spPr>
          <a:xfrm>
            <a:off x="5637759" y="2979562"/>
            <a:ext cx="117984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backward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operation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CA07C59-0236-46D0-9DE8-EA5F04D1EC7F}"/>
              </a:ext>
            </a:extLst>
          </p:cNvPr>
          <p:cNvCxnSpPr>
            <a:cxnSpLocks/>
          </p:cNvCxnSpPr>
          <p:nvPr/>
        </p:nvCxnSpPr>
        <p:spPr>
          <a:xfrm flipH="1">
            <a:off x="4048425" y="3265197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>
            <a:extLst>
              <a:ext uri="{FF2B5EF4-FFF2-40B4-BE49-F238E27FC236}">
                <a16:creationId xmlns:a16="http://schemas.microsoft.com/office/drawing/2014/main" id="{ABA69CBE-9A6A-40D9-9AA7-4397A69E0159}"/>
              </a:ext>
            </a:extLst>
          </p:cNvPr>
          <p:cNvSpPr/>
          <p:nvPr/>
        </p:nvSpPr>
        <p:spPr>
          <a:xfrm>
            <a:off x="2512377" y="2681379"/>
            <a:ext cx="1524128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100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EB17469-CCF1-42AC-9BF4-47CFF4482132}"/>
              </a:ext>
            </a:extLst>
          </p:cNvPr>
          <p:cNvCxnSpPr>
            <a:cxnSpLocks/>
          </p:cNvCxnSpPr>
          <p:nvPr/>
        </p:nvCxnSpPr>
        <p:spPr>
          <a:xfrm>
            <a:off x="8749205" y="2131867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70FF4EF-C84C-4606-8A62-D75A5AAC16B8}"/>
              </a:ext>
            </a:extLst>
          </p:cNvPr>
          <p:cNvSpPr txBox="1"/>
          <p:nvPr/>
        </p:nvSpPr>
        <p:spPr>
          <a:xfrm>
            <a:off x="2625107" y="2385629"/>
            <a:ext cx="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BA3EE62-100C-4757-923F-512E082DB128}"/>
              </a:ext>
            </a:extLst>
          </p:cNvPr>
          <p:cNvSpPr txBox="1"/>
          <p:nvPr/>
        </p:nvSpPr>
        <p:spPr>
          <a:xfrm>
            <a:off x="2639545" y="3716971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圓角矩形 5">
                <a:extLst>
                  <a:ext uri="{FF2B5EF4-FFF2-40B4-BE49-F238E27FC236}">
                    <a16:creationId xmlns:a16="http://schemas.microsoft.com/office/drawing/2014/main" id="{F040E8A8-FDD7-4ACE-969C-BCE774C424F2}"/>
                  </a:ext>
                </a:extLst>
              </p:cNvPr>
              <p:cNvSpPr/>
              <p:nvPr/>
            </p:nvSpPr>
            <p:spPr>
              <a:xfrm>
                <a:off x="541260" y="1596639"/>
                <a:ext cx="1486272" cy="1382917"/>
              </a:xfrm>
              <a:prstGeom prst="roundRect">
                <a:avLst>
                  <a:gd name="adj" fmla="val 0"/>
                </a:avLst>
              </a:prstGeom>
              <a:solidFill>
                <a:srgbClr val="F9D5A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(Adam)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l-GR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𝛿</m:t>
                    </m:r>
                  </m:oMath>
                </a14:m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圓角矩形 5">
                <a:extLst>
                  <a:ext uri="{FF2B5EF4-FFF2-40B4-BE49-F238E27FC236}">
                    <a16:creationId xmlns:a16="http://schemas.microsoft.com/office/drawing/2014/main" id="{F040E8A8-FDD7-4ACE-969C-BCE774C42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0" y="1596639"/>
                <a:ext cx="1486272" cy="1382917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813" r="-2033" b="-2620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0E0F557-C6A2-4774-B6A8-4E2B56036740}"/>
              </a:ext>
            </a:extLst>
          </p:cNvPr>
          <p:cNvCxnSpPr>
            <a:cxnSpLocks/>
          </p:cNvCxnSpPr>
          <p:nvPr/>
        </p:nvCxnSpPr>
        <p:spPr>
          <a:xfrm flipV="1">
            <a:off x="12885811" y="5668113"/>
            <a:ext cx="0" cy="82236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A445CA0-7B6E-4F05-A74B-07B2CD9977EA}"/>
              </a:ext>
            </a:extLst>
          </p:cNvPr>
          <p:cNvSpPr/>
          <p:nvPr/>
        </p:nvSpPr>
        <p:spPr>
          <a:xfrm>
            <a:off x="5359175" y="4256752"/>
            <a:ext cx="1881440" cy="560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加入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隨機關閉神經元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機制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(dropout)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 descr="dropout示意圖">
            <a:extLst>
              <a:ext uri="{FF2B5EF4-FFF2-40B4-BE49-F238E27FC236}">
                <a16:creationId xmlns:a16="http://schemas.microsoft.com/office/drawing/2014/main" id="{96C28E58-1D6A-42EC-B762-51E6B962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48" y="5186495"/>
            <a:ext cx="2798951" cy="1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8D5059F-A9DB-4842-9DFE-BDC1378F9B89}"/>
              </a:ext>
            </a:extLst>
          </p:cNvPr>
          <p:cNvCxnSpPr>
            <a:cxnSpLocks/>
          </p:cNvCxnSpPr>
          <p:nvPr/>
        </p:nvCxnSpPr>
        <p:spPr>
          <a:xfrm flipH="1">
            <a:off x="6227680" y="3629176"/>
            <a:ext cx="1" cy="59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3FC59AA-79D9-46A9-B303-D507C574FB16}"/>
              </a:ext>
            </a:extLst>
          </p:cNvPr>
          <p:cNvSpPr/>
          <p:nvPr/>
        </p:nvSpPr>
        <p:spPr>
          <a:xfrm>
            <a:off x="7722599" y="5474815"/>
            <a:ext cx="426224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假設我們有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顆神經元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(hidden-node)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，每顆都可能以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p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的機率開或不開，因此我們的神經網路的可能總共為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2n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微軟正黑體" panose="020B0604030504040204" pitchFamily="34" charset="-120"/>
                <a:cs typeface="+mn-cs"/>
              </a:rPr>
              <a:t>種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在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matching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module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優先加入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dropout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機制可大幅降低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overfitting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設定最多關閉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個神經元，其中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m=n/3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四捨五入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8749DC4-45F5-41F8-957E-00315531A229}"/>
                  </a:ext>
                </a:extLst>
              </p:cNvPr>
              <p:cNvSpPr/>
              <p:nvPr/>
            </p:nvSpPr>
            <p:spPr>
              <a:xfrm>
                <a:off x="-239564" y="5634269"/>
                <a:ext cx="4773807" cy="890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0" lang="en-US" altLang="zh-TW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  <m:r>
                        <a:rPr kumimoji="0" lang="en-US" altLang="zh-TW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 </m:t>
                      </m:r>
                      <m:f>
                        <m:f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∈</m:t>
                          </m:r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𝐈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(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ⅇ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US" altLang="zh-TW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                    , </m:t>
                                    </m:r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𝑖𝑓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≤</m:t>
                                    </m:r>
                                    <m:r>
                                      <a:rPr kumimoji="0" lang="zh-TW" alt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highlight>
                                          <a:srgbClr val="FFFF00"/>
                                        </a:highligh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highlight>
                                              <a:srgbClr val="FFFF00"/>
                                            </a:highlight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highlight>
                                              <a:srgbClr val="FFFF00"/>
                                            </a:highlight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p>
                                        <m: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highlight>
                                              <a:srgbClr val="FFFF00"/>
                                            </a:highlight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2          </m:t>
                                        </m:r>
                                      </m:sup>
                                    </m:sSup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𝑖𝑓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zh-TW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altLang="zh-TW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0" lang="en-US" altLang="zh-TW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&gt;</m:t>
                                    </m:r>
                                    <m:r>
                                      <a:rPr kumimoji="0" lang="zh-TW" alt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highlight>
                                          <a:srgbClr val="FFFF00"/>
                                        </a:highligh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8749DC4-45F5-41F8-957E-00315531A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564" y="5634269"/>
                <a:ext cx="4773807" cy="890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圓角矩形 5">
            <a:extLst>
              <a:ext uri="{FF2B5EF4-FFF2-40B4-BE49-F238E27FC236}">
                <a16:creationId xmlns:a16="http://schemas.microsoft.com/office/drawing/2014/main" id="{E8B537F5-240C-4AC5-8041-EA88C31AD936}"/>
              </a:ext>
            </a:extLst>
          </p:cNvPr>
          <p:cNvSpPr/>
          <p:nvPr/>
        </p:nvSpPr>
        <p:spPr>
          <a:xfrm>
            <a:off x="9622370" y="2951200"/>
            <a:ext cx="2362473" cy="1700161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p is the number of hidden nodes or the probability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  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of dropout?</a:t>
            </a:r>
          </a:p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2n?</a:t>
            </a:r>
          </a:p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m is the number of input nodes or ???</a:t>
            </a:r>
          </a:p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rPr>
              <a:t>How about n here?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07365AA-A638-4929-B094-B991072215F0}"/>
              </a:ext>
            </a:extLst>
          </p:cNvPr>
          <p:cNvCxnSpPr/>
          <p:nvPr/>
        </p:nvCxnSpPr>
        <p:spPr>
          <a:xfrm flipH="1">
            <a:off x="10732655" y="4702427"/>
            <a:ext cx="360218" cy="77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圓角矩形 5">
                <a:extLst>
                  <a:ext uri="{FF2B5EF4-FFF2-40B4-BE49-F238E27FC236}">
                    <a16:creationId xmlns:a16="http://schemas.microsoft.com/office/drawing/2014/main" id="{37B3DAE9-4050-4872-9F21-A02CBEDBAF0F}"/>
                  </a:ext>
                </a:extLst>
              </p:cNvPr>
              <p:cNvSpPr/>
              <p:nvPr/>
            </p:nvSpPr>
            <p:spPr>
              <a:xfrm>
                <a:off x="1637340" y="5375021"/>
                <a:ext cx="882943" cy="199459"/>
              </a:xfrm>
              <a:prstGeom prst="roundRect">
                <a:avLst>
                  <a:gd name="adj" fmla="val 0"/>
                </a:avLst>
              </a:prstGeom>
              <a:solidFill>
                <a:srgbClr val="00B05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zh-TW" alt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 = ?</a:t>
                </a:r>
              </a:p>
            </p:txBody>
          </p:sp>
        </mc:Choice>
        <mc:Fallback xmlns="">
          <p:sp>
            <p:nvSpPr>
              <p:cNvPr id="37" name="圓角矩形 5">
                <a:extLst>
                  <a:ext uri="{FF2B5EF4-FFF2-40B4-BE49-F238E27FC236}">
                    <a16:creationId xmlns:a16="http://schemas.microsoft.com/office/drawing/2014/main" id="{37B3DAE9-4050-4872-9F21-A02CBEDB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40" y="5375021"/>
                <a:ext cx="882943" cy="199459"/>
              </a:xfrm>
              <a:prstGeom prst="roundRect">
                <a:avLst>
                  <a:gd name="adj" fmla="val 0"/>
                </a:avLst>
              </a:prstGeom>
              <a:blipFill>
                <a:blip r:embed="rId6"/>
                <a:stretch>
                  <a:fillRect t="-29412" b="-55882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7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debug the code of new algorithm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417640"/>
            <a:ext cx="11100619" cy="5165721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Cannot validate </a:t>
            </a:r>
            <a:r>
              <a:rPr lang="en-US" altLang="zh-TW" sz="2800" dirty="0">
                <a:sym typeface="Wingdings" panose="05000000000000000000" pitchFamily="2" charset="2"/>
              </a:rPr>
              <a:t>any learning algorithm through the </a:t>
            </a:r>
            <a:r>
              <a:rPr lang="en-US" altLang="zh-TW" sz="2800" b="1" dirty="0">
                <a:sym typeface="Wingdings" panose="05000000000000000000" pitchFamily="2" charset="2"/>
              </a:rPr>
              <a:t>mathematical proof</a:t>
            </a:r>
            <a:r>
              <a:rPr lang="en-US" altLang="zh-TW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Code </a:t>
            </a:r>
            <a:r>
              <a:rPr lang="en-US" altLang="zh-TW" sz="2800" dirty="0">
                <a:sym typeface="Wingdings" panose="05000000000000000000" pitchFamily="2" charset="2"/>
              </a:rPr>
              <a:t>the new algorithm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first</a:t>
            </a:r>
            <a:r>
              <a:rPr lang="en-US" altLang="zh-TW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2800" dirty="0">
                <a:sym typeface="Wingdings" panose="05000000000000000000" pitchFamily="2" charset="2"/>
              </a:rPr>
              <a:t>How can I do if the code is wrong or if the result of implementing the code is unsatisfied? 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Debug! Debug! And Debug!</a:t>
            </a:r>
          </a:p>
          <a:p>
            <a:pPr marL="803275" indent="-803275">
              <a:buNone/>
            </a:pPr>
            <a:r>
              <a:rPr lang="en-US" altLang="zh-TW" sz="2800" dirty="0">
                <a:sym typeface="Wingdings" panose="05000000000000000000" pitchFamily="2" charset="2"/>
              </a:rPr>
              <a:t>First: Debug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each block/module </a:t>
            </a:r>
            <a:r>
              <a:rPr lang="en-US" altLang="zh-TW" sz="2800" dirty="0">
                <a:sym typeface="Wingdings" panose="05000000000000000000" pitchFamily="2" charset="2"/>
              </a:rPr>
              <a:t>through </a:t>
            </a:r>
            <a:r>
              <a:rPr lang="en-US" altLang="zh-TW" sz="2800" dirty="0">
                <a:solidFill>
                  <a:srgbClr val="0070C0"/>
                </a:solidFill>
                <a:sym typeface="Wingdings" panose="05000000000000000000" pitchFamily="2" charset="2"/>
              </a:rPr>
              <a:t>printing out </a:t>
            </a:r>
            <a:r>
              <a:rPr lang="en-US" altLang="zh-TW" sz="2800" dirty="0">
                <a:sym typeface="Wingdings" panose="05000000000000000000" pitchFamily="2" charset="2"/>
              </a:rPr>
              <a:t>some information associated with the block/module.</a:t>
            </a:r>
          </a:p>
          <a:p>
            <a:pPr marL="1255713" indent="-1255713">
              <a:buNone/>
            </a:pPr>
            <a:r>
              <a:rPr lang="en-US" altLang="zh-TW" sz="2800" dirty="0">
                <a:sym typeface="Wingdings" panose="05000000000000000000" pitchFamily="2" charset="2"/>
              </a:rPr>
              <a:t>Second: Debug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the consistency amongst several consecutive blocks </a:t>
            </a:r>
            <a:r>
              <a:rPr lang="en-US" altLang="zh-TW" sz="2800" dirty="0">
                <a:sym typeface="Wingdings" panose="05000000000000000000" pitchFamily="2" charset="2"/>
              </a:rPr>
              <a:t>through </a:t>
            </a:r>
            <a:r>
              <a:rPr lang="en-US" altLang="zh-TW" sz="2800" dirty="0">
                <a:solidFill>
                  <a:srgbClr val="0070C0"/>
                </a:solidFill>
                <a:sym typeface="Wingdings" panose="05000000000000000000" pitchFamily="2" charset="2"/>
              </a:rPr>
              <a:t>printing out </a:t>
            </a:r>
            <a:r>
              <a:rPr lang="en-US" altLang="zh-TW" sz="2800" dirty="0">
                <a:sym typeface="Wingdings" panose="05000000000000000000" pitchFamily="2" charset="2"/>
              </a:rPr>
              <a:t>some data flow between these consecutive blocks.</a:t>
            </a:r>
          </a:p>
          <a:p>
            <a:pPr marL="895350" indent="-895350">
              <a:buNone/>
            </a:pPr>
            <a:r>
              <a:rPr lang="en-US" altLang="zh-TW" sz="2800" dirty="0">
                <a:sym typeface="Wingdings" panose="05000000000000000000" pitchFamily="2" charset="2"/>
              </a:rPr>
              <a:t>Third: Debug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the logic of the whole algorithm </a:t>
            </a:r>
            <a:r>
              <a:rPr lang="en-US" altLang="zh-TW" sz="2800" dirty="0">
                <a:sym typeface="Wingdings" panose="05000000000000000000" pitchFamily="2" charset="2"/>
              </a:rPr>
              <a:t>through </a:t>
            </a:r>
            <a:r>
              <a:rPr lang="en-US" altLang="zh-TW" sz="2800" dirty="0">
                <a:solidFill>
                  <a:srgbClr val="0070C0"/>
                </a:solidFill>
                <a:sym typeface="Wingdings" panose="05000000000000000000" pitchFamily="2" charset="2"/>
              </a:rPr>
              <a:t>printing out </a:t>
            </a:r>
            <a:r>
              <a:rPr lang="en-US" altLang="zh-TW" sz="2800" dirty="0">
                <a:sym typeface="Wingdings" panose="05000000000000000000" pitchFamily="2" charset="2"/>
              </a:rPr>
              <a:t>some results.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4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Fix the algorithm when you find the bug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417640"/>
            <a:ext cx="11100619" cy="41130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ym typeface="Wingdings" panose="05000000000000000000" pitchFamily="2" charset="2"/>
              </a:rPr>
              <a:t>Debug each block/module through printing out some information regarding it. 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Fix the bugs </a:t>
            </a:r>
            <a:r>
              <a:rPr lang="en-US" altLang="zh-TW" sz="2800" dirty="0">
                <a:sym typeface="Wingdings" panose="05000000000000000000" pitchFamily="2" charset="2"/>
              </a:rPr>
              <a:t>of each block/module or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replace</a:t>
            </a:r>
            <a:r>
              <a:rPr lang="en-US" altLang="zh-TW" sz="2800" dirty="0">
                <a:sym typeface="Wingdings" panose="05000000000000000000" pitchFamily="2" charset="2"/>
              </a:rPr>
              <a:t>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ym typeface="Wingdings" panose="05000000000000000000" pitchFamily="2" charset="2"/>
              </a:rPr>
              <a:t>Debug the consistency amongst several consecutive blocks through printing out some information regarding the data flow of these consecutive blocks.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Fix the inconsistency </a:t>
            </a:r>
            <a:r>
              <a:rPr lang="en-US" altLang="zh-TW" sz="2800" dirty="0">
                <a:sym typeface="Wingdings" panose="05000000000000000000" pitchFamily="2" charset="2"/>
              </a:rPr>
              <a:t>via fine-tuning some blocks or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replacing</a:t>
            </a:r>
            <a:r>
              <a:rPr lang="en-US" altLang="zh-TW" sz="2800" dirty="0">
                <a:sym typeface="Wingdings" panose="05000000000000000000" pitchFamily="2" charset="2"/>
              </a:rPr>
              <a:t>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ym typeface="Wingdings" panose="05000000000000000000" pitchFamily="2" charset="2"/>
              </a:rPr>
              <a:t>Debug the logic of the whole algorithm through printing out some results.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Fix the logic </a:t>
            </a:r>
            <a:r>
              <a:rPr lang="en-US" altLang="zh-TW" sz="2800" dirty="0">
                <a:sym typeface="Wingdings" panose="05000000000000000000" pitchFamily="2" charset="2"/>
              </a:rPr>
              <a:t>via fine-tuning some blocks or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replacing</a:t>
            </a:r>
            <a:r>
              <a:rPr lang="en-US" altLang="zh-TW" sz="2800" dirty="0">
                <a:sym typeface="Wingdings" panose="05000000000000000000" pitchFamily="2" charset="2"/>
              </a:rPr>
              <a:t> them.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A93D75-7393-4E62-B5B6-58023751B6CE}"/>
              </a:ext>
            </a:extLst>
          </p:cNvPr>
          <p:cNvSpPr txBox="1"/>
          <p:nvPr/>
        </p:nvSpPr>
        <p:spPr>
          <a:xfrm>
            <a:off x="801329" y="5869135"/>
            <a:ext cx="847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Debugging is a dirty and tedious work!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77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74885-A133-4BEB-B4C2-7BDB6B74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E0B82-A3BC-4FBF-811C-36F4FA0B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628650">
              <a:buNone/>
            </a:pPr>
            <a:r>
              <a:rPr lang="en-US" altLang="zh-TW" dirty="0"/>
              <a:t>Q1: </a:t>
            </a:r>
            <a:r>
              <a:rPr lang="zh-TW" altLang="en-US" dirty="0"/>
              <a:t>謝謝教授，我昨天實作時有發現</a:t>
            </a:r>
            <a:r>
              <a:rPr lang="en-US" altLang="zh-TW" dirty="0"/>
              <a:t>alpha</a:t>
            </a:r>
            <a:r>
              <a:rPr lang="zh-TW" altLang="en-US" dirty="0"/>
              <a:t>跟</a:t>
            </a:r>
            <a:r>
              <a:rPr lang="en-US" altLang="zh-TW" dirty="0"/>
              <a:t>beta</a:t>
            </a:r>
            <a:r>
              <a:rPr lang="zh-TW" altLang="en-US" dirty="0"/>
              <a:t>會越來越靠近，最後就不</a:t>
            </a:r>
            <a:r>
              <a:rPr lang="en-US" altLang="zh-TW" dirty="0"/>
              <a:t>work</a:t>
            </a:r>
            <a:r>
              <a:rPr lang="zh-TW" altLang="en-US" dirty="0"/>
              <a:t>了。是否就是因為沒有加上這個</a:t>
            </a:r>
            <a:r>
              <a:rPr lang="en-US" altLang="zh-TW" dirty="0"/>
              <a:t>The classification inferencing module</a:t>
            </a:r>
            <a:r>
              <a:rPr lang="zh-TW" altLang="en-US" dirty="0"/>
              <a:t>？</a:t>
            </a:r>
          </a:p>
          <a:p>
            <a:pPr marL="628650" indent="0">
              <a:buNone/>
            </a:pPr>
            <a:r>
              <a:rPr lang="zh-TW" altLang="en-US" dirty="0"/>
              <a:t>但在流程圖上沒看到這個</a:t>
            </a:r>
            <a:r>
              <a:rPr lang="en-US" altLang="zh-TW" dirty="0"/>
              <a:t>module</a:t>
            </a:r>
            <a:r>
              <a:rPr lang="zh-TW" altLang="en-US" dirty="0"/>
              <a:t>，想請問教授這個</a:t>
            </a:r>
            <a:r>
              <a:rPr lang="en-US" altLang="zh-TW" dirty="0"/>
              <a:t>module</a:t>
            </a:r>
            <a:r>
              <a:rPr lang="zh-TW" altLang="en-US" dirty="0"/>
              <a:t>是加在</a:t>
            </a:r>
            <a:r>
              <a:rPr lang="en-US" altLang="zh-TW" dirty="0"/>
              <a:t>cramming module</a:t>
            </a:r>
            <a:r>
              <a:rPr lang="zh-TW" altLang="en-US" dirty="0"/>
              <a:t>中嗎？</a:t>
            </a:r>
            <a:endParaRPr lang="en-US" altLang="zh-TW" dirty="0"/>
          </a:p>
          <a:p>
            <a:pPr marL="360363" indent="-360363">
              <a:buNone/>
            </a:pPr>
            <a:r>
              <a:rPr lang="en-US" altLang="zh-TW" dirty="0"/>
              <a:t>A: If you want, you can add the inferencing module into your algorithm. For instance, the inferencing module can be implemented after the matching module, the cramming module, the regularizing module, and/or the reorganizing module.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72681-8F21-472F-8AC1-BF4AA892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9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1692</Words>
  <Application>Microsoft Office PowerPoint</Application>
  <PresentationFormat>寬螢幕</PresentationFormat>
  <Paragraphs>176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14</vt:i4>
      </vt:variant>
    </vt:vector>
  </HeadingPairs>
  <TitlesOfParts>
    <vt:vector size="35" baseType="lpstr">
      <vt:lpstr>Poppins</vt:lpstr>
      <vt:lpstr>SimSun</vt:lpstr>
      <vt:lpstr>SimSun</vt:lpstr>
      <vt:lpstr>微软雅黑 Light</vt:lpstr>
      <vt:lpstr>微軟正黑體</vt:lpstr>
      <vt:lpstr>微軟正黑體</vt:lpstr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佈景主題</vt:lpstr>
      <vt:lpstr>3_Office 佈景主題</vt:lpstr>
      <vt:lpstr>1_Office 主题</vt:lpstr>
      <vt:lpstr>1_Office 佈景主題</vt:lpstr>
      <vt:lpstr>2_Office 佈景主題</vt:lpstr>
      <vt:lpstr>Office Theme</vt:lpstr>
      <vt:lpstr>4_Office 佈景主題</vt:lpstr>
      <vt:lpstr>How to debug your own new learning algorithms</vt:lpstr>
      <vt:lpstr>New Learning algorithms for AI application problems</vt:lpstr>
      <vt:lpstr>PowerPoint 簡報</vt:lpstr>
      <vt:lpstr>The module list</vt:lpstr>
      <vt:lpstr>The proposed learning algorithm</vt:lpstr>
      <vt:lpstr>The matching module</vt:lpstr>
      <vt:lpstr>debug the code of new algorithm</vt:lpstr>
      <vt:lpstr>Fix the algorithm when you find the bug</vt:lpstr>
      <vt:lpstr>Q&amp;A</vt:lpstr>
      <vt:lpstr>Q&amp;A</vt:lpstr>
      <vt:lpstr>The initializing module</vt:lpstr>
      <vt:lpstr>The learning goal of the nth stage : SeC</vt:lpstr>
      <vt:lpstr>The matching module</vt:lpstr>
      <vt:lpstr>Homework #8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verify the new learning algorithms</dc:title>
  <dc:creator>admin</dc:creator>
  <cp:lastModifiedBy>Cheng Zhe Guo</cp:lastModifiedBy>
  <cp:revision>24</cp:revision>
  <dcterms:created xsi:type="dcterms:W3CDTF">2021-06-02T13:53:32Z</dcterms:created>
  <dcterms:modified xsi:type="dcterms:W3CDTF">2023-02-15T11:17:05Z</dcterms:modified>
</cp:coreProperties>
</file>