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7" autoAdjust="0"/>
  </p:normalViewPr>
  <p:slideViewPr>
    <p:cSldViewPr snapToGrid="0">
      <p:cViewPr varScale="1">
        <p:scale>
          <a:sx n="115" d="100"/>
          <a:sy n="115" d="100"/>
        </p:scale>
        <p:origin x="-378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0D1338-0733-40B9-A9DF-E757CA41F200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2019/12/27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EF7FAF72-4248-49B6-8537-C73E2DF5FDC8}" type="datetime1">
              <a:rPr lang="zh-TW" altLang="en-US" smtClean="0"/>
              <a:pPr/>
              <a:t>2019/12/27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B8649DAF-093F-4482-AA38-346E9A2DEE9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smtClean="0"/>
              <a:pPr/>
              <a:t>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2051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49DAF-093F-4482-AA38-346E9A2DEE94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2077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圖片預留位置 31">
            <a:extLst>
              <a:ext uri="{FF2B5EF4-FFF2-40B4-BE49-F238E27FC236}">
                <a16:creationId xmlns:a16="http://schemas.microsoft.com/office/drawing/2014/main" xmlns="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在這裡插入影像或將影像拖放到這裡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rtlCol="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按一下以編輯母片 </a:t>
            </a:r>
            <a:br>
              <a:rPr lang="zh-TW" altLang="en-US"/>
            </a:br>
            <a:r>
              <a:rPr lang="zh-TW" altLang="en-US"/>
              <a:t>標題樣式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 rtlCol="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頁尾預留位置 9">
            <a:extLst>
              <a:ext uri="{FF2B5EF4-FFF2-40B4-BE49-F238E27FC236}">
                <a16:creationId xmlns:a16="http://schemas.microsoft.com/office/drawing/2014/main" xmlns="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1" name="投影片編號預留位置 10">
            <a:extLst>
              <a:ext uri="{FF2B5EF4-FFF2-40B4-BE49-F238E27FC236}">
                <a16:creationId xmlns:a16="http://schemas.microsoft.com/office/drawing/2014/main" xmlns="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8" name="文字預留位置 7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2" name="文字預留位置 11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欄方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頁尾預留位置 6">
            <a:extLst>
              <a:ext uri="{FF2B5EF4-FFF2-40B4-BE49-F238E27FC236}">
                <a16:creationId xmlns:a16="http://schemas.microsoft.com/office/drawing/2014/main" xmlns="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xmlns="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1" name="文字預留位置 10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9" name="文字預留位置 8">
            <a:extLst>
              <a:ext uri="{FF2B5EF4-FFF2-40B4-BE49-F238E27FC236}">
                <a16:creationId xmlns:a16="http://schemas.microsoft.com/office/drawing/2014/main" xmlns="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 dirty="0"/>
              <a:t>副標題</a:t>
            </a:r>
          </a:p>
        </p:txBody>
      </p:sp>
      <p:sp>
        <p:nvSpPr>
          <p:cNvPr id="6" name="文字預留位置 5">
            <a:extLst>
              <a:ext uri="{FF2B5EF4-FFF2-40B4-BE49-F238E27FC236}">
                <a16:creationId xmlns:a16="http://schemas.microsoft.com/office/drawing/2014/main" xmlns="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zh-TW" altLang="en-US"/>
              <a:t>節 </a:t>
            </a:r>
            <a:r>
              <a:rPr lang="en-US" altLang="zh-TW" dirty="0"/>
              <a:t>1 </a:t>
            </a:r>
            <a:r>
              <a:rPr lang="zh-TW" altLang="en-US" dirty="0"/>
              <a:t>標題</a:t>
            </a:r>
          </a:p>
        </p:txBody>
      </p:sp>
      <p:sp>
        <p:nvSpPr>
          <p:cNvPr id="12" name="文字預留位置 11">
            <a:extLst>
              <a:ext uri="{FF2B5EF4-FFF2-40B4-BE49-F238E27FC236}">
                <a16:creationId xmlns:a16="http://schemas.microsoft.com/office/drawing/2014/main" xmlns="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節 </a:t>
            </a:r>
            <a:r>
              <a:rPr lang="en-US" altLang="zh-TW"/>
              <a:t>2 </a:t>
            </a:r>
            <a:r>
              <a:rPr lang="zh-TW" altLang="en-US"/>
              <a:t>標題</a:t>
            </a:r>
            <a:endParaRPr lang="zh-TW" altLang="en-US" dirty="0"/>
          </a:p>
        </p:txBody>
      </p:sp>
      <p:sp>
        <p:nvSpPr>
          <p:cNvPr id="14" name="文字預留位置 13">
            <a:extLst>
              <a:ext uri="{FF2B5EF4-FFF2-40B4-BE49-F238E27FC236}">
                <a16:creationId xmlns:a16="http://schemas.microsoft.com/office/drawing/2014/main" xmlns="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節 </a:t>
            </a:r>
            <a:r>
              <a:rPr lang="en-US" altLang="zh-TW"/>
              <a:t>3 </a:t>
            </a:r>
            <a:r>
              <a:rPr lang="zh-TW" altLang="en-US"/>
              <a:t>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時間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3" name="文字預留位置 8">
            <a:extLst>
              <a:ext uri="{FF2B5EF4-FFF2-40B4-BE49-F238E27FC236}">
                <a16:creationId xmlns:a16="http://schemas.microsoft.com/office/drawing/2014/main" xmlns="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cxnSp>
        <p:nvCxnSpPr>
          <p:cNvPr id="15" name="直線箭號接點 14">
            <a:extLst>
              <a:ext uri="{FF2B5EF4-FFF2-40B4-BE49-F238E27FC236}">
                <a16:creationId xmlns:a16="http://schemas.microsoft.com/office/drawing/2014/main" xmlns="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預留位置 10">
            <a:extLst>
              <a:ext uri="{FF2B5EF4-FFF2-40B4-BE49-F238E27FC236}">
                <a16:creationId xmlns:a16="http://schemas.microsoft.com/office/drawing/2014/main" xmlns="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TW" altLang="en-US"/>
              <a:t>年份</a:t>
            </a:r>
            <a:endParaRPr lang="zh-TW" altLang="en-US" dirty="0"/>
          </a:p>
        </p:txBody>
      </p:sp>
      <p:sp>
        <p:nvSpPr>
          <p:cNvPr id="17" name="文字預留位置 10">
            <a:extLst>
              <a:ext uri="{FF2B5EF4-FFF2-40B4-BE49-F238E27FC236}">
                <a16:creationId xmlns:a16="http://schemas.microsoft.com/office/drawing/2014/main" xmlns="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1" name="文字預留位置 10">
            <a:extLst>
              <a:ext uri="{FF2B5EF4-FFF2-40B4-BE49-F238E27FC236}">
                <a16:creationId xmlns:a16="http://schemas.microsoft.com/office/drawing/2014/main" xmlns="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2" name="文字預留位置 10">
            <a:extLst>
              <a:ext uri="{FF2B5EF4-FFF2-40B4-BE49-F238E27FC236}">
                <a16:creationId xmlns:a16="http://schemas.microsoft.com/office/drawing/2014/main" xmlns="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5" name="文字預留位置 10">
            <a:extLst>
              <a:ext uri="{FF2B5EF4-FFF2-40B4-BE49-F238E27FC236}">
                <a16:creationId xmlns:a16="http://schemas.microsoft.com/office/drawing/2014/main" xmlns="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26" name="文字預留位置 10">
            <a:extLst>
              <a:ext uri="{FF2B5EF4-FFF2-40B4-BE49-F238E27FC236}">
                <a16:creationId xmlns:a16="http://schemas.microsoft.com/office/drawing/2014/main" xmlns="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zh-TW" altLang="en-US"/>
              <a:t>年份</a:t>
            </a:r>
            <a:endParaRPr lang="zh-TW" altLang="en-US" dirty="0"/>
          </a:p>
        </p:txBody>
      </p:sp>
      <p:sp>
        <p:nvSpPr>
          <p:cNvPr id="28" name="文字預留位置 10">
            <a:extLst>
              <a:ext uri="{FF2B5EF4-FFF2-40B4-BE49-F238E27FC236}">
                <a16:creationId xmlns:a16="http://schemas.microsoft.com/office/drawing/2014/main" xmlns="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0" name="文字預留位置 10">
            <a:extLst>
              <a:ext uri="{FF2B5EF4-FFF2-40B4-BE49-F238E27FC236}">
                <a16:creationId xmlns:a16="http://schemas.microsoft.com/office/drawing/2014/main" xmlns="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1" name="文字預留位置 10">
            <a:extLst>
              <a:ext uri="{FF2B5EF4-FFF2-40B4-BE49-F238E27FC236}">
                <a16:creationId xmlns:a16="http://schemas.microsoft.com/office/drawing/2014/main" xmlns="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2" name="文字預留位置 10">
            <a:extLst>
              <a:ext uri="{FF2B5EF4-FFF2-40B4-BE49-F238E27FC236}">
                <a16:creationId xmlns:a16="http://schemas.microsoft.com/office/drawing/2014/main" xmlns="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3" name="文字預留位置 10">
            <a:extLst>
              <a:ext uri="{FF2B5EF4-FFF2-40B4-BE49-F238E27FC236}">
                <a16:creationId xmlns:a16="http://schemas.microsoft.com/office/drawing/2014/main" xmlns="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4" name="文字預留位置 10">
            <a:extLst>
              <a:ext uri="{FF2B5EF4-FFF2-40B4-BE49-F238E27FC236}">
                <a16:creationId xmlns:a16="http://schemas.microsoft.com/office/drawing/2014/main" xmlns="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5" name="文字預留位置 10">
            <a:extLst>
              <a:ext uri="{FF2B5EF4-FFF2-40B4-BE49-F238E27FC236}">
                <a16:creationId xmlns:a16="http://schemas.microsoft.com/office/drawing/2014/main" xmlns="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6" name="文字預留位置 10">
            <a:extLst>
              <a:ext uri="{FF2B5EF4-FFF2-40B4-BE49-F238E27FC236}">
                <a16:creationId xmlns:a16="http://schemas.microsoft.com/office/drawing/2014/main" xmlns="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7" name="文字預留位置 10">
            <a:extLst>
              <a:ext uri="{FF2B5EF4-FFF2-40B4-BE49-F238E27FC236}">
                <a16:creationId xmlns:a16="http://schemas.microsoft.com/office/drawing/2014/main" xmlns="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8" name="文字預留位置 10">
            <a:extLst>
              <a:ext uri="{FF2B5EF4-FFF2-40B4-BE49-F238E27FC236}">
                <a16:creationId xmlns:a16="http://schemas.microsoft.com/office/drawing/2014/main" xmlns="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39" name="文字預留位置 10">
            <a:extLst>
              <a:ext uri="{FF2B5EF4-FFF2-40B4-BE49-F238E27FC236}">
                <a16:creationId xmlns:a16="http://schemas.microsoft.com/office/drawing/2014/main" xmlns="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40" name="文字預留位置 10">
            <a:extLst>
              <a:ext uri="{FF2B5EF4-FFF2-40B4-BE49-F238E27FC236}">
                <a16:creationId xmlns:a16="http://schemas.microsoft.com/office/drawing/2014/main" xmlns="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41" name="文字預留位置 10">
            <a:extLst>
              <a:ext uri="{FF2B5EF4-FFF2-40B4-BE49-F238E27FC236}">
                <a16:creationId xmlns:a16="http://schemas.microsoft.com/office/drawing/2014/main" xmlns="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42" name="文字預留位置 10">
            <a:extLst>
              <a:ext uri="{FF2B5EF4-FFF2-40B4-BE49-F238E27FC236}">
                <a16:creationId xmlns:a16="http://schemas.microsoft.com/office/drawing/2014/main" xmlns="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43" name="文字預留位置 10">
            <a:extLst>
              <a:ext uri="{FF2B5EF4-FFF2-40B4-BE49-F238E27FC236}">
                <a16:creationId xmlns:a16="http://schemas.microsoft.com/office/drawing/2014/main" xmlns="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44" name="文字預留位置 10">
            <a:extLst>
              <a:ext uri="{FF2B5EF4-FFF2-40B4-BE49-F238E27FC236}">
                <a16:creationId xmlns:a16="http://schemas.microsoft.com/office/drawing/2014/main" xmlns="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45" name="文字預留位置 10">
            <a:extLst>
              <a:ext uri="{FF2B5EF4-FFF2-40B4-BE49-F238E27FC236}">
                <a16:creationId xmlns:a16="http://schemas.microsoft.com/office/drawing/2014/main" xmlns="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46" name="文字預留位置 10">
            <a:extLst>
              <a:ext uri="{FF2B5EF4-FFF2-40B4-BE49-F238E27FC236}">
                <a16:creationId xmlns:a16="http://schemas.microsoft.com/office/drawing/2014/main" xmlns="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47" name="文字預留位置 10">
            <a:extLst>
              <a:ext uri="{FF2B5EF4-FFF2-40B4-BE49-F238E27FC236}">
                <a16:creationId xmlns:a16="http://schemas.microsoft.com/office/drawing/2014/main" xmlns="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48" name="文字預留位置 10">
            <a:extLst>
              <a:ext uri="{FF2B5EF4-FFF2-40B4-BE49-F238E27FC236}">
                <a16:creationId xmlns:a16="http://schemas.microsoft.com/office/drawing/2014/main" xmlns="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US" altLang="zh-TW"/>
              <a:t>MM</a:t>
            </a:r>
            <a:endParaRPr lang="zh-TW" altLang="en-US" dirty="0"/>
          </a:p>
        </p:txBody>
      </p:sp>
      <p:sp>
        <p:nvSpPr>
          <p:cNvPr id="49" name="文字預留位置 3">
            <a:extLst>
              <a:ext uri="{FF2B5EF4-FFF2-40B4-BE49-F238E27FC236}">
                <a16:creationId xmlns:a16="http://schemas.microsoft.com/office/drawing/2014/main" xmlns="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TW" altLang="en-US"/>
              <a:t>影像標題</a:t>
            </a:r>
            <a:endParaRPr lang="zh-TW" altLang="en-US" dirty="0"/>
          </a:p>
        </p:txBody>
      </p:sp>
      <p:sp>
        <p:nvSpPr>
          <p:cNvPr id="50" name="文字預留位置 36">
            <a:extLst>
              <a:ext uri="{FF2B5EF4-FFF2-40B4-BE49-F238E27FC236}">
                <a16:creationId xmlns:a16="http://schemas.microsoft.com/office/drawing/2014/main" xmlns="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zh-TW" altLang="en-US"/>
              <a:t>月份，年份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團隊 3 成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頁尾預留位置 6">
            <a:extLst>
              <a:ext uri="{FF2B5EF4-FFF2-40B4-BE49-F238E27FC236}">
                <a16:creationId xmlns:a16="http://schemas.microsoft.com/office/drawing/2014/main" xmlns="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xmlns="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3945" y="3995705"/>
            <a:ext cx="1964171" cy="216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zh-TW" altLang="en-US"/>
              <a:t>職稱</a:t>
            </a:r>
            <a:endParaRPr lang="zh-TW" altLang="en-US" dirty="0"/>
          </a:p>
        </p:txBody>
      </p:sp>
      <p:sp>
        <p:nvSpPr>
          <p:cNvPr id="13" name="文字預留位置 12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5887" y="3995705"/>
            <a:ext cx="1964171" cy="216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zh-TW" altLang="en-US"/>
              <a:t>職稱</a:t>
            </a:r>
            <a:endParaRPr lang="zh-TW" altLang="en-US" dirty="0"/>
          </a:p>
        </p:txBody>
      </p:sp>
      <p:sp>
        <p:nvSpPr>
          <p:cNvPr id="15" name="文字預留位置 14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07829" y="3991240"/>
            <a:ext cx="1964171" cy="216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zh-TW" altLang="en-US"/>
              <a:t>職稱</a:t>
            </a:r>
            <a:endParaRPr lang="zh-TW" altLang="en-US" dirty="0"/>
          </a:p>
        </p:txBody>
      </p:sp>
      <p:sp>
        <p:nvSpPr>
          <p:cNvPr id="10" name="文字預留位置 9">
            <a:extLst>
              <a:ext uri="{FF2B5EF4-FFF2-40B4-BE49-F238E27FC236}">
                <a16:creationId xmlns:a16="http://schemas.microsoft.com/office/drawing/2014/main" xmlns="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3945" y="3424428"/>
            <a:ext cx="1964170" cy="504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zh-TW" altLang="en-US"/>
              <a:t>姓名</a:t>
            </a:r>
            <a:endParaRPr lang="zh-TW" altLang="en-US" dirty="0"/>
          </a:p>
        </p:txBody>
      </p:sp>
      <p:sp>
        <p:nvSpPr>
          <p:cNvPr id="12" name="文字預留位置 11">
            <a:extLst>
              <a:ext uri="{FF2B5EF4-FFF2-40B4-BE49-F238E27FC236}">
                <a16:creationId xmlns:a16="http://schemas.microsoft.com/office/drawing/2014/main" xmlns="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55887" y="3424428"/>
            <a:ext cx="1964171" cy="504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zh-TW" altLang="en-US"/>
              <a:t>姓名</a:t>
            </a:r>
            <a:endParaRPr lang="zh-TW" altLang="en-US" dirty="0"/>
          </a:p>
        </p:txBody>
      </p:sp>
      <p:sp>
        <p:nvSpPr>
          <p:cNvPr id="16" name="文字預留位置 15">
            <a:extLst>
              <a:ext uri="{FF2B5EF4-FFF2-40B4-BE49-F238E27FC236}">
                <a16:creationId xmlns:a16="http://schemas.microsoft.com/office/drawing/2014/main" xmlns="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07830" y="3424428"/>
            <a:ext cx="1964170" cy="504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zh-TW" altLang="en-US"/>
              <a:t>姓名</a:t>
            </a:r>
            <a:endParaRPr lang="zh-TW" altLang="en-US" dirty="0"/>
          </a:p>
        </p:txBody>
      </p:sp>
      <p:sp>
        <p:nvSpPr>
          <p:cNvPr id="24" name="圖片預留位置 22">
            <a:extLst>
              <a:ext uri="{FF2B5EF4-FFF2-40B4-BE49-F238E27FC236}">
                <a16:creationId xmlns:a16="http://schemas.microsoft.com/office/drawing/2014/main" xmlns="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31800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25" name="圖片預留位置 22">
            <a:extLst>
              <a:ext uri="{FF2B5EF4-FFF2-40B4-BE49-F238E27FC236}">
                <a16:creationId xmlns:a16="http://schemas.microsoft.com/office/drawing/2014/main" xmlns="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283742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26" name="圖片預留位置 22">
            <a:extLst>
              <a:ext uri="{FF2B5EF4-FFF2-40B4-BE49-F238E27FC236}">
                <a16:creationId xmlns:a16="http://schemas.microsoft.com/office/drawing/2014/main" xmlns="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35683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9" name="文字預留位置 8">
            <a:extLst>
              <a:ext uri="{FF2B5EF4-FFF2-40B4-BE49-F238E27FC236}">
                <a16:creationId xmlns:a16="http://schemas.microsoft.com/office/drawing/2014/main" xmlns="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xmlns="" id="{B47CA876-2153-4136-850D-EE098BDC24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03945" y="4311393"/>
            <a:ext cx="1964172" cy="1130300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簡歷</a:t>
            </a:r>
            <a:endParaRPr lang="zh-TW" altLang="en-US" dirty="0"/>
          </a:p>
        </p:txBody>
      </p:sp>
      <p:sp>
        <p:nvSpPr>
          <p:cNvPr id="11" name="文字預留位置 10">
            <a:extLst>
              <a:ext uri="{FF2B5EF4-FFF2-40B4-BE49-F238E27FC236}">
                <a16:creationId xmlns:a16="http://schemas.microsoft.com/office/drawing/2014/main" xmlns="" id="{969B21C2-C689-49C2-B45F-14C5C53A58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55887" y="4311393"/>
            <a:ext cx="1963737" cy="11303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TW" altLang="en-US"/>
              <a:t>簡歷</a:t>
            </a:r>
            <a:endParaRPr lang="zh-TW" altLang="en-US" dirty="0"/>
          </a:p>
        </p:txBody>
      </p:sp>
      <p:sp>
        <p:nvSpPr>
          <p:cNvPr id="17" name="文字預留位置 16">
            <a:extLst>
              <a:ext uri="{FF2B5EF4-FFF2-40B4-BE49-F238E27FC236}">
                <a16:creationId xmlns:a16="http://schemas.microsoft.com/office/drawing/2014/main" xmlns="" id="{E33D8E11-F7FD-4AD9-BEC6-78C6500F817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07829" y="4311393"/>
            <a:ext cx="1981200" cy="1138238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TW" altLang="en-US"/>
              <a:t>簡歷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4119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團隊 6 成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頁尾預留位置 6">
            <a:extLst>
              <a:ext uri="{FF2B5EF4-FFF2-40B4-BE49-F238E27FC236}">
                <a16:creationId xmlns:a16="http://schemas.microsoft.com/office/drawing/2014/main" xmlns="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xmlns="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zh-TW" altLang="en-US"/>
              <a:t>職稱</a:t>
            </a:r>
            <a:endParaRPr lang="zh-TW" altLang="en-US" dirty="0"/>
          </a:p>
        </p:txBody>
      </p:sp>
      <p:sp>
        <p:nvSpPr>
          <p:cNvPr id="13" name="文字預留位置 12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zh-TW" altLang="en-US"/>
              <a:t>職稱</a:t>
            </a:r>
            <a:endParaRPr lang="zh-TW" altLang="en-US" dirty="0"/>
          </a:p>
        </p:txBody>
      </p:sp>
      <p:sp>
        <p:nvSpPr>
          <p:cNvPr id="15" name="文字預留位置 14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zh-TW" altLang="en-US"/>
              <a:t>職稱</a:t>
            </a:r>
            <a:endParaRPr lang="zh-TW" altLang="en-US" dirty="0"/>
          </a:p>
        </p:txBody>
      </p:sp>
      <p:sp>
        <p:nvSpPr>
          <p:cNvPr id="17" name="文字預留位置 16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zh-TW" altLang="en-US"/>
              <a:t>職稱</a:t>
            </a:r>
            <a:endParaRPr lang="zh-TW" altLang="en-US" dirty="0"/>
          </a:p>
        </p:txBody>
      </p:sp>
      <p:sp>
        <p:nvSpPr>
          <p:cNvPr id="6" name="文字預留位置 5">
            <a:extLst>
              <a:ext uri="{FF2B5EF4-FFF2-40B4-BE49-F238E27FC236}">
                <a16:creationId xmlns:a16="http://schemas.microsoft.com/office/drawing/2014/main" xmlns="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0" name="文字預留位置 9">
            <a:extLst>
              <a:ext uri="{FF2B5EF4-FFF2-40B4-BE49-F238E27FC236}">
                <a16:creationId xmlns:a16="http://schemas.microsoft.com/office/drawing/2014/main" xmlns="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2" name="文字預留位置 11">
            <a:extLst>
              <a:ext uri="{FF2B5EF4-FFF2-40B4-BE49-F238E27FC236}">
                <a16:creationId xmlns:a16="http://schemas.microsoft.com/office/drawing/2014/main" xmlns="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6" name="文字預留位置 15">
            <a:extLst>
              <a:ext uri="{FF2B5EF4-FFF2-40B4-BE49-F238E27FC236}">
                <a16:creationId xmlns:a16="http://schemas.microsoft.com/office/drawing/2014/main" xmlns="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9" name="文字預留位置 18">
            <a:extLst>
              <a:ext uri="{FF2B5EF4-FFF2-40B4-BE49-F238E27FC236}">
                <a16:creationId xmlns:a16="http://schemas.microsoft.com/office/drawing/2014/main" xmlns="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21" name="文字預留位置 20">
            <a:extLst>
              <a:ext uri="{FF2B5EF4-FFF2-40B4-BE49-F238E27FC236}">
                <a16:creationId xmlns:a16="http://schemas.microsoft.com/office/drawing/2014/main" xmlns="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zh-TW" altLang="en-US"/>
              <a:t>職稱</a:t>
            </a:r>
            <a:endParaRPr lang="zh-TW" altLang="en-US" dirty="0"/>
          </a:p>
        </p:txBody>
      </p:sp>
      <p:sp>
        <p:nvSpPr>
          <p:cNvPr id="23" name="圖片預留位置 22">
            <a:extLst>
              <a:ext uri="{FF2B5EF4-FFF2-40B4-BE49-F238E27FC236}">
                <a16:creationId xmlns:a16="http://schemas.microsoft.com/office/drawing/2014/main" xmlns="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24" name="圖片預留位置 22">
            <a:extLst>
              <a:ext uri="{FF2B5EF4-FFF2-40B4-BE49-F238E27FC236}">
                <a16:creationId xmlns:a16="http://schemas.microsoft.com/office/drawing/2014/main" xmlns="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25" name="圖片預留位置 22">
            <a:extLst>
              <a:ext uri="{FF2B5EF4-FFF2-40B4-BE49-F238E27FC236}">
                <a16:creationId xmlns:a16="http://schemas.microsoft.com/office/drawing/2014/main" xmlns="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26" name="圖片預留位置 22">
            <a:extLst>
              <a:ext uri="{FF2B5EF4-FFF2-40B4-BE49-F238E27FC236}">
                <a16:creationId xmlns:a16="http://schemas.microsoft.com/office/drawing/2014/main" xmlns="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27" name="圖片預留位置 22">
            <a:extLst>
              <a:ext uri="{FF2B5EF4-FFF2-40B4-BE49-F238E27FC236}">
                <a16:creationId xmlns:a16="http://schemas.microsoft.com/office/drawing/2014/main" xmlns="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20" name="圖片預留位置 22">
            <a:extLst>
              <a:ext uri="{FF2B5EF4-FFF2-40B4-BE49-F238E27FC236}">
                <a16:creationId xmlns:a16="http://schemas.microsoft.com/office/drawing/2014/main" xmlns="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xmlns="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1" name="文字預留位置 10">
            <a:extLst>
              <a:ext uri="{FF2B5EF4-FFF2-40B4-BE49-F238E27FC236}">
                <a16:creationId xmlns:a16="http://schemas.microsoft.com/office/drawing/2014/main" xmlns="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zh-TW" altLang="en-US"/>
              <a:t>職稱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手繪多邊形：圖案 28">
            <a:extLst>
              <a:ext uri="{FF2B5EF4-FFF2-40B4-BE49-F238E27FC236}">
                <a16:creationId xmlns:a16="http://schemas.microsoft.com/office/drawing/2014/main" xmlns="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7" name="手繪多邊形：圖案 26">
            <a:extLst>
              <a:ext uri="{FF2B5EF4-FFF2-40B4-BE49-F238E27FC236}">
                <a16:creationId xmlns:a16="http://schemas.microsoft.com/office/drawing/2014/main" xmlns="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4" name="手繪多邊形：圖案 13">
            <a:extLst>
              <a:ext uri="{FF2B5EF4-FFF2-40B4-BE49-F238E27FC236}">
                <a16:creationId xmlns:a16="http://schemas.microsoft.com/office/drawing/2014/main" xmlns="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9" name="手繪多邊形：圖案 18">
            <a:extLst>
              <a:ext uri="{FF2B5EF4-FFF2-40B4-BE49-F238E27FC236}">
                <a16:creationId xmlns:a16="http://schemas.microsoft.com/office/drawing/2014/main" xmlns="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8" name="手繪多邊形：圖案 17">
            <a:extLst>
              <a:ext uri="{FF2B5EF4-FFF2-40B4-BE49-F238E27FC236}">
                <a16:creationId xmlns:a16="http://schemas.microsoft.com/office/drawing/2014/main" xmlns="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0" name="手繪多邊形：圖案 19">
            <a:extLst>
              <a:ext uri="{FF2B5EF4-FFF2-40B4-BE49-F238E27FC236}">
                <a16:creationId xmlns:a16="http://schemas.microsoft.com/office/drawing/2014/main" xmlns="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4" name="手繪多邊形：圖案 23">
            <a:extLst>
              <a:ext uri="{FF2B5EF4-FFF2-40B4-BE49-F238E27FC236}">
                <a16:creationId xmlns:a16="http://schemas.microsoft.com/office/drawing/2014/main" xmlns="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3" name="手繪多邊形：圖案 22">
            <a:extLst>
              <a:ext uri="{FF2B5EF4-FFF2-40B4-BE49-F238E27FC236}">
                <a16:creationId xmlns:a16="http://schemas.microsoft.com/office/drawing/2014/main" xmlns="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3" name="文字預留位置 8">
            <a:extLst>
              <a:ext uri="{FF2B5EF4-FFF2-40B4-BE49-F238E27FC236}">
                <a16:creationId xmlns:a16="http://schemas.microsoft.com/office/drawing/2014/main" xmlns="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手繪多邊形：圖案 14">
            <a:extLst>
              <a:ext uri="{FF2B5EF4-FFF2-40B4-BE49-F238E27FC236}">
                <a16:creationId xmlns:a16="http://schemas.microsoft.com/office/drawing/2014/main" xmlns="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4" name="手繪多邊形：圖案 13">
            <a:extLst>
              <a:ext uri="{FF2B5EF4-FFF2-40B4-BE49-F238E27FC236}">
                <a16:creationId xmlns:a16="http://schemas.microsoft.com/office/drawing/2014/main" xmlns="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24" name="手繪多邊形：圖案 23">
            <a:extLst>
              <a:ext uri="{FF2B5EF4-FFF2-40B4-BE49-F238E27FC236}">
                <a16:creationId xmlns:a16="http://schemas.microsoft.com/office/drawing/2014/main" xmlns="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2" name="手繪多邊形：圖案 21">
            <a:extLst>
              <a:ext uri="{FF2B5EF4-FFF2-40B4-BE49-F238E27FC236}">
                <a16:creationId xmlns:a16="http://schemas.microsoft.com/office/drawing/2014/main" xmlns="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5" name="手繪多邊形：圖案 24">
            <a:extLst>
              <a:ext uri="{FF2B5EF4-FFF2-40B4-BE49-F238E27FC236}">
                <a16:creationId xmlns:a16="http://schemas.microsoft.com/office/drawing/2014/main" xmlns="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6" name="手繪多邊形：圖案 25">
            <a:extLst>
              <a:ext uri="{FF2B5EF4-FFF2-40B4-BE49-F238E27FC236}">
                <a16:creationId xmlns:a16="http://schemas.microsoft.com/office/drawing/2014/main" xmlns="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0" name="手繪多邊形：圖案 29">
            <a:extLst>
              <a:ext uri="{FF2B5EF4-FFF2-40B4-BE49-F238E27FC236}">
                <a16:creationId xmlns:a16="http://schemas.microsoft.com/office/drawing/2014/main" xmlns="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 (無圖形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xmlns="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xmlns="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圖片預留位置 31">
            <a:extLst>
              <a:ext uri="{FF2B5EF4-FFF2-40B4-BE49-F238E27FC236}">
                <a16:creationId xmlns:a16="http://schemas.microsoft.com/office/drawing/2014/main" xmlns="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在這裡插入影像或將影像拖放到這裡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感謝您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 rtlCol="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cxnSp>
        <p:nvCxnSpPr>
          <p:cNvPr id="5" name="直線接點​​ 4">
            <a:extLst>
              <a:ext uri="{FF2B5EF4-FFF2-40B4-BE49-F238E27FC236}">
                <a16:creationId xmlns:a16="http://schemas.microsoft.com/office/drawing/2014/main" xmlns="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預留位置 5">
            <a:extLst>
              <a:ext uri="{FF2B5EF4-FFF2-40B4-BE49-F238E27FC236}">
                <a16:creationId xmlns:a16="http://schemas.microsoft.com/office/drawing/2014/main" xmlns="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/>
              <a:t>連絡人號碼</a:t>
            </a:r>
            <a:endParaRPr lang="zh-TW" altLang="en-US" dirty="0"/>
          </a:p>
        </p:txBody>
      </p:sp>
      <p:sp>
        <p:nvSpPr>
          <p:cNvPr id="9" name="文字預留位置 5">
            <a:extLst>
              <a:ext uri="{FF2B5EF4-FFF2-40B4-BE49-F238E27FC236}">
                <a16:creationId xmlns:a16="http://schemas.microsoft.com/office/drawing/2014/main" xmlns="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/>
              <a:t>電子郵件或社交媒體控制代碼</a:t>
            </a:r>
            <a:endParaRPr lang="zh-TW" altLang="en-US" dirty="0"/>
          </a:p>
        </p:txBody>
      </p:sp>
      <p:sp>
        <p:nvSpPr>
          <p:cNvPr id="8" name="圖片預留位置 5">
            <a:extLst>
              <a:ext uri="{FF2B5EF4-FFF2-40B4-BE49-F238E27FC236}">
                <a16:creationId xmlns:a16="http://schemas.microsoft.com/office/drawing/2014/main" xmlns="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標誌</a:t>
            </a:r>
            <a:endParaRPr lang="zh-TW" altLang="en-US" dirty="0"/>
          </a:p>
        </p:txBody>
      </p:sp>
      <p:sp>
        <p:nvSpPr>
          <p:cNvPr id="10" name="文字預留位置 5">
            <a:extLst>
              <a:ext uri="{FF2B5EF4-FFF2-40B4-BE49-F238E27FC236}">
                <a16:creationId xmlns:a16="http://schemas.microsoft.com/office/drawing/2014/main" xmlns="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/>
              <a:t>網站位址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595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2" name="圖片預留位置 31">
            <a:extLst>
              <a:ext uri="{FF2B5EF4-FFF2-40B4-BE49-F238E27FC236}">
                <a16:creationId xmlns:a16="http://schemas.microsoft.com/office/drawing/2014/main" xmlns="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在這裡插入影像或將影像拖放到這裡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 </a:t>
            </a:r>
            <a:br>
              <a:rPr lang="zh-TW" altLang="en-US"/>
            </a:br>
            <a:r>
              <a:rPr lang="zh-TW" altLang="en-US"/>
              <a:t>母片標題樣式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大型影像與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 </a:t>
            </a:r>
            <a:br>
              <a:rPr lang="zh-TW" altLang="en-US"/>
            </a:br>
            <a:r>
              <a:rPr lang="zh-TW" altLang="en-US"/>
              <a:t>母片標題樣式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2" name="圖片預留位置 31">
            <a:extLst>
              <a:ext uri="{FF2B5EF4-FFF2-40B4-BE49-F238E27FC236}">
                <a16:creationId xmlns:a16="http://schemas.microsoft.com/office/drawing/2014/main" xmlns="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在這裡插入影像或將影像拖放到這裡</a:t>
            </a:r>
            <a:endParaRPr lang="zh-TW" altLang="en-US" dirty="0"/>
          </a:p>
        </p:txBody>
      </p:sp>
      <p:sp>
        <p:nvSpPr>
          <p:cNvPr id="16" name="內容預留位置 2">
            <a:extLst>
              <a:ext uri="{FF2B5EF4-FFF2-40B4-BE49-F238E27FC236}">
                <a16:creationId xmlns:a16="http://schemas.microsoft.com/office/drawing/2014/main" xmlns="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頁尾預留位置 6">
            <a:extLst>
              <a:ext uri="{FF2B5EF4-FFF2-40B4-BE49-F238E27FC236}">
                <a16:creationId xmlns:a16="http://schemas.microsoft.com/office/drawing/2014/main" xmlns="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>
            <a:extLst>
              <a:ext uri="{FF2B5EF4-FFF2-40B4-BE49-F238E27FC236}">
                <a16:creationId xmlns:a16="http://schemas.microsoft.com/office/drawing/2014/main" xmlns="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文字預留位置 5">
            <a:extLst>
              <a:ext uri="{FF2B5EF4-FFF2-40B4-BE49-F238E27FC236}">
                <a16:creationId xmlns:a16="http://schemas.microsoft.com/office/drawing/2014/main" xmlns="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頁尾預留位置 6">
            <a:extLst>
              <a:ext uri="{FF2B5EF4-FFF2-40B4-BE49-F238E27FC236}">
                <a16:creationId xmlns:a16="http://schemas.microsoft.com/office/drawing/2014/main" xmlns="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1" name="文字預留位置 10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頁尾預留位置 6">
            <a:extLst>
              <a:ext uri="{FF2B5EF4-FFF2-40B4-BE49-F238E27FC236}">
                <a16:creationId xmlns:a16="http://schemas.microsoft.com/office/drawing/2014/main" xmlns="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3" name="文字預留位置 12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文字預留位置 14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7" name="文字預留位置 16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數位產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手繪多邊形：圖案 23">
            <a:extLst>
              <a:ext uri="{FF2B5EF4-FFF2-40B4-BE49-F238E27FC236}">
                <a16:creationId xmlns:a16="http://schemas.microsoft.com/office/drawing/2014/main" xmlns="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5" name="手繪多邊形：圖案 24">
            <a:extLst>
              <a:ext uri="{FF2B5EF4-FFF2-40B4-BE49-F238E27FC236}">
                <a16:creationId xmlns:a16="http://schemas.microsoft.com/office/drawing/2014/main" xmlns="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6" name="手繪多邊形：圖案 25">
            <a:extLst>
              <a:ext uri="{FF2B5EF4-FFF2-40B4-BE49-F238E27FC236}">
                <a16:creationId xmlns:a16="http://schemas.microsoft.com/office/drawing/2014/main" xmlns="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7" name="手繪多邊形：圖案 26">
            <a:extLst>
              <a:ext uri="{FF2B5EF4-FFF2-40B4-BE49-F238E27FC236}">
                <a16:creationId xmlns:a16="http://schemas.microsoft.com/office/drawing/2014/main" xmlns="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8" name="手繪多邊形：圖案 27">
            <a:extLst>
              <a:ext uri="{FF2B5EF4-FFF2-40B4-BE49-F238E27FC236}">
                <a16:creationId xmlns:a16="http://schemas.microsoft.com/office/drawing/2014/main" xmlns="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9" name="手繪多邊形：圖案 28">
            <a:extLst>
              <a:ext uri="{FF2B5EF4-FFF2-40B4-BE49-F238E27FC236}">
                <a16:creationId xmlns:a16="http://schemas.microsoft.com/office/drawing/2014/main" xmlns="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0" name="手繪多邊形：圖案 29">
            <a:extLst>
              <a:ext uri="{FF2B5EF4-FFF2-40B4-BE49-F238E27FC236}">
                <a16:creationId xmlns:a16="http://schemas.microsoft.com/office/drawing/2014/main" xmlns="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1" name="手繪多邊形：圖案 30">
            <a:extLst>
              <a:ext uri="{FF2B5EF4-FFF2-40B4-BE49-F238E27FC236}">
                <a16:creationId xmlns:a16="http://schemas.microsoft.com/office/drawing/2014/main" xmlns="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2" name="手繪多邊形：圖案 31">
            <a:extLst>
              <a:ext uri="{FF2B5EF4-FFF2-40B4-BE49-F238E27FC236}">
                <a16:creationId xmlns:a16="http://schemas.microsoft.com/office/drawing/2014/main" xmlns="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3" name="手繪多邊形：圖案 32">
            <a:extLst>
              <a:ext uri="{FF2B5EF4-FFF2-40B4-BE49-F238E27FC236}">
                <a16:creationId xmlns:a16="http://schemas.microsoft.com/office/drawing/2014/main" xmlns="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4" name="手繪多邊形：圖案 33">
            <a:extLst>
              <a:ext uri="{FF2B5EF4-FFF2-40B4-BE49-F238E27FC236}">
                <a16:creationId xmlns:a16="http://schemas.microsoft.com/office/drawing/2014/main" xmlns="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5" name="手繪多邊形：圖案 34">
            <a:extLst>
              <a:ext uri="{FF2B5EF4-FFF2-40B4-BE49-F238E27FC236}">
                <a16:creationId xmlns:a16="http://schemas.microsoft.com/office/drawing/2014/main" xmlns="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6" name="手繪多邊形：圖案 35">
            <a:extLst>
              <a:ext uri="{FF2B5EF4-FFF2-40B4-BE49-F238E27FC236}">
                <a16:creationId xmlns:a16="http://schemas.microsoft.com/office/drawing/2014/main" xmlns="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7" name="手繪多邊形：圖案 36">
            <a:extLst>
              <a:ext uri="{FF2B5EF4-FFF2-40B4-BE49-F238E27FC236}">
                <a16:creationId xmlns:a16="http://schemas.microsoft.com/office/drawing/2014/main" xmlns="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xmlns="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圓角矩形 15">
              <a:extLst>
                <a:ext uri="{FF2B5EF4-FFF2-40B4-BE49-F238E27FC236}">
                  <a16:creationId xmlns:a16="http://schemas.microsoft.com/office/drawing/2014/main" xmlns="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45" name="圓角矩形 15">
              <a:extLst>
                <a:ext uri="{FF2B5EF4-FFF2-40B4-BE49-F238E27FC236}">
                  <a16:creationId xmlns:a16="http://schemas.microsoft.com/office/drawing/2014/main" xmlns="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46" name="矩形：圓角 45">
              <a:extLst>
                <a:ext uri="{FF2B5EF4-FFF2-40B4-BE49-F238E27FC236}">
                  <a16:creationId xmlns:a16="http://schemas.microsoft.com/office/drawing/2014/main" xmlns="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47" name="圓角矩形 15">
              <a:extLst>
                <a:ext uri="{FF2B5EF4-FFF2-40B4-BE49-F238E27FC236}">
                  <a16:creationId xmlns:a16="http://schemas.microsoft.com/office/drawing/2014/main" xmlns="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48" name="圓角矩形 15">
              <a:extLst>
                <a:ext uri="{FF2B5EF4-FFF2-40B4-BE49-F238E27FC236}">
                  <a16:creationId xmlns:a16="http://schemas.microsoft.com/office/drawing/2014/main" xmlns="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49" name="橢圓​​ 48">
              <a:extLst>
                <a:ext uri="{FF2B5EF4-FFF2-40B4-BE49-F238E27FC236}">
                  <a16:creationId xmlns:a16="http://schemas.microsoft.com/office/drawing/2014/main" xmlns="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50" name="橢圓​​ 49">
              <a:extLst>
                <a:ext uri="{FF2B5EF4-FFF2-40B4-BE49-F238E27FC236}">
                  <a16:creationId xmlns:a16="http://schemas.microsoft.com/office/drawing/2014/main" xmlns="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  <p:sp>
          <p:nvSpPr>
            <p:cNvPr id="51" name="橢圓​​ 50">
              <a:extLst>
                <a:ext uri="{FF2B5EF4-FFF2-40B4-BE49-F238E27FC236}">
                  <a16:creationId xmlns:a16="http://schemas.microsoft.com/office/drawing/2014/main" xmlns="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endParaRPr>
            </a:p>
          </p:txBody>
        </p:sp>
      </p:grpSp>
      <p:sp>
        <p:nvSpPr>
          <p:cNvPr id="3" name="內容預留位置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rtlCol="0"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您可以在這裡輸入強調文字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頁尾預留位置 6">
            <a:extLst>
              <a:ext uri="{FF2B5EF4-FFF2-40B4-BE49-F238E27FC236}">
                <a16:creationId xmlns:a16="http://schemas.microsoft.com/office/drawing/2014/main" xmlns="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xmlns="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5" name="圖片預留位置 4">
            <a:extLst>
              <a:ext uri="{FF2B5EF4-FFF2-40B4-BE49-F238E27FC236}">
                <a16:creationId xmlns:a16="http://schemas.microsoft.com/office/drawing/2014/main" xmlns="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/>
              <a:t>在這裡插入影像或將影像拖放到這裡</a:t>
            </a:r>
            <a:endParaRPr lang="zh-TW" altLang="en-US" dirty="0"/>
          </a:p>
        </p:txBody>
      </p:sp>
      <p:sp>
        <p:nvSpPr>
          <p:cNvPr id="9" name="文字預留位置 8">
            <a:extLst>
              <a:ext uri="{FF2B5EF4-FFF2-40B4-BE49-F238E27FC236}">
                <a16:creationId xmlns:a16="http://schemas.microsoft.com/office/drawing/2014/main" xmlns="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大型數字選項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手繪多邊形：圖案 17">
            <a:extLst>
              <a:ext uri="{FF2B5EF4-FFF2-40B4-BE49-F238E27FC236}">
                <a16:creationId xmlns:a16="http://schemas.microsoft.com/office/drawing/2014/main" xmlns="" id="{730F7266-25A0-4B3A-A8CE-F083ECC9D4C6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906843" y="3429050"/>
            <a:ext cx="4522314" cy="2762949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>
            <a:extLst>
              <a:ext uri="{FF2B5EF4-FFF2-40B4-BE49-F238E27FC236}">
                <a16:creationId xmlns:a16="http://schemas.microsoft.com/office/drawing/2014/main" xmlns="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xmlns="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6" name="文字預留位置 5">
            <a:extLst>
              <a:ext uri="{FF2B5EF4-FFF2-40B4-BE49-F238E27FC236}">
                <a16:creationId xmlns:a16="http://schemas.microsoft.com/office/drawing/2014/main" xmlns="" id="{7867C73D-EE16-41D1-B7CE-A35C765E3B8D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774740" y="3429000"/>
            <a:ext cx="4522407" cy="276225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9" name="文字預留位置 18">
            <a:extLst>
              <a:ext uri="{FF2B5EF4-FFF2-40B4-BE49-F238E27FC236}">
                <a16:creationId xmlns:a16="http://schemas.microsoft.com/office/drawing/2014/main" xmlns="" id="{FEF984BB-176D-4924-ADAD-52FBC95B07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6463" y="2278063"/>
            <a:ext cx="4522787" cy="885825"/>
          </a:xfrm>
        </p:spPr>
        <p:txBody>
          <a:bodyPr rtlCol="0" anchor="ctr"/>
          <a:lstStyle>
            <a:lvl1pPr marL="0" indent="0">
              <a:buNone/>
              <a:defRPr sz="8000" b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 rtl="0"/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21" name="文字預留位置 20">
            <a:extLst>
              <a:ext uri="{FF2B5EF4-FFF2-40B4-BE49-F238E27FC236}">
                <a16:creationId xmlns:a16="http://schemas.microsoft.com/office/drawing/2014/main" xmlns="" id="{C59BE1D7-885A-4749-99BA-6909D64AFA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0" y="2278063"/>
            <a:ext cx="4522787" cy="885825"/>
          </a:xfrm>
        </p:spPr>
        <p:txBody>
          <a:bodyPr rtlCol="0" anchor="ctr"/>
          <a:lstStyle>
            <a:lvl1pPr marL="0" indent="0">
              <a:buNone/>
              <a:defRPr sz="8000" b="1" i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en-US" altLang="zh-TW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6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八邊形 6">
            <a:extLst>
              <a:ext uri="{FF2B5EF4-FFF2-40B4-BE49-F238E27FC236}">
                <a16:creationId xmlns:a16="http://schemas.microsoft.com/office/drawing/2014/main" xmlns="" id="{12B87281-2FCA-44C5-BFC9-FD653787EFC4}"/>
              </a:ext>
            </a:extLst>
          </p:cNvPr>
          <p:cNvSpPr/>
          <p:nvPr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預留位置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橢圓​​ 8">
            <a:extLst>
              <a:ext uri="{FF2B5EF4-FFF2-40B4-BE49-F238E27FC236}">
                <a16:creationId xmlns:a16="http://schemas.microsoft.com/office/drawing/2014/main" xmlns="" id="{B66BF03E-F48E-4C0A-9078-07AC4DDF896A}"/>
              </a:ext>
            </a:extLst>
          </p:cNvPr>
          <p:cNvSpPr/>
          <p:nvPr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橢圓​​ 9">
            <a:extLst>
              <a:ext uri="{FF2B5EF4-FFF2-40B4-BE49-F238E27FC236}">
                <a16:creationId xmlns:a16="http://schemas.microsoft.com/office/drawing/2014/main" xmlns="" id="{9F827500-FC74-463C-9312-BC59104AEBD6}"/>
              </a:ext>
            </a:extLst>
          </p:cNvPr>
          <p:cNvSpPr/>
          <p:nvPr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110EE18F-610D-4230-BA82-4E5007401ADD}"/>
              </a:ext>
            </a:extLst>
          </p:cNvPr>
          <p:cNvSpPr txBox="1"/>
          <p:nvPr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rtl="0"/>
            <a:r>
              <a:rPr lang="zh-TW" altLang="en-US" sz="1200" b="1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在這裡放置您的標誌或名稱</a:t>
            </a:r>
            <a:endParaRPr lang="zh-TW" altLang="en-US" sz="1200" b="1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4" name="橢圓​​ 13">
            <a:extLst>
              <a:ext uri="{FF2B5EF4-FFF2-40B4-BE49-F238E27FC236}">
                <a16:creationId xmlns:a16="http://schemas.microsoft.com/office/drawing/2014/main" xmlns="" id="{2AF375EA-F235-4EAA-A52F-D6BF0D6EDDCA}"/>
              </a:ext>
            </a:extLst>
          </p:cNvPr>
          <p:cNvSpPr/>
          <p:nvPr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7E3C8C5B-6356-4B7C-887C-A436D7DB4059}"/>
              </a:ext>
            </a:extLst>
          </p:cNvPr>
          <p:cNvSpPr/>
          <p:nvPr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13120C00-0FF6-411F-B2D6-C625ED6BD241}"/>
              </a:ext>
            </a:extLst>
          </p:cNvPr>
          <p:cNvSpPr/>
          <p:nvPr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2D142C1D-78E5-4AD5-BEF3-C015D6E3FEBD}"/>
              </a:ext>
            </a:extLst>
          </p:cNvPr>
          <p:cNvSpPr/>
          <p:nvPr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300D9306-2240-47FF-AA2F-DC7C26A008A4}"/>
              </a:ext>
            </a:extLst>
          </p:cNvPr>
          <p:cNvSpPr/>
          <p:nvPr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0" r:id="rId4"/>
    <p:sldLayoutId id="2147483652" r:id="rId5"/>
    <p:sldLayoutId id="2147483656" r:id="rId6"/>
    <p:sldLayoutId id="2147483657" r:id="rId7"/>
    <p:sldLayoutId id="2147483668" r:id="rId8"/>
    <p:sldLayoutId id="2147483670" r:id="rId9"/>
    <p:sldLayoutId id="2147483653" r:id="rId10"/>
    <p:sldLayoutId id="2147483673" r:id="rId11"/>
    <p:sldLayoutId id="2147483674" r:id="rId12"/>
    <p:sldLayoutId id="2147483676" r:id="rId13"/>
    <p:sldLayoutId id="2147483677" r:id="rId14"/>
    <p:sldLayoutId id="2147483654" r:id="rId15"/>
    <p:sldLayoutId id="2147483660" r:id="rId16"/>
    <p:sldLayoutId id="2147483661" r:id="rId17"/>
    <p:sldLayoutId id="2147483678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  <a:sym typeface="Microsoft JhengHei UI" panose="020B0604030504040204" pitchFamily="34" charset="-12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2study.blogspot.com/2012/01/c-dictionary.html" TargetMode="External"/><Relationship Id="rId2" Type="http://schemas.openxmlformats.org/officeDocument/2006/relationships/hyperlink" Target="https://docs.microsoft.com/zh-tw/dotnet/api/system.collections.generic.dictionary-2?view=netframework-4.8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itread01.com/content/1547190426.html" TargetMode="External"/><Relationship Id="rId5" Type="http://schemas.openxmlformats.org/officeDocument/2006/relationships/hyperlink" Target="https://docs.microsoft.com/zh-tw/dotnet/framework/winforms/controls/how-to-set-the-value-displayed-by-the-windows-forms-progressbar-control" TargetMode="External"/><Relationship Id="rId4" Type="http://schemas.openxmlformats.org/officeDocument/2006/relationships/hyperlink" Target="https://docs.microsoft.com/zh-tw/dotnet/framework/data/adonet/sql/linq/how-to-display-linq-to-sql-command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預留位置 19">
            <a:extLst>
              <a:ext uri="{FF2B5EF4-FFF2-40B4-BE49-F238E27FC236}">
                <a16:creationId xmlns:a16="http://schemas.microsoft.com/office/drawing/2014/main" xmlns="" id="{3072B96B-8E35-4D15-80A0-1DD4745F75B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6" y="86714"/>
            <a:ext cx="11872690" cy="6684572"/>
          </a:xfrm>
        </p:spPr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xmlns="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bIns="288000" rtlCol="0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 UI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 UI" panose="020B0604030504040204" pitchFamily="34" charset="-120"/>
              </a:rPr>
            </a:b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 UI" panose="020B0604030504040204" pitchFamily="34" charset="-120"/>
              </a:rPr>
              <a:t>Pocket Monster</a:t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 UI" panose="020B0604030504040204" pitchFamily="34" charset="-120"/>
              </a:rPr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期末報告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ADO.NET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xmlns="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7"/>
            <a:ext cx="6840000" cy="1684154"/>
          </a:xfr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/>
          <a:lstStyle/>
          <a:p>
            <a:pPr algn="ctr" rtl="0">
              <a:lnSpc>
                <a:spcPct val="100000"/>
              </a:lnSpc>
              <a:spcBef>
                <a:spcPts val="300"/>
              </a:spcBef>
            </a:pP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sym typeface="Microsoft JhengHei UI" panose="020B0604030504040204" pitchFamily="34" charset="-120"/>
              </a:rPr>
              <a:t>組員：</a:t>
            </a:r>
            <a:endParaRPr lang="en-US" altLang="zh-TW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sym typeface="Microsoft JhengHei UI" panose="020B0604030504040204" pitchFamily="34" charset="-120"/>
            </a:endParaRPr>
          </a:p>
          <a:p>
            <a:pPr algn="ctr" rtl="0">
              <a:lnSpc>
                <a:spcPct val="100000"/>
              </a:lnSpc>
              <a:spcBef>
                <a:spcPts val="300"/>
              </a:spcBef>
            </a:pP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CBF106002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郭丞哲</a:t>
            </a:r>
            <a:endParaRPr lang="en-US" altLang="zh-TW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 rtl="0">
              <a:lnSpc>
                <a:spcPct val="100000"/>
              </a:lnSpc>
              <a:spcBef>
                <a:spcPts val="300"/>
              </a:spcBef>
            </a:pP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CBF106005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陳家銘</a:t>
            </a:r>
            <a:endParaRPr lang="en-US" altLang="zh-TW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 rtl="0">
              <a:lnSpc>
                <a:spcPct val="100000"/>
              </a:lnSpc>
              <a:spcBef>
                <a:spcPts val="300"/>
              </a:spcBef>
            </a:pP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CBF106008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李冠穎</a:t>
            </a:r>
            <a:endParaRPr lang="en-US" altLang="zh-TW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rtl="0">
              <a:lnSpc>
                <a:spcPct val="100000"/>
              </a:lnSpc>
            </a:pP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rtl="0">
              <a:lnSpc>
                <a:spcPct val="100000"/>
              </a:lnSpc>
            </a:pPr>
            <a:endParaRPr lang="zh-TW" altLang="en-US" b="1" dirty="0">
              <a:latin typeface="微軟正黑體" pitchFamily="34" charset="-120"/>
              <a:ea typeface="微軟正黑體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 txBox="1">
            <a:spLocks/>
          </p:cNvSpPr>
          <p:nvPr/>
        </p:nvSpPr>
        <p:spPr>
          <a:xfrm>
            <a:off x="409832" y="1334966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  <a:sym typeface="Microsoft JhengHei UI" panose="020B0604030504040204" pitchFamily="34" charset="-120"/>
              </a:defRPr>
            </a:lvl1pPr>
          </a:lstStyle>
          <a:p>
            <a:pPr algn="ctr"/>
            <a:r>
              <a:rPr lang="zh-TW" altLang="en-US" sz="40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結束</a:t>
            </a:r>
            <a:r>
              <a:rPr lang="zh-TW" altLang="en-US" sz="4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畫面</a:t>
            </a:r>
            <a:r>
              <a:rPr lang="en-US" altLang="zh-TW" sz="4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4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戰敗</a:t>
            </a:r>
            <a:r>
              <a:rPr lang="en-US" altLang="zh-TW" sz="4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0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32" y="2334856"/>
            <a:ext cx="5472111" cy="3438832"/>
          </a:xfrm>
        </p:spPr>
      </p:pic>
      <p:sp>
        <p:nvSpPr>
          <p:cNvPr id="12" name="文字版面配置區 3"/>
          <p:cNvSpPr>
            <a:spLocks noGrp="1"/>
          </p:cNvSpPr>
          <p:nvPr>
            <p:ph type="body" sz="quarter" idx="12"/>
          </p:nvPr>
        </p:nvSpPr>
        <p:spPr>
          <a:xfrm>
            <a:off x="6291575" y="1534911"/>
            <a:ext cx="5472113" cy="5038725"/>
          </a:xfrm>
        </p:spPr>
        <p:txBody>
          <a:bodyPr/>
          <a:lstStyle/>
          <a:p>
            <a:pPr marL="0" indent="0">
              <a:buNone/>
            </a:pP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戰敗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後，將會變成我方和敵方的角色，此時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介面上將會出現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上一頁按鈕、再玩一次按鈕、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戰勝訊息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，戰鬥按鈕將會關閉，而神奇寶貝選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擇器會顯示所有神奇寶貝已陣亡。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0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物件介紹：</a:t>
            </a:r>
            <a:endParaRPr lang="en-US" altLang="zh-TW" sz="20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Button(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上一頁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Button(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再玩一次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Textbox(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戰敗訊息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Combobox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神奇寶貝陣亡</a:t>
            </a:r>
            <a:r>
              <a:rPr lang="en-US" altLang="zh-TW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 algn="ctr">
              <a:buNone/>
            </a:pPr>
            <a:endParaRPr lang="en-US" altLang="zh-TW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 dirty="0" smtClean="0">
                <a:solidFill>
                  <a:schemeClr val="accent5"/>
                </a:solidFill>
              </a:rPr>
              <a:t>➩</a:t>
            </a:r>
            <a:r>
              <a:rPr lang="zh-TW" altLang="en-US" b="1" dirty="0" smtClean="0">
                <a:solidFill>
                  <a:schemeClr val="accent5"/>
                </a:solidFill>
              </a:rPr>
              <a:t>遊戲內容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01" y="5653693"/>
            <a:ext cx="983534" cy="10297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2000" y="4272742"/>
            <a:ext cx="814909" cy="307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肘形接點 18"/>
          <p:cNvCxnSpPr>
            <a:stCxn id="5" idx="1"/>
            <a:endCxn id="2" idx="1"/>
          </p:cNvCxnSpPr>
          <p:nvPr/>
        </p:nvCxnSpPr>
        <p:spPr>
          <a:xfrm rot="10800000" flipV="1">
            <a:off x="409702" y="4426527"/>
            <a:ext cx="22299" cy="1742035"/>
          </a:xfrm>
          <a:prstGeom prst="bentConnector3">
            <a:avLst>
              <a:gd name="adj1" fmla="val 1125158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901468" y="4056611"/>
            <a:ext cx="914400" cy="21613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zh-TW" sz="1400" b="1" dirty="0" smtClean="0">
                <a:solidFill>
                  <a:srgbClr val="FF0000"/>
                </a:solidFill>
                <a:latin typeface="新細明體" pitchFamily="18" charset="-120"/>
                <a:ea typeface="新細明體" pitchFamily="18" charset="-120"/>
              </a:rPr>
              <a:t>4</a:t>
            </a:r>
            <a:endParaRPr lang="zh-TW" altLang="en-US" sz="1400" b="1" dirty="0" smtClean="0">
              <a:solidFill>
                <a:srgbClr val="FF0000"/>
              </a:solidFill>
              <a:latin typeface="新細明體" pitchFamily="18" charset="-12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91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50"/>
                </a:solidFill>
              </a:rPr>
              <a:t>➩預存程序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09832" y="1334966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  <a:sym typeface="Microsoft JhengHei UI" panose="020B0604030504040204" pitchFamily="34" charset="-120"/>
              </a:defRPr>
            </a:lvl1pPr>
          </a:lstStyle>
          <a:p>
            <a:pPr algn="ctr"/>
            <a:r>
              <a:rPr lang="zh-TW" altLang="en-US" sz="4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血量數據</a:t>
            </a:r>
            <a:endParaRPr lang="zh-TW" altLang="en-US" sz="40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32" y="2334856"/>
            <a:ext cx="5472111" cy="3438832"/>
          </a:xfrm>
        </p:spPr>
      </p:pic>
      <p:sp>
        <p:nvSpPr>
          <p:cNvPr id="9" name="文字版面配置區 3"/>
          <p:cNvSpPr>
            <a:spLocks noGrp="1"/>
          </p:cNvSpPr>
          <p:nvPr>
            <p:ph type="body" sz="quarter" idx="12"/>
          </p:nvPr>
        </p:nvSpPr>
        <p:spPr>
          <a:xfrm>
            <a:off x="6291575" y="1534911"/>
            <a:ext cx="5472113" cy="5038725"/>
          </a:xfrm>
        </p:spPr>
        <p:txBody>
          <a:bodyPr/>
          <a:lstStyle/>
          <a:p>
            <a:pPr marL="0" indent="0">
              <a:buNone/>
            </a:pP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在預存程序的應用上，我們利用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語法，從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特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定的資料表中抓取血量欄位的資料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，再將此資料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讀入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Form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中進行運算，並搭配 </a:t>
            </a:r>
            <a:r>
              <a:rPr lang="en-US" altLang="zh-TW" sz="200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Progressbar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一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併顯示。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0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物件介紹：</a:t>
            </a:r>
            <a:endParaRPr lang="en-US" altLang="zh-TW" sz="20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Literal(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血量數值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TW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Progressbar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血量條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0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198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B050"/>
                </a:solidFill>
              </a:rPr>
              <a:t>➩預存程序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32" y="2268860"/>
            <a:ext cx="5040000" cy="1080000"/>
          </a:xfrm>
          <a:ln w="12700">
            <a:solidFill>
              <a:schemeClr val="tx1"/>
            </a:solidFill>
          </a:ln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409832" y="1334966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  <a:sym typeface="Microsoft JhengHei UI" panose="020B0604030504040204" pitchFamily="34" charset="-120"/>
              </a:defRPr>
            </a:lvl1pPr>
          </a:lstStyle>
          <a:p>
            <a:pPr algn="ctr"/>
            <a:r>
              <a:rPr lang="zh-TW" altLang="en-US" sz="40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預存</a:t>
            </a:r>
            <a:r>
              <a:rPr lang="zh-TW" altLang="en-US" sz="4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程序程式碼</a:t>
            </a:r>
            <a:endParaRPr lang="zh-TW" altLang="en-US" sz="40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" name="圖片 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32" y="5153975"/>
            <a:ext cx="5040000" cy="136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圖片 8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32" y="3567418"/>
            <a:ext cx="5040000" cy="136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文字版面配置區 3"/>
          <p:cNvSpPr>
            <a:spLocks noGrp="1"/>
          </p:cNvSpPr>
          <p:nvPr>
            <p:ph type="body" sz="quarter" idx="12"/>
          </p:nvPr>
        </p:nvSpPr>
        <p:spPr>
          <a:xfrm>
            <a:off x="6079832" y="2211185"/>
            <a:ext cx="5472113" cy="1130531"/>
          </a:xfrm>
        </p:spPr>
        <p:txBody>
          <a:bodyPr anchor="ctr"/>
          <a:lstStyle/>
          <a:p>
            <a:pPr marL="0" indent="0">
              <a:buNone/>
            </a:pP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預存程序名稱：</a:t>
            </a:r>
            <a:r>
              <a:rPr lang="en-US" altLang="zh-TW" sz="20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GetPokemonHP</a:t>
            </a:r>
            <a:endParaRPr lang="en-US" altLang="zh-TW" sz="20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Pokemon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資料表中抓取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HP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資料。</a:t>
            </a:r>
            <a:endParaRPr lang="en-US" altLang="zh-TW" sz="1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文字版面配置區 3"/>
          <p:cNvSpPr>
            <a:spLocks noGrp="1"/>
          </p:cNvSpPr>
          <p:nvPr>
            <p:ph type="body" sz="quarter" idx="12"/>
          </p:nvPr>
        </p:nvSpPr>
        <p:spPr>
          <a:xfrm>
            <a:off x="6079832" y="3741947"/>
            <a:ext cx="5472113" cy="1130531"/>
          </a:xfrm>
        </p:spPr>
        <p:txBody>
          <a:bodyPr anchor="ctr"/>
          <a:lstStyle/>
          <a:p>
            <a:pPr marL="0" indent="0">
              <a:buNone/>
            </a:pPr>
            <a:r>
              <a:rPr lang="zh-TW" altLang="en-US" sz="2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此段程式碼運作於：敵方攻擊我方時</a:t>
            </a:r>
            <a:endParaRPr lang="en-US" altLang="zh-TW" sz="20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Combobox1.Text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就是我方血量的數值。</a:t>
            </a:r>
            <a:endParaRPr lang="en-US" altLang="zh-TW" sz="1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文字版面配置區 3"/>
          <p:cNvSpPr>
            <a:spLocks noGrp="1"/>
          </p:cNvSpPr>
          <p:nvPr>
            <p:ph type="body" sz="quarter" idx="12"/>
          </p:nvPr>
        </p:nvSpPr>
        <p:spPr>
          <a:xfrm>
            <a:off x="6079832" y="5272709"/>
            <a:ext cx="5472113" cy="1130531"/>
          </a:xfrm>
        </p:spPr>
        <p:txBody>
          <a:bodyPr anchor="ctr"/>
          <a:lstStyle/>
          <a:p>
            <a:pPr marL="0" indent="0">
              <a:buNone/>
            </a:pPr>
            <a:r>
              <a:rPr lang="zh-TW" altLang="en-US" sz="20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此段程式碼運作於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：我方攻擊敵方時</a:t>
            </a:r>
            <a:endParaRPr lang="en-US" altLang="zh-TW" sz="20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dt_Pokemon.Rows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[Level][</a:t>
            </a:r>
            <a:r>
              <a:rPr lang="en-US" altLang="zh-TW" sz="16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“</a:t>
            </a:r>
            <a:r>
              <a:rPr lang="en-US" altLang="zh-TW" sz="160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PokName</a:t>
            </a:r>
            <a:r>
              <a:rPr lang="en-US" altLang="zh-TW" sz="1600" dirty="0" smtClean="0">
                <a:solidFill>
                  <a:schemeClr val="tx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”</a:t>
            </a:r>
            <a:r>
              <a:rPr lang="en-US" altLang="zh-TW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sz="1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就是敵方血量的數值。</a:t>
            </a:r>
            <a:endParaRPr lang="en-US" altLang="zh-TW" sz="1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916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➩</a:t>
            </a:r>
            <a:r>
              <a:rPr lang="en-US" altLang="zh-TW" b="1" dirty="0" smtClean="0">
                <a:solidFill>
                  <a:srgbClr val="00B0F0"/>
                </a:solidFill>
              </a:rPr>
              <a:t>LINQ</a:t>
            </a:r>
            <a:endParaRPr lang="zh-TW" altLang="en-US" b="1" dirty="0">
              <a:solidFill>
                <a:srgbClr val="00B0F0"/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09832" y="1334966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  <a:sym typeface="Microsoft JhengHei UI" panose="020B0604030504040204" pitchFamily="34" charset="-120"/>
              </a:defRPr>
            </a:lvl1pPr>
          </a:lstStyle>
          <a:p>
            <a:pPr algn="ctr"/>
            <a:r>
              <a:rPr lang="zh-TW" altLang="en-US" sz="40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圖鑑遊戲</a:t>
            </a:r>
          </a:p>
        </p:txBody>
      </p:sp>
      <p:pic>
        <p:nvPicPr>
          <p:cNvPr id="8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32" y="2382596"/>
            <a:ext cx="5472111" cy="3343352"/>
          </a:xfrm>
        </p:spPr>
      </p:pic>
      <p:sp>
        <p:nvSpPr>
          <p:cNvPr id="9" name="文字版面配置區 3"/>
          <p:cNvSpPr>
            <a:spLocks noGrp="1"/>
          </p:cNvSpPr>
          <p:nvPr>
            <p:ph type="body" sz="quarter" idx="12"/>
          </p:nvPr>
        </p:nvSpPr>
        <p:spPr>
          <a:xfrm>
            <a:off x="6291575" y="1534911"/>
            <a:ext cx="5472113" cy="5038725"/>
          </a:xfrm>
        </p:spPr>
        <p:txBody>
          <a:bodyPr/>
          <a:lstStyle/>
          <a:p>
            <a:pPr marL="0" indent="0">
              <a:buNone/>
            </a:pP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LINQ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的應用中，我們將它製作成一個小遊戲，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在左方可以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看到的是一張模糊的神奇寶貝照片，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玩家須按照右下方提供的資料庫輸入相對應的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ID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物件介紹：</a:t>
            </a:r>
            <a:endParaRPr lang="en-US" altLang="zh-TW" sz="20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Button(</a:t>
            </a:r>
            <a:r>
              <a:rPr lang="zh-TW" altLang="en-US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上一頁</a:t>
            </a:r>
            <a:r>
              <a:rPr lang="en-US" altLang="zh-TW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Picturebox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猜謎圖片顯示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Textbox(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答案輸入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dataGridView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參考用資料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17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➩</a:t>
            </a:r>
            <a:r>
              <a:rPr lang="en-US" altLang="zh-TW" b="1" dirty="0" smtClean="0">
                <a:solidFill>
                  <a:srgbClr val="00B0F0"/>
                </a:solidFill>
              </a:rPr>
              <a:t>LINQ</a:t>
            </a:r>
            <a:endParaRPr lang="zh-TW" altLang="en-US" b="1" dirty="0">
              <a:solidFill>
                <a:srgbClr val="00B0F0"/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09832" y="1334966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  <a:sym typeface="Microsoft JhengHei UI" panose="020B0604030504040204" pitchFamily="34" charset="-120"/>
              </a:defRPr>
            </a:lvl1pPr>
          </a:lstStyle>
          <a:p>
            <a:pPr algn="ctr"/>
            <a:r>
              <a:rPr lang="zh-TW" altLang="en-US" sz="40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圖鑑遊戲</a:t>
            </a:r>
          </a:p>
        </p:txBody>
      </p:sp>
      <p:sp>
        <p:nvSpPr>
          <p:cNvPr id="9" name="文字版面配置區 3"/>
          <p:cNvSpPr>
            <a:spLocks noGrp="1"/>
          </p:cNvSpPr>
          <p:nvPr>
            <p:ph type="body" sz="quarter" idx="12"/>
          </p:nvPr>
        </p:nvSpPr>
        <p:spPr>
          <a:xfrm>
            <a:off x="6291575" y="1534911"/>
            <a:ext cx="5472113" cy="5038725"/>
          </a:xfrm>
        </p:spPr>
        <p:txBody>
          <a:bodyPr/>
          <a:lstStyle/>
          <a:p>
            <a:pPr marL="0" indent="0">
              <a:buNone/>
            </a:pP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在玩家送出答案後，無論對錯都會顯示訊息告訴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玩家正確答案，而圖片也會切回原版未霧化的圖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片，此時玩家可選擇回到主頁或者是再玩一次。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物件介紹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endParaRPr lang="en-US" altLang="zh-TW" sz="20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Picturebox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正確圖片顯示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Button(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再玩一次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Messagebox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正確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or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錯誤訊息顯示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0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32" y="2382596"/>
            <a:ext cx="5472110" cy="334335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855" y="3616036"/>
            <a:ext cx="825331" cy="80062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826327" y="3532909"/>
            <a:ext cx="989215" cy="972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3117272" y="3300153"/>
            <a:ext cx="914400" cy="2327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zh-TW" sz="1400" b="1" dirty="0" smtClean="0">
                <a:solidFill>
                  <a:srgbClr val="FF0000"/>
                </a:solidFill>
                <a:latin typeface="新細明體" pitchFamily="18" charset="-120"/>
                <a:ea typeface="新細明體" pitchFamily="18" charset="-120"/>
              </a:rPr>
              <a:t>3</a:t>
            </a:r>
            <a:endParaRPr lang="zh-TW" altLang="en-US" sz="1400" b="1" dirty="0" smtClean="0">
              <a:solidFill>
                <a:srgbClr val="FF0000"/>
              </a:solidFill>
              <a:latin typeface="新細明體" pitchFamily="18" charset="-12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47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➩</a:t>
            </a:r>
            <a:r>
              <a:rPr lang="en-US" altLang="zh-TW" b="1" dirty="0" smtClean="0">
                <a:solidFill>
                  <a:srgbClr val="00B0F0"/>
                </a:solidFill>
              </a:rPr>
              <a:t>LINQ</a:t>
            </a:r>
            <a:endParaRPr lang="zh-TW" altLang="en-US" b="1" dirty="0">
              <a:solidFill>
                <a:srgbClr val="00B0F0"/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09832" y="1334966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  <a:sym typeface="Microsoft JhengHei UI" panose="020B0604030504040204" pitchFamily="34" charset="-120"/>
              </a:defRPr>
            </a:lvl1pPr>
          </a:lstStyle>
          <a:p>
            <a:pPr algn="ctr"/>
            <a:r>
              <a:rPr lang="en-US" altLang="zh-TW" sz="4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LINQ</a:t>
            </a:r>
            <a:r>
              <a:rPr lang="zh-TW" altLang="en-US" sz="4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程式碼</a:t>
            </a:r>
            <a:endParaRPr lang="zh-TW" altLang="en-US" sz="40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601" y="1950255"/>
            <a:ext cx="9326798" cy="4708239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726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</a:rPr>
              <a:t>➩程式碼實務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09832" y="1334966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  <a:sym typeface="Microsoft JhengHei UI" panose="020B0604030504040204" pitchFamily="34" charset="-120"/>
              </a:defRPr>
            </a:lvl1pPr>
          </a:lstStyle>
          <a:p>
            <a:pPr algn="ctr"/>
            <a:r>
              <a:rPr lang="en-US" altLang="zh-TW" sz="4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Dictionary</a:t>
            </a:r>
            <a:r>
              <a:rPr lang="zh-TW" altLang="en-US" sz="4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功能</a:t>
            </a:r>
            <a:endParaRPr lang="zh-TW" altLang="en-US" sz="40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版面配置區 3"/>
          <p:cNvSpPr>
            <a:spLocks noGrp="1"/>
          </p:cNvSpPr>
          <p:nvPr>
            <p:ph type="body" sz="quarter" idx="12"/>
          </p:nvPr>
        </p:nvSpPr>
        <p:spPr>
          <a:xfrm>
            <a:off x="3576000" y="4120170"/>
            <a:ext cx="5040000" cy="2448000"/>
          </a:xfrm>
        </p:spPr>
        <p:txBody>
          <a:bodyPr anchor="ctr"/>
          <a:lstStyle/>
          <a:p>
            <a:pPr marL="0" indent="0" algn="dist">
              <a:buNone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當初遇到的第一個難題，就是該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如何處理血量的</a:t>
            </a:r>
            <a:endParaRPr lang="en-US" altLang="zh-TW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dist">
              <a:buNone/>
            </a:pP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資料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，在遊戲中，受到攻擊就會有數值異動的情</a:t>
            </a:r>
            <a:endParaRPr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dist">
              <a:buNone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況發生，但是又不能將資料寫回資料庫，不然就</a:t>
            </a:r>
            <a:endParaRPr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dist">
              <a:buNone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會有錯誤血量的情況，例如：更換神奇寶貝、重</a:t>
            </a:r>
            <a:endParaRPr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dist">
              <a:buNone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新一局</a:t>
            </a: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….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所以我們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利用</a:t>
            </a:r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「字典」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功能來解決這</a:t>
            </a:r>
            <a:endParaRPr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just">
              <a:buNone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個問題。</a:t>
            </a:r>
            <a:endParaRPr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44" y="2046402"/>
            <a:ext cx="4524375" cy="2381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007" y="2346181"/>
            <a:ext cx="71056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3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</a:rPr>
              <a:t>➩程式碼實務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09832" y="1334966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  <a:sym typeface="Microsoft JhengHei UI" panose="020B0604030504040204" pitchFamily="34" charset="-120"/>
              </a:defRPr>
            </a:lvl1pPr>
          </a:lstStyle>
          <a:p>
            <a:pPr algn="ctr"/>
            <a:r>
              <a:rPr lang="zh-TW" altLang="en-US" sz="4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血量計算</a:t>
            </a:r>
            <a:endParaRPr lang="zh-TW" altLang="en-US" sz="40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版面配置區 3"/>
          <p:cNvSpPr>
            <a:spLocks noGrp="1"/>
          </p:cNvSpPr>
          <p:nvPr>
            <p:ph type="body" sz="quarter" idx="12"/>
          </p:nvPr>
        </p:nvSpPr>
        <p:spPr>
          <a:xfrm>
            <a:off x="3576000" y="4771506"/>
            <a:ext cx="5040000" cy="1800000"/>
          </a:xfrm>
        </p:spPr>
        <p:txBody>
          <a:bodyPr anchor="ctr"/>
          <a:lstStyle/>
          <a:p>
            <a:pPr marL="0" indent="0" algn="dist">
              <a:buNone/>
            </a:pPr>
            <a:r>
              <a:rPr lang="zh-TW" altLang="en-US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因為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有了字典，就可以讓血量依傷害值正常減少，</a:t>
            </a:r>
            <a:endParaRPr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dist">
              <a:buNone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Attack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就是利用</a:t>
            </a:r>
            <a:r>
              <a:rPr lang="en-US" altLang="zh-TW" b="1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DataRow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來抓取傷害資料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，再</a:t>
            </a:r>
            <a:endParaRPr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扣除建立在字典中的血量數值。</a:t>
            </a:r>
            <a:endParaRPr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32" y="1863610"/>
            <a:ext cx="10058400" cy="30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</a:rPr>
              <a:t>➩程式碼實務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09832" y="1334966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  <a:sym typeface="Microsoft JhengHei UI" panose="020B0604030504040204" pitchFamily="34" charset="-120"/>
              </a:defRPr>
            </a:lvl1pPr>
          </a:lstStyle>
          <a:p>
            <a:pPr algn="ctr"/>
            <a:r>
              <a:rPr lang="zh-TW" altLang="en-US" sz="40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血量</a:t>
            </a:r>
            <a:r>
              <a:rPr lang="zh-TW" altLang="en-US" sz="4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條製作</a:t>
            </a:r>
            <a:endParaRPr lang="zh-TW" altLang="en-US" sz="40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版面配置區 3"/>
          <p:cNvSpPr>
            <a:spLocks noGrp="1"/>
          </p:cNvSpPr>
          <p:nvPr>
            <p:ph type="body" sz="quarter" idx="12"/>
          </p:nvPr>
        </p:nvSpPr>
        <p:spPr>
          <a:xfrm>
            <a:off x="3576000" y="4289368"/>
            <a:ext cx="5040000" cy="1800000"/>
          </a:xfrm>
        </p:spPr>
        <p:txBody>
          <a:bodyPr anchor="ctr"/>
          <a:lstStyle/>
          <a:p>
            <a:pPr marL="0" indent="0" algn="dist">
              <a:buNone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為了呈現更直觀的血量數值，我們利用了平時在下</a:t>
            </a:r>
            <a:endParaRPr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dist">
              <a:buNone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載、讀取時，都可看見的</a:t>
            </a:r>
            <a:r>
              <a:rPr lang="en-US" altLang="zh-TW" b="1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Progressbar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進度條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，設</a:t>
            </a:r>
            <a:endParaRPr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dist">
              <a:buNone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定最大值、最小值、當下數值後，只要將</a:t>
            </a:r>
            <a:r>
              <a:rPr lang="en-US" altLang="zh-TW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Value</a:t>
            </a:r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減</a:t>
            </a:r>
            <a:endParaRPr lang="en-US" altLang="zh-TW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dist">
              <a:buNone/>
            </a:pPr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去</a:t>
            </a:r>
            <a:r>
              <a:rPr lang="en-US" altLang="zh-TW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Attack(</a:t>
            </a:r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傷害</a:t>
            </a:r>
            <a:r>
              <a:rPr lang="en-US" altLang="zh-TW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之後，即可顯示正確的血量條。</a:t>
            </a:r>
            <a:endParaRPr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294" y="2415625"/>
            <a:ext cx="7547413" cy="13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6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Dictionary&lt;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  <a:hlinkClick r:id="rId2"/>
              </a:rPr>
              <a:t>TKey,TValue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&gt;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類別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hlinkClick r:id="rId3"/>
              </a:rPr>
              <a:t>C# Dictionary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hlinkClick r:id="rId3"/>
              </a:rPr>
              <a:t>的用法，以及查字典的用途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2400"/>
              </a:lnSpc>
              <a:buFont typeface="Wingdings" pitchFamily="2" charset="2"/>
              <a:buChar char="ü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hlinkClick r:id="rId4"/>
              </a:rPr>
              <a:t>顯示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hlinkClick r:id="rId4"/>
              </a:rPr>
              <a:t>LINQ to SQL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hlinkClick r:id="rId4"/>
              </a:rPr>
              <a:t>命令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2400"/>
              </a:lnSpc>
              <a:buFont typeface="Wingdings" pitchFamily="2" charset="2"/>
              <a:buChar char="ü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hlinkClick r:id="rId5"/>
              </a:rPr>
              <a:t>設定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hlinkClick r:id="rId5"/>
              </a:rPr>
              <a:t>Windows Forms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  <a:hlinkClick r:id="rId5"/>
              </a:rPr>
              <a:t>ProgressBar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hlinkClick r:id="rId5"/>
              </a:rPr>
              <a:t>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hlinkClick r:id="rId5"/>
              </a:rPr>
              <a:t>控制項顯示的值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  <a:hlinkClick r:id="rId6"/>
              </a:rPr>
              <a:t>C#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hlinkClick r:id="rId6"/>
              </a:rPr>
              <a:t>控制元件：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  <a:hlinkClick r:id="rId6"/>
              </a:rPr>
              <a:t>ProgressBar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  <a:hlinkClick r:id="rId6"/>
              </a:rPr>
              <a:t>（顯示百分比）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2400"/>
              </a:lnSpc>
              <a:buFont typeface="Wingdings" pitchFamily="2" charset="2"/>
              <a:buChar char="ü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蔡文龍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民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106)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Visual C#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2017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程式設計經典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(15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-20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。台北市：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碁峰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資訊。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7030A0"/>
                </a:solidFill>
              </a:rPr>
              <a:t>➩資料來源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95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512886"/>
            <a:ext cx="6012000" cy="1222896"/>
          </a:xfrm>
          <a:solidFill>
            <a:schemeClr val="accent5">
              <a:lumMod val="60000"/>
              <a:lumOff val="40000"/>
            </a:schemeClr>
          </a:solidFill>
        </p:spPr>
        <p:txBody>
          <a:bodyPr tIns="36000" bIns="0" rtlCol="0" anchor="ctr" anchorCtr="0"/>
          <a:lstStyle/>
          <a:p>
            <a:pPr algn="ctr" rtl="0"/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報告目錄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3000" b="1" dirty="0">
                <a:latin typeface="微軟正黑體" pitchFamily="34" charset="-120"/>
                <a:ea typeface="微軟正黑體" pitchFamily="34" charset="-120"/>
              </a:rPr>
              <a:t>Content</a:t>
            </a:r>
            <a:endParaRPr lang="zh-TW" altLang="en-US" sz="3000" b="1" dirty="0">
              <a:latin typeface="微軟正黑體" pitchFamily="34" charset="-120"/>
              <a:ea typeface="微軟正黑體" pitchFamily="34" charset="-120"/>
              <a:sym typeface="Microsoft JhengHei UI" panose="020B0604030504040204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426189"/>
              </p:ext>
            </p:extLst>
          </p:nvPr>
        </p:nvGraphicFramePr>
        <p:xfrm>
          <a:off x="6517179" y="1704113"/>
          <a:ext cx="5228705" cy="342484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468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08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i="0" u="none" baseline="0" dirty="0">
                          <a:latin typeface="Agency FB" pitchFamily="34" charset="0"/>
                          <a:ea typeface="微軟正黑體" pitchFamily="34" charset="-120"/>
                        </a:rPr>
                        <a:t>1</a:t>
                      </a:r>
                      <a:endParaRPr lang="zh-TW" altLang="en-US" sz="2400" b="1" i="0" u="none" baseline="0" dirty="0">
                        <a:latin typeface="Agency FB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遊戲主頁</a:t>
                      </a:r>
                      <a:endParaRPr lang="zh-TW" altLang="en-US" sz="2400" b="1" baseline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08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i="0" u="none" baseline="0" dirty="0">
                          <a:latin typeface="Agency FB" pitchFamily="34" charset="0"/>
                          <a:ea typeface="微軟正黑體" pitchFamily="34" charset="-120"/>
                        </a:rPr>
                        <a:t>2</a:t>
                      </a:r>
                      <a:endParaRPr lang="zh-TW" altLang="en-US" sz="2400" b="1" i="0" u="none" baseline="0" dirty="0">
                        <a:latin typeface="Agency FB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遊戲內容</a:t>
                      </a:r>
                      <a:endParaRPr lang="zh-TW" altLang="en-US" sz="2400" b="1" baseline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08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i="0" u="none" baseline="0" dirty="0">
                          <a:latin typeface="Agency FB" pitchFamily="34" charset="0"/>
                          <a:ea typeface="微軟正黑體" pitchFamily="34" charset="-120"/>
                        </a:rPr>
                        <a:t>3</a:t>
                      </a:r>
                      <a:endParaRPr lang="zh-TW" altLang="en-US" sz="2400" b="1" i="0" u="none" baseline="0" dirty="0">
                        <a:latin typeface="Agency FB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預存程序</a:t>
                      </a:r>
                      <a:endParaRPr lang="zh-TW" altLang="en-US" sz="2400" b="1" baseline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08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i="0" u="none" baseline="0" dirty="0">
                          <a:latin typeface="Agency FB" pitchFamily="34" charset="0"/>
                          <a:ea typeface="微軟正黑體" pitchFamily="34" charset="-120"/>
                        </a:rPr>
                        <a:t>4</a:t>
                      </a:r>
                      <a:endParaRPr lang="zh-TW" altLang="en-US" sz="2400" b="1" i="0" u="none" baseline="0" dirty="0">
                        <a:latin typeface="Agency FB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LINQ</a:t>
                      </a:r>
                      <a:endParaRPr lang="zh-TW" altLang="en-US" sz="2400" b="1" baseline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08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i="0" u="none" baseline="0" dirty="0">
                          <a:latin typeface="Agency FB" pitchFamily="34" charset="0"/>
                          <a:ea typeface="微軟正黑體" pitchFamily="34" charset="-120"/>
                        </a:rPr>
                        <a:t>5</a:t>
                      </a:r>
                      <a:endParaRPr lang="zh-TW" altLang="en-US" sz="2400" b="1" i="0" u="none" baseline="0" dirty="0">
                        <a:latin typeface="Agency FB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程式碼實務</a:t>
                      </a:r>
                      <a:endParaRPr lang="zh-TW" altLang="en-US" sz="2400" b="1" baseline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08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i="0" u="none" baseline="0" dirty="0">
                          <a:latin typeface="Agency FB" pitchFamily="34" charset="0"/>
                          <a:ea typeface="微軟正黑體" pitchFamily="34" charset="-120"/>
                        </a:rPr>
                        <a:t>6</a:t>
                      </a:r>
                      <a:endParaRPr lang="zh-TW" altLang="en-US" sz="2400" b="1" i="0" u="none" baseline="0" dirty="0">
                        <a:latin typeface="Agency FB" pitchFamily="34" charset="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資料來源</a:t>
                      </a:r>
                      <a:endParaRPr lang="zh-TW" altLang="en-US" sz="2400" b="1" baseline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4" name="圖片版面配置區 3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5" r="7795"/>
          <a:stretch>
            <a:fillRect/>
          </a:stretch>
        </p:blipFill>
        <p:spPr>
          <a:xfrm>
            <a:off x="84138" y="706438"/>
            <a:ext cx="6008687" cy="3430587"/>
          </a:xfrm>
        </p:spPr>
      </p:pic>
    </p:spTree>
    <p:extLst>
      <p:ext uri="{BB962C8B-B14F-4D97-AF65-F5344CB8AC3E}">
        <p14:creationId xmlns:p14="http://schemas.microsoft.com/office/powerpoint/2010/main" val="1395816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➩</a:t>
            </a:r>
            <a:r>
              <a:rPr lang="zh-TW" altLang="en-US" b="1" dirty="0">
                <a:solidFill>
                  <a:srgbClr val="FF0000"/>
                </a:solidFill>
              </a:rPr>
              <a:t>遊戲主頁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678880"/>
            <a:ext cx="5472113" cy="3986015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pPr marL="0" indent="0" algn="ctr">
              <a:buNone/>
            </a:pPr>
            <a:endParaRPr lang="en-US" altLang="zh-TW" sz="4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主頁共有四個部分</a:t>
            </a:r>
            <a:endParaRPr lang="en-US" altLang="zh-TW" sz="4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zh-TW" altLang="en-US" sz="2800" b="1" u="sng" dirty="0">
                <a:latin typeface="微軟正黑體" pitchFamily="34" charset="-120"/>
                <a:ea typeface="微軟正黑體" pitchFamily="34" charset="-120"/>
              </a:rPr>
              <a:t>開始</a:t>
            </a:r>
            <a:r>
              <a:rPr lang="zh-TW" altLang="en-US" sz="2800" b="1" u="sng" dirty="0" smtClean="0">
                <a:latin typeface="微軟正黑體" pitchFamily="34" charset="-120"/>
                <a:ea typeface="微軟正黑體" pitchFamily="34" charset="-120"/>
              </a:rPr>
              <a:t>遊戲</a:t>
            </a:r>
            <a:endParaRPr lang="en-US" altLang="zh-TW" sz="2800" b="1" u="sng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zh-TW" altLang="en-US" sz="2800" b="1" u="sng" dirty="0" smtClean="0">
                <a:latin typeface="微軟正黑體" pitchFamily="34" charset="-120"/>
                <a:ea typeface="微軟正黑體" pitchFamily="34" charset="-120"/>
              </a:rPr>
              <a:t>劇情介紹</a:t>
            </a:r>
            <a:endParaRPr lang="en-US" altLang="zh-TW" sz="2800" b="1" u="sng" dirty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zh-TW" altLang="en-US" sz="2800" b="1" u="sng" dirty="0" smtClean="0">
                <a:latin typeface="微軟正黑體" pitchFamily="34" charset="-120"/>
                <a:ea typeface="微軟正黑體" pitchFamily="34" charset="-120"/>
              </a:rPr>
              <a:t>圖鑑遊戲</a:t>
            </a:r>
            <a:endParaRPr lang="en-US" altLang="zh-TW" sz="2800" b="1" u="sng" dirty="0" smtClean="0">
              <a:latin typeface="微軟正黑體" pitchFamily="34" charset="-120"/>
              <a:ea typeface="微軟正黑體" pitchFamily="34" charset="-12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zh-TW" altLang="en-US" sz="2800" b="1" u="sng" dirty="0">
                <a:latin typeface="微軟正黑體" pitchFamily="34" charset="-120"/>
                <a:ea typeface="微軟正黑體" pitchFamily="34" charset="-120"/>
              </a:rPr>
              <a:t>作者</a:t>
            </a:r>
            <a:r>
              <a:rPr lang="zh-TW" altLang="en-US" sz="2800" b="1" u="sng" dirty="0" smtClean="0">
                <a:latin typeface="微軟正黑體" pitchFamily="34" charset="-120"/>
                <a:ea typeface="微軟正黑體" pitchFamily="34" charset="-120"/>
              </a:rPr>
              <a:t>介紹</a:t>
            </a:r>
            <a:endParaRPr lang="en-US" altLang="zh-TW" sz="2800" b="1" u="sng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570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➩</a:t>
            </a:r>
            <a:r>
              <a:rPr lang="zh-TW" altLang="en-US" b="1" dirty="0">
                <a:solidFill>
                  <a:srgbClr val="FF0000"/>
                </a:solidFill>
              </a:rPr>
              <a:t>遊戲主頁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678880"/>
            <a:ext cx="5472112" cy="3986015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TW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劇情</a:t>
            </a:r>
            <a:r>
              <a:rPr lang="zh-TW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介紹</a:t>
            </a:r>
            <a:endParaRPr lang="en-US" altLang="zh-TW" sz="4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endParaRPr lang="en-US" altLang="zh-TW" sz="28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2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故事背景設定於神奇寶貝世界，</a:t>
            </a:r>
            <a:endParaRPr lang="en-US" altLang="zh-TW" sz="20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20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您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擔任的是一名神奇寶貝訓練師，</a:t>
            </a:r>
            <a:endParaRPr lang="en-US" altLang="zh-TW" sz="20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20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名字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是瑟蕾娜。</a:t>
            </a:r>
            <a:endParaRPr lang="en-US" altLang="zh-TW" sz="20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endParaRPr lang="en-US" altLang="zh-TW" sz="28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2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20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遊戲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中，</a:t>
            </a:r>
            <a:endParaRPr lang="en-US" altLang="zh-TW" sz="20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2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您需打敗道館館主所派出的所有神奇寶貝，</a:t>
            </a:r>
            <a:endParaRPr lang="en-US" altLang="zh-TW" sz="20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2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以挑戰最高殿堂為目標，</a:t>
            </a:r>
            <a:endParaRPr lang="en-US" altLang="zh-TW" sz="20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20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勇敢地接下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挑戰</a:t>
            </a:r>
            <a:r>
              <a:rPr lang="zh-TW" altLang="en-US" sz="20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吧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endParaRPr lang="en-US" altLang="zh-TW" sz="20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64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➩</a:t>
            </a:r>
            <a:r>
              <a:rPr lang="zh-TW" altLang="en-US" b="1" dirty="0">
                <a:solidFill>
                  <a:srgbClr val="FF0000"/>
                </a:solidFill>
              </a:rPr>
              <a:t>遊戲主頁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34" y="2483878"/>
            <a:ext cx="3600450" cy="2622652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47" y="2484204"/>
            <a:ext cx="3600000" cy="26223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553" y="2484204"/>
            <a:ext cx="3602849" cy="2624400"/>
          </a:xfrm>
          <a:prstGeom prst="rect">
            <a:avLst/>
          </a:prstGeom>
        </p:spPr>
      </p:pic>
      <p:sp>
        <p:nvSpPr>
          <p:cNvPr id="10" name="標題 1"/>
          <p:cNvSpPr txBox="1">
            <a:spLocks/>
          </p:cNvSpPr>
          <p:nvPr/>
        </p:nvSpPr>
        <p:spPr>
          <a:xfrm>
            <a:off x="414947" y="1407359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  <a:sym typeface="Microsoft JhengHei UI" panose="020B0604030504040204" pitchFamily="34" charset="-120"/>
              </a:defRPr>
            </a:lvl1pPr>
          </a:lstStyle>
          <a:p>
            <a:pPr algn="ctr"/>
            <a:r>
              <a:rPr lang="zh-TW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作者介紹</a:t>
            </a:r>
            <a:endParaRPr lang="en-US" altLang="zh-TW" sz="40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14399" y="5311830"/>
            <a:ext cx="2477193" cy="5902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CBF106002</a:t>
            </a:r>
          </a:p>
          <a:p>
            <a:pPr algn="ctr"/>
            <a:r>
              <a:rPr lang="zh-TW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郭丞哲</a:t>
            </a:r>
            <a:endParaRPr lang="zh-TW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846350" y="5311832"/>
            <a:ext cx="2477193" cy="590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CBF106005</a:t>
            </a:r>
          </a:p>
          <a:p>
            <a:pPr algn="ctr"/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陳家銘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8771380" y="5311830"/>
            <a:ext cx="2477193" cy="590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CBF106008</a:t>
            </a:r>
          </a:p>
          <a:p>
            <a:pPr algn="ctr"/>
            <a:r>
              <a:rPr lang="zh-TW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李冠穎</a:t>
            </a:r>
            <a:endParaRPr lang="zh-TW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45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9832" y="1334966"/>
            <a:ext cx="11340000" cy="432000"/>
          </a:xfrm>
        </p:spPr>
        <p:txBody>
          <a:bodyPr/>
          <a:lstStyle/>
          <a:p>
            <a:pPr algn="ctr"/>
            <a:r>
              <a:rPr lang="zh-TW" altLang="en-US" sz="4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戰鬥等待畫面</a:t>
            </a:r>
            <a:endParaRPr lang="zh-TW" altLang="en-US" sz="40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8" y="2334856"/>
            <a:ext cx="5472112" cy="3438834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quarter" idx="12"/>
          </p:nvPr>
        </p:nvSpPr>
        <p:spPr>
          <a:xfrm>
            <a:off x="6291575" y="1534911"/>
            <a:ext cx="5472113" cy="5038725"/>
          </a:xfrm>
        </p:spPr>
        <p:txBody>
          <a:bodyPr/>
          <a:lstStyle/>
          <a:p>
            <a:pPr marL="0" indent="0" algn="ctr"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點選主頁的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開始遊戲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後，即進入戰鬥等待畫面。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玩家擔任的是瑟蕾娜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左方角色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敵人擔任的是哈達拉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右方角色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物件介紹：</a:t>
            </a:r>
            <a:endParaRPr lang="en-US" altLang="zh-TW" sz="20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Combobox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選擇神奇寶貝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Textbox(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顯示戰鬥資訊，如傷害、技能名稱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...)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Button(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進入戰鬥畫面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 dirty="0" smtClean="0">
                <a:solidFill>
                  <a:schemeClr val="accent5"/>
                </a:solidFill>
              </a:rPr>
              <a:t>➩</a:t>
            </a:r>
            <a:r>
              <a:rPr lang="zh-TW" altLang="en-US" b="1" dirty="0" smtClean="0">
                <a:solidFill>
                  <a:schemeClr val="accent5"/>
                </a:solidFill>
              </a:rPr>
              <a:t>遊戲內容</a:t>
            </a:r>
            <a:endParaRPr lang="zh-TW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83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 txBox="1">
            <a:spLocks/>
          </p:cNvSpPr>
          <p:nvPr/>
        </p:nvSpPr>
        <p:spPr>
          <a:xfrm>
            <a:off x="409832" y="1334966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  <a:sym typeface="Microsoft JhengHei UI" panose="020B0604030504040204" pitchFamily="34" charset="-120"/>
              </a:defRPr>
            </a:lvl1pPr>
          </a:lstStyle>
          <a:p>
            <a:pPr algn="ctr"/>
            <a:r>
              <a:rPr lang="zh-TW" altLang="en-US" sz="4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戰鬥畫面</a:t>
            </a:r>
            <a:endParaRPr lang="zh-TW" altLang="en-US" sz="40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32" y="2334856"/>
            <a:ext cx="5472112" cy="3438833"/>
          </a:xfrm>
        </p:spPr>
      </p:pic>
      <p:sp>
        <p:nvSpPr>
          <p:cNvPr id="12" name="文字版面配置區 3"/>
          <p:cNvSpPr>
            <a:spLocks noGrp="1"/>
          </p:cNvSpPr>
          <p:nvPr>
            <p:ph type="body" sz="quarter" idx="12"/>
          </p:nvPr>
        </p:nvSpPr>
        <p:spPr>
          <a:xfrm>
            <a:off x="6291575" y="1534911"/>
            <a:ext cx="5472113" cy="5038725"/>
          </a:xfrm>
        </p:spPr>
        <p:txBody>
          <a:bodyPr/>
          <a:lstStyle/>
          <a:p>
            <a:pPr marL="0" indent="0">
              <a:buNone/>
            </a:pP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選擇欲參賽的神奇寶貝，將會顯示其專屬技能，</a:t>
            </a: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我方和敵方的神奇寶貝也會</a:t>
            </a:r>
            <a:r>
              <a:rPr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讀入其血量和血條</a:t>
            </a:r>
            <a:r>
              <a:rPr lang="zh-TW" altLang="en-US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當任一方血量歸零時，就會換神奇寶貝上場。</a:t>
            </a: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物件介紹：</a:t>
            </a:r>
            <a:endParaRPr lang="en-US" altLang="zh-TW" sz="20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Label(</a:t>
            </a:r>
            <a:r>
              <a:rPr lang="zh-TW" altLang="en-US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血量</a:t>
            </a:r>
            <a:r>
              <a:rPr lang="en-US" altLang="zh-TW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Progressbar</a:t>
            </a:r>
            <a:r>
              <a:rPr lang="en-US" altLang="zh-TW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血條</a:t>
            </a:r>
            <a:r>
              <a:rPr lang="en-US" altLang="zh-TW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Button(</a:t>
            </a:r>
            <a:r>
              <a:rPr lang="zh-TW" altLang="en-US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技能顯示</a:t>
            </a:r>
            <a:r>
              <a:rPr lang="en-US" altLang="zh-TW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 algn="ctr">
              <a:buNone/>
            </a:pPr>
            <a:endParaRPr lang="en-US" altLang="zh-TW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 dirty="0" smtClean="0">
                <a:solidFill>
                  <a:schemeClr val="accent5"/>
                </a:solidFill>
              </a:rPr>
              <a:t>➩</a:t>
            </a:r>
            <a:r>
              <a:rPr lang="zh-TW" altLang="en-US" b="1" dirty="0" smtClean="0">
                <a:solidFill>
                  <a:schemeClr val="accent5"/>
                </a:solidFill>
              </a:rPr>
              <a:t>遊戲內容</a:t>
            </a:r>
            <a:endParaRPr lang="zh-TW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96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 txBox="1">
            <a:spLocks/>
          </p:cNvSpPr>
          <p:nvPr/>
        </p:nvSpPr>
        <p:spPr>
          <a:xfrm>
            <a:off x="409832" y="1334966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  <a:sym typeface="Microsoft JhengHei UI" panose="020B0604030504040204" pitchFamily="34" charset="-120"/>
              </a:defRPr>
            </a:lvl1pPr>
          </a:lstStyle>
          <a:p>
            <a:pPr algn="ctr"/>
            <a:r>
              <a:rPr lang="zh-TW" altLang="en-US" sz="4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轉場畫面</a:t>
            </a:r>
            <a:endParaRPr lang="zh-TW" altLang="en-US" sz="40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文字版面配置區 3"/>
          <p:cNvSpPr>
            <a:spLocks noGrp="1"/>
          </p:cNvSpPr>
          <p:nvPr>
            <p:ph type="body" sz="quarter" idx="12"/>
          </p:nvPr>
        </p:nvSpPr>
        <p:spPr>
          <a:xfrm>
            <a:off x="6291575" y="1534911"/>
            <a:ext cx="5472113" cy="5038725"/>
          </a:xfrm>
        </p:spPr>
        <p:txBody>
          <a:bodyPr/>
          <a:lstStyle/>
          <a:p>
            <a:pPr marL="0" indent="0">
              <a:buNone/>
            </a:pP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擊敗敵方神奇寶貝後，將會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更換場景及敵方神奇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寶貝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，然而在敵方的攻擊回合時，我方無法使用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技能及更換神奇寶貝。</a:t>
            </a: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物件介紹：</a:t>
            </a:r>
            <a:endParaRPr lang="en-US" altLang="zh-TW" sz="20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Picturebox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背景更換、神奇寶貝更換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 dirty="0" smtClean="0">
                <a:solidFill>
                  <a:schemeClr val="accent5"/>
                </a:solidFill>
              </a:rPr>
              <a:t>➩</a:t>
            </a:r>
            <a:r>
              <a:rPr lang="zh-TW" altLang="en-US" b="1" dirty="0" smtClean="0">
                <a:solidFill>
                  <a:schemeClr val="accent5"/>
                </a:solidFill>
              </a:rPr>
              <a:t>遊戲內容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8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32" y="2334856"/>
            <a:ext cx="5472111" cy="3438833"/>
          </a:xfrm>
        </p:spPr>
      </p:pic>
      <p:pic>
        <p:nvPicPr>
          <p:cNvPr id="10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32" y="2345940"/>
            <a:ext cx="5472111" cy="343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 txBox="1">
            <a:spLocks/>
          </p:cNvSpPr>
          <p:nvPr/>
        </p:nvSpPr>
        <p:spPr>
          <a:xfrm>
            <a:off x="409832" y="1334966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  <a:sym typeface="Microsoft JhengHei UI" panose="020B0604030504040204" pitchFamily="34" charset="-120"/>
              </a:defRPr>
            </a:lvl1pPr>
          </a:lstStyle>
          <a:p>
            <a:pPr algn="ctr"/>
            <a:r>
              <a:rPr lang="zh-TW" altLang="en-US" sz="40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結束</a:t>
            </a:r>
            <a:r>
              <a:rPr lang="zh-TW" altLang="en-US" sz="4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畫面</a:t>
            </a:r>
            <a:r>
              <a:rPr lang="en-US" altLang="zh-TW" sz="4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4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戰勝</a:t>
            </a:r>
            <a:r>
              <a:rPr lang="en-US" altLang="zh-TW" sz="4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0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32" y="2334856"/>
            <a:ext cx="5472111" cy="3438833"/>
          </a:xfrm>
        </p:spPr>
      </p:pic>
      <p:sp>
        <p:nvSpPr>
          <p:cNvPr id="12" name="文字版面配置區 3"/>
          <p:cNvSpPr>
            <a:spLocks noGrp="1"/>
          </p:cNvSpPr>
          <p:nvPr>
            <p:ph type="body" sz="quarter" idx="12"/>
          </p:nvPr>
        </p:nvSpPr>
        <p:spPr>
          <a:xfrm>
            <a:off x="6291575" y="1534911"/>
            <a:ext cx="5472113" cy="5038725"/>
          </a:xfrm>
        </p:spPr>
        <p:txBody>
          <a:bodyPr/>
          <a:lstStyle/>
          <a:p>
            <a:pPr marL="0" indent="0">
              <a:buNone/>
            </a:pP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戰勝敵方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後，將會變成我方和敵方的角色，此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時介面上將會出現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上一頁按鈕、再玩一次按鈕、</a:t>
            </a:r>
            <a:endParaRPr lang="en-US" altLang="zh-TW" sz="2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戰勝訊息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，而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戰鬥按鈕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神奇寶貝選擇器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將會</a:t>
            </a:r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關閉。</a:t>
            </a: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sz="20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物件介紹：</a:t>
            </a:r>
            <a:endParaRPr lang="en-US" altLang="zh-TW" sz="20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Button(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上一頁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Button(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再玩一次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Textbox(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戰勝訊息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 dirty="0" smtClean="0">
                <a:solidFill>
                  <a:schemeClr val="accent5"/>
                </a:solidFill>
              </a:rPr>
              <a:t>➩</a:t>
            </a:r>
            <a:r>
              <a:rPr lang="zh-TW" altLang="en-US" b="1" dirty="0" smtClean="0">
                <a:solidFill>
                  <a:schemeClr val="accent5"/>
                </a:solidFill>
              </a:rPr>
              <a:t>遊戲內容</a:t>
            </a:r>
            <a:endParaRPr lang="zh-TW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_19715520_TF16411175.potx" id="{BED8896C-49BC-428E-B31E-8D6BE1D9426F}" vid="{6BA65CA9-04E8-4C20-A7DE-8A9BCE9C67C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綠色募資簡報</Template>
  <TotalTime>0</TotalTime>
  <Words>982</Words>
  <Application>Microsoft Office PowerPoint</Application>
  <PresentationFormat>自訂</PresentationFormat>
  <Paragraphs>189</Paragraphs>
  <Slides>19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 Pocket Monster 期末報告 ADO.NET Form實作</vt:lpstr>
      <vt:lpstr>報告目錄 Content</vt:lpstr>
      <vt:lpstr>➩遊戲主頁</vt:lpstr>
      <vt:lpstr>➩遊戲主頁</vt:lpstr>
      <vt:lpstr>➩遊戲主頁</vt:lpstr>
      <vt:lpstr>戰鬥等待畫面</vt:lpstr>
      <vt:lpstr>PowerPoint 簡報</vt:lpstr>
      <vt:lpstr>PowerPoint 簡報</vt:lpstr>
      <vt:lpstr>PowerPoint 簡報</vt:lpstr>
      <vt:lpstr>PowerPoint 簡報</vt:lpstr>
      <vt:lpstr>➩預存程序</vt:lpstr>
      <vt:lpstr>➩預存程序</vt:lpstr>
      <vt:lpstr>➩LINQ</vt:lpstr>
      <vt:lpstr>➩LINQ</vt:lpstr>
      <vt:lpstr>➩LINQ</vt:lpstr>
      <vt:lpstr>➩程式碼實務</vt:lpstr>
      <vt:lpstr>➩程式碼實務</vt:lpstr>
      <vt:lpstr>➩程式碼實務</vt:lpstr>
      <vt:lpstr>➩資料來源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2019-12-25T06:54:17Z</dcterms:created>
  <dcterms:modified xsi:type="dcterms:W3CDTF">2019-12-26T18:02:21Z</dcterms:modified>
</cp:coreProperties>
</file>