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4" r:id="rId4"/>
    <p:sldId id="308" r:id="rId5"/>
    <p:sldId id="309" r:id="rId6"/>
    <p:sldId id="310" r:id="rId7"/>
    <p:sldId id="311" r:id="rId8"/>
    <p:sldId id="312" r:id="rId9"/>
    <p:sldId id="314" r:id="rId10"/>
    <p:sldId id="313" r:id="rId11"/>
    <p:sldId id="306" r:id="rId12"/>
    <p:sldId id="318" r:id="rId13"/>
    <p:sldId id="315" r:id="rId14"/>
    <p:sldId id="316" r:id="rId15"/>
    <p:sldId id="320" r:id="rId16"/>
    <p:sldId id="325" r:id="rId17"/>
    <p:sldId id="327" r:id="rId18"/>
    <p:sldId id="328" r:id="rId19"/>
    <p:sldId id="330" r:id="rId20"/>
    <p:sldId id="335" r:id="rId21"/>
    <p:sldId id="333" r:id="rId22"/>
    <p:sldId id="336" r:id="rId23"/>
    <p:sldId id="339" r:id="rId24"/>
    <p:sldId id="334" r:id="rId25"/>
    <p:sldId id="332" r:id="rId26"/>
    <p:sldId id="338" r:id="rId27"/>
    <p:sldId id="340" r:id="rId28"/>
    <p:sldId id="337" r:id="rId29"/>
    <p:sldId id="319" r:id="rId30"/>
    <p:sldId id="321" r:id="rId31"/>
    <p:sldId id="322" r:id="rId32"/>
    <p:sldId id="323" r:id="rId33"/>
    <p:sldId id="324" r:id="rId34"/>
    <p:sldId id="317" r:id="rId35"/>
    <p:sldId id="30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鴻銘 謝" initials="鴻銘" lastIdx="1" clrIdx="0">
    <p:extLst>
      <p:ext uri="{19B8F6BF-5375-455C-9EA6-DF929625EA0E}">
        <p15:presenceInfo xmlns:p15="http://schemas.microsoft.com/office/powerpoint/2012/main" userId="897c1a833088b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59" autoAdjust="0"/>
  </p:normalViewPr>
  <p:slideViewPr>
    <p:cSldViewPr snapToGrid="0">
      <p:cViewPr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3:08:3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30162 6421 0,'18'17'16,"0"-17"15,-18 18 0,35-1-15,-17-17-16,35 36 31,0-19-15,-1 19-1,19-1 1,-36-35-16,-17 18 16,35 34-1,-18-34-15,0 17 16,18 18 0,0 0-1,-35-35 1,17 17-1,-17-17 1,17 35 0,-17 0-1,-1-18 17,1 0-17,0 18 1,-1-18-1,-17 18 1,18 35 0,0 18-1,-18-70 1,17 17 0,-17-1-1,18 19 1,-18-18-1,17 17 1,-17-17 0,18 18-1,-18-53 1,18 70 0,-18-35-1,0 17 1,17 18-1,-17 18 1,18 18 0,0-18-1,-18-1 1,0-52-16,35 88 16,-35-35-1,18 35 1,-18 0-1,0 1 1,0 16 0,0 1-1,0 53 17,0-89-17,0 36 1,0 17-1,0 36 1,0 0 0,0 88-1,0 105 1,0-17 0,0-158-16,-18 69 15,0 125 1,-17-71-1,17-195 1,18 19 0,0-19-1,0-16 1,0-54 0,-17-35-16,17 70 15,-18 36 1,18 17 15,0-35-15,-18-35-1,-17 35 1,35-52 0,-17 52-1,-19 0 1,19-18-1,-19 18 1,19-52 0,-19-1-1,19-18 1,-1 19 0,0-54-1,-17 71-15,0-36 16,17-17 15,-52 0-15,-1 53-1,36-71 1,-36 18 0,-34 0-1,-19 0 1,53-18-16,-34 0 15,-72 18 1,36 0 0,-18-35-1,1 17 1,-72 0 0,-52 1-1,-18-1 1,53 0 15,36-17-31,-107-18 16,36 35-1,35-35 1,-53 35 0,-35-17-1,70-18 1,-246 35-1,158 1 1,89-19 0,-36 1-1,0-18 1,-35 18 0,-53-18-1,17 0 1,-387 35 15,370-17-15,-89-1-1,72-17 1,-195 0 0,53 0-1,71 0 1,-106 0-1,-18 0 1,230-35-16,-71 17 16,-36-17 15,-105-18-31,-17-35 31,52 17-15,0 1-1,-88-1 1,194 71 0,124 0-16,-89-17 15,-123-1 1,141 18 0,-53-35-1,141 17 1,-106 0-1,18 18 1,0 0 0,282 0-1,-17 0 17,35-17-17,-89-1 1,-70-17-1,-141 0 1,-35 35 0,317 0-16,-194 0 15,-53-18 1,71-17 0,-106-1-1,-141-17 1,123 53-1,-17 0 1,0 0 0,140 0-1,89 0 1,-194 0 0,-141-17-1,176 17 1,1 0-1,140 0 1,0 0 0,36 0-1,17 0 1,-17 0 0,70-18-1,18 0 1,-230-17-1,-88-35 1,18-1 15,-176-88-15,476 89 0,52-1-1,1-70 1,35 18-1,-17-1 1,17-17 0,0 18-1,35-36 1,0 53-16,18-17 16,0-36-1,17-71 1,-17 36-1,18 0 1,0 0 15,-19 53-15,-16 18 0,-19 52-1,1 36-15,17-36 16,-17 1-1,35-18 1,0 35 0,0-53-1,0 35 1,35-34 0,0-19-1,-35 54 1,0-1-1,-18 18 1,0 0 15,18 0-31,-35 36 16,0-19 0,-1 19-16,18-1 15,-35 0 1,53 18-1,-17-35 1,34 17 0,18 1 15,-35 17-31,18 0 16,-1 0-1,36 0 1,-35 0-16,70 0 15,-53 0 1,18 0 0,0 0-1,-18 0 1,0 0 0,-17 0-1,-36 17 1,18 1-1,-18-18 1,-17 0 0,17 0 15,-17 0 0,17 0 157,0 0-173,1 0 1,17 0 0,-36 0-1,-17 18 266,-17-1-265,-36 36 0,17 18-1,1-18 1,17-36 15,18 1-15,-17-18-1,-1 18-15,0-18 32,1 17-1,-1-17-15,1 0-1,-1 18 1,0-18-1,1 0 1,-1 18 0,0-18-1,-17 0 1,0 0 0,0 17-1,-1-17 1,1 18-1,-18-18 1,35 0-16,1 0 16,-1 0-1,1 0 1,-1 0 31</inkml:trace>
  <inkml:trace contextRef="#ctx0" brushRef="#br0" timeOffset="996.67">3775 12206 0,'-18'-35'125,"0"0"-125,-34 17 16,-1-17-1,17 17-15,-34-53 32,-18 19-17,52 34-15,-34-35 16,17 0 0,0 53-1,-18-35 1,54 17-1,-19 18 1,36-18 0,-17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4:54:04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22119 15963 0,'0'-17'94,"0"-19"-94,0-34 16,18-36-1,17-106 1,0-35 0,36-35-1,-53 70 1,34 18-1,-16 53 1,-36 88-16,0 18 16,17-36-1,-17-87 1,0 87 0,0-35-1,0 18 16,0 18-15,-17 34 0,-1-52-1,0 35 1,1 18 0,-1-36-1,18 36 1,-17-18-1,-19-35 1,19 53 0,-1-18-1,0 0-15,-35-18 16,18-17 0,0 18 15,-18-36-16,35 53 1,-52-53 0,34 35-1,-34-34 1,-1 16 0,54 36-16,-19-35 15,1 35 1,0 0-1,17 1 1,1 16 0,-1 19-1,18-1 17,-18-17-17,1-1 16,-1 1-15,-35-18 0,36 18-1,-19 17-15,36 1 16,-35-19 0,35 19-16,-53-19 15,18-34 1,-1 35-1,-16-36 1,-1 36 0,-18-71-1,36 53 1,-36-35 0,18 53-1,18 17 1,0-35-16,-36-18 15,1-17 1,-1 53 0,18-18-1,0 18 1,0-18 0,-35-18-1,35 36 1,18 17-1,17 1 1,-17-18 0,17 35-1,-34-53 1,16 35 0,-105-35 15,53 0-16,35 18 1,0-18 0,18 35-1,0-17 1,-1 0 0,1-1-1,17 36 1,1 0-16,-19-17 234,19-1-234,-1 18 16,1-17-16,-1 17 15,0 0 1,1 0 15,17 17 32,0 18-48,0 1-15,0-1 16,0 36 0,17 17-1,1-35 1,17 0 0,-17 17-1,17-35 1,-17 18-1,-18-35-15,17-18 16,-17 18 0</inkml:trace>
  <inkml:trace contextRef="#ctx0" brushRef="#br0" timeOffset="1028.03">19509 10213 0,'17'0'125,"19"-18"-125,52-17 31,35 17-15,-17 18-1,-71 0-15,36 0 16,-18 0 0,0 0-1,35 0 1,-35 0-1,17 0 1,-17 0 0,71 0-1,-89 0 17,0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259A-9BA1-4868-90F9-C515A1AF9BE1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C76A-E330-4003-ACC1-92EB0F6C5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4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A84A-E990-4E2A-9BF4-81A48DBA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F1CA65-E49A-42D9-9B54-5D5DB4D3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83808-06E9-4D5E-AF04-016D2B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AC0-FAAF-4FCD-A1F2-EF903DF09AB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8763F-C3D6-4C6F-BA05-0EAFB35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C8C-7261-410F-957A-CA63D2E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F32C-E131-4133-9084-2AC1FAE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C10D3-C3C9-418F-902C-35A7A73D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44531-9BED-4F8D-98E4-4B862295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4E72-7540-4D1A-BD8F-888D5F4F5F8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486E9-61DE-48B4-A28C-33B5FCA6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BEFD7-5B5D-4C3D-862E-C4CEBB10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E39C9F-148A-44F9-9107-6A49CF46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7B76FC-51CC-4725-9CF8-A7BD430E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B54A1-73D0-4FC4-BA27-5590C6C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B2C-B0D5-40DD-807C-B5BEAB471C2B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C613-9F79-437B-94B2-C815E735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4435C-6647-41F4-ACDB-32168B3D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3CE6D-37FF-4E80-844F-95A195C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42" y="136525"/>
            <a:ext cx="8783515" cy="843391"/>
          </a:xfrm>
        </p:spPr>
        <p:txBody>
          <a:bodyPr>
            <a:normAutofit/>
          </a:bodyPr>
          <a:lstStyle>
            <a:lvl1pPr>
              <a:defRPr sz="3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5CC90F-E33F-42F6-91C3-D1970607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9" y="1248507"/>
            <a:ext cx="10032022" cy="4941277"/>
          </a:xfrm>
        </p:spPr>
        <p:txBody>
          <a:bodyPr/>
          <a:lstStyle>
            <a:lvl1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>
              <a:lnSpc>
                <a:spcPct val="125000"/>
              </a:lnSpc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914400" indent="0" algn="l">
              <a:lnSpc>
                <a:spcPct val="125000"/>
              </a:lnSpc>
              <a:buNone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　　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367D3-D98A-450F-AA5E-4E9F494B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053" y="6351710"/>
            <a:ext cx="2743200" cy="365125"/>
          </a:xfrm>
        </p:spPr>
        <p:txBody>
          <a:bodyPr/>
          <a:lstStyle/>
          <a:p>
            <a:fld id="{BDC64A85-4C4D-4C4B-BBA8-D2C2283FB30D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398B5-1F66-4E91-9D2C-8BE2D5C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603B-C166-4F70-A705-666E28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351710"/>
            <a:ext cx="2743200" cy="365125"/>
          </a:xfr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3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0F1E1-0FC1-4733-B879-449D12A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655E0-B34C-48F0-91FA-2F72651A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746" y="3844374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4799-AE4F-4ED8-BB93-7FA94180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96FC-1806-423A-91ED-2C1884F072DE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3B6DD-3F4D-4BB2-B6AD-A471EA8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4AA23-F41D-46B6-8558-44B6739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D9E8D-C735-4DB8-9C42-FA114DB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9061C-4443-4F28-AAAD-A4F92E1C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DFC381-A541-4C91-A029-8CC4B09F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0A0F1-2BCD-4B40-9654-9B84E3C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2138-DED7-4FA6-B535-ED9089886152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59F05-5667-4EA8-B029-E2F33E7B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1BE70-77A7-4EB8-BA99-4BB8929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778D-7565-4A29-9BE9-B0541266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F67D12-4E7A-4077-865A-7ECAFB78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6A8D9-B6B4-472D-9D8B-42A4110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49792A-71CB-47E6-A21F-560241D2B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3906C5-41CE-48D8-B962-2525B4D1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8DB5D-81EC-49BB-A30A-0000D3F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A17A-EC9B-4A9D-BE57-10AC4E1328EF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FF56D4-99E6-4519-A7B6-3D7BC47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0854F8-5168-4EE7-9BE4-A2D5CDD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8E51-3AD3-40A8-BB19-5EF85FD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01C3A-8398-4B6C-B234-DE36CBF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A0CD-5A7B-4831-B984-1A1CD0D11C8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AF595C-8B03-4E3B-B774-6078D339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8E2914-1C5B-4D5D-91E3-E3D7F836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51A9FB-5282-4784-A2D9-B989C5A0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D563-D452-4043-8B04-136C4BF8D5E6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89D6D-0AE9-4E60-8DF4-1594EB4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3240A0-0F3A-4B56-A749-E775AD3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DFBC-278C-44CF-BB61-51CB496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AC9AF-1CDC-4A83-BA94-828F65E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3575BE-903C-4FE0-B814-7E5B0E65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4E619-848C-493D-950B-04F0FF4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5B6A-9A48-4CA9-9C45-C6D7E6CAAF7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84435F-1EB9-414C-B031-56AA9CC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E0C7-C182-4077-A14A-15A2223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99DD-5966-43CD-BD3B-2E3C0044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715DC8-4589-47E2-ABF4-2C69F622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BF2B1-8D28-48DA-8BC0-D792C2F0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48D14-9763-424B-9D55-BF65110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5C77-DF7C-43EA-B3D8-B27A322B833C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89AA36-ECE8-4D20-8ADF-D77D167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D24474-6E90-49DA-96C1-E1B27E9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A0BBC-D1F9-4741-86A3-412AC55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1CD10-7F38-40BB-8043-C28DE7F8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8D170-DC82-4281-9E25-9DBBC9A8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B17-52CB-44EC-A89C-D54CF3CB1D3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8D8ED-59F5-4CC7-96BC-DE0368EB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1E4D8-F268-4C33-9D55-0E03C925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zh_tw/documentation/installation/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travis-ci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gitflow/why-need-git-flow.html" TargetMode="External"/><Relationship Id="rId2" Type="http://schemas.openxmlformats.org/officeDocument/2006/relationships/hyperlink" Target="https://ithelp.ithome.com.tw/articles/102190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9554697/script-heroku-login-in-a-ci-environment" TargetMode="External"/><Relationship Id="rId5" Type="http://schemas.openxmlformats.org/officeDocument/2006/relationships/hyperlink" Target="https://devcenter.heroku.com/articles/container-registry-and-runtime#using-a-ci-cd-platform" TargetMode="External"/><Relationship Id="rId4" Type="http://schemas.openxmlformats.org/officeDocument/2006/relationships/hyperlink" Target="https://medium.com/starbugs/deploy-any-web-application-to-heroku-with-docker-b64b9b0eb9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44803-FA32-4182-A6ED-1A09B0A2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21" y="1041400"/>
            <a:ext cx="11208157" cy="2387600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Creating a Pipeline and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6051F1-E5D4-4CAD-85C5-70C536DA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3"/>
            <a:ext cx="9144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鴻銘</a:t>
            </a:r>
          </a:p>
        </p:txBody>
      </p:sp>
    </p:spTree>
    <p:extLst>
      <p:ext uri="{BB962C8B-B14F-4D97-AF65-F5344CB8AC3E}">
        <p14:creationId xmlns:p14="http://schemas.microsoft.com/office/powerpoint/2010/main" val="10678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平行執行範例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31FCF4-0D08-4760-B4C2-2784C5D6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4"/>
          <a:stretch/>
        </p:blipFill>
        <p:spPr>
          <a:xfrm>
            <a:off x="1707540" y="1129606"/>
            <a:ext cx="8005420" cy="27311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194E3EC-5CE3-40C1-8F3C-D12E01B7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5" r="229"/>
          <a:stretch/>
        </p:blipFill>
        <p:spPr>
          <a:xfrm>
            <a:off x="2164079" y="3535680"/>
            <a:ext cx="7843520" cy="26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CCABD70-D583-49BD-B88A-B5800725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570" y="136525"/>
            <a:ext cx="3840858" cy="68665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67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3FC5977-6C3E-44F7-81F3-4B350BB6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49" y="1375678"/>
            <a:ext cx="9893301" cy="4567700"/>
          </a:xfrm>
        </p:spPr>
      </p:pic>
    </p:spTree>
    <p:extLst>
      <p:ext uri="{BB962C8B-B14F-4D97-AF65-F5344CB8AC3E}">
        <p14:creationId xmlns:p14="http://schemas.microsoft.com/office/powerpoint/2010/main" val="257088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feature branch </a:t>
            </a:r>
            <a:r>
              <a:rPr lang="zh-TW" altLang="en-US" dirty="0"/>
              <a:t>有錯誤影響不大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但是如果 </a:t>
            </a:r>
            <a:r>
              <a:rPr lang="en-US" altLang="zh-TW" dirty="0"/>
              <a:t>main branch </a:t>
            </a:r>
            <a:r>
              <a:rPr lang="zh-TW" altLang="en-US" dirty="0"/>
              <a:t>中有錯誤，通常都要快速去修正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所以如果讓 </a:t>
            </a:r>
            <a:r>
              <a:rPr lang="en-US" altLang="zh-TW" b="1" dirty="0"/>
              <a:t>feature branch </a:t>
            </a:r>
            <a:r>
              <a:rPr lang="zh-TW" altLang="en-US" b="1" dirty="0"/>
              <a:t>隨時與 </a:t>
            </a:r>
            <a:r>
              <a:rPr lang="en-US" altLang="zh-TW" b="1" dirty="0"/>
              <a:t>master branch</a:t>
            </a:r>
            <a:r>
              <a:rPr lang="zh-TW" altLang="en-US" b="1" dirty="0"/>
              <a:t>同步</a:t>
            </a:r>
            <a:br>
              <a:rPr lang="en-US" altLang="zh-TW" dirty="0"/>
            </a:br>
            <a:r>
              <a:rPr lang="zh-TW" altLang="en-US" dirty="0"/>
              <a:t>再搭配 </a:t>
            </a:r>
            <a:r>
              <a:rPr lang="en-US" altLang="zh-TW" dirty="0"/>
              <a:t>CI</a:t>
            </a:r>
            <a:r>
              <a:rPr lang="zh-TW" altLang="en-US" dirty="0"/>
              <a:t>，就能讓 </a:t>
            </a:r>
            <a:r>
              <a:rPr lang="en-US" altLang="zh-TW" dirty="0"/>
              <a:t>master branch</a:t>
            </a:r>
            <a:r>
              <a:rPr lang="zh-TW" altLang="en-US" dirty="0"/>
              <a:t>非常</a:t>
            </a:r>
            <a:r>
              <a:rPr lang="en-US" altLang="zh-TW" dirty="0"/>
              <a:t>stable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常用的 </a:t>
            </a:r>
            <a:r>
              <a:rPr lang="en-US" altLang="zh-TW" dirty="0"/>
              <a:t>CI </a:t>
            </a:r>
            <a:r>
              <a:rPr lang="zh-TW" altLang="en-US" dirty="0"/>
              <a:t>服務，與 </a:t>
            </a:r>
            <a:r>
              <a:rPr lang="en-US" altLang="zh-TW" dirty="0"/>
              <a:t>GitHub</a:t>
            </a:r>
            <a:r>
              <a:rPr lang="zh-TW" altLang="en-US" dirty="0"/>
              <a:t>高度整合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上的公開專案可以免費使用此服務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只需要簡單的登入 </a:t>
            </a:r>
            <a:r>
              <a:rPr lang="en-US" altLang="zh-TW" dirty="0"/>
              <a:t>GitHub</a:t>
            </a:r>
            <a:r>
              <a:rPr lang="zh-TW" altLang="en-US" dirty="0"/>
              <a:t>帳號，就能直接在平台上使用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4" descr="新世代的框架庫需求- 持續集成travis CI - iT 邦幫忙::一起幫忙解決難題，拯救IT 人的一天">
            <a:extLst>
              <a:ext uri="{FF2B5EF4-FFF2-40B4-BE49-F238E27FC236}">
                <a16:creationId xmlns:a16="http://schemas.microsoft.com/office/drawing/2014/main" id="{03054C38-BF09-4684-8A19-559ED769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63453" b="12017"/>
          <a:stretch/>
        </p:blipFill>
        <p:spPr bwMode="auto">
          <a:xfrm>
            <a:off x="3830320" y="-87753"/>
            <a:ext cx="1503679" cy="16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9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檔名一定要為 </a:t>
            </a:r>
            <a:r>
              <a:rPr lang="en-US" altLang="zh-TW" b="1" dirty="0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travis.yml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開頭有一個 點 哦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此檔案一定要放在 </a:t>
            </a:r>
            <a:r>
              <a:rPr lang="en-US" altLang="zh-TW" dirty="0"/>
              <a:t>repo </a:t>
            </a:r>
            <a:r>
              <a:rPr lang="zh-TW" altLang="en-US" dirty="0"/>
              <a:t>的根目錄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Travis CI </a:t>
            </a:r>
            <a:r>
              <a:rPr lang="zh-TW" altLang="en-US" dirty="0"/>
              <a:t>會根據此檔案的設定來做 </a:t>
            </a:r>
            <a:r>
              <a:rPr lang="en-US" altLang="zh-TW" dirty="0"/>
              <a:t>build</a:t>
            </a:r>
          </a:p>
          <a:p>
            <a:pPr lvl="1"/>
            <a:r>
              <a:rPr lang="en-US" altLang="zh-TW" dirty="0"/>
              <a:t>Build </a:t>
            </a:r>
            <a:r>
              <a:rPr lang="zh-TW" altLang="en-US" dirty="0"/>
              <a:t>分為哪些 </a:t>
            </a:r>
            <a:r>
              <a:rPr lang="en-US" altLang="zh-TW" dirty="0"/>
              <a:t>stage</a:t>
            </a:r>
          </a:p>
          <a:p>
            <a:pPr lvl="1"/>
            <a:r>
              <a:rPr lang="zh-TW" altLang="en-US" dirty="0"/>
              <a:t>用哪個版本的 </a:t>
            </a:r>
            <a:r>
              <a:rPr lang="en-US" altLang="zh-TW" dirty="0"/>
              <a:t>docker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1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Build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zh-TW" altLang="en-US" dirty="0"/>
              <a:t>會在一台或多台 </a:t>
            </a:r>
            <a:r>
              <a:rPr lang="en-US" altLang="zh-TW" dirty="0"/>
              <a:t>VM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可以根據 </a:t>
            </a:r>
            <a:r>
              <a:rPr lang="en-US" altLang="zh-TW" b="1" dirty="0"/>
              <a:t>.</a:t>
            </a:r>
            <a:r>
              <a:rPr lang="en-US" altLang="zh-TW" b="1" dirty="0" err="1"/>
              <a:t>travis.yml</a:t>
            </a:r>
            <a:r>
              <a:rPr lang="zh-TW" altLang="en-US" dirty="0"/>
              <a:t> 設定要使用的 </a:t>
            </a:r>
            <a:r>
              <a:rPr lang="en-US" altLang="zh-TW" dirty="0"/>
              <a:t>VM</a:t>
            </a:r>
            <a:r>
              <a:rPr lang="zh-TW" altLang="en-US" dirty="0"/>
              <a:t>的作業系統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雖說透過 </a:t>
            </a:r>
            <a:r>
              <a:rPr lang="en-US" altLang="zh-TW" dirty="0"/>
              <a:t>docker </a:t>
            </a:r>
            <a:r>
              <a:rPr lang="zh-TW" altLang="en-US" dirty="0"/>
              <a:t>我們已經不太需要管作業系統的差異</a:t>
            </a:r>
            <a:br>
              <a:rPr lang="en-US" altLang="zh-TW" dirty="0"/>
            </a:br>
            <a:r>
              <a:rPr lang="zh-TW" altLang="en-US" dirty="0"/>
              <a:t>但還是要確保使用的</a:t>
            </a:r>
            <a:r>
              <a:rPr lang="en-US" altLang="zh-TW" dirty="0"/>
              <a:t>docker </a:t>
            </a:r>
            <a:r>
              <a:rPr lang="zh-TW" altLang="en-US" dirty="0"/>
              <a:t>及 </a:t>
            </a:r>
            <a:r>
              <a:rPr lang="en-US" altLang="zh-TW" dirty="0"/>
              <a:t>docker-compose</a:t>
            </a:r>
            <a:r>
              <a:rPr lang="zh-TW" altLang="en-US" dirty="0"/>
              <a:t>版本是正確的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docker-compose</a:t>
            </a:r>
            <a:r>
              <a:rPr lang="zh-TW" altLang="en-US" dirty="0"/>
              <a:t> 版本為</a:t>
            </a:r>
            <a:r>
              <a:rPr lang="en-US" altLang="zh-TW" dirty="0"/>
              <a:t>1.23.2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此區塊會在所有的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VM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中執行</a:t>
            </a:r>
            <a:endParaRPr lang="en-US" altLang="zh-TW" sz="2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rm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/local/bin/docker-compose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curl -L https://github.com/docker/compose/releases/download/${DOCKER_COMPOSE_VERSION}/docker-compose-`uname -s`-`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-m` &gt;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chmod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+x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mv docker-compose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38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</a:t>
            </a:r>
            <a:r>
              <a:rPr lang="zh-TW" altLang="en-US" dirty="0"/>
              <a:t> 要執行的部分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需要定義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docker-</a:t>
            </a:r>
            <a:r>
              <a:rPr lang="en-US" altLang="zh-TW" sz="3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compose.yaml</a:t>
            </a:r>
            <a:endParaRPr lang="en-US" altLang="zh-TW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latin typeface="Consolas" panose="020B0609020204030204" pitchFamily="49" charset="0"/>
              </a:rPr>
              <a:t>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 err="1">
                <a:latin typeface="Consolas" panose="020B0609020204030204" pitchFamily="49" charset="0"/>
              </a:rPr>
              <a:t>db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</p:txBody>
      </p:sp>
    </p:spTree>
    <p:extLst>
      <p:ext uri="{BB962C8B-B14F-4D97-AF65-F5344CB8AC3E}">
        <p14:creationId xmlns:p14="http://schemas.microsoft.com/office/powerpoint/2010/main" val="144402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1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Stage 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程式開發部屬流程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576E07-CED1-4236-9108-DA109C698076}"/>
              </a:ext>
            </a:extLst>
          </p:cNvPr>
          <p:cNvGrpSpPr/>
          <p:nvPr/>
        </p:nvGrpSpPr>
        <p:grpSpPr>
          <a:xfrm>
            <a:off x="745389" y="2380479"/>
            <a:ext cx="10478382" cy="2328262"/>
            <a:chOff x="786487" y="3101839"/>
            <a:chExt cx="10478382" cy="232826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8F7E4F0-E4F1-4D0A-99DB-DD1D3C445632}"/>
                </a:ext>
              </a:extLst>
            </p:cNvPr>
            <p:cNvGrpSpPr/>
            <p:nvPr/>
          </p:nvGrpSpPr>
          <p:grpSpPr>
            <a:xfrm>
              <a:off x="786487" y="3603643"/>
              <a:ext cx="2095878" cy="1784543"/>
              <a:chOff x="37236" y="4026267"/>
              <a:chExt cx="2095878" cy="1784543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7E49CEB8-43EC-46C7-947E-06BF654F5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04" b="27061"/>
              <a:stretch/>
            </p:blipFill>
            <p:spPr bwMode="auto">
              <a:xfrm>
                <a:off x="466109" y="4026267"/>
                <a:ext cx="1238133" cy="1291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598C92-0277-4162-AC71-D8F19600A543}"/>
                  </a:ext>
                </a:extLst>
              </p:cNvPr>
              <p:cNvSpPr txBox="1"/>
              <p:nvPr/>
            </p:nvSpPr>
            <p:spPr>
              <a:xfrm>
                <a:off x="37236" y="5256812"/>
                <a:ext cx="20958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Developer</a:t>
                </a:r>
                <a:endParaRPr lang="zh-TW" altLang="en-US" sz="3000" b="1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C595306-1B15-4551-8E6B-5C8D2589F2B8}"/>
                </a:ext>
              </a:extLst>
            </p:cNvPr>
            <p:cNvGrpSpPr/>
            <p:nvPr/>
          </p:nvGrpSpPr>
          <p:grpSpPr>
            <a:xfrm>
              <a:off x="3817918" y="3437039"/>
              <a:ext cx="1551335" cy="1951147"/>
              <a:chOff x="2945627" y="3954673"/>
              <a:chExt cx="1551335" cy="19511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D2723C1-8A97-40EB-80F3-A4C06A356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629" y="3954673"/>
                <a:ext cx="1315332" cy="1315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934465B-4F2E-439B-9210-9E49467B4F65}"/>
                  </a:ext>
                </a:extLst>
              </p:cNvPr>
              <p:cNvSpPr txBox="1"/>
              <p:nvPr/>
            </p:nvSpPr>
            <p:spPr>
              <a:xfrm>
                <a:off x="2945627" y="5351822"/>
                <a:ext cx="15513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GitHub</a:t>
                </a:r>
                <a:endParaRPr lang="zh-TW" altLang="en-US" sz="3000" b="1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7356DBE-CE9E-4394-9259-5DDC6CA896FB}"/>
                </a:ext>
              </a:extLst>
            </p:cNvPr>
            <p:cNvGrpSpPr/>
            <p:nvPr/>
          </p:nvGrpSpPr>
          <p:grpSpPr>
            <a:xfrm>
              <a:off x="6339512" y="3107261"/>
              <a:ext cx="2054061" cy="2322840"/>
              <a:chOff x="6222070" y="3647608"/>
              <a:chExt cx="2054061" cy="2322840"/>
            </a:xfrm>
          </p:grpSpPr>
          <p:pic>
            <p:nvPicPr>
              <p:cNvPr id="1028" name="Picture 4" descr="新世代的框架庫需求- 持續集成travis CI - iT 邦幫忙::一起幫忙解決難題，拯救IT 人的一天">
                <a:extLst>
                  <a:ext uri="{FF2B5EF4-FFF2-40B4-BE49-F238E27FC236}">
                    <a16:creationId xmlns:a16="http://schemas.microsoft.com/office/drawing/2014/main" id="{F96C4CE2-1038-4097-85E9-D2EC40D1D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87" r="63453" b="12017"/>
              <a:stretch/>
            </p:blipFill>
            <p:spPr bwMode="auto">
              <a:xfrm>
                <a:off x="6222070" y="3647608"/>
                <a:ext cx="1670930" cy="1860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F8202AE-3F97-461D-8F97-F4FB4D502905}"/>
                  </a:ext>
                </a:extLst>
              </p:cNvPr>
              <p:cNvSpPr txBox="1"/>
              <p:nvPr/>
            </p:nvSpPr>
            <p:spPr>
              <a:xfrm>
                <a:off x="6222070" y="5416450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Travis CI</a:t>
                </a:r>
                <a:endParaRPr lang="zh-TW" altLang="en-US" sz="3000" b="1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34F4E5E-3CBD-430D-8AA8-49D5E8346555}"/>
                </a:ext>
              </a:extLst>
            </p:cNvPr>
            <p:cNvGrpSpPr/>
            <p:nvPr/>
          </p:nvGrpSpPr>
          <p:grpSpPr>
            <a:xfrm>
              <a:off x="8940565" y="3101839"/>
              <a:ext cx="2324304" cy="2328262"/>
              <a:chOff x="9190483" y="3499785"/>
              <a:chExt cx="2324304" cy="232826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14278230-24DB-45C6-8DB0-F507D39AC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7E6E6"/>
                  </a:clrFrom>
                  <a:clrTo>
                    <a:srgbClr val="E7E6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190483" y="3499785"/>
                <a:ext cx="1738874" cy="1794252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9D443B-4196-4895-9556-A10557D39221}"/>
                  </a:ext>
                </a:extLst>
              </p:cNvPr>
              <p:cNvSpPr txBox="1"/>
              <p:nvPr/>
            </p:nvSpPr>
            <p:spPr>
              <a:xfrm>
                <a:off x="9460726" y="5274049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Server</a:t>
                </a:r>
                <a:endParaRPr lang="zh-TW" altLang="en-US" sz="3000" b="1" dirty="0"/>
              </a:p>
            </p:txBody>
          </p:sp>
        </p:grp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C417B07D-C2A4-455D-B888-3817D15AF3AB}"/>
                </a:ext>
              </a:extLst>
            </p:cNvPr>
            <p:cNvSpPr/>
            <p:nvPr/>
          </p:nvSpPr>
          <p:spPr>
            <a:xfrm>
              <a:off x="2712638" y="4192385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AFC8D53-DA63-4AD6-9221-31E7236C8EF0}"/>
                </a:ext>
              </a:extLst>
            </p:cNvPr>
            <p:cNvSpPr txBox="1"/>
            <p:nvPr/>
          </p:nvSpPr>
          <p:spPr>
            <a:xfrm>
              <a:off x="2681150" y="3646670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</a:rPr>
                <a:t>Push</a:t>
              </a:r>
              <a:endParaRPr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F095A2AF-4E69-42B1-A843-DDF9E058D3ED}"/>
                </a:ext>
              </a:extLst>
            </p:cNvPr>
            <p:cNvSpPr/>
            <p:nvPr/>
          </p:nvSpPr>
          <p:spPr>
            <a:xfrm>
              <a:off x="5429859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0F76D0-44DB-4FF7-9A0A-85495CE7F56D}"/>
                </a:ext>
              </a:extLst>
            </p:cNvPr>
            <p:cNvSpPr txBox="1"/>
            <p:nvPr/>
          </p:nvSpPr>
          <p:spPr>
            <a:xfrm>
              <a:off x="5425989" y="3697082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連結</a:t>
              </a:r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49C7FA55-D1F1-491F-B02A-1579C0528019}"/>
                </a:ext>
              </a:extLst>
            </p:cNvPr>
            <p:cNvSpPr/>
            <p:nvPr/>
          </p:nvSpPr>
          <p:spPr>
            <a:xfrm>
              <a:off x="8241968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BC4738-7C3D-4A62-8118-88B4934EC816}"/>
                </a:ext>
              </a:extLst>
            </p:cNvPr>
            <p:cNvSpPr txBox="1"/>
            <p:nvPr/>
          </p:nvSpPr>
          <p:spPr>
            <a:xfrm>
              <a:off x="8238099" y="3697082"/>
              <a:ext cx="105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部屬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平行處理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79916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jobs: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include: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"Unit Tests"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db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Analysis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3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Parallel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43832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global: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"Login into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"$DOCKER_PASSWORD" </a:t>
            </a:r>
            <a:r>
              <a:rPr lang="en-US" altLang="zh-TW" sz="2000" dirty="0">
                <a:latin typeface="Consolas" panose="020B0609020204030204" pitchFamily="49" charset="0"/>
              </a:rPr>
              <a:t>| docker login -u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"$DOCKER_USERNAME"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--password-stdin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export GIT_SHA</a:t>
            </a:r>
            <a:r>
              <a:rPr lang="en-US" altLang="zh-TW" sz="2000" dirty="0">
                <a:latin typeface="Consolas" panose="020B0609020204030204" pitchFamily="49" charset="0"/>
              </a:rPr>
              <a:t>=`git rev-parse --short HEAD`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"Building commit $GIT_SHA"</a:t>
            </a:r>
          </a:p>
        </p:txBody>
      </p:sp>
    </p:spTree>
    <p:extLst>
      <p:ext uri="{BB962C8B-B14F-4D97-AF65-F5344CB8AC3E}">
        <p14:creationId xmlns:p14="http://schemas.microsoft.com/office/powerpoint/2010/main" val="50248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58361"/>
            <a:ext cx="10032022" cy="49412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"Push 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 - docker-compose 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deploy: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script: </a:t>
            </a:r>
            <a:r>
              <a:rPr lang="en-US" altLang="zh-TW" sz="2000" dirty="0">
                <a:latin typeface="Consolas" panose="020B0609020204030204" pitchFamily="49" charset="0"/>
              </a:rPr>
              <a:t>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hongminghsieh</a:t>
            </a:r>
            <a:r>
              <a:rPr lang="en-US" altLang="zh-TW" sz="2000" dirty="0"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branch: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3230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Push Build Result to Docker Hub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0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6323-0F26-4CC7-8D6C-9D778FB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7BBF-E71F-4DA1-8A1C-97BAACC66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+ Travis CI + Heroku</a:t>
            </a:r>
          </a:p>
          <a:p>
            <a:r>
              <a:rPr lang="zh-TW" altLang="en-US" dirty="0"/>
              <a:t>完整實現 </a:t>
            </a:r>
            <a:r>
              <a:rPr lang="en-US" altLang="zh-TW" dirty="0"/>
              <a:t>CI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874F0-404F-4823-9ED7-8E2D579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http://git-scm.com/download/win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/>
              <a:t>有 </a:t>
            </a:r>
            <a:r>
              <a:rPr lang="en-US" altLang="zh-TW" dirty="0"/>
              <a:t>brew </a:t>
            </a:r>
            <a:r>
              <a:rPr lang="zh-TW" altLang="en-US" dirty="0"/>
              <a:t>可以直接  </a:t>
            </a:r>
            <a:r>
              <a:rPr lang="en-US" altLang="zh-TW" b="1" dirty="0"/>
              <a:t>brew install git</a:t>
            </a:r>
          </a:p>
          <a:p>
            <a:pPr lvl="1"/>
            <a:r>
              <a:rPr lang="en-US" altLang="zh-TW" dirty="0">
                <a:hlinkClick r:id="rId3"/>
              </a:rPr>
              <a:t>http://git-scm.com/download/mac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Ruby </a:t>
            </a:r>
            <a:r>
              <a:rPr lang="zh-TW" altLang="en-US"/>
              <a:t>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https://rubyinstaller.org/downloads/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brew install ruby</a:t>
            </a:r>
          </a:p>
          <a:p>
            <a:pPr lvl="1"/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https://www.ruby-lang.org/zh_tw/documentation/installation/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AB22B-ADB9-4DD5-B0D5-C3FE322D1C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577" y="979916"/>
            <a:ext cx="362743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+ MacOS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gem install </a:t>
            </a:r>
            <a:r>
              <a:rPr lang="en-US" altLang="zh-TW" b="1" dirty="0" err="1"/>
              <a:t>travis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3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的網站登入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右上角頭像點開 </a:t>
            </a:r>
            <a:r>
              <a:rPr lang="en-US" altLang="zh-TW" dirty="0">
                <a:sym typeface="Wingdings" panose="05000000000000000000" pitchFamily="2" charset="2"/>
              </a:rPr>
              <a:t> Your repositories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選擇 </a:t>
            </a:r>
            <a:r>
              <a:rPr lang="en-US" altLang="zh-TW" dirty="0">
                <a:sym typeface="Wingdings" panose="05000000000000000000" pitchFamily="2" charset="2"/>
              </a:rPr>
              <a:t>New  </a:t>
            </a:r>
            <a:r>
              <a:rPr lang="zh-TW" altLang="en-US" dirty="0">
                <a:sym typeface="Wingdings" panose="05000000000000000000" pitchFamily="2" charset="2"/>
              </a:rPr>
              <a:t>建立一個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Public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>
                <a:sym typeface="Wingdings" panose="05000000000000000000" pitchFamily="2" charset="2"/>
              </a:rPr>
              <a:t>repo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FCC8DB-E137-4649-BCA3-9C349912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3964551"/>
            <a:ext cx="954868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透過一系列的軟體工程方法，讓程式隨時處於可運作的狀態</a:t>
            </a:r>
            <a:endParaRPr lang="en-US" altLang="zh-TW" dirty="0"/>
          </a:p>
          <a:p>
            <a:pPr lvl="1"/>
            <a:r>
              <a:rPr lang="zh-TW" altLang="en-US" dirty="0"/>
              <a:t>讓程式隨時處於潛在可發佈的狀態</a:t>
            </a:r>
            <a:endParaRPr lang="en-US" altLang="zh-TW" dirty="0"/>
          </a:p>
          <a:p>
            <a:pPr lvl="2"/>
            <a:r>
              <a:rPr lang="zh-TW" altLang="en-US" dirty="0"/>
              <a:t>頻繁發佈小增量的程式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/>
              <a:t>小增量的發佈，可以降低發生大問題的機率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快速部署與產品的品質有高度相關性</a:t>
            </a:r>
            <a:endParaRPr lang="en-US" altLang="zh-TW" dirty="0"/>
          </a:p>
          <a:p>
            <a:pPr lvl="1"/>
            <a:r>
              <a:rPr lang="zh-TW" altLang="en-US" dirty="0"/>
              <a:t>所以目標是要增加產品部屬的速度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71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Clone demo code</a:t>
            </a:r>
            <a:r>
              <a:rPr lang="zh-TW" altLang="en-US" dirty="0"/>
              <a:t>到你建立的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https://github.com/ManticoreDai/ch4-test.git</a:t>
            </a:r>
          </a:p>
          <a:p>
            <a:r>
              <a:rPr lang="en-US" altLang="zh-TW" dirty="0"/>
              <a:t>cd ch4-test</a:t>
            </a:r>
          </a:p>
          <a:p>
            <a:r>
              <a:rPr lang="en-US" altLang="zh-TW" dirty="0"/>
              <a:t>git remote rm origin</a:t>
            </a:r>
          </a:p>
          <a:p>
            <a:r>
              <a:rPr lang="en-US" altLang="zh-TW" dirty="0"/>
              <a:t>git remote add origin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your_repo_url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git branch -M main</a:t>
            </a:r>
          </a:p>
          <a:p>
            <a:r>
              <a:rPr lang="en-US" altLang="zh-TW" dirty="0"/>
              <a:t>git push -u origin main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FC726-C818-411F-9D5D-689257EE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8" y="5167401"/>
            <a:ext cx="10032022" cy="1549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14:cNvPr>
              <p14:cNvContentPartPr/>
              <p14:nvPr/>
            </p14:nvContentPartPr>
            <p14:xfrm>
              <a:off x="7023240" y="3651120"/>
              <a:ext cx="1041480" cy="20959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880" y="3641760"/>
                <a:ext cx="106020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29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https://app.travis-ci.com/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要注意網站</a:t>
            </a:r>
            <a:r>
              <a:rPr lang="zh-TW" altLang="en-US" b="1" dirty="0">
                <a:solidFill>
                  <a:srgbClr val="0070C0"/>
                </a:solidFill>
              </a:rPr>
              <a:t>要是 </a:t>
            </a:r>
            <a:r>
              <a:rPr lang="en-US" altLang="zh-TW" b="1" dirty="0">
                <a:solidFill>
                  <a:srgbClr val="0070C0"/>
                </a:solidFill>
              </a:rPr>
              <a:t>travis-ci.com</a:t>
            </a:r>
            <a:r>
              <a:rPr lang="zh-TW" altLang="en-US" dirty="0"/>
              <a:t> 而不是 </a:t>
            </a:r>
            <a:r>
              <a:rPr lang="en-US" altLang="zh-TW" dirty="0"/>
              <a:t>travis-ci.org</a:t>
            </a:r>
          </a:p>
          <a:p>
            <a:endParaRPr lang="en-US" altLang="zh-TW" dirty="0"/>
          </a:p>
          <a:p>
            <a:r>
              <a:rPr lang="zh-TW" altLang="en-US" dirty="0"/>
              <a:t>登入網站後 右上角頭像點開 </a:t>
            </a:r>
            <a:r>
              <a:rPr lang="en-US" altLang="zh-TW" dirty="0">
                <a:sym typeface="Wingdings" panose="05000000000000000000" pitchFamily="2" charset="2"/>
              </a:rPr>
              <a:t> Settings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6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E686A12-7170-4A46-A184-009B1745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725" y="1194869"/>
            <a:ext cx="8007109" cy="494188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3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D04D222-5F48-432D-AD22-C080AA9D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C26FB4-EC5A-48A8-92A1-20B88F69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1" y="1299585"/>
            <a:ext cx="778831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+ </a:t>
            </a:r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https://ithelp.ithome.com.tw/articles/10219083</a:t>
            </a:r>
            <a:endParaRPr lang="zh-TW" altLang="en-US" sz="18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altLang="zh-TW" sz="1800" b="0" i="0" dirty="0">
                <a:effectLst/>
                <a:latin typeface="-apple-system"/>
              </a:rPr>
              <a:t>Git Flow </a:t>
            </a:r>
            <a:r>
              <a:rPr lang="zh-TW" altLang="en-US" sz="1800" b="0" i="0" dirty="0">
                <a:effectLst/>
                <a:latin typeface="-apple-system"/>
              </a:rPr>
              <a:t>是什麼？為什麼需要這種東西？</a:t>
            </a:r>
            <a:br>
              <a:rPr lang="en-US" altLang="zh-TW" sz="1800" b="0" i="0" dirty="0">
                <a:effectLst/>
                <a:latin typeface="-apple-system"/>
              </a:rPr>
            </a:br>
            <a:r>
              <a:rPr lang="en-US" altLang="zh-TW" sz="1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https://gitbook.tw/chapters/gitflow/why-need-git-flow.html</a:t>
            </a:r>
            <a:endParaRPr lang="en-US" altLang="zh-TW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站在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的肩膀上，部署任何語言的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Web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Heroku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https://medium.com/starbugs/deploy-any-web-application-to-heroku-with-docker-b64b9b0eb93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Registry &amp; Runtime (Docker Deploys)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https://devcenter.heroku.com/articles/container-registry-and-runtime#using-a-ci-cd-platform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 "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login" in a CI environment 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講解把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key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設置到哪個環境變數後，就能不用帳密登入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https://stackoverflow.com/questions/39554697/script-heroku-login-in-a-ci-environment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的核心就是</a:t>
            </a:r>
            <a:r>
              <a:rPr lang="zh-TW" altLang="en-US" b="1" dirty="0"/>
              <a:t>自動化</a:t>
            </a:r>
            <a:r>
              <a:rPr lang="en-US" altLang="zh-TW" b="1" dirty="0"/>
              <a:t>build </a:t>
            </a:r>
            <a:r>
              <a:rPr lang="en-US" altLang="zh-TW" dirty="0"/>
              <a:t>+ </a:t>
            </a:r>
            <a:r>
              <a:rPr lang="zh-TW" altLang="en-US" b="1" dirty="0"/>
              <a:t>版本控制</a:t>
            </a:r>
            <a:endParaRPr lang="en-US" altLang="zh-TW" b="1" dirty="0"/>
          </a:p>
          <a:p>
            <a:pPr lvl="1"/>
            <a:r>
              <a:rPr lang="en-US" altLang="zh-TW" dirty="0"/>
              <a:t>Build</a:t>
            </a:r>
            <a:r>
              <a:rPr lang="zh-TW" altLang="en-US" dirty="0"/>
              <a:t>包括：</a:t>
            </a:r>
            <a:r>
              <a:rPr lang="en-US" altLang="zh-TW" dirty="0"/>
              <a:t>Compilation, Testing, Inspection, Deployment</a:t>
            </a:r>
          </a:p>
          <a:p>
            <a:pPr lvl="1"/>
            <a:r>
              <a:rPr lang="zh-TW" altLang="en-US" dirty="0"/>
              <a:t>任何可以自動化的東西，都可以整合到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每次小小的</a:t>
            </a:r>
            <a:r>
              <a:rPr lang="en-US" altLang="zh-TW" b="1" dirty="0">
                <a:solidFill>
                  <a:srgbClr val="0070C0"/>
                </a:solidFill>
              </a:rPr>
              <a:t>commit </a:t>
            </a:r>
            <a:r>
              <a:rPr lang="zh-TW" altLang="en-US" b="1" dirty="0">
                <a:solidFill>
                  <a:srgbClr val="0070C0"/>
                </a:solidFill>
              </a:rPr>
              <a:t>都 </a:t>
            </a:r>
            <a:r>
              <a:rPr lang="en-US" altLang="zh-TW" b="1" dirty="0">
                <a:solidFill>
                  <a:srgbClr val="0070C0"/>
                </a:solidFill>
              </a:rPr>
              <a:t>build</a:t>
            </a:r>
            <a:r>
              <a:rPr lang="zh-TW" altLang="en-US" dirty="0"/>
              <a:t>，可以幫助工程師更快的發現問題，因為修改不多，要除錯也更容易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傳統的</a:t>
            </a:r>
            <a:r>
              <a:rPr lang="en-US" altLang="zh-TW" dirty="0"/>
              <a:t>build </a:t>
            </a:r>
            <a:r>
              <a:rPr lang="zh-TW" altLang="en-US" dirty="0"/>
              <a:t>有一個主要的問題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需要一個非常肥大的環境，包括所有相依的套件，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來執行完整的</a:t>
            </a:r>
            <a:r>
              <a:rPr lang="en-US" altLang="zh-TW" dirty="0"/>
              <a:t>build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相依的套件：包括編譯器、測試框架、靜態分析工具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b="1" dirty="0"/>
              <a:t>版本差異可能會造成問題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1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來封裝我們 </a:t>
            </a:r>
            <a:r>
              <a:rPr lang="en-US" altLang="zh-TW" dirty="0"/>
              <a:t>Build </a:t>
            </a:r>
            <a:r>
              <a:rPr lang="zh-TW" altLang="en-US" dirty="0"/>
              <a:t>過程中所需的環境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只要有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image </a:t>
            </a:r>
            <a:r>
              <a:rPr lang="zh-TW" altLang="en-US" dirty="0"/>
              <a:t>我們就能做 </a:t>
            </a:r>
            <a:r>
              <a:rPr lang="en-US" altLang="zh-TW" dirty="0"/>
              <a:t>Build</a:t>
            </a:r>
            <a:r>
              <a:rPr lang="zh-TW" altLang="en-US" dirty="0"/>
              <a:t>中的各項任務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可以將環境標準化，使本地端與自動化</a:t>
            </a:r>
            <a:r>
              <a:rPr lang="en-US" altLang="zh-TW" dirty="0"/>
              <a:t>build</a:t>
            </a:r>
            <a:r>
              <a:rPr lang="zh-TW" altLang="en-US" dirty="0"/>
              <a:t>的環境相同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9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 </a:t>
            </a:r>
            <a:r>
              <a:rPr lang="en-US" altLang="zh-TW" dirty="0"/>
              <a:t>Build </a:t>
            </a:r>
            <a:r>
              <a:rPr lang="zh-TW" altLang="en-US" dirty="0"/>
              <a:t>最終的目的是要他產生的 </a:t>
            </a:r>
            <a:r>
              <a:rPr lang="en-US" altLang="zh-TW" dirty="0"/>
              <a:t>image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前提是 </a:t>
            </a:r>
            <a:r>
              <a:rPr lang="en-US" altLang="zh-TW" dirty="0"/>
              <a:t>build </a:t>
            </a:r>
            <a:r>
              <a:rPr lang="zh-TW" altLang="en-US" dirty="0"/>
              <a:t>是成功的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algn="l"/>
            <a:r>
              <a:rPr lang="zh-TW" altLang="en-US" dirty="0"/>
              <a:t>當多人協作開發時，</a:t>
            </a:r>
            <a:br>
              <a:rPr lang="en-US" altLang="zh-TW" dirty="0"/>
            </a:br>
            <a:r>
              <a:rPr lang="zh-TW" altLang="en-US" dirty="0"/>
              <a:t>大家的開發環境可能會與產品上線的環境不同</a:t>
            </a:r>
            <a:br>
              <a:rPr lang="en-US" altLang="zh-TW" dirty="0"/>
            </a:br>
            <a:r>
              <a:rPr lang="zh-TW" altLang="en-US" dirty="0"/>
              <a:t>多專案同時開發時，</a:t>
            </a:r>
            <a:r>
              <a:rPr lang="en-US" altLang="zh-TW" dirty="0"/>
              <a:t>VM</a:t>
            </a:r>
            <a:r>
              <a:rPr lang="zh-TW" altLang="en-US" dirty="0"/>
              <a:t>可能會有版本衝突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1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pipeline is a collection of stages.</a:t>
            </a:r>
          </a:p>
          <a:p>
            <a:r>
              <a:rPr lang="en-US" altLang="zh-TW" dirty="0"/>
              <a:t>If any of them are not successful, the pipeline stops.</a:t>
            </a:r>
          </a:p>
          <a:p>
            <a:endParaRPr lang="en-US" altLang="zh-TW" dirty="0"/>
          </a:p>
          <a:p>
            <a:r>
              <a:rPr lang="zh-TW" altLang="en-US" dirty="0"/>
              <a:t>每個階段產生的結果</a:t>
            </a:r>
            <a:endParaRPr lang="en-US" altLang="zh-TW" dirty="0"/>
          </a:p>
          <a:p>
            <a:pPr lvl="1"/>
            <a:r>
              <a:rPr lang="zh-TW" altLang="en-US" dirty="0"/>
              <a:t>可傳送到後面的階段做使用</a:t>
            </a:r>
            <a:endParaRPr lang="en-US" altLang="zh-TW" dirty="0"/>
          </a:p>
          <a:p>
            <a:pPr lvl="1"/>
            <a:r>
              <a:rPr lang="zh-TW" altLang="en-US" dirty="0"/>
              <a:t>作為最終的產品的一部分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執行速度越快</a:t>
            </a:r>
            <a:r>
              <a:rPr lang="en-US" altLang="zh-TW" dirty="0"/>
              <a:t>stage</a:t>
            </a:r>
            <a:r>
              <a:rPr lang="zh-TW" altLang="en-US" dirty="0"/>
              <a:t>，可以放前面，加快收到錯誤回饋的時間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4E6ADE-72BF-41CE-BF94-1AE07577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10" b="2370"/>
          <a:stretch/>
        </p:blipFill>
        <p:spPr>
          <a:xfrm>
            <a:off x="771256" y="1141842"/>
            <a:ext cx="10023913" cy="2352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584435-D115-46E0-8055-33719F6DF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1" b="-2663"/>
          <a:stretch/>
        </p:blipFill>
        <p:spPr>
          <a:xfrm>
            <a:off x="1271006" y="3159665"/>
            <a:ext cx="9968546" cy="2449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14:cNvPr>
              <p14:cNvContentPartPr/>
              <p14:nvPr/>
            </p14:nvContentPartPr>
            <p14:xfrm>
              <a:off x="254160" y="2311560"/>
              <a:ext cx="10973160" cy="3822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" y="2302200"/>
                <a:ext cx="1099188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4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1424</Words>
  <Application>Microsoft Office PowerPoint</Application>
  <PresentationFormat>寬螢幕</PresentationFormat>
  <Paragraphs>233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-apple-system</vt:lpstr>
      <vt:lpstr>Google Sans</vt:lpstr>
      <vt:lpstr>微軟正黑體</vt:lpstr>
      <vt:lpstr>Arial</vt:lpstr>
      <vt:lpstr>Calibri</vt:lpstr>
      <vt:lpstr>Consolas</vt:lpstr>
      <vt:lpstr>Times New Roman</vt:lpstr>
      <vt:lpstr>Wingdings</vt:lpstr>
      <vt:lpstr>Office 佈景主題</vt:lpstr>
      <vt:lpstr>  Chapter 4 Creating a Pipeline and Workflow</vt:lpstr>
      <vt:lpstr>程式開發部屬流程</vt:lpstr>
      <vt:lpstr>持續整合 (Continuous integration, CI)</vt:lpstr>
      <vt:lpstr>持續整合 (Continuous integration, CI)</vt:lpstr>
      <vt:lpstr>用 Docker 來 Build 的優點</vt:lpstr>
      <vt:lpstr>用 Docker 來 Build 的優點</vt:lpstr>
      <vt:lpstr>用 Docker 來 Build 的優點</vt:lpstr>
      <vt:lpstr>Pipeline 概念</vt:lpstr>
      <vt:lpstr>Pipeline 範例</vt:lpstr>
      <vt:lpstr>Pipeline 平行執行範例</vt:lpstr>
      <vt:lpstr>PowerPoint 簡報</vt:lpstr>
      <vt:lpstr>CI 應用在 git flow</vt:lpstr>
      <vt:lpstr>CI 應用在 git flow</vt:lpstr>
      <vt:lpstr>Travis CI</vt:lpstr>
      <vt:lpstr>建立 .travis.yml 檔案</vt:lpstr>
      <vt:lpstr>Travis CI Build</vt:lpstr>
      <vt:lpstr>確認docker-compose 版本為1.23.2</vt:lpstr>
      <vt:lpstr>Build 要執行的部分</vt:lpstr>
      <vt:lpstr>完整code + Travis CI網站</vt:lpstr>
      <vt:lpstr>平行處理</vt:lpstr>
      <vt:lpstr>完整code + Travis CI網站</vt:lpstr>
      <vt:lpstr>將build好的image 傳到 docker hub</vt:lpstr>
      <vt:lpstr>將build好的image 傳到 docker hub</vt:lpstr>
      <vt:lpstr>完整code + Travis CI網站</vt:lpstr>
      <vt:lpstr>實作 Demo</vt:lpstr>
      <vt:lpstr>Git 安裝</vt:lpstr>
      <vt:lpstr>Ruby 安裝</vt:lpstr>
      <vt:lpstr>Travis CI 安裝</vt:lpstr>
      <vt:lpstr>建立一個 repo</vt:lpstr>
      <vt:lpstr>Clone demo code到你建立的 repo</vt:lpstr>
      <vt:lpstr>到 Travis CI 網站連結剛剛建立的 repo</vt:lpstr>
      <vt:lpstr>到 Travis CI 網站連結剛剛建立的 repo</vt:lpstr>
      <vt:lpstr>到 Travis CI 網站連結剛剛建立的 repo</vt:lpstr>
      <vt:lpstr>PowerPoint 簡報</vt:lpstr>
      <vt:lpstr>參考 + 延伸閱讀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Recommender System: A Survey and New Perspectives</dc:title>
  <dc:creator>鴻銘 謝</dc:creator>
  <cp:lastModifiedBy>鴻銘 謝</cp:lastModifiedBy>
  <cp:revision>307</cp:revision>
  <dcterms:created xsi:type="dcterms:W3CDTF">2021-09-26T09:43:21Z</dcterms:created>
  <dcterms:modified xsi:type="dcterms:W3CDTF">2021-11-09T11:37:56Z</dcterms:modified>
</cp:coreProperties>
</file>