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70" r:id="rId2"/>
    <p:sldId id="271" r:id="rId3"/>
    <p:sldId id="299" r:id="rId4"/>
    <p:sldId id="300" r:id="rId5"/>
    <p:sldId id="319" r:id="rId6"/>
    <p:sldId id="261" r:id="rId7"/>
    <p:sldId id="265" r:id="rId8"/>
    <p:sldId id="267" r:id="rId9"/>
    <p:sldId id="268" r:id="rId10"/>
    <p:sldId id="269" r:id="rId11"/>
    <p:sldId id="336" r:id="rId12"/>
    <p:sldId id="263" r:id="rId13"/>
    <p:sldId id="335" r:id="rId14"/>
    <p:sldId id="337" r:id="rId15"/>
    <p:sldId id="338" r:id="rId16"/>
    <p:sldId id="302" r:id="rId17"/>
    <p:sldId id="259" r:id="rId18"/>
    <p:sldId id="260" r:id="rId19"/>
    <p:sldId id="311" r:id="rId20"/>
    <p:sldId id="334" r:id="rId21"/>
    <p:sldId id="310" r:id="rId22"/>
    <p:sldId id="322" r:id="rId23"/>
    <p:sldId id="323" r:id="rId24"/>
    <p:sldId id="324" r:id="rId25"/>
    <p:sldId id="325" r:id="rId26"/>
    <p:sldId id="326" r:id="rId27"/>
    <p:sldId id="321" r:id="rId28"/>
    <p:sldId id="312" r:id="rId29"/>
    <p:sldId id="327" r:id="rId30"/>
    <p:sldId id="328" r:id="rId31"/>
    <p:sldId id="333" r:id="rId32"/>
    <p:sldId id="331" r:id="rId33"/>
    <p:sldId id="332" r:id="rId34"/>
    <p:sldId id="329" r:id="rId35"/>
    <p:sldId id="330" r:id="rId36"/>
    <p:sldId id="313" r:id="rId37"/>
    <p:sldId id="315" r:id="rId38"/>
    <p:sldId id="314" r:id="rId39"/>
    <p:sldId id="316" r:id="rId40"/>
    <p:sldId id="318" r:id="rId41"/>
    <p:sldId id="339" r:id="rId42"/>
    <p:sldId id="309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iz2kIaIwBDyYaufQHyvbr2stXv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86567" autoAdjust="0"/>
  </p:normalViewPr>
  <p:slideViewPr>
    <p:cSldViewPr snapToGrid="0">
      <p:cViewPr varScale="1">
        <p:scale>
          <a:sx n="84" d="100"/>
          <a:sy n="84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2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實驗初期發現可能影響模型判別，考慮到芒果顏色大幅影響品質好壞，因此第一階段排除此資料增強技術，但將於第二階段進行</a:t>
            </a:r>
            <a:r>
              <a:rPr lang="en-US" altLang="zh-TW" sz="12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ColorJitter</a:t>
            </a:r>
            <a:r>
              <a:rPr lang="zh-TW" altLang="en-US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變因的實驗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63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2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實驗初期發現可能影響模型判別，考慮到芒果顏色大幅影響品質好壞，因此第一階段排除此資料增強技術，但將於第二階段進行</a:t>
            </a:r>
            <a:r>
              <a:rPr lang="en-US" altLang="zh-TW" sz="12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ColorJitter</a:t>
            </a:r>
            <a:r>
              <a:rPr lang="zh-TW" altLang="en-US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變因的實驗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663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6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463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60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640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667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696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279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54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40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73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019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410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196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106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165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16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006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80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latinLnBrk="0"/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台灣重要出口農產品之一的愛文芒果於近年銷量持續增長，不僅躍升為三大外銷高經濟生鮮果品之一，更將外銷國拓展至日本、中國、美國以及香港等地。雖然，在各國當地政府的政策配合下，台灣芒果較以往提高了知名度並拓展市佔率，卻還是遭遇其他同為芒果出口國（菲律賓、泰國）的削價競爭，因此諸多品種改良、採收後處理技術以及品牌行銷等提昇產品價值的工作，仍待科技輔助來推進。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 latinLnBrk="0"/>
            <a:endParaRPr lang="zh-TW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 latinLnBrk="0"/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而其中亟待改善的是採收後處理技術。愛文芒果採收後依品質篩選為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三等級，依序為出口用、內銷用、加工用。然而愛文芒果依靠人工篩選，除了農村人口流失導致人力短缺，篩果流程也因保鮮期壓縮地極短，導致篩果階段約有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10%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的誤差，若以外銷金額估計，每年恐怕損失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1600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萬台幣。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854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165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792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331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022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918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614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6339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7707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261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</a:t>
            </a:r>
            <a:r>
              <a:rPr lang="en" dirty="0" err="1"/>
              <a:t>www.aicup.tw</a:t>
            </a:r>
            <a:r>
              <a:rPr lang="en" dirty="0"/>
              <a:t>/ai-cup-2020</a:t>
            </a:r>
            <a:endParaRPr dirty="0"/>
          </a:p>
        </p:txBody>
      </p:sp>
      <p:sp>
        <p:nvSpPr>
          <p:cNvPr id="677" name="Google Shape;6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7534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595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47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2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897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36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41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77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dea-web.tw/topic/72f6ea6a-9300-445a-bedc-9e9f27d91b1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42022"/>
          <a:stretch/>
        </p:blipFill>
        <p:spPr>
          <a:xfrm rot="-5400000">
            <a:off x="8970839" y="203223"/>
            <a:ext cx="6857998" cy="6451553"/>
          </a:xfrm>
          <a:prstGeom prst="flowChartManualInpu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8355305" y="-60435"/>
            <a:ext cx="1606513" cy="6971546"/>
          </a:xfrm>
          <a:custGeom>
            <a:avLst/>
            <a:gdLst/>
            <a:ahLst/>
            <a:cxnLst/>
            <a:rect l="l" t="t" r="r" b="b"/>
            <a:pathLst>
              <a:path w="907" h="1869" extrusionOk="0">
                <a:moveTo>
                  <a:pt x="907" y="1869"/>
                </a:moveTo>
                <a:lnTo>
                  <a:pt x="101" y="0"/>
                </a:lnTo>
                <a:lnTo>
                  <a:pt x="0" y="0"/>
                </a:lnTo>
                <a:lnTo>
                  <a:pt x="806" y="1869"/>
                </a:lnTo>
                <a:lnTo>
                  <a:pt x="907" y="1869"/>
                </a:lnTo>
                <a:close/>
              </a:path>
            </a:pathLst>
          </a:custGeom>
          <a:solidFill>
            <a:srgbClr val="FF5A4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740653">
            <a:off x="8550868" y="-83920"/>
            <a:ext cx="1795463" cy="2770188"/>
          </a:xfrm>
          <a:custGeom>
            <a:avLst/>
            <a:gdLst/>
            <a:ahLst/>
            <a:cxnLst/>
            <a:rect l="l" t="t" r="r" b="b"/>
            <a:pathLst>
              <a:path w="1131" h="1745" extrusionOk="0">
                <a:moveTo>
                  <a:pt x="1131" y="1745"/>
                </a:moveTo>
                <a:lnTo>
                  <a:pt x="377" y="0"/>
                </a:lnTo>
                <a:lnTo>
                  <a:pt x="0" y="0"/>
                </a:lnTo>
                <a:lnTo>
                  <a:pt x="754" y="1745"/>
                </a:lnTo>
                <a:lnTo>
                  <a:pt x="1131" y="1745"/>
                </a:lnTo>
                <a:close/>
              </a:path>
            </a:pathLst>
          </a:custGeom>
          <a:solidFill>
            <a:srgbClr val="59707A"/>
          </a:solidFill>
          <a:ln>
            <a:noFill/>
          </a:ln>
          <a:effectLst>
            <a:outerShdw blurRad="50800" dist="381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774335">
            <a:off x="9286490" y="4537404"/>
            <a:ext cx="2139129" cy="2327275"/>
          </a:xfrm>
          <a:custGeom>
            <a:avLst/>
            <a:gdLst/>
            <a:ahLst/>
            <a:cxnLst/>
            <a:rect l="l" t="t" r="r" b="b"/>
            <a:pathLst>
              <a:path w="1263" h="1466" extrusionOk="0">
                <a:moveTo>
                  <a:pt x="1263" y="1466"/>
                </a:moveTo>
                <a:lnTo>
                  <a:pt x="631" y="0"/>
                </a:lnTo>
                <a:lnTo>
                  <a:pt x="0" y="0"/>
                </a:lnTo>
                <a:lnTo>
                  <a:pt x="631" y="1466"/>
                </a:lnTo>
                <a:lnTo>
                  <a:pt x="1263" y="1466"/>
                </a:lnTo>
                <a:close/>
              </a:path>
            </a:pathLst>
          </a:custGeom>
          <a:solidFill>
            <a:srgbClr val="3F5057"/>
          </a:solidFill>
          <a:ln>
            <a:noFill/>
          </a:ln>
          <a:effectLst>
            <a:outerShdw blurRad="50800" dist="381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222" y="5226954"/>
            <a:ext cx="649578" cy="1364346"/>
          </a:xfrm>
          <a:custGeom>
            <a:avLst/>
            <a:gdLst/>
            <a:ahLst/>
            <a:cxnLst/>
            <a:rect l="l" t="t" r="r" b="b"/>
            <a:pathLst>
              <a:path w="391" h="808" extrusionOk="0">
                <a:moveTo>
                  <a:pt x="391" y="808"/>
                </a:moveTo>
                <a:lnTo>
                  <a:pt x="44" y="0"/>
                </a:lnTo>
                <a:lnTo>
                  <a:pt x="0" y="0"/>
                </a:lnTo>
                <a:lnTo>
                  <a:pt x="348" y="808"/>
                </a:lnTo>
                <a:lnTo>
                  <a:pt x="391" y="808"/>
                </a:lnTo>
                <a:close/>
              </a:path>
            </a:pathLst>
          </a:custGeom>
          <a:solidFill>
            <a:srgbClr val="FF5A4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20928" y="4561792"/>
            <a:ext cx="774700" cy="1196975"/>
          </a:xfrm>
          <a:custGeom>
            <a:avLst/>
            <a:gdLst/>
            <a:ahLst/>
            <a:cxnLst/>
            <a:rect l="l" t="t" r="r" b="b"/>
            <a:pathLst>
              <a:path w="488" h="754" extrusionOk="0">
                <a:moveTo>
                  <a:pt x="488" y="754"/>
                </a:moveTo>
                <a:lnTo>
                  <a:pt x="163" y="0"/>
                </a:lnTo>
                <a:lnTo>
                  <a:pt x="0" y="0"/>
                </a:lnTo>
                <a:lnTo>
                  <a:pt x="325" y="754"/>
                </a:lnTo>
                <a:lnTo>
                  <a:pt x="488" y="754"/>
                </a:lnTo>
                <a:close/>
              </a:path>
            </a:pathLst>
          </a:custGeom>
          <a:solidFill>
            <a:srgbClr val="59707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61672" y="5858779"/>
            <a:ext cx="865188" cy="1003300"/>
          </a:xfrm>
          <a:custGeom>
            <a:avLst/>
            <a:gdLst/>
            <a:ahLst/>
            <a:cxnLst/>
            <a:rect l="l" t="t" r="r" b="b"/>
            <a:pathLst>
              <a:path w="545" h="632" extrusionOk="0">
                <a:moveTo>
                  <a:pt x="545" y="632"/>
                </a:moveTo>
                <a:lnTo>
                  <a:pt x="271" y="0"/>
                </a:lnTo>
                <a:lnTo>
                  <a:pt x="0" y="0"/>
                </a:lnTo>
                <a:lnTo>
                  <a:pt x="271" y="632"/>
                </a:lnTo>
                <a:lnTo>
                  <a:pt x="545" y="632"/>
                </a:lnTo>
                <a:close/>
              </a:path>
            </a:pathLst>
          </a:custGeom>
          <a:solidFill>
            <a:srgbClr val="3F505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-160087" y="5868304"/>
            <a:ext cx="762000" cy="1004888"/>
          </a:xfrm>
          <a:custGeom>
            <a:avLst/>
            <a:gdLst/>
            <a:ahLst/>
            <a:cxnLst/>
            <a:rect l="l" t="t" r="r" b="b"/>
            <a:pathLst>
              <a:path w="480" h="633" extrusionOk="0">
                <a:moveTo>
                  <a:pt x="480" y="633"/>
                </a:moveTo>
                <a:lnTo>
                  <a:pt x="209" y="0"/>
                </a:lnTo>
                <a:lnTo>
                  <a:pt x="0" y="0"/>
                </a:lnTo>
                <a:lnTo>
                  <a:pt x="271" y="633"/>
                </a:lnTo>
                <a:lnTo>
                  <a:pt x="480" y="633"/>
                </a:lnTo>
                <a:close/>
              </a:path>
            </a:pathLst>
          </a:custGeom>
          <a:solidFill>
            <a:srgbClr val="59707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769353">
            <a:off x="8419394" y="5306999"/>
            <a:ext cx="1405551" cy="1721099"/>
          </a:xfrm>
          <a:custGeom>
            <a:avLst/>
            <a:gdLst/>
            <a:ahLst/>
            <a:cxnLst/>
            <a:rect l="l" t="t" r="r" b="b"/>
            <a:pathLst>
              <a:path w="1117" h="1466" extrusionOk="0">
                <a:moveTo>
                  <a:pt x="1117" y="1466"/>
                </a:moveTo>
                <a:lnTo>
                  <a:pt x="485" y="0"/>
                </a:lnTo>
                <a:lnTo>
                  <a:pt x="0" y="0"/>
                </a:lnTo>
                <a:lnTo>
                  <a:pt x="632" y="1466"/>
                </a:lnTo>
                <a:lnTo>
                  <a:pt x="1117" y="1466"/>
                </a:lnTo>
                <a:close/>
              </a:path>
            </a:pathLst>
          </a:custGeom>
          <a:solidFill>
            <a:srgbClr val="59707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30958" y="2762894"/>
            <a:ext cx="83796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愛文芒果影像分級</a:t>
            </a:r>
            <a:endParaRPr sz="4800" b="1" dirty="0">
              <a:solidFill>
                <a:srgbClr val="59707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Google Shape;97;p1">
            <a:extLst>
              <a:ext uri="{FF2B5EF4-FFF2-40B4-BE49-F238E27FC236}">
                <a16:creationId xmlns:a16="http://schemas.microsoft.com/office/drawing/2014/main" id="{226CDDFA-4A10-4DEC-B4EF-2E1B6AD2B8D6}"/>
              </a:ext>
            </a:extLst>
          </p:cNvPr>
          <p:cNvSpPr txBox="1"/>
          <p:nvPr/>
        </p:nvSpPr>
        <p:spPr>
          <a:xfrm>
            <a:off x="3686558" y="5255343"/>
            <a:ext cx="481888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指導教授 </a:t>
            </a:r>
            <a:r>
              <a:rPr lang="en-US" altLang="zh-TW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姜國輝教授</a:t>
            </a:r>
            <a:endParaRPr lang="en-US" altLang="zh-TW" sz="2000" b="1" dirty="0">
              <a:solidFill>
                <a:srgbClr val="59707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        生 </a:t>
            </a:r>
            <a:r>
              <a:rPr lang="en-US" altLang="zh-TW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110356018</a:t>
            </a:r>
            <a:r>
              <a:rPr lang="zh-TW" altLang="en-US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資管碩一 謝鴻銘</a:t>
            </a:r>
            <a:endParaRPr lang="en-US" altLang="zh-TW" sz="2000" b="1" dirty="0">
              <a:solidFill>
                <a:srgbClr val="59707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   110356019</a:t>
            </a:r>
            <a:r>
              <a:rPr lang="zh-TW" altLang="en-US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資管碩一 林苡晴</a:t>
            </a:r>
            <a:endParaRPr lang="en-US" altLang="zh-TW" sz="2000" b="1" dirty="0">
              <a:solidFill>
                <a:srgbClr val="59707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 altLang="en-US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en-US" altLang="zh-TW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110356021</a:t>
            </a:r>
            <a:r>
              <a:rPr lang="zh-TW" altLang="en-US" sz="2000" b="1" dirty="0">
                <a:solidFill>
                  <a:srgbClr val="59707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資管碩一 郭丞哲</a:t>
            </a:r>
            <a:endParaRPr sz="2000" b="1" dirty="0">
              <a:solidFill>
                <a:srgbClr val="59707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5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02858" y="1282919"/>
            <a:ext cx="105557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Input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5DED69-06B5-4ACC-B715-45B938A5D69F}"/>
              </a:ext>
            </a:extLst>
          </p:cNvPr>
          <p:cNvSpPr txBox="1"/>
          <p:nvPr/>
        </p:nvSpPr>
        <p:spPr>
          <a:xfrm>
            <a:off x="5817326" y="2389906"/>
            <a:ext cx="2090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scale the range in [0,1]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1C8114-8569-4190-B700-B62568F01920}"/>
              </a:ext>
            </a:extLst>
          </p:cNvPr>
          <p:cNvSpPr txBox="1"/>
          <p:nvPr/>
        </p:nvSpPr>
        <p:spPr>
          <a:xfrm>
            <a:off x="2748584" y="2390893"/>
            <a:ext cx="1270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1536 X 1536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D23527-702D-4637-9E2D-AA51FC1019D8}"/>
              </a:ext>
            </a:extLst>
          </p:cNvPr>
          <p:cNvSpPr txBox="1"/>
          <p:nvPr/>
        </p:nvSpPr>
        <p:spPr>
          <a:xfrm>
            <a:off x="4378752" y="2389905"/>
            <a:ext cx="1055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224</a:t>
            </a: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 224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6A6FB71-1E3B-436E-9B8C-A0E434061AAF}"/>
              </a:ext>
            </a:extLst>
          </p:cNvPr>
          <p:cNvSpPr txBox="1"/>
          <p:nvPr/>
        </p:nvSpPr>
        <p:spPr>
          <a:xfrm>
            <a:off x="-6748677" y="3949377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FE0E77-EF26-482A-9F30-2154072C3043}"/>
              </a:ext>
            </a:extLst>
          </p:cNvPr>
          <p:cNvSpPr txBox="1"/>
          <p:nvPr/>
        </p:nvSpPr>
        <p:spPr>
          <a:xfrm>
            <a:off x="-5924303" y="3950259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A81FC8-251A-4C39-8BA0-0D4D91EC282C}"/>
              </a:ext>
            </a:extLst>
          </p:cNvPr>
          <p:cNvSpPr txBox="1"/>
          <p:nvPr/>
        </p:nvSpPr>
        <p:spPr>
          <a:xfrm>
            <a:off x="-7147669" y="4299278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04260A-8CCD-4166-9788-A0CCBCCF840F}"/>
              </a:ext>
            </a:extLst>
          </p:cNvPr>
          <p:cNvSpPr txBox="1"/>
          <p:nvPr/>
        </p:nvSpPr>
        <p:spPr>
          <a:xfrm>
            <a:off x="-6748677" y="4804742"/>
            <a:ext cx="2336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2517241-E173-4F18-8E10-56D4165DD559}"/>
              </a:ext>
            </a:extLst>
          </p:cNvPr>
          <p:cNvSpPr txBox="1"/>
          <p:nvPr/>
        </p:nvSpPr>
        <p:spPr>
          <a:xfrm>
            <a:off x="751489" y="3724766"/>
            <a:ext cx="112438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altLang="zh-TW" sz="2400" b="1" i="0" u="none" strike="noStrik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RandomCrop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隨機對圖片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做切割</a:t>
            </a: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RandomHorizontalFlip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隨機對圖片進行水平翻轉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altLang="zh-TW" sz="2400" b="1" i="0" u="none" strike="noStrik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RandomVerticalFlip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隨機對圖片進行垂直翻轉</a:t>
            </a:r>
            <a:endParaRPr lang="en-US" altLang="zh-TW" sz="2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RandomAffine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對圖片進行仿射轉換，包括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旋轉、平移、縮放、剪切、翻轉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altLang="zh-TW" sz="2400" b="1" i="0" u="none" strike="noStrik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ColorJitter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對圖片進行色彩的調動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9286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02858" y="1282919"/>
            <a:ext cx="105557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Input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5DED69-06B5-4ACC-B715-45B938A5D69F}"/>
              </a:ext>
            </a:extLst>
          </p:cNvPr>
          <p:cNvSpPr txBox="1"/>
          <p:nvPr/>
        </p:nvSpPr>
        <p:spPr>
          <a:xfrm>
            <a:off x="5817326" y="2389906"/>
            <a:ext cx="2090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scale the range in [0,1]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1C8114-8569-4190-B700-B62568F01920}"/>
              </a:ext>
            </a:extLst>
          </p:cNvPr>
          <p:cNvSpPr txBox="1"/>
          <p:nvPr/>
        </p:nvSpPr>
        <p:spPr>
          <a:xfrm>
            <a:off x="2748584" y="2390893"/>
            <a:ext cx="1270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1536 X 1536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D23527-702D-4637-9E2D-AA51FC1019D8}"/>
              </a:ext>
            </a:extLst>
          </p:cNvPr>
          <p:cNvSpPr txBox="1"/>
          <p:nvPr/>
        </p:nvSpPr>
        <p:spPr>
          <a:xfrm>
            <a:off x="4378752" y="2389905"/>
            <a:ext cx="1055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224</a:t>
            </a: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 224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2517241-E173-4F18-8E10-56D4165DD559}"/>
              </a:ext>
            </a:extLst>
          </p:cNvPr>
          <p:cNvSpPr txBox="1"/>
          <p:nvPr/>
        </p:nvSpPr>
        <p:spPr>
          <a:xfrm>
            <a:off x="658787" y="3128528"/>
            <a:ext cx="11243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/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en-US" altLang="zh-TW" sz="24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torchvision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altLang="zh-TW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transforms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進行動態的資料增強</a:t>
            </a:r>
            <a:endParaRPr lang="en-US" altLang="zh-TW" sz="24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8"/>
            <a:endParaRPr lang="en-US" altLang="zh-TW" sz="24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D6ABC2-201A-4E2A-879A-25B491B13757}"/>
              </a:ext>
            </a:extLst>
          </p:cNvPr>
          <p:cNvSpPr txBox="1"/>
          <p:nvPr/>
        </p:nvSpPr>
        <p:spPr>
          <a:xfrm>
            <a:off x="1642625" y="4147498"/>
            <a:ext cx="7831575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data_aug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transforms.RandomCrop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transforms.RandomHorizontalFlip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transforms.RandomVerticalFlip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transforms.RandomAffine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transforms.ColorJitter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(brightness=0.1, contrast=0.1, saturation=0.1),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transforms.Compose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transforms.RandomOrder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data_aug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4319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02858" y="1282919"/>
            <a:ext cx="105557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put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One-hot encoding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D04D49-BED5-4315-9FE1-0F5F7EF2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26" y="2074100"/>
            <a:ext cx="1650146" cy="4292405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0C4CE16-E25B-4B4C-8691-3D6FB5E4D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173" y="1606783"/>
            <a:ext cx="1355626" cy="502516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D92775AE-3AE4-44D7-873A-82A4D3E5003A}"/>
              </a:ext>
            </a:extLst>
          </p:cNvPr>
          <p:cNvSpPr/>
          <p:nvPr/>
        </p:nvSpPr>
        <p:spPr>
          <a:xfrm>
            <a:off x="7656638" y="3939815"/>
            <a:ext cx="1028700" cy="33996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6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670277" y="989712"/>
            <a:ext cx="1055574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完成基本的資料前處理後，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我們將資料放入</a:t>
            </a:r>
            <a:r>
              <a:rPr lang="en-US" altLang="zh-TW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Torch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Dataset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，並搭配</a:t>
            </a:r>
            <a:r>
              <a:rPr lang="en-US" altLang="zh-TW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Torch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DataLoader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輔助我們取得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shuffled mini batch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進行訓練</a:t>
            </a:r>
            <a:endParaRPr lang="en-US" altLang="zh-TW" sz="2400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A132F6-1716-4095-8709-41C2088EF659}"/>
              </a:ext>
            </a:extLst>
          </p:cNvPr>
          <p:cNvSpPr txBox="1"/>
          <p:nvPr/>
        </p:nvSpPr>
        <p:spPr>
          <a:xfrm>
            <a:off x="124287" y="2494573"/>
            <a:ext cx="725157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MangoDataset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TW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self.X</a:t>
            </a:r>
            <a:r>
              <a:rPr lang="en-US" altLang="zh-TW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pre_processing</a:t>
            </a:r>
            <a:r>
              <a:rPr lang="en-US" altLang="zh-TW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.tensor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target_transform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[:,:,::-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].transpose(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.tensor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8310BF0-D49E-4D28-863D-9362D3494C57}"/>
              </a:ext>
            </a:extLst>
          </p:cNvPr>
          <p:cNvSpPr txBox="1"/>
          <p:nvPr/>
        </p:nvSpPr>
        <p:spPr>
          <a:xfrm>
            <a:off x="5701946" y="3339658"/>
            <a:ext cx="6365767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torch.utils.data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MangoDataset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train_dataloader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num_workers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val_dataset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MangoDataset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val_dataloader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val_dataset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num_workers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MangoDataset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test_dataloader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test_dataset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num_workers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769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670277" y="1045548"/>
            <a:ext cx="1055574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由於我們是分類任務，採用的</a:t>
            </a:r>
            <a:r>
              <a:rPr lang="en-US" altLang="zh-TW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Loss function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 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CrossEntropyLoss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訓練過程，我們使用的</a:t>
            </a:r>
            <a:r>
              <a:rPr lang="en-US" altLang="zh-TW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Optimizer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Adam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並搭配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weight_decay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及 </a:t>
            </a:r>
            <a:r>
              <a:rPr lang="en-US" altLang="zh-TW" sz="24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lr_scheduler.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MultiStepLR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，幫助我們在訓練過程中動態降低學習率</a:t>
            </a:r>
            <a:endParaRPr lang="en-US" altLang="zh-TW" sz="24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DD507B-52FD-4FF4-9BB4-408A9EEAE851}"/>
              </a:ext>
            </a:extLst>
          </p:cNvPr>
          <p:cNvSpPr txBox="1"/>
          <p:nvPr/>
        </p:nvSpPr>
        <p:spPr>
          <a:xfrm>
            <a:off x="1646918" y="4015847"/>
            <a:ext cx="860246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torch.optim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optim</a:t>
            </a:r>
            <a:endParaRPr lang="en-US" altLang="zh-TW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CE_loss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TW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.CrossEntropyLoss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optim</a:t>
            </a:r>
            <a:r>
              <a:rPr lang="en-US" altLang="zh-TW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.Adam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TW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0.00005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8e-3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#B0</a:t>
            </a:r>
            <a:endParaRPr lang="en-US" altLang="zh-TW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scheduler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optim</a:t>
            </a:r>
            <a:r>
              <a:rPr lang="en-US" altLang="zh-TW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.lr_scheduler.MultiStepLR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milestones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TW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101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670277" y="1045548"/>
            <a:ext cx="1055574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我們最後幾層分類用的全連接層使用的</a:t>
            </a:r>
            <a:r>
              <a:rPr lang="en-US" altLang="zh-TW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Activation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 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ReLU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endParaRPr lang="en-US" altLang="zh-TW" sz="24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並搭配 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BatchNormalization</a:t>
            </a:r>
            <a:r>
              <a:rPr lang="en-US" altLang="zh-TW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及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Dropout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lang="en-US" altLang="zh-TW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weight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都有使用 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kaiming_normal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進行初始化</a:t>
            </a:r>
            <a:endParaRPr lang="en-US" altLang="zh-TW" sz="24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3D6834-1AE9-4135-A542-0103F2223FA9}"/>
              </a:ext>
            </a:extLst>
          </p:cNvPr>
          <p:cNvSpPr txBox="1"/>
          <p:nvPr/>
        </p:nvSpPr>
        <p:spPr>
          <a:xfrm>
            <a:off x="2409862" y="3466543"/>
            <a:ext cx="755700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weights_init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.init.kaiming_normal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lang="en-US" altLang="zh-TW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.weight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232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02858" y="1282919"/>
            <a:ext cx="1055574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i="0" u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</a:t>
            </a:r>
            <a:r>
              <a:rPr lang="zh-TW" altLang="en-US"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應用</a:t>
            </a:r>
            <a:endParaRPr lang="en-US" altLang="zh-TW" sz="2400" b="1" i="0" u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i="0" u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lang="en-US" altLang="zh-TW" sz="2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A7D161DF-726B-4A91-940E-DEE22C8E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26" y="2932063"/>
            <a:ext cx="5728614" cy="2499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737DD0-AFE0-4D6A-92DB-7BA426115B75}"/>
              </a:ext>
            </a:extLst>
          </p:cNvPr>
          <p:cNvSpPr txBox="1"/>
          <p:nvPr/>
        </p:nvSpPr>
        <p:spPr>
          <a:xfrm>
            <a:off x="2371725" y="2191440"/>
            <a:ext cx="1276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ResNet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8320A1-82B0-4A80-ABD1-EC168696D581}"/>
              </a:ext>
            </a:extLst>
          </p:cNvPr>
          <p:cNvSpPr txBox="1"/>
          <p:nvPr/>
        </p:nvSpPr>
        <p:spPr>
          <a:xfrm>
            <a:off x="4893935" y="2162001"/>
            <a:ext cx="2276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Inception Net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9B4DEB-5078-4E68-A9B5-2BC55314AB42}"/>
              </a:ext>
            </a:extLst>
          </p:cNvPr>
          <p:cNvSpPr txBox="1"/>
          <p:nvPr/>
        </p:nvSpPr>
        <p:spPr>
          <a:xfrm>
            <a:off x="8416271" y="2195497"/>
            <a:ext cx="2085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Efficient Net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1756C7-B5AB-4303-9ED1-9D206D9B3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231" y="2745675"/>
            <a:ext cx="8963701" cy="2991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99FCBD86-3754-46E6-B6FA-6760D4CCB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97" y="2930417"/>
            <a:ext cx="9398227" cy="2609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266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實驗流程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02858" y="1045659"/>
            <a:ext cx="10555745" cy="46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Phase 1: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比較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各種不同模型在此資料集的績效</a:t>
            </a:r>
            <a:endParaRPr lang="en-US" altLang="zh-TW" sz="2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3897E1-CFF5-4230-BB26-E581F867497D}"/>
              </a:ext>
            </a:extLst>
          </p:cNvPr>
          <p:cNvSpPr txBox="1"/>
          <p:nvPr/>
        </p:nvSpPr>
        <p:spPr>
          <a:xfrm>
            <a:off x="1002858" y="3966055"/>
            <a:ext cx="7686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Phase 2: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 進階比較最佳模型在不同超參數的配置的影響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95D53C-57C0-4315-859E-C4EA72D0D523}"/>
              </a:ext>
            </a:extLst>
          </p:cNvPr>
          <p:cNvSpPr txBox="1"/>
          <p:nvPr/>
        </p:nvSpPr>
        <p:spPr>
          <a:xfrm>
            <a:off x="1002858" y="1596690"/>
            <a:ext cx="6096000" cy="224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ResNet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18,34,50,101,152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Inception Net v3, v4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Efficient Net B0, B3, B6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總共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10</a:t>
            </a: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種的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model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57FC64-DDC1-4024-BEBE-2CE2B0ED3D93}"/>
              </a:ext>
            </a:extLst>
          </p:cNvPr>
          <p:cNvSpPr txBox="1"/>
          <p:nvPr/>
        </p:nvSpPr>
        <p:spPr>
          <a:xfrm>
            <a:off x="1002858" y="4556600"/>
            <a:ext cx="6096000" cy="2301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Pretrained</a:t>
            </a:r>
          </a:p>
          <a:p>
            <a:pPr marL="342900" marR="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Dropout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Regularization</a:t>
            </a:r>
          </a:p>
          <a:p>
            <a:pPr marL="342900" marR="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Data Augmentation</a:t>
            </a:r>
          </a:p>
          <a:p>
            <a:pPr marL="342900" marR="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Color</a:t>
            </a: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Jitter</a:t>
            </a:r>
          </a:p>
          <a:p>
            <a:pPr marL="342900" marR="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Batch Size</a:t>
            </a:r>
          </a:p>
        </p:txBody>
      </p:sp>
    </p:spTree>
    <p:extLst>
      <p:ext uri="{BB962C8B-B14F-4D97-AF65-F5344CB8AC3E}">
        <p14:creationId xmlns:p14="http://schemas.microsoft.com/office/powerpoint/2010/main" val="300071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60DEEC-31BD-4913-BAB1-F16D5E32C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39631"/>
              </p:ext>
            </p:extLst>
          </p:nvPr>
        </p:nvGraphicFramePr>
        <p:xfrm>
          <a:off x="760076" y="1723321"/>
          <a:ext cx="10705835" cy="4633029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264126">
                  <a:extLst>
                    <a:ext uri="{9D8B030D-6E8A-4147-A177-3AD203B41FA5}">
                      <a16:colId xmlns:a16="http://schemas.microsoft.com/office/drawing/2014/main" val="670572011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4203726068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2106298555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1883487553"/>
                    </a:ext>
                  </a:extLst>
                </a:gridCol>
                <a:gridCol w="2617899">
                  <a:extLst>
                    <a:ext uri="{9D8B030D-6E8A-4147-A177-3AD203B41FA5}">
                      <a16:colId xmlns:a16="http://schemas.microsoft.com/office/drawing/2014/main" val="4053050787"/>
                    </a:ext>
                  </a:extLst>
                </a:gridCol>
              </a:tblGrid>
              <a:tr h="34566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Score (Weighted)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324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ResNet_18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0.7083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0.7679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0.768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0.766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6056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ResNet_34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0.8542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0.7929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effectLst/>
                        </a:rPr>
                        <a:t>0.7752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0.766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9738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ResNet_50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0.8333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</a:rPr>
                        <a:t>0.775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0.7663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0.763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56483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ResNet_101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0.8333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0.8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0.7575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</a:rPr>
                        <a:t>0.755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79950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ResNet_152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0.7917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0.7964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0.77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b="1" i="0" u="none" strike="noStrike" cap="none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0.768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80100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3768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Inception Net_v3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0.7686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0.7411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0.755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4668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Inception Net_v4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0.7747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effectLst/>
                        </a:rPr>
                        <a:t>0.7675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b="1" i="0" u="none" strike="noStrike" cap="none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0.768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97152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84438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Efficient Net_B0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</a:rPr>
                        <a:t>0.7945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0.7357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b="1" i="0" u="none" strike="noStrike" cap="none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0.78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b="1" i="0" u="none" strike="noStrike" cap="none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0.779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68086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Efficient Net_B3</a:t>
                      </a:r>
                      <a:endParaRPr lang="en-US" sz="1800" dirty="0"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</a:rPr>
                        <a:t>0.7819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0.7054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0.7475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0.749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86946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Efficient Net_B6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0.7925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>
                          <a:effectLst/>
                        </a:rPr>
                        <a:t>0.7179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0.752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effectLst/>
                        </a:rPr>
                        <a:t>0.752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024516"/>
                  </a:ext>
                </a:extLst>
              </a:tr>
            </a:tbl>
          </a:graphicData>
        </a:graphic>
      </p:graphicFrame>
      <p:sp>
        <p:nvSpPr>
          <p:cNvPr id="13" name="Google Shape;139;p3">
            <a:extLst>
              <a:ext uri="{FF2B5EF4-FFF2-40B4-BE49-F238E27FC236}">
                <a16:creationId xmlns:a16="http://schemas.microsoft.com/office/drawing/2014/main" id="{8BD7B048-15B6-471D-B9C0-E08AC3B5CABF}"/>
              </a:ext>
            </a:extLst>
          </p:cNvPr>
          <p:cNvSpPr txBox="1"/>
          <p:nvPr/>
        </p:nvSpPr>
        <p:spPr>
          <a:xfrm>
            <a:off x="1002858" y="1045659"/>
            <a:ext cx="10555745" cy="46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Phase 1: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比較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各種不同模型在此資料集的績效</a:t>
            </a:r>
            <a:endParaRPr lang="en-US" altLang="zh-TW" sz="2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18730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" name="Google Shape;139;p3">
            <a:extLst>
              <a:ext uri="{FF2B5EF4-FFF2-40B4-BE49-F238E27FC236}">
                <a16:creationId xmlns:a16="http://schemas.microsoft.com/office/drawing/2014/main" id="{71D2DEC2-38AD-484C-A1B9-C096CABE3E2E}"/>
              </a:ext>
            </a:extLst>
          </p:cNvPr>
          <p:cNvSpPr txBox="1"/>
          <p:nvPr/>
        </p:nvSpPr>
        <p:spPr>
          <a:xfrm>
            <a:off x="1002858" y="1045659"/>
            <a:ext cx="10555745" cy="46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Phase 1: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比較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各種不同模型在此資料集的績效</a:t>
            </a:r>
            <a:endParaRPr lang="en-US" altLang="zh-TW" sz="2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0A93B95-B7C8-48CD-9AEA-70390D6E10A3}"/>
              </a:ext>
            </a:extLst>
          </p:cNvPr>
          <p:cNvGrpSpPr/>
          <p:nvPr/>
        </p:nvGrpSpPr>
        <p:grpSpPr>
          <a:xfrm>
            <a:off x="7545432" y="4007200"/>
            <a:ext cx="3808368" cy="2723732"/>
            <a:chOff x="6557530" y="2333624"/>
            <a:chExt cx="3752850" cy="289735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EFE30EC-F998-4BF2-91E9-0A708D40E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530" y="2333624"/>
              <a:ext cx="375285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F8B1C44-5498-4B96-9FFB-3F41D509EC87}"/>
                </a:ext>
              </a:extLst>
            </p:cNvPr>
            <p:cNvSpPr txBox="1"/>
            <p:nvPr/>
          </p:nvSpPr>
          <p:spPr>
            <a:xfrm>
              <a:off x="7502449" y="4892427"/>
              <a:ext cx="18630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Inception Net_v4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1829D67-E0E2-446C-8C96-BCD313A84D28}"/>
              </a:ext>
            </a:extLst>
          </p:cNvPr>
          <p:cNvGrpSpPr/>
          <p:nvPr/>
        </p:nvGrpSpPr>
        <p:grpSpPr>
          <a:xfrm>
            <a:off x="2867527" y="3985525"/>
            <a:ext cx="3670178" cy="2832014"/>
            <a:chOff x="-560243" y="3451176"/>
            <a:chExt cx="3752850" cy="293455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CCFE7B3-38F7-4027-8A17-C8F7FC4FA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43" y="3451176"/>
              <a:ext cx="375285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746060C-35FD-4EC5-B02A-457A1B305484}"/>
                </a:ext>
              </a:extLst>
            </p:cNvPr>
            <p:cNvSpPr txBox="1"/>
            <p:nvPr/>
          </p:nvSpPr>
          <p:spPr>
            <a:xfrm>
              <a:off x="440782" y="6047172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Efficient Net_B0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425DC71-FBA4-4DBD-8B84-C24BF33CD368}"/>
              </a:ext>
            </a:extLst>
          </p:cNvPr>
          <p:cNvGrpSpPr/>
          <p:nvPr/>
        </p:nvGrpSpPr>
        <p:grpSpPr>
          <a:xfrm>
            <a:off x="1002858" y="1552769"/>
            <a:ext cx="3305193" cy="2589292"/>
            <a:chOff x="2520669" y="2564828"/>
            <a:chExt cx="3513852" cy="2800039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4F861F9-4383-471D-BC15-152E228E7A4C}"/>
                </a:ext>
              </a:extLst>
            </p:cNvPr>
            <p:cNvSpPr txBox="1"/>
            <p:nvPr/>
          </p:nvSpPr>
          <p:spPr>
            <a:xfrm>
              <a:off x="3661080" y="5026313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ResNet_34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F532578-A549-4242-A8CF-5E3A0A626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0669" y="2564828"/>
              <a:ext cx="3513852" cy="2479317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370F3A5-5F3D-4FD8-B1ED-F3095712DAA2}"/>
              </a:ext>
            </a:extLst>
          </p:cNvPr>
          <p:cNvGrpSpPr/>
          <p:nvPr/>
        </p:nvGrpSpPr>
        <p:grpSpPr>
          <a:xfrm>
            <a:off x="5380742" y="1514039"/>
            <a:ext cx="3670178" cy="2647950"/>
            <a:chOff x="8040839" y="-483818"/>
            <a:chExt cx="3669715" cy="289579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C87E156-DD33-402C-91B1-1B6E4B456917}"/>
                </a:ext>
              </a:extLst>
            </p:cNvPr>
            <p:cNvSpPr txBox="1"/>
            <p:nvPr/>
          </p:nvSpPr>
          <p:spPr>
            <a:xfrm>
              <a:off x="9198267" y="207341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ResNet_152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2B21AA0-A967-4DB3-ADDA-B9C5DF88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0839" y="-483818"/>
              <a:ext cx="3669715" cy="2589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63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 flipH="1">
            <a:off x="5698900" y="2841523"/>
            <a:ext cx="4719484" cy="498795"/>
          </a:xfrm>
          <a:prstGeom prst="roundRect">
            <a:avLst>
              <a:gd name="adj" fmla="val 50000"/>
            </a:avLst>
          </a:prstGeom>
          <a:noFill/>
          <a:ln w="25400" cap="flat" cmpd="sng">
            <a:solidFill>
              <a:srgbClr val="5B72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l="42022"/>
          <a:stretch/>
        </p:blipFill>
        <p:spPr>
          <a:xfrm rot="5400000" flipH="1">
            <a:off x="-1027777" y="203224"/>
            <a:ext cx="6857998" cy="6451553"/>
          </a:xfrm>
          <a:prstGeom prst="flowChartManualInpu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 flipH="1">
            <a:off x="5842584" y="1879710"/>
            <a:ext cx="4719484" cy="499219"/>
          </a:xfrm>
          <a:prstGeom prst="roundRect">
            <a:avLst>
              <a:gd name="adj" fmla="val 50000"/>
            </a:avLst>
          </a:prstGeom>
          <a:noFill/>
          <a:ln w="25400" cap="flat" cmpd="sng">
            <a:solidFill>
              <a:srgbClr val="5B72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999621" y="1940835"/>
            <a:ext cx="6101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 b="1" dirty="0" err="1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研究動機</a:t>
            </a:r>
            <a:endParaRPr sz="18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426764" y="1810391"/>
            <a:ext cx="636580" cy="636580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510382" y="1922139"/>
            <a:ext cx="4892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01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5260154" y="2760551"/>
            <a:ext cx="6294737" cy="636582"/>
            <a:chOff x="5730639" y="2413924"/>
            <a:chExt cx="7720353" cy="780756"/>
          </a:xfrm>
        </p:grpSpPr>
        <p:sp>
          <p:nvSpPr>
            <p:cNvPr id="111" name="Google Shape;111;p2"/>
            <p:cNvSpPr txBox="1"/>
            <p:nvPr/>
          </p:nvSpPr>
          <p:spPr>
            <a:xfrm>
              <a:off x="6421612" y="2596687"/>
              <a:ext cx="7029380" cy="452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rgbClr val="5B727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1800" b="1" dirty="0" err="1">
                  <a:solidFill>
                    <a:srgbClr val="5B727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資料集</a:t>
              </a:r>
              <a:r>
                <a:rPr lang="zh-TW" altLang="en-US" sz="1800" b="1" dirty="0">
                  <a:solidFill>
                    <a:srgbClr val="5B727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說明</a:t>
              </a:r>
              <a:endParaRPr sz="18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730639" y="2413924"/>
              <a:ext cx="780751" cy="780756"/>
            </a:xfrm>
            <a:prstGeom prst="ellipse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821575" y="2550979"/>
              <a:ext cx="600037" cy="490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02</a:t>
              </a:r>
              <a:endParaRPr sz="2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4767428" y="2516495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4767428" y="2516495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4892062" y="3160140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5578444" y="476978"/>
            <a:ext cx="1828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sz="54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2" name="Google Shape;106;p2">
            <a:extLst>
              <a:ext uri="{FF2B5EF4-FFF2-40B4-BE49-F238E27FC236}">
                <a16:creationId xmlns:a16="http://schemas.microsoft.com/office/drawing/2014/main" id="{D497F896-64D3-425A-B77F-CD9AF24AB88B}"/>
              </a:ext>
            </a:extLst>
          </p:cNvPr>
          <p:cNvSpPr/>
          <p:nvPr/>
        </p:nvSpPr>
        <p:spPr>
          <a:xfrm flipH="1">
            <a:off x="5520591" y="3727023"/>
            <a:ext cx="4719484" cy="499219"/>
          </a:xfrm>
          <a:prstGeom prst="roundRect">
            <a:avLst>
              <a:gd name="adj" fmla="val 50000"/>
            </a:avLst>
          </a:prstGeom>
          <a:noFill/>
          <a:ln w="25400" cap="flat" cmpd="sng">
            <a:solidFill>
              <a:srgbClr val="5B72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" name="Google Shape;107;p2">
            <a:extLst>
              <a:ext uri="{FF2B5EF4-FFF2-40B4-BE49-F238E27FC236}">
                <a16:creationId xmlns:a16="http://schemas.microsoft.com/office/drawing/2014/main" id="{31B32ADF-FBEB-42BC-96D1-7E9DD1616EB4}"/>
              </a:ext>
            </a:extLst>
          </p:cNvPr>
          <p:cNvSpPr txBox="1"/>
          <p:nvPr/>
        </p:nvSpPr>
        <p:spPr>
          <a:xfrm>
            <a:off x="5677628" y="3788148"/>
            <a:ext cx="61014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18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研究架構</a:t>
            </a:r>
          </a:p>
        </p:txBody>
      </p:sp>
      <p:sp>
        <p:nvSpPr>
          <p:cNvPr id="34" name="Google Shape;108;p2">
            <a:extLst>
              <a:ext uri="{FF2B5EF4-FFF2-40B4-BE49-F238E27FC236}">
                <a16:creationId xmlns:a16="http://schemas.microsoft.com/office/drawing/2014/main" id="{786CDE47-EBB2-4AB7-9B97-C18CA8B28620}"/>
              </a:ext>
            </a:extLst>
          </p:cNvPr>
          <p:cNvSpPr/>
          <p:nvPr/>
        </p:nvSpPr>
        <p:spPr>
          <a:xfrm>
            <a:off x="5104771" y="3657704"/>
            <a:ext cx="636580" cy="636580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" name="Google Shape;109;p2">
            <a:extLst>
              <a:ext uri="{FF2B5EF4-FFF2-40B4-BE49-F238E27FC236}">
                <a16:creationId xmlns:a16="http://schemas.microsoft.com/office/drawing/2014/main" id="{7CB34267-B260-41E5-9A4D-E2393383BAFE}"/>
              </a:ext>
            </a:extLst>
          </p:cNvPr>
          <p:cNvSpPr/>
          <p:nvPr/>
        </p:nvSpPr>
        <p:spPr>
          <a:xfrm>
            <a:off x="5188389" y="3769452"/>
            <a:ext cx="48923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" name="Google Shape;104;p2">
            <a:extLst>
              <a:ext uri="{FF2B5EF4-FFF2-40B4-BE49-F238E27FC236}">
                <a16:creationId xmlns:a16="http://schemas.microsoft.com/office/drawing/2014/main" id="{FFFA712C-483D-4190-AF53-31668BB96CCF}"/>
              </a:ext>
            </a:extLst>
          </p:cNvPr>
          <p:cNvSpPr/>
          <p:nvPr/>
        </p:nvSpPr>
        <p:spPr>
          <a:xfrm flipH="1">
            <a:off x="5356000" y="4631686"/>
            <a:ext cx="4719484" cy="498795"/>
          </a:xfrm>
          <a:prstGeom prst="roundRect">
            <a:avLst>
              <a:gd name="adj" fmla="val 50000"/>
            </a:avLst>
          </a:prstGeom>
          <a:noFill/>
          <a:ln w="25400" cap="flat" cmpd="sng">
            <a:solidFill>
              <a:srgbClr val="5B72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7" name="Google Shape;110;p2">
            <a:extLst>
              <a:ext uri="{FF2B5EF4-FFF2-40B4-BE49-F238E27FC236}">
                <a16:creationId xmlns:a16="http://schemas.microsoft.com/office/drawing/2014/main" id="{0DAF4A7B-EB22-42A3-98CE-F1C57CDDD7A7}"/>
              </a:ext>
            </a:extLst>
          </p:cNvPr>
          <p:cNvGrpSpPr/>
          <p:nvPr/>
        </p:nvGrpSpPr>
        <p:grpSpPr>
          <a:xfrm>
            <a:off x="4917254" y="4550714"/>
            <a:ext cx="6294737" cy="636582"/>
            <a:chOff x="5730639" y="2413924"/>
            <a:chExt cx="7720353" cy="780756"/>
          </a:xfrm>
        </p:grpSpPr>
        <p:sp>
          <p:nvSpPr>
            <p:cNvPr id="38" name="Google Shape;111;p2">
              <a:extLst>
                <a:ext uri="{FF2B5EF4-FFF2-40B4-BE49-F238E27FC236}">
                  <a16:creationId xmlns:a16="http://schemas.microsoft.com/office/drawing/2014/main" id="{2B09DD9A-01AF-476F-AB48-A23CC63EAFB6}"/>
                </a:ext>
              </a:extLst>
            </p:cNvPr>
            <p:cNvSpPr txBox="1"/>
            <p:nvPr/>
          </p:nvSpPr>
          <p:spPr>
            <a:xfrm>
              <a:off x="6421612" y="2596687"/>
              <a:ext cx="7029380" cy="452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rgbClr val="5B727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實驗流程</a:t>
              </a:r>
              <a:endParaRPr sz="18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" name="Google Shape;112;p2">
              <a:extLst>
                <a:ext uri="{FF2B5EF4-FFF2-40B4-BE49-F238E27FC236}">
                  <a16:creationId xmlns:a16="http://schemas.microsoft.com/office/drawing/2014/main" id="{8F282832-635C-4815-9970-80E406A214CD}"/>
                </a:ext>
              </a:extLst>
            </p:cNvPr>
            <p:cNvSpPr/>
            <p:nvPr/>
          </p:nvSpPr>
          <p:spPr>
            <a:xfrm>
              <a:off x="5730639" y="2413924"/>
              <a:ext cx="780751" cy="780756"/>
            </a:xfrm>
            <a:prstGeom prst="ellipse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" name="Google Shape;113;p2">
              <a:extLst>
                <a:ext uri="{FF2B5EF4-FFF2-40B4-BE49-F238E27FC236}">
                  <a16:creationId xmlns:a16="http://schemas.microsoft.com/office/drawing/2014/main" id="{26383BC8-7EC8-4962-851D-A8E7299BFC14}"/>
                </a:ext>
              </a:extLst>
            </p:cNvPr>
            <p:cNvSpPr/>
            <p:nvPr/>
          </p:nvSpPr>
          <p:spPr>
            <a:xfrm>
              <a:off x="5821575" y="2550978"/>
              <a:ext cx="600037" cy="490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04</a:t>
              </a:r>
              <a:endParaRPr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2" name="Google Shape;106;p2">
            <a:extLst>
              <a:ext uri="{FF2B5EF4-FFF2-40B4-BE49-F238E27FC236}">
                <a16:creationId xmlns:a16="http://schemas.microsoft.com/office/drawing/2014/main" id="{A7C59F7B-4ACF-44CB-A1CB-6A6D711D6BBF}"/>
              </a:ext>
            </a:extLst>
          </p:cNvPr>
          <p:cNvSpPr/>
          <p:nvPr/>
        </p:nvSpPr>
        <p:spPr>
          <a:xfrm flipH="1">
            <a:off x="5188389" y="5487368"/>
            <a:ext cx="4719484" cy="499219"/>
          </a:xfrm>
          <a:prstGeom prst="roundRect">
            <a:avLst>
              <a:gd name="adj" fmla="val 50000"/>
            </a:avLst>
          </a:prstGeom>
          <a:noFill/>
          <a:ln w="25400" cap="flat" cmpd="sng">
            <a:solidFill>
              <a:srgbClr val="5B72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" name="Google Shape;107;p2">
            <a:extLst>
              <a:ext uri="{FF2B5EF4-FFF2-40B4-BE49-F238E27FC236}">
                <a16:creationId xmlns:a16="http://schemas.microsoft.com/office/drawing/2014/main" id="{ACB96C25-648B-4114-9184-BFA2AB89760B}"/>
              </a:ext>
            </a:extLst>
          </p:cNvPr>
          <p:cNvSpPr txBox="1"/>
          <p:nvPr/>
        </p:nvSpPr>
        <p:spPr>
          <a:xfrm>
            <a:off x="5345426" y="5566249"/>
            <a:ext cx="61014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18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實驗結果</a:t>
            </a:r>
          </a:p>
        </p:txBody>
      </p:sp>
      <p:sp>
        <p:nvSpPr>
          <p:cNvPr id="44" name="Google Shape;108;p2">
            <a:extLst>
              <a:ext uri="{FF2B5EF4-FFF2-40B4-BE49-F238E27FC236}">
                <a16:creationId xmlns:a16="http://schemas.microsoft.com/office/drawing/2014/main" id="{070BA234-902D-4A93-A1B4-E52A9BDB0BCE}"/>
              </a:ext>
            </a:extLst>
          </p:cNvPr>
          <p:cNvSpPr/>
          <p:nvPr/>
        </p:nvSpPr>
        <p:spPr>
          <a:xfrm>
            <a:off x="4772569" y="5418049"/>
            <a:ext cx="636580" cy="636580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Google Shape;109;p2">
            <a:extLst>
              <a:ext uri="{FF2B5EF4-FFF2-40B4-BE49-F238E27FC236}">
                <a16:creationId xmlns:a16="http://schemas.microsoft.com/office/drawing/2014/main" id="{B8501384-E47C-40AA-AEE4-783E233166D2}"/>
              </a:ext>
            </a:extLst>
          </p:cNvPr>
          <p:cNvSpPr/>
          <p:nvPr/>
        </p:nvSpPr>
        <p:spPr>
          <a:xfrm>
            <a:off x="4856187" y="5529797"/>
            <a:ext cx="48923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05</a:t>
            </a: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Google Shape;139;p3">
            <a:extLst>
              <a:ext uri="{FF2B5EF4-FFF2-40B4-BE49-F238E27FC236}">
                <a16:creationId xmlns:a16="http://schemas.microsoft.com/office/drawing/2014/main" id="{71D2DEC2-38AD-484C-A1B9-C096CABE3E2E}"/>
              </a:ext>
            </a:extLst>
          </p:cNvPr>
          <p:cNvSpPr txBox="1"/>
          <p:nvPr/>
        </p:nvSpPr>
        <p:spPr>
          <a:xfrm>
            <a:off x="1002858" y="1233436"/>
            <a:ext cx="10555745" cy="46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Efficient Net_B0 Loss / Accuracy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history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graphs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3E9942-6E3E-47EE-87A9-7D456A793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714" y="2195552"/>
            <a:ext cx="4914286" cy="35301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F094B5-608F-47F1-B4E2-A423FC65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0" y="2195552"/>
            <a:ext cx="4990476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0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9318058" y="63878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DDB4D0-EFBF-457F-B7B8-9BEE3DE81C50}"/>
              </a:ext>
            </a:extLst>
          </p:cNvPr>
          <p:cNvSpPr txBox="1"/>
          <p:nvPr/>
        </p:nvSpPr>
        <p:spPr>
          <a:xfrm>
            <a:off x="2437393" y="287608"/>
            <a:ext cx="7686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Phase 2: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進階比較最佳模型在不同超參數的配置的影響</a:t>
            </a:r>
            <a:endParaRPr lang="zh-TW" altLang="en-US" sz="24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CD1E077-3F6E-4438-A776-3F645495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10447"/>
              </p:ext>
            </p:extLst>
          </p:nvPr>
        </p:nvGraphicFramePr>
        <p:xfrm>
          <a:off x="726209" y="1152501"/>
          <a:ext cx="10705835" cy="541789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264126">
                  <a:extLst>
                    <a:ext uri="{9D8B030D-6E8A-4147-A177-3AD203B41FA5}">
                      <a16:colId xmlns:a16="http://schemas.microsoft.com/office/drawing/2014/main" val="670572011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4203726068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2106298555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1883487553"/>
                    </a:ext>
                  </a:extLst>
                </a:gridCol>
                <a:gridCol w="2617899">
                  <a:extLst>
                    <a:ext uri="{9D8B030D-6E8A-4147-A177-3AD203B41FA5}">
                      <a16:colId xmlns:a16="http://schemas.microsoft.com/office/drawing/2014/main" val="4053050787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Efficient Net_B0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Score (Weighted)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3241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605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0.7247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0.7125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97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6483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7995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0.8355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0.7304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8010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3768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Regularization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466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Regularization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0.9816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9715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844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6808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0.9947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0.769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8694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2451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0.7363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3565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No 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3166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7462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0.7117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0.6893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0.6775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0.671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73577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Batch size = 64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2082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0.8615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0.772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30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5F29837-6F4C-4C72-A557-82A91A7E1084}"/>
              </a:ext>
            </a:extLst>
          </p:cNvPr>
          <p:cNvSpPr/>
          <p:nvPr/>
        </p:nvSpPr>
        <p:spPr>
          <a:xfrm>
            <a:off x="726090" y="2032986"/>
            <a:ext cx="10699472" cy="4825014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4A626B-29FF-4BF7-A353-B220C3DAD9A5}"/>
              </a:ext>
            </a:extLst>
          </p:cNvPr>
          <p:cNvSpPr/>
          <p:nvPr/>
        </p:nvSpPr>
        <p:spPr>
          <a:xfrm>
            <a:off x="726089" y="1478133"/>
            <a:ext cx="10699472" cy="554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515594C-2EF3-416D-9910-DB096A7F5FE9}"/>
              </a:ext>
            </a:extLst>
          </p:cNvPr>
          <p:cNvSpPr/>
          <p:nvPr/>
        </p:nvSpPr>
        <p:spPr>
          <a:xfrm>
            <a:off x="2476538" y="4179296"/>
            <a:ext cx="7238923" cy="8128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 pretrain weight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績效有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顯著提升</a:t>
            </a:r>
          </a:p>
        </p:txBody>
      </p:sp>
    </p:spTree>
    <p:extLst>
      <p:ext uri="{BB962C8B-B14F-4D97-AF65-F5344CB8AC3E}">
        <p14:creationId xmlns:p14="http://schemas.microsoft.com/office/powerpoint/2010/main" val="2561125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9318058" y="63878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DDB4D0-EFBF-457F-B7B8-9BEE3DE81C50}"/>
              </a:ext>
            </a:extLst>
          </p:cNvPr>
          <p:cNvSpPr txBox="1"/>
          <p:nvPr/>
        </p:nvSpPr>
        <p:spPr>
          <a:xfrm>
            <a:off x="2437393" y="287608"/>
            <a:ext cx="7686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Phase 2: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進階比較最佳模型在不同超參數的配置的影響</a:t>
            </a:r>
            <a:endParaRPr lang="zh-TW" altLang="en-US" sz="24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CD1E077-3F6E-4438-A776-3F64549548FF}"/>
              </a:ext>
            </a:extLst>
          </p:cNvPr>
          <p:cNvGraphicFramePr>
            <a:graphicFrameLocks noGrp="1"/>
          </p:cNvGraphicFramePr>
          <p:nvPr/>
        </p:nvGraphicFramePr>
        <p:xfrm>
          <a:off x="726209" y="1152501"/>
          <a:ext cx="10705835" cy="541789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264126">
                  <a:extLst>
                    <a:ext uri="{9D8B030D-6E8A-4147-A177-3AD203B41FA5}">
                      <a16:colId xmlns:a16="http://schemas.microsoft.com/office/drawing/2014/main" val="670572011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4203726068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2106298555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1883487553"/>
                    </a:ext>
                  </a:extLst>
                </a:gridCol>
                <a:gridCol w="2617899">
                  <a:extLst>
                    <a:ext uri="{9D8B030D-6E8A-4147-A177-3AD203B41FA5}">
                      <a16:colId xmlns:a16="http://schemas.microsoft.com/office/drawing/2014/main" val="4053050787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Efficient Net_B0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Score (Weighted)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3241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605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0.7247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0.7125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97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6483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7995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0.8355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0.7304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8010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3768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Regularization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466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Regularization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0.9816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9715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844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6808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0.9947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0.769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8694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2451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0.7363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3565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No 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3166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7462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0.7117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0.6893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0.6775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0.671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73577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Batch size = 64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2082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0.8615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0.772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30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5F29837-6F4C-4C72-A557-82A91A7E1084}"/>
              </a:ext>
            </a:extLst>
          </p:cNvPr>
          <p:cNvSpPr/>
          <p:nvPr/>
        </p:nvSpPr>
        <p:spPr>
          <a:xfrm>
            <a:off x="726090" y="2894120"/>
            <a:ext cx="10699472" cy="396388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0F6234-BFE0-4EF7-9412-9AEAB4824526}"/>
              </a:ext>
            </a:extLst>
          </p:cNvPr>
          <p:cNvSpPr/>
          <p:nvPr/>
        </p:nvSpPr>
        <p:spPr>
          <a:xfrm>
            <a:off x="726089" y="1464817"/>
            <a:ext cx="10699472" cy="87888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5F3DD5A9-13BD-4C2E-AE8B-AA949EE40FA4}"/>
              </a:ext>
            </a:extLst>
          </p:cNvPr>
          <p:cNvSpPr/>
          <p:nvPr/>
        </p:nvSpPr>
        <p:spPr>
          <a:xfrm>
            <a:off x="2476538" y="4179296"/>
            <a:ext cx="7238923" cy="8128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績效有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顯著提升</a:t>
            </a:r>
          </a:p>
        </p:txBody>
      </p:sp>
    </p:spTree>
    <p:extLst>
      <p:ext uri="{BB962C8B-B14F-4D97-AF65-F5344CB8AC3E}">
        <p14:creationId xmlns:p14="http://schemas.microsoft.com/office/powerpoint/2010/main" val="272629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9318058" y="63878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DDB4D0-EFBF-457F-B7B8-9BEE3DE81C50}"/>
              </a:ext>
            </a:extLst>
          </p:cNvPr>
          <p:cNvSpPr txBox="1"/>
          <p:nvPr/>
        </p:nvSpPr>
        <p:spPr>
          <a:xfrm>
            <a:off x="2437393" y="287608"/>
            <a:ext cx="7686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Phase 2: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進階比較最佳模型在不同超參數的配置的影響</a:t>
            </a:r>
            <a:endParaRPr lang="zh-TW" altLang="en-US" sz="24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CD1E077-3F6E-4438-A776-3F64549548FF}"/>
              </a:ext>
            </a:extLst>
          </p:cNvPr>
          <p:cNvGraphicFramePr>
            <a:graphicFrameLocks noGrp="1"/>
          </p:cNvGraphicFramePr>
          <p:nvPr/>
        </p:nvGraphicFramePr>
        <p:xfrm>
          <a:off x="726209" y="1152501"/>
          <a:ext cx="10705835" cy="541789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264126">
                  <a:extLst>
                    <a:ext uri="{9D8B030D-6E8A-4147-A177-3AD203B41FA5}">
                      <a16:colId xmlns:a16="http://schemas.microsoft.com/office/drawing/2014/main" val="670572011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4203726068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2106298555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1883487553"/>
                    </a:ext>
                  </a:extLst>
                </a:gridCol>
                <a:gridCol w="2617899">
                  <a:extLst>
                    <a:ext uri="{9D8B030D-6E8A-4147-A177-3AD203B41FA5}">
                      <a16:colId xmlns:a16="http://schemas.microsoft.com/office/drawing/2014/main" val="4053050787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Efficient Net_B0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Score (Weighted)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3241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605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0.7247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0.7125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97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6483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7995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0.8355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0.7304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8010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3768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Regularization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466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Regularization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0.9816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9715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844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6808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0.9947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0.769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8694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2451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0.7363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3565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No 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3166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7462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0.7117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0.6893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0.6775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0.671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73577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Batch size = 64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2082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0.8615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0.772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30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5F29837-6F4C-4C72-A557-82A91A7E1084}"/>
              </a:ext>
            </a:extLst>
          </p:cNvPr>
          <p:cNvSpPr/>
          <p:nvPr/>
        </p:nvSpPr>
        <p:spPr>
          <a:xfrm>
            <a:off x="726090" y="3737498"/>
            <a:ext cx="10699472" cy="31205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7F6CE3-B3AB-4A59-B5A4-2F91BA1A5FCF}"/>
              </a:ext>
            </a:extLst>
          </p:cNvPr>
          <p:cNvSpPr/>
          <p:nvPr/>
        </p:nvSpPr>
        <p:spPr>
          <a:xfrm>
            <a:off x="726089" y="1464817"/>
            <a:ext cx="10699472" cy="173114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C4AEAAD-A062-4580-BC21-75ECE091B595}"/>
              </a:ext>
            </a:extLst>
          </p:cNvPr>
          <p:cNvSpPr/>
          <p:nvPr/>
        </p:nvSpPr>
        <p:spPr>
          <a:xfrm>
            <a:off x="2476538" y="4179296"/>
            <a:ext cx="7238923" cy="8128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Regularization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績效有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顯著提升</a:t>
            </a:r>
          </a:p>
        </p:txBody>
      </p:sp>
    </p:spTree>
    <p:extLst>
      <p:ext uri="{BB962C8B-B14F-4D97-AF65-F5344CB8AC3E}">
        <p14:creationId xmlns:p14="http://schemas.microsoft.com/office/powerpoint/2010/main" val="68700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9318058" y="63878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DDB4D0-EFBF-457F-B7B8-9BEE3DE81C50}"/>
              </a:ext>
            </a:extLst>
          </p:cNvPr>
          <p:cNvSpPr txBox="1"/>
          <p:nvPr/>
        </p:nvSpPr>
        <p:spPr>
          <a:xfrm>
            <a:off x="2437393" y="287608"/>
            <a:ext cx="7686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Phase 2: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進階比較最佳模型在不同超參數的配置的影響</a:t>
            </a:r>
            <a:endParaRPr lang="zh-TW" altLang="en-US" sz="24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CD1E077-3F6E-4438-A776-3F64549548FF}"/>
              </a:ext>
            </a:extLst>
          </p:cNvPr>
          <p:cNvGraphicFramePr>
            <a:graphicFrameLocks noGrp="1"/>
          </p:cNvGraphicFramePr>
          <p:nvPr/>
        </p:nvGraphicFramePr>
        <p:xfrm>
          <a:off x="726209" y="1152501"/>
          <a:ext cx="10705835" cy="541789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264126">
                  <a:extLst>
                    <a:ext uri="{9D8B030D-6E8A-4147-A177-3AD203B41FA5}">
                      <a16:colId xmlns:a16="http://schemas.microsoft.com/office/drawing/2014/main" val="670572011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4203726068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2106298555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1883487553"/>
                    </a:ext>
                  </a:extLst>
                </a:gridCol>
                <a:gridCol w="2617899">
                  <a:extLst>
                    <a:ext uri="{9D8B030D-6E8A-4147-A177-3AD203B41FA5}">
                      <a16:colId xmlns:a16="http://schemas.microsoft.com/office/drawing/2014/main" val="4053050787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Efficient Net_B0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Score (Weighted)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3241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605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0.7247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0.7125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97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6483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7995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0.8355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0.7304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8010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3768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Regularization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466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Regularization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0.9816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9715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844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6808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0.9947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0.769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8694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2451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0.7363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3565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No 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3166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7462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0.7117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0.6893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0.6775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0.671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73577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Batch size = 64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2082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0.8615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0.772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30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5F29837-6F4C-4C72-A557-82A91A7E1084}"/>
              </a:ext>
            </a:extLst>
          </p:cNvPr>
          <p:cNvSpPr/>
          <p:nvPr/>
        </p:nvSpPr>
        <p:spPr>
          <a:xfrm>
            <a:off x="726090" y="4580878"/>
            <a:ext cx="10699472" cy="227712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FC6602-2994-4F33-9DFA-1397A5AA02F2}"/>
              </a:ext>
            </a:extLst>
          </p:cNvPr>
          <p:cNvSpPr/>
          <p:nvPr/>
        </p:nvSpPr>
        <p:spPr>
          <a:xfrm>
            <a:off x="726089" y="1464817"/>
            <a:ext cx="10699472" cy="25834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674C4DE-1CDE-423E-B5B3-98F192CCD2E2}"/>
              </a:ext>
            </a:extLst>
          </p:cNvPr>
          <p:cNvSpPr/>
          <p:nvPr/>
        </p:nvSpPr>
        <p:spPr>
          <a:xfrm>
            <a:off x="2476538" y="2211340"/>
            <a:ext cx="7238923" cy="8128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Augmentation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績效有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些微提升</a:t>
            </a:r>
          </a:p>
        </p:txBody>
      </p:sp>
    </p:spTree>
    <p:extLst>
      <p:ext uri="{BB962C8B-B14F-4D97-AF65-F5344CB8AC3E}">
        <p14:creationId xmlns:p14="http://schemas.microsoft.com/office/powerpoint/2010/main" val="346542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9318058" y="63878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DDB4D0-EFBF-457F-B7B8-9BEE3DE81C50}"/>
              </a:ext>
            </a:extLst>
          </p:cNvPr>
          <p:cNvSpPr txBox="1"/>
          <p:nvPr/>
        </p:nvSpPr>
        <p:spPr>
          <a:xfrm>
            <a:off x="2437393" y="287608"/>
            <a:ext cx="7686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Phase 2: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進階比較最佳模型在不同超參數的配置的影響</a:t>
            </a:r>
            <a:endParaRPr lang="zh-TW" altLang="en-US" sz="24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CD1E077-3F6E-4438-A776-3F64549548FF}"/>
              </a:ext>
            </a:extLst>
          </p:cNvPr>
          <p:cNvGraphicFramePr>
            <a:graphicFrameLocks noGrp="1"/>
          </p:cNvGraphicFramePr>
          <p:nvPr/>
        </p:nvGraphicFramePr>
        <p:xfrm>
          <a:off x="726209" y="1152501"/>
          <a:ext cx="10705835" cy="541789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264126">
                  <a:extLst>
                    <a:ext uri="{9D8B030D-6E8A-4147-A177-3AD203B41FA5}">
                      <a16:colId xmlns:a16="http://schemas.microsoft.com/office/drawing/2014/main" val="670572011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4203726068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2106298555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1883487553"/>
                    </a:ext>
                  </a:extLst>
                </a:gridCol>
                <a:gridCol w="2617899">
                  <a:extLst>
                    <a:ext uri="{9D8B030D-6E8A-4147-A177-3AD203B41FA5}">
                      <a16:colId xmlns:a16="http://schemas.microsoft.com/office/drawing/2014/main" val="4053050787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Efficient Net_B0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Score (Weighted)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3241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605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0.7247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0.7125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97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6483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7995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0.8355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0.7304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8010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3768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Regularization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466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Regularization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0.9816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9715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844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6808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0.9947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0.769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8694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2451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0.7363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3565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No 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3166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7462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0.7117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0.6893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0.6775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0.671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73577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Batch size = 64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2082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0.8615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0.772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30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5F29837-6F4C-4C72-A557-82A91A7E1084}"/>
              </a:ext>
            </a:extLst>
          </p:cNvPr>
          <p:cNvSpPr/>
          <p:nvPr/>
        </p:nvSpPr>
        <p:spPr>
          <a:xfrm>
            <a:off x="726090" y="5442012"/>
            <a:ext cx="10699472" cy="1415987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ED91F4-401F-47B9-89A1-9CAF3FD89FD2}"/>
              </a:ext>
            </a:extLst>
          </p:cNvPr>
          <p:cNvSpPr/>
          <p:nvPr/>
        </p:nvSpPr>
        <p:spPr>
          <a:xfrm>
            <a:off x="726089" y="1464816"/>
            <a:ext cx="10699472" cy="343565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F32B510-7A61-4CC4-AC30-4F5945B22688}"/>
              </a:ext>
            </a:extLst>
          </p:cNvPr>
          <p:cNvSpPr/>
          <p:nvPr/>
        </p:nvSpPr>
        <p:spPr>
          <a:xfrm>
            <a:off x="2476538" y="2211340"/>
            <a:ext cx="7238923" cy="8128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Augmentation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中使用到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 Jitter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會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降低績效</a:t>
            </a:r>
          </a:p>
        </p:txBody>
      </p:sp>
    </p:spTree>
    <p:extLst>
      <p:ext uri="{BB962C8B-B14F-4D97-AF65-F5344CB8AC3E}">
        <p14:creationId xmlns:p14="http://schemas.microsoft.com/office/powerpoint/2010/main" val="397554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9318058" y="63878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DDB4D0-EFBF-457F-B7B8-9BEE3DE81C50}"/>
              </a:ext>
            </a:extLst>
          </p:cNvPr>
          <p:cNvSpPr txBox="1"/>
          <p:nvPr/>
        </p:nvSpPr>
        <p:spPr>
          <a:xfrm>
            <a:off x="2437393" y="287608"/>
            <a:ext cx="7686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Phase 2: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進階比較最佳模型在不同超參數的配置的影響</a:t>
            </a:r>
            <a:endParaRPr lang="zh-TW" altLang="en-US" sz="24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CD1E077-3F6E-4438-A776-3F64549548FF}"/>
              </a:ext>
            </a:extLst>
          </p:cNvPr>
          <p:cNvGraphicFramePr>
            <a:graphicFrameLocks noGrp="1"/>
          </p:cNvGraphicFramePr>
          <p:nvPr/>
        </p:nvGraphicFramePr>
        <p:xfrm>
          <a:off x="726209" y="1152501"/>
          <a:ext cx="10705835" cy="541789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264126">
                  <a:extLst>
                    <a:ext uri="{9D8B030D-6E8A-4147-A177-3AD203B41FA5}">
                      <a16:colId xmlns:a16="http://schemas.microsoft.com/office/drawing/2014/main" val="670572011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4203726068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2106298555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1883487553"/>
                    </a:ext>
                  </a:extLst>
                </a:gridCol>
                <a:gridCol w="2617899">
                  <a:extLst>
                    <a:ext uri="{9D8B030D-6E8A-4147-A177-3AD203B41FA5}">
                      <a16:colId xmlns:a16="http://schemas.microsoft.com/office/drawing/2014/main" val="4053050787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Efficient Net_B0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Score (Weighted)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3241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605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0.7247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0.7125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97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6483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7995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0.8355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0.7304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8010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3768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Regularization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466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Regularization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0.9816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9715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844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6808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0.9947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0.769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8694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2451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0.7363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3565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No 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3166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7462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0.7117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0.6893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0.6775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0.671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73577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Batch size = 64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2082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0.8615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0.772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30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97D74A0E-8C37-46C0-BC95-C7389627CFAF}"/>
              </a:ext>
            </a:extLst>
          </p:cNvPr>
          <p:cNvSpPr/>
          <p:nvPr/>
        </p:nvSpPr>
        <p:spPr>
          <a:xfrm>
            <a:off x="726089" y="1464816"/>
            <a:ext cx="10699472" cy="427903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D3A70A-677A-4B0A-B914-A2646DE0C98D}"/>
              </a:ext>
            </a:extLst>
          </p:cNvPr>
          <p:cNvSpPr/>
          <p:nvPr/>
        </p:nvSpPr>
        <p:spPr>
          <a:xfrm>
            <a:off x="726090" y="6560598"/>
            <a:ext cx="10699472" cy="2974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64BAA82-A7A6-4C97-B098-29407D45EF1F}"/>
              </a:ext>
            </a:extLst>
          </p:cNvPr>
          <p:cNvSpPr/>
          <p:nvPr/>
        </p:nvSpPr>
        <p:spPr>
          <a:xfrm>
            <a:off x="2476538" y="2211340"/>
            <a:ext cx="7238923" cy="8128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 Size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太小可能會 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underfitting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9318058" y="63878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DDB4D0-EFBF-457F-B7B8-9BEE3DE81C50}"/>
              </a:ext>
            </a:extLst>
          </p:cNvPr>
          <p:cNvSpPr txBox="1"/>
          <p:nvPr/>
        </p:nvSpPr>
        <p:spPr>
          <a:xfrm>
            <a:off x="2437393" y="287608"/>
            <a:ext cx="7686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Phase 2: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進階比較最佳模型在不同超參數的配置的影響</a:t>
            </a:r>
            <a:endParaRPr lang="zh-TW" altLang="en-US" sz="24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CD1E077-3F6E-4438-A776-3F645495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24715"/>
              </p:ext>
            </p:extLst>
          </p:nvPr>
        </p:nvGraphicFramePr>
        <p:xfrm>
          <a:off x="726209" y="1152501"/>
          <a:ext cx="10705835" cy="541601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264126">
                  <a:extLst>
                    <a:ext uri="{9D8B030D-6E8A-4147-A177-3AD203B41FA5}">
                      <a16:colId xmlns:a16="http://schemas.microsoft.com/office/drawing/2014/main" val="670572011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4203726068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2106298555"/>
                    </a:ext>
                  </a:extLst>
                </a:gridCol>
                <a:gridCol w="1941270">
                  <a:extLst>
                    <a:ext uri="{9D8B030D-6E8A-4147-A177-3AD203B41FA5}">
                      <a16:colId xmlns:a16="http://schemas.microsoft.com/office/drawing/2014/main" val="1883487553"/>
                    </a:ext>
                  </a:extLst>
                </a:gridCol>
                <a:gridCol w="2617899">
                  <a:extLst>
                    <a:ext uri="{9D8B030D-6E8A-4147-A177-3AD203B41FA5}">
                      <a16:colId xmlns:a16="http://schemas.microsoft.com/office/drawing/2014/main" val="4053050787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Efficient Net_B0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Acc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Score (Weighted)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3241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605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Pretrained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0.7247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0.7125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973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6483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7995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Dropout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0.8355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0.7304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80100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3768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Regularization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4668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Regularization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0.9816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9715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84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6808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No Data Augmentation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0.9947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0.769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8694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24516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0.7363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3565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No Color Jitter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31662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74623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0.7117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0.6893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0.6775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0.671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73577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Batch size = 64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0.7945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0.7357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0.779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20829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Batch size = 160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0.8615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0.7339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>
                          <a:effectLst/>
                        </a:rPr>
                        <a:t>0.7712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0.772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308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498A102D-E618-459B-B367-FDDAE9F79868}"/>
              </a:ext>
            </a:extLst>
          </p:cNvPr>
          <p:cNvSpPr/>
          <p:nvPr/>
        </p:nvSpPr>
        <p:spPr>
          <a:xfrm>
            <a:off x="725764" y="1752018"/>
            <a:ext cx="10705835" cy="58477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C2E8E1-3340-4246-A900-8310487CA2F6}"/>
              </a:ext>
            </a:extLst>
          </p:cNvPr>
          <p:cNvSpPr/>
          <p:nvPr/>
        </p:nvSpPr>
        <p:spPr>
          <a:xfrm>
            <a:off x="719161" y="2566107"/>
            <a:ext cx="10706400" cy="62201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670A21-61A7-4878-A3E2-1612FB52C7B6}"/>
              </a:ext>
            </a:extLst>
          </p:cNvPr>
          <p:cNvSpPr/>
          <p:nvPr/>
        </p:nvSpPr>
        <p:spPr>
          <a:xfrm>
            <a:off x="719161" y="3429001"/>
            <a:ext cx="10706400" cy="6095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4C7B5B-EB84-4E1D-8F32-BCCBDC7663DC}"/>
              </a:ext>
            </a:extLst>
          </p:cNvPr>
          <p:cNvSpPr/>
          <p:nvPr/>
        </p:nvSpPr>
        <p:spPr>
          <a:xfrm>
            <a:off x="719161" y="4274820"/>
            <a:ext cx="10706400" cy="9008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926386-938D-42FF-901D-7A4982CA3688}"/>
              </a:ext>
            </a:extLst>
          </p:cNvPr>
          <p:cNvSpPr/>
          <p:nvPr/>
        </p:nvSpPr>
        <p:spPr>
          <a:xfrm>
            <a:off x="726089" y="5394961"/>
            <a:ext cx="10706400" cy="6324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691DA4-4350-40C9-809B-7067EA97BB8C}"/>
              </a:ext>
            </a:extLst>
          </p:cNvPr>
          <p:cNvSpPr/>
          <p:nvPr/>
        </p:nvSpPr>
        <p:spPr>
          <a:xfrm>
            <a:off x="728039" y="6271365"/>
            <a:ext cx="10706400" cy="58663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5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0993F95-BCA0-466F-A2F0-F255770C2447}"/>
              </a:ext>
            </a:extLst>
          </p:cNvPr>
          <p:cNvGrpSpPr/>
          <p:nvPr/>
        </p:nvGrpSpPr>
        <p:grpSpPr>
          <a:xfrm>
            <a:off x="4828710" y="1041314"/>
            <a:ext cx="6603334" cy="3685715"/>
            <a:chOff x="3660820" y="2404913"/>
            <a:chExt cx="6603334" cy="368571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4326CA52-07C0-4B52-845D-F13D11501019}"/>
                </a:ext>
              </a:extLst>
            </p:cNvPr>
            <p:cNvGrpSpPr/>
            <p:nvPr/>
          </p:nvGrpSpPr>
          <p:grpSpPr>
            <a:xfrm>
              <a:off x="3660820" y="2866578"/>
              <a:ext cx="6603334" cy="3224050"/>
              <a:chOff x="1479883" y="3500777"/>
              <a:chExt cx="6603334" cy="3224050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932F8006-45FA-44AC-945C-E06214BFD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1701" y="3500778"/>
                <a:ext cx="2101516" cy="1576137"/>
              </a:xfrm>
              <a:prstGeom prst="rect">
                <a:avLst/>
              </a:prstGeom>
            </p:spPr>
          </p:pic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2AFB5DDE-7914-4199-A10A-241122CFC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5595" y="3500777"/>
                <a:ext cx="2101516" cy="1576137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AF263D7A-420D-4F49-9807-41781BF57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9883" y="3500777"/>
                <a:ext cx="2101517" cy="1576138"/>
              </a:xfrm>
              <a:prstGeom prst="rect">
                <a:avLst/>
              </a:prstGeom>
            </p:spPr>
          </p:pic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6262C843-9AF2-42C0-8E1E-B9FD64273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3988285" y="4886001"/>
                <a:ext cx="1576137" cy="2101516"/>
              </a:xfrm>
              <a:prstGeom prst="rect">
                <a:avLst/>
              </a:prstGeom>
            </p:spPr>
          </p:pic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BE36FE05-A376-4FBA-B24B-06EA20A5A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9883" y="5145336"/>
                <a:ext cx="2101519" cy="1576139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C6C946A7-3C65-467B-81DC-EDECC7D17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1701" y="5145338"/>
                <a:ext cx="2101516" cy="1576137"/>
              </a:xfrm>
              <a:prstGeom prst="rect">
                <a:avLst/>
              </a:prstGeom>
            </p:spPr>
          </p:pic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85E58E7-71A9-4169-8072-0A830E7D1E6F}"/>
                </a:ext>
              </a:extLst>
            </p:cNvPr>
            <p:cNvSpPr txBox="1"/>
            <p:nvPr/>
          </p:nvSpPr>
          <p:spPr>
            <a:xfrm>
              <a:off x="4510230" y="2404913"/>
              <a:ext cx="5090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                           B                           C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0561F4-873D-45C0-B77D-FDF1A9D320E5}"/>
              </a:ext>
            </a:extLst>
          </p:cNvPr>
          <p:cNvSpPr txBox="1"/>
          <p:nvPr/>
        </p:nvSpPr>
        <p:spPr>
          <a:xfrm>
            <a:off x="1105849" y="5030119"/>
            <a:ext cx="26677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錯分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58+40 = 98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錯分</a:t>
            </a:r>
            <a:r>
              <a:rPr lang="en-US" altLang="zh-TW" sz="2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41+22 = 63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錯分</a:t>
            </a:r>
            <a:r>
              <a:rPr lang="en-US" altLang="zh-TW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14+ 5  = 19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4C93E55-F4AD-49C2-958F-2C9CC4176919}"/>
              </a:ext>
            </a:extLst>
          </p:cNvPr>
          <p:cNvGrpSpPr/>
          <p:nvPr/>
        </p:nvGrpSpPr>
        <p:grpSpPr>
          <a:xfrm>
            <a:off x="615897" y="1257909"/>
            <a:ext cx="3992336" cy="3642413"/>
            <a:chOff x="615897" y="1257909"/>
            <a:chExt cx="3992336" cy="364241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199ABBC-D7E7-4663-B9D6-460804013BB1}"/>
                </a:ext>
              </a:extLst>
            </p:cNvPr>
            <p:cNvGrpSpPr/>
            <p:nvPr/>
          </p:nvGrpSpPr>
          <p:grpSpPr>
            <a:xfrm>
              <a:off x="615897" y="1257909"/>
              <a:ext cx="3992336" cy="3642413"/>
              <a:chOff x="726089" y="2025937"/>
              <a:chExt cx="3992336" cy="3642413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5EA97F26-7C8B-46CF-ACB6-FDDC79D09ECB}"/>
                  </a:ext>
                </a:extLst>
              </p:cNvPr>
              <p:cNvGrpSpPr/>
              <p:nvPr/>
            </p:nvGrpSpPr>
            <p:grpSpPr>
              <a:xfrm>
                <a:off x="726089" y="2025937"/>
                <a:ext cx="3992336" cy="3642413"/>
                <a:chOff x="1531754" y="2103760"/>
                <a:chExt cx="3992336" cy="3642413"/>
              </a:xfrm>
            </p:grpSpPr>
            <p:pic>
              <p:nvPicPr>
                <p:cNvPr id="3" name="圖片 2">
                  <a:extLst>
                    <a:ext uri="{FF2B5EF4-FFF2-40B4-BE49-F238E27FC236}">
                      <a16:creationId xmlns:a16="http://schemas.microsoft.com/office/drawing/2014/main" id="{3D7F3881-3D9E-44FB-9FF5-D9773809A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1754" y="2404345"/>
                  <a:ext cx="3992336" cy="3341828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4711844C-909F-4867-BB2F-C1E7BA2D1C7E}"/>
                    </a:ext>
                  </a:extLst>
                </p:cNvPr>
                <p:cNvSpPr txBox="1"/>
                <p:nvPr/>
              </p:nvSpPr>
              <p:spPr>
                <a:xfrm>
                  <a:off x="2671806" y="2103760"/>
                  <a:ext cx="1712231" cy="326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Efficient Net_B0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D1C8ACF4-A0E8-452D-B73B-620984255AE2}"/>
                  </a:ext>
                </a:extLst>
              </p:cNvPr>
              <p:cNvSpPr/>
              <p:nvPr/>
            </p:nvSpPr>
            <p:spPr>
              <a:xfrm>
                <a:off x="1345442" y="3495733"/>
                <a:ext cx="571499" cy="5912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2C0D0156-5AC0-45C6-8445-6B1A866E8097}"/>
                  </a:ext>
                </a:extLst>
              </p:cNvPr>
              <p:cNvSpPr/>
              <p:nvPr/>
            </p:nvSpPr>
            <p:spPr>
              <a:xfrm>
                <a:off x="2265551" y="2568633"/>
                <a:ext cx="571499" cy="5912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CCA2815B-5047-4808-A25A-68500CA7E152}"/>
                  </a:ext>
                </a:extLst>
              </p:cNvPr>
              <p:cNvSpPr/>
              <p:nvPr/>
            </p:nvSpPr>
            <p:spPr>
              <a:xfrm>
                <a:off x="2264151" y="4432358"/>
                <a:ext cx="571499" cy="59125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1684234-F662-41C1-88A3-0307686C3095}"/>
                  </a:ext>
                </a:extLst>
              </p:cNvPr>
              <p:cNvSpPr/>
              <p:nvPr/>
            </p:nvSpPr>
            <p:spPr>
              <a:xfrm>
                <a:off x="3203310" y="3495733"/>
                <a:ext cx="571499" cy="59125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1B03A695-F57F-4166-A480-D9482A722FAD}"/>
                </a:ext>
              </a:extLst>
            </p:cNvPr>
            <p:cNvSpPr/>
            <p:nvPr/>
          </p:nvSpPr>
          <p:spPr>
            <a:xfrm>
              <a:off x="3093118" y="1800605"/>
              <a:ext cx="571499" cy="59125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95A7D57-9CDE-4C8F-A00A-82C481741DD1}"/>
                </a:ext>
              </a:extLst>
            </p:cNvPr>
            <p:cNvSpPr/>
            <p:nvPr/>
          </p:nvSpPr>
          <p:spPr>
            <a:xfrm>
              <a:off x="1235250" y="3664330"/>
              <a:ext cx="571499" cy="59125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85A7A0C-327E-4543-A4F6-B1E7F23A0749}"/>
              </a:ext>
            </a:extLst>
          </p:cNvPr>
          <p:cNvSpPr txBox="1"/>
          <p:nvPr/>
        </p:nvSpPr>
        <p:spPr>
          <a:xfrm>
            <a:off x="4946872" y="5030119"/>
            <a:ext cx="3663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錯分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16.78%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錯分</a:t>
            </a:r>
            <a:r>
              <a:rPr lang="en-US" altLang="zh-TW" sz="2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zh-TW" altLang="en-US" sz="2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12.30%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錯分</a:t>
            </a:r>
            <a:r>
              <a:rPr lang="en-US" altLang="zh-TW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</a:t>
            </a:r>
            <a:r>
              <a:rPr lang="zh-TW" altLang="en-US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3.77%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2B34519-2E04-49E1-ABA5-4A67F51129B3}"/>
              </a:ext>
            </a:extLst>
          </p:cNvPr>
          <p:cNvSpPr txBox="1"/>
          <p:nvPr/>
        </p:nvSpPr>
        <p:spPr>
          <a:xfrm>
            <a:off x="8093559" y="5026766"/>
            <a:ext cx="4098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可以發現 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 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最難區別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 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 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則是非常容易區分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的品質差距較大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14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結果分析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 Jitter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績效下降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3AD225-3278-44AF-9C31-FBCA925F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44" y="948050"/>
            <a:ext cx="8748111" cy="593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29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4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0" name="Google Shape;680;p44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681" name="Google Shape;681;p44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4" name="Google Shape;684;p44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研究動機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6" name="Google Shape;686;p44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6389B88-A1C5-F343-91B5-BEA69EBE795A}"/>
              </a:ext>
            </a:extLst>
          </p:cNvPr>
          <p:cNvSpPr txBox="1"/>
          <p:nvPr/>
        </p:nvSpPr>
        <p:spPr>
          <a:xfrm>
            <a:off x="954505" y="1557337"/>
            <a:ext cx="10282989" cy="5114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近年來，農村受到人口老化及少子化的影響，造成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從事農業的人力大幅短缺，使得農業生產力受到衝擊。若能將人工智慧應用於農業自動化、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精準化之中，將能有助於提高產能，甚至能夠推動農業的產業轉型。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透過導入影像辨識技術於農產品等級自動篩選中，藉由提取農產品影像特徵並辨識達成自動化等級分類，以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提高農產品篩選效率、提升產值，同時減緩農業生產力不足之問題，朝向智慧農業發展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而其中亟待改善的是採收後處理技術。愛文芒果採收後依品質篩選為 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三等級，依序為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出口用、內銷用、加工用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。然而愛文芒果依靠人工篩選，除了農村人口流失導致人力短缺，篩果流程也因保鮮期壓縮地極短，導致篩果階段約有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的誤差，若以外銷金額估計，每年恐怕損失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1600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萬台幣。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資料來源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結果分析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 Jitter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績效下降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FDCBF2-76C7-426D-98B7-5E383412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92" y="899448"/>
            <a:ext cx="8855815" cy="600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8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結果分析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A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級芒果的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Heatmap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5D4D10-8BC5-4F44-8920-19A043BF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1" y="1133249"/>
            <a:ext cx="11026800" cy="54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400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結果分析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C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級芒果的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Heatmap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260367-112C-48A7-BC9E-6EE6D2E76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8" y="1133153"/>
            <a:ext cx="11026993" cy="54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0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結果分析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C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級芒果的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Heatmap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F73FB9F-A5B5-4917-8133-F25477AC0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1" y="1133249"/>
            <a:ext cx="11026800" cy="54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478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結果分析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分錯的芒果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BC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分錯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D0BC142-DA37-4E81-96DF-15C23CC1D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9" y="1045549"/>
            <a:ext cx="5400000" cy="554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DF6C9A5-5085-4793-9AA3-B1916677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5548"/>
            <a:ext cx="5400000" cy="55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36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結果分析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分錯的芒果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</a:t>
            </a: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分錯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D24D11-8452-4415-990A-14BBCDFD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0" y="991830"/>
            <a:ext cx="5400000" cy="55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EC33DC-BB0D-402D-97C2-D477ECAB6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88" y="991830"/>
            <a:ext cx="5400000" cy="55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4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 Net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6E887034-1B72-48B4-979C-56E034070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908"/>
          <a:stretch/>
        </p:blipFill>
        <p:spPr>
          <a:xfrm>
            <a:off x="4583027" y="3133816"/>
            <a:ext cx="7608973" cy="3724183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AA6A83FC-1C1C-4A83-89A9-D28088511C78}"/>
              </a:ext>
            </a:extLst>
          </p:cNvPr>
          <p:cNvSpPr txBox="1"/>
          <p:nvPr/>
        </p:nvSpPr>
        <p:spPr>
          <a:xfrm>
            <a:off x="661387" y="1203840"/>
            <a:ext cx="107706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對上層的輸入，使用平行的多個卷積層，然後再串接起來，這樣是一個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Inception module</a:t>
            </a:r>
          </a:p>
          <a:p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整個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Net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是堆疊多個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Inception Module</a:t>
            </a:r>
          </a:p>
          <a:p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46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 Net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968347-F7EA-437F-B2ED-750DB467E1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023323"/>
            <a:ext cx="12192000" cy="334617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1FC3CF-50C2-4EF5-A579-8DC6A00B8CE2}"/>
              </a:ext>
            </a:extLst>
          </p:cNvPr>
          <p:cNvSpPr txBox="1"/>
          <p:nvPr/>
        </p:nvSpPr>
        <p:spPr>
          <a:xfrm>
            <a:off x="610234" y="1263626"/>
            <a:ext cx="10770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且由於深度網路會有梯度消失的問題，因此加入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Auxiliary Classifier</a:t>
            </a:r>
          </a:p>
          <a:p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的中間就先給予答案計算梯度</a:t>
            </a:r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94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 err="1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RseNet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928952-0F4D-47E4-90E3-3C0FF80DFE29}"/>
              </a:ext>
            </a:extLst>
          </p:cNvPr>
          <p:cNvSpPr txBox="1"/>
          <p:nvPr/>
        </p:nvSpPr>
        <p:spPr>
          <a:xfrm>
            <a:off x="726089" y="1086251"/>
            <a:ext cx="10320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導入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Residual block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的技術，讓訓練深層的神經網路更容易，</a:t>
            </a:r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對神經網路來說直接學一個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H(x)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是比較難的，</a:t>
            </a:r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但是如果是學習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F(x) + x 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就會更容易</a:t>
            </a:r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AEB99D-86C9-42BB-ABD3-F6BD0C3BE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2139"/>
          <a:stretch/>
        </p:blipFill>
        <p:spPr>
          <a:xfrm>
            <a:off x="1311884" y="1935322"/>
            <a:ext cx="10320072" cy="49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5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Efficient Net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B0B54D-356A-4837-8D4F-78C2C7716258}"/>
              </a:ext>
            </a:extLst>
          </p:cNvPr>
          <p:cNvSpPr txBox="1"/>
          <p:nvPr/>
        </p:nvSpPr>
        <p:spPr>
          <a:xfrm>
            <a:off x="726089" y="1298105"/>
            <a:ext cx="10320072" cy="518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提出一個更有效率改善影像分類績效的方式，</a:t>
            </a:r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通常有要改善績效，有三個面向：</a:t>
            </a:r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加寬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加深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提升解析度</a:t>
            </a:r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但過往對這三種面向都是隨機嘗試，並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沒有一個具體的</a:t>
            </a:r>
            <a:r>
              <a:rPr kumimoji="1"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kumimoji="1"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提出一個有效的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 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34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4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grpSp>
        <p:nvGrpSpPr>
          <p:cNvPr id="680" name="Google Shape;680;p44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681" name="Google Shape;681;p44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684" name="Google Shape;684;p44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資料集說明</a:t>
            </a:r>
            <a:endParaRPr sz="3200" b="1" dirty="0">
              <a:solidFill>
                <a:srgbClr val="5B727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sp>
        <p:nvSpPr>
          <p:cNvPr id="686" name="Google Shape;686;p44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88" name="Google Shape;68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fld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C71545B-B1FD-0D44-81F4-2BAF3BF6C01E}"/>
              </a:ext>
            </a:extLst>
          </p:cNvPr>
          <p:cNvSpPr txBox="1"/>
          <p:nvPr/>
        </p:nvSpPr>
        <p:spPr>
          <a:xfrm>
            <a:off x="810685" y="978659"/>
            <a:ext cx="10415337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本研究使用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CUP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教育部全國大專校院人工智慧競賽）舉辦的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愛文芒果影像辨識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分類競賽所提供的資料集，資料集內容包含已由大會完成人工標註芒果優劣等級的影像。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芒果的優劣等級區分為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三種等級，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等級為最優良的愛文芒果，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等級次之，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等級為最差。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D77F30-351D-5E45-B155-F5D602905677}"/>
              </a:ext>
            </a:extLst>
          </p:cNvPr>
          <p:cNvGraphicFramePr>
            <a:graphicFrameLocks noGrp="1"/>
          </p:cNvGraphicFramePr>
          <p:nvPr/>
        </p:nvGraphicFramePr>
        <p:xfrm>
          <a:off x="743023" y="3176338"/>
          <a:ext cx="10705953" cy="363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651">
                  <a:extLst>
                    <a:ext uri="{9D8B030D-6E8A-4147-A177-3AD203B41FA5}">
                      <a16:colId xmlns:a16="http://schemas.microsoft.com/office/drawing/2014/main" val="2910989757"/>
                    </a:ext>
                  </a:extLst>
                </a:gridCol>
                <a:gridCol w="3568651">
                  <a:extLst>
                    <a:ext uri="{9D8B030D-6E8A-4147-A177-3AD203B41FA5}">
                      <a16:colId xmlns:a16="http://schemas.microsoft.com/office/drawing/2014/main" val="1700485542"/>
                    </a:ext>
                  </a:extLst>
                </a:gridCol>
                <a:gridCol w="3568651">
                  <a:extLst>
                    <a:ext uri="{9D8B030D-6E8A-4147-A177-3AD203B41FA5}">
                      <a16:colId xmlns:a16="http://schemas.microsoft.com/office/drawing/2014/main" val="1694270111"/>
                    </a:ext>
                  </a:extLst>
                </a:gridCol>
              </a:tblGrid>
              <a:tr h="514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94022"/>
                  </a:ext>
                </a:extLst>
              </a:tr>
              <a:tr h="31246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747445"/>
                  </a:ext>
                </a:extLst>
              </a:tr>
            </a:tbl>
          </a:graphicData>
        </a:graphic>
      </p:graphicFrame>
      <p:grpSp>
        <p:nvGrpSpPr>
          <p:cNvPr id="3" name="群組 2">
            <a:extLst>
              <a:ext uri="{FF2B5EF4-FFF2-40B4-BE49-F238E27FC236}">
                <a16:creationId xmlns:a16="http://schemas.microsoft.com/office/drawing/2014/main" id="{1FAE7336-A2F4-AA47-A5C2-6160EB4ADC4F}"/>
              </a:ext>
            </a:extLst>
          </p:cNvPr>
          <p:cNvGrpSpPr/>
          <p:nvPr/>
        </p:nvGrpSpPr>
        <p:grpSpPr>
          <a:xfrm>
            <a:off x="1479883" y="3560937"/>
            <a:ext cx="9232233" cy="3224050"/>
            <a:chOff x="1479883" y="3500777"/>
            <a:chExt cx="9232233" cy="32240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2D8E6C8-3896-DA4C-BAF4-1E82007B6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3500778"/>
              <a:ext cx="2101516" cy="157613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ADB0296-F9D9-184F-8F8C-2B9B090B7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5242" y="3500777"/>
              <a:ext cx="2101516" cy="1576137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2E3868B-205F-414D-B670-0E18EC660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9883" y="3500777"/>
              <a:ext cx="2101517" cy="157613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498FB28-22C3-4947-8012-CB17786B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307932" y="4886001"/>
              <a:ext cx="1576137" cy="2101516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C52DD87A-55C7-C046-9A80-99F8DF5C4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9883" y="5145336"/>
              <a:ext cx="2101519" cy="1576139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FF2D26A-F8CB-3A40-8DEA-81F5C275A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0600" y="5145338"/>
              <a:ext cx="2101516" cy="1576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447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Efficient </a:t>
            </a:r>
            <a:r>
              <a:rPr lang="en-US" altLang="zh-TW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Net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CDCE03-46CB-4D50-8159-B15D4FCD8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" b="13152"/>
          <a:stretch/>
        </p:blipFill>
        <p:spPr bwMode="auto">
          <a:xfrm>
            <a:off x="-277544" y="1156644"/>
            <a:ext cx="12726740" cy="551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分工表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81F1127-882E-47FE-BD38-B3FAE55FB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50341"/>
              </p:ext>
            </p:extLst>
          </p:nvPr>
        </p:nvGraphicFramePr>
        <p:xfrm>
          <a:off x="1019135" y="2793074"/>
          <a:ext cx="10523191" cy="160228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4043191">
                  <a:extLst>
                    <a:ext uri="{9D8B030D-6E8A-4147-A177-3AD203B41FA5}">
                      <a16:colId xmlns:a16="http://schemas.microsoft.com/office/drawing/2014/main" val="67057201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4203726068"/>
                    </a:ext>
                  </a:extLst>
                </a:gridCol>
              </a:tblGrid>
              <a:tr h="383497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學號姓名系級</a:t>
                      </a:r>
                    </a:p>
                  </a:txBody>
                  <a:tcPr marL="26108" marR="26108" marT="17405" marB="174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負責項目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324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110356018 </a:t>
                      </a:r>
                      <a:r>
                        <a:rPr lang="zh-TW" altLang="en-US" sz="24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資管碩一 謝鴻銘</a:t>
                      </a:r>
                      <a:endParaRPr lang="en-US" sz="24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1" i="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EfficientNet</a:t>
                      </a:r>
                      <a:r>
                        <a:rPr lang="zh-TW" altLang="en-US" sz="24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訓練、簡報製作、文件撰寫</a:t>
                      </a:r>
                      <a:endParaRPr lang="en-US" altLang="zh-TW" sz="24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6056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marR="0" lvl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Microsoft JhengHei"/>
                        </a:rPr>
                        <a:t>110356019</a:t>
                      </a:r>
                      <a:r>
                        <a:rPr lang="zh-TW" altLang="en-US" sz="24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Microsoft JhengHei"/>
                        </a:rPr>
                        <a:t> 資管碩一 林苡晴</a:t>
                      </a:r>
                      <a:endParaRPr lang="en-US" altLang="zh-TW" sz="24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Microsoft JhengHei"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1" i="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InceptionNet</a:t>
                      </a:r>
                      <a:r>
                        <a:rPr lang="zh-TW" altLang="en-US" sz="24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訓練、簡報製作、文件撰寫</a:t>
                      </a:r>
                      <a:endParaRPr lang="en-US" altLang="zh-TW" sz="24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9738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110356021 </a:t>
                      </a:r>
                      <a:r>
                        <a:rPr lang="zh-TW" altLang="en-US" sz="24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資管碩一 郭丞哲</a:t>
                      </a: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1" i="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ResNet</a:t>
                      </a:r>
                      <a:r>
                        <a:rPr lang="zh-TW" altLang="en-US" sz="24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訓練、簡報製作、文件撰寫</a:t>
                      </a:r>
                      <a:endParaRPr lang="en-US" altLang="zh-TW" sz="24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26108" marR="26108" marT="17405" marB="1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56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59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45839B-9856-4F74-B933-EC27071B3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2"/>
          <a:stretch/>
        </p:blipFill>
        <p:spPr>
          <a:xfrm rot="16200000">
            <a:off x="5708678" y="203221"/>
            <a:ext cx="6857998" cy="6451553"/>
          </a:xfrm>
          <a:prstGeom prst="flowChartManualInpu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5E60B2EE-D60A-410F-BA00-88FF00BF68EA}"/>
              </a:ext>
            </a:extLst>
          </p:cNvPr>
          <p:cNvSpPr>
            <a:spLocks/>
          </p:cNvSpPr>
          <p:nvPr/>
        </p:nvSpPr>
        <p:spPr bwMode="auto">
          <a:xfrm>
            <a:off x="5093144" y="-60437"/>
            <a:ext cx="1606513" cy="6971546"/>
          </a:xfrm>
          <a:custGeom>
            <a:avLst/>
            <a:gdLst>
              <a:gd name="T0" fmla="*/ 907 w 907"/>
              <a:gd name="T1" fmla="*/ 1869 h 1869"/>
              <a:gd name="T2" fmla="*/ 101 w 907"/>
              <a:gd name="T3" fmla="*/ 0 h 1869"/>
              <a:gd name="T4" fmla="*/ 0 w 907"/>
              <a:gd name="T5" fmla="*/ 0 h 1869"/>
              <a:gd name="T6" fmla="*/ 806 w 907"/>
              <a:gd name="T7" fmla="*/ 1869 h 1869"/>
              <a:gd name="T8" fmla="*/ 907 w 907"/>
              <a:gd name="T9" fmla="*/ 1869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" h="1869">
                <a:moveTo>
                  <a:pt x="907" y="1869"/>
                </a:moveTo>
                <a:lnTo>
                  <a:pt x="101" y="0"/>
                </a:lnTo>
                <a:lnTo>
                  <a:pt x="0" y="0"/>
                </a:lnTo>
                <a:lnTo>
                  <a:pt x="806" y="1869"/>
                </a:lnTo>
                <a:lnTo>
                  <a:pt x="907" y="1869"/>
                </a:lnTo>
                <a:close/>
              </a:path>
            </a:pathLst>
          </a:custGeom>
          <a:solidFill>
            <a:srgbClr val="FF5A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BF39D0AD-28EB-486A-8BC0-C7122630E926}"/>
              </a:ext>
            </a:extLst>
          </p:cNvPr>
          <p:cNvSpPr>
            <a:spLocks/>
          </p:cNvSpPr>
          <p:nvPr/>
        </p:nvSpPr>
        <p:spPr bwMode="auto">
          <a:xfrm rot="740653">
            <a:off x="5288707" y="-83922"/>
            <a:ext cx="1795463" cy="2770188"/>
          </a:xfrm>
          <a:custGeom>
            <a:avLst/>
            <a:gdLst>
              <a:gd name="T0" fmla="*/ 1131 w 1131"/>
              <a:gd name="T1" fmla="*/ 1745 h 1745"/>
              <a:gd name="T2" fmla="*/ 377 w 1131"/>
              <a:gd name="T3" fmla="*/ 0 h 1745"/>
              <a:gd name="T4" fmla="*/ 0 w 1131"/>
              <a:gd name="T5" fmla="*/ 0 h 1745"/>
              <a:gd name="T6" fmla="*/ 754 w 1131"/>
              <a:gd name="T7" fmla="*/ 1745 h 1745"/>
              <a:gd name="T8" fmla="*/ 1131 w 1131"/>
              <a:gd name="T9" fmla="*/ 1745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1" h="1745">
                <a:moveTo>
                  <a:pt x="1131" y="1745"/>
                </a:moveTo>
                <a:lnTo>
                  <a:pt x="377" y="0"/>
                </a:lnTo>
                <a:lnTo>
                  <a:pt x="0" y="0"/>
                </a:lnTo>
                <a:lnTo>
                  <a:pt x="754" y="1745"/>
                </a:lnTo>
                <a:lnTo>
                  <a:pt x="1131" y="1745"/>
                </a:lnTo>
                <a:close/>
              </a:path>
            </a:pathLst>
          </a:custGeom>
          <a:solidFill>
            <a:srgbClr val="59707A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99BC5BB-1A02-4351-BB1A-CA974E0CF4DC}"/>
              </a:ext>
            </a:extLst>
          </p:cNvPr>
          <p:cNvSpPr>
            <a:spLocks/>
          </p:cNvSpPr>
          <p:nvPr/>
        </p:nvSpPr>
        <p:spPr bwMode="auto">
          <a:xfrm rot="774335">
            <a:off x="6024329" y="4537402"/>
            <a:ext cx="2139129" cy="2327275"/>
          </a:xfrm>
          <a:custGeom>
            <a:avLst/>
            <a:gdLst>
              <a:gd name="T0" fmla="*/ 1263 w 1263"/>
              <a:gd name="T1" fmla="*/ 1466 h 1466"/>
              <a:gd name="T2" fmla="*/ 631 w 1263"/>
              <a:gd name="T3" fmla="*/ 0 h 1466"/>
              <a:gd name="T4" fmla="*/ 0 w 1263"/>
              <a:gd name="T5" fmla="*/ 0 h 1466"/>
              <a:gd name="T6" fmla="*/ 631 w 1263"/>
              <a:gd name="T7" fmla="*/ 1466 h 1466"/>
              <a:gd name="T8" fmla="*/ 1263 w 1263"/>
              <a:gd name="T9" fmla="*/ 1466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" h="1466">
                <a:moveTo>
                  <a:pt x="1263" y="1466"/>
                </a:moveTo>
                <a:lnTo>
                  <a:pt x="631" y="0"/>
                </a:lnTo>
                <a:lnTo>
                  <a:pt x="0" y="0"/>
                </a:lnTo>
                <a:lnTo>
                  <a:pt x="631" y="1466"/>
                </a:lnTo>
                <a:lnTo>
                  <a:pt x="1263" y="1466"/>
                </a:lnTo>
                <a:close/>
              </a:path>
            </a:pathLst>
          </a:custGeom>
          <a:solidFill>
            <a:srgbClr val="3F5057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61E2187E-39F4-4FF1-9920-838EF8870278}"/>
              </a:ext>
            </a:extLst>
          </p:cNvPr>
          <p:cNvSpPr>
            <a:spLocks/>
          </p:cNvSpPr>
          <p:nvPr/>
        </p:nvSpPr>
        <p:spPr bwMode="auto">
          <a:xfrm>
            <a:off x="36222" y="5226954"/>
            <a:ext cx="649578" cy="1364346"/>
          </a:xfrm>
          <a:custGeom>
            <a:avLst/>
            <a:gdLst>
              <a:gd name="T0" fmla="*/ 391 w 391"/>
              <a:gd name="T1" fmla="*/ 808 h 808"/>
              <a:gd name="T2" fmla="*/ 44 w 391"/>
              <a:gd name="T3" fmla="*/ 0 h 808"/>
              <a:gd name="T4" fmla="*/ 0 w 391"/>
              <a:gd name="T5" fmla="*/ 0 h 808"/>
              <a:gd name="T6" fmla="*/ 348 w 391"/>
              <a:gd name="T7" fmla="*/ 808 h 808"/>
              <a:gd name="T8" fmla="*/ 391 w 391"/>
              <a:gd name="T9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808">
                <a:moveTo>
                  <a:pt x="391" y="808"/>
                </a:moveTo>
                <a:lnTo>
                  <a:pt x="44" y="0"/>
                </a:lnTo>
                <a:lnTo>
                  <a:pt x="0" y="0"/>
                </a:lnTo>
                <a:lnTo>
                  <a:pt x="348" y="808"/>
                </a:lnTo>
                <a:lnTo>
                  <a:pt x="391" y="808"/>
                </a:lnTo>
                <a:close/>
              </a:path>
            </a:pathLst>
          </a:custGeom>
          <a:solidFill>
            <a:srgbClr val="FF5A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FBEE32BC-4F82-412E-ACE2-9C1E3B315274}"/>
              </a:ext>
            </a:extLst>
          </p:cNvPr>
          <p:cNvSpPr>
            <a:spLocks/>
          </p:cNvSpPr>
          <p:nvPr/>
        </p:nvSpPr>
        <p:spPr bwMode="auto">
          <a:xfrm>
            <a:off x="-20928" y="4561792"/>
            <a:ext cx="774700" cy="1196975"/>
          </a:xfrm>
          <a:custGeom>
            <a:avLst/>
            <a:gdLst>
              <a:gd name="T0" fmla="*/ 488 w 488"/>
              <a:gd name="T1" fmla="*/ 754 h 754"/>
              <a:gd name="T2" fmla="*/ 163 w 488"/>
              <a:gd name="T3" fmla="*/ 0 h 754"/>
              <a:gd name="T4" fmla="*/ 0 w 488"/>
              <a:gd name="T5" fmla="*/ 0 h 754"/>
              <a:gd name="T6" fmla="*/ 325 w 488"/>
              <a:gd name="T7" fmla="*/ 754 h 754"/>
              <a:gd name="T8" fmla="*/ 488 w 488"/>
              <a:gd name="T9" fmla="*/ 754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54">
                <a:moveTo>
                  <a:pt x="488" y="754"/>
                </a:moveTo>
                <a:lnTo>
                  <a:pt x="163" y="0"/>
                </a:lnTo>
                <a:lnTo>
                  <a:pt x="0" y="0"/>
                </a:lnTo>
                <a:lnTo>
                  <a:pt x="325" y="754"/>
                </a:lnTo>
                <a:lnTo>
                  <a:pt x="488" y="754"/>
                </a:lnTo>
                <a:close/>
              </a:path>
            </a:pathLst>
          </a:custGeom>
          <a:solidFill>
            <a:srgbClr val="5970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645857B8-FB10-4191-A21D-754F8F6CD000}"/>
              </a:ext>
            </a:extLst>
          </p:cNvPr>
          <p:cNvSpPr>
            <a:spLocks/>
          </p:cNvSpPr>
          <p:nvPr/>
        </p:nvSpPr>
        <p:spPr bwMode="auto">
          <a:xfrm>
            <a:off x="461672" y="5858779"/>
            <a:ext cx="865188" cy="1003300"/>
          </a:xfrm>
          <a:custGeom>
            <a:avLst/>
            <a:gdLst>
              <a:gd name="T0" fmla="*/ 545 w 545"/>
              <a:gd name="T1" fmla="*/ 632 h 632"/>
              <a:gd name="T2" fmla="*/ 271 w 545"/>
              <a:gd name="T3" fmla="*/ 0 h 632"/>
              <a:gd name="T4" fmla="*/ 0 w 545"/>
              <a:gd name="T5" fmla="*/ 0 h 632"/>
              <a:gd name="T6" fmla="*/ 271 w 545"/>
              <a:gd name="T7" fmla="*/ 632 h 632"/>
              <a:gd name="T8" fmla="*/ 545 w 545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632">
                <a:moveTo>
                  <a:pt x="545" y="632"/>
                </a:moveTo>
                <a:lnTo>
                  <a:pt x="271" y="0"/>
                </a:lnTo>
                <a:lnTo>
                  <a:pt x="0" y="0"/>
                </a:lnTo>
                <a:lnTo>
                  <a:pt x="271" y="632"/>
                </a:lnTo>
                <a:lnTo>
                  <a:pt x="545" y="632"/>
                </a:lnTo>
                <a:close/>
              </a:path>
            </a:pathLst>
          </a:custGeom>
          <a:solidFill>
            <a:srgbClr val="3F50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73ACDB7-F5EA-45C1-A76F-4DDD96634150}"/>
              </a:ext>
            </a:extLst>
          </p:cNvPr>
          <p:cNvSpPr>
            <a:spLocks/>
          </p:cNvSpPr>
          <p:nvPr/>
        </p:nvSpPr>
        <p:spPr bwMode="auto">
          <a:xfrm>
            <a:off x="-160087" y="5868304"/>
            <a:ext cx="762000" cy="1004888"/>
          </a:xfrm>
          <a:custGeom>
            <a:avLst/>
            <a:gdLst>
              <a:gd name="T0" fmla="*/ 480 w 480"/>
              <a:gd name="T1" fmla="*/ 633 h 633"/>
              <a:gd name="T2" fmla="*/ 209 w 480"/>
              <a:gd name="T3" fmla="*/ 0 h 633"/>
              <a:gd name="T4" fmla="*/ 0 w 480"/>
              <a:gd name="T5" fmla="*/ 0 h 633"/>
              <a:gd name="T6" fmla="*/ 271 w 480"/>
              <a:gd name="T7" fmla="*/ 633 h 633"/>
              <a:gd name="T8" fmla="*/ 480 w 480"/>
              <a:gd name="T9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633">
                <a:moveTo>
                  <a:pt x="480" y="633"/>
                </a:moveTo>
                <a:lnTo>
                  <a:pt x="209" y="0"/>
                </a:lnTo>
                <a:lnTo>
                  <a:pt x="0" y="0"/>
                </a:lnTo>
                <a:lnTo>
                  <a:pt x="271" y="633"/>
                </a:lnTo>
                <a:lnTo>
                  <a:pt x="480" y="633"/>
                </a:lnTo>
                <a:close/>
              </a:path>
            </a:pathLst>
          </a:custGeom>
          <a:solidFill>
            <a:srgbClr val="5970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D109BF22-882F-4EC4-B001-B0D2ACB49009}"/>
              </a:ext>
            </a:extLst>
          </p:cNvPr>
          <p:cNvSpPr>
            <a:spLocks/>
          </p:cNvSpPr>
          <p:nvPr/>
        </p:nvSpPr>
        <p:spPr bwMode="auto">
          <a:xfrm rot="769353">
            <a:off x="5157233" y="5306997"/>
            <a:ext cx="1405551" cy="1721099"/>
          </a:xfrm>
          <a:custGeom>
            <a:avLst/>
            <a:gdLst>
              <a:gd name="T0" fmla="*/ 1117 w 1117"/>
              <a:gd name="T1" fmla="*/ 1466 h 1466"/>
              <a:gd name="T2" fmla="*/ 485 w 1117"/>
              <a:gd name="T3" fmla="*/ 0 h 1466"/>
              <a:gd name="T4" fmla="*/ 0 w 1117"/>
              <a:gd name="T5" fmla="*/ 0 h 1466"/>
              <a:gd name="T6" fmla="*/ 632 w 1117"/>
              <a:gd name="T7" fmla="*/ 1466 h 1466"/>
              <a:gd name="T8" fmla="*/ 1117 w 1117"/>
              <a:gd name="T9" fmla="*/ 1466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7" h="1466">
                <a:moveTo>
                  <a:pt x="1117" y="1466"/>
                </a:moveTo>
                <a:lnTo>
                  <a:pt x="485" y="0"/>
                </a:lnTo>
                <a:lnTo>
                  <a:pt x="0" y="0"/>
                </a:lnTo>
                <a:lnTo>
                  <a:pt x="632" y="1466"/>
                </a:lnTo>
                <a:lnTo>
                  <a:pt x="1117" y="1466"/>
                </a:lnTo>
                <a:close/>
              </a:path>
            </a:pathLst>
          </a:custGeom>
          <a:solidFill>
            <a:srgbClr val="5970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161F9D-A831-4CAD-9FAE-45AFF9004143}"/>
              </a:ext>
            </a:extLst>
          </p:cNvPr>
          <p:cNvSpPr txBox="1"/>
          <p:nvPr/>
        </p:nvSpPr>
        <p:spPr>
          <a:xfrm>
            <a:off x="1361093" y="2932893"/>
            <a:ext cx="37084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00" b="1" dirty="0">
                <a:solidFill>
                  <a:srgbClr val="59707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</a:t>
            </a:r>
            <a:r>
              <a:rPr lang="zh-TW" altLang="en-US" sz="5800" b="1" dirty="0">
                <a:solidFill>
                  <a:srgbClr val="59707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CN" altLang="en-US" sz="5800" b="1" dirty="0">
              <a:solidFill>
                <a:srgbClr val="59707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298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392EA705-E41A-4279-B445-28CAE50E0035}"/>
              </a:ext>
            </a:extLst>
          </p:cNvPr>
          <p:cNvSpPr/>
          <p:nvPr/>
        </p:nvSpPr>
        <p:spPr>
          <a:xfrm>
            <a:off x="8309050" y="1987283"/>
            <a:ext cx="3703088" cy="4774254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9D29C1-610C-440B-9D59-E497139EA7A9}"/>
              </a:ext>
            </a:extLst>
          </p:cNvPr>
          <p:cNvSpPr/>
          <p:nvPr/>
        </p:nvSpPr>
        <p:spPr>
          <a:xfrm>
            <a:off x="4209321" y="1987283"/>
            <a:ext cx="3703088" cy="477425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619A7E-5F79-4D78-BF5A-9EB909F99379}"/>
              </a:ext>
            </a:extLst>
          </p:cNvPr>
          <p:cNvSpPr/>
          <p:nvPr/>
        </p:nvSpPr>
        <p:spPr>
          <a:xfrm>
            <a:off x="180729" y="1987283"/>
            <a:ext cx="3703088" cy="4774254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9" name="Google Shape;679;p44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grpSp>
        <p:nvGrpSpPr>
          <p:cNvPr id="680" name="Google Shape;680;p44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681" name="Google Shape;681;p44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684" name="Google Shape;684;p44"/>
          <p:cNvSpPr/>
          <p:nvPr/>
        </p:nvSpPr>
        <p:spPr>
          <a:xfrm>
            <a:off x="726089" y="243809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資料集說明</a:t>
            </a:r>
            <a:endParaRPr sz="3200" b="1" dirty="0">
              <a:solidFill>
                <a:srgbClr val="5B727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sp>
        <p:nvSpPr>
          <p:cNvPr id="686" name="Google Shape;686;p44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88" name="Google Shape;68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fld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890121-8FE0-B04C-8399-36F0234FFF9F}"/>
              </a:ext>
            </a:extLst>
          </p:cNvPr>
          <p:cNvSpPr txBox="1"/>
          <p:nvPr/>
        </p:nvSpPr>
        <p:spPr>
          <a:xfrm>
            <a:off x="726088" y="988112"/>
            <a:ext cx="5554643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資料集已事先分為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訓練集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再以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9:1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的比例從訓練集分割出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驗證集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033B96-5BCF-4E3F-89F1-B42B06AC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8" y="4197116"/>
            <a:ext cx="3600000" cy="22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128695-77F7-47BE-AA66-17685F59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56" y="4197115"/>
            <a:ext cx="3600000" cy="22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42BD5A-D23C-4589-A0E9-BC4C12C15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94" y="4197115"/>
            <a:ext cx="3600000" cy="22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1195CD-D421-4447-88F0-2B9DC14A1CD7}"/>
              </a:ext>
            </a:extLst>
          </p:cNvPr>
          <p:cNvSpPr txBox="1"/>
          <p:nvPr/>
        </p:nvSpPr>
        <p:spPr>
          <a:xfrm>
            <a:off x="211614" y="1990092"/>
            <a:ext cx="3569314" cy="190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訓練集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5040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張芒果影像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1833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1868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1339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F1324E-712D-46AD-BC90-729D4EEDCE56}"/>
              </a:ext>
            </a:extLst>
          </p:cNvPr>
          <p:cNvSpPr txBox="1"/>
          <p:nvPr/>
        </p:nvSpPr>
        <p:spPr>
          <a:xfrm>
            <a:off x="4350829" y="2038484"/>
            <a:ext cx="3454854" cy="190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驗證集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共有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560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張芒果影像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183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204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173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kumimoji="1" lang="en-US" altLang="zh-TW" sz="20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B13CF9-6E0E-4BF6-ACE1-B8A35DEC12EA}"/>
              </a:ext>
            </a:extLst>
          </p:cNvPr>
          <p:cNvSpPr txBox="1"/>
          <p:nvPr/>
        </p:nvSpPr>
        <p:spPr>
          <a:xfrm>
            <a:off x="8340802" y="2038484"/>
            <a:ext cx="3639584" cy="190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張芒果影像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288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296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216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78712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02858" y="1282919"/>
            <a:ext cx="105557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Input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5DED69-06B5-4ACC-B715-45B938A5D69F}"/>
              </a:ext>
            </a:extLst>
          </p:cNvPr>
          <p:cNvSpPr txBox="1"/>
          <p:nvPr/>
        </p:nvSpPr>
        <p:spPr>
          <a:xfrm>
            <a:off x="5817326" y="2389906"/>
            <a:ext cx="2090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scale the range in [0,1]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1C8114-8569-4190-B700-B62568F01920}"/>
              </a:ext>
            </a:extLst>
          </p:cNvPr>
          <p:cNvSpPr txBox="1"/>
          <p:nvPr/>
        </p:nvSpPr>
        <p:spPr>
          <a:xfrm>
            <a:off x="2748584" y="2390893"/>
            <a:ext cx="1270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1536 X 1536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D23527-702D-4637-9E2D-AA51FC1019D8}"/>
              </a:ext>
            </a:extLst>
          </p:cNvPr>
          <p:cNvSpPr txBox="1"/>
          <p:nvPr/>
        </p:nvSpPr>
        <p:spPr>
          <a:xfrm>
            <a:off x="4378752" y="2389905"/>
            <a:ext cx="1055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224</a:t>
            </a: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 224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" name="圖片 5" descr="一張含有 個人, 水果 的圖片&#10;&#10;自動產生的描述">
            <a:extLst>
              <a:ext uri="{FF2B5EF4-FFF2-40B4-BE49-F238E27FC236}">
                <a16:creationId xmlns:a16="http://schemas.microsoft.com/office/drawing/2014/main" id="{258C7708-0DA1-4008-A299-337462F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712" y="2934113"/>
            <a:ext cx="4654575" cy="3490932"/>
          </a:xfrm>
          <a:prstGeom prst="rect">
            <a:avLst/>
          </a:prstGeom>
        </p:spPr>
      </p:pic>
      <p:pic>
        <p:nvPicPr>
          <p:cNvPr id="8" name="圖片 7" descr="一張含有 水果 的圖片&#10;&#10;自動產生的描述">
            <a:extLst>
              <a:ext uri="{FF2B5EF4-FFF2-40B4-BE49-F238E27FC236}">
                <a16:creationId xmlns:a16="http://schemas.microsoft.com/office/drawing/2014/main" id="{77285524-E648-4176-8434-9A80CC81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0562" y="2934113"/>
            <a:ext cx="4082198" cy="3795992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D6A6FB71-1E3B-436E-9B8C-A0E434061AAF}"/>
              </a:ext>
            </a:extLst>
          </p:cNvPr>
          <p:cNvSpPr txBox="1"/>
          <p:nvPr/>
        </p:nvSpPr>
        <p:spPr>
          <a:xfrm>
            <a:off x="2034501" y="4217914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DAE6F5F-1F27-43C9-87CC-F082050566FA}"/>
              </a:ext>
            </a:extLst>
          </p:cNvPr>
          <p:cNvSpPr txBox="1"/>
          <p:nvPr/>
        </p:nvSpPr>
        <p:spPr>
          <a:xfrm>
            <a:off x="12302108" y="4370444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1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02858" y="1282919"/>
            <a:ext cx="105557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Input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5DED69-06B5-4ACC-B715-45B938A5D69F}"/>
              </a:ext>
            </a:extLst>
          </p:cNvPr>
          <p:cNvSpPr txBox="1"/>
          <p:nvPr/>
        </p:nvSpPr>
        <p:spPr>
          <a:xfrm>
            <a:off x="5817326" y="2389906"/>
            <a:ext cx="2090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scale the range in [0,1]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1C8114-8569-4190-B700-B62568F01920}"/>
              </a:ext>
            </a:extLst>
          </p:cNvPr>
          <p:cNvSpPr txBox="1"/>
          <p:nvPr/>
        </p:nvSpPr>
        <p:spPr>
          <a:xfrm>
            <a:off x="2748584" y="2390893"/>
            <a:ext cx="1270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1536 X 1536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D23527-702D-4637-9E2D-AA51FC1019D8}"/>
              </a:ext>
            </a:extLst>
          </p:cNvPr>
          <p:cNvSpPr txBox="1"/>
          <p:nvPr/>
        </p:nvSpPr>
        <p:spPr>
          <a:xfrm>
            <a:off x="4378752" y="2389905"/>
            <a:ext cx="1055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224</a:t>
            </a: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 224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6A6FB71-1E3B-436E-9B8C-A0E434061AAF}"/>
              </a:ext>
            </a:extLst>
          </p:cNvPr>
          <p:cNvSpPr txBox="1"/>
          <p:nvPr/>
        </p:nvSpPr>
        <p:spPr>
          <a:xfrm>
            <a:off x="-6748677" y="3949377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</a:t>
            </a:r>
            <a:endParaRPr lang="zh-TW" altLang="en-US" sz="2400" dirty="0"/>
          </a:p>
        </p:txBody>
      </p:sp>
      <p:pic>
        <p:nvPicPr>
          <p:cNvPr id="20" name="圖片 19" descr="一張含有 個人, 水果 的圖片&#10;&#10;自動產生的描述">
            <a:extLst>
              <a:ext uri="{FF2B5EF4-FFF2-40B4-BE49-F238E27FC236}">
                <a16:creationId xmlns:a16="http://schemas.microsoft.com/office/drawing/2014/main" id="{E5BC0BDD-CAC9-4B2A-93F1-4119399A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58342" y="2665576"/>
            <a:ext cx="4654575" cy="3490932"/>
          </a:xfrm>
          <a:prstGeom prst="rect">
            <a:avLst/>
          </a:prstGeom>
        </p:spPr>
      </p:pic>
      <p:pic>
        <p:nvPicPr>
          <p:cNvPr id="24" name="圖片 23" descr="一張含有 水果 的圖片&#10;&#10;自動產生的描述">
            <a:extLst>
              <a:ext uri="{FF2B5EF4-FFF2-40B4-BE49-F238E27FC236}">
                <a16:creationId xmlns:a16="http://schemas.microsoft.com/office/drawing/2014/main" id="{54A7DE47-6F98-421F-B150-6E8C9314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227" y="2925483"/>
            <a:ext cx="4082198" cy="3795992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AD0CFD65-DEC2-451D-8C4C-A668A9A1A47D}"/>
              </a:ext>
            </a:extLst>
          </p:cNvPr>
          <p:cNvSpPr txBox="1"/>
          <p:nvPr/>
        </p:nvSpPr>
        <p:spPr>
          <a:xfrm>
            <a:off x="2034501" y="4188946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endParaRPr lang="zh-TW" altLang="en-US" sz="24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0F05CE2-8418-46D7-A1C6-25C41A8F6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6260" y="3540631"/>
            <a:ext cx="3264644" cy="3201129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264811-F4A5-46C1-8901-F1FD2479E5D0}"/>
              </a:ext>
            </a:extLst>
          </p:cNvPr>
          <p:cNvSpPr txBox="1"/>
          <p:nvPr/>
        </p:nvSpPr>
        <p:spPr>
          <a:xfrm>
            <a:off x="13210501" y="4650611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6134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02858" y="1282919"/>
            <a:ext cx="105557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Input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5DED69-06B5-4ACC-B715-45B938A5D69F}"/>
              </a:ext>
            </a:extLst>
          </p:cNvPr>
          <p:cNvSpPr txBox="1"/>
          <p:nvPr/>
        </p:nvSpPr>
        <p:spPr>
          <a:xfrm>
            <a:off x="5817326" y="2389906"/>
            <a:ext cx="2090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scale the range in [0,1]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1C8114-8569-4190-B700-B62568F01920}"/>
              </a:ext>
            </a:extLst>
          </p:cNvPr>
          <p:cNvSpPr txBox="1"/>
          <p:nvPr/>
        </p:nvSpPr>
        <p:spPr>
          <a:xfrm>
            <a:off x="2748584" y="2390893"/>
            <a:ext cx="1270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1536 X 1536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D23527-702D-4637-9E2D-AA51FC1019D8}"/>
              </a:ext>
            </a:extLst>
          </p:cNvPr>
          <p:cNvSpPr txBox="1"/>
          <p:nvPr/>
        </p:nvSpPr>
        <p:spPr>
          <a:xfrm>
            <a:off x="4378752" y="2389905"/>
            <a:ext cx="1055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224</a:t>
            </a: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 224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6A6FB71-1E3B-436E-9B8C-A0E434061AAF}"/>
              </a:ext>
            </a:extLst>
          </p:cNvPr>
          <p:cNvSpPr txBox="1"/>
          <p:nvPr/>
        </p:nvSpPr>
        <p:spPr>
          <a:xfrm>
            <a:off x="-6748677" y="3949377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</a:t>
            </a:r>
            <a:endParaRPr lang="zh-TW" altLang="en-US" sz="2400" dirty="0"/>
          </a:p>
        </p:txBody>
      </p:sp>
      <p:pic>
        <p:nvPicPr>
          <p:cNvPr id="20" name="圖片 19" descr="一張含有 個人, 水果 的圖片&#10;&#10;自動產生的描述">
            <a:extLst>
              <a:ext uri="{FF2B5EF4-FFF2-40B4-BE49-F238E27FC236}">
                <a16:creationId xmlns:a16="http://schemas.microsoft.com/office/drawing/2014/main" id="{E5BC0BDD-CAC9-4B2A-93F1-4119399A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58342" y="2665576"/>
            <a:ext cx="4654575" cy="3490932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FE0E77-EF26-482A-9F30-2154072C3043}"/>
              </a:ext>
            </a:extLst>
          </p:cNvPr>
          <p:cNvSpPr txBox="1"/>
          <p:nvPr/>
        </p:nvSpPr>
        <p:spPr>
          <a:xfrm>
            <a:off x="-5924303" y="3950259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endParaRPr lang="zh-TW" altLang="en-US" sz="2400" dirty="0"/>
          </a:p>
        </p:txBody>
      </p:sp>
      <p:pic>
        <p:nvPicPr>
          <p:cNvPr id="24" name="圖片 23" descr="一張含有 水果 的圖片&#10;&#10;自動產生的描述">
            <a:extLst>
              <a:ext uri="{FF2B5EF4-FFF2-40B4-BE49-F238E27FC236}">
                <a16:creationId xmlns:a16="http://schemas.microsoft.com/office/drawing/2014/main" id="{450565C7-D0AC-4BE9-B1A5-EF7FDDA6A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52301" y="2513046"/>
            <a:ext cx="4082198" cy="379599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E9C43AA-55CC-4736-BC1B-C4B650B02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418" y="2890578"/>
            <a:ext cx="3906908" cy="3830897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688C4480-753D-4179-9713-259D13D78C85}"/>
              </a:ext>
            </a:extLst>
          </p:cNvPr>
          <p:cNvSpPr txBox="1"/>
          <p:nvPr/>
        </p:nvSpPr>
        <p:spPr>
          <a:xfrm>
            <a:off x="2591183" y="4411042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B95892D-2605-43A1-BB47-CF79211C3A5F}"/>
              </a:ext>
            </a:extLst>
          </p:cNvPr>
          <p:cNvSpPr txBox="1"/>
          <p:nvPr/>
        </p:nvSpPr>
        <p:spPr>
          <a:xfrm>
            <a:off x="12123486" y="5360636"/>
            <a:ext cx="2336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162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726089" y="810828"/>
            <a:ext cx="10739822" cy="137222"/>
          </a:xfrm>
          <a:prstGeom prst="rect">
            <a:avLst/>
          </a:prstGeom>
          <a:solidFill>
            <a:srgbClr val="5B72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0917694" y="429123"/>
            <a:ext cx="514350" cy="284207"/>
            <a:chOff x="10501313" y="528290"/>
            <a:chExt cx="514350" cy="332185"/>
          </a:xfrm>
        </p:grpSpPr>
        <p:sp>
          <p:nvSpPr>
            <p:cNvPr id="135" name="Google Shape;135;p3"/>
            <p:cNvSpPr/>
            <p:nvPr/>
          </p:nvSpPr>
          <p:spPr>
            <a:xfrm>
              <a:off x="10501313" y="700088"/>
              <a:ext cx="102306" cy="160387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707335" y="597694"/>
              <a:ext cx="102306" cy="262781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913357" y="528290"/>
              <a:ext cx="102306" cy="332185"/>
            </a:xfrm>
            <a:prstGeom prst="rect">
              <a:avLst/>
            </a:prstGeom>
            <a:solidFill>
              <a:srgbClr val="5B72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26089" y="226053"/>
            <a:ext cx="8748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5B72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研究架構</a:t>
            </a:r>
            <a:endParaRPr sz="3200" b="1" dirty="0">
              <a:solidFill>
                <a:srgbClr val="5B72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002858" y="1282919"/>
            <a:ext cx="105557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Input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6096000" y="624037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5DED69-06B5-4ACC-B715-45B938A5D69F}"/>
              </a:ext>
            </a:extLst>
          </p:cNvPr>
          <p:cNvSpPr txBox="1"/>
          <p:nvPr/>
        </p:nvSpPr>
        <p:spPr>
          <a:xfrm>
            <a:off x="5817326" y="2389906"/>
            <a:ext cx="2090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scale the range in [0,1]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1C8114-8569-4190-B700-B62568F01920}"/>
              </a:ext>
            </a:extLst>
          </p:cNvPr>
          <p:cNvSpPr txBox="1"/>
          <p:nvPr/>
        </p:nvSpPr>
        <p:spPr>
          <a:xfrm>
            <a:off x="2748584" y="2390893"/>
            <a:ext cx="1270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1536 X 1536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D23527-702D-4637-9E2D-AA51FC1019D8}"/>
              </a:ext>
            </a:extLst>
          </p:cNvPr>
          <p:cNvSpPr txBox="1"/>
          <p:nvPr/>
        </p:nvSpPr>
        <p:spPr>
          <a:xfrm>
            <a:off x="4378752" y="2389905"/>
            <a:ext cx="1055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224</a:t>
            </a:r>
            <a:r>
              <a:rPr lang="en-US" altLang="zh-TW" sz="1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 224</a:t>
            </a:r>
            <a:endParaRPr lang="en-US" altLang="zh-TW" sz="1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6A6FB71-1E3B-436E-9B8C-A0E434061AAF}"/>
              </a:ext>
            </a:extLst>
          </p:cNvPr>
          <p:cNvSpPr txBox="1"/>
          <p:nvPr/>
        </p:nvSpPr>
        <p:spPr>
          <a:xfrm>
            <a:off x="-6748677" y="3949377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Original</a:t>
            </a:r>
            <a:endParaRPr lang="zh-TW" altLang="en-US" sz="2400" dirty="0"/>
          </a:p>
        </p:txBody>
      </p:sp>
      <p:pic>
        <p:nvPicPr>
          <p:cNvPr id="20" name="圖片 19" descr="一張含有 個人, 水果 的圖片&#10;&#10;自動產生的描述">
            <a:extLst>
              <a:ext uri="{FF2B5EF4-FFF2-40B4-BE49-F238E27FC236}">
                <a16:creationId xmlns:a16="http://schemas.microsoft.com/office/drawing/2014/main" id="{E5BC0BDD-CAC9-4B2A-93F1-4119399A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58342" y="2665576"/>
            <a:ext cx="4654575" cy="3490932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FE0E77-EF26-482A-9F30-2154072C3043}"/>
              </a:ext>
            </a:extLst>
          </p:cNvPr>
          <p:cNvSpPr txBox="1"/>
          <p:nvPr/>
        </p:nvSpPr>
        <p:spPr>
          <a:xfrm>
            <a:off x="-5924303" y="3950259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Padding</a:t>
            </a:r>
            <a:endParaRPr lang="zh-TW" altLang="en-US" sz="2400" dirty="0"/>
          </a:p>
        </p:txBody>
      </p:sp>
      <p:pic>
        <p:nvPicPr>
          <p:cNvPr id="24" name="圖片 23" descr="一張含有 水果 的圖片&#10;&#10;自動產生的描述">
            <a:extLst>
              <a:ext uri="{FF2B5EF4-FFF2-40B4-BE49-F238E27FC236}">
                <a16:creationId xmlns:a16="http://schemas.microsoft.com/office/drawing/2014/main" id="{450565C7-D0AC-4BE9-B1A5-EF7FDDA6A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52301" y="2513046"/>
            <a:ext cx="4082198" cy="3795992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688C4480-753D-4179-9713-259D13D78C85}"/>
              </a:ext>
            </a:extLst>
          </p:cNvPr>
          <p:cNvSpPr txBox="1"/>
          <p:nvPr/>
        </p:nvSpPr>
        <p:spPr>
          <a:xfrm>
            <a:off x="2591182" y="4411042"/>
            <a:ext cx="2336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</a:t>
            </a:r>
            <a:endParaRPr lang="zh-TW" altLang="en-US" sz="2400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69DFEF1-4DDE-4250-906F-0C873A5FB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458434" y="2778814"/>
            <a:ext cx="3906908" cy="383089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A81FC8-251A-4C39-8BA0-0D4D91EC282C}"/>
              </a:ext>
            </a:extLst>
          </p:cNvPr>
          <p:cNvSpPr txBox="1"/>
          <p:nvPr/>
        </p:nvSpPr>
        <p:spPr>
          <a:xfrm>
            <a:off x="-7147669" y="4299278"/>
            <a:ext cx="142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Resize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7B2D603-E3FA-4BFA-B484-157689E497CC}"/>
              </a:ext>
            </a:extLst>
          </p:cNvPr>
          <p:cNvSpPr txBox="1"/>
          <p:nvPr/>
        </p:nvSpPr>
        <p:spPr>
          <a:xfrm>
            <a:off x="726089" y="-2211038"/>
            <a:ext cx="112438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altLang="zh-TW" sz="2400" b="1" i="0" u="none" strike="noStrik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RandomCrop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隨機對圖片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做切割</a:t>
            </a:r>
            <a:endParaRPr lang="en-US" altLang="zh-TW" sz="2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RandomHorizontalFlip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隨機對圖片進行水平翻轉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altLang="zh-TW" sz="2400" b="1" i="0" u="none" strike="noStrik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RandomVerticalFlip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隨機對圖片進行垂直翻轉</a:t>
            </a:r>
            <a:endParaRPr lang="en-US" altLang="zh-TW" sz="2400" b="1" i="0" u="none" strike="noStrik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RandomAffine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對圖片進行仿射轉換，包括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旋轉、平移、縮放、剪切、翻轉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altLang="zh-TW" sz="2400" b="1" i="0" u="none" strike="noStrik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ColorJitter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400" b="1" i="0" u="none" strike="noStrik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對圖片進行色彩的調動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00E1D11-525D-4B41-B9F3-373AB47BB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599" y="2845494"/>
            <a:ext cx="3906908" cy="38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4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3112</Words>
  <Application>Microsoft Office PowerPoint</Application>
  <PresentationFormat>寬螢幕</PresentationFormat>
  <Paragraphs>872</Paragraphs>
  <Slides>42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Microsoft JhengHei</vt:lpstr>
      <vt:lpstr>Microsoft JhengHei</vt:lpstr>
      <vt:lpstr>Arial</vt:lpstr>
      <vt:lpstr>Calibri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丞哲 郭</dc:creator>
  <cp:lastModifiedBy>鴻銘 謝</cp:lastModifiedBy>
  <cp:revision>220</cp:revision>
  <dcterms:created xsi:type="dcterms:W3CDTF">2021-10-20T09:04:51Z</dcterms:created>
  <dcterms:modified xsi:type="dcterms:W3CDTF">2022-01-23T10:30:27Z</dcterms:modified>
</cp:coreProperties>
</file>