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
      <p:font typeface="Lato"/>
      <p:regular r:id="rId19"/>
      <p:bold r:id="rId20"/>
      <p:italic r:id="rId21"/>
      <p:boldItalic r:id="rId22"/>
    </p:embeddedFont>
    <p:embeddedFont>
      <p:font typeface="Baloo 2"/>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Baloo2-bold.fntdata"/><Relationship Id="rId12" Type="http://schemas.openxmlformats.org/officeDocument/2006/relationships/slide" Target="slides/slide7.xml"/><Relationship Id="rId23" Type="http://schemas.openxmlformats.org/officeDocument/2006/relationships/font" Target="fonts/Baloo2-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4a38dd7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4a38dd7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a8c3a0a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a8c3a0a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Statement of project objectives</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013c6f8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013c6f8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Approach (i.e., what tools and techniques you intend to use to achieve the project objectives)</a:t>
            </a:r>
            <a:endParaRPr sz="1200">
              <a:solidFill>
                <a:srgbClr val="2D3B45"/>
              </a:solidFill>
              <a:latin typeface="Lato"/>
              <a:ea typeface="Lato"/>
              <a:cs typeface="Lato"/>
              <a:sym typeface="Lato"/>
            </a:endParaRPr>
          </a:p>
          <a:p>
            <a:pPr indent="0" lvl="0" marL="0" rtl="0" algn="l">
              <a:lnSpc>
                <a:spcPct val="115000"/>
              </a:lnSpc>
              <a:spcBef>
                <a:spcPts val="1000"/>
              </a:spcBef>
              <a:spcAft>
                <a:spcPts val="0"/>
              </a:spcAft>
              <a:buNone/>
            </a:pPr>
            <a:r>
              <a:rPr lang="en" sz="1050">
                <a:solidFill>
                  <a:srgbClr val="A9B7C6"/>
                </a:solidFill>
                <a:highlight>
                  <a:srgbClr val="2B2B2B"/>
                </a:highlight>
              </a:rPr>
              <a:t>blues - classical - country - disco - hiphop - jazz - metal - pop - reggae - rock</a:t>
            </a:r>
            <a:endParaRPr sz="1050">
              <a:solidFill>
                <a:srgbClr val="A9B7C6"/>
              </a:solidFill>
              <a:highlight>
                <a:srgbClr val="2B2B2B"/>
              </a:highlight>
            </a:endParaRPr>
          </a:p>
          <a:p>
            <a:pPr indent="0" lvl="0" marL="0" rtl="0" algn="l">
              <a:lnSpc>
                <a:spcPct val="115000"/>
              </a:lnSpc>
              <a:spcBef>
                <a:spcPts val="1000"/>
              </a:spcBef>
              <a:spcAft>
                <a:spcPts val="0"/>
              </a:spcAft>
              <a:buNone/>
            </a:pPr>
            <a:r>
              <a:t/>
            </a:r>
            <a:endParaRPr sz="1050">
              <a:solidFill>
                <a:srgbClr val="A9B7C6"/>
              </a:solidFill>
              <a:highlight>
                <a:srgbClr val="2B2B2B"/>
              </a:highlight>
            </a:endParaRPr>
          </a:p>
          <a:p>
            <a:pPr indent="0" lvl="0" marL="0" rtl="0" algn="l">
              <a:lnSpc>
                <a:spcPct val="115000"/>
              </a:lnSpc>
              <a:spcBef>
                <a:spcPts val="1000"/>
              </a:spcBef>
              <a:spcAft>
                <a:spcPts val="0"/>
              </a:spcAft>
              <a:buNone/>
            </a:pPr>
            <a:r>
              <a:rPr lang="en" sz="1000">
                <a:solidFill>
                  <a:srgbClr val="58667E"/>
                </a:solidFill>
                <a:highlight>
                  <a:srgbClr val="FFFFFF"/>
                </a:highlight>
                <a:latin typeface="Poppins"/>
                <a:ea typeface="Poppins"/>
                <a:cs typeface="Poppins"/>
                <a:sym typeface="Poppins"/>
              </a:rPr>
              <a:t>serialized to files on disk and deserialized back into the program at runtime</a:t>
            </a:r>
            <a:endParaRPr sz="1050">
              <a:solidFill>
                <a:srgbClr val="A9B7C6"/>
              </a:solidFill>
              <a:highlight>
                <a:srgbClr val="2B2B2B"/>
              </a:highlight>
            </a:endParaRPr>
          </a:p>
          <a:p>
            <a:pPr indent="0" lvl="0" marL="0" rtl="0" algn="l">
              <a:spcBef>
                <a:spcPts val="10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013c6f8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013c6f8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Deliverables (i.e., a list of items that will be submitted upon completion, and their relevance to the stated objectives)</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b013c6f8e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b013c6f8e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52a5a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52a5a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b8c3d2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b8c3d2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8c3d2a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b8c3d2a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7c29f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7c29f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eb.archive.org/web/20181228202627/http://marsyasweb.appspot.com/download/data_se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Support-vector_machine" TargetMode="External"/><Relationship Id="rId4" Type="http://schemas.openxmlformats.org/officeDocument/2006/relationships/hyperlink" Target="https://data-flair.training/blogs/python-project-music-genre-classification/" TargetMode="External"/><Relationship Id="rId5" Type="http://schemas.openxmlformats.org/officeDocument/2006/relationships/hyperlink" Target="http://cs229.stanford.edu/proj2018/report/21.pdf" TargetMode="External"/><Relationship Id="rId6" Type="http://schemas.openxmlformats.org/officeDocument/2006/relationships/hyperlink" Target="https://towardsdatascience.com/music-genre-classification-with-python-c714d032f0d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53" name="Shape 53"/>
        <p:cNvGrpSpPr/>
        <p:nvPr/>
      </p:nvGrpSpPr>
      <p:grpSpPr>
        <a:xfrm>
          <a:off x="0" y="0"/>
          <a:ext cx="0" cy="0"/>
          <a:chOff x="0" y="0"/>
          <a:chExt cx="0" cy="0"/>
        </a:xfrm>
      </p:grpSpPr>
      <p:sp>
        <p:nvSpPr>
          <p:cNvPr id="54" name="Google Shape;54;p13"/>
          <p:cNvSpPr txBox="1"/>
          <p:nvPr/>
        </p:nvSpPr>
        <p:spPr>
          <a:xfrm>
            <a:off x="1168800" y="315475"/>
            <a:ext cx="6806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200">
              <a:solidFill>
                <a:schemeClr val="lt2"/>
              </a:solidFill>
              <a:latin typeface="Poppins"/>
              <a:ea typeface="Poppins"/>
              <a:cs typeface="Poppins"/>
              <a:sym typeface="Poppins"/>
            </a:endParaRPr>
          </a:p>
          <a:p>
            <a:pPr indent="0" lvl="0" marL="0" rtl="0" algn="ctr">
              <a:spcBef>
                <a:spcPts val="0"/>
              </a:spcBef>
              <a:spcAft>
                <a:spcPts val="0"/>
              </a:spcAft>
              <a:buNone/>
            </a:pPr>
            <a:r>
              <a:t/>
            </a:r>
            <a:endParaRPr b="1" sz="2200">
              <a:solidFill>
                <a:schemeClr val="lt2"/>
              </a:solidFill>
              <a:latin typeface="Poppins"/>
              <a:ea typeface="Poppins"/>
              <a:cs typeface="Poppins"/>
              <a:sym typeface="Poppins"/>
            </a:endParaRPr>
          </a:p>
        </p:txBody>
      </p:sp>
      <p:sp>
        <p:nvSpPr>
          <p:cNvPr id="55" name="Google Shape;55;p13"/>
          <p:cNvSpPr txBox="1"/>
          <p:nvPr/>
        </p:nvSpPr>
        <p:spPr>
          <a:xfrm>
            <a:off x="1350450" y="1517400"/>
            <a:ext cx="6443100" cy="210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900">
                <a:solidFill>
                  <a:schemeClr val="accent1"/>
                </a:solidFill>
                <a:latin typeface="Poppins"/>
                <a:ea typeface="Poppins"/>
                <a:cs typeface="Poppins"/>
                <a:sym typeface="Poppins"/>
              </a:rPr>
              <a:t>Music</a:t>
            </a:r>
            <a:r>
              <a:rPr b="1" lang="en" sz="4900">
                <a:solidFill>
                  <a:schemeClr val="lt1"/>
                </a:solidFill>
                <a:latin typeface="Poppins"/>
                <a:ea typeface="Poppins"/>
                <a:cs typeface="Poppins"/>
                <a:sym typeface="Poppins"/>
              </a:rPr>
              <a:t> Genre </a:t>
            </a:r>
            <a:endParaRPr b="1" sz="4900">
              <a:solidFill>
                <a:schemeClr val="lt1"/>
              </a:solidFill>
              <a:latin typeface="Poppins"/>
              <a:ea typeface="Poppins"/>
              <a:cs typeface="Poppins"/>
              <a:sym typeface="Poppins"/>
            </a:endParaRPr>
          </a:p>
          <a:p>
            <a:pPr indent="0" lvl="0" marL="0" rtl="0" algn="ctr">
              <a:spcBef>
                <a:spcPts val="0"/>
              </a:spcBef>
              <a:spcAft>
                <a:spcPts val="0"/>
              </a:spcAft>
              <a:buNone/>
            </a:pPr>
            <a:r>
              <a:rPr b="1" lang="en" sz="4900">
                <a:solidFill>
                  <a:schemeClr val="accent1"/>
                </a:solidFill>
                <a:latin typeface="Poppins"/>
                <a:ea typeface="Poppins"/>
                <a:cs typeface="Poppins"/>
                <a:sym typeface="Poppins"/>
              </a:rPr>
              <a:t>Classification</a:t>
            </a:r>
            <a:r>
              <a:rPr b="1" lang="en" sz="2700">
                <a:solidFill>
                  <a:schemeClr val="lt1"/>
                </a:solidFill>
                <a:latin typeface="Poppins"/>
                <a:ea typeface="Poppins"/>
                <a:cs typeface="Poppins"/>
                <a:sym typeface="Poppins"/>
              </a:rPr>
              <a:t> </a:t>
            </a:r>
            <a:endParaRPr b="1" sz="2700">
              <a:solidFill>
                <a:schemeClr val="lt1"/>
              </a:solidFill>
              <a:latin typeface="Poppins"/>
              <a:ea typeface="Poppins"/>
              <a:cs typeface="Poppins"/>
              <a:sym typeface="Poppins"/>
            </a:endParaRPr>
          </a:p>
          <a:p>
            <a:pPr indent="0" lvl="0" marL="0" rtl="0" algn="ctr">
              <a:spcBef>
                <a:spcPts val="0"/>
              </a:spcBef>
              <a:spcAft>
                <a:spcPts val="0"/>
              </a:spcAft>
              <a:buNone/>
            </a:pPr>
            <a:r>
              <a:t/>
            </a:r>
            <a:endParaRPr sz="2700">
              <a:solidFill>
                <a:schemeClr val="accent1"/>
              </a:solidFill>
            </a:endParaRPr>
          </a:p>
        </p:txBody>
      </p:sp>
      <p:sp>
        <p:nvSpPr>
          <p:cNvPr id="56" name="Google Shape;56;p13"/>
          <p:cNvSpPr txBox="1"/>
          <p:nvPr/>
        </p:nvSpPr>
        <p:spPr>
          <a:xfrm>
            <a:off x="3442675" y="3507025"/>
            <a:ext cx="2356500" cy="141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Team Members:</a:t>
            </a:r>
            <a:endParaRPr sz="2000">
              <a:solidFill>
                <a:schemeClr val="lt2"/>
              </a:solidFill>
              <a:latin typeface="Baloo 2"/>
              <a:ea typeface="Baloo 2"/>
              <a:cs typeface="Baloo 2"/>
              <a:sym typeface="Baloo 2"/>
            </a:endParaRPr>
          </a:p>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Bikash Pokharel</a:t>
            </a:r>
            <a:endParaRPr sz="2000">
              <a:solidFill>
                <a:schemeClr val="lt2"/>
              </a:solidFill>
              <a:latin typeface="Baloo 2"/>
              <a:ea typeface="Baloo 2"/>
              <a:cs typeface="Baloo 2"/>
              <a:sym typeface="Baloo 2"/>
            </a:endParaRPr>
          </a:p>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Shambhu Adhikari</a:t>
            </a:r>
            <a:endParaRPr sz="2000">
              <a:solidFill>
                <a:schemeClr val="lt2"/>
              </a:solidFill>
              <a:latin typeface="Baloo 2"/>
              <a:ea typeface="Baloo 2"/>
              <a:cs typeface="Baloo 2"/>
              <a:sym typeface="Balo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Objectives</a:t>
            </a:r>
            <a:endParaRPr b="1" sz="4200">
              <a:solidFill>
                <a:schemeClr val="accent1"/>
              </a:solidFill>
              <a:latin typeface="Poppins"/>
              <a:ea typeface="Poppins"/>
              <a:cs typeface="Poppins"/>
              <a:sym typeface="Poppins"/>
            </a:endParaRPr>
          </a:p>
        </p:txBody>
      </p:sp>
      <p:sp>
        <p:nvSpPr>
          <p:cNvPr id="62" name="Google Shape;62;p14"/>
          <p:cNvSpPr txBox="1"/>
          <p:nvPr/>
        </p:nvSpPr>
        <p:spPr>
          <a:xfrm>
            <a:off x="599525" y="2886800"/>
            <a:ext cx="8465400" cy="2308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Predict the Genre of audio </a:t>
            </a:r>
            <a:r>
              <a:rPr lang="en" sz="2000">
                <a:solidFill>
                  <a:schemeClr val="lt2"/>
                </a:solidFill>
                <a:latin typeface="Baloo 2"/>
                <a:ea typeface="Baloo 2"/>
                <a:cs typeface="Baloo 2"/>
                <a:sym typeface="Baloo 2"/>
              </a:rPr>
              <a:t>songs(blues, classical, hiphop, rock, metal, jazz, reggae, rock, pop, disco) using SVM and k-nearest neighbour.</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Implement Convolution Neural Network with ReLU activation, softmax  output, and cross entropy loss.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lt2"/>
              </a:solidFill>
              <a:latin typeface="Baloo 2"/>
              <a:ea typeface="Baloo 2"/>
              <a:cs typeface="Baloo 2"/>
              <a:sym typeface="Baloo 2"/>
            </a:endParaRPr>
          </a:p>
        </p:txBody>
      </p:sp>
      <p:sp>
        <p:nvSpPr>
          <p:cNvPr id="63" name="Google Shape;63;p14"/>
          <p:cNvSpPr txBox="1"/>
          <p:nvPr/>
        </p:nvSpPr>
        <p:spPr>
          <a:xfrm>
            <a:off x="811775" y="1058575"/>
            <a:ext cx="8040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There are many music genre classification systems online but there are very less projects that classify genre using support vector machine and K-nearest neighbours.  So we are using this two approach for genre classification.  This project:</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Tools and Techniques</a:t>
            </a:r>
            <a:endParaRPr b="1" sz="4200">
              <a:solidFill>
                <a:schemeClr val="accent1"/>
              </a:solidFill>
              <a:latin typeface="Poppins"/>
              <a:ea typeface="Poppins"/>
              <a:cs typeface="Poppins"/>
              <a:sym typeface="Poppins"/>
            </a:endParaRPr>
          </a:p>
        </p:txBody>
      </p:sp>
      <p:sp>
        <p:nvSpPr>
          <p:cNvPr id="69" name="Google Shape;69;p15"/>
          <p:cNvSpPr txBox="1"/>
          <p:nvPr/>
        </p:nvSpPr>
        <p:spPr>
          <a:xfrm>
            <a:off x="635250" y="711400"/>
            <a:ext cx="81147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b="1" lang="en" sz="2000">
                <a:solidFill>
                  <a:schemeClr val="accent1"/>
                </a:solidFill>
                <a:latin typeface="Baloo 2"/>
                <a:ea typeface="Baloo 2"/>
                <a:cs typeface="Baloo 2"/>
                <a:sym typeface="Baloo 2"/>
              </a:rPr>
              <a:t>Torch</a:t>
            </a:r>
            <a:r>
              <a:rPr b="1" lang="en" sz="2000">
                <a:solidFill>
                  <a:schemeClr val="lt2"/>
                </a:solidFill>
                <a:latin typeface="Baloo 2"/>
                <a:ea typeface="Baloo 2"/>
                <a:cs typeface="Baloo 2"/>
                <a:sym typeface="Baloo 2"/>
              </a:rPr>
              <a:t>:</a:t>
            </a:r>
            <a:r>
              <a:rPr lang="en" sz="2000">
                <a:solidFill>
                  <a:schemeClr val="lt2"/>
                </a:solidFill>
                <a:latin typeface="Baloo 2"/>
                <a:ea typeface="Baloo 2"/>
                <a:cs typeface="Baloo 2"/>
                <a:sym typeface="Baloo 2"/>
              </a:rPr>
              <a:t> For audio manipulation. IT is a deep learning library of python which makes most for our audio manipulation jobs </a:t>
            </a:r>
            <a:r>
              <a:rPr lang="en" sz="2000">
                <a:solidFill>
                  <a:schemeClr val="lt2"/>
                </a:solidFill>
                <a:latin typeface="Baloo 2"/>
                <a:ea typeface="Baloo 2"/>
                <a:cs typeface="Baloo 2"/>
                <a:sym typeface="Baloo 2"/>
              </a:rPr>
              <a:t>easier</a:t>
            </a:r>
            <a:r>
              <a:rPr lang="en" sz="2000">
                <a:solidFill>
                  <a:schemeClr val="lt2"/>
                </a:solidFill>
                <a:latin typeface="Baloo 2"/>
                <a:ea typeface="Baloo 2"/>
                <a:cs typeface="Baloo 2"/>
                <a:sym typeface="Baloo 2"/>
              </a:rPr>
              <a:t> and flexible that hard core code.</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b="1" lang="en" sz="2000">
                <a:solidFill>
                  <a:schemeClr val="accent1"/>
                </a:solidFill>
                <a:latin typeface="Baloo 2"/>
                <a:ea typeface="Baloo 2"/>
                <a:cs typeface="Baloo 2"/>
                <a:sym typeface="Baloo 2"/>
              </a:rPr>
              <a:t>Librosa</a:t>
            </a:r>
            <a:r>
              <a:rPr b="1" lang="en" sz="2000">
                <a:solidFill>
                  <a:schemeClr val="lt2"/>
                </a:solidFill>
                <a:latin typeface="Baloo 2"/>
                <a:ea typeface="Baloo 2"/>
                <a:cs typeface="Baloo 2"/>
                <a:sym typeface="Baloo 2"/>
              </a:rPr>
              <a:t>: </a:t>
            </a:r>
            <a:r>
              <a:rPr lang="en" sz="2000">
                <a:solidFill>
                  <a:schemeClr val="lt2"/>
                </a:solidFill>
                <a:latin typeface="Baloo 2"/>
                <a:ea typeface="Baloo 2"/>
                <a:cs typeface="Baloo 2"/>
                <a:sym typeface="Baloo 2"/>
              </a:rPr>
              <a:t>For audio </a:t>
            </a:r>
            <a:r>
              <a:rPr lang="en" sz="2000">
                <a:solidFill>
                  <a:schemeClr val="lt2"/>
                </a:solidFill>
                <a:latin typeface="Baloo 2"/>
                <a:ea typeface="Baloo 2"/>
                <a:cs typeface="Baloo 2"/>
                <a:sym typeface="Baloo 2"/>
              </a:rPr>
              <a:t>representation</a:t>
            </a:r>
            <a:r>
              <a:rPr lang="en" sz="2000">
                <a:solidFill>
                  <a:schemeClr val="lt2"/>
                </a:solidFill>
                <a:latin typeface="Baloo 2"/>
                <a:ea typeface="Baloo 2"/>
                <a:cs typeface="Baloo 2"/>
                <a:sym typeface="Baloo 2"/>
              </a:rPr>
              <a:t> of all audio datasets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rPr b="1" lang="en" sz="2000">
                <a:solidFill>
                  <a:schemeClr val="accent1"/>
                </a:solidFill>
                <a:latin typeface="Baloo 2"/>
                <a:ea typeface="Baloo 2"/>
                <a:cs typeface="Baloo 2"/>
                <a:sym typeface="Baloo 2"/>
              </a:rPr>
              <a:t>Pickle</a:t>
            </a:r>
            <a:r>
              <a:rPr lang="en" sz="2000">
                <a:solidFill>
                  <a:schemeClr val="lt2"/>
                </a:solidFill>
                <a:latin typeface="Baloo 2"/>
                <a:ea typeface="Baloo 2"/>
                <a:cs typeface="Baloo 2"/>
                <a:sym typeface="Baloo 2"/>
              </a:rPr>
              <a:t>: Due to heavy volume of data, this library is used for serialized objects to files on disk and deserialized back into program at runtime.</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rPr b="1" lang="en" sz="2000">
                <a:solidFill>
                  <a:schemeClr val="accent1"/>
                </a:solidFill>
                <a:latin typeface="Baloo 2"/>
                <a:ea typeface="Baloo 2"/>
                <a:cs typeface="Baloo 2"/>
                <a:sym typeface="Baloo 2"/>
              </a:rPr>
              <a:t>Other libraries</a:t>
            </a:r>
            <a:r>
              <a:rPr lang="en" sz="2000">
                <a:solidFill>
                  <a:schemeClr val="lt2"/>
                </a:solidFill>
                <a:latin typeface="Baloo 2"/>
                <a:ea typeface="Baloo 2"/>
                <a:cs typeface="Baloo 2"/>
                <a:sym typeface="Baloo 2"/>
              </a:rPr>
              <a:t>:  pandas, numpy, sklearn, etc</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73" name="Shape 73"/>
        <p:cNvGrpSpPr/>
        <p:nvPr/>
      </p:nvGrpSpPr>
      <p:grpSpPr>
        <a:xfrm>
          <a:off x="0" y="0"/>
          <a:ext cx="0" cy="0"/>
          <a:chOff x="0" y="0"/>
          <a:chExt cx="0" cy="0"/>
        </a:xfrm>
      </p:grpSpPr>
      <p:sp>
        <p:nvSpPr>
          <p:cNvPr id="74" name="Google Shape;74;p16"/>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Deliverables</a:t>
            </a:r>
            <a:endParaRPr b="1" sz="4200">
              <a:solidFill>
                <a:schemeClr val="accent1"/>
              </a:solidFill>
              <a:latin typeface="Poppins"/>
              <a:ea typeface="Poppins"/>
              <a:cs typeface="Poppins"/>
              <a:sym typeface="Poppins"/>
            </a:endParaRPr>
          </a:p>
        </p:txBody>
      </p:sp>
      <p:sp>
        <p:nvSpPr>
          <p:cNvPr id="75" name="Google Shape;75;p16"/>
          <p:cNvSpPr txBox="1"/>
          <p:nvPr/>
        </p:nvSpPr>
        <p:spPr>
          <a:xfrm>
            <a:off x="545175" y="926550"/>
            <a:ext cx="84654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Genre prediction code file</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Different music genre mp3 files</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Train Model</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Data</a:t>
            </a:r>
            <a:endParaRPr sz="1800">
              <a:solidFill>
                <a:schemeClr val="lt2"/>
              </a:solidFill>
              <a:latin typeface="Baloo 2"/>
              <a:ea typeface="Baloo 2"/>
              <a:cs typeface="Baloo 2"/>
              <a:sym typeface="Baloo 2"/>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79" name="Shape 79"/>
        <p:cNvGrpSpPr/>
        <p:nvPr/>
      </p:nvGrpSpPr>
      <p:grpSpPr>
        <a:xfrm>
          <a:off x="0" y="0"/>
          <a:ext cx="0" cy="0"/>
          <a:chOff x="0" y="0"/>
          <a:chExt cx="0" cy="0"/>
        </a:xfrm>
      </p:grpSpPr>
      <p:sp>
        <p:nvSpPr>
          <p:cNvPr id="80" name="Google Shape;80;p17"/>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Evaluation Methodologies</a:t>
            </a:r>
            <a:endParaRPr b="1" sz="4200">
              <a:solidFill>
                <a:schemeClr val="accent1"/>
              </a:solidFill>
              <a:latin typeface="Poppins"/>
              <a:ea typeface="Poppins"/>
              <a:cs typeface="Poppins"/>
              <a:sym typeface="Poppins"/>
            </a:endParaRPr>
          </a:p>
        </p:txBody>
      </p:sp>
      <p:sp>
        <p:nvSpPr>
          <p:cNvPr id="81" name="Google Shape;81;p17"/>
          <p:cNvSpPr txBox="1"/>
          <p:nvPr/>
        </p:nvSpPr>
        <p:spPr>
          <a:xfrm>
            <a:off x="616900" y="1031450"/>
            <a:ext cx="8465400" cy="257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evaluating </a:t>
            </a:r>
            <a:r>
              <a:rPr lang="en" sz="2000">
                <a:solidFill>
                  <a:schemeClr val="lt2"/>
                </a:solidFill>
                <a:latin typeface="Baloo 2"/>
                <a:ea typeface="Baloo 2"/>
                <a:cs typeface="Baloo 2"/>
                <a:sym typeface="Baloo 2"/>
              </a:rPr>
              <a:t>this project we used these two approaches: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1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Used  accuracy as a main metrics where we will check percentage of predicted labels which matched their true labels of audio samples. </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We will also be using confusion matrices for getting the performance of our best model</a:t>
            </a:r>
            <a:endParaRPr sz="2000">
              <a:solidFill>
                <a:schemeClr val="lt2"/>
              </a:solidFill>
              <a:latin typeface="Baloo 2"/>
              <a:ea typeface="Baloo 2"/>
              <a:cs typeface="Baloo 2"/>
              <a:sym typeface="Baloo 2"/>
            </a:endParaRPr>
          </a:p>
        </p:txBody>
      </p:sp>
      <p:sp>
        <p:nvSpPr>
          <p:cNvPr id="82" name="Google Shape;82;p17"/>
          <p:cNvSpPr txBox="1"/>
          <p:nvPr/>
        </p:nvSpPr>
        <p:spPr>
          <a:xfrm>
            <a:off x="616900" y="3703950"/>
            <a:ext cx="5000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86" name="Shape 86"/>
        <p:cNvGrpSpPr/>
        <p:nvPr/>
      </p:nvGrpSpPr>
      <p:grpSpPr>
        <a:xfrm>
          <a:off x="0" y="0"/>
          <a:ext cx="0" cy="0"/>
          <a:chOff x="0" y="0"/>
          <a:chExt cx="0" cy="0"/>
        </a:xfrm>
      </p:grpSpPr>
      <p:sp>
        <p:nvSpPr>
          <p:cNvPr id="87" name="Google Shape;87;p18"/>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Data Description</a:t>
            </a:r>
            <a:endParaRPr b="1" sz="4200">
              <a:solidFill>
                <a:schemeClr val="accent1"/>
              </a:solidFill>
              <a:latin typeface="Poppins"/>
              <a:ea typeface="Poppins"/>
              <a:cs typeface="Poppins"/>
              <a:sym typeface="Poppins"/>
            </a:endParaRPr>
          </a:p>
        </p:txBody>
      </p:sp>
      <p:sp>
        <p:nvSpPr>
          <p:cNvPr id="88" name="Google Shape;88;p18"/>
          <p:cNvSpPr txBox="1"/>
          <p:nvPr/>
        </p:nvSpPr>
        <p:spPr>
          <a:xfrm>
            <a:off x="616900" y="1031450"/>
            <a:ext cx="8465400" cy="32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a:t>
            </a:r>
            <a:r>
              <a:rPr lang="en" sz="2000">
                <a:solidFill>
                  <a:schemeClr val="lt2"/>
                </a:solidFill>
                <a:latin typeface="Baloo 2"/>
                <a:ea typeface="Baloo 2"/>
                <a:cs typeface="Baloo 2"/>
                <a:sym typeface="Baloo 2"/>
              </a:rPr>
              <a:t>the raw data we used GTZAN online dataset which was prepared for genre classification research paper. The size of data is 1.2GB and it has 1000 audio tracks where each track is 30 second long. It contains total of 10 genres and there are 1000 songs of each genre of .wav file.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the training dataset. We will be using 100 sample of un-augmented data each of our cross validation and test sets.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
        <p:nvSpPr>
          <p:cNvPr id="89" name="Google Shape;89;p18"/>
          <p:cNvSpPr txBox="1"/>
          <p:nvPr/>
        </p:nvSpPr>
        <p:spPr>
          <a:xfrm>
            <a:off x="616900" y="3999350"/>
            <a:ext cx="5000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This is our source of </a:t>
            </a:r>
            <a:r>
              <a:rPr lang="en" sz="2000">
                <a:solidFill>
                  <a:schemeClr val="lt2"/>
                </a:solidFill>
                <a:latin typeface="Baloo 2"/>
                <a:ea typeface="Baloo 2"/>
                <a:cs typeface="Baloo 2"/>
                <a:sym typeface="Baloo 2"/>
              </a:rPr>
              <a:t>Dataset </a:t>
            </a:r>
            <a:r>
              <a:rPr lang="en" sz="2000" u="sng">
                <a:solidFill>
                  <a:schemeClr val="accent5"/>
                </a:solidFill>
                <a:latin typeface="Baloo 2"/>
                <a:ea typeface="Baloo 2"/>
                <a:cs typeface="Baloo 2"/>
                <a:sym typeface="Baloo 2"/>
                <a:hlinkClick r:id="rId3">
                  <a:extLst>
                    <a:ext uri="{A12FA001-AC4F-418D-AE19-62706E023703}">
                      <ahyp:hlinkClr val="tx"/>
                    </a:ext>
                  </a:extLst>
                </a:hlinkClick>
              </a:rPr>
              <a:t>Link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93" name="Shape 93"/>
        <p:cNvGrpSpPr/>
        <p:nvPr/>
      </p:nvGrpSpPr>
      <p:grpSpPr>
        <a:xfrm>
          <a:off x="0" y="0"/>
          <a:ext cx="0" cy="0"/>
          <a:chOff x="0" y="0"/>
          <a:chExt cx="0" cy="0"/>
        </a:xfrm>
      </p:grpSpPr>
      <p:sp>
        <p:nvSpPr>
          <p:cNvPr id="94" name="Google Shape;94;p19"/>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Output Snippets</a:t>
            </a:r>
            <a:endParaRPr b="1" sz="4200">
              <a:solidFill>
                <a:schemeClr val="accent1"/>
              </a:solidFill>
              <a:latin typeface="Poppins"/>
              <a:ea typeface="Poppins"/>
              <a:cs typeface="Poppins"/>
              <a:sym typeface="Poppins"/>
            </a:endParaRPr>
          </a:p>
        </p:txBody>
      </p:sp>
      <p:pic>
        <p:nvPicPr>
          <p:cNvPr id="95" name="Google Shape;95;p19"/>
          <p:cNvPicPr preferRelativeResize="0"/>
          <p:nvPr/>
        </p:nvPicPr>
        <p:blipFill>
          <a:blip r:embed="rId3">
            <a:alphaModFix/>
          </a:blip>
          <a:stretch>
            <a:fillRect/>
          </a:stretch>
        </p:blipFill>
        <p:spPr>
          <a:xfrm>
            <a:off x="152400" y="2613600"/>
            <a:ext cx="8839204" cy="2425602"/>
          </a:xfrm>
          <a:prstGeom prst="rect">
            <a:avLst/>
          </a:prstGeom>
          <a:noFill/>
          <a:ln>
            <a:noFill/>
          </a:ln>
        </p:spPr>
      </p:pic>
      <p:pic>
        <p:nvPicPr>
          <p:cNvPr id="96" name="Google Shape;96;p19"/>
          <p:cNvPicPr preferRelativeResize="0"/>
          <p:nvPr/>
        </p:nvPicPr>
        <p:blipFill rotWithShape="1">
          <a:blip r:embed="rId4">
            <a:alphaModFix/>
          </a:blip>
          <a:srcRect b="-7060" l="0" r="0" t="7060"/>
          <a:stretch/>
        </p:blipFill>
        <p:spPr>
          <a:xfrm>
            <a:off x="152250" y="1075200"/>
            <a:ext cx="8839204" cy="13897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00" name="Shape 100"/>
        <p:cNvGrpSpPr/>
        <p:nvPr/>
      </p:nvGrpSpPr>
      <p:grpSpPr>
        <a:xfrm>
          <a:off x="0" y="0"/>
          <a:ext cx="0" cy="0"/>
          <a:chOff x="0" y="0"/>
          <a:chExt cx="0" cy="0"/>
        </a:xfrm>
      </p:grpSpPr>
      <p:sp>
        <p:nvSpPr>
          <p:cNvPr id="101" name="Google Shape;101;p20"/>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Output Snippets</a:t>
            </a:r>
            <a:endParaRPr b="1" sz="4200">
              <a:solidFill>
                <a:schemeClr val="accent1"/>
              </a:solidFill>
              <a:latin typeface="Poppins"/>
              <a:ea typeface="Poppins"/>
              <a:cs typeface="Poppins"/>
              <a:sym typeface="Poppins"/>
            </a:endParaRPr>
          </a:p>
        </p:txBody>
      </p:sp>
      <p:pic>
        <p:nvPicPr>
          <p:cNvPr id="102" name="Google Shape;102;p20"/>
          <p:cNvPicPr preferRelativeResize="0"/>
          <p:nvPr/>
        </p:nvPicPr>
        <p:blipFill>
          <a:blip r:embed="rId3">
            <a:alphaModFix/>
          </a:blip>
          <a:stretch>
            <a:fillRect/>
          </a:stretch>
        </p:blipFill>
        <p:spPr>
          <a:xfrm>
            <a:off x="152400" y="1562475"/>
            <a:ext cx="8839204" cy="1389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06" name="Shape 106"/>
        <p:cNvGrpSpPr/>
        <p:nvPr/>
      </p:nvGrpSpPr>
      <p:grpSpPr>
        <a:xfrm>
          <a:off x="0" y="0"/>
          <a:ext cx="0" cy="0"/>
          <a:chOff x="0" y="0"/>
          <a:chExt cx="0" cy="0"/>
        </a:xfrm>
      </p:grpSpPr>
      <p:sp>
        <p:nvSpPr>
          <p:cNvPr id="107" name="Google Shape;107;p21"/>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References</a:t>
            </a:r>
            <a:endParaRPr b="1" sz="4200">
              <a:solidFill>
                <a:schemeClr val="accent1"/>
              </a:solidFill>
              <a:latin typeface="Poppins"/>
              <a:ea typeface="Poppins"/>
              <a:cs typeface="Poppins"/>
              <a:sym typeface="Poppins"/>
            </a:endParaRPr>
          </a:p>
        </p:txBody>
      </p:sp>
      <p:sp>
        <p:nvSpPr>
          <p:cNvPr id="108" name="Google Shape;108;p21"/>
          <p:cNvSpPr txBox="1"/>
          <p:nvPr/>
        </p:nvSpPr>
        <p:spPr>
          <a:xfrm>
            <a:off x="616900" y="1031450"/>
            <a:ext cx="8465400" cy="3401700"/>
          </a:xfrm>
          <a:prstGeom prst="rect">
            <a:avLst/>
          </a:prstGeom>
          <a:noFill/>
          <a:ln>
            <a:noFill/>
          </a:ln>
        </p:spPr>
        <p:txBody>
          <a:bodyPr anchorCtr="0" anchor="t" bIns="91425" lIns="91425" spcFirstLastPara="1" rIns="91425" wrap="square" tIns="91425">
            <a:spAutoFit/>
          </a:bodyPr>
          <a:lstStyle/>
          <a:p>
            <a:pPr indent="-393700" lvl="0" marL="457200" rtl="0" algn="l">
              <a:lnSpc>
                <a:spcPct val="150000"/>
              </a:lnSpc>
              <a:spcBef>
                <a:spcPts val="0"/>
              </a:spcBef>
              <a:spcAft>
                <a:spcPts val="0"/>
              </a:spcAft>
              <a:buClr>
                <a:schemeClr val="lt2"/>
              </a:buClr>
              <a:buSzPts val="2600"/>
              <a:buFont typeface="Baloo 2"/>
              <a:buAutoNum type="arabicParenR"/>
            </a:pPr>
            <a:r>
              <a:rPr lang="en" sz="2000" u="sng">
                <a:solidFill>
                  <a:schemeClr val="hlink"/>
                </a:solidFill>
                <a:latin typeface="Baloo 2"/>
                <a:ea typeface="Baloo 2"/>
                <a:cs typeface="Baloo 2"/>
                <a:sym typeface="Baloo 2"/>
                <a:hlinkClick r:id="rId3"/>
              </a:rPr>
              <a:t>https://en.wikipedia.org/wiki/Support-vector_machine</a:t>
            </a:r>
            <a:r>
              <a:rPr lang="en" sz="2000">
                <a:latin typeface="Baloo 2"/>
                <a:ea typeface="Baloo 2"/>
                <a:cs typeface="Baloo 2"/>
                <a:sym typeface="Baloo 2"/>
              </a:rPr>
              <a:t> </a:t>
            </a:r>
            <a:endParaRPr sz="2000">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4"/>
              </a:rPr>
              <a:t>https://data-flair.training/blogs/python-project-music-genre-classification/</a:t>
            </a:r>
            <a:r>
              <a:rPr lang="en" sz="2000">
                <a:solidFill>
                  <a:schemeClr val="lt2"/>
                </a:solidFill>
                <a:latin typeface="Baloo 2"/>
                <a:ea typeface="Baloo 2"/>
                <a:cs typeface="Baloo 2"/>
                <a:sym typeface="Baloo 2"/>
              </a:rPr>
              <a:t> </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5"/>
              </a:rPr>
              <a:t>http://cs229.stanford.edu/proj2018/report/21.pdf</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6"/>
              </a:rPr>
              <a:t>https://towardsdatascience.com/music-genre-classification-with-python-c714d032f0d8</a:t>
            </a:r>
            <a:r>
              <a:rPr lang="en" sz="2000">
                <a:solidFill>
                  <a:schemeClr val="lt2"/>
                </a:solidFill>
                <a:latin typeface="Baloo 2"/>
                <a:ea typeface="Baloo 2"/>
                <a:cs typeface="Baloo 2"/>
                <a:sym typeface="Baloo 2"/>
              </a:rPr>
              <a:t>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