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RcVzSOyzIUXrCSfe2pnOHqqs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53BA26-5864-4714-9B5C-3D1692DF98AC}">
  <a:tblStyle styleId="{1E53BA26-5864-4714-9B5C-3D1692DF98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ag_meta.asp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5_semantic_elements.asp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oorvtyagi.tech/finding-a-needle-in-haystack-fixing-mysterious-bad-gateway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https://www.w3schools.com/tags/tag_meta.asp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https://www.w3schools.com/html/html5_semantic_elements.asp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https://apoorvtyagi.tech/finding-a-needle-in-haystack-fixing-mysterious-bad-gateway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0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0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9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9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2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2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6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s.google.com/search/docs/beginner/seo-starter-guide#descriptionme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goog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loudflare.com/en-in/learning/dns/what-is-dns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311708" y="3200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HTML Basics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347075" y="2204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Hyper Text Markup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Relationships among HTML/CSS/JS</a:t>
            </a:r>
            <a:endParaRPr/>
          </a:p>
        </p:txBody>
      </p:sp>
      <p:pic>
        <p:nvPicPr>
          <p:cNvPr id="348" name="Google Shape;3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587" y="1476625"/>
            <a:ext cx="3240824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Browser starts rendering</a:t>
            </a:r>
            <a:endParaRPr/>
          </a:p>
        </p:txBody>
      </p:sp>
      <p:sp>
        <p:nvSpPr>
          <p:cNvPr id="354" name="Google Shape;354;p11"/>
          <p:cNvSpPr txBox="1"/>
          <p:nvPr/>
        </p:nvSpPr>
        <p:spPr>
          <a:xfrm>
            <a:off x="623675" y="2068300"/>
            <a:ext cx="49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HTML —&gt; DOM (Document Object Model)</a:t>
            </a:r>
            <a:endParaRPr b="1" i="0" sz="14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623675" y="2468500"/>
            <a:ext cx="49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CSS —&gt; CSSOM (CSS Object Model)</a:t>
            </a:r>
            <a:endParaRPr b="1" i="0" sz="14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623675" y="2888438"/>
            <a:ext cx="41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JS —&gt; Compiled and manipulate HTML &amp; CSS</a:t>
            </a:r>
            <a:endParaRPr b="1" i="0" sz="14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4450" y="1597875"/>
            <a:ext cx="3635925" cy="272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Chrome Developer Tool</a:t>
            </a:r>
            <a:endParaRPr/>
          </a:p>
        </p:txBody>
      </p:sp>
      <p:sp>
        <p:nvSpPr>
          <p:cNvPr id="363" name="Google Shape;363;p12"/>
          <p:cNvSpPr txBox="1"/>
          <p:nvPr>
            <p:ph idx="1" type="body"/>
          </p:nvPr>
        </p:nvSpPr>
        <p:spPr>
          <a:xfrm>
            <a:off x="1303800" y="16970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/>
              <a:t>Elements       — DOM Tree, Styling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600"/>
              <a:t>Console         — Console.log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600"/>
              <a:t>Sources         — Uglify/Minify Codes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600"/>
              <a:t>Network        — HTTP requests/ Network flow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600"/>
              <a:t>Application   — Storage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1600"/>
              <a:t>Lighthouse    — Performance Test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Local Storage Vs. Session Storage vs. Cookies</a:t>
            </a:r>
            <a:endParaRPr sz="2420"/>
          </a:p>
        </p:txBody>
      </p:sp>
      <p:graphicFrame>
        <p:nvGraphicFramePr>
          <p:cNvPr id="369" name="Google Shape;369;p13"/>
          <p:cNvGraphicFramePr/>
          <p:nvPr/>
        </p:nvGraphicFramePr>
        <p:xfrm>
          <a:off x="952500" y="19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{1E53BA26-5864-4714-9B5C-3D1692DF98AC}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Cookies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Local Storage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Session Storage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Capacity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 KB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 MB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 MB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Expiration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Manually Set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Never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On Tab Close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C0C0C"/>
                          </a:solidFill>
                          <a:highlight>
                            <a:srgbClr val="FFFFFF"/>
                          </a:highlight>
                        </a:rPr>
                        <a:t>Accessible server-side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>
            <p:ph type="title"/>
          </p:nvPr>
        </p:nvSpPr>
        <p:spPr>
          <a:xfrm>
            <a:off x="1251550" y="2072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… Now it is time to write a HTML file 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to create a html file?</a:t>
            </a:r>
            <a:endParaRPr/>
          </a:p>
        </p:txBody>
      </p:sp>
      <p:sp>
        <p:nvSpPr>
          <p:cNvPr id="380" name="Google Shape;380;p15"/>
          <p:cNvSpPr txBox="1"/>
          <p:nvPr>
            <p:ph idx="1" type="body"/>
          </p:nvPr>
        </p:nvSpPr>
        <p:spPr>
          <a:xfrm>
            <a:off x="1303800" y="17287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12"/>
              <a:t>HTML —&gt; Hyper Text Markup Language</a:t>
            </a:r>
            <a:endParaRPr b="1"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12"/>
              <a:t>Extensions:  .html </a:t>
            </a:r>
            <a:endParaRPr b="1"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12"/>
              <a:t>&lt;!DOCTYPE&gt;           &lt;html&gt;</a:t>
            </a:r>
            <a:endParaRPr b="1"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12"/>
              <a:t>&lt;head&gt;                     &lt;meta&gt;                  &lt;title&gt;</a:t>
            </a:r>
            <a:endParaRPr b="1"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12"/>
              <a:t>&lt;link&gt;                       &lt;script&gt;                 &lt;style&gt;</a:t>
            </a:r>
            <a:endParaRPr b="1"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1512"/>
              <a:t>&lt;body&gt;</a:t>
            </a:r>
            <a:endParaRPr b="1" sz="151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HTML Elements</a:t>
            </a:r>
            <a:endParaRPr/>
          </a:p>
        </p:txBody>
      </p:sp>
      <p:sp>
        <p:nvSpPr>
          <p:cNvPr id="386" name="Google Shape;386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&lt;h1&gt;            	&lt;div&gt;		&lt;span&gt;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&lt;input&gt;		&lt;button&gt;	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&lt;ul&gt;			&lt;li&gt;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&lt;br&gt;			&lt;strong&gt;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&lt;video&gt;		&lt;audio&gt;		&lt;img&gt;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&lt;svg&gt;		&lt;canvas&gt;		&lt;iframe&gt;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Self-Closed Tag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Semantic HTML </a:t>
            </a:r>
            <a:endParaRPr/>
          </a:p>
        </p:txBody>
      </p:sp>
      <p:sp>
        <p:nvSpPr>
          <p:cNvPr id="392" name="Google Shape;39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955"/>
              <a:buNone/>
            </a:pPr>
            <a:r>
              <a:rPr lang="en" sz="1354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semantic element clearly describes its meaning to both the browser and the developer.</a:t>
            </a:r>
            <a:endParaRPr sz="1354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2992"/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9074"/>
              <a:buNone/>
            </a:pPr>
            <a:r>
              <a:rPr b="1" lang="en" sz="1717"/>
              <a:t>&lt;article&gt;		&lt;aside&gt;		&lt;details&gt;</a:t>
            </a:r>
            <a:endParaRPr b="1" sz="171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9074"/>
              <a:buNone/>
            </a:pPr>
            <a:r>
              <a:rPr b="1" lang="en" sz="1717"/>
              <a:t>&lt;header&gt;		&lt;footer&gt;</a:t>
            </a:r>
            <a:endParaRPr b="1" sz="171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9074"/>
              <a:buNone/>
            </a:pPr>
            <a:r>
              <a:rPr b="1" lang="en" sz="1717"/>
              <a:t>&lt;section&gt;		&lt;main&gt; …</a:t>
            </a:r>
            <a:endParaRPr b="1" sz="171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588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5588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SEO- Search Engine Optimization</a:t>
            </a:r>
            <a:endParaRPr/>
          </a:p>
        </p:txBody>
      </p:sp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https://developers.google.com/search/docs/beginner/seo-starter-guide#descriptionmeta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Frontend?</a:t>
            </a:r>
            <a:endParaRPr/>
          </a:p>
        </p:txBody>
      </p:sp>
      <p:sp>
        <p:nvSpPr>
          <p:cNvPr id="284" name="Google Shape;284;p2"/>
          <p:cNvSpPr txBox="1"/>
          <p:nvPr/>
        </p:nvSpPr>
        <p:spPr>
          <a:xfrm>
            <a:off x="1468800" y="1850300"/>
            <a:ext cx="43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 Tiers Architecture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1468800" y="2555825"/>
            <a:ext cx="211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Tier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Frontend (Client)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2"/>
          <p:cNvSpPr txBox="1"/>
          <p:nvPr/>
        </p:nvSpPr>
        <p:spPr>
          <a:xfrm>
            <a:off x="6196050" y="2555825"/>
            <a:ext cx="163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Tier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Database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2"/>
          <p:cNvSpPr txBox="1"/>
          <p:nvPr/>
        </p:nvSpPr>
        <p:spPr>
          <a:xfrm>
            <a:off x="3795800" y="2555825"/>
            <a:ext cx="170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Application Tier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Backend (Server)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263050" y="18272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…As a user, I enter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www.google.com</a:t>
            </a:r>
            <a:r>
              <a:rPr lang="en"/>
              <a:t>” in the url address…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will happen when we visit an URL?</a:t>
            </a:r>
            <a:endParaRPr/>
          </a:p>
        </p:txBody>
      </p:sp>
      <p:sp>
        <p:nvSpPr>
          <p:cNvPr id="298" name="Google Shape;298;p4"/>
          <p:cNvSpPr txBox="1"/>
          <p:nvPr/>
        </p:nvSpPr>
        <p:spPr>
          <a:xfrm>
            <a:off x="1400625" y="1401000"/>
            <a:ext cx="31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URL vs IP Address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4"/>
          <p:cNvSpPr txBox="1"/>
          <p:nvPr/>
        </p:nvSpPr>
        <p:spPr>
          <a:xfrm>
            <a:off x="1400625" y="1751125"/>
            <a:ext cx="734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DNS - Domain Name System ： </a:t>
            </a:r>
            <a:r>
              <a:rPr b="1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https://www.cloudflare.com/en-in/learning/dns/what-is-dns/</a:t>
            </a:r>
            <a:endParaRPr b="1" i="0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6137" y="2234150"/>
            <a:ext cx="3631714" cy="28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"/>
          <p:cNvSpPr txBox="1"/>
          <p:nvPr>
            <p:ph type="title"/>
          </p:nvPr>
        </p:nvSpPr>
        <p:spPr>
          <a:xfrm>
            <a:off x="1271225" y="18525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…now the browser received the API address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HTTP?</a:t>
            </a:r>
            <a:endParaRPr/>
          </a:p>
        </p:txBody>
      </p:sp>
      <p:sp>
        <p:nvSpPr>
          <p:cNvPr id="311" name="Google Shape;311;p6"/>
          <p:cNvSpPr txBox="1"/>
          <p:nvPr/>
        </p:nvSpPr>
        <p:spPr>
          <a:xfrm>
            <a:off x="1303800" y="1433550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Hyper Text Transfer Protocol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1800475" y="1959875"/>
            <a:ext cx="3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HTTP Request Structure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4613125" y="1959875"/>
            <a:ext cx="3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HTTP Response Structure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925" y="2400775"/>
            <a:ext cx="439080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HTTP Methods</a:t>
            </a:r>
            <a:endParaRPr/>
          </a:p>
        </p:txBody>
      </p:sp>
      <p:sp>
        <p:nvSpPr>
          <p:cNvPr id="320" name="Google Shape;320;p7"/>
          <p:cNvSpPr txBox="1"/>
          <p:nvPr>
            <p:ph idx="1" type="body"/>
          </p:nvPr>
        </p:nvSpPr>
        <p:spPr>
          <a:xfrm>
            <a:off x="1303800" y="16562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Get       —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Post      —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Put        —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Patch    —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Delete   —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/>
          </a:p>
        </p:txBody>
      </p:sp>
      <p:sp>
        <p:nvSpPr>
          <p:cNvPr id="321" name="Google Shape;321;p7"/>
          <p:cNvSpPr txBox="1"/>
          <p:nvPr/>
        </p:nvSpPr>
        <p:spPr>
          <a:xfrm>
            <a:off x="2630150" y="1656225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Retrieve Data from server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2630150" y="1991275"/>
            <a:ext cx="3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Handle with data / Create new entry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7"/>
          <p:cNvSpPr txBox="1"/>
          <p:nvPr/>
        </p:nvSpPr>
        <p:spPr>
          <a:xfrm>
            <a:off x="2630150" y="2371650"/>
            <a:ext cx="34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Replace the whole data entry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7"/>
          <p:cNvSpPr txBox="1"/>
          <p:nvPr/>
        </p:nvSpPr>
        <p:spPr>
          <a:xfrm>
            <a:off x="2630150" y="2784863"/>
            <a:ext cx="30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Update part of the data entry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7"/>
          <p:cNvSpPr txBox="1"/>
          <p:nvPr/>
        </p:nvSpPr>
        <p:spPr>
          <a:xfrm>
            <a:off x="2630150" y="3214550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Delete the data entry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7"/>
          <p:cNvSpPr txBox="1"/>
          <p:nvPr/>
        </p:nvSpPr>
        <p:spPr>
          <a:xfrm>
            <a:off x="1368050" y="3876300"/>
            <a:ext cx="565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Restful API (constraints)- Representational State Transfer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CRUD - Create/ Read/ Update/ Delete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Different responses from server</a:t>
            </a:r>
            <a:endParaRPr/>
          </a:p>
        </p:txBody>
      </p:sp>
      <p:sp>
        <p:nvSpPr>
          <p:cNvPr id="332" name="Google Shape;332;p8"/>
          <p:cNvSpPr txBox="1"/>
          <p:nvPr>
            <p:ph idx="1" type="body"/>
          </p:nvPr>
        </p:nvSpPr>
        <p:spPr>
          <a:xfrm>
            <a:off x="1000675" y="18688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HTTP Status Code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100 - 199 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200 - 299: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300 - 399: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400 - 499: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/>
              <a:t>500 - 599: </a:t>
            </a:r>
            <a:endParaRPr b="1"/>
          </a:p>
        </p:txBody>
      </p:sp>
      <p:sp>
        <p:nvSpPr>
          <p:cNvPr id="333" name="Google Shape;333;p8"/>
          <p:cNvSpPr txBox="1"/>
          <p:nvPr/>
        </p:nvSpPr>
        <p:spPr>
          <a:xfrm>
            <a:off x="2030975" y="2250400"/>
            <a:ext cx="56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Information Responses              100 : Continue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8"/>
          <p:cNvSpPr txBox="1"/>
          <p:nvPr/>
        </p:nvSpPr>
        <p:spPr>
          <a:xfrm>
            <a:off x="2030975" y="2989800"/>
            <a:ext cx="7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Redirection Messages                301: Moved Permanently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8"/>
          <p:cNvSpPr txBox="1"/>
          <p:nvPr/>
        </p:nvSpPr>
        <p:spPr>
          <a:xfrm>
            <a:off x="2030975" y="3373625"/>
            <a:ext cx="6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Client Error Responses              4</a:t>
            </a:r>
            <a:r>
              <a:rPr b="0" i="0" lang="en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00: Bad Request   401:Unauthorized  404: Not Found</a:t>
            </a:r>
            <a:endParaRPr b="0" i="0" sz="1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8"/>
          <p:cNvSpPr txBox="1"/>
          <p:nvPr/>
        </p:nvSpPr>
        <p:spPr>
          <a:xfrm>
            <a:off x="2030975" y="3729175"/>
            <a:ext cx="7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Server Error Responses             500: Internal Server Error   502: Bad Gateway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8"/>
          <p:cNvSpPr txBox="1"/>
          <p:nvPr/>
        </p:nvSpPr>
        <p:spPr>
          <a:xfrm>
            <a:off x="2030975" y="2650600"/>
            <a:ext cx="60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Successful Responses                200: OK     201: Created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"/>
          <p:cNvSpPr txBox="1"/>
          <p:nvPr>
            <p:ph type="title"/>
          </p:nvPr>
        </p:nvSpPr>
        <p:spPr>
          <a:xfrm>
            <a:off x="1273500" y="2072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…after browser get response from server, now…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