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PT Sans Narrow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gUJwxCWkzYXMOg7lPrFj5Pfv2Y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bold.fntdata"/><Relationship Id="rId25" Type="http://schemas.openxmlformats.org/officeDocument/2006/relationships/font" Target="fonts/PTSansNarrow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s-tricks.com/snippets/css/a-guide-to-flexbox/" TargetMode="External"/><Relationship Id="rId3" Type="http://schemas.openxmlformats.org/officeDocument/2006/relationships/hyperlink" Target="https://css-tricks.com/snippets/css/complete-guide-grid/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en-US/docs/Glossary/Vendor_Prefix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https://css-tricks.com/snippets/css/a-guide-to-flexbox/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https://css-tricks.com/snippets/css/complete-guide-grid/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https://developer.mozilla.org/en-US/docs/Glossary/Vendor_Prefix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7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17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17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17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7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17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17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17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1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6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26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0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2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24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24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5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yoksel.github.io/flex-cheatsheet/" TargetMode="External"/><Relationship Id="rId4" Type="http://schemas.openxmlformats.org/officeDocument/2006/relationships/hyperlink" Target="https://yoksel.github.io/grid-cheatsheet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w3schools.com/css/css_z-index.asp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ass-lang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w3schools.com/cssref/css_units.asp" TargetMode="External"/><Relationship Id="rId4" Type="http://schemas.openxmlformats.org/officeDocument/2006/relationships/hyperlink" Target="https://www.w3schools.com/css/css_rwd_mediaqueries.asp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caniuse.com" TargetMode="External"/><Relationship Id="rId4" Type="http://schemas.openxmlformats.org/officeDocument/2006/relationships/hyperlink" Target="https://www.browserstack.co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getbem.com/namin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frontend30.com/css-selectors-cheatsheet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.to/muyunyun/inherited-and-non-inherited-in-css-mi4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w3schools.com/css/css_positioning.as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w3schools.com/css/css_display_visibility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CSS Fundamentals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97560"/>
              <a:buNone/>
            </a:pPr>
            <a:r>
              <a:rPr lang="en" sz="2733"/>
              <a:t>Cascade Styling Sheet</a:t>
            </a:r>
            <a:endParaRPr sz="2733"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&amp; Responsive Web Design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Flexbox VS. Grid</a:t>
            </a:r>
            <a:endParaRPr/>
          </a:p>
        </p:txBody>
      </p:sp>
      <p:sp>
        <p:nvSpPr>
          <p:cNvPr id="149" name="Google Shape;149;p1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900"/>
              <a:t>Flexbox : </a:t>
            </a:r>
            <a:r>
              <a:rPr b="1" lang="en" sz="1250">
                <a:solidFill>
                  <a:srgbClr val="1155CC"/>
                </a:solidFill>
                <a:highlight>
                  <a:srgbClr val="F8F8F8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https://yoksel.github.io/flex-cheatsheet/</a:t>
            </a:r>
            <a:endParaRPr b="1"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900"/>
              <a:t>1 Dimensional</a:t>
            </a:r>
            <a:endParaRPr b="1"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900"/>
              <a:t>Grid Layout : </a:t>
            </a:r>
            <a:r>
              <a:rPr b="1" lang="en" sz="1250">
                <a:solidFill>
                  <a:srgbClr val="1155CC"/>
                </a:solidFill>
                <a:highlight>
                  <a:srgbClr val="F8F8F8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https://yoksel.github.io/grid-cheatsheet/</a:t>
            </a:r>
            <a:endParaRPr b="1"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n" sz="1900"/>
              <a:t>2 Dimensionals</a:t>
            </a:r>
            <a:endParaRPr b="1"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Z - index</a:t>
            </a:r>
            <a:endParaRPr/>
          </a:p>
        </p:txBody>
      </p:sp>
      <p:sp>
        <p:nvSpPr>
          <p:cNvPr id="155" name="Google Shape;155;p11"/>
          <p:cNvSpPr txBox="1"/>
          <p:nvPr>
            <p:ph idx="1" type="body"/>
          </p:nvPr>
        </p:nvSpPr>
        <p:spPr>
          <a:xfrm>
            <a:off x="311700" y="139685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https://www.w3schools.com/css/css_z-index.asp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*SASS</a:t>
            </a:r>
            <a:endParaRPr/>
          </a:p>
        </p:txBody>
      </p:sp>
      <p:sp>
        <p:nvSpPr>
          <p:cNvPr id="161" name="Google Shape;161;p1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141"/>
              <a:t>Declare Variables</a:t>
            </a:r>
            <a:endParaRPr b="1" sz="214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2141"/>
              <a:t>Nesting Format</a:t>
            </a:r>
            <a:endParaRPr b="1" sz="214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2141"/>
              <a:t>@mixin @include ===&gt; Create Functions</a:t>
            </a:r>
            <a:endParaRPr b="1" sz="214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4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141" u="sng">
                <a:solidFill>
                  <a:schemeClr val="hlink"/>
                </a:solidFill>
                <a:hlinkClick r:id="rId3"/>
              </a:rPr>
              <a:t>https://sass-lang.com/</a:t>
            </a:r>
            <a:endParaRPr sz="214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Responsive Web Design</a:t>
            </a:r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533025" y="1634325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Flexbox / Grid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13"/>
          <p:cNvSpPr txBox="1"/>
          <p:nvPr/>
        </p:nvSpPr>
        <p:spPr>
          <a:xfrm>
            <a:off x="533025" y="2306100"/>
            <a:ext cx="777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Relative units : </a:t>
            </a:r>
            <a:r>
              <a:rPr b="1" i="0" lang="en" sz="18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https://www.w3schools.com/cssref/css_units.asp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13"/>
          <p:cNvSpPr txBox="1"/>
          <p:nvPr/>
        </p:nvSpPr>
        <p:spPr>
          <a:xfrm>
            <a:off x="620000" y="2947125"/>
            <a:ext cx="8212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*Media Query : 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https://www.w3schools.com/css/css_rwd_mediaqueries.asp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*What is Cross Browser Issue?</a:t>
            </a:r>
            <a:endParaRPr/>
          </a:p>
        </p:txBody>
      </p:sp>
      <p:sp>
        <p:nvSpPr>
          <p:cNvPr id="175" name="Google Shape;175;p14"/>
          <p:cNvSpPr txBox="1"/>
          <p:nvPr/>
        </p:nvSpPr>
        <p:spPr>
          <a:xfrm>
            <a:off x="456900" y="1425300"/>
            <a:ext cx="626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728750" y="1555775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CSS Reset / CSS Normalization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772300" y="2175625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Vendor Prefix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728750" y="3317400"/>
            <a:ext cx="6263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How to test:  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www.caniuse.com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https://www.browserstack.com/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BEM- Block Element Modifier</a:t>
            </a:r>
            <a:endParaRPr/>
          </a:p>
        </p:txBody>
      </p:sp>
      <p:sp>
        <p:nvSpPr>
          <p:cNvPr id="184" name="Google Shape;184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— A standard and telling how to give names to css class/id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http://getbem.com/naming/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to add CSS into HTML?</a:t>
            </a:r>
            <a:endParaRPr/>
          </a:p>
        </p:txBody>
      </p:sp>
      <p:sp>
        <p:nvSpPr>
          <p:cNvPr id="73" name="Google Shape;73;p2"/>
          <p:cNvSpPr txBox="1"/>
          <p:nvPr/>
        </p:nvSpPr>
        <p:spPr>
          <a:xfrm>
            <a:off x="552175" y="1405700"/>
            <a:ext cx="8228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Inline :</a:t>
            </a:r>
            <a:r>
              <a:rPr b="1" i="0" lang="en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       </a:t>
            </a:r>
            <a:r>
              <a:rPr b="1" i="0" lang="en" sz="18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n" sz="18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i="0" lang="en" sz="18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8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i="0" lang="en" sz="18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" sz="18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"color:orange"</a:t>
            </a:r>
            <a:r>
              <a:rPr b="1" i="0" lang="en" sz="18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i="0" lang="en" sz="18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Submit</a:t>
            </a:r>
            <a:r>
              <a:rPr b="1" i="0" lang="en" sz="18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i="0" lang="en" sz="18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i="0" lang="en" sz="18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800" u="none" cap="none" strike="noStrike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1E1E1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552175" y="1928900"/>
            <a:ext cx="722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Internal : 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5" name="Google Shape;7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5552" y="1928900"/>
            <a:ext cx="2589750" cy="2020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"/>
          <p:cNvSpPr txBox="1"/>
          <p:nvPr/>
        </p:nvSpPr>
        <p:spPr>
          <a:xfrm>
            <a:off x="627400" y="4093425"/>
            <a:ext cx="7224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External : </a:t>
            </a:r>
            <a:r>
              <a:rPr b="1" i="0" lang="en" sz="16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n" sz="16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b="1" i="0" lang="en" sz="1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b="1" i="0" lang="en" sz="1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" sz="16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"stylesheet"</a:t>
            </a:r>
            <a:r>
              <a:rPr b="1" i="0" lang="en" sz="1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b="1" i="0" lang="en" sz="1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" sz="16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"index.css"</a:t>
            </a:r>
            <a:r>
              <a:rPr b="1" i="0" lang="en" sz="1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i="0" sz="1600" u="none" cap="none" strike="noStrike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CSS Syntax</a:t>
            </a:r>
            <a:endParaRPr/>
          </a:p>
        </p:txBody>
      </p:sp>
      <p:sp>
        <p:nvSpPr>
          <p:cNvPr id="82" name="Google Shape;82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3" name="Google Shape;8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9175" y="1720988"/>
            <a:ext cx="4188425" cy="2393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3"/>
          <p:cNvCxnSpPr/>
          <p:nvPr/>
        </p:nvCxnSpPr>
        <p:spPr>
          <a:xfrm flipH="1">
            <a:off x="3050975" y="1375888"/>
            <a:ext cx="831900" cy="562800"/>
          </a:xfrm>
          <a:prstGeom prst="straightConnector1">
            <a:avLst/>
          </a:prstGeom>
          <a:noFill/>
          <a:ln cap="flat" cmpd="sng" w="762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3"/>
          <p:cNvSpPr txBox="1"/>
          <p:nvPr/>
        </p:nvSpPr>
        <p:spPr>
          <a:xfrm>
            <a:off x="3809475" y="1062725"/>
            <a:ext cx="4698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CSS Selectors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6" name="Google Shape;86;p3"/>
          <p:cNvCxnSpPr/>
          <p:nvPr/>
        </p:nvCxnSpPr>
        <p:spPr>
          <a:xfrm flipH="1" rot="10800000">
            <a:off x="1505100" y="2684350"/>
            <a:ext cx="1427400" cy="236400"/>
          </a:xfrm>
          <a:prstGeom prst="straightConnector1">
            <a:avLst/>
          </a:prstGeom>
          <a:noFill/>
          <a:ln cap="flat" cmpd="sng" w="762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3"/>
          <p:cNvCxnSpPr/>
          <p:nvPr/>
        </p:nvCxnSpPr>
        <p:spPr>
          <a:xfrm>
            <a:off x="1501050" y="2920750"/>
            <a:ext cx="1435500" cy="179400"/>
          </a:xfrm>
          <a:prstGeom prst="straightConnector1">
            <a:avLst/>
          </a:prstGeom>
          <a:noFill/>
          <a:ln cap="flat" cmpd="sng" w="762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3"/>
          <p:cNvSpPr txBox="1"/>
          <p:nvPr/>
        </p:nvSpPr>
        <p:spPr>
          <a:xfrm>
            <a:off x="73550" y="2702125"/>
            <a:ext cx="162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CSS Property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9" name="Google Shape;89;p3"/>
          <p:cNvCxnSpPr/>
          <p:nvPr/>
        </p:nvCxnSpPr>
        <p:spPr>
          <a:xfrm>
            <a:off x="5497975" y="2684350"/>
            <a:ext cx="1484700" cy="155100"/>
          </a:xfrm>
          <a:prstGeom prst="straightConnector1">
            <a:avLst/>
          </a:prstGeom>
          <a:noFill/>
          <a:ln cap="flat" cmpd="sng" w="76200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3"/>
          <p:cNvCxnSpPr/>
          <p:nvPr/>
        </p:nvCxnSpPr>
        <p:spPr>
          <a:xfrm flipH="1" rot="10800000">
            <a:off x="5579550" y="2847275"/>
            <a:ext cx="1386600" cy="293700"/>
          </a:xfrm>
          <a:prstGeom prst="straightConnector1">
            <a:avLst/>
          </a:prstGeom>
          <a:noFill/>
          <a:ln cap="flat" cmpd="sng" w="76200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3"/>
          <p:cNvSpPr txBox="1"/>
          <p:nvPr/>
        </p:nvSpPr>
        <p:spPr>
          <a:xfrm>
            <a:off x="7055950" y="2602450"/>
            <a:ext cx="19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Value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2" name="Google Shape;92;p3"/>
          <p:cNvCxnSpPr/>
          <p:nvPr/>
        </p:nvCxnSpPr>
        <p:spPr>
          <a:xfrm>
            <a:off x="3369000" y="2162150"/>
            <a:ext cx="1664100" cy="21453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dashDot"/>
            <a:round/>
            <a:headEnd len="sm" w="sm" type="none"/>
            <a:tailEnd len="sm" w="sm" type="none"/>
          </a:ln>
        </p:spPr>
      </p:cxnSp>
      <p:cxnSp>
        <p:nvCxnSpPr>
          <p:cNvPr id="93" name="Google Shape;93;p3"/>
          <p:cNvCxnSpPr/>
          <p:nvPr/>
        </p:nvCxnSpPr>
        <p:spPr>
          <a:xfrm>
            <a:off x="2822475" y="3589625"/>
            <a:ext cx="2178000" cy="669000"/>
          </a:xfrm>
          <a:prstGeom prst="straightConnector1">
            <a:avLst/>
          </a:prstGeom>
          <a:noFill/>
          <a:ln cap="flat" cmpd="sng" w="38100">
            <a:solidFill>
              <a:srgbClr val="B6D7A8"/>
            </a:solidFill>
            <a:prstDash val="dashDot"/>
            <a:round/>
            <a:headEnd len="sm" w="sm" type="none"/>
            <a:tailEnd len="sm" w="sm" type="none"/>
          </a:ln>
        </p:spPr>
      </p:cxnSp>
      <p:sp>
        <p:nvSpPr>
          <p:cNvPr id="94" name="Google Shape;94;p3"/>
          <p:cNvSpPr txBox="1"/>
          <p:nvPr/>
        </p:nvSpPr>
        <p:spPr>
          <a:xfrm>
            <a:off x="4804500" y="4307450"/>
            <a:ext cx="4339500" cy="431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Block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CSS Selectors</a:t>
            </a:r>
            <a:endParaRPr/>
          </a:p>
        </p:txBody>
      </p:sp>
      <p:sp>
        <p:nvSpPr>
          <p:cNvPr id="100" name="Google Shape;100;p4"/>
          <p:cNvSpPr txBox="1"/>
          <p:nvPr/>
        </p:nvSpPr>
        <p:spPr>
          <a:xfrm>
            <a:off x="740225" y="1713900"/>
            <a:ext cx="5030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Basic Selectors : id, class, tag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#Mean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.Mean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Mean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740225" y="3536025"/>
            <a:ext cx="846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CSS Class Combinators : 	</a:t>
            </a:r>
            <a:r>
              <a:rPr b="1" i="0" lang="en" sz="1500" u="sng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https://frontend30.com/css-selectors-cheatsheet/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CSS Inheritance</a:t>
            </a:r>
            <a:endParaRPr/>
          </a:p>
        </p:txBody>
      </p:sp>
      <p:sp>
        <p:nvSpPr>
          <p:cNvPr id="107" name="Google Shape;107;p5"/>
          <p:cNvSpPr txBox="1"/>
          <p:nvPr/>
        </p:nvSpPr>
        <p:spPr>
          <a:xfrm>
            <a:off x="436900" y="1603425"/>
            <a:ext cx="638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Inherited Properties : font-size, color, text-align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5"/>
          <p:cNvSpPr txBox="1"/>
          <p:nvPr/>
        </p:nvSpPr>
        <p:spPr>
          <a:xfrm>
            <a:off x="436900" y="3518875"/>
            <a:ext cx="71661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https://dev.to/muyunyun/inherited-and-non-inherited-in-css-mi4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436900" y="2516125"/>
            <a:ext cx="785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Non-inherited properties: border, margin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the priority of the CSS</a:t>
            </a:r>
            <a:endParaRPr/>
          </a:p>
        </p:txBody>
      </p:sp>
      <p:sp>
        <p:nvSpPr>
          <p:cNvPr id="115" name="Google Shape;115;p6"/>
          <p:cNvSpPr txBox="1"/>
          <p:nvPr/>
        </p:nvSpPr>
        <p:spPr>
          <a:xfrm>
            <a:off x="516475" y="1622900"/>
            <a:ext cx="722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Inline &gt; Internal = External(decided by the order)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6"/>
          <p:cNvSpPr txBox="1"/>
          <p:nvPr/>
        </p:nvSpPr>
        <p:spPr>
          <a:xfrm>
            <a:off x="445650" y="2837225"/>
            <a:ext cx="638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6"/>
          <p:cNvSpPr txBox="1"/>
          <p:nvPr/>
        </p:nvSpPr>
        <p:spPr>
          <a:xfrm>
            <a:off x="516475" y="2356200"/>
            <a:ext cx="722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 &gt; Class &gt; TagName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6"/>
          <p:cNvSpPr txBox="1"/>
          <p:nvPr/>
        </p:nvSpPr>
        <p:spPr>
          <a:xfrm>
            <a:off x="516475" y="3298925"/>
            <a:ext cx="86274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" sz="1550" u="none" cap="none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 defined as :</a:t>
            </a:r>
            <a:endParaRPr b="1" i="0" sz="1550" u="none" cap="none" strike="noStrike">
              <a:solidFill>
                <a:srgbClr val="2326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1" i="0" sz="1550" u="none" cap="none" strike="noStrike">
              <a:solidFill>
                <a:srgbClr val="2326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" sz="1550" u="none" cap="none" strike="noStrike">
                <a:solidFill>
                  <a:srgbClr val="3876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Important</a:t>
            </a:r>
            <a:r>
              <a:rPr b="1" i="0" lang="en" sz="1550" u="none" cap="none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b="1" i="0" lang="en" sz="1550" u="none" cap="none" strike="noStrike">
                <a:solidFill>
                  <a:srgbClr val="6AA8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Inline</a:t>
            </a:r>
            <a:r>
              <a:rPr b="1" i="0" lang="en" sz="1550" u="none" cap="none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&gt;id nesting &gt; </a:t>
            </a:r>
            <a:r>
              <a:rPr b="1" i="0" lang="en" sz="1550" u="none" cap="none" strike="noStrike">
                <a:solidFill>
                  <a:srgbClr val="6AA8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1" i="0" lang="en" sz="1550" u="none" cap="none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&gt; class nesting &gt; </a:t>
            </a:r>
            <a:r>
              <a:rPr b="1" i="0" lang="en" sz="1550" u="none" cap="none" strike="noStrike">
                <a:solidFill>
                  <a:srgbClr val="6AA8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1" i="0" lang="en" sz="1550" u="none" cap="none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&gt; tag nesting &gt; </a:t>
            </a:r>
            <a:r>
              <a:rPr b="1" i="0" lang="en" sz="1550" u="none" cap="none" strike="noStrike">
                <a:solidFill>
                  <a:srgbClr val="6AA8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tag</a:t>
            </a:r>
            <a:endParaRPr b="1" i="0" sz="1800" u="none" cap="none" strike="noStrike">
              <a:solidFill>
                <a:srgbClr val="6AA84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CSS Box Model</a:t>
            </a:r>
            <a:endParaRPr/>
          </a:p>
        </p:txBody>
      </p:sp>
      <p:sp>
        <p:nvSpPr>
          <p:cNvPr id="124" name="Google Shape;124;p7"/>
          <p:cNvSpPr txBox="1"/>
          <p:nvPr/>
        </p:nvSpPr>
        <p:spPr>
          <a:xfrm>
            <a:off x="1668850" y="3067075"/>
            <a:ext cx="79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Margin : </a:t>
            </a:r>
            <a:r>
              <a:rPr b="0" i="0" lang="en" sz="11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Clears an area outside the border. The margin is transparent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1668850" y="3965375"/>
            <a:ext cx="79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Padding : </a:t>
            </a:r>
            <a:r>
              <a:rPr b="0" i="0" lang="en" sz="11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Clears an area around the content. The padding is transparent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7"/>
          <p:cNvSpPr txBox="1"/>
          <p:nvPr/>
        </p:nvSpPr>
        <p:spPr>
          <a:xfrm>
            <a:off x="1668850" y="3516225"/>
            <a:ext cx="503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Border : </a:t>
            </a:r>
            <a:r>
              <a:rPr b="0" i="0" lang="en" sz="11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border that goes around the padding and content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7" name="Google Shape;1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8848" y="1152425"/>
            <a:ext cx="5536076" cy="17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7"/>
          <p:cNvSpPr txBox="1"/>
          <p:nvPr/>
        </p:nvSpPr>
        <p:spPr>
          <a:xfrm>
            <a:off x="1668850" y="4414525"/>
            <a:ext cx="48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Box-sizing: border-box content-box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Position</a:t>
            </a:r>
            <a:endParaRPr/>
          </a:p>
        </p:txBody>
      </p:sp>
      <p:sp>
        <p:nvSpPr>
          <p:cNvPr id="134" name="Google Shape;134;p8"/>
          <p:cNvSpPr txBox="1"/>
          <p:nvPr>
            <p:ph idx="1" type="body"/>
          </p:nvPr>
        </p:nvSpPr>
        <p:spPr>
          <a:xfrm>
            <a:off x="311700" y="143760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https://www.w3schools.com/css/css_positioning.asp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Display</a:t>
            </a:r>
            <a:endParaRPr/>
          </a:p>
        </p:txBody>
      </p:sp>
      <p:sp>
        <p:nvSpPr>
          <p:cNvPr id="140" name="Google Shape;140;p9"/>
          <p:cNvSpPr txBox="1"/>
          <p:nvPr>
            <p:ph idx="1" type="body"/>
          </p:nvPr>
        </p:nvSpPr>
        <p:spPr>
          <a:xfrm>
            <a:off x="311700" y="145390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1600">
                <a:solidFill>
                  <a:srgbClr val="000000"/>
                </a:solidFill>
              </a:rPr>
              <a:t>  Inline vs. Block</a:t>
            </a:r>
            <a:endParaRPr b="1" sz="1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1" name="Google Shape;141;p9"/>
          <p:cNvSpPr txBox="1"/>
          <p:nvPr/>
        </p:nvSpPr>
        <p:spPr>
          <a:xfrm>
            <a:off x="456900" y="3600125"/>
            <a:ext cx="6263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Dislay: none    VS.       Visibility: hidden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9"/>
          <p:cNvSpPr txBox="1"/>
          <p:nvPr/>
        </p:nvSpPr>
        <p:spPr>
          <a:xfrm>
            <a:off x="456900" y="4187075"/>
            <a:ext cx="77214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https://www.w3schools.com/css/css_display_visibility.asp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9"/>
          <p:cNvSpPr txBox="1"/>
          <p:nvPr/>
        </p:nvSpPr>
        <p:spPr>
          <a:xfrm>
            <a:off x="383975" y="2053025"/>
            <a:ext cx="693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Inline-Block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